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72" r:id="rId2"/>
    <p:sldId id="274" r:id="rId3"/>
    <p:sldId id="328" r:id="rId4"/>
    <p:sldId id="320" r:id="rId5"/>
    <p:sldId id="282" r:id="rId6"/>
    <p:sldId id="288" r:id="rId7"/>
    <p:sldId id="287" r:id="rId8"/>
    <p:sldId id="289" r:id="rId9"/>
    <p:sldId id="286" r:id="rId10"/>
    <p:sldId id="319" r:id="rId11"/>
    <p:sldId id="275" r:id="rId12"/>
    <p:sldId id="283" r:id="rId13"/>
    <p:sldId id="292" r:id="rId14"/>
    <p:sldId id="297" r:id="rId15"/>
    <p:sldId id="293" r:id="rId16"/>
    <p:sldId id="302" r:id="rId17"/>
    <p:sldId id="294" r:id="rId18"/>
    <p:sldId id="325" r:id="rId19"/>
    <p:sldId id="295" r:id="rId20"/>
    <p:sldId id="296" r:id="rId21"/>
    <p:sldId id="327" r:id="rId22"/>
    <p:sldId id="326" r:id="rId23"/>
    <p:sldId id="298" r:id="rId24"/>
    <p:sldId id="277" r:id="rId25"/>
    <p:sldId id="301" r:id="rId26"/>
    <p:sldId id="278" r:id="rId27"/>
    <p:sldId id="279" r:id="rId28"/>
    <p:sldId id="280" r:id="rId29"/>
    <p:sldId id="300" r:id="rId30"/>
    <p:sldId id="305" r:id="rId31"/>
    <p:sldId id="321" r:id="rId32"/>
    <p:sldId id="322" r:id="rId33"/>
  </p:sldIdLst>
  <p:sldSz cx="9144000" cy="5715000" type="screen16x1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FF00"/>
    <a:srgbClr val="FFF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64" autoAdjust="0"/>
  </p:normalViewPr>
  <p:slideViewPr>
    <p:cSldViewPr>
      <p:cViewPr varScale="1">
        <p:scale>
          <a:sx n="130" d="100"/>
          <a:sy n="130" d="100"/>
        </p:scale>
        <p:origin x="-984" y="-11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AF277-6DA6-40CD-B8F7-C0970EAA7FBA}" type="datetimeFigureOut">
              <a:rPr lang="sv-SE" smtClean="0"/>
              <a:t>2013-11-24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6EFDA-C253-4FC6-9E42-594E6ABB7EC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96685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6EFDA-C253-4FC6-9E42-594E6ABB7ECA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851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random</a:t>
            </a:r>
            <a:r>
              <a:rPr lang="sv-SE" baseline="0" dirty="0" smtClean="0"/>
              <a:t> används för att bygga upp </a:t>
            </a:r>
            <a:r>
              <a:rPr lang="sv-SE" baseline="0" dirty="0" smtClean="0"/>
              <a:t>sessionsnyckeln</a:t>
            </a:r>
            <a:r>
              <a:rPr lang="sv-SE" baseline="0" dirty="0" smtClean="0"/>
              <a:t>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6EFDA-C253-4FC6-9E42-594E6ABB7ECA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4210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http://exploits.se/artiklar/att-sp</a:t>
            </a:r>
          </a:p>
          <a:p>
            <a:r>
              <a:rPr lang="sv-SE" dirty="0" err="1" smtClean="0"/>
              <a:t>ara-losenord-sakert-med-one-way-hashes</a:t>
            </a:r>
            <a:r>
              <a:rPr lang="sv-SE" dirty="0" smtClean="0"/>
              <a:t>/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DBB0CF-ED14-4D2D-8E96-3E8E56B0AB07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Detta betyder att användaren aldrig kan få tillbaka sitt lösenord då</a:t>
            </a:r>
            <a:r>
              <a:rPr lang="sv-SE" baseline="0" dirty="0" smtClean="0"/>
              <a:t> detta inte finns angivet i databasen. Kommer inte användaren ihåg sitt lösenord så får man generera ett nytt och skicka detta via e-post.</a:t>
            </a:r>
          </a:p>
          <a:p>
            <a:endParaRPr lang="sv-SE" baseline="0" dirty="0" smtClean="0"/>
          </a:p>
          <a:p>
            <a:r>
              <a:rPr lang="sv-SE" baseline="0" dirty="0" smtClean="0"/>
              <a:t>Det kan även vara en fördel att använda färdiga </a:t>
            </a:r>
            <a:r>
              <a:rPr lang="sv-SE" baseline="0" dirty="0" err="1" smtClean="0"/>
              <a:t>APIr</a:t>
            </a:r>
            <a:r>
              <a:rPr lang="sv-SE" baseline="0" dirty="0" smtClean="0"/>
              <a:t> och ramverk för lösenordshantering då dessa ofta har bra säkerhetsfunktioner. 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DBB0CF-ED14-4D2D-8E96-3E8E56B0AB07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Skapades</a:t>
            </a:r>
            <a:r>
              <a:rPr lang="sv-SE" baseline="0" dirty="0" smtClean="0"/>
              <a:t> 2005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6EFDA-C253-4FC6-9E42-594E6ABB7ECA}" type="slidenum">
              <a:rPr lang="sv-SE" smtClean="0"/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2443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 smtClean="0"/>
              <a:t>© Johan Leitet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sv-SE" smtClean="0"/>
              <a:t>2011</a:t>
            </a:r>
            <a:endParaRPr lang="sv-SE" dirty="0"/>
          </a:p>
        </p:txBody>
      </p:sp>
      <p:pic>
        <p:nvPicPr>
          <p:cNvPr id="5" name="Picture 2" descr="C:\Dropbox\Avatar\Avatar228x228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417340"/>
            <a:ext cx="252028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5652120" y="3928328"/>
            <a:ext cx="16065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Johan Leitet</a:t>
            </a:r>
          </a:p>
          <a:p>
            <a:r>
              <a:rPr lang="sv-SE" sz="1400" dirty="0" smtClean="0">
                <a:latin typeface="Times New Roman" pitchFamily="18" charset="0"/>
                <a:cs typeface="Times New Roman" pitchFamily="18" charset="0"/>
              </a:rPr>
              <a:t>johan.leitet@lnu.se</a:t>
            </a:r>
          </a:p>
          <a:p>
            <a:r>
              <a:rPr lang="sv-SE" sz="1400" dirty="0" smtClean="0">
                <a:latin typeface="Times New Roman" pitchFamily="18" charset="0"/>
                <a:cs typeface="Times New Roman" pitchFamily="18" charset="0"/>
              </a:rPr>
              <a:t>twitter.com/</a:t>
            </a:r>
            <a:r>
              <a:rPr lang="sv-SE" sz="1400" dirty="0" err="1" smtClean="0">
                <a:latin typeface="Times New Roman" pitchFamily="18" charset="0"/>
                <a:cs typeface="Times New Roman" pitchFamily="18" charset="0"/>
              </a:rPr>
              <a:t>leitet</a:t>
            </a:r>
            <a:r>
              <a:rPr lang="sv-SE" sz="1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sv-SE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sv-SE" sz="1400" dirty="0" smtClean="0">
                <a:latin typeface="Times New Roman" pitchFamily="18" charset="0"/>
                <a:cs typeface="Times New Roman" pitchFamily="18" charset="0"/>
              </a:rPr>
              <a:t>facebook.com/</a:t>
            </a:r>
            <a:r>
              <a:rPr lang="sv-SE" sz="1400" dirty="0" err="1" smtClean="0">
                <a:latin typeface="Times New Roman" pitchFamily="18" charset="0"/>
                <a:cs typeface="Times New Roman" pitchFamily="18" charset="0"/>
              </a:rPr>
              <a:t>leitet</a:t>
            </a:r>
            <a:endParaRPr lang="sv-SE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467544" y="4360376"/>
            <a:ext cx="241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Webbteknik II,</a:t>
            </a:r>
            <a:r>
              <a:rPr lang="sv-SE" baseline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1DV449</a:t>
            </a:r>
            <a:endParaRPr lang="sv-S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32830" y="1424101"/>
            <a:ext cx="4896545" cy="14512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Föreläsning X, HT2011</a:t>
            </a:r>
          </a:p>
          <a:p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En introduktion</a:t>
            </a:r>
            <a:endParaRPr lang="sv-SE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255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196"/>
            <a:ext cx="7772400" cy="792088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r>
              <a:rPr lang="sv-SE" dirty="0" smtClean="0"/>
              <a:t>© Johan Leitet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sv-SE" dirty="0" smtClean="0"/>
              <a:t>2011</a:t>
            </a:r>
            <a:endParaRPr lang="sv-SE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95536" y="841276"/>
            <a:ext cx="8352928" cy="0"/>
          </a:xfrm>
          <a:prstGeom prst="line">
            <a:avLst/>
          </a:prstGeom>
          <a:ln w="25400">
            <a:solidFill>
              <a:srgbClr val="FFF5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860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 smtClean="0"/>
              <a:t>© Johan Leitet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sv-SE" smtClean="0"/>
              <a:t>2011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0920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a uta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196"/>
            <a:ext cx="7772400" cy="792088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r>
              <a:rPr lang="sv-SE" dirty="0" smtClean="0"/>
              <a:t>© Johan Leitet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sv-SE" dirty="0" smtClean="0"/>
              <a:t>2011</a:t>
            </a:r>
            <a:endParaRPr lang="sv-SE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95536" y="841276"/>
            <a:ext cx="8352928" cy="0"/>
          </a:xfrm>
          <a:prstGeom prst="line">
            <a:avLst/>
          </a:prstGeom>
          <a:ln w="25400">
            <a:solidFill>
              <a:srgbClr val="FFF5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693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0132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5"/>
          <p:cNvGrpSpPr>
            <a:grpSpLocks noChangeAspect="1"/>
          </p:cNvGrpSpPr>
          <p:nvPr/>
        </p:nvGrpSpPr>
        <p:grpSpPr bwMode="auto">
          <a:xfrm>
            <a:off x="5286380" y="1142988"/>
            <a:ext cx="3466540" cy="4572012"/>
            <a:chOff x="-834" y="-63"/>
            <a:chExt cx="2032" cy="2680"/>
          </a:xfrm>
        </p:grpSpPr>
        <p:sp>
          <p:nvSpPr>
            <p:cNvPr id="9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" name="Rectangle 6"/>
            <p:cNvSpPr>
              <a:spLocks noChangeArrowheads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-647" y="413"/>
              <a:ext cx="924" cy="2204"/>
            </a:xfrm>
            <a:custGeom>
              <a:avLst/>
              <a:gdLst/>
              <a:ahLst/>
              <a:cxnLst>
                <a:cxn ang="0">
                  <a:pos x="113" y="2"/>
                </a:cxn>
                <a:cxn ang="0">
                  <a:pos x="272" y="18"/>
                </a:cxn>
                <a:cxn ang="0">
                  <a:pos x="469" y="44"/>
                </a:cxn>
                <a:cxn ang="0">
                  <a:pos x="649" y="81"/>
                </a:cxn>
                <a:cxn ang="0">
                  <a:pos x="825" y="138"/>
                </a:cxn>
                <a:cxn ang="0">
                  <a:pos x="990" y="219"/>
                </a:cxn>
                <a:cxn ang="0">
                  <a:pos x="1143" y="332"/>
                </a:cxn>
                <a:cxn ang="0">
                  <a:pos x="1283" y="483"/>
                </a:cxn>
                <a:cxn ang="0">
                  <a:pos x="1406" y="676"/>
                </a:cxn>
                <a:cxn ang="0">
                  <a:pos x="1510" y="920"/>
                </a:cxn>
                <a:cxn ang="0">
                  <a:pos x="1591" y="1220"/>
                </a:cxn>
                <a:cxn ang="0">
                  <a:pos x="1648" y="1583"/>
                </a:cxn>
                <a:cxn ang="0">
                  <a:pos x="1679" y="2013"/>
                </a:cxn>
                <a:cxn ang="0">
                  <a:pos x="1679" y="2518"/>
                </a:cxn>
                <a:cxn ang="0">
                  <a:pos x="1694" y="2985"/>
                </a:cxn>
                <a:cxn ang="0">
                  <a:pos x="1720" y="3394"/>
                </a:cxn>
                <a:cxn ang="0">
                  <a:pos x="1752" y="3743"/>
                </a:cxn>
                <a:cxn ang="0">
                  <a:pos x="1786" y="4026"/>
                </a:cxn>
                <a:cxn ang="0">
                  <a:pos x="1817" y="4234"/>
                </a:cxn>
                <a:cxn ang="0">
                  <a:pos x="1840" y="4364"/>
                </a:cxn>
                <a:cxn ang="0">
                  <a:pos x="1848" y="4408"/>
                </a:cxn>
                <a:cxn ang="0">
                  <a:pos x="914" y="4403"/>
                </a:cxn>
                <a:cxn ang="0">
                  <a:pos x="922" y="4369"/>
                </a:cxn>
                <a:cxn ang="0">
                  <a:pos x="942" y="4299"/>
                </a:cxn>
                <a:cxn ang="0">
                  <a:pos x="971" y="4182"/>
                </a:cxn>
                <a:cxn ang="0">
                  <a:pos x="1012" y="4010"/>
                </a:cxn>
                <a:cxn ang="0">
                  <a:pos x="1067" y="3774"/>
                </a:cxn>
                <a:cxn ang="0">
                  <a:pos x="1138" y="3466"/>
                </a:cxn>
                <a:cxn ang="0">
                  <a:pos x="1226" y="3077"/>
                </a:cxn>
                <a:cxn ang="0">
                  <a:pos x="1325" y="2596"/>
                </a:cxn>
                <a:cxn ang="0">
                  <a:pos x="1388" y="2153"/>
                </a:cxn>
                <a:cxn ang="0">
                  <a:pos x="1413" y="1769"/>
                </a:cxn>
                <a:cxn ang="0">
                  <a:pos x="1403" y="1441"/>
                </a:cxn>
                <a:cxn ang="0">
                  <a:pos x="1367" y="1163"/>
                </a:cxn>
                <a:cxn ang="0">
                  <a:pos x="1309" y="933"/>
                </a:cxn>
                <a:cxn ang="0">
                  <a:pos x="1234" y="743"/>
                </a:cxn>
                <a:cxn ang="0">
                  <a:pos x="1148" y="590"/>
                </a:cxn>
                <a:cxn ang="0">
                  <a:pos x="1055" y="470"/>
                </a:cxn>
                <a:cxn ang="0">
                  <a:pos x="964" y="379"/>
                </a:cxn>
                <a:cxn ang="0">
                  <a:pos x="878" y="309"/>
                </a:cxn>
                <a:cxn ang="0">
                  <a:pos x="781" y="245"/>
                </a:cxn>
                <a:cxn ang="0">
                  <a:pos x="581" y="153"/>
                </a:cxn>
                <a:cxn ang="0">
                  <a:pos x="411" y="114"/>
                </a:cxn>
                <a:cxn ang="0">
                  <a:pos x="297" y="104"/>
                </a:cxn>
                <a:cxn ang="0">
                  <a:pos x="245" y="99"/>
                </a:cxn>
                <a:cxn ang="0">
                  <a:pos x="193" y="85"/>
                </a:cxn>
                <a:cxn ang="0">
                  <a:pos x="130" y="67"/>
                </a:cxn>
                <a:cxn ang="0">
                  <a:pos x="47" y="39"/>
                </a:cxn>
                <a:cxn ang="0">
                  <a:pos x="0" y="10"/>
                </a:cxn>
                <a:cxn ang="0">
                  <a:pos x="27" y="0"/>
                </a:cxn>
              </a:cxnLst>
              <a:rect l="0" t="0" r="r" b="b"/>
              <a:pathLst>
                <a:path w="1848" h="4408">
                  <a:moveTo>
                    <a:pt x="27" y="0"/>
                  </a:moveTo>
                  <a:lnTo>
                    <a:pt x="76" y="0"/>
                  </a:lnTo>
                  <a:lnTo>
                    <a:pt x="113" y="2"/>
                  </a:lnTo>
                  <a:lnTo>
                    <a:pt x="157" y="5"/>
                  </a:lnTo>
                  <a:lnTo>
                    <a:pt x="211" y="11"/>
                  </a:lnTo>
                  <a:lnTo>
                    <a:pt x="272" y="18"/>
                  </a:lnTo>
                  <a:lnTo>
                    <a:pt x="346" y="26"/>
                  </a:lnTo>
                  <a:lnTo>
                    <a:pt x="407" y="34"/>
                  </a:lnTo>
                  <a:lnTo>
                    <a:pt x="469" y="44"/>
                  </a:lnTo>
                  <a:lnTo>
                    <a:pt x="529" y="54"/>
                  </a:lnTo>
                  <a:lnTo>
                    <a:pt x="589" y="67"/>
                  </a:lnTo>
                  <a:lnTo>
                    <a:pt x="649" y="81"/>
                  </a:lnTo>
                  <a:lnTo>
                    <a:pt x="709" y="98"/>
                  </a:lnTo>
                  <a:lnTo>
                    <a:pt x="766" y="115"/>
                  </a:lnTo>
                  <a:lnTo>
                    <a:pt x="825" y="138"/>
                  </a:lnTo>
                  <a:lnTo>
                    <a:pt x="880" y="161"/>
                  </a:lnTo>
                  <a:lnTo>
                    <a:pt x="935" y="189"/>
                  </a:lnTo>
                  <a:lnTo>
                    <a:pt x="990" y="219"/>
                  </a:lnTo>
                  <a:lnTo>
                    <a:pt x="1042" y="254"/>
                  </a:lnTo>
                  <a:lnTo>
                    <a:pt x="1094" y="291"/>
                  </a:lnTo>
                  <a:lnTo>
                    <a:pt x="1143" y="332"/>
                  </a:lnTo>
                  <a:lnTo>
                    <a:pt x="1192" y="377"/>
                  </a:lnTo>
                  <a:lnTo>
                    <a:pt x="1239" y="427"/>
                  </a:lnTo>
                  <a:lnTo>
                    <a:pt x="1283" y="483"/>
                  </a:lnTo>
                  <a:lnTo>
                    <a:pt x="1327" y="541"/>
                  </a:lnTo>
                  <a:lnTo>
                    <a:pt x="1367" y="606"/>
                  </a:lnTo>
                  <a:lnTo>
                    <a:pt x="1406" y="676"/>
                  </a:lnTo>
                  <a:lnTo>
                    <a:pt x="1444" y="752"/>
                  </a:lnTo>
                  <a:lnTo>
                    <a:pt x="1478" y="834"/>
                  </a:lnTo>
                  <a:lnTo>
                    <a:pt x="1510" y="920"/>
                  </a:lnTo>
                  <a:lnTo>
                    <a:pt x="1539" y="1014"/>
                  </a:lnTo>
                  <a:lnTo>
                    <a:pt x="1567" y="1113"/>
                  </a:lnTo>
                  <a:lnTo>
                    <a:pt x="1591" y="1220"/>
                  </a:lnTo>
                  <a:lnTo>
                    <a:pt x="1614" y="1334"/>
                  </a:lnTo>
                  <a:lnTo>
                    <a:pt x="1632" y="1454"/>
                  </a:lnTo>
                  <a:lnTo>
                    <a:pt x="1648" y="1583"/>
                  </a:lnTo>
                  <a:lnTo>
                    <a:pt x="1661" y="1717"/>
                  </a:lnTo>
                  <a:lnTo>
                    <a:pt x="1673" y="1862"/>
                  </a:lnTo>
                  <a:lnTo>
                    <a:pt x="1679" y="2013"/>
                  </a:lnTo>
                  <a:lnTo>
                    <a:pt x="1682" y="2172"/>
                  </a:lnTo>
                  <a:lnTo>
                    <a:pt x="1682" y="2341"/>
                  </a:lnTo>
                  <a:lnTo>
                    <a:pt x="1679" y="2518"/>
                  </a:lnTo>
                  <a:lnTo>
                    <a:pt x="1682" y="2679"/>
                  </a:lnTo>
                  <a:lnTo>
                    <a:pt x="1687" y="2835"/>
                  </a:lnTo>
                  <a:lnTo>
                    <a:pt x="1694" y="2985"/>
                  </a:lnTo>
                  <a:lnTo>
                    <a:pt x="1702" y="3128"/>
                  </a:lnTo>
                  <a:lnTo>
                    <a:pt x="1710" y="3264"/>
                  </a:lnTo>
                  <a:lnTo>
                    <a:pt x="1720" y="3394"/>
                  </a:lnTo>
                  <a:lnTo>
                    <a:pt x="1729" y="3518"/>
                  </a:lnTo>
                  <a:lnTo>
                    <a:pt x="1741" y="3635"/>
                  </a:lnTo>
                  <a:lnTo>
                    <a:pt x="1752" y="3743"/>
                  </a:lnTo>
                  <a:lnTo>
                    <a:pt x="1764" y="3846"/>
                  </a:lnTo>
                  <a:lnTo>
                    <a:pt x="1775" y="3940"/>
                  </a:lnTo>
                  <a:lnTo>
                    <a:pt x="1786" y="4026"/>
                  </a:lnTo>
                  <a:lnTo>
                    <a:pt x="1798" y="4104"/>
                  </a:lnTo>
                  <a:lnTo>
                    <a:pt x="1807" y="4172"/>
                  </a:lnTo>
                  <a:lnTo>
                    <a:pt x="1817" y="4234"/>
                  </a:lnTo>
                  <a:lnTo>
                    <a:pt x="1825" y="4286"/>
                  </a:lnTo>
                  <a:lnTo>
                    <a:pt x="1833" y="4330"/>
                  </a:lnTo>
                  <a:lnTo>
                    <a:pt x="1840" y="4364"/>
                  </a:lnTo>
                  <a:lnTo>
                    <a:pt x="1845" y="4389"/>
                  </a:lnTo>
                  <a:lnTo>
                    <a:pt x="1846" y="4403"/>
                  </a:lnTo>
                  <a:lnTo>
                    <a:pt x="1848" y="4408"/>
                  </a:lnTo>
                  <a:lnTo>
                    <a:pt x="912" y="4408"/>
                  </a:lnTo>
                  <a:lnTo>
                    <a:pt x="912" y="4406"/>
                  </a:lnTo>
                  <a:lnTo>
                    <a:pt x="914" y="4403"/>
                  </a:lnTo>
                  <a:lnTo>
                    <a:pt x="916" y="4395"/>
                  </a:lnTo>
                  <a:lnTo>
                    <a:pt x="919" y="4384"/>
                  </a:lnTo>
                  <a:lnTo>
                    <a:pt x="922" y="4369"/>
                  </a:lnTo>
                  <a:lnTo>
                    <a:pt x="929" y="4351"/>
                  </a:lnTo>
                  <a:lnTo>
                    <a:pt x="934" y="4327"/>
                  </a:lnTo>
                  <a:lnTo>
                    <a:pt x="942" y="4299"/>
                  </a:lnTo>
                  <a:lnTo>
                    <a:pt x="950" y="4265"/>
                  </a:lnTo>
                  <a:lnTo>
                    <a:pt x="960" y="4226"/>
                  </a:lnTo>
                  <a:lnTo>
                    <a:pt x="971" y="4182"/>
                  </a:lnTo>
                  <a:lnTo>
                    <a:pt x="982" y="4132"/>
                  </a:lnTo>
                  <a:lnTo>
                    <a:pt x="997" y="4073"/>
                  </a:lnTo>
                  <a:lnTo>
                    <a:pt x="1012" y="4010"/>
                  </a:lnTo>
                  <a:lnTo>
                    <a:pt x="1028" y="3938"/>
                  </a:lnTo>
                  <a:lnTo>
                    <a:pt x="1047" y="3860"/>
                  </a:lnTo>
                  <a:lnTo>
                    <a:pt x="1067" y="3774"/>
                  </a:lnTo>
                  <a:lnTo>
                    <a:pt x="1088" y="3680"/>
                  </a:lnTo>
                  <a:lnTo>
                    <a:pt x="1112" y="3578"/>
                  </a:lnTo>
                  <a:lnTo>
                    <a:pt x="1138" y="3466"/>
                  </a:lnTo>
                  <a:lnTo>
                    <a:pt x="1164" y="3345"/>
                  </a:lnTo>
                  <a:lnTo>
                    <a:pt x="1193" y="3217"/>
                  </a:lnTo>
                  <a:lnTo>
                    <a:pt x="1226" y="3077"/>
                  </a:lnTo>
                  <a:lnTo>
                    <a:pt x="1258" y="2928"/>
                  </a:lnTo>
                  <a:lnTo>
                    <a:pt x="1294" y="2759"/>
                  </a:lnTo>
                  <a:lnTo>
                    <a:pt x="1325" y="2596"/>
                  </a:lnTo>
                  <a:lnTo>
                    <a:pt x="1351" y="2442"/>
                  </a:lnTo>
                  <a:lnTo>
                    <a:pt x="1370" y="2294"/>
                  </a:lnTo>
                  <a:lnTo>
                    <a:pt x="1388" y="2153"/>
                  </a:lnTo>
                  <a:lnTo>
                    <a:pt x="1400" y="2018"/>
                  </a:lnTo>
                  <a:lnTo>
                    <a:pt x="1408" y="1890"/>
                  </a:lnTo>
                  <a:lnTo>
                    <a:pt x="1413" y="1769"/>
                  </a:lnTo>
                  <a:lnTo>
                    <a:pt x="1413" y="1654"/>
                  </a:lnTo>
                  <a:lnTo>
                    <a:pt x="1409" y="1544"/>
                  </a:lnTo>
                  <a:lnTo>
                    <a:pt x="1403" y="1441"/>
                  </a:lnTo>
                  <a:lnTo>
                    <a:pt x="1395" y="1342"/>
                  </a:lnTo>
                  <a:lnTo>
                    <a:pt x="1382" y="1251"/>
                  </a:lnTo>
                  <a:lnTo>
                    <a:pt x="1367" y="1163"/>
                  </a:lnTo>
                  <a:lnTo>
                    <a:pt x="1349" y="1082"/>
                  </a:lnTo>
                  <a:lnTo>
                    <a:pt x="1330" y="1004"/>
                  </a:lnTo>
                  <a:lnTo>
                    <a:pt x="1309" y="933"/>
                  </a:lnTo>
                  <a:lnTo>
                    <a:pt x="1284" y="864"/>
                  </a:lnTo>
                  <a:lnTo>
                    <a:pt x="1260" y="801"/>
                  </a:lnTo>
                  <a:lnTo>
                    <a:pt x="1234" y="743"/>
                  </a:lnTo>
                  <a:lnTo>
                    <a:pt x="1206" y="687"/>
                  </a:lnTo>
                  <a:lnTo>
                    <a:pt x="1177" y="637"/>
                  </a:lnTo>
                  <a:lnTo>
                    <a:pt x="1148" y="590"/>
                  </a:lnTo>
                  <a:lnTo>
                    <a:pt x="1117" y="548"/>
                  </a:lnTo>
                  <a:lnTo>
                    <a:pt x="1086" y="507"/>
                  </a:lnTo>
                  <a:lnTo>
                    <a:pt x="1055" y="470"/>
                  </a:lnTo>
                  <a:lnTo>
                    <a:pt x="1025" y="437"/>
                  </a:lnTo>
                  <a:lnTo>
                    <a:pt x="994" y="406"/>
                  </a:lnTo>
                  <a:lnTo>
                    <a:pt x="964" y="379"/>
                  </a:lnTo>
                  <a:lnTo>
                    <a:pt x="935" y="353"/>
                  </a:lnTo>
                  <a:lnTo>
                    <a:pt x="906" y="330"/>
                  </a:lnTo>
                  <a:lnTo>
                    <a:pt x="878" y="309"/>
                  </a:lnTo>
                  <a:lnTo>
                    <a:pt x="851" y="291"/>
                  </a:lnTo>
                  <a:lnTo>
                    <a:pt x="802" y="258"/>
                  </a:lnTo>
                  <a:lnTo>
                    <a:pt x="781" y="245"/>
                  </a:lnTo>
                  <a:lnTo>
                    <a:pt x="713" y="208"/>
                  </a:lnTo>
                  <a:lnTo>
                    <a:pt x="646" y="177"/>
                  </a:lnTo>
                  <a:lnTo>
                    <a:pt x="581" y="153"/>
                  </a:lnTo>
                  <a:lnTo>
                    <a:pt x="519" y="135"/>
                  </a:lnTo>
                  <a:lnTo>
                    <a:pt x="463" y="122"/>
                  </a:lnTo>
                  <a:lnTo>
                    <a:pt x="411" y="114"/>
                  </a:lnTo>
                  <a:lnTo>
                    <a:pt x="363" y="107"/>
                  </a:lnTo>
                  <a:lnTo>
                    <a:pt x="326" y="106"/>
                  </a:lnTo>
                  <a:lnTo>
                    <a:pt x="297" y="104"/>
                  </a:lnTo>
                  <a:lnTo>
                    <a:pt x="264" y="104"/>
                  </a:lnTo>
                  <a:lnTo>
                    <a:pt x="256" y="102"/>
                  </a:lnTo>
                  <a:lnTo>
                    <a:pt x="245" y="99"/>
                  </a:lnTo>
                  <a:lnTo>
                    <a:pt x="230" y="94"/>
                  </a:lnTo>
                  <a:lnTo>
                    <a:pt x="212" y="91"/>
                  </a:lnTo>
                  <a:lnTo>
                    <a:pt x="193" y="85"/>
                  </a:lnTo>
                  <a:lnTo>
                    <a:pt x="173" y="80"/>
                  </a:lnTo>
                  <a:lnTo>
                    <a:pt x="151" y="73"/>
                  </a:lnTo>
                  <a:lnTo>
                    <a:pt x="130" y="67"/>
                  </a:lnTo>
                  <a:lnTo>
                    <a:pt x="107" y="59"/>
                  </a:lnTo>
                  <a:lnTo>
                    <a:pt x="65" y="46"/>
                  </a:lnTo>
                  <a:lnTo>
                    <a:pt x="47" y="39"/>
                  </a:lnTo>
                  <a:lnTo>
                    <a:pt x="8" y="20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3" y="5"/>
                  </a:lnTo>
                  <a:lnTo>
                    <a:pt x="11" y="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644" y="1287"/>
              <a:ext cx="383" cy="383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20"/>
                </a:cxn>
                <a:cxn ang="0">
                  <a:pos x="559" y="43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2" y="608"/>
                </a:cxn>
                <a:cxn ang="0">
                  <a:pos x="653" y="653"/>
                </a:cxn>
                <a:cxn ang="0">
                  <a:pos x="609" y="691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5" y="761"/>
                </a:cxn>
                <a:cxn ang="0">
                  <a:pos x="384" y="766"/>
                </a:cxn>
                <a:cxn ang="0">
                  <a:pos x="322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6">
                  <a:moveTo>
                    <a:pt x="384" y="0"/>
                  </a:moveTo>
                  <a:lnTo>
                    <a:pt x="445" y="5"/>
                  </a:lnTo>
                  <a:lnTo>
                    <a:pt x="504" y="20"/>
                  </a:lnTo>
                  <a:lnTo>
                    <a:pt x="559" y="43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2" y="608"/>
                  </a:lnTo>
                  <a:lnTo>
                    <a:pt x="653" y="653"/>
                  </a:lnTo>
                  <a:lnTo>
                    <a:pt x="609" y="691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5" y="761"/>
                  </a:lnTo>
                  <a:lnTo>
                    <a:pt x="384" y="766"/>
                  </a:lnTo>
                  <a:lnTo>
                    <a:pt x="322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243" y="1048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20"/>
                </a:cxn>
                <a:cxn ang="0">
                  <a:pos x="557" y="42"/>
                </a:cxn>
                <a:cxn ang="0">
                  <a:pos x="607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7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1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20"/>
                  </a:lnTo>
                  <a:lnTo>
                    <a:pt x="557" y="42"/>
                  </a:lnTo>
                  <a:lnTo>
                    <a:pt x="607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7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1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257" y="1515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10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1" y="322"/>
                </a:cxn>
                <a:cxn ang="0">
                  <a:pos x="765" y="383"/>
                </a:cxn>
                <a:cxn ang="0">
                  <a:pos x="761" y="445"/>
                </a:cxn>
                <a:cxn ang="0">
                  <a:pos x="746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10" y="692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2"/>
                </a:cxn>
                <a:cxn ang="0">
                  <a:pos x="113" y="653"/>
                </a:cxn>
                <a:cxn ang="0">
                  <a:pos x="74" y="609"/>
                </a:cxn>
                <a:cxn ang="0">
                  <a:pos x="43" y="559"/>
                </a:cxn>
                <a:cxn ang="0">
                  <a:pos x="20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4" y="157"/>
                </a:cxn>
                <a:cxn ang="0">
                  <a:pos x="113" y="112"/>
                </a:cxn>
                <a:cxn ang="0">
                  <a:pos x="156" y="75"/>
                </a:cxn>
                <a:cxn ang="0">
                  <a:pos x="207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10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1" y="322"/>
                  </a:lnTo>
                  <a:lnTo>
                    <a:pt x="765" y="383"/>
                  </a:lnTo>
                  <a:lnTo>
                    <a:pt x="761" y="445"/>
                  </a:lnTo>
                  <a:lnTo>
                    <a:pt x="746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10" y="692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2"/>
                  </a:lnTo>
                  <a:lnTo>
                    <a:pt x="113" y="653"/>
                  </a:lnTo>
                  <a:lnTo>
                    <a:pt x="74" y="609"/>
                  </a:lnTo>
                  <a:lnTo>
                    <a:pt x="43" y="559"/>
                  </a:lnTo>
                  <a:lnTo>
                    <a:pt x="20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4" y="157"/>
                  </a:lnTo>
                  <a:lnTo>
                    <a:pt x="113" y="112"/>
                  </a:lnTo>
                  <a:lnTo>
                    <a:pt x="156" y="75"/>
                  </a:lnTo>
                  <a:lnTo>
                    <a:pt x="207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612" y="774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1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1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1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1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1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1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186" y="584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8" y="690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20" y="502"/>
                </a:cxn>
                <a:cxn ang="0">
                  <a:pos x="5" y="443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8" y="690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20" y="502"/>
                  </a:lnTo>
                  <a:lnTo>
                    <a:pt x="5" y="443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556" y="308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4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4"/>
                </a:cxn>
                <a:cxn ang="0">
                  <a:pos x="653" y="112"/>
                </a:cxn>
                <a:cxn ang="0">
                  <a:pos x="691" y="157"/>
                </a:cxn>
                <a:cxn ang="0">
                  <a:pos x="723" y="207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9"/>
                </a:cxn>
                <a:cxn ang="0">
                  <a:pos x="653" y="653"/>
                </a:cxn>
                <a:cxn ang="0">
                  <a:pos x="608" y="692"/>
                </a:cxn>
                <a:cxn ang="0">
                  <a:pos x="557" y="723"/>
                </a:cxn>
                <a:cxn ang="0">
                  <a:pos x="502" y="745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2" y="207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4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4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4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4"/>
                  </a:lnTo>
                  <a:lnTo>
                    <a:pt x="653" y="112"/>
                  </a:lnTo>
                  <a:lnTo>
                    <a:pt x="691" y="157"/>
                  </a:lnTo>
                  <a:lnTo>
                    <a:pt x="723" y="207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9"/>
                  </a:lnTo>
                  <a:lnTo>
                    <a:pt x="653" y="653"/>
                  </a:lnTo>
                  <a:lnTo>
                    <a:pt x="608" y="692"/>
                  </a:lnTo>
                  <a:lnTo>
                    <a:pt x="557" y="723"/>
                  </a:lnTo>
                  <a:lnTo>
                    <a:pt x="502" y="745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2" y="207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4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4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967" y="1089"/>
              <a:ext cx="223" cy="224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9"/>
                </a:cxn>
                <a:cxn ang="0">
                  <a:pos x="382" y="65"/>
                </a:cxn>
                <a:cxn ang="0">
                  <a:pos x="409" y="99"/>
                </a:cxn>
                <a:cxn ang="0">
                  <a:pos x="429" y="136"/>
                </a:cxn>
                <a:cxn ang="0">
                  <a:pos x="442" y="179"/>
                </a:cxn>
                <a:cxn ang="0">
                  <a:pos x="447" y="224"/>
                </a:cxn>
                <a:cxn ang="0">
                  <a:pos x="442" y="270"/>
                </a:cxn>
                <a:cxn ang="0">
                  <a:pos x="429" y="312"/>
                </a:cxn>
                <a:cxn ang="0">
                  <a:pos x="409" y="349"/>
                </a:cxn>
                <a:cxn ang="0">
                  <a:pos x="382" y="383"/>
                </a:cxn>
                <a:cxn ang="0">
                  <a:pos x="349" y="409"/>
                </a:cxn>
                <a:cxn ang="0">
                  <a:pos x="310" y="430"/>
                </a:cxn>
                <a:cxn ang="0">
                  <a:pos x="268" y="443"/>
                </a:cxn>
                <a:cxn ang="0">
                  <a:pos x="223" y="448"/>
                </a:cxn>
                <a:cxn ang="0">
                  <a:pos x="177" y="443"/>
                </a:cxn>
                <a:cxn ang="0">
                  <a:pos x="137" y="430"/>
                </a:cxn>
                <a:cxn ang="0">
                  <a:pos x="98" y="409"/>
                </a:cxn>
                <a:cxn ang="0">
                  <a:pos x="65" y="383"/>
                </a:cxn>
                <a:cxn ang="0">
                  <a:pos x="37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7" y="99"/>
                </a:cxn>
                <a:cxn ang="0">
                  <a:pos x="65" y="65"/>
                </a:cxn>
                <a:cxn ang="0">
                  <a:pos x="98" y="39"/>
                </a:cxn>
                <a:cxn ang="0">
                  <a:pos x="137" y="18"/>
                </a:cxn>
                <a:cxn ang="0">
                  <a:pos x="177" y="5"/>
                </a:cxn>
                <a:cxn ang="0">
                  <a:pos x="223" y="0"/>
                </a:cxn>
              </a:cxnLst>
              <a:rect l="0" t="0" r="r" b="b"/>
              <a:pathLst>
                <a:path w="447" h="448">
                  <a:moveTo>
                    <a:pt x="223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9"/>
                  </a:lnTo>
                  <a:lnTo>
                    <a:pt x="382" y="65"/>
                  </a:lnTo>
                  <a:lnTo>
                    <a:pt x="409" y="99"/>
                  </a:lnTo>
                  <a:lnTo>
                    <a:pt x="429" y="136"/>
                  </a:lnTo>
                  <a:lnTo>
                    <a:pt x="442" y="179"/>
                  </a:lnTo>
                  <a:lnTo>
                    <a:pt x="447" y="224"/>
                  </a:lnTo>
                  <a:lnTo>
                    <a:pt x="442" y="270"/>
                  </a:lnTo>
                  <a:lnTo>
                    <a:pt x="429" y="312"/>
                  </a:lnTo>
                  <a:lnTo>
                    <a:pt x="409" y="349"/>
                  </a:lnTo>
                  <a:lnTo>
                    <a:pt x="382" y="383"/>
                  </a:lnTo>
                  <a:lnTo>
                    <a:pt x="349" y="409"/>
                  </a:lnTo>
                  <a:lnTo>
                    <a:pt x="310" y="430"/>
                  </a:lnTo>
                  <a:lnTo>
                    <a:pt x="268" y="443"/>
                  </a:lnTo>
                  <a:lnTo>
                    <a:pt x="223" y="448"/>
                  </a:lnTo>
                  <a:lnTo>
                    <a:pt x="177" y="443"/>
                  </a:lnTo>
                  <a:lnTo>
                    <a:pt x="137" y="430"/>
                  </a:lnTo>
                  <a:lnTo>
                    <a:pt x="98" y="409"/>
                  </a:lnTo>
                  <a:lnTo>
                    <a:pt x="65" y="383"/>
                  </a:lnTo>
                  <a:lnTo>
                    <a:pt x="37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7" y="99"/>
                  </a:lnTo>
                  <a:lnTo>
                    <a:pt x="65" y="65"/>
                  </a:lnTo>
                  <a:lnTo>
                    <a:pt x="98" y="39"/>
                  </a:lnTo>
                  <a:lnTo>
                    <a:pt x="137" y="18"/>
                  </a:lnTo>
                  <a:lnTo>
                    <a:pt x="177" y="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-9" y="-63"/>
              <a:ext cx="224" cy="223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70" y="5"/>
                </a:cxn>
                <a:cxn ang="0">
                  <a:pos x="312" y="18"/>
                </a:cxn>
                <a:cxn ang="0">
                  <a:pos x="350" y="37"/>
                </a:cxn>
                <a:cxn ang="0">
                  <a:pos x="384" y="65"/>
                </a:cxn>
                <a:cxn ang="0">
                  <a:pos x="410" y="97"/>
                </a:cxn>
                <a:cxn ang="0">
                  <a:pos x="431" y="136"/>
                </a:cxn>
                <a:cxn ang="0">
                  <a:pos x="444" y="179"/>
                </a:cxn>
                <a:cxn ang="0">
                  <a:pos x="449" y="224"/>
                </a:cxn>
                <a:cxn ang="0">
                  <a:pos x="444" y="270"/>
                </a:cxn>
                <a:cxn ang="0">
                  <a:pos x="431" y="310"/>
                </a:cxn>
                <a:cxn ang="0">
                  <a:pos x="410" y="349"/>
                </a:cxn>
                <a:cxn ang="0">
                  <a:pos x="384" y="382"/>
                </a:cxn>
                <a:cxn ang="0">
                  <a:pos x="350" y="409"/>
                </a:cxn>
                <a:cxn ang="0">
                  <a:pos x="312" y="429"/>
                </a:cxn>
                <a:cxn ang="0">
                  <a:pos x="270" y="442"/>
                </a:cxn>
                <a:cxn ang="0">
                  <a:pos x="224" y="447"/>
                </a:cxn>
                <a:cxn ang="0">
                  <a:pos x="179" y="442"/>
                </a:cxn>
                <a:cxn ang="0">
                  <a:pos x="137" y="429"/>
                </a:cxn>
                <a:cxn ang="0">
                  <a:pos x="99" y="409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0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9" y="97"/>
                </a:cxn>
                <a:cxn ang="0">
                  <a:pos x="65" y="65"/>
                </a:cxn>
                <a:cxn ang="0">
                  <a:pos x="99" y="37"/>
                </a:cxn>
                <a:cxn ang="0">
                  <a:pos x="137" y="18"/>
                </a:cxn>
                <a:cxn ang="0">
                  <a:pos x="179" y="5"/>
                </a:cxn>
                <a:cxn ang="0">
                  <a:pos x="224" y="0"/>
                </a:cxn>
              </a:cxnLst>
              <a:rect l="0" t="0" r="r" b="b"/>
              <a:pathLst>
                <a:path w="449" h="447">
                  <a:moveTo>
                    <a:pt x="224" y="0"/>
                  </a:moveTo>
                  <a:lnTo>
                    <a:pt x="270" y="5"/>
                  </a:lnTo>
                  <a:lnTo>
                    <a:pt x="312" y="18"/>
                  </a:lnTo>
                  <a:lnTo>
                    <a:pt x="350" y="37"/>
                  </a:lnTo>
                  <a:lnTo>
                    <a:pt x="384" y="65"/>
                  </a:lnTo>
                  <a:lnTo>
                    <a:pt x="410" y="97"/>
                  </a:lnTo>
                  <a:lnTo>
                    <a:pt x="431" y="136"/>
                  </a:lnTo>
                  <a:lnTo>
                    <a:pt x="444" y="179"/>
                  </a:lnTo>
                  <a:lnTo>
                    <a:pt x="449" y="224"/>
                  </a:lnTo>
                  <a:lnTo>
                    <a:pt x="444" y="270"/>
                  </a:lnTo>
                  <a:lnTo>
                    <a:pt x="431" y="310"/>
                  </a:lnTo>
                  <a:lnTo>
                    <a:pt x="410" y="349"/>
                  </a:lnTo>
                  <a:lnTo>
                    <a:pt x="384" y="382"/>
                  </a:lnTo>
                  <a:lnTo>
                    <a:pt x="350" y="409"/>
                  </a:lnTo>
                  <a:lnTo>
                    <a:pt x="312" y="429"/>
                  </a:lnTo>
                  <a:lnTo>
                    <a:pt x="270" y="442"/>
                  </a:lnTo>
                  <a:lnTo>
                    <a:pt x="224" y="447"/>
                  </a:lnTo>
                  <a:lnTo>
                    <a:pt x="179" y="442"/>
                  </a:lnTo>
                  <a:lnTo>
                    <a:pt x="137" y="429"/>
                  </a:lnTo>
                  <a:lnTo>
                    <a:pt x="99" y="409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0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9" y="97"/>
                  </a:lnTo>
                  <a:lnTo>
                    <a:pt x="65" y="65"/>
                  </a:lnTo>
                  <a:lnTo>
                    <a:pt x="99" y="37"/>
                  </a:lnTo>
                  <a:lnTo>
                    <a:pt x="137" y="18"/>
                  </a:lnTo>
                  <a:lnTo>
                    <a:pt x="179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-397" y="140"/>
              <a:ext cx="223" cy="223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8"/>
                </a:cxn>
                <a:cxn ang="0">
                  <a:pos x="382" y="65"/>
                </a:cxn>
                <a:cxn ang="0">
                  <a:pos x="409" y="98"/>
                </a:cxn>
                <a:cxn ang="0">
                  <a:pos x="429" y="137"/>
                </a:cxn>
                <a:cxn ang="0">
                  <a:pos x="442" y="177"/>
                </a:cxn>
                <a:cxn ang="0">
                  <a:pos x="447" y="223"/>
                </a:cxn>
                <a:cxn ang="0">
                  <a:pos x="442" y="268"/>
                </a:cxn>
                <a:cxn ang="0">
                  <a:pos x="429" y="311"/>
                </a:cxn>
                <a:cxn ang="0">
                  <a:pos x="409" y="350"/>
                </a:cxn>
                <a:cxn ang="0">
                  <a:pos x="382" y="382"/>
                </a:cxn>
                <a:cxn ang="0">
                  <a:pos x="349" y="410"/>
                </a:cxn>
                <a:cxn ang="0">
                  <a:pos x="310" y="429"/>
                </a:cxn>
                <a:cxn ang="0">
                  <a:pos x="268" y="442"/>
                </a:cxn>
                <a:cxn ang="0">
                  <a:pos x="222" y="447"/>
                </a:cxn>
                <a:cxn ang="0">
                  <a:pos x="177" y="442"/>
                </a:cxn>
                <a:cxn ang="0">
                  <a:pos x="136" y="429"/>
                </a:cxn>
                <a:cxn ang="0">
                  <a:pos x="97" y="410"/>
                </a:cxn>
                <a:cxn ang="0">
                  <a:pos x="65" y="382"/>
                </a:cxn>
                <a:cxn ang="0">
                  <a:pos x="37" y="350"/>
                </a:cxn>
                <a:cxn ang="0">
                  <a:pos x="18" y="311"/>
                </a:cxn>
                <a:cxn ang="0">
                  <a:pos x="5" y="268"/>
                </a:cxn>
                <a:cxn ang="0">
                  <a:pos x="0" y="223"/>
                </a:cxn>
                <a:cxn ang="0">
                  <a:pos x="5" y="177"/>
                </a:cxn>
                <a:cxn ang="0">
                  <a:pos x="18" y="137"/>
                </a:cxn>
                <a:cxn ang="0">
                  <a:pos x="37" y="98"/>
                </a:cxn>
                <a:cxn ang="0">
                  <a:pos x="65" y="65"/>
                </a:cxn>
                <a:cxn ang="0">
                  <a:pos x="97" y="38"/>
                </a:cxn>
                <a:cxn ang="0">
                  <a:pos x="136" y="18"/>
                </a:cxn>
                <a:cxn ang="0">
                  <a:pos x="177" y="5"/>
                </a:cxn>
                <a:cxn ang="0">
                  <a:pos x="222" y="0"/>
                </a:cxn>
              </a:cxnLst>
              <a:rect l="0" t="0" r="r" b="b"/>
              <a:pathLst>
                <a:path w="447" h="447">
                  <a:moveTo>
                    <a:pt x="222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8"/>
                  </a:lnTo>
                  <a:lnTo>
                    <a:pt x="382" y="65"/>
                  </a:lnTo>
                  <a:lnTo>
                    <a:pt x="409" y="98"/>
                  </a:lnTo>
                  <a:lnTo>
                    <a:pt x="429" y="137"/>
                  </a:lnTo>
                  <a:lnTo>
                    <a:pt x="442" y="177"/>
                  </a:lnTo>
                  <a:lnTo>
                    <a:pt x="447" y="223"/>
                  </a:lnTo>
                  <a:lnTo>
                    <a:pt x="442" y="268"/>
                  </a:lnTo>
                  <a:lnTo>
                    <a:pt x="429" y="311"/>
                  </a:lnTo>
                  <a:lnTo>
                    <a:pt x="409" y="350"/>
                  </a:lnTo>
                  <a:lnTo>
                    <a:pt x="382" y="382"/>
                  </a:lnTo>
                  <a:lnTo>
                    <a:pt x="349" y="410"/>
                  </a:lnTo>
                  <a:lnTo>
                    <a:pt x="310" y="429"/>
                  </a:lnTo>
                  <a:lnTo>
                    <a:pt x="268" y="442"/>
                  </a:lnTo>
                  <a:lnTo>
                    <a:pt x="222" y="447"/>
                  </a:lnTo>
                  <a:lnTo>
                    <a:pt x="177" y="442"/>
                  </a:lnTo>
                  <a:lnTo>
                    <a:pt x="136" y="429"/>
                  </a:lnTo>
                  <a:lnTo>
                    <a:pt x="97" y="410"/>
                  </a:lnTo>
                  <a:lnTo>
                    <a:pt x="65" y="382"/>
                  </a:lnTo>
                  <a:lnTo>
                    <a:pt x="37" y="350"/>
                  </a:lnTo>
                  <a:lnTo>
                    <a:pt x="18" y="311"/>
                  </a:lnTo>
                  <a:lnTo>
                    <a:pt x="5" y="268"/>
                  </a:lnTo>
                  <a:lnTo>
                    <a:pt x="0" y="223"/>
                  </a:lnTo>
                  <a:lnTo>
                    <a:pt x="5" y="177"/>
                  </a:lnTo>
                  <a:lnTo>
                    <a:pt x="18" y="137"/>
                  </a:lnTo>
                  <a:lnTo>
                    <a:pt x="37" y="98"/>
                  </a:lnTo>
                  <a:lnTo>
                    <a:pt x="65" y="65"/>
                  </a:lnTo>
                  <a:lnTo>
                    <a:pt x="97" y="38"/>
                  </a:lnTo>
                  <a:lnTo>
                    <a:pt x="136" y="18"/>
                  </a:lnTo>
                  <a:lnTo>
                    <a:pt x="177" y="5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-734" y="872"/>
              <a:ext cx="224" cy="224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69" y="5"/>
                </a:cxn>
                <a:cxn ang="0">
                  <a:pos x="312" y="18"/>
                </a:cxn>
                <a:cxn ang="0">
                  <a:pos x="349" y="39"/>
                </a:cxn>
                <a:cxn ang="0">
                  <a:pos x="381" y="65"/>
                </a:cxn>
                <a:cxn ang="0">
                  <a:pos x="409" y="99"/>
                </a:cxn>
                <a:cxn ang="0">
                  <a:pos x="430" y="137"/>
                </a:cxn>
                <a:cxn ang="0">
                  <a:pos x="443" y="179"/>
                </a:cxn>
                <a:cxn ang="0">
                  <a:pos x="448" y="224"/>
                </a:cxn>
                <a:cxn ang="0">
                  <a:pos x="443" y="270"/>
                </a:cxn>
                <a:cxn ang="0">
                  <a:pos x="430" y="312"/>
                </a:cxn>
                <a:cxn ang="0">
                  <a:pos x="409" y="349"/>
                </a:cxn>
                <a:cxn ang="0">
                  <a:pos x="381" y="382"/>
                </a:cxn>
                <a:cxn ang="0">
                  <a:pos x="349" y="410"/>
                </a:cxn>
                <a:cxn ang="0">
                  <a:pos x="312" y="431"/>
                </a:cxn>
                <a:cxn ang="0">
                  <a:pos x="269" y="444"/>
                </a:cxn>
                <a:cxn ang="0">
                  <a:pos x="224" y="448"/>
                </a:cxn>
                <a:cxn ang="0">
                  <a:pos x="178" y="444"/>
                </a:cxn>
                <a:cxn ang="0">
                  <a:pos x="136" y="431"/>
                </a:cxn>
                <a:cxn ang="0">
                  <a:pos x="99" y="410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7"/>
                </a:cxn>
                <a:cxn ang="0">
                  <a:pos x="39" y="99"/>
                </a:cxn>
                <a:cxn ang="0">
                  <a:pos x="65" y="65"/>
                </a:cxn>
                <a:cxn ang="0">
                  <a:pos x="99" y="39"/>
                </a:cxn>
                <a:cxn ang="0">
                  <a:pos x="136" y="18"/>
                </a:cxn>
                <a:cxn ang="0">
                  <a:pos x="178" y="5"/>
                </a:cxn>
                <a:cxn ang="0">
                  <a:pos x="224" y="0"/>
                </a:cxn>
              </a:cxnLst>
              <a:rect l="0" t="0" r="r" b="b"/>
              <a:pathLst>
                <a:path w="448" h="448">
                  <a:moveTo>
                    <a:pt x="224" y="0"/>
                  </a:moveTo>
                  <a:lnTo>
                    <a:pt x="269" y="5"/>
                  </a:lnTo>
                  <a:lnTo>
                    <a:pt x="312" y="18"/>
                  </a:lnTo>
                  <a:lnTo>
                    <a:pt x="349" y="39"/>
                  </a:lnTo>
                  <a:lnTo>
                    <a:pt x="381" y="65"/>
                  </a:lnTo>
                  <a:lnTo>
                    <a:pt x="409" y="99"/>
                  </a:lnTo>
                  <a:lnTo>
                    <a:pt x="430" y="137"/>
                  </a:lnTo>
                  <a:lnTo>
                    <a:pt x="443" y="179"/>
                  </a:lnTo>
                  <a:lnTo>
                    <a:pt x="448" y="224"/>
                  </a:lnTo>
                  <a:lnTo>
                    <a:pt x="443" y="270"/>
                  </a:lnTo>
                  <a:lnTo>
                    <a:pt x="430" y="312"/>
                  </a:lnTo>
                  <a:lnTo>
                    <a:pt x="409" y="349"/>
                  </a:lnTo>
                  <a:lnTo>
                    <a:pt x="381" y="382"/>
                  </a:lnTo>
                  <a:lnTo>
                    <a:pt x="349" y="410"/>
                  </a:lnTo>
                  <a:lnTo>
                    <a:pt x="312" y="431"/>
                  </a:lnTo>
                  <a:lnTo>
                    <a:pt x="269" y="444"/>
                  </a:lnTo>
                  <a:lnTo>
                    <a:pt x="224" y="448"/>
                  </a:lnTo>
                  <a:lnTo>
                    <a:pt x="178" y="444"/>
                  </a:lnTo>
                  <a:lnTo>
                    <a:pt x="136" y="431"/>
                  </a:lnTo>
                  <a:lnTo>
                    <a:pt x="99" y="410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7"/>
                  </a:lnTo>
                  <a:lnTo>
                    <a:pt x="39" y="99"/>
                  </a:lnTo>
                  <a:lnTo>
                    <a:pt x="65" y="65"/>
                  </a:lnTo>
                  <a:lnTo>
                    <a:pt x="99" y="39"/>
                  </a:lnTo>
                  <a:lnTo>
                    <a:pt x="136" y="18"/>
                  </a:lnTo>
                  <a:lnTo>
                    <a:pt x="178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266" y="-2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7" y="75"/>
                </a:cxn>
                <a:cxn ang="0">
                  <a:pos x="653" y="112"/>
                </a:cxn>
                <a:cxn ang="0">
                  <a:pos x="690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0" y="609"/>
                </a:cxn>
                <a:cxn ang="0">
                  <a:pos x="653" y="653"/>
                </a:cxn>
                <a:cxn ang="0">
                  <a:pos x="607" y="692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5"/>
                </a:cxn>
                <a:cxn ang="0">
                  <a:pos x="206" y="42"/>
                </a:cxn>
                <a:cxn ang="0">
                  <a:pos x="261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7" y="75"/>
                  </a:lnTo>
                  <a:lnTo>
                    <a:pt x="653" y="112"/>
                  </a:lnTo>
                  <a:lnTo>
                    <a:pt x="690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0" y="609"/>
                  </a:lnTo>
                  <a:lnTo>
                    <a:pt x="653" y="653"/>
                  </a:lnTo>
                  <a:lnTo>
                    <a:pt x="607" y="692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5"/>
                  </a:lnTo>
                  <a:lnTo>
                    <a:pt x="206" y="42"/>
                  </a:lnTo>
                  <a:lnTo>
                    <a:pt x="261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-94" y="242"/>
              <a:ext cx="382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1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1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-834" y="247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1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2" y="607"/>
                </a:cxn>
                <a:cxn ang="0">
                  <a:pos x="653" y="653"/>
                </a:cxn>
                <a:cxn ang="0">
                  <a:pos x="609" y="690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7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3"/>
                </a:cxn>
                <a:cxn ang="0">
                  <a:pos x="0" y="381"/>
                </a:cxn>
                <a:cxn ang="0">
                  <a:pos x="5" y="320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1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2" y="607"/>
                  </a:lnTo>
                  <a:lnTo>
                    <a:pt x="653" y="653"/>
                  </a:lnTo>
                  <a:lnTo>
                    <a:pt x="609" y="690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7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3"/>
                  </a:lnTo>
                  <a:lnTo>
                    <a:pt x="0" y="381"/>
                  </a:lnTo>
                  <a:lnTo>
                    <a:pt x="5" y="320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5" name="Freeform 21"/>
            <p:cNvSpPr>
              <a:spLocks/>
            </p:cNvSpPr>
            <p:nvPr userDrawn="1"/>
          </p:nvSpPr>
          <p:spPr bwMode="auto">
            <a:xfrm>
              <a:off x="-503" y="607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0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0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6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0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0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6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-369" y="1046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4" y="157"/>
                </a:cxn>
                <a:cxn ang="0">
                  <a:pos x="112" y="112"/>
                </a:cxn>
                <a:cxn ang="0">
                  <a:pos x="157" y="75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4" y="157"/>
                  </a:lnTo>
                  <a:lnTo>
                    <a:pt x="112" y="112"/>
                  </a:lnTo>
                  <a:lnTo>
                    <a:pt x="157" y="75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-797" y="1149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20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20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20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20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8" name="Freeform 24"/>
            <p:cNvSpPr>
              <a:spLocks/>
            </p:cNvSpPr>
            <p:nvPr userDrawn="1"/>
          </p:nvSpPr>
          <p:spPr bwMode="auto">
            <a:xfrm>
              <a:off x="-450" y="1492"/>
              <a:ext cx="383" cy="382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4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5" y="760"/>
                </a:cxn>
                <a:cxn ang="0">
                  <a:pos x="384" y="765"/>
                </a:cxn>
                <a:cxn ang="0">
                  <a:pos x="322" y="760"/>
                </a:cxn>
                <a:cxn ang="0">
                  <a:pos x="263" y="745"/>
                </a:cxn>
                <a:cxn ang="0">
                  <a:pos x="208" y="723"/>
                </a:cxn>
                <a:cxn ang="0">
                  <a:pos x="158" y="692"/>
                </a:cxn>
                <a:cxn ang="0">
                  <a:pos x="112" y="653"/>
                </a:cxn>
                <a:cxn ang="0">
                  <a:pos x="75" y="609"/>
                </a:cxn>
                <a:cxn ang="0">
                  <a:pos x="43" y="559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5" y="157"/>
                </a:cxn>
                <a:cxn ang="0">
                  <a:pos x="112" y="112"/>
                </a:cxn>
                <a:cxn ang="0">
                  <a:pos x="158" y="74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5">
                  <a:moveTo>
                    <a:pt x="384" y="0"/>
                  </a:moveTo>
                  <a:lnTo>
                    <a:pt x="445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4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5" y="760"/>
                  </a:lnTo>
                  <a:lnTo>
                    <a:pt x="384" y="765"/>
                  </a:lnTo>
                  <a:lnTo>
                    <a:pt x="322" y="760"/>
                  </a:lnTo>
                  <a:lnTo>
                    <a:pt x="263" y="745"/>
                  </a:lnTo>
                  <a:lnTo>
                    <a:pt x="208" y="723"/>
                  </a:lnTo>
                  <a:lnTo>
                    <a:pt x="158" y="692"/>
                  </a:lnTo>
                  <a:lnTo>
                    <a:pt x="112" y="653"/>
                  </a:lnTo>
                  <a:lnTo>
                    <a:pt x="75" y="609"/>
                  </a:lnTo>
                  <a:lnTo>
                    <a:pt x="43" y="559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5" y="157"/>
                  </a:lnTo>
                  <a:lnTo>
                    <a:pt x="112" y="112"/>
                  </a:lnTo>
                  <a:lnTo>
                    <a:pt x="158" y="74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  <p:sp>
        <p:nvSpPr>
          <p:cNvPr id="7" name="Rectangle 6"/>
          <p:cNvSpPr/>
          <p:nvPr/>
        </p:nvSpPr>
        <p:spPr>
          <a:xfrm>
            <a:off x="107504" y="121196"/>
            <a:ext cx="8928992" cy="5472608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sv-SE" dirty="0" smtClean="0"/>
              <a:t>© Johan Leitet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sv-SE" dirty="0" smtClean="0"/>
              <a:t>2011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6159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738" r:id="rId3"/>
    <p:sldLayoutId id="2147483737" r:id="rId4"/>
    <p:sldLayoutId id="2147483739" r:id="rId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image" Target="../media/image22.png"/><Relationship Id="rId6" Type="http://schemas.openxmlformats.org/officeDocument/2006/relationships/image" Target="../media/image21.png"/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Säkerhet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39387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Säkerhet</a:t>
            </a:r>
            <a:endParaRPr lang="sv-SE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466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Installation</a:t>
            </a:r>
            <a:endParaRPr lang="sv-SE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4432384"/>
            <a:ext cx="486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>
                <a:latin typeface="Times New Roman" pitchFamily="18" charset="0"/>
                <a:cs typeface="Times New Roman" pitchFamily="18" charset="0"/>
              </a:rPr>
              <a:t>http://voyager.lnu.se/tekinet/kurser/Dtt/1dv444/</a:t>
            </a:r>
            <a:endParaRPr lang="sv-SE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4144352"/>
            <a:ext cx="411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Driftsätta och administrera webbsajter: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50" y="945791"/>
            <a:ext cx="4182774" cy="30367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178" y="2989857"/>
            <a:ext cx="2499214" cy="1739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10" y="1273324"/>
            <a:ext cx="2274022" cy="142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1081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Autentisering         Auktorisering</a:t>
            </a:r>
            <a:endParaRPr lang="sv-SE" dirty="0"/>
          </a:p>
        </p:txBody>
      </p:sp>
      <p:pic>
        <p:nvPicPr>
          <p:cNvPr id="14338" name="Picture 2" descr="L:\WorkSpace\tstjo\Icons\v_collection_png\256x256\shadow\us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536" y="913284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:\dfm\info\icons\v-collections\v_collections_png\computer_network_security\256x256\shadow\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12930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L:\WorkSpace\tstjo\Icons\v_collection_png\128x128\shadow\symbol_questionmar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583" y="1710307"/>
            <a:ext cx="427113" cy="42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L:\WorkSpace\tstjo\Icons\v_collection_png\256x256\shadow\us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04048" y="985292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S:\dfm\info\icons\v-collections\v_collections_png\computer_network_security\256x256\shadow\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201316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L:\WorkSpace\tstjo\Icons\v_collection_png\128x128\shadow\symbol_questionmar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062235"/>
            <a:ext cx="427113" cy="42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L:\WorkSpace\tstjo\Icons\v_collection_png\128x128\shadow\symbol_questionmar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566291"/>
            <a:ext cx="427113" cy="42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L:\WorkSpace\tstjo\Icons\v_collection_png\128x128\shadow\symbol_questionmar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215" y="2065412"/>
            <a:ext cx="427113" cy="42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stCxn id="8" idx="1"/>
            <a:endCxn id="8" idx="1"/>
          </p:cNvCxnSpPr>
          <p:nvPr/>
        </p:nvCxnSpPr>
        <p:spPr>
          <a:xfrm>
            <a:off x="6300192" y="1633364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1"/>
            <a:endCxn id="10" idx="1"/>
          </p:cNvCxnSpPr>
          <p:nvPr/>
        </p:nvCxnSpPr>
        <p:spPr>
          <a:xfrm flipV="1">
            <a:off x="6300192" y="1275792"/>
            <a:ext cx="792088" cy="357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1" idx="1"/>
          </p:cNvCxnSpPr>
          <p:nvPr/>
        </p:nvCxnSpPr>
        <p:spPr>
          <a:xfrm flipV="1">
            <a:off x="6300192" y="1779848"/>
            <a:ext cx="792088" cy="69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2" idx="1"/>
          </p:cNvCxnSpPr>
          <p:nvPr/>
        </p:nvCxnSpPr>
        <p:spPr>
          <a:xfrm>
            <a:off x="6300192" y="1995871"/>
            <a:ext cx="797023" cy="283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691680" y="1489348"/>
            <a:ext cx="1080120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427984" y="337220"/>
            <a:ext cx="0" cy="4968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3568" y="2281436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Fastställande av identitet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04048" y="2497460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Vilka resurser ska en fastställd identitet ha tillgång till?</a:t>
            </a:r>
          </a:p>
        </p:txBody>
      </p:sp>
      <p:pic>
        <p:nvPicPr>
          <p:cNvPr id="33" name="Picture 32" descr="S:\dfm\info\icons\v-collections\v_collections_png\computer_network_security\256x256\shadow\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865" y="3726531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L:\WorkSpace\tstjo\Icons\v_collection_png\128x128\shadow\symbol_questionmar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307530"/>
            <a:ext cx="427113" cy="42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 descr="S:\dfm\info\icons\v-collections\v_collections_png\computer_network_security\256x256\shadow\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377" y="3798539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L:\WorkSpace\tstjo\Icons\v_collection_png\128x128\shadow\symbol_questionmar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45" y="3659458"/>
            <a:ext cx="427113" cy="42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L:\WorkSpace\tstjo\Icons\v_collection_png\128x128\shadow\symbol_questionmar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45" y="4163514"/>
            <a:ext cx="427113" cy="42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L:\WorkSpace\tstjo\Icons\v_collection_png\128x128\shadow\symbol_questionmar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662635"/>
            <a:ext cx="427113" cy="42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/>
          <p:cNvCxnSpPr>
            <a:endCxn id="36" idx="1"/>
          </p:cNvCxnSpPr>
          <p:nvPr/>
        </p:nvCxnSpPr>
        <p:spPr>
          <a:xfrm flipV="1">
            <a:off x="6295257" y="3873015"/>
            <a:ext cx="792088" cy="357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7" idx="1"/>
          </p:cNvCxnSpPr>
          <p:nvPr/>
        </p:nvCxnSpPr>
        <p:spPr>
          <a:xfrm flipV="1">
            <a:off x="6295257" y="4377071"/>
            <a:ext cx="792088" cy="69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8" idx="1"/>
          </p:cNvCxnSpPr>
          <p:nvPr/>
        </p:nvCxnSpPr>
        <p:spPr>
          <a:xfrm>
            <a:off x="6295257" y="4593094"/>
            <a:ext cx="797023" cy="283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686745" y="4086571"/>
            <a:ext cx="1080120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S:\dfm\info\icons\v-collections\v_collections_png\computer_network_security\256x256\shadow\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1560" y="3793604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 descr="S:\dfm\info\icons\v-collections\v_collections_png\computer_network_security\256x256\shadow\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20072" y="3865612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278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Egen </a:t>
            </a:r>
            <a:r>
              <a:rPr lang="sv-SE" dirty="0" err="1" smtClean="0"/>
              <a:t>autentisiering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057300"/>
            <a:ext cx="76328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Behöver du ha egen </a:t>
            </a:r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inloggning</a:t>
            </a:r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? </a:t>
            </a:r>
            <a:br>
              <a:rPr lang="sv-SE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Räcker det kanske med </a:t>
            </a:r>
            <a:r>
              <a:rPr lang="sv-SE" b="1" dirty="0" err="1" smtClean="0">
                <a:latin typeface="Times New Roman" pitchFamily="18" charset="0"/>
                <a:cs typeface="Times New Roman" pitchFamily="18" charset="0"/>
              </a:rPr>
              <a:t>Facebook</a:t>
            </a:r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, Google, </a:t>
            </a:r>
            <a:r>
              <a:rPr lang="sv-SE" b="1" dirty="0" err="1" smtClean="0">
                <a:latin typeface="Times New Roman" pitchFamily="18" charset="0"/>
                <a:cs typeface="Times New Roman" pitchFamily="18" charset="0"/>
              </a:rPr>
              <a:t>Twitter</a:t>
            </a:r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sv-SE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Om du måste ha </a:t>
            </a:r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inloggning</a:t>
            </a:r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sv-SE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arenR"/>
            </a:pP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Tala om för användaren hur uppgifterna hanteras!</a:t>
            </a:r>
          </a:p>
          <a:p>
            <a:pPr marL="342900" indent="-342900">
              <a:buAutoNum type="arabicParenR"/>
            </a:pPr>
            <a:endParaRPr lang="sv-SE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arenR"/>
            </a:pP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Tvinga inte användaren att utforma lösenordet på ett speciellt sätt, men informera gärna om vikten av ett starkt lösenord.</a:t>
            </a:r>
            <a:br>
              <a:rPr lang="sv-SE" dirty="0" smtClean="0">
                <a:latin typeface="Times New Roman" pitchFamily="18" charset="0"/>
                <a:cs typeface="Times New Roman" pitchFamily="18" charset="0"/>
              </a:rPr>
            </a:br>
            <a:r>
              <a:rPr lang="sv-SE" i="1" dirty="0" smtClean="0">
                <a:latin typeface="Times New Roman" pitchFamily="18" charset="0"/>
                <a:cs typeface="Times New Roman" pitchFamily="18" charset="0"/>
              </a:rPr>
              <a:t>(Man kan tänka sig minsta längd, typ 6 tecken.)</a:t>
            </a:r>
            <a:br>
              <a:rPr lang="sv-SE" i="1" dirty="0" smtClean="0">
                <a:latin typeface="Times New Roman" pitchFamily="18" charset="0"/>
                <a:cs typeface="Times New Roman" pitchFamily="18" charset="0"/>
              </a:rPr>
            </a:br>
            <a:endParaRPr lang="sv-SE" i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arenR"/>
            </a:pP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Tillåt specialtecken och </a:t>
            </a:r>
            <a:r>
              <a:rPr lang="sv-SE" dirty="0" err="1" smtClean="0">
                <a:latin typeface="Times New Roman" pitchFamily="18" charset="0"/>
                <a:cs typeface="Times New Roman" pitchFamily="18" charset="0"/>
              </a:rPr>
              <a:t>lååååånga</a:t>
            </a: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 lösenord.</a:t>
            </a:r>
            <a:br>
              <a:rPr lang="sv-SE" dirty="0" smtClean="0">
                <a:latin typeface="Times New Roman" pitchFamily="18" charset="0"/>
                <a:cs typeface="Times New Roman" pitchFamily="18" charset="0"/>
              </a:rPr>
            </a:br>
            <a:endParaRPr lang="sv-SE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AutoNum type="arabicParenR"/>
            </a:pP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Var noggrann vid implementationen.</a:t>
            </a:r>
          </a:p>
          <a:p>
            <a:pPr marL="342900" indent="-342900">
              <a:buAutoNum type="arabicParenR"/>
            </a:pPr>
            <a:endParaRPr lang="sv-SE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40152" y="3217540"/>
            <a:ext cx="2232248" cy="288032"/>
          </a:xfrm>
          <a:prstGeom prst="rect">
            <a:avLst/>
          </a:prstGeom>
          <a:gradFill>
            <a:gsLst>
              <a:gs pos="0">
                <a:srgbClr val="FF0000"/>
              </a:gs>
              <a:gs pos="49000">
                <a:srgbClr val="FFFF00"/>
              </a:gs>
              <a:gs pos="100000">
                <a:srgbClr val="00FF00"/>
              </a:gs>
            </a:gsLst>
            <a:lin ang="0" scaled="0"/>
          </a:gradFill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804248" y="3433564"/>
            <a:ext cx="0" cy="36004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70215" y="3604002"/>
            <a:ext cx="9701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b="1" dirty="0" smtClean="0">
                <a:latin typeface="Times New Roman" pitchFamily="18" charset="0"/>
                <a:cs typeface="Times New Roman" pitchFamily="18" charset="0"/>
              </a:rPr>
              <a:t>Ditt lösenord</a:t>
            </a:r>
          </a:p>
        </p:txBody>
      </p:sp>
    </p:spTree>
    <p:extLst>
      <p:ext uri="{BB962C8B-B14F-4D97-AF65-F5344CB8AC3E}">
        <p14:creationId xmlns:p14="http://schemas.microsoft.com/office/powerpoint/2010/main" val="3805548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569468"/>
            <a:ext cx="3393505" cy="153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Lösenordshantering</a:t>
            </a:r>
            <a:endParaRPr lang="sv-SE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2857500"/>
            <a:ext cx="2978720" cy="1051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0" y="801206"/>
            <a:ext cx="9144000" cy="40011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sv-SE" sz="2000" b="1" dirty="0"/>
              <a:t>Om olyckan mot förmodan är framme. Ha ryggen fri.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03280" y="1333499"/>
            <a:ext cx="3151216" cy="1417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86680" y="1201316"/>
            <a:ext cx="5105400" cy="1938988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marL="177793" indent="-177793">
              <a:buFont typeface="Arial" pitchFamily="34" charset="0"/>
              <a:buChar char="•"/>
            </a:pPr>
            <a:r>
              <a:rPr lang="sv-SE" sz="2000" dirty="0" smtClean="0"/>
              <a:t>Se </a:t>
            </a:r>
            <a:r>
              <a:rPr lang="sv-SE" sz="2000" dirty="0"/>
              <a:t>till att bara spara </a:t>
            </a:r>
            <a:r>
              <a:rPr lang="sv-SE" sz="2000" dirty="0" err="1"/>
              <a:t>hashade</a:t>
            </a:r>
            <a:r>
              <a:rPr lang="sv-SE" sz="2000" dirty="0"/>
              <a:t> lösenord. </a:t>
            </a:r>
            <a:r>
              <a:rPr lang="sv-SE" sz="2000" dirty="0" smtClean="0"/>
              <a:t>Individuellt </a:t>
            </a:r>
            <a:r>
              <a:rPr lang="sv-SE" sz="2000" dirty="0" smtClean="0"/>
              <a:t>saltade.</a:t>
            </a:r>
            <a:endParaRPr lang="sv-SE" sz="2000" dirty="0"/>
          </a:p>
          <a:p>
            <a:pPr marL="177793" indent="-177793">
              <a:buFont typeface="Arial" pitchFamily="34" charset="0"/>
              <a:buChar char="•"/>
            </a:pPr>
            <a:r>
              <a:rPr lang="sv-SE" sz="2000" dirty="0" smtClean="0"/>
              <a:t>Spara </a:t>
            </a:r>
            <a:r>
              <a:rPr lang="sv-SE" sz="2000" b="1" dirty="0"/>
              <a:t>aldrig</a:t>
            </a:r>
            <a:r>
              <a:rPr lang="sv-SE" sz="2000" dirty="0"/>
              <a:t> användarens lösenord så att detta går att återge</a:t>
            </a:r>
            <a:r>
              <a:rPr lang="sv-SE" sz="2000" dirty="0" smtClean="0"/>
              <a:t>.</a:t>
            </a:r>
          </a:p>
          <a:p>
            <a:pPr marL="177793" indent="-177793">
              <a:buFont typeface="Arial" pitchFamily="34" charset="0"/>
              <a:buChar char="•"/>
            </a:pPr>
            <a:r>
              <a:rPr lang="sv-SE" sz="2000" dirty="0" smtClean="0"/>
              <a:t>Lösenordsfrågor??</a:t>
            </a:r>
            <a:endParaRPr lang="sv-SE" sz="2000" dirty="0"/>
          </a:p>
          <a:p>
            <a:pPr marL="177793" indent="-177793">
              <a:buFont typeface="Arial" pitchFamily="34" charset="0"/>
              <a:buChar char="•"/>
            </a:pPr>
            <a:endParaRPr lang="sv-SE" sz="20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77580"/>
            <a:ext cx="3707879" cy="15863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85692"/>
            <a:ext cx="5211861" cy="13673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16" y="3505572"/>
            <a:ext cx="4050801" cy="140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90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Rainbow </a:t>
            </a:r>
            <a:r>
              <a:rPr lang="sv-SE" dirty="0" err="1" smtClean="0"/>
              <a:t>tables</a:t>
            </a:r>
            <a:r>
              <a:rPr lang="sv-SE" dirty="0" smtClean="0"/>
              <a:t> (ordböcker)</a:t>
            </a:r>
            <a:endParaRPr lang="sv-S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085958"/>
              </p:ext>
            </p:extLst>
          </p:nvPr>
        </p:nvGraphicFramePr>
        <p:xfrm>
          <a:off x="5872683" y="1057300"/>
          <a:ext cx="2875781" cy="4173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1651645"/>
              </a:tblGrid>
              <a:tr h="442848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Lösenord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Förekomst</a:t>
                      </a:r>
                      <a:br>
                        <a:rPr lang="sv-SE" sz="1400" dirty="0" smtClean="0"/>
                      </a:br>
                      <a:r>
                        <a:rPr lang="sv-SE" sz="1050" dirty="0" smtClean="0"/>
                        <a:t>per 92084</a:t>
                      </a:r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super123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996</a:t>
                      </a:r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hejsan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141</a:t>
                      </a:r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123456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118</a:t>
                      </a:r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111</a:t>
                      </a:r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hejhej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102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bajskorv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96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sommar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93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hemligt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69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blomma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60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bloggtoppen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60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58" y="1201316"/>
            <a:ext cx="2377074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707904" y="2281436"/>
            <a:ext cx="1512168" cy="792088"/>
          </a:xfrm>
          <a:prstGeom prst="rightArrow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078313"/>
            <a:ext cx="5200650" cy="371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7" descr="L:\WorkSpace\tstjo\Icons\v_collection_png\128x128\shadow\flag_rainbo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5766"/>
            <a:ext cx="772641" cy="77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685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Registrering</a:t>
            </a:r>
            <a:endParaRPr lang="sv-SE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251520" y="1057300"/>
            <a:ext cx="3429000" cy="762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363"/>
            <a:r>
              <a:rPr lang="sv-SE" sz="2000" dirty="0"/>
              <a:t>Användaren registrerar lösenord (</a:t>
            </a:r>
            <a:r>
              <a:rPr lang="sv-SE" sz="2000" b="1" dirty="0"/>
              <a:t>sommar</a:t>
            </a:r>
            <a:r>
              <a:rPr lang="sv-SE" sz="2000" dirty="0"/>
              <a:t>)</a:t>
            </a:r>
            <a:endParaRPr lang="sv-SE" sz="2000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366320" y="1057300"/>
            <a:ext cx="3429000" cy="838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363"/>
            <a:r>
              <a:rPr lang="sv-SE" sz="2000" dirty="0"/>
              <a:t>En slumpad salt skapas. Exempelvis: </a:t>
            </a:r>
            <a:r>
              <a:rPr lang="sv-SE" sz="2000" b="1" dirty="0"/>
              <a:t>hj234KLsd</a:t>
            </a:r>
            <a:endParaRPr lang="sv-SE" sz="2000" b="1" dirty="0">
              <a:solidFill>
                <a:schemeClr val="tx2"/>
              </a:solidFill>
              <a:latin typeface="Verdana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2906" y="4224333"/>
            <a:ext cx="493541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ounded Rectangle 9"/>
          <p:cNvSpPr/>
          <p:nvPr/>
        </p:nvSpPr>
        <p:spPr bwMode="auto">
          <a:xfrm>
            <a:off x="4366320" y="2505100"/>
            <a:ext cx="3429000" cy="1295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363"/>
            <a:r>
              <a:rPr lang="sv-SE" sz="2000" dirty="0"/>
              <a:t>Addera användarens lösenord till saltet. </a:t>
            </a:r>
            <a:r>
              <a:rPr lang="sv-SE" sz="2000" b="1" dirty="0"/>
              <a:t>hj234KLsdsommar</a:t>
            </a:r>
            <a:endParaRPr lang="sv-SE" sz="2000" b="1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1520" y="2505100"/>
            <a:ext cx="3429000" cy="1295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sv-SE" sz="2000" dirty="0" err="1"/>
              <a:t>Hasha</a:t>
            </a:r>
            <a:r>
              <a:rPr lang="sv-SE" sz="2000" dirty="0"/>
              <a:t> resultatet hj234KLsdsommar</a:t>
            </a:r>
            <a:br>
              <a:rPr lang="sv-SE" sz="2000" dirty="0"/>
            </a:br>
            <a:r>
              <a:rPr lang="sv-SE" sz="2000" b="1" dirty="0"/>
              <a:t/>
            </a:r>
            <a:br>
              <a:rPr lang="sv-SE" sz="2000" b="1" dirty="0"/>
            </a:br>
            <a:r>
              <a:rPr lang="sv-SE" sz="1200" dirty="0"/>
              <a:t>2d86c4246f3c0eb516628bf324d6b9a</a:t>
            </a:r>
            <a:endParaRPr lang="sv-SE" sz="2000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251520" y="4410100"/>
            <a:ext cx="2895600" cy="838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363"/>
            <a:r>
              <a:rPr lang="sv-SE" sz="2000" dirty="0"/>
              <a:t>Spara </a:t>
            </a:r>
            <a:r>
              <a:rPr lang="sv-SE" sz="2000" dirty="0" err="1"/>
              <a:t>hashen</a:t>
            </a:r>
            <a:r>
              <a:rPr lang="sv-SE" sz="2000" dirty="0"/>
              <a:t> + saltet i databasen</a:t>
            </a:r>
            <a:endParaRPr lang="sv-SE" sz="2000" b="1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13" name="Down Arrow 12"/>
          <p:cNvSpPr/>
          <p:nvPr/>
        </p:nvSpPr>
        <p:spPr bwMode="auto">
          <a:xfrm rot="16200000">
            <a:off x="3871020" y="1247800"/>
            <a:ext cx="381000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sv-SE" sz="240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5814120" y="1971700"/>
            <a:ext cx="381000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sv-SE" sz="240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 rot="5400000">
            <a:off x="3807520" y="2924200"/>
            <a:ext cx="381000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sv-SE" sz="240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1699320" y="3876700"/>
            <a:ext cx="381000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sv-SE" sz="240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17" name="Down Arrow 16"/>
          <p:cNvSpPr/>
          <p:nvPr/>
        </p:nvSpPr>
        <p:spPr bwMode="auto">
          <a:xfrm rot="16200000">
            <a:off x="3413820" y="4638700"/>
            <a:ext cx="381000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sv-SE" sz="2400">
              <a:solidFill>
                <a:schemeClr val="tx2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518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59049"/>
            <a:ext cx="556260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Hur </a:t>
            </a:r>
            <a:r>
              <a:rPr lang="sv-SE" dirty="0" smtClean="0"/>
              <a:t>(inte) göra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3" name="TextBox 2"/>
          <p:cNvSpPr txBox="1"/>
          <p:nvPr/>
        </p:nvSpPr>
        <p:spPr>
          <a:xfrm>
            <a:off x="1475656" y="3217540"/>
            <a:ext cx="606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Använd inte </a:t>
            </a:r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md5, sha1 eller sha256 </a:t>
            </a:r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för lösenordshantering</a:t>
            </a:r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!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715" y="1921396"/>
            <a:ext cx="3133725" cy="371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4419451" y="2107133"/>
            <a:ext cx="835248" cy="185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259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Inloggning</a:t>
            </a:r>
            <a:endParaRPr lang="sv-SE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484584" y="1092493"/>
            <a:ext cx="3429000" cy="1143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363"/>
            <a:r>
              <a:rPr lang="sv-SE" sz="2000" dirty="0"/>
              <a:t>Användaren anger användarnamn och lösenord </a:t>
            </a:r>
            <a:endParaRPr lang="sv-SE" sz="2000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599384" y="1092493"/>
            <a:ext cx="3429000" cy="838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363"/>
            <a:r>
              <a:rPr lang="sv-SE" sz="2000" dirty="0"/>
              <a:t>Slå upp </a:t>
            </a:r>
            <a:r>
              <a:rPr lang="sv-SE" sz="2000" dirty="0" smtClean="0"/>
              <a:t>salt </a:t>
            </a:r>
            <a:r>
              <a:rPr lang="sv-SE" sz="2000" dirty="0"/>
              <a:t>som används för användaren</a:t>
            </a:r>
            <a:endParaRPr lang="sv-SE" sz="2000" b="1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4599384" y="2540293"/>
            <a:ext cx="3429000" cy="1143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363"/>
            <a:r>
              <a:rPr lang="sv-SE" sz="2000" dirty="0"/>
              <a:t>Addera det lösenord användaren angav till saltet. </a:t>
            </a:r>
            <a:endParaRPr lang="sv-SE" sz="2000" b="1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84584" y="2845093"/>
            <a:ext cx="3429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sv-SE" sz="2000" dirty="0" err="1"/>
              <a:t>Hasha</a:t>
            </a:r>
            <a:r>
              <a:rPr lang="sv-SE" sz="2000" dirty="0"/>
              <a:t> resultatet </a:t>
            </a:r>
            <a:r>
              <a:rPr lang="sv-SE" sz="2000" b="1" dirty="0"/>
              <a:t/>
            </a:r>
            <a:br>
              <a:rPr lang="sv-SE" sz="2000" b="1" dirty="0"/>
            </a:br>
            <a:endParaRPr lang="sv-SE" sz="2000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2541984" y="4006180"/>
            <a:ext cx="3733800" cy="1371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363"/>
            <a:r>
              <a:rPr lang="sv-SE" sz="2000" dirty="0"/>
              <a:t>Kontrollera om resultatet är samma som det som står i databasen </a:t>
            </a:r>
            <a:endParaRPr lang="sv-SE" sz="2000" b="1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13" name="Down Arrow 12"/>
          <p:cNvSpPr/>
          <p:nvPr/>
        </p:nvSpPr>
        <p:spPr bwMode="auto">
          <a:xfrm rot="16200000">
            <a:off x="4104084" y="1282993"/>
            <a:ext cx="381000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sv-SE" sz="240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6047184" y="2006893"/>
            <a:ext cx="381000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sv-SE" sz="240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 rot="5400000">
            <a:off x="4040584" y="2959393"/>
            <a:ext cx="381000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sv-SE" sz="240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 rot="19177816">
            <a:off x="3101890" y="3523649"/>
            <a:ext cx="381000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sv-SE" sz="2400">
              <a:solidFill>
                <a:schemeClr val="tx2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988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password_hash</a:t>
            </a:r>
            <a:r>
              <a:rPr lang="en-US" dirty="0" smtClean="0"/>
              <a:t> </a:t>
            </a:r>
            <a:r>
              <a:rPr lang="en-US" sz="3200" dirty="0" smtClean="0"/>
              <a:t>(PHP &gt;= 5.5.0)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39609" y="5233764"/>
            <a:ext cx="6678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http://</a:t>
            </a:r>
            <a:r>
              <a:rPr lang="en-US" dirty="0" err="1"/>
              <a:t>www.php.net</a:t>
            </a:r>
            <a:r>
              <a:rPr lang="en-US" dirty="0"/>
              <a:t>/manual/en/</a:t>
            </a:r>
            <a:r>
              <a:rPr lang="en-US" dirty="0" err="1"/>
              <a:t>faq.passwords.php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7544" y="1057300"/>
            <a:ext cx="856895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$hash = </a:t>
            </a:r>
            <a:r>
              <a:rPr lang="en-US" b="1" dirty="0" err="1" smtClean="0">
                <a:latin typeface="Courier New"/>
                <a:cs typeface="Courier New"/>
              </a:rPr>
              <a:t>password_hash</a:t>
            </a:r>
            <a:r>
              <a:rPr lang="en-US" b="1" dirty="0" smtClean="0">
                <a:latin typeface="Courier New"/>
                <a:cs typeface="Courier New"/>
              </a:rPr>
              <a:t>(</a:t>
            </a:r>
            <a:r>
              <a:rPr lang="en-US" b="1" dirty="0">
                <a:latin typeface="Courier New"/>
                <a:cs typeface="Courier New"/>
              </a:rPr>
              <a:t>"</a:t>
            </a:r>
            <a:r>
              <a:rPr lang="en-US" b="1" dirty="0" err="1" smtClean="0">
                <a:latin typeface="Courier New"/>
                <a:cs typeface="Courier New"/>
              </a:rPr>
              <a:t>bananskal</a:t>
            </a:r>
            <a:r>
              <a:rPr lang="en-US" b="1" dirty="0" smtClean="0">
                <a:latin typeface="Courier New"/>
                <a:cs typeface="Courier New"/>
              </a:rPr>
              <a:t>"</a:t>
            </a:r>
            <a:r>
              <a:rPr lang="en-US" b="1" dirty="0">
                <a:latin typeface="Courier New"/>
                <a:cs typeface="Courier New"/>
              </a:rPr>
              <a:t>, PASSWORD_DEFAULT</a:t>
            </a:r>
            <a:r>
              <a:rPr lang="en-US" b="1" dirty="0" smtClean="0">
                <a:latin typeface="Courier New"/>
                <a:cs typeface="Courier New"/>
              </a:rPr>
              <a:t>);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" name="Magnetic Disk 4"/>
          <p:cNvSpPr/>
          <p:nvPr/>
        </p:nvSpPr>
        <p:spPr>
          <a:xfrm>
            <a:off x="7524328" y="1705372"/>
            <a:ext cx="1008112" cy="1224136"/>
          </a:xfrm>
          <a:prstGeom prst="flowChartMagneticDisk">
            <a:avLst/>
          </a:prstGeom>
          <a:ln>
            <a:tailEnd type="non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DB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467544" y="1561356"/>
            <a:ext cx="6678488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/>
              <a:t>$2y$10$.vGA1O9wmRjrwAVXD98HNOgsNpDczlqm3Jq7KnEd1rVAGv3Fykk1a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156176" y="1921396"/>
            <a:ext cx="1296144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084168" y="2497460"/>
            <a:ext cx="1304528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23528" y="2929508"/>
            <a:ext cx="5886400" cy="17543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if (</a:t>
            </a:r>
            <a:r>
              <a:rPr lang="en-US" b="1" dirty="0" err="1">
                <a:latin typeface="Courier New"/>
                <a:cs typeface="Courier New"/>
              </a:rPr>
              <a:t>password_verify</a:t>
            </a:r>
            <a:r>
              <a:rPr lang="en-US" b="1" dirty="0">
                <a:latin typeface="Courier New"/>
                <a:cs typeface="Courier New"/>
              </a:rPr>
              <a:t>($password, $hash)) {</a:t>
            </a:r>
          </a:p>
          <a:p>
            <a:r>
              <a:rPr lang="en-US" b="1" dirty="0">
                <a:latin typeface="Courier New"/>
                <a:cs typeface="Courier New"/>
              </a:rPr>
              <a:t>    // </a:t>
            </a:r>
            <a:r>
              <a:rPr lang="en-US" b="1" dirty="0" smtClean="0">
                <a:latin typeface="Courier New"/>
                <a:cs typeface="Courier New"/>
              </a:rPr>
              <a:t>OK!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  <a:p>
            <a:r>
              <a:rPr lang="en-US" b="1" dirty="0">
                <a:latin typeface="Courier New"/>
                <a:cs typeface="Courier New"/>
              </a:rPr>
              <a:t>else {</a:t>
            </a:r>
          </a:p>
          <a:p>
            <a:r>
              <a:rPr lang="en-US" b="1" dirty="0">
                <a:latin typeface="Courier New"/>
                <a:cs typeface="Courier New"/>
              </a:rPr>
              <a:t>    // </a:t>
            </a:r>
            <a:r>
              <a:rPr lang="en-US" b="1" dirty="0" smtClean="0">
                <a:latin typeface="Courier New"/>
                <a:cs typeface="Courier New"/>
              </a:rPr>
              <a:t>Invalid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9586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Gör världen lite säkrare</a:t>
            </a:r>
            <a:endParaRPr lang="sv-SE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5332"/>
            <a:ext cx="80648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Kära webbplatsägare</a:t>
            </a:r>
          </a:p>
          <a:p>
            <a:endParaRPr lang="sv-SE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Nyligen registrerade jag ett konto på er tjänst. Det verkar dock inte bättre än att ni sparat mitt lösenord i klartext vilket gör att dessa uppgifter kan komma på vift om någon illasinnad hittar en säkerhetslucka i ert system. Att spara lösenord på detta sätt bryter i alla avseende mot god sed och det är definitivt något ni bör se över så fort som möjligt. </a:t>
            </a:r>
          </a:p>
          <a:p>
            <a:endParaRPr lang="sv-SE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Om du som läser detta mail inte har direkt insyn i hur systemet är utvecklat så vänligen vidarebefordra detta mail till de som har denna insyn. </a:t>
            </a:r>
            <a:endParaRPr lang="sv-SE" b="1" dirty="0">
              <a:latin typeface="Times New Roman" pitchFamily="18" charset="0"/>
              <a:cs typeface="Times New Roman" pitchFamily="18" charset="0"/>
            </a:endParaRPr>
          </a:p>
          <a:p>
            <a:endParaRPr lang="sv-SE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Vänliga hälsningar</a:t>
            </a:r>
          </a:p>
          <a:p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/ Ellen Nu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8446" y="113104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b="1" dirty="0" smtClean="0">
                <a:latin typeface="Times New Roman" pitchFamily="18" charset="0"/>
                <a:cs typeface="Times New Roman" pitchFamily="18" charset="0"/>
              </a:rPr>
              <a:t>"</a:t>
            </a:r>
            <a:endParaRPr lang="sv-SE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 descr="L:\WorkSpace\tstjo\Icons\v_collection_png\128x128\shadow\mail_wr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264" y="48617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33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b="1" dirty="0" smtClean="0"/>
              <a:t>F06 – Säkerhet</a:t>
            </a:r>
            <a:endParaRPr lang="sv-SE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403648" y="841276"/>
            <a:ext cx="2489784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Times New Roman" pitchFamily="18" charset="0"/>
                <a:cs typeface="Times New Roman" pitchFamily="18" charset="0"/>
              </a:rPr>
              <a:t>Dagens agenda</a:t>
            </a:r>
          </a:p>
          <a:p>
            <a:endParaRPr lang="sv-SE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HTTPS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>
                <a:latin typeface="Times New Roman" pitchFamily="18" charset="0"/>
                <a:cs typeface="Times New Roman" pitchFamily="18" charset="0"/>
              </a:rPr>
              <a:t>Autentisiering</a:t>
            </a: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sv-SE" dirty="0" smtClean="0">
                <a:latin typeface="Times New Roman" pitchFamily="18" charset="0"/>
                <a:cs typeface="Times New Roman" pitchFamily="18" charset="0"/>
              </a:rPr>
            </a:b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- Egen </a:t>
            </a:r>
            <a:r>
              <a:rPr lang="sv-SE" dirty="0" err="1" smtClean="0">
                <a:latin typeface="Times New Roman" pitchFamily="18" charset="0"/>
                <a:cs typeface="Times New Roman" pitchFamily="18" charset="0"/>
              </a:rPr>
              <a:t>autentisiering</a:t>
            </a: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sv-SE" dirty="0" smtClean="0">
                <a:latin typeface="Times New Roman" pitchFamily="18" charset="0"/>
                <a:cs typeface="Times New Roman" pitchFamily="18" charset="0"/>
              </a:rPr>
            </a:b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- Lösenordshantering</a:t>
            </a:r>
            <a:br>
              <a:rPr lang="sv-SE" dirty="0" smtClean="0">
                <a:latin typeface="Times New Roman" pitchFamily="18" charset="0"/>
                <a:cs typeface="Times New Roman" pitchFamily="18" charset="0"/>
              </a:rPr>
            </a:b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- HTTP Basic </a:t>
            </a:r>
            <a:r>
              <a:rPr lang="sv-SE" dirty="0" err="1" smtClean="0">
                <a:latin typeface="Times New Roman" pitchFamily="18" charset="0"/>
                <a:cs typeface="Times New Roman" pitchFamily="18" charset="0"/>
              </a:rPr>
              <a:t>Auth</a:t>
            </a: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sv-SE" dirty="0" smtClean="0">
                <a:latin typeface="Times New Roman" pitchFamily="18" charset="0"/>
                <a:cs typeface="Times New Roman" pitchFamily="18" charset="0"/>
              </a:rPr>
            </a:b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sv-SE" dirty="0" err="1" smtClean="0">
                <a:latin typeface="Times New Roman" pitchFamily="18" charset="0"/>
                <a:cs typeface="Times New Roman" pitchFamily="18" charset="0"/>
              </a:rPr>
              <a:t>OpenID</a:t>
            </a:r>
            <a:endParaRPr lang="sv-SE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Auktorisering</a:t>
            </a:r>
            <a:br>
              <a:rPr lang="sv-SE" dirty="0" smtClean="0">
                <a:latin typeface="Times New Roman" pitchFamily="18" charset="0"/>
                <a:cs typeface="Times New Roman" pitchFamily="18" charset="0"/>
              </a:rPr>
            </a:b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sv-SE" dirty="0" err="1" smtClean="0">
                <a:latin typeface="Times New Roman" pitchFamily="18" charset="0"/>
                <a:cs typeface="Times New Roman" pitchFamily="18" charset="0"/>
              </a:rPr>
              <a:t>OAuth</a:t>
            </a: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sv-SE" dirty="0" smtClean="0">
                <a:latin typeface="Times New Roman" pitchFamily="18" charset="0"/>
                <a:cs typeface="Times New Roman" pitchFamily="18" charset="0"/>
              </a:rPr>
            </a:b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- API-nycklar</a:t>
            </a: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24" name="Picture 4" descr="S:\dfm\info\icons\v-collections\v_collections_png\basic_foundation\256x256\shadow\scroll_preferen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5252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6" name="Picture 6" descr="S:\dfm\info\icons\v-collections\v_collections_png\basic_foundation\256x256\shadow\signpo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20942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512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655" y="3512598"/>
            <a:ext cx="2003673" cy="4250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001" y="3369742"/>
            <a:ext cx="1320463" cy="4958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Skydda dig själv</a:t>
            </a:r>
            <a:endParaRPr lang="sv-SE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345332"/>
            <a:ext cx="59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Använd </a:t>
            </a:r>
            <a:r>
              <a:rPr lang="sv-SE" b="1" u="sng" dirty="0" smtClean="0">
                <a:latin typeface="Times New Roman" pitchFamily="18" charset="0"/>
                <a:cs typeface="Times New Roman" pitchFamily="18" charset="0"/>
              </a:rPr>
              <a:t>aldrig</a:t>
            </a: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 samma lösenord på mer än en sajt!</a:t>
            </a: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Se över säkerheten på viktiga sajter så som Google, </a:t>
            </a:r>
            <a:r>
              <a:rPr lang="sv-SE" dirty="0" err="1" smtClean="0">
                <a:latin typeface="Times New Roman" pitchFamily="18" charset="0"/>
                <a:cs typeface="Times New Roman" pitchFamily="18" charset="0"/>
              </a:rPr>
              <a:t>Facebook</a:t>
            </a: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 etc. Använd </a:t>
            </a:r>
            <a:r>
              <a:rPr lang="sv-SE" dirty="0" err="1" smtClean="0">
                <a:latin typeface="Times New Roman" pitchFamily="18" charset="0"/>
                <a:cs typeface="Times New Roman" pitchFamily="18" charset="0"/>
              </a:rPr>
              <a:t>tvåfaktorautentiseringar</a:t>
            </a: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315" y="2353444"/>
            <a:ext cx="2143125" cy="657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402" y="2929508"/>
            <a:ext cx="1885950" cy="561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6580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Tvåfaktorverifierin</a:t>
            </a:r>
            <a:r>
              <a:rPr lang="en-US" dirty="0" err="1"/>
              <a:t>g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31640" y="2281436"/>
            <a:ext cx="3051770" cy="15841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mtClean="0"/>
              <a:t>Något man vet</a:t>
            </a:r>
          </a:p>
          <a:p>
            <a:endParaRPr lang="sv-SE" smtClean="0"/>
          </a:p>
          <a:p>
            <a:r>
              <a:rPr lang="sv-SE" smtClean="0"/>
              <a:t>Något man har</a:t>
            </a:r>
            <a:endParaRPr lang="sv-S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921396"/>
            <a:ext cx="3369987" cy="22391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534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Behövs</a:t>
            </a:r>
            <a:r>
              <a:rPr lang="en-US" dirty="0" smtClean="0"/>
              <a:t> </a:t>
            </a:r>
            <a:r>
              <a:rPr lang="en-US" dirty="0" err="1" smtClean="0"/>
              <a:t>lösenord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91680" y="5017740"/>
            <a:ext cx="7648218" cy="575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1800" dirty="0" smtClean="0"/>
              <a:t>http://</a:t>
            </a:r>
            <a:r>
              <a:rPr lang="sv-SE" sz="1800" dirty="0" err="1" smtClean="0"/>
              <a:t>notes.xoxco.com</a:t>
            </a:r>
            <a:r>
              <a:rPr lang="sv-SE" sz="1800" dirty="0" smtClean="0"/>
              <a:t>/post/27999787765/is-it-</a:t>
            </a:r>
            <a:r>
              <a:rPr lang="sv-SE" sz="1800" dirty="0" err="1" smtClean="0"/>
              <a:t>time</a:t>
            </a:r>
            <a:r>
              <a:rPr lang="sv-SE" sz="1800" dirty="0" smtClean="0"/>
              <a:t>-for-</a:t>
            </a:r>
            <a:r>
              <a:rPr lang="sv-SE" sz="1800" dirty="0" err="1" smtClean="0"/>
              <a:t>password</a:t>
            </a:r>
            <a:r>
              <a:rPr lang="sv-SE" sz="1800" dirty="0" smtClean="0"/>
              <a:t>-less-login</a:t>
            </a:r>
            <a:endParaRPr lang="sv-SE" sz="1800" dirty="0"/>
          </a:p>
        </p:txBody>
      </p:sp>
      <p:pic>
        <p:nvPicPr>
          <p:cNvPr id="5" name="Picture 2" descr="http://media.tumblr.com/tumblr_m7qfesFGqX1qz4e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129308"/>
            <a:ext cx="3879716" cy="381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04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OpenID</a:t>
            </a:r>
            <a:endParaRPr lang="sv-SE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201316"/>
            <a:ext cx="4864996" cy="37525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 descr="L:\WorkSpace\tstjo\Icons\v_collection_png\128x128\shadow\id_card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280" y="4918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651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21396"/>
            <a:ext cx="7206208" cy="192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7956376" y="2929508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93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19" y="2641955"/>
            <a:ext cx="6038533" cy="273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3435305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Inte </a:t>
            </a:r>
            <a:br>
              <a:rPr lang="sv-SE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inloggad?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940" y="90399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Inloggad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79512" y="4009867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812360" y="4081636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79512" y="1201316"/>
            <a:ext cx="87129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36262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476375"/>
            <a:ext cx="6780213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79512" y="300151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028384" y="3073524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418765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057300"/>
            <a:ext cx="4577138" cy="3959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251520" y="3145532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135416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29308"/>
            <a:ext cx="601980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1750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Implementera </a:t>
            </a:r>
            <a:r>
              <a:rPr lang="sv-SE" dirty="0" err="1" smtClean="0"/>
              <a:t>OpenID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2339752" y="4297660"/>
            <a:ext cx="5256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/>
              <a:t>http://wiki.openid.net/w/page/12995176/Libraries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129308"/>
            <a:ext cx="4226808" cy="32038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7455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OWASP Top 10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75656" y="1561356"/>
            <a:ext cx="6102424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/>
              <a:t>A1 Injection</a:t>
            </a:r>
          </a:p>
          <a:p>
            <a:pPr marL="285750" indent="-285750">
              <a:buFont typeface="Arial"/>
              <a:buChar char="•"/>
            </a:pPr>
            <a:r>
              <a:rPr lang="en-US" b="1" dirty="0"/>
              <a:t>A2 Broken Authentication and Session Management</a:t>
            </a:r>
          </a:p>
          <a:p>
            <a:pPr marL="285750" indent="-285750">
              <a:buFont typeface="Arial"/>
              <a:buChar char="•"/>
            </a:pPr>
            <a:r>
              <a:rPr lang="en-US" b="1" dirty="0"/>
              <a:t>A3 Cross-Site Scripting (XSS)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A4 Insecure Direct Object References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A5 Security Misconfiguration</a:t>
            </a:r>
          </a:p>
          <a:p>
            <a:pPr marL="285750" indent="-285750">
              <a:buFont typeface="Arial"/>
              <a:buChar char="•"/>
            </a:pPr>
            <a:r>
              <a:rPr lang="en-US" b="1" dirty="0"/>
              <a:t>A6 Sensitive Data Exposure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A7 Missing Function Level Access Control</a:t>
            </a:r>
          </a:p>
          <a:p>
            <a:pPr marL="285750" indent="-285750">
              <a:buFont typeface="Arial"/>
              <a:buChar char="•"/>
            </a:pPr>
            <a:r>
              <a:rPr lang="en-US" b="1" dirty="0"/>
              <a:t>A8 Cross-Site Request Forgery (CSRF)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A9 Using Components with Known Vulnerabilities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A10 </a:t>
            </a:r>
            <a:r>
              <a:rPr lang="en-US" dirty="0" err="1"/>
              <a:t>Unvalidated</a:t>
            </a:r>
            <a:r>
              <a:rPr lang="en-US" dirty="0"/>
              <a:t> Redirects and Forwards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3848" y="5233764"/>
            <a:ext cx="612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www.owasp.org</a:t>
            </a:r>
            <a:r>
              <a:rPr lang="en-US" dirty="0"/>
              <a:t>/</a:t>
            </a:r>
            <a:r>
              <a:rPr lang="en-US" dirty="0" err="1"/>
              <a:t>index.php</a:t>
            </a:r>
            <a:r>
              <a:rPr lang="en-US" dirty="0"/>
              <a:t>/</a:t>
            </a:r>
            <a:r>
              <a:rPr lang="en-US" dirty="0" err="1"/>
              <a:t>OWASP_Top_Ten_Project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494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OAuth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1756410" y="2353444"/>
            <a:ext cx="2095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Google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AuthSub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Yahoo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BBAuth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Flickr API</a:t>
            </a:r>
            <a:endParaRPr lang="sv-SE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10" name="Picture 6" descr="OAuth Shin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494368"/>
            <a:ext cx="2520280" cy="251526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512822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SQL </a:t>
            </a:r>
            <a:r>
              <a:rPr lang="sv-SE" dirty="0" err="1" smtClean="0"/>
              <a:t>injecetions</a:t>
            </a:r>
            <a:endParaRPr lang="sv-SE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8379" y="894302"/>
            <a:ext cx="6073981" cy="4555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6782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SQL </a:t>
            </a:r>
            <a:r>
              <a:rPr lang="sv-SE" dirty="0" err="1" smtClean="0"/>
              <a:t>injections</a:t>
            </a:r>
            <a:endParaRPr lang="sv-SE" dirty="0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5372"/>
            <a:ext cx="4663440" cy="1113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65761" y="3189782"/>
            <a:ext cx="8217378" cy="3877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109728" tIns="54864" rIns="109728" bIns="54864" rtlCol="0">
            <a:spAutoFit/>
          </a:bodyPr>
          <a:lstStyle/>
          <a:p>
            <a:r>
              <a:rPr lang="sv-SE" b="1" dirty="0" err="1">
                <a:latin typeface="Courier New" pitchFamily="49" charset="0"/>
                <a:cs typeface="Courier New" pitchFamily="49" charset="0"/>
              </a:rPr>
              <a:t>select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 * from </a:t>
            </a:r>
            <a:r>
              <a:rPr lang="sv-SE" b="1" dirty="0" err="1">
                <a:latin typeface="Courier New" pitchFamily="49" charset="0"/>
                <a:cs typeface="Courier New" pitchFamily="49" charset="0"/>
              </a:rPr>
              <a:t>users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 err="1">
                <a:latin typeface="Courier New" pitchFamily="49" charset="0"/>
                <a:cs typeface="Courier New" pitchFamily="49" charset="0"/>
              </a:rPr>
              <a:t>where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 err="1">
                <a:latin typeface="Courier New" pitchFamily="49" charset="0"/>
                <a:cs typeface="Courier New" pitchFamily="49" charset="0"/>
              </a:rPr>
              <a:t>username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=’’; </a:t>
            </a:r>
            <a:r>
              <a:rPr lang="sv-SE" b="1" dirty="0" err="1">
                <a:latin typeface="Courier New" pitchFamily="49" charset="0"/>
                <a:cs typeface="Courier New" pitchFamily="49" charset="0"/>
              </a:rPr>
              <a:t>drop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 table </a:t>
            </a:r>
            <a:r>
              <a:rPr lang="sv-SE" b="1" dirty="0" err="1">
                <a:latin typeface="Courier New" pitchFamily="49" charset="0"/>
                <a:cs typeface="Courier New" pitchFamily="49" charset="0"/>
              </a:rPr>
              <a:t>users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; 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1" y="960120"/>
            <a:ext cx="7114512" cy="3877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109728" tIns="54864" rIns="109728" bIns="54864" rtlCol="0">
            <a:spAutoFit/>
          </a:bodyPr>
          <a:lstStyle/>
          <a:p>
            <a:r>
              <a:rPr lang="sv-SE" b="1" dirty="0" err="1">
                <a:latin typeface="Courier New" pitchFamily="49" charset="0"/>
                <a:cs typeface="Courier New" pitchFamily="49" charset="0"/>
              </a:rPr>
              <a:t>select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 * from </a:t>
            </a:r>
            <a:r>
              <a:rPr lang="sv-SE" b="1" dirty="0" err="1">
                <a:latin typeface="Courier New" pitchFamily="49" charset="0"/>
                <a:cs typeface="Courier New" pitchFamily="49" charset="0"/>
              </a:rPr>
              <a:t>users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 err="1">
                <a:latin typeface="Courier New" pitchFamily="49" charset="0"/>
                <a:cs typeface="Courier New" pitchFamily="49" charset="0"/>
              </a:rPr>
              <a:t>where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 err="1">
                <a:latin typeface="Courier New" pitchFamily="49" charset="0"/>
                <a:cs typeface="Courier New" pitchFamily="49" charset="0"/>
              </a:rPr>
              <a:t>username=’INMATAT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 VÄRDE’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1" y="3793604"/>
            <a:ext cx="6225550" cy="149579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sv-SE" b="1" dirty="0">
                <a:latin typeface="+mn-lt"/>
              </a:rPr>
              <a:t>Hur undvika?</a:t>
            </a:r>
            <a:r>
              <a:rPr lang="sv-SE" dirty="0">
                <a:latin typeface="+mn-lt"/>
              </a:rPr>
              <a:t/>
            </a:r>
            <a:br>
              <a:rPr lang="sv-SE" dirty="0">
                <a:latin typeface="+mn-lt"/>
              </a:rPr>
            </a:br>
            <a:r>
              <a:rPr lang="sv-SE" dirty="0">
                <a:latin typeface="+mn-lt"/>
              </a:rPr>
              <a:t>1) Använd inte </a:t>
            </a:r>
            <a:r>
              <a:rPr lang="sv-SE" dirty="0" err="1">
                <a:latin typeface="+mn-lt"/>
              </a:rPr>
              <a:t>inline-SQL</a:t>
            </a:r>
            <a:r>
              <a:rPr lang="sv-SE" dirty="0">
                <a:latin typeface="+mn-lt"/>
              </a:rPr>
              <a:t>. Använd istället:</a:t>
            </a:r>
          </a:p>
          <a:p>
            <a:pPr marL="533400">
              <a:buFont typeface="Arial" pitchFamily="34" charset="0"/>
              <a:buChar char="•"/>
            </a:pPr>
            <a:r>
              <a:rPr lang="sv-SE" dirty="0">
                <a:latin typeface="+mn-lt"/>
              </a:rPr>
              <a:t> Lagrade procedurer</a:t>
            </a:r>
          </a:p>
          <a:p>
            <a:pPr marL="533400" indent="106680">
              <a:buFont typeface="Arial" pitchFamily="34" charset="0"/>
              <a:buChar char="•"/>
            </a:pPr>
            <a:r>
              <a:rPr lang="sv-SE" dirty="0">
                <a:latin typeface="+mn-lt"/>
              </a:rPr>
              <a:t> </a:t>
            </a:r>
            <a:r>
              <a:rPr lang="sv-SE" dirty="0" err="1">
                <a:latin typeface="+mn-lt"/>
              </a:rPr>
              <a:t>Parametriserade</a:t>
            </a:r>
            <a:r>
              <a:rPr lang="sv-SE" dirty="0">
                <a:latin typeface="+mn-lt"/>
              </a:rPr>
              <a:t> frågor</a:t>
            </a:r>
          </a:p>
          <a:p>
            <a:r>
              <a:rPr lang="sv-SE" dirty="0">
                <a:latin typeface="+mn-lt"/>
              </a:rPr>
              <a:t>2) Om du måste använda </a:t>
            </a:r>
            <a:r>
              <a:rPr lang="sv-SE" dirty="0" err="1">
                <a:latin typeface="+mn-lt"/>
              </a:rPr>
              <a:t>inline-SQL</a:t>
            </a:r>
            <a:r>
              <a:rPr lang="sv-SE" dirty="0">
                <a:latin typeface="+mn-lt"/>
              </a:rPr>
              <a:t>. Validera, validera, validera</a:t>
            </a:r>
          </a:p>
        </p:txBody>
      </p:sp>
    </p:spTree>
    <p:extLst>
      <p:ext uri="{BB962C8B-B14F-4D97-AF65-F5344CB8AC3E}">
        <p14:creationId xmlns:p14="http://schemas.microsoft.com/office/powerpoint/2010/main" val="1394643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/>
          <p:cNvCxnSpPr/>
          <p:nvPr/>
        </p:nvCxnSpPr>
        <p:spPr>
          <a:xfrm>
            <a:off x="6114296" y="2034175"/>
            <a:ext cx="833968" cy="1393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6552220" y="1242087"/>
            <a:ext cx="10951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6090045" y="1242087"/>
            <a:ext cx="462175" cy="828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909480" y="1933801"/>
            <a:ext cx="1267089" cy="1095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927176" y="2780929"/>
            <a:ext cx="1257239" cy="3628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532646" y="2970280"/>
            <a:ext cx="634110" cy="934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1115616" y="1566123"/>
            <a:ext cx="850602" cy="1214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331640" y="1134075"/>
            <a:ext cx="864096" cy="3066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966217" y="2070179"/>
            <a:ext cx="1813695" cy="72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909480" y="2204102"/>
            <a:ext cx="1642740" cy="766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774473" y="1242087"/>
            <a:ext cx="1777747" cy="3973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195736" y="1134075"/>
            <a:ext cx="1459994" cy="588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0" descr="S:\dfm\info\icons\v-collections\v_collections_png\objects_people_industries\256x256\shadow\clou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06206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655730" y="170296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 smtClean="0">
                <a:latin typeface="Minya Nouvelle" pitchFamily="2" charset="0"/>
              </a:rPr>
              <a:t>Internet</a:t>
            </a:r>
          </a:p>
        </p:txBody>
      </p:sp>
      <p:sp>
        <p:nvSpPr>
          <p:cNvPr id="16" name="Oval 15"/>
          <p:cNvSpPr/>
          <p:nvPr/>
        </p:nvSpPr>
        <p:spPr>
          <a:xfrm>
            <a:off x="2015716" y="954055"/>
            <a:ext cx="360040" cy="360040"/>
          </a:xfrm>
          <a:prstGeom prst="ellipse">
            <a:avLst/>
          </a:prstGeom>
          <a:ln>
            <a:tailEnd type="arrow"/>
          </a:ln>
          <a:scene3d>
            <a:camera prst="isometricTopUp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Oval 16"/>
          <p:cNvSpPr/>
          <p:nvPr/>
        </p:nvSpPr>
        <p:spPr>
          <a:xfrm>
            <a:off x="1747156" y="2600909"/>
            <a:ext cx="360040" cy="360040"/>
          </a:xfrm>
          <a:prstGeom prst="ellipse">
            <a:avLst/>
          </a:prstGeom>
          <a:ln>
            <a:tailEnd type="arrow"/>
          </a:ln>
          <a:scene3d>
            <a:camera prst="isometricTopUp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17"/>
          <p:cNvSpPr/>
          <p:nvPr/>
        </p:nvSpPr>
        <p:spPr>
          <a:xfrm>
            <a:off x="6372200" y="1062067"/>
            <a:ext cx="360040" cy="360040"/>
          </a:xfrm>
          <a:prstGeom prst="ellipse">
            <a:avLst/>
          </a:prstGeom>
          <a:ln>
            <a:tailEnd type="arrow"/>
          </a:ln>
          <a:scene3d>
            <a:camera prst="isometricTopUp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6352626" y="2790259"/>
            <a:ext cx="360040" cy="360040"/>
          </a:xfrm>
          <a:prstGeom prst="ellipse">
            <a:avLst/>
          </a:prstGeom>
          <a:ln>
            <a:tailEnd type="arrow"/>
          </a:ln>
          <a:scene3d>
            <a:camera prst="isometricTopUp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0" name="Picture 4" descr="S:\dfm\info\icons\v-collections\v_collections_png\computer_network_security\256x256\shadow\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19400"/>
            <a:ext cx="1283569" cy="128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S:\dfm\info\icons\v-collections\v_collections_png\computer_network_security\128x128\shadow\md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768" y="3465110"/>
            <a:ext cx="792088" cy="79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S:\dfm\info\icons\v-collections\v_collections_png\computer_network_security\128x128\shadow\pda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281" y="3660158"/>
            <a:ext cx="868265" cy="86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3" descr="S:\dfm\info\icons\v-collections\v_collections_png\software_graphics_media\128x128\shadow\plasma_tv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756" y="50364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5" descr="S:\dfm\info\icons\v-collections\v_collections_png\computer_network_security\128x128\shadow\workplac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963" y="3670684"/>
            <a:ext cx="987015" cy="98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7" descr="S:\dfm\info\icons\v-collections\v_collections_png\computer_network_security\128x128\shadow\laptop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97" y="278092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9" descr="S:\dfm\info\icons\v-collections\v_collections_png\computer_network_security\64x64\shadow\wlan_router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559" y="350515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/>
          <p:cNvGrpSpPr/>
          <p:nvPr/>
        </p:nvGrpSpPr>
        <p:grpSpPr>
          <a:xfrm rot="766176">
            <a:off x="5702507" y="3486817"/>
            <a:ext cx="775076" cy="762082"/>
            <a:chOff x="3544010" y="4114498"/>
            <a:chExt cx="1008112" cy="1008112"/>
          </a:xfrm>
        </p:grpSpPr>
        <p:sp>
          <p:nvSpPr>
            <p:cNvPr id="28" name="Arc 27"/>
            <p:cNvSpPr/>
            <p:nvPr/>
          </p:nvSpPr>
          <p:spPr>
            <a:xfrm>
              <a:off x="3544010" y="4114498"/>
              <a:ext cx="1008112" cy="1008112"/>
            </a:xfrm>
            <a:prstGeom prst="arc">
              <a:avLst>
                <a:gd name="adj1" fmla="val 15874903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" name="Arc 28"/>
            <p:cNvSpPr/>
            <p:nvPr/>
          </p:nvSpPr>
          <p:spPr>
            <a:xfrm>
              <a:off x="3593255" y="4237542"/>
              <a:ext cx="841536" cy="841536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Arc 29"/>
            <p:cNvSpPr/>
            <p:nvPr/>
          </p:nvSpPr>
          <p:spPr>
            <a:xfrm>
              <a:off x="3767330" y="4411617"/>
              <a:ext cx="493386" cy="493386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Arc 30"/>
            <p:cNvSpPr/>
            <p:nvPr/>
          </p:nvSpPr>
          <p:spPr>
            <a:xfrm>
              <a:off x="3879924" y="4549733"/>
              <a:ext cx="268198" cy="268198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2" name="Group 31"/>
          <p:cNvGrpSpPr/>
          <p:nvPr/>
        </p:nvGrpSpPr>
        <p:grpSpPr>
          <a:xfrm rot="15831159">
            <a:off x="7578068" y="3188803"/>
            <a:ext cx="775076" cy="762082"/>
            <a:chOff x="3544010" y="4114498"/>
            <a:chExt cx="1008112" cy="1008112"/>
          </a:xfrm>
        </p:grpSpPr>
        <p:sp>
          <p:nvSpPr>
            <p:cNvPr id="33" name="Arc 32"/>
            <p:cNvSpPr/>
            <p:nvPr/>
          </p:nvSpPr>
          <p:spPr>
            <a:xfrm>
              <a:off x="3544010" y="4114498"/>
              <a:ext cx="1008112" cy="1008112"/>
            </a:xfrm>
            <a:prstGeom prst="arc">
              <a:avLst>
                <a:gd name="adj1" fmla="val 15874903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4" name="Arc 33"/>
            <p:cNvSpPr/>
            <p:nvPr/>
          </p:nvSpPr>
          <p:spPr>
            <a:xfrm>
              <a:off x="3593255" y="4237542"/>
              <a:ext cx="841536" cy="841536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5" name="Arc 34"/>
            <p:cNvSpPr/>
            <p:nvPr/>
          </p:nvSpPr>
          <p:spPr>
            <a:xfrm>
              <a:off x="3767330" y="4411617"/>
              <a:ext cx="493386" cy="493386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" name="Arc 35"/>
            <p:cNvSpPr/>
            <p:nvPr/>
          </p:nvSpPr>
          <p:spPr>
            <a:xfrm>
              <a:off x="3879924" y="4549733"/>
              <a:ext cx="268198" cy="268198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7" name="Group 36"/>
          <p:cNvGrpSpPr/>
          <p:nvPr/>
        </p:nvGrpSpPr>
        <p:grpSpPr>
          <a:xfrm rot="977244">
            <a:off x="2104511" y="3289643"/>
            <a:ext cx="775076" cy="762082"/>
            <a:chOff x="3544010" y="4114498"/>
            <a:chExt cx="1008112" cy="1008112"/>
          </a:xfrm>
        </p:grpSpPr>
        <p:sp>
          <p:nvSpPr>
            <p:cNvPr id="38" name="Arc 37"/>
            <p:cNvSpPr/>
            <p:nvPr/>
          </p:nvSpPr>
          <p:spPr>
            <a:xfrm>
              <a:off x="3544010" y="4114498"/>
              <a:ext cx="1008112" cy="1008112"/>
            </a:xfrm>
            <a:prstGeom prst="arc">
              <a:avLst>
                <a:gd name="adj1" fmla="val 15874903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Arc 38"/>
            <p:cNvSpPr/>
            <p:nvPr/>
          </p:nvSpPr>
          <p:spPr>
            <a:xfrm>
              <a:off x="3593255" y="4237542"/>
              <a:ext cx="841536" cy="841536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Arc 39"/>
            <p:cNvSpPr/>
            <p:nvPr/>
          </p:nvSpPr>
          <p:spPr>
            <a:xfrm>
              <a:off x="3767330" y="4411617"/>
              <a:ext cx="493386" cy="493386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Arc 40"/>
            <p:cNvSpPr/>
            <p:nvPr/>
          </p:nvSpPr>
          <p:spPr>
            <a:xfrm>
              <a:off x="3879924" y="4549733"/>
              <a:ext cx="268198" cy="268198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42" name="Picture 21" descr="S:\dfm\info\icons\v-collections\v_collections_png\computer_network_security\128x128\shadow\antenna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92" y="2654359"/>
            <a:ext cx="566047" cy="56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Oval 42"/>
          <p:cNvSpPr/>
          <p:nvPr/>
        </p:nvSpPr>
        <p:spPr>
          <a:xfrm>
            <a:off x="5927785" y="1863299"/>
            <a:ext cx="360040" cy="360040"/>
          </a:xfrm>
          <a:prstGeom prst="ellipse">
            <a:avLst/>
          </a:prstGeom>
          <a:ln>
            <a:tailEnd type="arrow"/>
          </a:ln>
          <a:scene3d>
            <a:camera prst="isometricTopUp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4" name="Group 43"/>
          <p:cNvGrpSpPr/>
          <p:nvPr/>
        </p:nvGrpSpPr>
        <p:grpSpPr>
          <a:xfrm rot="2126595">
            <a:off x="1243147" y="3271000"/>
            <a:ext cx="521525" cy="512782"/>
            <a:chOff x="3544010" y="4114498"/>
            <a:chExt cx="1008112" cy="1008112"/>
          </a:xfrm>
        </p:grpSpPr>
        <p:sp>
          <p:nvSpPr>
            <p:cNvPr id="45" name="Arc 44"/>
            <p:cNvSpPr/>
            <p:nvPr/>
          </p:nvSpPr>
          <p:spPr>
            <a:xfrm>
              <a:off x="3544010" y="4114498"/>
              <a:ext cx="1008112" cy="1008112"/>
            </a:xfrm>
            <a:prstGeom prst="arc">
              <a:avLst>
                <a:gd name="adj1" fmla="val 15874903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Arc 45"/>
            <p:cNvSpPr/>
            <p:nvPr/>
          </p:nvSpPr>
          <p:spPr>
            <a:xfrm>
              <a:off x="3593255" y="4237542"/>
              <a:ext cx="841536" cy="841536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7" name="Arc 46"/>
            <p:cNvSpPr/>
            <p:nvPr/>
          </p:nvSpPr>
          <p:spPr>
            <a:xfrm>
              <a:off x="3767330" y="4411617"/>
              <a:ext cx="493386" cy="493386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8" name="Arc 47"/>
            <p:cNvSpPr/>
            <p:nvPr/>
          </p:nvSpPr>
          <p:spPr>
            <a:xfrm>
              <a:off x="3879924" y="4549733"/>
              <a:ext cx="268198" cy="268198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49" name="Picture 4" descr="S:\dfm\info\icons\v-collections\v_collections_png\computer_network_security\256x256\shadow\server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666" y="1885112"/>
            <a:ext cx="702078" cy="70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" descr="L:\WorkSpace\tstjo\Icons\v_collection_png\128x128\shadow\robber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6923">
            <a:off x="3034335" y="3454303"/>
            <a:ext cx="508814" cy="50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" descr="L:\WorkSpace\tstjo\Icons\v_collection_png\128x128\shadow\robber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6923">
            <a:off x="6418711" y="3984130"/>
            <a:ext cx="508814" cy="50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" descr="L:\WorkSpace\tstjo\Icons\v_collection_png\128x128\shadow\robber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6923">
            <a:off x="5888883" y="1942135"/>
            <a:ext cx="508814" cy="50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18" name="Picture 2" descr="L:\WorkSpace\tstjo\Icons\v_collection_png\128x128\shadow\dude2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3204"/>
            <a:ext cx="736046" cy="73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0" name="Picture 4" descr="L:\WorkSpace\tstjo\Icons\v_collection_png\64x64\shadow\laptop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23928" y="4477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033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HTTPS</a:t>
            </a:r>
            <a:endParaRPr lang="sv-SE" dirty="0"/>
          </a:p>
        </p:txBody>
      </p:sp>
      <p:pic>
        <p:nvPicPr>
          <p:cNvPr id="4" name="Picture 2" descr="S:\dfm\info\icons\v-collections\v_collections_png\computer_network_security\256x256\shadow\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93036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129308"/>
            <a:ext cx="1497830" cy="13598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2483768" y="1805104"/>
            <a:ext cx="3312368" cy="4140"/>
          </a:xfrm>
          <a:prstGeom prst="straightConnector1">
            <a:avLst/>
          </a:prstGeom>
          <a:ln w="444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71" y="1208931"/>
            <a:ext cx="107632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S:\dfm\info\icons\v-collections\v_collections_png\computer_network_security\256x256\shadow\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17540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153812"/>
            <a:ext cx="1497830" cy="13598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V="1">
            <a:off x="2483768" y="3505572"/>
            <a:ext cx="3312368" cy="4140"/>
          </a:xfrm>
          <a:prstGeom prst="straightConnector1">
            <a:avLst/>
          </a:prstGeom>
          <a:ln w="444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483768" y="4009628"/>
            <a:ext cx="3312368" cy="4140"/>
          </a:xfrm>
          <a:prstGeom prst="straightConnector1">
            <a:avLst/>
          </a:prstGeom>
          <a:ln w="444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07349" y="177738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:80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07349" y="307352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:443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225155"/>
            <a:ext cx="111442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 descr="L:\WorkSpace\tstjo\Icons\v_collection_png\128x128\shadow\robb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82187">
            <a:off x="3395499" y="960918"/>
            <a:ext cx="783807" cy="78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/>
          <p:cNvCxnSpPr/>
          <p:nvPr/>
        </p:nvCxnSpPr>
        <p:spPr>
          <a:xfrm flipH="1">
            <a:off x="2815208" y="1273324"/>
            <a:ext cx="604664" cy="432048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203848" y="1345332"/>
            <a:ext cx="244624" cy="36004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987824" y="1318475"/>
            <a:ext cx="433165" cy="38689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5" descr="L:\WorkSpace\tstjo\Icons\v_collection_png\128x128\shadow\robb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82187">
            <a:off x="3424099" y="2674130"/>
            <a:ext cx="783807" cy="78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/>
          <p:cNvCxnSpPr/>
          <p:nvPr/>
        </p:nvCxnSpPr>
        <p:spPr>
          <a:xfrm flipH="1">
            <a:off x="2843808" y="2986536"/>
            <a:ext cx="604664" cy="432048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232448" y="3058544"/>
            <a:ext cx="244624" cy="36004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016424" y="3031687"/>
            <a:ext cx="433165" cy="38689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09037" y="235344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???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26498" y="3649588"/>
            <a:ext cx="15698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>
                <a:latin typeface="Times New Roman" pitchFamily="18" charset="0"/>
                <a:cs typeface="Times New Roman" pitchFamily="18" charset="0"/>
              </a:rPr>
              <a:t>Hela HTTP-meddelandet krypteras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27784" y="1777380"/>
            <a:ext cx="1911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b="1" i="1" dirty="0" smtClean="0">
                <a:latin typeface="Times New Roman" pitchFamily="18" charset="0"/>
                <a:cs typeface="Times New Roman" pitchFamily="18" charset="0"/>
              </a:rPr>
              <a:t>Hallå Kalle! Läget?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60899" y="3455050"/>
            <a:ext cx="2214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b="1" i="1" dirty="0" smtClean="0">
                <a:latin typeface="Times New Roman" pitchFamily="18" charset="0"/>
                <a:cs typeface="Times New Roman" pitchFamily="18" charset="0"/>
              </a:rPr>
              <a:t>%€SD€236! 3&amp;"#4 6€"</a:t>
            </a:r>
          </a:p>
        </p:txBody>
      </p:sp>
    </p:spTree>
    <p:extLst>
      <p:ext uri="{BB962C8B-B14F-4D97-AF65-F5344CB8AC3E}">
        <p14:creationId xmlns:p14="http://schemas.microsoft.com/office/powerpoint/2010/main" val="1472307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  <p:bldP spid="24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Symmetrisk kryptering</a:t>
            </a:r>
            <a:endParaRPr lang="sv-SE" dirty="0"/>
          </a:p>
        </p:txBody>
      </p:sp>
      <p:sp>
        <p:nvSpPr>
          <p:cNvPr id="3" name="TextBox 2"/>
          <p:cNvSpPr txBox="1"/>
          <p:nvPr/>
        </p:nvSpPr>
        <p:spPr>
          <a:xfrm>
            <a:off x="2843808" y="105730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"Ett hemligt meddelande"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1800" y="464840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"Ett hemligt meddelande"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43808" y="270419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"SF%&amp;##__</a:t>
            </a:r>
            <a:r>
              <a:rPr lang="sv-SE" b="1" dirty="0" err="1" smtClean="0">
                <a:latin typeface="Times New Roman" pitchFamily="18" charset="0"/>
                <a:cs typeface="Times New Roman" pitchFamily="18" charset="0"/>
              </a:rPr>
              <a:t>fgd</a:t>
            </a:r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)(=09643774"</a:t>
            </a:r>
          </a:p>
        </p:txBody>
      </p:sp>
      <p:sp>
        <p:nvSpPr>
          <p:cNvPr id="6" name="Down Arrow 5"/>
          <p:cNvSpPr/>
          <p:nvPr/>
        </p:nvSpPr>
        <p:spPr>
          <a:xfrm>
            <a:off x="3131840" y="1498640"/>
            <a:ext cx="2736304" cy="1070828"/>
          </a:xfrm>
          <a:prstGeom prst="downArrow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/>
              <a:t>Kryptering</a:t>
            </a:r>
            <a:br>
              <a:rPr lang="sv-SE" sz="1400" dirty="0" smtClean="0"/>
            </a:br>
            <a:r>
              <a:rPr lang="sv-SE" sz="1400" dirty="0" smtClean="0"/>
              <a:t>Sessionsnyckel</a:t>
            </a:r>
            <a:br>
              <a:rPr lang="sv-SE" sz="1400" dirty="0" smtClean="0"/>
            </a:br>
            <a:endParaRPr lang="sv-SE" dirty="0"/>
          </a:p>
        </p:txBody>
      </p:sp>
      <p:pic>
        <p:nvPicPr>
          <p:cNvPr id="7" name="Picture 2" descr="L:\WorkSpace\tstjo\Icons\v_collection_png\128x128\shadow\key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993404"/>
            <a:ext cx="432048" cy="43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own Arrow 7"/>
          <p:cNvSpPr/>
          <p:nvPr/>
        </p:nvSpPr>
        <p:spPr>
          <a:xfrm>
            <a:off x="3131840" y="3289548"/>
            <a:ext cx="2736304" cy="1070828"/>
          </a:xfrm>
          <a:prstGeom prst="downArrow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/>
              <a:t>Dekryptering</a:t>
            </a:r>
            <a:br>
              <a:rPr lang="sv-SE" sz="1400" dirty="0" smtClean="0"/>
            </a:br>
            <a:r>
              <a:rPr lang="sv-SE" sz="1400" dirty="0" smtClean="0"/>
              <a:t>Sessionsnyckel</a:t>
            </a:r>
            <a:br>
              <a:rPr lang="sv-SE" sz="1400" dirty="0" smtClean="0"/>
            </a:br>
            <a:endParaRPr lang="sv-SE" dirty="0"/>
          </a:p>
        </p:txBody>
      </p:sp>
      <p:pic>
        <p:nvPicPr>
          <p:cNvPr id="10" name="Picture 2" descr="L:\WorkSpace\tstjo\Icons\v_collection_png\128x128\shadow\key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793603"/>
            <a:ext cx="432048" cy="43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404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Asymmetrisk kryptering</a:t>
            </a:r>
            <a:endParaRPr lang="sv-SE" dirty="0"/>
          </a:p>
        </p:txBody>
      </p:sp>
      <p:sp>
        <p:nvSpPr>
          <p:cNvPr id="3" name="TextBox 2"/>
          <p:cNvSpPr txBox="1"/>
          <p:nvPr/>
        </p:nvSpPr>
        <p:spPr>
          <a:xfrm>
            <a:off x="2843808" y="105730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"Ett hemligt meddelande"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71800" y="464840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"Ett hemligt meddelande"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43808" y="270419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"LK/%ds135/&amp;#12€GNBGD"</a:t>
            </a:r>
          </a:p>
        </p:txBody>
      </p:sp>
      <p:sp>
        <p:nvSpPr>
          <p:cNvPr id="4" name="Down Arrow 3"/>
          <p:cNvSpPr/>
          <p:nvPr/>
        </p:nvSpPr>
        <p:spPr>
          <a:xfrm>
            <a:off x="3131840" y="1498640"/>
            <a:ext cx="2736304" cy="1070828"/>
          </a:xfrm>
          <a:prstGeom prst="downArrow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/>
              <a:t>Kryptering</a:t>
            </a:r>
            <a:br>
              <a:rPr lang="sv-SE" sz="1400" dirty="0" smtClean="0"/>
            </a:br>
            <a:r>
              <a:rPr lang="sv-SE" sz="1400" dirty="0" smtClean="0"/>
              <a:t>Publik nyckel</a:t>
            </a:r>
            <a:br>
              <a:rPr lang="sv-SE" sz="1400" dirty="0" smtClean="0"/>
            </a:br>
            <a:endParaRPr lang="sv-SE" dirty="0"/>
          </a:p>
        </p:txBody>
      </p:sp>
      <p:pic>
        <p:nvPicPr>
          <p:cNvPr id="8194" name="Picture 2" descr="L:\WorkSpace\tstjo\Icons\v_collection_png\128x128\shadow\key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993404"/>
            <a:ext cx="432048" cy="43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own Arrow 8"/>
          <p:cNvSpPr/>
          <p:nvPr/>
        </p:nvSpPr>
        <p:spPr>
          <a:xfrm>
            <a:off x="3131840" y="3289548"/>
            <a:ext cx="2736304" cy="1070828"/>
          </a:xfrm>
          <a:prstGeom prst="downArrow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/>
              <a:t>Dekryptering</a:t>
            </a:r>
            <a:br>
              <a:rPr lang="sv-SE" sz="1400" dirty="0" smtClean="0"/>
            </a:br>
            <a:r>
              <a:rPr lang="sv-SE" sz="1400" dirty="0" smtClean="0"/>
              <a:t>Privat nyckel</a:t>
            </a:r>
            <a:br>
              <a:rPr lang="sv-SE" sz="1400" dirty="0" smtClean="0"/>
            </a:br>
            <a:endParaRPr lang="sv-SE" dirty="0"/>
          </a:p>
        </p:txBody>
      </p:sp>
      <p:pic>
        <p:nvPicPr>
          <p:cNvPr id="8196" name="Picture 4" descr="L:\WorkSpace\tstjo\Icons\v_collection_png\128x128\shadow\ke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261" y="3824961"/>
            <a:ext cx="467763" cy="46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935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4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HTTPS, flöde</a:t>
            </a:r>
            <a:endParaRPr lang="sv-SE" dirty="0"/>
          </a:p>
        </p:txBody>
      </p:sp>
      <p:pic>
        <p:nvPicPr>
          <p:cNvPr id="3" name="Picture 2" descr="S:\dfm\info\icons\v-collections\v_collections_png\computer_network_security\256x256\shadow\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53444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642" y="2209428"/>
            <a:ext cx="1497830" cy="13598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1475656" y="1057300"/>
            <a:ext cx="0" cy="396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092280" y="1057300"/>
            <a:ext cx="72008" cy="396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619672" y="1201316"/>
            <a:ext cx="540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91680" y="934770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Anrop, </a:t>
            </a:r>
            <a:r>
              <a:rPr lang="sv-SE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https</a:t>
            </a:r>
            <a:r>
              <a:rPr lang="sv-SE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:443, </a:t>
            </a:r>
            <a:br>
              <a:rPr lang="sv-SE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6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random</a:t>
            </a:r>
            <a:r>
              <a:rPr lang="sv-SE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:#€%RFDG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691680" y="1899910"/>
            <a:ext cx="53285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91680" y="1633364"/>
            <a:ext cx="3887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Certifikat </a:t>
            </a:r>
            <a:r>
              <a:rPr lang="sv-SE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med</a:t>
            </a:r>
            <a:r>
              <a:rPr lang="sv-SE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publik nyckel, </a:t>
            </a:r>
            <a:br>
              <a:rPr lang="sv-SE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6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random</a:t>
            </a:r>
            <a:r>
              <a:rPr lang="sv-SE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:€#€TFX1</a:t>
            </a:r>
          </a:p>
        </p:txBody>
      </p:sp>
      <p:pic>
        <p:nvPicPr>
          <p:cNvPr id="15" name="Picture 2" descr="L:\WorkSpace\tstjo\Icons\v_collection_png\128x128\shadow\key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2472140"/>
            <a:ext cx="288032" cy="28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L:\WorkSpace\tstjo\Icons\v_collection_png\128x128\shadow\ke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57500"/>
            <a:ext cx="467763" cy="46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H="1">
            <a:off x="1691680" y="2600245"/>
            <a:ext cx="53285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91680" y="2333699"/>
            <a:ext cx="4695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Sessionsnyckel </a:t>
            </a:r>
            <a:r>
              <a:rPr lang="sv-SE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krypterad</a:t>
            </a:r>
            <a:r>
              <a:rPr lang="sv-SE" sz="1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med</a:t>
            </a:r>
            <a:r>
              <a:rPr lang="sv-SE" sz="1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publik nyckel</a:t>
            </a:r>
          </a:p>
        </p:txBody>
      </p:sp>
      <p:pic>
        <p:nvPicPr>
          <p:cNvPr id="9219" name="Picture 3" descr="S:\dfm\info\icons\x-collections\png-files\128x128\shadow\key2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353444"/>
            <a:ext cx="303944" cy="30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>
            <a:off x="1691680" y="3217540"/>
            <a:ext cx="53285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91680" y="2981771"/>
            <a:ext cx="4373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Meddelande </a:t>
            </a:r>
            <a:r>
              <a:rPr lang="sv-SE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krypterat</a:t>
            </a:r>
            <a:r>
              <a:rPr lang="sv-SE" sz="1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med</a:t>
            </a:r>
            <a:r>
              <a:rPr lang="sv-SE" sz="1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sessionsnyckel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691680" y="4009628"/>
            <a:ext cx="5328592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91680" y="3773859"/>
            <a:ext cx="4373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Meddelande </a:t>
            </a:r>
            <a:r>
              <a:rPr lang="sv-SE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krypterat</a:t>
            </a:r>
            <a:r>
              <a:rPr lang="sv-SE" sz="1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med</a:t>
            </a:r>
            <a:r>
              <a:rPr lang="sv-SE" sz="1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sessionsnyckel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691680" y="4749453"/>
            <a:ext cx="53285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63688" y="4513684"/>
            <a:ext cx="525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pic>
        <p:nvPicPr>
          <p:cNvPr id="32" name="Picture 3" descr="S:\dfm\info\icons\x-collections\png-files\128x128\shadow\key2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353444"/>
            <a:ext cx="303944" cy="30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777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5.74125E-6 L 0.0684 -0.14797 L 0.65868 -0.15074 L 0.7684 -0.02303 " pathEditMode="relative" ptsTypes="AAAA">
                                      <p:cBhvr>
                                        <p:cTn id="26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97668E-6 L -0.72986 0.00194 " pathEditMode="relative" ptsTypes="AA">
                                      <p:cBhvr>
                                        <p:cTn id="42" dur="2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20" grpId="0"/>
      <p:bldP spid="26" grpId="0"/>
      <p:bldP spid="28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HTTPS</a:t>
            </a:r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4196"/>
            <a:ext cx="2763019" cy="4446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79253"/>
            <a:ext cx="3888432" cy="2956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4863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FF00FF"/>
      </a:accent2>
      <a:accent3>
        <a:srgbClr val="00FF00"/>
      </a:accent3>
      <a:accent4>
        <a:srgbClr val="8064A2"/>
      </a:accent4>
      <a:accent5>
        <a:srgbClr val="4BACC6"/>
      </a:accent5>
      <a:accent6>
        <a:srgbClr val="FFF500"/>
      </a:accent6>
      <a:hlink>
        <a:srgbClr val="0000FF"/>
      </a:hlink>
      <a:folHlink>
        <a:srgbClr val="800080"/>
      </a:folHlink>
    </a:clrScheme>
    <a:fontScheme name="lnu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5875">
          <a:solidFill>
            <a:srgbClr val="FF00FF"/>
          </a:solidFill>
          <a:tailEnd type="arrow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b="1" dirty="0" smtClean="0">
            <a:latin typeface="Times New Roman" pitchFamily="18" charset="0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27095</TotalTime>
  <Words>771</Words>
  <Application>Microsoft Macintosh PowerPoint</Application>
  <PresentationFormat>On-screen Show (16:10)</PresentationFormat>
  <Paragraphs>164</Paragraphs>
  <Slides>32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Säkerhet</vt:lpstr>
      <vt:lpstr>F06 – Säkerhet</vt:lpstr>
      <vt:lpstr>OWASP Top 10</vt:lpstr>
      <vt:lpstr>PowerPoint Presentation</vt:lpstr>
      <vt:lpstr>HTTPS</vt:lpstr>
      <vt:lpstr>Symmetrisk kryptering</vt:lpstr>
      <vt:lpstr>Asymmetrisk kryptering</vt:lpstr>
      <vt:lpstr>HTTPS, flöde</vt:lpstr>
      <vt:lpstr>HTTPS</vt:lpstr>
      <vt:lpstr>Installation</vt:lpstr>
      <vt:lpstr>Autentisering         Auktorisering</vt:lpstr>
      <vt:lpstr>Egen autentisiering?</vt:lpstr>
      <vt:lpstr>Lösenordshantering</vt:lpstr>
      <vt:lpstr>Rainbow tables (ordböcker)</vt:lpstr>
      <vt:lpstr>Registrering</vt:lpstr>
      <vt:lpstr>Hur (inte) göra?</vt:lpstr>
      <vt:lpstr>Inloggning</vt:lpstr>
      <vt:lpstr>password_hash (PHP &gt;= 5.5.0)</vt:lpstr>
      <vt:lpstr>Gör världen lite säkrare</vt:lpstr>
      <vt:lpstr>Skydda dig själv</vt:lpstr>
      <vt:lpstr>Tvåfaktorverifiering</vt:lpstr>
      <vt:lpstr>Behövs lösenord?</vt:lpstr>
      <vt:lpstr>OpenID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Implementera OpenID</vt:lpstr>
      <vt:lpstr>OAuth</vt:lpstr>
      <vt:lpstr>SQL injecetions</vt:lpstr>
      <vt:lpstr>SQL injections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 Leitet</dc:creator>
  <cp:lastModifiedBy>Johan Leitet</cp:lastModifiedBy>
  <cp:revision>141</cp:revision>
  <dcterms:created xsi:type="dcterms:W3CDTF">2011-10-10T07:41:25Z</dcterms:created>
  <dcterms:modified xsi:type="dcterms:W3CDTF">2013-11-24T20:58:25Z</dcterms:modified>
</cp:coreProperties>
</file>