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5/15/2019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5/15/2019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72A04-9970-4493-B03F-0F5C85DF516F}"/>
              </a:ext>
            </a:extLst>
          </p:cNvPr>
          <p:cNvSpPr>
            <a:spLocks noGrp="1"/>
          </p:cNvSpPr>
          <p:nvPr>
            <p:ph type="ctrTitle"/>
          </p:nvPr>
        </p:nvSpPr>
        <p:spPr/>
        <p:txBody>
          <a:bodyPr/>
          <a:lstStyle/>
          <a:p>
            <a:r>
              <a:rPr lang="es-GT" dirty="0" err="1"/>
              <a:t>Exploring</a:t>
            </a:r>
            <a:r>
              <a:rPr lang="es-GT" dirty="0"/>
              <a:t> Toronto </a:t>
            </a:r>
            <a:r>
              <a:rPr lang="es-GT" dirty="0" err="1"/>
              <a:t>for</a:t>
            </a:r>
            <a:r>
              <a:rPr lang="es-GT" dirty="0"/>
              <a:t> new </a:t>
            </a:r>
            <a:r>
              <a:rPr lang="es-GT" dirty="0" err="1"/>
              <a:t>business</a:t>
            </a:r>
            <a:endParaRPr lang="es-GT" dirty="0"/>
          </a:p>
        </p:txBody>
      </p:sp>
      <p:sp>
        <p:nvSpPr>
          <p:cNvPr id="3" name="Subtítulo 2">
            <a:extLst>
              <a:ext uri="{FF2B5EF4-FFF2-40B4-BE49-F238E27FC236}">
                <a16:creationId xmlns:a16="http://schemas.microsoft.com/office/drawing/2014/main" id="{903CEE6D-B489-4E63-A9E5-CE233200494D}"/>
              </a:ext>
            </a:extLst>
          </p:cNvPr>
          <p:cNvSpPr>
            <a:spLocks noGrp="1"/>
          </p:cNvSpPr>
          <p:nvPr>
            <p:ph type="subTitle" idx="1"/>
          </p:nvPr>
        </p:nvSpPr>
        <p:spPr/>
        <p:txBody>
          <a:bodyPr/>
          <a:lstStyle/>
          <a:p>
            <a:r>
              <a:rPr lang="es-GT" dirty="0"/>
              <a:t>Data </a:t>
            </a:r>
            <a:r>
              <a:rPr lang="es-GT" dirty="0" err="1"/>
              <a:t>Science</a:t>
            </a:r>
            <a:r>
              <a:rPr lang="es-GT" dirty="0"/>
              <a:t> </a:t>
            </a:r>
            <a:r>
              <a:rPr lang="es-GT" dirty="0" err="1"/>
              <a:t>Capstone</a:t>
            </a:r>
            <a:endParaRPr lang="es-GT" dirty="0"/>
          </a:p>
        </p:txBody>
      </p:sp>
    </p:spTree>
    <p:extLst>
      <p:ext uri="{BB962C8B-B14F-4D97-AF65-F5344CB8AC3E}">
        <p14:creationId xmlns:p14="http://schemas.microsoft.com/office/powerpoint/2010/main" val="180014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New pizza </a:t>
            </a:r>
            <a:r>
              <a:rPr lang="es-GT" dirty="0" err="1"/>
              <a:t>business</a:t>
            </a:r>
            <a:r>
              <a:rPr lang="es-GT" dirty="0"/>
              <a:t> in </a:t>
            </a:r>
            <a:r>
              <a:rPr lang="es-GT" dirty="0" err="1"/>
              <a:t>toronto</a:t>
            </a:r>
            <a:endParaRPr lang="es-GT" dirty="0"/>
          </a:p>
        </p:txBody>
      </p:sp>
      <p:sp>
        <p:nvSpPr>
          <p:cNvPr id="3" name="Marcador de contenido 2">
            <a:extLst>
              <a:ext uri="{FF2B5EF4-FFF2-40B4-BE49-F238E27FC236}">
                <a16:creationId xmlns:a16="http://schemas.microsoft.com/office/drawing/2014/main" id="{F3718E82-849F-4DF6-A8F0-CE60AD1561C9}"/>
              </a:ext>
            </a:extLst>
          </p:cNvPr>
          <p:cNvSpPr>
            <a:spLocks noGrp="1"/>
          </p:cNvSpPr>
          <p:nvPr>
            <p:ph idx="1"/>
          </p:nvPr>
        </p:nvSpPr>
        <p:spPr>
          <a:xfrm>
            <a:off x="1141413" y="1460501"/>
            <a:ext cx="9905998" cy="4330700"/>
          </a:xfrm>
        </p:spPr>
        <p:txBody>
          <a:bodyPr/>
          <a:lstStyle/>
          <a:p>
            <a:r>
              <a:rPr lang="en-US" dirty="0">
                <a:effectLst/>
              </a:rPr>
              <a:t>A pizza restaurant owner has two restaurants located in Manhattan, in the Carnegie Hill and Hamilton Heights Neighborhoods, and he wants to open a new restaurant in Toronto. He is making a research about the neighborhoods were his restaurants are located, in order to have a profile of the neighborhood he is looking for in Toronto. What the owner needs is to find similar neighborhoods in Toronto where he can open his new restaurant. </a:t>
            </a:r>
            <a:endParaRPr lang="es-GT" dirty="0">
              <a:effectLst/>
            </a:endParaRPr>
          </a:p>
          <a:p>
            <a:endParaRPr lang="es-GT" dirty="0"/>
          </a:p>
        </p:txBody>
      </p:sp>
    </p:spTree>
    <p:extLst>
      <p:ext uri="{BB962C8B-B14F-4D97-AF65-F5344CB8AC3E}">
        <p14:creationId xmlns:p14="http://schemas.microsoft.com/office/powerpoint/2010/main" val="362042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Data </a:t>
            </a:r>
            <a:r>
              <a:rPr lang="en-US" dirty="0"/>
              <a:t>acquisition</a:t>
            </a:r>
            <a:r>
              <a:rPr lang="es-GT" dirty="0"/>
              <a:t> and </a:t>
            </a:r>
            <a:r>
              <a:rPr lang="en-US" dirty="0"/>
              <a:t>cleaning</a:t>
            </a:r>
          </a:p>
        </p:txBody>
      </p:sp>
      <p:sp>
        <p:nvSpPr>
          <p:cNvPr id="3" name="Marcador de contenido 2">
            <a:extLst>
              <a:ext uri="{FF2B5EF4-FFF2-40B4-BE49-F238E27FC236}">
                <a16:creationId xmlns:a16="http://schemas.microsoft.com/office/drawing/2014/main" id="{F3718E82-849F-4DF6-A8F0-CE60AD1561C9}"/>
              </a:ext>
            </a:extLst>
          </p:cNvPr>
          <p:cNvSpPr>
            <a:spLocks noGrp="1"/>
          </p:cNvSpPr>
          <p:nvPr>
            <p:ph idx="1"/>
          </p:nvPr>
        </p:nvSpPr>
        <p:spPr>
          <a:xfrm>
            <a:off x="1141413" y="1460501"/>
            <a:ext cx="9905998" cy="4330700"/>
          </a:xfrm>
        </p:spPr>
        <p:txBody>
          <a:bodyPr/>
          <a:lstStyle/>
          <a:p>
            <a:r>
              <a:rPr lang="en-US" dirty="0">
                <a:effectLst/>
              </a:rPr>
              <a:t>New York neighborhood information can be found on the following link on the internet, in JSON format: </a:t>
            </a:r>
            <a:r>
              <a:rPr lang="en-US" u="sng" dirty="0">
                <a:effectLst/>
                <a:hlinkClick r:id="rId2"/>
              </a:rPr>
              <a:t>https://geo.nyu.edu/catalog/nyu_2451_34572</a:t>
            </a:r>
            <a:endParaRPr lang="es-GT" dirty="0">
              <a:effectLst/>
            </a:endParaRPr>
          </a:p>
          <a:p>
            <a:r>
              <a:rPr lang="en-US" dirty="0">
                <a:effectLst/>
              </a:rPr>
              <a:t>Toronto Neighborhoods can be found on Wikipedia: </a:t>
            </a:r>
            <a:r>
              <a:rPr lang="en-US" u="sng" dirty="0">
                <a:effectLst/>
                <a:hlinkClick r:id="rId3"/>
              </a:rPr>
              <a:t>https://en.wikipedia.org/wiki/List_of_postal_codes_of_Canada:_M</a:t>
            </a:r>
            <a:endParaRPr lang="es-GT" dirty="0">
              <a:effectLst/>
            </a:endParaRPr>
          </a:p>
          <a:p>
            <a:r>
              <a:rPr lang="en-US" dirty="0">
                <a:effectLst/>
              </a:rPr>
              <a:t>The places we are looking for Neighborhood profile will be obtained using Foursquare API, and to perform this we will need the coordinates of each Neighborhood.</a:t>
            </a:r>
            <a:endParaRPr lang="es-GT" dirty="0">
              <a:effectLst/>
            </a:endParaRPr>
          </a:p>
          <a:p>
            <a:endParaRPr lang="es-GT" dirty="0"/>
          </a:p>
        </p:txBody>
      </p:sp>
    </p:spTree>
    <p:extLst>
      <p:ext uri="{BB962C8B-B14F-4D97-AF65-F5344CB8AC3E}">
        <p14:creationId xmlns:p14="http://schemas.microsoft.com/office/powerpoint/2010/main" val="3554033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Manhattan </a:t>
            </a:r>
            <a:r>
              <a:rPr lang="en-US" dirty="0"/>
              <a:t>neighborhoods</a:t>
            </a:r>
          </a:p>
        </p:txBody>
      </p:sp>
      <p:pic>
        <p:nvPicPr>
          <p:cNvPr id="4" name="Marcador de contenido 3">
            <a:extLst>
              <a:ext uri="{FF2B5EF4-FFF2-40B4-BE49-F238E27FC236}">
                <a16:creationId xmlns:a16="http://schemas.microsoft.com/office/drawing/2014/main" id="{398DA7C5-0A80-47EC-ACE6-D9B7050F3F49}"/>
              </a:ext>
            </a:extLst>
          </p:cNvPr>
          <p:cNvPicPr>
            <a:picLocks noGrp="1"/>
          </p:cNvPicPr>
          <p:nvPr>
            <p:ph idx="1"/>
          </p:nvPr>
        </p:nvPicPr>
        <p:blipFill>
          <a:blip r:embed="rId2"/>
          <a:stretch>
            <a:fillRect/>
          </a:stretch>
        </p:blipFill>
        <p:spPr>
          <a:xfrm>
            <a:off x="3217862" y="2581275"/>
            <a:ext cx="5753100" cy="3790950"/>
          </a:xfrm>
          <a:prstGeom prst="rect">
            <a:avLst/>
          </a:prstGeom>
        </p:spPr>
      </p:pic>
      <p:sp>
        <p:nvSpPr>
          <p:cNvPr id="3" name="CuadroTexto 2">
            <a:extLst>
              <a:ext uri="{FF2B5EF4-FFF2-40B4-BE49-F238E27FC236}">
                <a16:creationId xmlns:a16="http://schemas.microsoft.com/office/drawing/2014/main" id="{EF17D252-47D7-490F-93E2-4A895A1F9608}"/>
              </a:ext>
            </a:extLst>
          </p:cNvPr>
          <p:cNvSpPr txBox="1"/>
          <p:nvPr/>
        </p:nvSpPr>
        <p:spPr>
          <a:xfrm>
            <a:off x="1333500" y="1638300"/>
            <a:ext cx="5753100" cy="369332"/>
          </a:xfrm>
          <a:prstGeom prst="rect">
            <a:avLst/>
          </a:prstGeom>
          <a:noFill/>
        </p:spPr>
        <p:txBody>
          <a:bodyPr wrap="square" rtlCol="0">
            <a:spAutoFit/>
          </a:bodyPr>
          <a:lstStyle/>
          <a:p>
            <a:r>
              <a:rPr lang="es-GT" dirty="0"/>
              <a:t>Pizza Restaurant </a:t>
            </a:r>
            <a:r>
              <a:rPr lang="en-US" dirty="0"/>
              <a:t>locations</a:t>
            </a:r>
          </a:p>
        </p:txBody>
      </p:sp>
      <p:sp>
        <p:nvSpPr>
          <p:cNvPr id="5" name="Elipse 4">
            <a:extLst>
              <a:ext uri="{FF2B5EF4-FFF2-40B4-BE49-F238E27FC236}">
                <a16:creationId xmlns:a16="http://schemas.microsoft.com/office/drawing/2014/main" id="{ADABC8BF-25E4-4EBD-B282-CF49562E7B8A}"/>
              </a:ext>
            </a:extLst>
          </p:cNvPr>
          <p:cNvSpPr/>
          <p:nvPr/>
        </p:nvSpPr>
        <p:spPr>
          <a:xfrm>
            <a:off x="1141413" y="1739900"/>
            <a:ext cx="192087"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GT"/>
          </a:p>
        </p:txBody>
      </p:sp>
    </p:spTree>
    <p:extLst>
      <p:ext uri="{BB962C8B-B14F-4D97-AF65-F5344CB8AC3E}">
        <p14:creationId xmlns:p14="http://schemas.microsoft.com/office/powerpoint/2010/main" val="18784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Carnegie Hill </a:t>
            </a:r>
            <a:endParaRPr lang="en-US" dirty="0"/>
          </a:p>
        </p:txBody>
      </p:sp>
      <p:sp>
        <p:nvSpPr>
          <p:cNvPr id="6" name="Marcador de contenido 5">
            <a:extLst>
              <a:ext uri="{FF2B5EF4-FFF2-40B4-BE49-F238E27FC236}">
                <a16:creationId xmlns:a16="http://schemas.microsoft.com/office/drawing/2014/main" id="{36328EAA-5DF5-489F-8FF3-42492C088020}"/>
              </a:ext>
            </a:extLst>
          </p:cNvPr>
          <p:cNvSpPr>
            <a:spLocks noGrp="1"/>
          </p:cNvSpPr>
          <p:nvPr>
            <p:ph idx="1"/>
          </p:nvPr>
        </p:nvSpPr>
        <p:spPr>
          <a:xfrm>
            <a:off x="1141413" y="1854201"/>
            <a:ext cx="9905998" cy="1219199"/>
          </a:xfrm>
        </p:spPr>
        <p:txBody>
          <a:bodyPr>
            <a:normAutofit lnSpcReduction="10000"/>
          </a:bodyPr>
          <a:lstStyle/>
          <a:p>
            <a:r>
              <a:rPr lang="es-GT" dirty="0"/>
              <a:t>Carnegie </a:t>
            </a:r>
            <a:r>
              <a:rPr lang="es-GT" dirty="0" err="1"/>
              <a:t>hills</a:t>
            </a:r>
            <a:r>
              <a:rPr lang="es-GT" dirty="0"/>
              <a:t> </a:t>
            </a:r>
            <a:r>
              <a:rPr lang="es-GT" dirty="0" err="1"/>
              <a:t>venues</a:t>
            </a:r>
            <a:r>
              <a:rPr lang="es-GT" dirty="0"/>
              <a:t>: </a:t>
            </a:r>
            <a:r>
              <a:rPr lang="es-GT" dirty="0" err="1"/>
              <a:t>From</a:t>
            </a:r>
            <a:r>
              <a:rPr lang="es-GT" dirty="0"/>
              <a:t> </a:t>
            </a:r>
            <a:r>
              <a:rPr lang="es-GT" dirty="0" err="1"/>
              <a:t>foursquare</a:t>
            </a:r>
            <a:r>
              <a:rPr lang="es-GT" dirty="0"/>
              <a:t> api top100 </a:t>
            </a:r>
            <a:r>
              <a:rPr lang="es-GT" dirty="0" err="1"/>
              <a:t>venues</a:t>
            </a:r>
            <a:r>
              <a:rPr lang="es-GT" dirty="0"/>
              <a:t> are </a:t>
            </a:r>
            <a:r>
              <a:rPr lang="es-GT" dirty="0" err="1"/>
              <a:t>extracted</a:t>
            </a:r>
            <a:r>
              <a:rPr lang="es-GT" dirty="0"/>
              <a:t> and </a:t>
            </a:r>
            <a:r>
              <a:rPr lang="es-GT" dirty="0" err="1"/>
              <a:t>then</a:t>
            </a:r>
            <a:r>
              <a:rPr lang="es-GT" dirty="0"/>
              <a:t> </a:t>
            </a:r>
            <a:r>
              <a:rPr lang="es-GT" dirty="0" err="1"/>
              <a:t>the</a:t>
            </a:r>
            <a:r>
              <a:rPr lang="es-GT" dirty="0"/>
              <a:t> </a:t>
            </a:r>
            <a:r>
              <a:rPr lang="es-GT" dirty="0" err="1"/>
              <a:t>distribution</a:t>
            </a:r>
            <a:r>
              <a:rPr lang="es-GT" dirty="0"/>
              <a:t> </a:t>
            </a:r>
            <a:r>
              <a:rPr lang="es-GT" dirty="0" err="1"/>
              <a:t>is</a:t>
            </a:r>
            <a:r>
              <a:rPr lang="es-GT" dirty="0"/>
              <a:t> </a:t>
            </a:r>
            <a:r>
              <a:rPr lang="es-GT" dirty="0" err="1"/>
              <a:t>showed</a:t>
            </a:r>
            <a:r>
              <a:rPr lang="es-GT" dirty="0"/>
              <a:t> in a </a:t>
            </a:r>
            <a:r>
              <a:rPr lang="es-GT" dirty="0" err="1"/>
              <a:t>histogram</a:t>
            </a:r>
            <a:r>
              <a:rPr lang="es-GT" dirty="0"/>
              <a:t> </a:t>
            </a:r>
            <a:r>
              <a:rPr lang="es-GT" dirty="0" err="1"/>
              <a:t>showing</a:t>
            </a:r>
            <a:r>
              <a:rPr lang="es-GT" dirty="0"/>
              <a:t> </a:t>
            </a:r>
            <a:r>
              <a:rPr lang="es-GT" dirty="0" err="1"/>
              <a:t>about</a:t>
            </a:r>
            <a:r>
              <a:rPr lang="es-GT" dirty="0"/>
              <a:t> </a:t>
            </a:r>
            <a:r>
              <a:rPr lang="es-GT" dirty="0" err="1"/>
              <a:t>the</a:t>
            </a:r>
            <a:r>
              <a:rPr lang="es-GT" dirty="0"/>
              <a:t> </a:t>
            </a:r>
            <a:r>
              <a:rPr lang="es-GT" dirty="0" err="1"/>
              <a:t>most</a:t>
            </a:r>
            <a:r>
              <a:rPr lang="es-GT" dirty="0"/>
              <a:t> </a:t>
            </a:r>
            <a:r>
              <a:rPr lang="es-GT" dirty="0" err="1"/>
              <a:t>common</a:t>
            </a:r>
            <a:r>
              <a:rPr lang="es-GT" dirty="0"/>
              <a:t> </a:t>
            </a:r>
            <a:r>
              <a:rPr lang="es-GT" dirty="0" err="1"/>
              <a:t>venues</a:t>
            </a:r>
            <a:r>
              <a:rPr lang="es-GT" dirty="0"/>
              <a:t>, and </a:t>
            </a:r>
            <a:r>
              <a:rPr lang="es-GT" dirty="0" err="1"/>
              <a:t>also</a:t>
            </a:r>
            <a:r>
              <a:rPr lang="es-GT" dirty="0"/>
              <a:t> top10 </a:t>
            </a:r>
            <a:r>
              <a:rPr lang="es-GT" dirty="0" err="1"/>
              <a:t>venues</a:t>
            </a:r>
            <a:r>
              <a:rPr lang="es-GT" dirty="0"/>
              <a:t> are </a:t>
            </a:r>
            <a:r>
              <a:rPr lang="es-GT" dirty="0" err="1"/>
              <a:t>extracted</a:t>
            </a:r>
            <a:r>
              <a:rPr lang="es-GT" dirty="0"/>
              <a:t> in </a:t>
            </a:r>
            <a:r>
              <a:rPr lang="es-GT" dirty="0" err="1"/>
              <a:t>order</a:t>
            </a:r>
            <a:r>
              <a:rPr lang="es-GT" dirty="0"/>
              <a:t> </a:t>
            </a:r>
            <a:r>
              <a:rPr lang="es-GT" dirty="0" err="1"/>
              <a:t>to</a:t>
            </a:r>
            <a:r>
              <a:rPr lang="es-GT" dirty="0"/>
              <a:t> </a:t>
            </a:r>
            <a:r>
              <a:rPr lang="es-GT" dirty="0" err="1"/>
              <a:t>tell</a:t>
            </a:r>
            <a:r>
              <a:rPr lang="es-GT" dirty="0"/>
              <a:t> more </a:t>
            </a:r>
            <a:r>
              <a:rPr lang="es-GT" dirty="0" err="1"/>
              <a:t>about</a:t>
            </a:r>
            <a:r>
              <a:rPr lang="es-GT" dirty="0"/>
              <a:t> </a:t>
            </a:r>
            <a:r>
              <a:rPr lang="es-GT" dirty="0" err="1"/>
              <a:t>the</a:t>
            </a:r>
            <a:r>
              <a:rPr lang="es-GT" dirty="0"/>
              <a:t> </a:t>
            </a:r>
            <a:r>
              <a:rPr lang="es-GT" dirty="0" err="1"/>
              <a:t>neighborhood</a:t>
            </a:r>
            <a:r>
              <a:rPr lang="es-GT" dirty="0"/>
              <a:t> </a:t>
            </a:r>
            <a:r>
              <a:rPr lang="es-GT" dirty="0" err="1"/>
              <a:t>based</a:t>
            </a:r>
            <a:r>
              <a:rPr lang="es-GT" dirty="0"/>
              <a:t> </a:t>
            </a:r>
            <a:r>
              <a:rPr lang="es-GT" dirty="0" err="1"/>
              <a:t>on</a:t>
            </a:r>
            <a:r>
              <a:rPr lang="es-GT" dirty="0"/>
              <a:t> </a:t>
            </a:r>
            <a:r>
              <a:rPr lang="es-GT" dirty="0" err="1"/>
              <a:t>venues</a:t>
            </a:r>
            <a:endParaRPr lang="es-GT" dirty="0"/>
          </a:p>
        </p:txBody>
      </p:sp>
      <p:pic>
        <p:nvPicPr>
          <p:cNvPr id="7" name="Imagen 6">
            <a:extLst>
              <a:ext uri="{FF2B5EF4-FFF2-40B4-BE49-F238E27FC236}">
                <a16:creationId xmlns:a16="http://schemas.microsoft.com/office/drawing/2014/main" id="{4124DB91-9224-4B0E-B524-A4026BDBF990}"/>
              </a:ext>
            </a:extLst>
          </p:cNvPr>
          <p:cNvPicPr/>
          <p:nvPr/>
        </p:nvPicPr>
        <p:blipFill>
          <a:blip r:embed="rId2"/>
          <a:stretch>
            <a:fillRect/>
          </a:stretch>
        </p:blipFill>
        <p:spPr>
          <a:xfrm>
            <a:off x="2009775" y="3181349"/>
            <a:ext cx="2457450" cy="2095500"/>
          </a:xfrm>
          <a:prstGeom prst="rect">
            <a:avLst/>
          </a:prstGeom>
        </p:spPr>
      </p:pic>
      <p:pic>
        <p:nvPicPr>
          <p:cNvPr id="8" name="Imagen 7">
            <a:extLst>
              <a:ext uri="{FF2B5EF4-FFF2-40B4-BE49-F238E27FC236}">
                <a16:creationId xmlns:a16="http://schemas.microsoft.com/office/drawing/2014/main" id="{521A52FF-F929-40C5-855C-1602D170F4F4}"/>
              </a:ext>
            </a:extLst>
          </p:cNvPr>
          <p:cNvPicPr/>
          <p:nvPr/>
        </p:nvPicPr>
        <p:blipFill>
          <a:blip r:embed="rId3"/>
          <a:stretch>
            <a:fillRect/>
          </a:stretch>
        </p:blipFill>
        <p:spPr>
          <a:xfrm>
            <a:off x="6796087" y="2924175"/>
            <a:ext cx="3781425" cy="2676525"/>
          </a:xfrm>
          <a:prstGeom prst="rect">
            <a:avLst/>
          </a:prstGeom>
        </p:spPr>
      </p:pic>
    </p:spTree>
    <p:extLst>
      <p:ext uri="{BB962C8B-B14F-4D97-AF65-F5344CB8AC3E}">
        <p14:creationId xmlns:p14="http://schemas.microsoft.com/office/powerpoint/2010/main" val="85423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Hamilton </a:t>
            </a:r>
            <a:r>
              <a:rPr lang="es-GT" dirty="0" err="1"/>
              <a:t>heights</a:t>
            </a:r>
            <a:endParaRPr lang="en-US" dirty="0"/>
          </a:p>
        </p:txBody>
      </p:sp>
      <p:sp>
        <p:nvSpPr>
          <p:cNvPr id="6" name="Marcador de contenido 5">
            <a:extLst>
              <a:ext uri="{FF2B5EF4-FFF2-40B4-BE49-F238E27FC236}">
                <a16:creationId xmlns:a16="http://schemas.microsoft.com/office/drawing/2014/main" id="{36328EAA-5DF5-489F-8FF3-42492C088020}"/>
              </a:ext>
            </a:extLst>
          </p:cNvPr>
          <p:cNvSpPr>
            <a:spLocks noGrp="1"/>
          </p:cNvSpPr>
          <p:nvPr>
            <p:ph idx="1"/>
          </p:nvPr>
        </p:nvSpPr>
        <p:spPr>
          <a:xfrm>
            <a:off x="1141413" y="1854201"/>
            <a:ext cx="9905998" cy="1219199"/>
          </a:xfrm>
        </p:spPr>
        <p:txBody>
          <a:bodyPr>
            <a:normAutofit lnSpcReduction="10000"/>
          </a:bodyPr>
          <a:lstStyle/>
          <a:p>
            <a:r>
              <a:rPr lang="es-GT" dirty="0"/>
              <a:t>Hamilton </a:t>
            </a:r>
            <a:r>
              <a:rPr lang="es-GT" dirty="0" err="1"/>
              <a:t>height</a:t>
            </a:r>
            <a:r>
              <a:rPr lang="es-GT" dirty="0"/>
              <a:t> </a:t>
            </a:r>
            <a:r>
              <a:rPr lang="es-GT" dirty="0" err="1"/>
              <a:t>venues</a:t>
            </a:r>
            <a:r>
              <a:rPr lang="es-GT" dirty="0"/>
              <a:t>: </a:t>
            </a:r>
            <a:r>
              <a:rPr lang="es-GT" dirty="0" err="1"/>
              <a:t>From</a:t>
            </a:r>
            <a:r>
              <a:rPr lang="es-GT" dirty="0"/>
              <a:t> </a:t>
            </a:r>
            <a:r>
              <a:rPr lang="es-GT" dirty="0" err="1"/>
              <a:t>foursquare</a:t>
            </a:r>
            <a:r>
              <a:rPr lang="es-GT" dirty="0"/>
              <a:t> api top100 </a:t>
            </a:r>
            <a:r>
              <a:rPr lang="es-GT" dirty="0" err="1"/>
              <a:t>venues</a:t>
            </a:r>
            <a:r>
              <a:rPr lang="es-GT" dirty="0"/>
              <a:t> are </a:t>
            </a:r>
            <a:r>
              <a:rPr lang="es-GT" dirty="0" err="1"/>
              <a:t>extracted</a:t>
            </a:r>
            <a:r>
              <a:rPr lang="es-GT" dirty="0"/>
              <a:t> and </a:t>
            </a:r>
            <a:r>
              <a:rPr lang="es-GT" dirty="0" err="1"/>
              <a:t>then</a:t>
            </a:r>
            <a:r>
              <a:rPr lang="es-GT" dirty="0"/>
              <a:t> </a:t>
            </a:r>
            <a:r>
              <a:rPr lang="es-GT" dirty="0" err="1"/>
              <a:t>the</a:t>
            </a:r>
            <a:r>
              <a:rPr lang="es-GT" dirty="0"/>
              <a:t> </a:t>
            </a:r>
            <a:r>
              <a:rPr lang="es-GT" dirty="0" err="1"/>
              <a:t>distribution</a:t>
            </a:r>
            <a:r>
              <a:rPr lang="es-GT" dirty="0"/>
              <a:t> </a:t>
            </a:r>
            <a:r>
              <a:rPr lang="es-GT" dirty="0" err="1"/>
              <a:t>is</a:t>
            </a:r>
            <a:r>
              <a:rPr lang="es-GT" dirty="0"/>
              <a:t> </a:t>
            </a:r>
            <a:r>
              <a:rPr lang="es-GT" dirty="0" err="1"/>
              <a:t>showed</a:t>
            </a:r>
            <a:r>
              <a:rPr lang="es-GT" dirty="0"/>
              <a:t> in a </a:t>
            </a:r>
            <a:r>
              <a:rPr lang="es-GT" dirty="0" err="1"/>
              <a:t>histogram</a:t>
            </a:r>
            <a:r>
              <a:rPr lang="es-GT" dirty="0"/>
              <a:t> </a:t>
            </a:r>
            <a:r>
              <a:rPr lang="es-GT" dirty="0" err="1"/>
              <a:t>showing</a:t>
            </a:r>
            <a:r>
              <a:rPr lang="es-GT" dirty="0"/>
              <a:t> </a:t>
            </a:r>
            <a:r>
              <a:rPr lang="es-GT" dirty="0" err="1"/>
              <a:t>about</a:t>
            </a:r>
            <a:r>
              <a:rPr lang="es-GT" dirty="0"/>
              <a:t> </a:t>
            </a:r>
            <a:r>
              <a:rPr lang="es-GT" dirty="0" err="1"/>
              <a:t>the</a:t>
            </a:r>
            <a:r>
              <a:rPr lang="es-GT" dirty="0"/>
              <a:t> </a:t>
            </a:r>
            <a:r>
              <a:rPr lang="es-GT" dirty="0" err="1"/>
              <a:t>most</a:t>
            </a:r>
            <a:r>
              <a:rPr lang="es-GT" dirty="0"/>
              <a:t> </a:t>
            </a:r>
            <a:r>
              <a:rPr lang="es-GT" dirty="0" err="1"/>
              <a:t>common</a:t>
            </a:r>
            <a:r>
              <a:rPr lang="es-GT" dirty="0"/>
              <a:t> </a:t>
            </a:r>
            <a:r>
              <a:rPr lang="es-GT" dirty="0" err="1"/>
              <a:t>venues</a:t>
            </a:r>
            <a:r>
              <a:rPr lang="es-GT" dirty="0"/>
              <a:t>, and </a:t>
            </a:r>
            <a:r>
              <a:rPr lang="es-GT" dirty="0" err="1"/>
              <a:t>also</a:t>
            </a:r>
            <a:r>
              <a:rPr lang="es-GT" dirty="0"/>
              <a:t> top10 </a:t>
            </a:r>
            <a:r>
              <a:rPr lang="es-GT" dirty="0" err="1"/>
              <a:t>venues</a:t>
            </a:r>
            <a:r>
              <a:rPr lang="es-GT" dirty="0"/>
              <a:t> are </a:t>
            </a:r>
            <a:r>
              <a:rPr lang="es-GT" dirty="0" err="1"/>
              <a:t>extracted</a:t>
            </a:r>
            <a:r>
              <a:rPr lang="es-GT" dirty="0"/>
              <a:t> in </a:t>
            </a:r>
            <a:r>
              <a:rPr lang="es-GT" dirty="0" err="1"/>
              <a:t>order</a:t>
            </a:r>
            <a:r>
              <a:rPr lang="es-GT" dirty="0"/>
              <a:t> </a:t>
            </a:r>
            <a:r>
              <a:rPr lang="es-GT" dirty="0" err="1"/>
              <a:t>to</a:t>
            </a:r>
            <a:r>
              <a:rPr lang="es-GT" dirty="0"/>
              <a:t> </a:t>
            </a:r>
            <a:r>
              <a:rPr lang="es-GT" dirty="0" err="1"/>
              <a:t>tell</a:t>
            </a:r>
            <a:r>
              <a:rPr lang="es-GT" dirty="0"/>
              <a:t> more </a:t>
            </a:r>
            <a:r>
              <a:rPr lang="es-GT" dirty="0" err="1"/>
              <a:t>about</a:t>
            </a:r>
            <a:r>
              <a:rPr lang="es-GT" dirty="0"/>
              <a:t> </a:t>
            </a:r>
            <a:r>
              <a:rPr lang="es-GT" dirty="0" err="1"/>
              <a:t>the</a:t>
            </a:r>
            <a:r>
              <a:rPr lang="es-GT" dirty="0"/>
              <a:t> </a:t>
            </a:r>
            <a:r>
              <a:rPr lang="es-GT" dirty="0" err="1"/>
              <a:t>neighborhood</a:t>
            </a:r>
            <a:r>
              <a:rPr lang="es-GT" dirty="0"/>
              <a:t> </a:t>
            </a:r>
            <a:r>
              <a:rPr lang="es-GT" dirty="0" err="1"/>
              <a:t>based</a:t>
            </a:r>
            <a:r>
              <a:rPr lang="es-GT" dirty="0"/>
              <a:t> </a:t>
            </a:r>
            <a:r>
              <a:rPr lang="es-GT" dirty="0" err="1"/>
              <a:t>on</a:t>
            </a:r>
            <a:r>
              <a:rPr lang="es-GT" dirty="0"/>
              <a:t> </a:t>
            </a:r>
            <a:r>
              <a:rPr lang="es-GT" dirty="0" err="1"/>
              <a:t>venues</a:t>
            </a:r>
            <a:endParaRPr lang="es-GT" dirty="0"/>
          </a:p>
        </p:txBody>
      </p:sp>
      <p:pic>
        <p:nvPicPr>
          <p:cNvPr id="9" name="Imagen 8">
            <a:extLst>
              <a:ext uri="{FF2B5EF4-FFF2-40B4-BE49-F238E27FC236}">
                <a16:creationId xmlns:a16="http://schemas.microsoft.com/office/drawing/2014/main" id="{08CD0FED-ED6B-4379-8D54-AC0162B26388}"/>
              </a:ext>
            </a:extLst>
          </p:cNvPr>
          <p:cNvPicPr/>
          <p:nvPr/>
        </p:nvPicPr>
        <p:blipFill>
          <a:blip r:embed="rId2"/>
          <a:stretch>
            <a:fillRect/>
          </a:stretch>
        </p:blipFill>
        <p:spPr>
          <a:xfrm>
            <a:off x="2117724" y="3244850"/>
            <a:ext cx="2365375" cy="2355850"/>
          </a:xfrm>
          <a:prstGeom prst="rect">
            <a:avLst/>
          </a:prstGeom>
        </p:spPr>
      </p:pic>
      <p:pic>
        <p:nvPicPr>
          <p:cNvPr id="10" name="Imagen 9">
            <a:extLst>
              <a:ext uri="{FF2B5EF4-FFF2-40B4-BE49-F238E27FC236}">
                <a16:creationId xmlns:a16="http://schemas.microsoft.com/office/drawing/2014/main" id="{869CABEF-CF3B-431E-AAB5-62648DE8F4EA}"/>
              </a:ext>
            </a:extLst>
          </p:cNvPr>
          <p:cNvPicPr/>
          <p:nvPr/>
        </p:nvPicPr>
        <p:blipFill>
          <a:blip r:embed="rId3"/>
          <a:stretch>
            <a:fillRect/>
          </a:stretch>
        </p:blipFill>
        <p:spPr>
          <a:xfrm>
            <a:off x="5635625" y="3089275"/>
            <a:ext cx="3714750" cy="2667000"/>
          </a:xfrm>
          <a:prstGeom prst="rect">
            <a:avLst/>
          </a:prstGeom>
        </p:spPr>
      </p:pic>
    </p:spTree>
    <p:extLst>
      <p:ext uri="{BB962C8B-B14F-4D97-AF65-F5344CB8AC3E}">
        <p14:creationId xmlns:p14="http://schemas.microsoft.com/office/powerpoint/2010/main" val="283633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6328D-798C-4835-B85A-A957595D544E}"/>
              </a:ext>
            </a:extLst>
          </p:cNvPr>
          <p:cNvSpPr>
            <a:spLocks noGrp="1"/>
          </p:cNvSpPr>
          <p:nvPr>
            <p:ph type="title"/>
          </p:nvPr>
        </p:nvSpPr>
        <p:spPr>
          <a:xfrm>
            <a:off x="1141413" y="609600"/>
            <a:ext cx="9905998" cy="723900"/>
          </a:xfrm>
        </p:spPr>
        <p:txBody>
          <a:bodyPr/>
          <a:lstStyle/>
          <a:p>
            <a:r>
              <a:rPr lang="es-GT" dirty="0"/>
              <a:t>Toronto </a:t>
            </a:r>
            <a:r>
              <a:rPr lang="en-US" dirty="0"/>
              <a:t>neighborhoods</a:t>
            </a:r>
          </a:p>
        </p:txBody>
      </p:sp>
      <p:sp>
        <p:nvSpPr>
          <p:cNvPr id="6" name="Marcador de contenido 5">
            <a:extLst>
              <a:ext uri="{FF2B5EF4-FFF2-40B4-BE49-F238E27FC236}">
                <a16:creationId xmlns:a16="http://schemas.microsoft.com/office/drawing/2014/main" id="{36328EAA-5DF5-489F-8FF3-42492C088020}"/>
              </a:ext>
            </a:extLst>
          </p:cNvPr>
          <p:cNvSpPr>
            <a:spLocks noGrp="1"/>
          </p:cNvSpPr>
          <p:nvPr>
            <p:ph idx="1"/>
          </p:nvPr>
        </p:nvSpPr>
        <p:spPr>
          <a:xfrm>
            <a:off x="1141413" y="1854201"/>
            <a:ext cx="9905998" cy="1930399"/>
          </a:xfrm>
        </p:spPr>
        <p:txBody>
          <a:bodyPr>
            <a:normAutofit lnSpcReduction="10000"/>
          </a:bodyPr>
          <a:lstStyle/>
          <a:p>
            <a:r>
              <a:rPr lang="en-US" dirty="0"/>
              <a:t>Now that we know more about the </a:t>
            </a:r>
            <a:r>
              <a:rPr lang="en-US" dirty="0" err="1"/>
              <a:t>manhattan</a:t>
            </a:r>
            <a:r>
              <a:rPr lang="en-US" dirty="0"/>
              <a:t> neighborhoods, we add them to the list of neighborhoods of Toronto in order to be clustered using k-means cluster algorithm with other similar neighborhoods.</a:t>
            </a:r>
          </a:p>
          <a:p>
            <a:r>
              <a:rPr lang="en-US" dirty="0"/>
              <a:t>K-means algorithm is an unsupervised machine learning algorithm that will cluster neighborhoods that has similar venues. After clustering the results are as following (interested neighborhoods has cluster label 3)</a:t>
            </a:r>
          </a:p>
        </p:txBody>
      </p:sp>
      <p:pic>
        <p:nvPicPr>
          <p:cNvPr id="7" name="Imagen 6">
            <a:extLst>
              <a:ext uri="{FF2B5EF4-FFF2-40B4-BE49-F238E27FC236}">
                <a16:creationId xmlns:a16="http://schemas.microsoft.com/office/drawing/2014/main" id="{B552D184-E366-4CCA-AE76-793F01A5D22B}"/>
              </a:ext>
            </a:extLst>
          </p:cNvPr>
          <p:cNvPicPr/>
          <p:nvPr/>
        </p:nvPicPr>
        <p:blipFill>
          <a:blip r:embed="rId2"/>
          <a:stretch>
            <a:fillRect/>
          </a:stretch>
        </p:blipFill>
        <p:spPr>
          <a:xfrm>
            <a:off x="4779962" y="3937000"/>
            <a:ext cx="2628900" cy="2535237"/>
          </a:xfrm>
          <a:prstGeom prst="rect">
            <a:avLst/>
          </a:prstGeom>
        </p:spPr>
      </p:pic>
    </p:spTree>
    <p:extLst>
      <p:ext uri="{BB962C8B-B14F-4D97-AF65-F5344CB8AC3E}">
        <p14:creationId xmlns:p14="http://schemas.microsoft.com/office/powerpoint/2010/main" val="221112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E6391-7A9A-41B4-B25E-BEE2A7C5EF10}"/>
              </a:ext>
            </a:extLst>
          </p:cNvPr>
          <p:cNvSpPr>
            <a:spLocks noGrp="1"/>
          </p:cNvSpPr>
          <p:nvPr>
            <p:ph type="title"/>
          </p:nvPr>
        </p:nvSpPr>
        <p:spPr>
          <a:xfrm>
            <a:off x="1141413" y="609600"/>
            <a:ext cx="9905998" cy="914400"/>
          </a:xfrm>
        </p:spPr>
        <p:txBody>
          <a:bodyPr/>
          <a:lstStyle/>
          <a:p>
            <a:r>
              <a:rPr lang="es-GT" dirty="0" err="1"/>
              <a:t>results</a:t>
            </a:r>
            <a:endParaRPr lang="es-GT" dirty="0"/>
          </a:p>
        </p:txBody>
      </p:sp>
      <p:sp>
        <p:nvSpPr>
          <p:cNvPr id="3" name="Marcador de contenido 2">
            <a:extLst>
              <a:ext uri="{FF2B5EF4-FFF2-40B4-BE49-F238E27FC236}">
                <a16:creationId xmlns:a16="http://schemas.microsoft.com/office/drawing/2014/main" id="{86553927-8C0C-4E7A-AA1D-D904FCDE5BF8}"/>
              </a:ext>
            </a:extLst>
          </p:cNvPr>
          <p:cNvSpPr>
            <a:spLocks noGrp="1"/>
          </p:cNvSpPr>
          <p:nvPr>
            <p:ph idx="1"/>
          </p:nvPr>
        </p:nvSpPr>
        <p:spPr>
          <a:xfrm>
            <a:off x="1141413" y="1524001"/>
            <a:ext cx="9905998" cy="2082799"/>
          </a:xfrm>
        </p:spPr>
        <p:txBody>
          <a:bodyPr/>
          <a:lstStyle/>
          <a:p>
            <a:r>
              <a:rPr lang="es-GT" dirty="0"/>
              <a:t>K-</a:t>
            </a:r>
            <a:r>
              <a:rPr lang="es-GT" dirty="0" err="1"/>
              <a:t>means</a:t>
            </a:r>
            <a:r>
              <a:rPr lang="es-GT" dirty="0"/>
              <a:t> </a:t>
            </a:r>
            <a:r>
              <a:rPr lang="es-GT" dirty="0" err="1"/>
              <a:t>algorithm</a:t>
            </a:r>
            <a:r>
              <a:rPr lang="es-GT" dirty="0"/>
              <a:t> </a:t>
            </a:r>
            <a:r>
              <a:rPr lang="es-GT" dirty="0" err="1"/>
              <a:t>recommends</a:t>
            </a:r>
            <a:r>
              <a:rPr lang="es-GT" dirty="0"/>
              <a:t> </a:t>
            </a:r>
            <a:r>
              <a:rPr lang="es-GT" dirty="0" err="1"/>
              <a:t>two</a:t>
            </a:r>
            <a:r>
              <a:rPr lang="es-GT" dirty="0"/>
              <a:t> </a:t>
            </a:r>
            <a:r>
              <a:rPr lang="es-GT" dirty="0" err="1"/>
              <a:t>neighborhoods</a:t>
            </a:r>
            <a:r>
              <a:rPr lang="es-GT" dirty="0"/>
              <a:t> </a:t>
            </a:r>
            <a:r>
              <a:rPr lang="es-GT" dirty="0" err="1"/>
              <a:t>to</a:t>
            </a:r>
            <a:r>
              <a:rPr lang="es-GT" dirty="0"/>
              <a:t> open </a:t>
            </a:r>
            <a:r>
              <a:rPr lang="es-GT" dirty="0" err="1"/>
              <a:t>the</a:t>
            </a:r>
            <a:r>
              <a:rPr lang="es-GT" dirty="0"/>
              <a:t> new restaurant in </a:t>
            </a:r>
            <a:r>
              <a:rPr lang="es-GT" dirty="0" err="1"/>
              <a:t>toronto</a:t>
            </a:r>
            <a:r>
              <a:rPr lang="es-GT" dirty="0"/>
              <a:t>.</a:t>
            </a:r>
          </a:p>
        </p:txBody>
      </p:sp>
      <p:pic>
        <p:nvPicPr>
          <p:cNvPr id="4" name="Imagen 3">
            <a:extLst>
              <a:ext uri="{FF2B5EF4-FFF2-40B4-BE49-F238E27FC236}">
                <a16:creationId xmlns:a16="http://schemas.microsoft.com/office/drawing/2014/main" id="{FF50278F-E9D6-4CF8-A036-C21014AFF68A}"/>
              </a:ext>
            </a:extLst>
          </p:cNvPr>
          <p:cNvPicPr/>
          <p:nvPr/>
        </p:nvPicPr>
        <p:blipFill>
          <a:blip r:embed="rId2"/>
          <a:stretch>
            <a:fillRect/>
          </a:stretch>
        </p:blipFill>
        <p:spPr>
          <a:xfrm>
            <a:off x="1232534" y="3197860"/>
            <a:ext cx="10095865" cy="2136139"/>
          </a:xfrm>
          <a:prstGeom prst="rect">
            <a:avLst/>
          </a:prstGeom>
        </p:spPr>
      </p:pic>
    </p:spTree>
    <p:extLst>
      <p:ext uri="{BB962C8B-B14F-4D97-AF65-F5344CB8AC3E}">
        <p14:creationId xmlns:p14="http://schemas.microsoft.com/office/powerpoint/2010/main" val="47519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E6391-7A9A-41B4-B25E-BEE2A7C5EF10}"/>
              </a:ext>
            </a:extLst>
          </p:cNvPr>
          <p:cNvSpPr>
            <a:spLocks noGrp="1"/>
          </p:cNvSpPr>
          <p:nvPr>
            <p:ph type="title"/>
          </p:nvPr>
        </p:nvSpPr>
        <p:spPr>
          <a:xfrm>
            <a:off x="1141413" y="609600"/>
            <a:ext cx="9905998" cy="914400"/>
          </a:xfrm>
        </p:spPr>
        <p:txBody>
          <a:bodyPr/>
          <a:lstStyle/>
          <a:p>
            <a:pPr algn="ctr"/>
            <a:r>
              <a:rPr lang="en-US" dirty="0"/>
              <a:t>Conclusions</a:t>
            </a:r>
          </a:p>
        </p:txBody>
      </p:sp>
      <p:sp>
        <p:nvSpPr>
          <p:cNvPr id="3" name="Marcador de contenido 2">
            <a:extLst>
              <a:ext uri="{FF2B5EF4-FFF2-40B4-BE49-F238E27FC236}">
                <a16:creationId xmlns:a16="http://schemas.microsoft.com/office/drawing/2014/main" id="{86553927-8C0C-4E7A-AA1D-D904FCDE5BF8}"/>
              </a:ext>
            </a:extLst>
          </p:cNvPr>
          <p:cNvSpPr>
            <a:spLocks noGrp="1"/>
          </p:cNvSpPr>
          <p:nvPr>
            <p:ph idx="1"/>
          </p:nvPr>
        </p:nvSpPr>
        <p:spPr>
          <a:xfrm>
            <a:off x="1141413" y="1524001"/>
            <a:ext cx="9905998" cy="2082799"/>
          </a:xfrm>
        </p:spPr>
        <p:txBody>
          <a:bodyPr/>
          <a:lstStyle/>
          <a:p>
            <a:r>
              <a:rPr lang="es-GT" dirty="0"/>
              <a:t>K-</a:t>
            </a:r>
            <a:r>
              <a:rPr lang="es-GT" dirty="0" err="1"/>
              <a:t>means</a:t>
            </a:r>
            <a:r>
              <a:rPr lang="es-GT" dirty="0"/>
              <a:t> </a:t>
            </a:r>
            <a:r>
              <a:rPr lang="es-GT" dirty="0" err="1"/>
              <a:t>recommended</a:t>
            </a:r>
            <a:r>
              <a:rPr lang="es-GT" dirty="0"/>
              <a:t> </a:t>
            </a:r>
            <a:r>
              <a:rPr lang="es-GT" dirty="0" err="1"/>
              <a:t>neighborhoods</a:t>
            </a:r>
            <a:r>
              <a:rPr lang="es-GT" dirty="0"/>
              <a:t> are </a:t>
            </a:r>
            <a:r>
              <a:rPr lang="es-GT" dirty="0" err="1"/>
              <a:t>based</a:t>
            </a:r>
            <a:r>
              <a:rPr lang="es-GT" dirty="0"/>
              <a:t> </a:t>
            </a:r>
            <a:r>
              <a:rPr lang="es-GT" dirty="0" err="1"/>
              <a:t>on</a:t>
            </a:r>
            <a:r>
              <a:rPr lang="es-GT" dirty="0"/>
              <a:t> </a:t>
            </a:r>
            <a:r>
              <a:rPr lang="es-GT" dirty="0" err="1"/>
              <a:t>venues</a:t>
            </a:r>
            <a:r>
              <a:rPr lang="es-GT" dirty="0"/>
              <a:t> in </a:t>
            </a:r>
            <a:r>
              <a:rPr lang="es-GT" dirty="0" err="1"/>
              <a:t>neighborhoods</a:t>
            </a:r>
            <a:r>
              <a:rPr lang="es-GT" dirty="0"/>
              <a:t>.</a:t>
            </a:r>
          </a:p>
          <a:p>
            <a:r>
              <a:rPr lang="en-US" dirty="0">
                <a:effectLst/>
              </a:rPr>
              <a:t>What we were trying on this problem was to understand the data of each neighborhood based on venues in neighborhood. This could be one valuable resource for making recommendations for the owner, but is necessary to remember that not only the places around matter since the culture of each country can impact in the development of new business</a:t>
            </a:r>
            <a:r>
              <a:rPr lang="es-GT" dirty="0"/>
              <a:t> </a:t>
            </a:r>
          </a:p>
        </p:txBody>
      </p:sp>
      <p:pic>
        <p:nvPicPr>
          <p:cNvPr id="5" name="Imagen 4">
            <a:extLst>
              <a:ext uri="{FF2B5EF4-FFF2-40B4-BE49-F238E27FC236}">
                <a16:creationId xmlns:a16="http://schemas.microsoft.com/office/drawing/2014/main" id="{5DB36665-7297-4865-A8F0-B50EE772072C}"/>
              </a:ext>
            </a:extLst>
          </p:cNvPr>
          <p:cNvPicPr/>
          <p:nvPr/>
        </p:nvPicPr>
        <p:blipFill>
          <a:blip r:embed="rId2"/>
          <a:stretch>
            <a:fillRect/>
          </a:stretch>
        </p:blipFill>
        <p:spPr>
          <a:xfrm>
            <a:off x="1141413" y="3927475"/>
            <a:ext cx="3857625" cy="2228850"/>
          </a:xfrm>
          <a:prstGeom prst="rect">
            <a:avLst/>
          </a:prstGeom>
        </p:spPr>
      </p:pic>
      <p:pic>
        <p:nvPicPr>
          <p:cNvPr id="6" name="Imagen 5">
            <a:extLst>
              <a:ext uri="{FF2B5EF4-FFF2-40B4-BE49-F238E27FC236}">
                <a16:creationId xmlns:a16="http://schemas.microsoft.com/office/drawing/2014/main" id="{85C4ACBA-721E-4777-A327-445A246249D0}"/>
              </a:ext>
            </a:extLst>
          </p:cNvPr>
          <p:cNvPicPr/>
          <p:nvPr/>
        </p:nvPicPr>
        <p:blipFill>
          <a:blip r:embed="rId3"/>
          <a:stretch>
            <a:fillRect/>
          </a:stretch>
        </p:blipFill>
        <p:spPr>
          <a:xfrm>
            <a:off x="6902450" y="3927475"/>
            <a:ext cx="2781300" cy="2124075"/>
          </a:xfrm>
          <a:prstGeom prst="rect">
            <a:avLst/>
          </a:prstGeom>
        </p:spPr>
      </p:pic>
    </p:spTree>
    <p:extLst>
      <p:ext uri="{BB962C8B-B14F-4D97-AF65-F5344CB8AC3E}">
        <p14:creationId xmlns:p14="http://schemas.microsoft.com/office/powerpoint/2010/main" val="1098789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16</TotalTime>
  <Words>438</Words>
  <Application>Microsoft Office PowerPoint</Application>
  <PresentationFormat>Panorámica</PresentationFormat>
  <Paragraphs>22</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Malla</vt:lpstr>
      <vt:lpstr>Exploring Toronto for new business</vt:lpstr>
      <vt:lpstr>New pizza business in toronto</vt:lpstr>
      <vt:lpstr>Data acquisition and cleaning</vt:lpstr>
      <vt:lpstr>Manhattan neighborhoods</vt:lpstr>
      <vt:lpstr>Carnegie Hill </vt:lpstr>
      <vt:lpstr>Hamilton heights</vt:lpstr>
      <vt:lpstr>Toronto neighborhoods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Toronto for new business</dc:title>
  <dc:creator>leonel velasquez</dc:creator>
  <cp:lastModifiedBy>leonel velasquez</cp:lastModifiedBy>
  <cp:revision>2</cp:revision>
  <dcterms:created xsi:type="dcterms:W3CDTF">2019-05-16T04:28:06Z</dcterms:created>
  <dcterms:modified xsi:type="dcterms:W3CDTF">2019-05-16T04:44:17Z</dcterms:modified>
</cp:coreProperties>
</file>