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0" r:id="rId3"/>
    <p:sldId id="262" r:id="rId4"/>
    <p:sldId id="264" r:id="rId5"/>
    <p:sldId id="265" r:id="rId6"/>
    <p:sldId id="297" r:id="rId7"/>
    <p:sldId id="298" r:id="rId8"/>
    <p:sldId id="301" r:id="rId9"/>
    <p:sldId id="269" r:id="rId10"/>
    <p:sldId id="303" r:id="rId11"/>
    <p:sldId id="304" r:id="rId12"/>
    <p:sldId id="305" r:id="rId13"/>
    <p:sldId id="306" r:id="rId14"/>
    <p:sldId id="307" r:id="rId15"/>
    <p:sldId id="287" r:id="rId16"/>
    <p:sldId id="29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40"/>
      <c:rotY val="264"/>
      <c:depthPercent val="7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5563320209973786E-2"/>
          <c:y val="0"/>
          <c:w val="0.86189992412526961"/>
          <c:h val="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2014累计各教学区累计收入贡献</c:v>
                </c:pt>
              </c:strCache>
            </c:strRef>
          </c:tx>
          <c:spPr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 scaled="0"/>
              <a:tileRect/>
            </a:gradFill>
            <a:ln w="15875"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5875"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explosion val="18"/>
            <c:spPr>
              <a:solidFill>
                <a:schemeClr val="accent6">
                  <a:lumMod val="60000"/>
                  <a:lumOff val="40000"/>
                </a:schemeClr>
              </a:solidFill>
              <a:ln w="15875"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explosion val="13"/>
            <c:spPr>
              <a:solidFill>
                <a:schemeClr val="bg1">
                  <a:lumMod val="50000"/>
                </a:schemeClr>
              </a:solidFill>
              <a:ln w="15875"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0"/>
              <c:layout>
                <c:manualLayout>
                  <c:x val="0.15462292213473317"/>
                  <c:y val="0.139422914714992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5313746719160104"/>
                  <c:y val="0.1484939359025437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4.2898075240594925E-3"/>
                  <c:y val="-4.916064564063358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21461515748031496"/>
                  <c:y val="-0.1106366674204165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1212228740397345"/>
                  <c:y val="-0.220338326029137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1.2718722659667541E-3"/>
                  <c:y val="-0.247547082449471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7.8444663167104106E-2"/>
                  <c:y val="-0.2419662822542146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0.17887346894138234"/>
                  <c:y val="-0.1910020207676045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0.31146505610411968"/>
                  <c:y val="9.45648858561200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7.7973266850809825E-2"/>
                  <c:y val="0.104326755184105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0.18067794712114951"/>
                  <c:y val="-0.134433342518086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1"/>
              <c:layout>
                <c:manualLayout>
                  <c:x val="0"/>
                  <c:y val="0.2337214996392407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.0%" sourceLinked="0"/>
            <c:spPr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  <a:effectLst>
                <a:outerShdw blurRad="393700" dist="50800" dir="5400000" algn="ctr" rotWithShape="0">
                  <a:schemeClr val="tx1">
                    <a:lumMod val="50000"/>
                    <a:lumOff val="50000"/>
                    <a:alpha val="76000"/>
                  </a:schemeClr>
                </a:outerShdw>
              </a:effectLst>
            </c:spPr>
            <c:txPr>
              <a:bodyPr/>
              <a:lstStyle/>
              <a:p>
                <a:pPr>
                  <a:defRPr sz="1200">
                    <a:latin typeface="华文中宋" pitchFamily="2" charset="-122"/>
                    <a:ea typeface="华文中宋" pitchFamily="2" charset="-122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Sheet1!$A$2:$A$9</c:f>
              <c:strCache>
                <c:ptCount val="8"/>
                <c:pt idx="0">
                  <c:v>课酬</c:v>
                </c:pt>
                <c:pt idx="1">
                  <c:v>场地租金</c:v>
                </c:pt>
                <c:pt idx="2">
                  <c:v>教辅资料</c:v>
                </c:pt>
                <c:pt idx="3">
                  <c:v>销售费用</c:v>
                </c:pt>
                <c:pt idx="4">
                  <c:v>管理费用</c:v>
                </c:pt>
                <c:pt idx="5">
                  <c:v>财务费用</c:v>
                </c:pt>
                <c:pt idx="6">
                  <c:v>折旧与装修</c:v>
                </c:pt>
                <c:pt idx="7">
                  <c:v>净利润</c:v>
                </c:pt>
              </c:strCache>
            </c:strRef>
          </c:cat>
          <c:val>
            <c:numRef>
              <c:f>Sheet1!$B$2:$B$9</c:f>
              <c:numCache>
                <c:formatCode>0.0%</c:formatCode>
                <c:ptCount val="8"/>
                <c:pt idx="0">
                  <c:v>0.30000000000000016</c:v>
                </c:pt>
                <c:pt idx="1">
                  <c:v>0.14000000000000001</c:v>
                </c:pt>
                <c:pt idx="2">
                  <c:v>2.0000000000000011E-2</c:v>
                </c:pt>
                <c:pt idx="3">
                  <c:v>0.12000000000000002</c:v>
                </c:pt>
                <c:pt idx="4">
                  <c:v>0.16</c:v>
                </c:pt>
                <c:pt idx="5">
                  <c:v>0.05</c:v>
                </c:pt>
                <c:pt idx="6">
                  <c:v>8.0000000000000043E-2</c:v>
                </c:pt>
                <c:pt idx="7">
                  <c:v>0.13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effectLst>
      <a:outerShdw blurRad="330200" dir="7200000" sx="66000" sy="66000" algn="ctr" rotWithShape="0">
        <a:srgbClr val="1F497D">
          <a:lumMod val="40000"/>
          <a:lumOff val="60000"/>
          <a:alpha val="62000"/>
        </a:srgbClr>
      </a:outerShdw>
    </a:effectLst>
    <a:scene3d>
      <a:camera prst="orthographicFront"/>
      <a:lightRig rig="threePt" dir="t"/>
    </a:scene3d>
    <a:sp3d>
      <a:bevelT/>
    </a:sp3d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99672-0545-4E3F-A10C-389029F212D9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B571-0870-4981-974B-11785CC028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71437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记者问马洛里为什么登山？</a:t>
            </a:r>
          </a:p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马洛里想了想回答说：因为山在那里！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 smtClean="0"/>
              <a:t>追求卓越，挑战极限，攀登生命辉煌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29DC5D-C541-4CC3-A6C1-59A01F06CF1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43" y="274888"/>
            <a:ext cx="8228717" cy="11421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2325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 descr="laofu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06438"/>
            <a:ext cx="9144000" cy="751562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B1CB9-E42C-471A-8D34-DB65E1DDA5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2013-12-27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EFD9-5B8A-4E59-A925-B26DD2A82A8A}" type="datetimeFigureOut">
              <a:rPr lang="zh-CN" altLang="en-US" smtClean="0"/>
              <a:pPr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E8CE-CA24-498D-91BF-99A4830615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培训机构学习中心</a:t>
            </a:r>
            <a:r>
              <a:rPr kumimoji="1" lang="zh-CN" altLang="en-US" sz="4000" dirty="0" smtClean="0"/>
              <a:t>建设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sz="3600" dirty="0" smtClean="0"/>
              <a:t>-</a:t>
            </a:r>
            <a:r>
              <a:rPr kumimoji="1" lang="zh-CN" altLang="en-US" sz="3200" dirty="0" smtClean="0"/>
              <a:t>资金</a:t>
            </a:r>
            <a:r>
              <a:rPr kumimoji="1" lang="zh-CN" altLang="en-US" sz="3200" dirty="0" smtClean="0"/>
              <a:t>规划与盈亏预</a:t>
            </a:r>
            <a:r>
              <a:rPr kumimoji="1" lang="zh-CN" altLang="en-US" sz="3600" dirty="0" smtClean="0"/>
              <a:t>测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傅学军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2016-5-12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90" y="1600200"/>
            <a:ext cx="3407405" cy="58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建立财务思维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建设场地规划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学习中心建设资金规划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学习中心盈亏预测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0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00793"/>
              </p:ext>
            </p:extLst>
          </p:nvPr>
        </p:nvGraphicFramePr>
        <p:xfrm>
          <a:off x="467544" y="260641"/>
          <a:ext cx="8208913" cy="5899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525"/>
                <a:gridCol w="1253868"/>
                <a:gridCol w="803259"/>
                <a:gridCol w="754280"/>
                <a:gridCol w="891421"/>
                <a:gridCol w="1146114"/>
                <a:gridCol w="1812230"/>
                <a:gridCol w="901216"/>
              </a:tblGrid>
              <a:tr h="27372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                         学习中心建设资金预算表              </a:t>
                      </a:r>
                      <a:r>
                        <a:rPr lang="zh-CN" altLang="en-US" sz="600" u="none" strike="noStrike">
                          <a:effectLst/>
                        </a:rPr>
                        <a:t>单位：</a:t>
                      </a:r>
                      <a:r>
                        <a:rPr lang="en-US" altLang="zh-CN" sz="600" u="none" strike="noStrike">
                          <a:effectLst/>
                        </a:rPr>
                        <a:t>RMB</a:t>
                      </a:r>
                      <a:r>
                        <a:rPr lang="zh-CN" altLang="en-US" sz="600" u="none" strike="noStrike">
                          <a:effectLst/>
                        </a:rPr>
                        <a:t>元    </a:t>
                      </a:r>
                      <a:r>
                        <a:rPr lang="zh-CN" altLang="en-US" sz="1300" u="none" strike="noStrike">
                          <a:effectLst/>
                        </a:rPr>
                        <a:t>      </a:t>
                      </a:r>
                      <a:endParaRPr lang="zh-CN" altLang="en-US" sz="1300" b="1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729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拟建学习中心名称：                                                                                             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7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 拟开业时间：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开业当年运营期间（月）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STKaiti"/>
                      </a:endParaRPr>
                    </a:p>
                  </a:txBody>
                  <a:tcPr marL="0" marR="0" marT="0" marB="0" anchor="ctr"/>
                </a:tc>
              </a:tr>
              <a:tr h="345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预计租赁场地面积（平米）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租赁时间（月）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租金支付期间（月）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计划教室数量（间）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16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租赁场地单价（含税每平米）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装修单价（每平米）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09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计划增加员工数量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房租物业单价（每平米）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人均薪酬支出（底薪</a:t>
                      </a:r>
                      <a:r>
                        <a:rPr lang="en-US" altLang="zh-CN" sz="600" u="none" strike="noStrike">
                          <a:effectLst/>
                        </a:rPr>
                        <a:t>/</a:t>
                      </a:r>
                      <a:r>
                        <a:rPr lang="zh-CN" altLang="en-US" sz="600" u="none" strike="noStrike">
                          <a:effectLst/>
                        </a:rPr>
                        <a:t>月）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2000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计划课桌数量（套）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课桌椅单价（套）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每教室教学设备均价（间）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3000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10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第一年预计一对一招生数（人）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平均收费标准（人）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12000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第一年一对一课时消耗转化率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第一年预计小班招生（人）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平均收费标准（人）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6000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第一年小班课时消耗转化率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7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第一年预计大班招生（人）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平均收费标准（人）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3000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第一年大班课时消耗转化率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90%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8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销售提成占收费比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学员资料费标准（人）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20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一对一课时费占收入比例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40%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8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增值税率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地方税税率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班课课时费占收入比例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30%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8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收款刷卡费率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0.78%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刷卡收入占总收入比例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70%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支持服务费比例（分账）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8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每人工社保支出占薪酬比例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12%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每人工公积金支出占薪酬比例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8%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每人工月均办公用品支出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50 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28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>
                          <a:effectLst/>
                        </a:rPr>
                        <a:t>　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8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教学场地占总租赁面积比例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80.00%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行政办公占总租赁面积比例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>
                          <a:effectLst/>
                        </a:rPr>
                        <a:t>20.00%</a:t>
                      </a:r>
                      <a:endParaRPr lang="en-US" altLang="zh-CN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u="none" strike="noStrike">
                          <a:effectLst/>
                        </a:rPr>
                        <a:t>市场推广费占收入比例</a:t>
                      </a:r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dirty="0">
                          <a:effectLst/>
                        </a:rPr>
                        <a:t>7%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07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94599"/>
              </p:ext>
            </p:extLst>
          </p:nvPr>
        </p:nvGraphicFramePr>
        <p:xfrm>
          <a:off x="467544" y="260652"/>
          <a:ext cx="8208911" cy="5865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526"/>
                <a:gridCol w="1253867"/>
                <a:gridCol w="1557537"/>
                <a:gridCol w="891422"/>
                <a:gridCol w="1146112"/>
                <a:gridCol w="2713447"/>
              </a:tblGrid>
              <a:tr h="2172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建设首年资金流入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建设首年资金流出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24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项目初始投入资金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vert="eaVert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学习中心项目启动资金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500000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固定支出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vert="ea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场地押金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场地租金支出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90000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物业费支出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3600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装修费支出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210000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教学设备支出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课桌椅支出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工资薪酬支出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144000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员工保险费支出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17280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员工公积金支出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11520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500000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小计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539400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固定收入现金盈余：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-39400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24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变动收入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vert="eaVert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一对一现金收入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600000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变动支出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vert="ea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支持服务费支出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小班课现金收入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300000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增值税支出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24750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大班课现金收入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150000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地方税支出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2970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销售提成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一对一课时费支出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168000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班课课时费支出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121500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市场宣传费支出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57750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培训费支出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水电费支出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办公用品支出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3600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财务费用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5733 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1050000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489303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72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变动收入现金盈余：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560696.997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2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学习中心建设首年资金盈余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521297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98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90" y="1600200"/>
            <a:ext cx="3407405" cy="58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建立财务思维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建设场地规划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学习中心建设资金规划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学习中心盈亏预测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0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54"/>
              </p:ext>
            </p:extLst>
          </p:nvPr>
        </p:nvGraphicFramePr>
        <p:xfrm>
          <a:off x="539553" y="260644"/>
          <a:ext cx="8136903" cy="588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653"/>
                <a:gridCol w="981214"/>
                <a:gridCol w="921384"/>
                <a:gridCol w="1088909"/>
                <a:gridCol w="1400026"/>
                <a:gridCol w="2213717"/>
              </a:tblGrid>
              <a:tr h="25929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学习中心建设首年收益预测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29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92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年份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第一年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第二年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第三年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第四年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第五年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营业收入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825000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一对一课消收入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420000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小班课消收入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270000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大班课消收入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135000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营业税金及附加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2970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营业成本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364500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</a:rPr>
                        <a:t>课酬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289500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</a:rPr>
                        <a:t>租金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72000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u="none" strike="noStrike">
                          <a:effectLst/>
                        </a:rPr>
                        <a:t>教材成本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营业利润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457530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毛利率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55.5%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间接费用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399650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人力资源费用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225300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市场费用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57750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日常运营费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56100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行政后勤费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21600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财务费用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5733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装修摊销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29167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u="none" strike="noStrike">
                          <a:effectLst/>
                        </a:rPr>
                        <a:t>设备及办公家具折旧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营业利润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57880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营业外收入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营业外支出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税前利润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57880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企业所得税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14470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税后利润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43410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964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净利润率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45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6" name="内容占位符 2"/>
          <p:cNvGraphicFramePr>
            <a:graphicFrameLocks/>
          </p:cNvGraphicFramePr>
          <p:nvPr/>
        </p:nvGraphicFramePr>
        <p:xfrm>
          <a:off x="0" y="1285860"/>
          <a:ext cx="9144000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按</a:t>
            </a:r>
            <a:r>
              <a:rPr kumimoji="1" lang="zh-CN" altLang="en-US" sz="2400" dirty="0" smtClean="0"/>
              <a:t>本年度收入、净利润预算目标确定各项成本</a:t>
            </a:r>
            <a:r>
              <a:rPr kumimoji="1" lang="zh-CN" altLang="en-US" sz="2400" dirty="0" smtClean="0"/>
              <a:t>费用指标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5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14375" y="3857625"/>
            <a:ext cx="8083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第三方互联网平台可以在诸位的哪个环节实现助力</a:t>
            </a:r>
            <a:endParaRPr lang="zh-CN" sz="3600" b="1" dirty="0">
              <a:solidFill>
                <a:schemeClr val="bg1"/>
              </a:solidFill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5363" name="Oval 10"/>
          <p:cNvSpPr>
            <a:spLocks noChangeArrowheads="1"/>
          </p:cNvSpPr>
          <p:nvPr/>
        </p:nvSpPr>
        <p:spPr bwMode="auto">
          <a:xfrm>
            <a:off x="5695950" y="3506788"/>
            <a:ext cx="1292225" cy="12922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357188" y="1714500"/>
            <a:ext cx="8501062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sz="2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07544" y="1714488"/>
            <a:ext cx="101566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>
              <a:defRPr/>
            </a:pPr>
            <a:endParaRPr lang="en-US" altLang="zh-CN" sz="540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11" name="Picture 2" descr="G:\2012Q2经营数据统计\MP9004308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71538" y="928670"/>
            <a:ext cx="5643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>
                    <a:lumMod val="75000"/>
                  </a:schemeClr>
                </a:solidFill>
                <a:latin typeface="华文中宋" pitchFamily="2" charset="-122"/>
                <a:ea typeface="华文中宋" pitchFamily="2" charset="-122"/>
              </a:rPr>
              <a:t>唯有专注  才能专业</a:t>
            </a:r>
            <a:endParaRPr lang="en-US" altLang="zh-CN" sz="3600" b="1" dirty="0">
              <a:solidFill>
                <a:schemeClr val="bg1">
                  <a:lumMod val="7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90" y="1600200"/>
            <a:ext cx="3407405" cy="58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建立财务思维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建设场地规划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学习中心建设资金规划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学习中心盈亏预测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7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538" y="2500306"/>
            <a:ext cx="498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资产   </a:t>
            </a:r>
            <a:r>
              <a:rPr kumimoji="1" lang="en-US" altLang="zh-CN" dirty="0" smtClean="0"/>
              <a:t>=  </a:t>
            </a:r>
            <a:r>
              <a:rPr kumimoji="1" lang="zh-CN" altLang="en-US" dirty="0" smtClean="0"/>
              <a:t>负债   </a:t>
            </a:r>
            <a:r>
              <a:rPr kumimoji="1" lang="en-US" altLang="zh-CN" dirty="0" smtClean="0"/>
              <a:t>+  </a:t>
            </a:r>
            <a:r>
              <a:rPr kumimoji="1" lang="zh-CN" altLang="en-US" dirty="0" smtClean="0"/>
              <a:t>所有者权益（即股本）</a:t>
            </a:r>
            <a:endParaRPr kumimoji="1" lang="zh-CN" altLang="en-US" dirty="0"/>
          </a:p>
        </p:txBody>
      </p:sp>
      <p:sp>
        <p:nvSpPr>
          <p:cNvPr id="11" name="文本框 1"/>
          <p:cNvSpPr txBox="1"/>
          <p:nvPr/>
        </p:nvSpPr>
        <p:spPr>
          <a:xfrm>
            <a:off x="1071538" y="3357562"/>
            <a:ext cx="498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资产   </a:t>
            </a:r>
            <a:r>
              <a:rPr kumimoji="1" lang="en-US" altLang="zh-CN" dirty="0" smtClean="0"/>
              <a:t>=  </a:t>
            </a:r>
            <a:r>
              <a:rPr kumimoji="1" lang="zh-CN" altLang="en-US" dirty="0" smtClean="0"/>
              <a:t>负责   </a:t>
            </a:r>
            <a:r>
              <a:rPr kumimoji="1" lang="en-US" altLang="zh-CN" dirty="0" smtClean="0"/>
              <a:t>+  </a:t>
            </a:r>
            <a:r>
              <a:rPr kumimoji="1" lang="zh-CN" altLang="en-US" dirty="0" smtClean="0"/>
              <a:t>所有者权益     </a:t>
            </a:r>
            <a:r>
              <a:rPr kumimoji="1" lang="en-US" altLang="zh-CN" dirty="0" smtClean="0"/>
              <a:t>+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利润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071538" y="4214818"/>
            <a:ext cx="498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利润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=  </a:t>
            </a:r>
            <a:r>
              <a:rPr kumimoji="1" lang="zh-CN" altLang="en-US" dirty="0" smtClean="0"/>
              <a:t>收入   </a:t>
            </a:r>
            <a:r>
              <a:rPr kumimoji="1" lang="en-US" altLang="zh-CN" dirty="0" smtClean="0"/>
              <a:t>–  </a:t>
            </a:r>
            <a:r>
              <a:rPr kumimoji="1" lang="zh-CN" altLang="en-US" dirty="0" smtClean="0"/>
              <a:t>费用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左箭头标注 13"/>
          <p:cNvSpPr/>
          <p:nvPr/>
        </p:nvSpPr>
        <p:spPr>
          <a:xfrm>
            <a:off x="5286380" y="2428868"/>
            <a:ext cx="2851370" cy="518757"/>
          </a:xfrm>
          <a:prstGeom prst="leftArrowCallout">
            <a:avLst>
              <a:gd name="adj1" fmla="val 25000"/>
              <a:gd name="adj2" fmla="val 17799"/>
              <a:gd name="adj3" fmla="val 121009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归属于机构股东的权益</a:t>
            </a:r>
            <a:endParaRPr kumimoji="1" lang="zh-CN" altLang="en-US" dirty="0"/>
          </a:p>
        </p:txBody>
      </p:sp>
      <p:sp>
        <p:nvSpPr>
          <p:cNvPr id="15" name="左箭头标注 14"/>
          <p:cNvSpPr/>
          <p:nvPr/>
        </p:nvSpPr>
        <p:spPr>
          <a:xfrm>
            <a:off x="5286380" y="3214686"/>
            <a:ext cx="2851371" cy="711028"/>
          </a:xfrm>
          <a:prstGeom prst="leftArrowCallout">
            <a:avLst>
              <a:gd name="adj1" fmla="val 25000"/>
              <a:gd name="adj2" fmla="val 17799"/>
              <a:gd name="adj3" fmla="val 121009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盈利（或亏损）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6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利润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384544" cy="52149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zh-CN" altLang="en-US" dirty="0" smtClean="0"/>
              <a:t>         营业收入</a:t>
            </a:r>
            <a:endParaRPr kumimoji="1" lang="en-US" altLang="zh-CN" dirty="0" smtClean="0"/>
          </a:p>
          <a:p>
            <a:pPr>
              <a:buNone/>
            </a:pPr>
            <a:r>
              <a:rPr kumimoji="1" lang="zh-CN" altLang="en-US" sz="2800" dirty="0" smtClean="0"/>
              <a:t>               减：营业成本  </a:t>
            </a:r>
            <a:endParaRPr kumimoji="1" lang="en-US" altLang="zh-CN" sz="2800" dirty="0" smtClean="0"/>
          </a:p>
          <a:p>
            <a:pPr lvl="1">
              <a:buNone/>
            </a:pPr>
            <a:r>
              <a:rPr kumimoji="1" lang="en-US" altLang="zh-CN" dirty="0" smtClean="0"/>
              <a:t>                   </a:t>
            </a:r>
            <a:r>
              <a:rPr kumimoji="1" lang="zh-CN" altLang="en-US" dirty="0" smtClean="0"/>
              <a:t>营业税金</a:t>
            </a:r>
            <a:endParaRPr kumimoji="1" lang="en-US" altLang="zh-CN" dirty="0" smtClean="0"/>
          </a:p>
          <a:p>
            <a:pPr lvl="1">
              <a:buNone/>
            </a:pPr>
            <a:r>
              <a:rPr kumimoji="1" lang="en-US" altLang="zh-CN" dirty="0" smtClean="0"/>
              <a:t>          =       </a:t>
            </a:r>
            <a:r>
              <a:rPr kumimoji="1" lang="zh-CN" altLang="en-US" dirty="0" smtClean="0"/>
              <a:t>毛利润（</a:t>
            </a:r>
            <a:r>
              <a:rPr kumimoji="1" lang="zh-CN" altLang="en-US" dirty="0" smtClean="0"/>
              <a:t>毛利）</a:t>
            </a:r>
            <a:endParaRPr kumimoji="1" lang="en-US" altLang="zh-CN" dirty="0" smtClean="0"/>
          </a:p>
          <a:p>
            <a:pPr>
              <a:buNone/>
            </a:pPr>
            <a:r>
              <a:rPr kumimoji="1" lang="zh-CN" altLang="en-US" sz="2800" dirty="0" smtClean="0"/>
              <a:t>              减：销售费用</a:t>
            </a:r>
            <a:endParaRPr kumimoji="1" lang="en-US" altLang="zh-CN" sz="2800" dirty="0" smtClean="0"/>
          </a:p>
          <a:p>
            <a:pPr>
              <a:buNone/>
            </a:pPr>
            <a:r>
              <a:rPr kumimoji="1" lang="zh-CN" altLang="en-US" sz="2800" dirty="0" smtClean="0"/>
              <a:t>                       </a:t>
            </a:r>
            <a:r>
              <a:rPr kumimoji="1" lang="zh-CN" altLang="en-US" sz="2800" dirty="0" smtClean="0"/>
              <a:t>管理费用</a:t>
            </a:r>
            <a:endParaRPr kumimoji="1" lang="en-US" altLang="zh-CN" sz="2800" dirty="0" smtClean="0"/>
          </a:p>
          <a:p>
            <a:pPr>
              <a:buNone/>
            </a:pP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                   </a:t>
            </a:r>
            <a:r>
              <a:rPr kumimoji="1" lang="zh-CN" altLang="en-US" sz="2800" dirty="0" smtClean="0"/>
              <a:t>财务费用</a:t>
            </a:r>
            <a:endParaRPr kumimoji="1" lang="en-US" altLang="zh-CN" sz="2800" dirty="0" smtClean="0"/>
          </a:p>
          <a:p>
            <a:pPr>
              <a:buNone/>
            </a:pPr>
            <a:r>
              <a:rPr kumimoji="1" lang="en-US" altLang="zh-CN" sz="2800" dirty="0" smtClean="0"/>
              <a:t>               =      </a:t>
            </a:r>
            <a:r>
              <a:rPr kumimoji="1" lang="zh-CN" altLang="en-US" sz="2800" dirty="0" smtClean="0"/>
              <a:t>营业利润</a:t>
            </a:r>
            <a:endParaRPr kumimoji="1" lang="en-US" altLang="zh-CN" sz="2800" dirty="0" smtClean="0"/>
          </a:p>
          <a:p>
            <a:pPr>
              <a:buNone/>
            </a:pPr>
            <a:r>
              <a:rPr kumimoji="1" lang="zh-CN" altLang="en-US" sz="2800" dirty="0" smtClean="0"/>
              <a:t>              </a:t>
            </a:r>
            <a:r>
              <a:rPr kumimoji="1" lang="zh-CN" altLang="en-US" sz="2800" dirty="0" smtClean="0"/>
              <a:t>减： 企业所得税</a:t>
            </a:r>
            <a:endParaRPr kumimoji="1" lang="en-US" altLang="zh-CN" sz="2800" dirty="0" smtClean="0"/>
          </a:p>
          <a:p>
            <a:pPr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dirty="0" smtClean="0"/>
              <a:t>  </a:t>
            </a:r>
            <a:r>
              <a:rPr kumimoji="1" lang="en-US" altLang="zh-CN" b="1" dirty="0" smtClean="0"/>
              <a:t>=   </a:t>
            </a:r>
            <a:r>
              <a:rPr kumimoji="1" lang="en-US" altLang="zh-CN" b="1" dirty="0" smtClean="0"/>
              <a:t> </a:t>
            </a:r>
            <a:r>
              <a:rPr kumimoji="1" lang="zh-CN" altLang="en-US" b="1" dirty="0" smtClean="0"/>
              <a:t>净利润（税后利润）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610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营业收入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384544" cy="5214974"/>
          </a:xfrm>
        </p:spPr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pPr>
              <a:buNone/>
            </a:pPr>
            <a:r>
              <a:rPr kumimoji="1" lang="zh-CN" altLang="en-US" sz="2800" dirty="0" smtClean="0"/>
              <a:t> 培训机构营业收入构成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pPr lvl="1">
              <a:buNone/>
            </a:pPr>
            <a:r>
              <a:rPr kumimoji="1" lang="zh-CN" altLang="en-US" dirty="0" smtClean="0"/>
              <a:t>现金收入   </a:t>
            </a:r>
            <a:r>
              <a:rPr kumimoji="1" lang="en-US" altLang="zh-CN" dirty="0" smtClean="0"/>
              <a:t>—— </a:t>
            </a:r>
            <a:r>
              <a:rPr kumimoji="1" lang="zh-CN" altLang="en-US" dirty="0" smtClean="0"/>
              <a:t>客户预付现金</a:t>
            </a:r>
            <a:endParaRPr kumimoji="1" lang="en-US" altLang="zh-CN" dirty="0" smtClean="0"/>
          </a:p>
          <a:p>
            <a:pPr lvl="1">
              <a:buNone/>
            </a:pPr>
            <a:endParaRPr kumimoji="1" lang="en-US" altLang="zh-CN" dirty="0" smtClean="0"/>
          </a:p>
          <a:p>
            <a:pPr lvl="1">
              <a:buNone/>
            </a:pPr>
            <a:r>
              <a:rPr kumimoji="1" lang="zh-CN" altLang="en-US" dirty="0" smtClean="0"/>
              <a:t>财务收入   </a:t>
            </a:r>
            <a:r>
              <a:rPr kumimoji="1" lang="en-US" altLang="zh-CN" dirty="0" smtClean="0"/>
              <a:t>——  </a:t>
            </a:r>
            <a:r>
              <a:rPr kumimoji="1" lang="zh-CN" altLang="en-US" dirty="0" smtClean="0"/>
              <a:t>财务确认纳税收入</a:t>
            </a:r>
            <a:endParaRPr kumimoji="1" lang="en-US" altLang="zh-CN" dirty="0" smtClean="0"/>
          </a:p>
          <a:p>
            <a:pPr lvl="1">
              <a:buNone/>
            </a:pPr>
            <a:endParaRPr kumimoji="1" lang="en-US" altLang="zh-CN" dirty="0" smtClean="0"/>
          </a:p>
          <a:p>
            <a:pPr lvl="1">
              <a:buNone/>
            </a:pPr>
            <a:r>
              <a:rPr kumimoji="1" lang="zh-CN" altLang="en-US" dirty="0" smtClean="0"/>
              <a:t>培训机构收入特性：存在大量后期递延确认</a:t>
            </a:r>
            <a:endParaRPr kumimoji="1" lang="en-US" altLang="zh-CN" dirty="0" smtClean="0"/>
          </a:p>
          <a:p>
            <a:pPr lvl="1">
              <a:buNone/>
            </a:pPr>
            <a:r>
              <a:rPr kumimoji="1" lang="en-US" altLang="zh-CN" dirty="0" smtClean="0"/>
              <a:t>                                        </a:t>
            </a:r>
            <a:r>
              <a:rPr kumimoji="1" lang="zh-CN" altLang="en-US" dirty="0" smtClean="0"/>
              <a:t>财务</a:t>
            </a:r>
            <a:r>
              <a:rPr kumimoji="1" lang="zh-CN" altLang="en-US" dirty="0" smtClean="0"/>
              <a:t>收入的现金收入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10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rot="5400000">
            <a:off x="-392147" y="3036091"/>
            <a:ext cx="464267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928794" y="5286388"/>
            <a:ext cx="5715040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928794" y="4357694"/>
            <a:ext cx="5643602" cy="141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928794" y="1142984"/>
            <a:ext cx="5143536" cy="4214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928794" y="3714752"/>
            <a:ext cx="5643602" cy="2143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000232" y="1785926"/>
            <a:ext cx="5357850" cy="21431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000232" y="2500306"/>
            <a:ext cx="5500726" cy="2000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28794" y="264318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14546" y="264318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643174" y="264318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143240" y="264318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00430" y="264318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29058" y="264318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500562" y="264318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929190" y="264318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5072066" y="285749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5107785" y="31789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5143504" y="350043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5072066" y="38576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5107785" y="42505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5400000">
            <a:off x="5143504" y="464344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5143504" y="49291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5107785" y="52506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000232" y="350043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860" y="350043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3000364" y="350043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413049" y="350202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rot="5400000">
            <a:off x="3644100" y="357108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3571868" y="392906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607587" y="432197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3607587" y="46791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 flipH="1" flipV="1">
            <a:off x="3643306" y="521495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3643306" y="500063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标题 1"/>
          <p:cNvSpPr>
            <a:spLocks noGrp="1"/>
          </p:cNvSpPr>
          <p:nvPr>
            <p:ph type="title"/>
          </p:nvPr>
        </p:nvSpPr>
        <p:spPr>
          <a:xfrm>
            <a:off x="1500166" y="0"/>
            <a:ext cx="777853" cy="13620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  </a:t>
            </a:r>
            <a:r>
              <a:rPr kumimoji="1" lang="en-US" altLang="zh-CN" sz="2800" dirty="0" smtClean="0"/>
              <a:t>P</a:t>
            </a:r>
            <a:endParaRPr kumimoji="1" lang="zh-CN" altLang="en-US" sz="2800" dirty="0"/>
          </a:p>
        </p:txBody>
      </p:sp>
      <p:sp>
        <p:nvSpPr>
          <p:cNvPr id="106" name="标题 1"/>
          <p:cNvSpPr txBox="1">
            <a:spLocks/>
          </p:cNvSpPr>
          <p:nvPr/>
        </p:nvSpPr>
        <p:spPr>
          <a:xfrm>
            <a:off x="7643834" y="5072074"/>
            <a:ext cx="114300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营业额</a:t>
            </a:r>
            <a:endParaRPr kumimoji="1" lang="zh-CN" alt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7" name="标题 1"/>
          <p:cNvSpPr txBox="1">
            <a:spLocks/>
          </p:cNvSpPr>
          <p:nvPr/>
        </p:nvSpPr>
        <p:spPr>
          <a:xfrm>
            <a:off x="7215206" y="5429264"/>
            <a:ext cx="1571636" cy="5048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en-US" altLang="zh-CN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</a:t>
            </a:r>
            <a:endParaRPr kumimoji="1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8" name="标题 1"/>
          <p:cNvSpPr txBox="1">
            <a:spLocks/>
          </p:cNvSpPr>
          <p:nvPr/>
        </p:nvSpPr>
        <p:spPr>
          <a:xfrm>
            <a:off x="714348" y="714356"/>
            <a:ext cx="114300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成本</a:t>
            </a:r>
            <a:endParaRPr kumimoji="1" lang="zh-CN" alt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9" name="标题 1"/>
          <p:cNvSpPr txBox="1">
            <a:spLocks/>
          </p:cNvSpPr>
          <p:nvPr/>
        </p:nvSpPr>
        <p:spPr>
          <a:xfrm>
            <a:off x="1142976" y="5143512"/>
            <a:ext cx="114300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O</a:t>
            </a:r>
            <a:endParaRPr kumimoji="1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0" name="标题 1"/>
          <p:cNvSpPr txBox="1">
            <a:spLocks/>
          </p:cNvSpPr>
          <p:nvPr/>
        </p:nvSpPr>
        <p:spPr>
          <a:xfrm>
            <a:off x="0" y="3357562"/>
            <a:ext cx="192879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</a:t>
            </a:r>
            <a:r>
              <a:rPr kumimoji="1" lang="zh-CN" altLang="en-US" sz="40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损益</a:t>
            </a:r>
            <a:r>
              <a:rPr kumimoji="1" lang="zh-CN" altLang="en-US" sz="38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平衡</a:t>
            </a:r>
            <a:r>
              <a:rPr kumimoji="1" lang="zh-CN" altLang="en-US" sz="3800" cap="all" dirty="0" smtClean="0">
                <a:latin typeface="+mj-lt"/>
                <a:ea typeface="+mj-ea"/>
                <a:cs typeface="+mj-cs"/>
              </a:rPr>
              <a:t>金额</a:t>
            </a:r>
            <a:endParaRPr kumimoji="1" lang="zh-CN" altLang="en-US" sz="38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1" name="标题 1"/>
          <p:cNvSpPr txBox="1">
            <a:spLocks/>
          </p:cNvSpPr>
          <p:nvPr/>
        </p:nvSpPr>
        <p:spPr>
          <a:xfrm>
            <a:off x="7572364" y="421481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固定成本</a:t>
            </a:r>
            <a:endParaRPr kumimoji="1" lang="zh-CN" altLang="en-US" sz="40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" name="标题 1"/>
          <p:cNvSpPr txBox="1">
            <a:spLocks/>
          </p:cNvSpPr>
          <p:nvPr/>
        </p:nvSpPr>
        <p:spPr>
          <a:xfrm>
            <a:off x="7572364" y="357187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固定成本</a:t>
            </a:r>
            <a:endParaRPr kumimoji="1" lang="zh-CN" altLang="en-US" sz="40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标题 1"/>
          <p:cNvSpPr txBox="1">
            <a:spLocks/>
          </p:cNvSpPr>
          <p:nvPr/>
        </p:nvSpPr>
        <p:spPr>
          <a:xfrm>
            <a:off x="7358082" y="142873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2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总成本</a:t>
            </a:r>
            <a:endParaRPr kumimoji="1" lang="zh-CN" altLang="en-US" sz="2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" name="标题 1"/>
          <p:cNvSpPr txBox="1">
            <a:spLocks/>
          </p:cNvSpPr>
          <p:nvPr/>
        </p:nvSpPr>
        <p:spPr>
          <a:xfrm>
            <a:off x="6929454" y="571480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2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收入</a:t>
            </a:r>
            <a:endParaRPr kumimoji="1" lang="zh-CN" altLang="en-US" sz="2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5" name="标题 1"/>
          <p:cNvSpPr txBox="1">
            <a:spLocks/>
          </p:cNvSpPr>
          <p:nvPr/>
        </p:nvSpPr>
        <p:spPr>
          <a:xfrm>
            <a:off x="2786050" y="5500702"/>
            <a:ext cx="1785950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38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损益平衡数量</a:t>
            </a:r>
            <a:endParaRPr kumimoji="1" lang="zh-CN" altLang="en-US" sz="38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2214546" y="6286496"/>
            <a:ext cx="542928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600" dirty="0" smtClean="0"/>
              <a:t>盈亏平衡点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固定费用</a:t>
            </a:r>
            <a:r>
              <a:rPr lang="en-US" altLang="zh-CN" sz="1600" dirty="0" smtClean="0"/>
              <a:t>÷</a:t>
            </a:r>
            <a:r>
              <a:rPr lang="zh-CN" altLang="en-US" sz="1600" dirty="0" smtClean="0"/>
              <a:t>（产品单价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变动成本）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2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rot="5400000">
            <a:off x="-392147" y="3036091"/>
            <a:ext cx="464267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928794" y="5286388"/>
            <a:ext cx="5715040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928794" y="4357694"/>
            <a:ext cx="5643602" cy="141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928794" y="1142984"/>
            <a:ext cx="5143536" cy="4214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000232" y="2500306"/>
            <a:ext cx="5500726" cy="2000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3607587" y="396478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3607587" y="432197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3607587" y="467916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 flipH="1" flipV="1">
            <a:off x="3643306" y="521495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3643306" y="500063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标题 1"/>
          <p:cNvSpPr>
            <a:spLocks noGrp="1"/>
          </p:cNvSpPr>
          <p:nvPr>
            <p:ph type="title"/>
          </p:nvPr>
        </p:nvSpPr>
        <p:spPr>
          <a:xfrm>
            <a:off x="1571604" y="214290"/>
            <a:ext cx="777853" cy="1362075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  P</a:t>
            </a:r>
            <a:endParaRPr kumimoji="1" lang="zh-CN" altLang="en-US" sz="2800" dirty="0"/>
          </a:p>
        </p:txBody>
      </p:sp>
      <p:sp>
        <p:nvSpPr>
          <p:cNvPr id="107" name="标题 1"/>
          <p:cNvSpPr txBox="1">
            <a:spLocks/>
          </p:cNvSpPr>
          <p:nvPr/>
        </p:nvSpPr>
        <p:spPr>
          <a:xfrm>
            <a:off x="7572364" y="5072074"/>
            <a:ext cx="1571636" cy="5048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en-US" altLang="zh-CN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</a:t>
            </a:r>
            <a:endParaRPr kumimoji="1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9" name="标题 1"/>
          <p:cNvSpPr txBox="1">
            <a:spLocks/>
          </p:cNvSpPr>
          <p:nvPr/>
        </p:nvSpPr>
        <p:spPr>
          <a:xfrm>
            <a:off x="1214414" y="5143512"/>
            <a:ext cx="114300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en-US" altLang="zh-CN" sz="3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1" lang="zh-CN" altLang="en-US" sz="3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1" name="标题 1"/>
          <p:cNvSpPr txBox="1">
            <a:spLocks/>
          </p:cNvSpPr>
          <p:nvPr/>
        </p:nvSpPr>
        <p:spPr>
          <a:xfrm>
            <a:off x="7572364" y="421481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固定成本</a:t>
            </a:r>
            <a:endParaRPr kumimoji="1" lang="zh-CN" altLang="en-US" sz="40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标题 1"/>
          <p:cNvSpPr txBox="1">
            <a:spLocks/>
          </p:cNvSpPr>
          <p:nvPr/>
        </p:nvSpPr>
        <p:spPr>
          <a:xfrm>
            <a:off x="7429520" y="2214554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2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总成本</a:t>
            </a:r>
            <a:endParaRPr kumimoji="1" lang="zh-CN" altLang="en-US" sz="2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" name="标题 1"/>
          <p:cNvSpPr txBox="1">
            <a:spLocks/>
          </p:cNvSpPr>
          <p:nvPr/>
        </p:nvSpPr>
        <p:spPr>
          <a:xfrm>
            <a:off x="6929454" y="571480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2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收入</a:t>
            </a:r>
            <a:endParaRPr kumimoji="1" lang="zh-CN" altLang="en-US" sz="26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5" name="标题 1"/>
          <p:cNvSpPr txBox="1">
            <a:spLocks/>
          </p:cNvSpPr>
          <p:nvPr/>
        </p:nvSpPr>
        <p:spPr>
          <a:xfrm>
            <a:off x="2214546" y="5715016"/>
            <a:ext cx="1857388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损益平衡数量</a:t>
            </a:r>
            <a:endParaRPr kumimoji="1" lang="zh-CN" altLang="en-US" sz="40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rot="5400000">
            <a:off x="6500826" y="16430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6536545" y="203595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536545" y="239314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6536545" y="275033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>
            <a:off x="6536545" y="317896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6537339" y="3536157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6536545" y="382190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6536545" y="417909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6536545" y="460772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5400000">
            <a:off x="6537339" y="489268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573058" y="521415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标题 1"/>
          <p:cNvSpPr txBox="1">
            <a:spLocks/>
          </p:cNvSpPr>
          <p:nvPr/>
        </p:nvSpPr>
        <p:spPr>
          <a:xfrm>
            <a:off x="6357950" y="5715016"/>
            <a:ext cx="1785950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1" lang="zh-CN" altLang="en-US" sz="400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实际营业数量</a:t>
            </a:r>
            <a:endParaRPr kumimoji="1" lang="zh-CN" altLang="en-US" sz="400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357826"/>
            <a:ext cx="3143272" cy="32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715016"/>
            <a:ext cx="1619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2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90" y="1600200"/>
            <a:ext cx="3407405" cy="58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</a:rPr>
              <a:t>建立财务思维</a:t>
            </a:r>
            <a:endParaRPr kumimoji="1" lang="en-US" altLang="zh-CN" dirty="0" smtClean="0">
              <a:solidFill>
                <a:srgbClr val="7030A0"/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</a:t>
            </a:r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建设场地规划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学习中心建设资金规划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学习中心盈亏预测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0981"/>
              </p:ext>
            </p:extLst>
          </p:nvPr>
        </p:nvGraphicFramePr>
        <p:xfrm>
          <a:off x="395536" y="260638"/>
          <a:ext cx="8280920" cy="5865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628"/>
                <a:gridCol w="983781"/>
                <a:gridCol w="931680"/>
                <a:gridCol w="873450"/>
                <a:gridCol w="661983"/>
                <a:gridCol w="661983"/>
                <a:gridCol w="980716"/>
                <a:gridCol w="980716"/>
                <a:gridCol w="661983"/>
              </a:tblGrid>
              <a:tr h="29994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教学点建设参考指标模型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994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建筑面积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教学场地占比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占用面积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每平米含税单价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第一年总租金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含税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180,000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行政场地占比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占用面积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160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每平米物业费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199961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11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教室名称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教室编码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教室面积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zh-CN" altLang="en-US" sz="700" u="none" strike="noStrike">
                          <a:effectLst/>
                        </a:rPr>
                        <a:t>含公共面积分摊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座位数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部门使用频率比例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教室租金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一对一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小班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大班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合计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0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大教室汇总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33%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48,000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小教室汇总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42%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25%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67%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24,000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25 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100%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24,000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0%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-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2110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小计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144,000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93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1118</Words>
  <Application>Microsoft Office PowerPoint</Application>
  <PresentationFormat>全屏显示(4:3)</PresentationFormat>
  <Paragraphs>655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培训机构学习中心建设         -资金规划与盈亏预测</vt:lpstr>
      <vt:lpstr>目录</vt:lpstr>
      <vt:lpstr>PowerPoint 演示文稿</vt:lpstr>
      <vt:lpstr>利润</vt:lpstr>
      <vt:lpstr>营业收入</vt:lpstr>
      <vt:lpstr>  P</vt:lpstr>
      <vt:lpstr>  P</vt:lpstr>
      <vt:lpstr>目录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    按本年度收入、净利润预算目标确定各项成本费用指标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傅学军</dc:creator>
  <cp:lastModifiedBy>fu</cp:lastModifiedBy>
  <cp:revision>43</cp:revision>
  <dcterms:created xsi:type="dcterms:W3CDTF">2015-03-11T11:38:08Z</dcterms:created>
  <dcterms:modified xsi:type="dcterms:W3CDTF">2016-05-12T02:48:02Z</dcterms:modified>
</cp:coreProperties>
</file>