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2" r:id="rId2"/>
  </p:sldMasterIdLst>
  <p:notesMasterIdLst>
    <p:notesMasterId r:id="rId9"/>
  </p:notesMasterIdLst>
  <p:sldIdLst>
    <p:sldId id="303" r:id="rId3"/>
    <p:sldId id="297" r:id="rId4"/>
    <p:sldId id="298" r:id="rId5"/>
    <p:sldId id="304" r:id="rId6"/>
    <p:sldId id="300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131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CE67-01D5-440E-A0B7-34DAED295BC3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8AFC-3074-41B9-BBD5-B54F385391C3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2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9AC08-1DD0-4E51-A9B8-3125B606BB66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90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F1422-235A-47BF-AE29-44206D8DA4EA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9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34983-CF4E-49A1-AB1B-C6229EEDB8BB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7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A67C1-D2D6-4DFA-81B6-9007C4CF5504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70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3FD93-26E6-439F-9681-4E0812620EC6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9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41910-A565-4D4A-96F5-28C89FAF7599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4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ED29B-E001-4CA6-9C4A-70BD2575DBCC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2C37D-FA3B-4E45-BC6F-0AEFDEC818E2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3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FE351-43BA-41A9-A495-DB972BD5845D}" type="slidenum">
              <a:rPr lang="es-ES" altLang="ko-KR">
                <a:solidFill>
                  <a:srgbClr val="000000"/>
                </a:solidFill>
              </a:rPr>
              <a:pPr/>
              <a:t>‹#›</a:t>
            </a:fld>
            <a:endParaRPr lang="es-E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modificar el estilo de texto del patrón</a:t>
            </a:r>
          </a:p>
          <a:p>
            <a:pPr lvl="1"/>
            <a:r>
              <a:rPr lang="es-ES" altLang="ko-KR" smtClean="0"/>
              <a:t>Segundo nivel</a:t>
            </a:r>
          </a:p>
          <a:p>
            <a:pPr lvl="2"/>
            <a:r>
              <a:rPr lang="es-ES" altLang="ko-KR" smtClean="0"/>
              <a:t>Tercer nivel</a:t>
            </a:r>
          </a:p>
          <a:p>
            <a:pPr lvl="3"/>
            <a:r>
              <a:rPr lang="es-ES" altLang="ko-KR" smtClean="0"/>
              <a:t>Cuarto nivel</a:t>
            </a:r>
          </a:p>
          <a:p>
            <a:pPr lvl="4"/>
            <a:r>
              <a:rPr lang="es-ES" altLang="ko-K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altLang="ko-KR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altLang="ko-KR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755D211-2211-4BC2-B087-23A60017C769}" type="slidenum">
              <a:rPr lang="es-ES" altLang="ko-KR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5516563"/>
            <a:ext cx="5040313" cy="544512"/>
          </a:xfrm>
          <a:noFill/>
          <a:ln/>
        </p:spPr>
        <p:txBody>
          <a:bodyPr anchor="ctr"/>
          <a:lstStyle/>
          <a:p>
            <a:pPr algn="l"/>
            <a:r>
              <a:rPr lang="ko-KR" altLang="en-US" sz="4000" b="1" smtClean="0">
                <a:solidFill>
                  <a:schemeClr val="tx1"/>
                </a:solidFill>
              </a:rPr>
              <a:t>영화포스터와 흥행의 상관관계</a:t>
            </a:r>
            <a:endParaRPr lang="es-ES" altLang="ko-KR" sz="4000" b="1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971550" y="3676650"/>
            <a:ext cx="27368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smtClean="0">
                <a:solidFill>
                  <a:srgbClr val="FFFFFF"/>
                </a:solidFill>
              </a:rPr>
              <a:t>데이터 분석 </a:t>
            </a:r>
            <a:endParaRPr lang="es-ES" altLang="ko-KR" sz="2400" b="1" smtClean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5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순서도 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611560" y="4437112"/>
            <a:ext cx="1296144" cy="766741"/>
          </a:xfrm>
          <a:prstGeom prst="flowChartProcess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logistic regression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2121256" y="3369037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중간결과 취합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2305163" y="1082562"/>
            <a:ext cx="1512168" cy="432048"/>
          </a:xfrm>
          <a:prstGeom prst="flowChartTerminator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주제선정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267744" y="5949280"/>
            <a:ext cx="1512168" cy="432048"/>
          </a:xfrm>
          <a:prstGeom prst="flowChartTerminator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결과도출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283968" y="4451463"/>
            <a:ext cx="1296144" cy="766741"/>
          </a:xfrm>
          <a:prstGeom prst="flowChartProcess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Softmax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11" idx="0"/>
          </p:cNvCxnSpPr>
          <p:nvPr/>
        </p:nvCxnSpPr>
        <p:spPr>
          <a:xfrm>
            <a:off x="4022267" y="3790745"/>
            <a:ext cx="909773" cy="66071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4" idx="1"/>
            <a:endCxn id="3" idx="0"/>
          </p:cNvCxnSpPr>
          <p:nvPr/>
        </p:nvCxnSpPr>
        <p:spPr>
          <a:xfrm rot="10800000" flipV="1">
            <a:off x="1259632" y="3790744"/>
            <a:ext cx="861624" cy="646367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/>
          <p:cNvCxnSpPr>
            <a:stCxn id="3" idx="2"/>
            <a:endCxn id="10" idx="0"/>
          </p:cNvCxnSpPr>
          <p:nvPr/>
        </p:nvCxnSpPr>
        <p:spPr>
          <a:xfrm rot="16200000" flipH="1">
            <a:off x="1769017" y="4694468"/>
            <a:ext cx="745427" cy="17641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3"/>
          <p:cNvCxnSpPr>
            <a:stCxn id="11" idx="2"/>
            <a:endCxn id="10" idx="0"/>
          </p:cNvCxnSpPr>
          <p:nvPr/>
        </p:nvCxnSpPr>
        <p:spPr>
          <a:xfrm rot="5400000">
            <a:off x="3612396" y="4629636"/>
            <a:ext cx="731076" cy="1908212"/>
          </a:xfrm>
          <a:prstGeom prst="bentConnector3">
            <a:avLst>
              <a:gd name="adj1" fmla="val 4888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3"/>
          <p:cNvSpPr/>
          <p:nvPr/>
        </p:nvSpPr>
        <p:spPr>
          <a:xfrm>
            <a:off x="334886" y="2087412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데이터 수집 및 정제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Flowchart: Decision 3"/>
          <p:cNvSpPr/>
          <p:nvPr/>
        </p:nvSpPr>
        <p:spPr>
          <a:xfrm>
            <a:off x="3921746" y="2077584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색채 및 </a:t>
            </a:r>
            <a:r>
              <a:rPr lang="ko-KR" altLang="en-US" sz="1200" dirty="0" smtClean="0">
                <a:solidFill>
                  <a:schemeClr val="bg1"/>
                </a:solidFill>
              </a:rPr>
              <a:t>텍스트인식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642314" y="1478812"/>
            <a:ext cx="772586" cy="76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24838" y="1471208"/>
            <a:ext cx="819751" cy="7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642314" y="2813574"/>
            <a:ext cx="913462" cy="74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544067" y="2794744"/>
            <a:ext cx="956177" cy="7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endCxn id="19" idx="2"/>
          </p:cNvCxnSpPr>
          <p:nvPr/>
        </p:nvCxnSpPr>
        <p:spPr>
          <a:xfrm rot="10800000">
            <a:off x="1285393" y="2930827"/>
            <a:ext cx="1220033" cy="6489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3"/>
          <p:cNvSpPr/>
          <p:nvPr/>
        </p:nvSpPr>
        <p:spPr>
          <a:xfrm>
            <a:off x="2119364" y="2082498"/>
            <a:ext cx="1901011" cy="843415"/>
          </a:xfrm>
          <a:prstGeom prst="flowChartDecision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사물인식 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stCxn id="9" idx="2"/>
            <a:endCxn id="43" idx="0"/>
          </p:cNvCxnSpPr>
          <p:nvPr/>
        </p:nvCxnSpPr>
        <p:spPr>
          <a:xfrm>
            <a:off x="3061247" y="1514610"/>
            <a:ext cx="8623" cy="56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2"/>
            <a:endCxn id="4" idx="0"/>
          </p:cNvCxnSpPr>
          <p:nvPr/>
        </p:nvCxnSpPr>
        <p:spPr>
          <a:xfrm>
            <a:off x="3069870" y="2925913"/>
            <a:ext cx="1892" cy="44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 err="1" smtClean="0"/>
              <a:t>크롤링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444" y="1052736"/>
            <a:ext cx="8074988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    메모리 부족으로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멈추는 현상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해결방안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멀티프로세싱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00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/>
              <a:t>색채 및 텍스트 인식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444" y="1052736"/>
            <a:ext cx="8074988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51508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1.</a:t>
            </a:r>
            <a:r>
              <a:rPr lang="ko-KR" altLang="en-US" dirty="0" smtClean="0">
                <a:solidFill>
                  <a:prstClr val="black"/>
                </a:solidFill>
              </a:rPr>
              <a:t>문제점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  1)</a:t>
            </a:r>
            <a:r>
              <a:rPr lang="en-US" altLang="ko-KR" dirty="0" err="1" smtClean="0">
                <a:solidFill>
                  <a:prstClr val="black"/>
                </a:solidFill>
              </a:rPr>
              <a:t>tesseract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에러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 2)</a:t>
            </a:r>
            <a:r>
              <a:rPr lang="en-US" altLang="ko-KR" dirty="0" err="1" smtClean="0">
                <a:solidFill>
                  <a:prstClr val="black"/>
                </a:solidFill>
              </a:rPr>
              <a:t>fsns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에러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  3)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2.</a:t>
            </a:r>
            <a:r>
              <a:rPr lang="ko-KR" altLang="en-US" dirty="0" smtClean="0">
                <a:solidFill>
                  <a:prstClr val="black"/>
                </a:solidFill>
              </a:rPr>
              <a:t>그래서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r>
              <a:rPr lang="en-US" altLang="ko-KR" dirty="0" err="1" smtClean="0">
                <a:solidFill>
                  <a:prstClr val="black"/>
                </a:solidFill>
              </a:rPr>
              <a:t>opencv</a:t>
            </a:r>
            <a:r>
              <a:rPr lang="ko-KR" altLang="en-US" dirty="0" smtClean="0">
                <a:solidFill>
                  <a:prstClr val="black"/>
                </a:solidFill>
              </a:rPr>
              <a:t>로 색상 비율만 추려내자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힘들다</a:t>
            </a:r>
            <a:r>
              <a:rPr lang="en-US" altLang="ko-KR" dirty="0" smtClean="0">
                <a:solidFill>
                  <a:prstClr val="black"/>
                </a:solidFill>
              </a:rPr>
              <a:t>..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 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18160"/>
            <a:ext cx="182881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 smtClean="0"/>
              <a:t>사물인식 </a:t>
            </a:r>
            <a:r>
              <a:rPr lang="en-US" altLang="ko-KR" b="1" dirty="0"/>
              <a:t>Object</a:t>
            </a:r>
            <a:r>
              <a:rPr lang="en-US" altLang="ko-KR" dirty="0"/>
              <a:t> </a:t>
            </a:r>
            <a:r>
              <a:rPr lang="en-US" altLang="ko-KR" dirty="0" smtClean="0"/>
              <a:t>Detection 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80728"/>
            <a:ext cx="3456384" cy="28602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40983"/>
            <a:ext cx="6667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4" y="145696"/>
            <a:ext cx="8229600" cy="711081"/>
          </a:xfrm>
        </p:spPr>
        <p:txBody>
          <a:bodyPr/>
          <a:lstStyle/>
          <a:p>
            <a:r>
              <a:rPr lang="ko-KR" altLang="en-US" dirty="0" smtClean="0"/>
              <a:t>결과  </a:t>
            </a:r>
            <a:r>
              <a:rPr lang="en-US" altLang="ko-KR" dirty="0" smtClean="0"/>
              <a:t>(</a:t>
            </a:r>
            <a:r>
              <a:rPr lang="en-US" altLang="ko-KR" b="1" dirty="0"/>
              <a:t>L</a:t>
            </a:r>
            <a:r>
              <a:rPr lang="en-US" altLang="ko-KR" b="1" dirty="0" smtClean="0"/>
              <a:t>ogistic regression &amp; 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) 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196752"/>
            <a:ext cx="3744416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0628" y="1196752"/>
            <a:ext cx="3744416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Office Theme</vt:lpstr>
      <vt:lpstr>Diseño predeterminado</vt:lpstr>
      <vt:lpstr>영화포스터와 흥행의 상관관계</vt:lpstr>
      <vt:lpstr>프로젝트 순서도 </vt:lpstr>
      <vt:lpstr>크롤링</vt:lpstr>
      <vt:lpstr>색채 및 텍스트 인식 </vt:lpstr>
      <vt:lpstr>사물인식 Object Detection </vt:lpstr>
      <vt:lpstr>결과  (Logistic regression &amp; Softmax)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2018-04-16T19:23:19Z</dcterms:modified>
</cp:coreProperties>
</file>