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Lst>
  <p:notesMasterIdLst>
    <p:notesMasterId r:id="rId22"/>
  </p:notesMasterIdLst>
  <p:sldIdLst>
    <p:sldId id="256" r:id="rId2"/>
    <p:sldId id="285" r:id="rId3"/>
    <p:sldId id="297" r:id="rId4"/>
    <p:sldId id="298" r:id="rId5"/>
    <p:sldId id="300" r:id="rId6"/>
    <p:sldId id="301" r:id="rId7"/>
    <p:sldId id="303" r:id="rId8"/>
    <p:sldId id="293" r:id="rId9"/>
    <p:sldId id="278" r:id="rId10"/>
    <p:sldId id="273" r:id="rId11"/>
    <p:sldId id="304" r:id="rId12"/>
    <p:sldId id="305" r:id="rId13"/>
    <p:sldId id="306" r:id="rId14"/>
    <p:sldId id="308" r:id="rId15"/>
    <p:sldId id="309" r:id="rId16"/>
    <p:sldId id="310" r:id="rId17"/>
    <p:sldId id="311" r:id="rId18"/>
    <p:sldId id="312" r:id="rId19"/>
    <p:sldId id="31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65BF379B-5D9C-412B-88D0-DC67EB11E659}">
          <p14:sldIdLst>
            <p14:sldId id="256"/>
            <p14:sldId id="285"/>
            <p14:sldId id="257"/>
            <p14:sldId id="283"/>
            <p14:sldId id="278"/>
            <p14:sldId id="271"/>
            <p14:sldId id="273"/>
            <p14:sldId id="259"/>
            <p14:sldId id="274"/>
            <p14:sldId id="277"/>
            <p14:sldId id="275"/>
            <p14:sldId id="276"/>
            <p14:sldId id="268"/>
            <p14:sldId id="272"/>
            <p14:sldId id="28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pPr/>
              <a:t>23-08-2023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pPr/>
              <a:t>‹#›</a:t>
            </a:fld>
            <a:endParaRPr lang="en-IN" dirty="0"/>
          </a:p>
        </p:txBody>
      </p:sp>
    </p:spTree>
    <p:extLst>
      <p:ext uri="{BB962C8B-B14F-4D97-AF65-F5344CB8AC3E}">
        <p14:creationId xmlns:p14="http://schemas.microsoft.com/office/powerpoint/2010/main" xmlns=""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pPr/>
              <a:t>1</a:t>
            </a:fld>
            <a:endParaRPr lang="en-IN"/>
          </a:p>
        </p:txBody>
      </p:sp>
    </p:spTree>
    <p:extLst>
      <p:ext uri="{BB962C8B-B14F-4D97-AF65-F5344CB8AC3E}">
        <p14:creationId xmlns:p14="http://schemas.microsoft.com/office/powerpoint/2010/main" xmlns="" val="281880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79EEA9-17F7-4E2F-BEF3-01664649D3B2}" type="datetime1">
              <a:rPr lang="en-IN" smtClean="0"/>
              <a:pPr/>
              <a:t>23-08-2023</a:t>
            </a:fld>
            <a:endParaRPr lang="en-IN" dirty="0"/>
          </a:p>
        </p:txBody>
      </p:sp>
      <p:sp>
        <p:nvSpPr>
          <p:cNvPr id="5" name="Footer Placeholder 4"/>
          <p:cNvSpPr>
            <a:spLocks noGrp="1"/>
          </p:cNvSpPr>
          <p:nvPr>
            <p:ph type="ftr" sz="quarter" idx="11"/>
          </p:nvPr>
        </p:nvSpPr>
        <p:spPr/>
        <p:txBody>
          <a:bodyPr/>
          <a:lstStyle/>
          <a:p>
            <a:r>
              <a:rPr lang="en-IN" dirty="0"/>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9A4EEC-0B74-4684-9550-DEBC13DA4C0D}" type="datetime1">
              <a:rPr lang="en-IN" smtClean="0"/>
              <a:pPr/>
              <a:t>23-08-2023</a:t>
            </a:fld>
            <a:endParaRPr lang="en-IN" dirty="0"/>
          </a:p>
        </p:txBody>
      </p:sp>
      <p:sp>
        <p:nvSpPr>
          <p:cNvPr id="5" name="Footer Placeholder 4"/>
          <p:cNvSpPr>
            <a:spLocks noGrp="1"/>
          </p:cNvSpPr>
          <p:nvPr>
            <p:ph type="ftr" sz="quarter" idx="11"/>
          </p:nvPr>
        </p:nvSpPr>
        <p:spPr/>
        <p:txBody>
          <a:bodyPr/>
          <a:lstStyle/>
          <a:p>
            <a:r>
              <a:rPr lang="en-IN" dirty="0"/>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D2C2DA-9621-45DA-A26A-15EF59C19DBD}" type="datetime1">
              <a:rPr lang="en-IN" smtClean="0"/>
              <a:pPr/>
              <a:t>23-08-2023</a:t>
            </a:fld>
            <a:endParaRPr lang="en-IN" dirty="0"/>
          </a:p>
        </p:txBody>
      </p:sp>
      <p:sp>
        <p:nvSpPr>
          <p:cNvPr id="5" name="Footer Placeholder 4"/>
          <p:cNvSpPr>
            <a:spLocks noGrp="1"/>
          </p:cNvSpPr>
          <p:nvPr>
            <p:ph type="ftr" sz="quarter" idx="11"/>
          </p:nvPr>
        </p:nvSpPr>
        <p:spPr/>
        <p:txBody>
          <a:bodyPr/>
          <a:lstStyle/>
          <a:p>
            <a:r>
              <a:rPr lang="en-IN" dirty="0"/>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428178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BE00E7-2BD8-40FF-8A31-B3B21A2F83CF}" type="datetime1">
              <a:rPr lang="en-IN" smtClean="0"/>
              <a:pPr/>
              <a:t>23-08-2023</a:t>
            </a:fld>
            <a:endParaRPr lang="en-IN" dirty="0"/>
          </a:p>
        </p:txBody>
      </p:sp>
      <p:sp>
        <p:nvSpPr>
          <p:cNvPr id="5" name="Footer Placeholder 4"/>
          <p:cNvSpPr>
            <a:spLocks noGrp="1"/>
          </p:cNvSpPr>
          <p:nvPr>
            <p:ph type="ftr" sz="quarter" idx="11"/>
          </p:nvPr>
        </p:nvSpPr>
        <p:spPr/>
        <p:txBody>
          <a:bodyPr/>
          <a:lstStyle/>
          <a:p>
            <a:r>
              <a:rPr lang="en-IN" dirty="0"/>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67757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39965-28F3-4F3A-8348-F1BD568AA4CD}" type="datetime1">
              <a:rPr lang="en-IN" smtClean="0"/>
              <a:pPr/>
              <a:t>23-08-2023</a:t>
            </a:fld>
            <a:endParaRPr lang="en-IN" dirty="0"/>
          </a:p>
        </p:txBody>
      </p:sp>
      <p:sp>
        <p:nvSpPr>
          <p:cNvPr id="5" name="Footer Placeholder 4"/>
          <p:cNvSpPr>
            <a:spLocks noGrp="1"/>
          </p:cNvSpPr>
          <p:nvPr>
            <p:ph type="ftr" sz="quarter" idx="11"/>
          </p:nvPr>
        </p:nvSpPr>
        <p:spPr/>
        <p:txBody>
          <a:bodyPr/>
          <a:lstStyle/>
          <a:p>
            <a:r>
              <a:rPr lang="en-IN" dirty="0"/>
              <a:t>2021-22</a:t>
            </a:r>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374BCB-89BF-4DEB-9729-ACFC20513F7C}" type="datetime1">
              <a:rPr lang="en-IN" smtClean="0"/>
              <a:pPr/>
              <a:t>23-08-2023</a:t>
            </a:fld>
            <a:endParaRPr lang="en-IN" dirty="0"/>
          </a:p>
        </p:txBody>
      </p:sp>
      <p:sp>
        <p:nvSpPr>
          <p:cNvPr id="6" name="Footer Placeholder 5"/>
          <p:cNvSpPr>
            <a:spLocks noGrp="1"/>
          </p:cNvSpPr>
          <p:nvPr>
            <p:ph type="ftr" sz="quarter" idx="11"/>
          </p:nvPr>
        </p:nvSpPr>
        <p:spPr/>
        <p:txBody>
          <a:bodyPr/>
          <a:lstStyle/>
          <a:p>
            <a:r>
              <a:rPr lang="en-IN" dirty="0"/>
              <a:t>2021-22</a:t>
            </a:r>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394B20-5D75-4C48-9D30-23FD8CECC7A7}" type="datetime1">
              <a:rPr lang="en-IN" smtClean="0"/>
              <a:pPr/>
              <a:t>23-08-2023</a:t>
            </a:fld>
            <a:endParaRPr lang="en-IN" dirty="0"/>
          </a:p>
        </p:txBody>
      </p:sp>
      <p:sp>
        <p:nvSpPr>
          <p:cNvPr id="8" name="Footer Placeholder 7"/>
          <p:cNvSpPr>
            <a:spLocks noGrp="1"/>
          </p:cNvSpPr>
          <p:nvPr>
            <p:ph type="ftr" sz="quarter" idx="11"/>
          </p:nvPr>
        </p:nvSpPr>
        <p:spPr/>
        <p:txBody>
          <a:bodyPr/>
          <a:lstStyle/>
          <a:p>
            <a:r>
              <a:rPr lang="en-IN" dirty="0"/>
              <a:t>2021-22</a:t>
            </a:r>
          </a:p>
        </p:txBody>
      </p:sp>
      <p:sp>
        <p:nvSpPr>
          <p:cNvPr id="9" name="Slide Number Placeholder 8"/>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95A07A-8237-4A48-8938-357A2F35596B}" type="datetime1">
              <a:rPr lang="en-IN" smtClean="0"/>
              <a:pPr/>
              <a:t>23-08-2023</a:t>
            </a:fld>
            <a:endParaRPr lang="en-IN" dirty="0"/>
          </a:p>
        </p:txBody>
      </p:sp>
      <p:sp>
        <p:nvSpPr>
          <p:cNvPr id="4" name="Footer Placeholder 3"/>
          <p:cNvSpPr>
            <a:spLocks noGrp="1"/>
          </p:cNvSpPr>
          <p:nvPr>
            <p:ph type="ftr" sz="quarter" idx="11"/>
          </p:nvPr>
        </p:nvSpPr>
        <p:spPr/>
        <p:txBody>
          <a:bodyPr/>
          <a:lstStyle/>
          <a:p>
            <a:r>
              <a:rPr lang="en-IN" dirty="0"/>
              <a:t>2021-22</a:t>
            </a:r>
          </a:p>
        </p:txBody>
      </p:sp>
      <p:sp>
        <p:nvSpPr>
          <p:cNvPr id="5" name="Slide Number Placeholder 4"/>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066D2-1E9E-4268-B2F4-14876FE1D405}" type="datetime1">
              <a:rPr lang="en-IN" smtClean="0"/>
              <a:pPr/>
              <a:t>23-08-2023</a:t>
            </a:fld>
            <a:endParaRPr lang="en-IN" dirty="0"/>
          </a:p>
        </p:txBody>
      </p:sp>
      <p:sp>
        <p:nvSpPr>
          <p:cNvPr id="3" name="Footer Placeholder 2"/>
          <p:cNvSpPr>
            <a:spLocks noGrp="1"/>
          </p:cNvSpPr>
          <p:nvPr>
            <p:ph type="ftr" sz="quarter" idx="11"/>
          </p:nvPr>
        </p:nvSpPr>
        <p:spPr/>
        <p:txBody>
          <a:bodyPr/>
          <a:lstStyle/>
          <a:p>
            <a:r>
              <a:rPr lang="en-IN" dirty="0"/>
              <a:t>2021-22</a:t>
            </a:r>
          </a:p>
        </p:txBody>
      </p:sp>
      <p:sp>
        <p:nvSpPr>
          <p:cNvPr id="4" name="Slide Number Placeholder 3"/>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84A4A-24AF-4130-BAFF-5FD7E2A0DADA}" type="datetime1">
              <a:rPr lang="en-IN" smtClean="0"/>
              <a:pPr/>
              <a:t>23-08-2023</a:t>
            </a:fld>
            <a:endParaRPr lang="en-IN" dirty="0"/>
          </a:p>
        </p:txBody>
      </p:sp>
      <p:sp>
        <p:nvSpPr>
          <p:cNvPr id="6" name="Footer Placeholder 5"/>
          <p:cNvSpPr>
            <a:spLocks noGrp="1"/>
          </p:cNvSpPr>
          <p:nvPr>
            <p:ph type="ftr" sz="quarter" idx="11"/>
          </p:nvPr>
        </p:nvSpPr>
        <p:spPr/>
        <p:txBody>
          <a:bodyPr/>
          <a:lstStyle/>
          <a:p>
            <a:r>
              <a:rPr lang="en-IN" dirty="0"/>
              <a:t>2021-22</a:t>
            </a:r>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D10D7-92C9-420F-AF27-BA2F76E42E0D}" type="datetime1">
              <a:rPr lang="en-IN" smtClean="0"/>
              <a:pPr/>
              <a:t>23-08-2023</a:t>
            </a:fld>
            <a:endParaRPr lang="en-IN" dirty="0"/>
          </a:p>
        </p:txBody>
      </p:sp>
      <p:sp>
        <p:nvSpPr>
          <p:cNvPr id="6" name="Footer Placeholder 5"/>
          <p:cNvSpPr>
            <a:spLocks noGrp="1"/>
          </p:cNvSpPr>
          <p:nvPr>
            <p:ph type="ftr" sz="quarter" idx="11"/>
          </p:nvPr>
        </p:nvSpPr>
        <p:spPr/>
        <p:txBody>
          <a:bodyPr/>
          <a:lstStyle/>
          <a:p>
            <a:r>
              <a:rPr lang="en-IN" dirty="0"/>
              <a:t>2021-22</a:t>
            </a:r>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94D2A-8E89-478A-BFDB-BC2A97DF0BEF}" type="datetime1">
              <a:rPr lang="en-IN" smtClean="0"/>
              <a:pPr/>
              <a:t>23-08-2023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2021-22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pPr/>
              <a:t>‹#›</a:t>
            </a:fld>
            <a:endParaRPr lang="en-IN" dirty="0"/>
          </a:p>
        </p:txBody>
      </p:sp>
    </p:spTree>
    <p:extLst>
      <p:ext uri="{BB962C8B-B14F-4D97-AF65-F5344CB8AC3E}">
        <p14:creationId xmlns:p14="http://schemas.microsoft.com/office/powerpoint/2010/main" xmlns=""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59151" y="2678274"/>
            <a:ext cx="10058400" cy="3254188"/>
          </a:xfrm>
        </p:spPr>
        <p:txBody>
          <a:bodyPr>
            <a:normAutofit/>
          </a:bodyPr>
          <a:lstStyle/>
          <a:p>
            <a:pPr marL="0" indent="0" algn="ctr">
              <a:buNone/>
            </a:pPr>
            <a:r>
              <a:rPr lang="en-GB" b="1" dirty="0" smtClean="0">
                <a:latin typeface="Times New Roman" panose="02020603050405020304" pitchFamily="18" charset="0"/>
                <a:cs typeface="Times New Roman" panose="02020603050405020304" pitchFamily="18" charset="0"/>
              </a:rPr>
              <a:t>EPC Website using HTML &amp; CSS</a:t>
            </a:r>
            <a:endParaRPr lang="en-GB" b="1" dirty="0">
              <a:latin typeface="Times New Roman" panose="02020603050405020304" pitchFamily="18" charset="0"/>
              <a:cs typeface="Times New Roman" panose="02020603050405020304" pitchFamily="18" charset="0"/>
            </a:endParaRPr>
          </a:p>
          <a:p>
            <a:pPr algn="ctr"/>
            <a:endParaRPr lang="en-IN" sz="40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84727" y="6356350"/>
            <a:ext cx="11868728" cy="365125"/>
          </a:xfrm>
        </p:spPr>
        <p:txBody>
          <a:bodyPr/>
          <a:lstStyle/>
          <a:p>
            <a:r>
              <a:rPr lang="en-GB" dirty="0">
                <a:solidFill>
                  <a:schemeClr val="tx1"/>
                </a:solidFill>
                <a:latin typeface="Times New Roman" panose="02020603050405020304" pitchFamily="18" charset="0"/>
                <a:cs typeface="Times New Roman" panose="02020603050405020304" pitchFamily="18" charset="0"/>
              </a:rPr>
              <a:t> Dept. Of CSE, EPCET                                                                                                              2022-23                                                                                                               Internship(18CSI85)</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851963473"/>
              </p:ext>
            </p:extLst>
          </p:nvPr>
        </p:nvGraphicFramePr>
        <p:xfrm>
          <a:off x="1707776" y="3482786"/>
          <a:ext cx="9495933" cy="2394391"/>
        </p:xfrm>
        <a:graphic>
          <a:graphicData uri="http://schemas.openxmlformats.org/drawingml/2006/table">
            <a:tbl>
              <a:tblPr firstRow="1" bandRow="1">
                <a:tableStyleId>{2D5ABB26-0587-4C30-8999-92F81FD0307C}</a:tableStyleId>
              </a:tblPr>
              <a:tblGrid>
                <a:gridCol w="4358316">
                  <a:extLst>
                    <a:ext uri="{9D8B030D-6E8A-4147-A177-3AD203B41FA5}">
                      <a16:colId xmlns:a16="http://schemas.microsoft.com/office/drawing/2014/main" xmlns="" val="20000"/>
                    </a:ext>
                  </a:extLst>
                </a:gridCol>
                <a:gridCol w="5137617">
                  <a:extLst>
                    <a:ext uri="{9D8B030D-6E8A-4147-A177-3AD203B41FA5}">
                      <a16:colId xmlns:a16="http://schemas.microsoft.com/office/drawing/2014/main" xmlns="" val="20001"/>
                    </a:ext>
                  </a:extLst>
                </a:gridCol>
              </a:tblGrid>
              <a:tr h="484096">
                <a:tc>
                  <a:txBody>
                    <a:bodyPr/>
                    <a:lstStyle/>
                    <a:p>
                      <a:pPr algn="l"/>
                      <a:r>
                        <a:rPr lang="en-GB"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a:txBody>
                  <a:tcPr/>
                </a:tc>
                <a:tc rowSpan="5">
                  <a:txBody>
                    <a:bodyPr/>
                    <a:lstStyle/>
                    <a:p>
                      <a:pPr algn="ctr"/>
                      <a:r>
                        <a:rPr lang="en-GB" sz="2000" b="1" dirty="0">
                          <a:latin typeface="Times New Roman" panose="02020603050405020304" pitchFamily="18" charset="0"/>
                          <a:cs typeface="Times New Roman" panose="02020603050405020304" pitchFamily="18" charset="0"/>
                        </a:rPr>
                        <a:t>Under the guidance of,</a:t>
                      </a:r>
                      <a:endParaRPr lang="en-IN" sz="2000" b="1"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  </a:t>
                      </a:r>
                    </a:p>
                    <a:p>
                      <a:pPr algn="ctr"/>
                      <a:r>
                        <a:rPr lang="en-GB" dirty="0" smtClean="0">
                          <a:latin typeface="Times New Roman" panose="02020603050405020304" pitchFamily="18" charset="0"/>
                          <a:cs typeface="Times New Roman" panose="02020603050405020304" pitchFamily="18" charset="0"/>
                        </a:rPr>
                        <a:t>Prof.</a:t>
                      </a:r>
                      <a:r>
                        <a:rPr lang="en-GB" baseline="0" dirty="0" smtClean="0">
                          <a:latin typeface="Times New Roman" panose="02020603050405020304" pitchFamily="18" charset="0"/>
                          <a:cs typeface="Times New Roman" panose="02020603050405020304" pitchFamily="18" charset="0"/>
                        </a:rPr>
                        <a:t> </a:t>
                      </a:r>
                      <a:r>
                        <a:rPr lang="en-GB" baseline="0" dirty="0" err="1" smtClean="0">
                          <a:latin typeface="Times New Roman" panose="02020603050405020304" pitchFamily="18" charset="0"/>
                          <a:cs typeface="Times New Roman" panose="02020603050405020304" pitchFamily="18" charset="0"/>
                        </a:rPr>
                        <a:t>Divya</a:t>
                      </a:r>
                      <a:r>
                        <a:rPr lang="en-GB" baseline="0" dirty="0" smtClean="0">
                          <a:latin typeface="Times New Roman" panose="02020603050405020304" pitchFamily="18" charset="0"/>
                          <a:cs typeface="Times New Roman" panose="02020603050405020304" pitchFamily="18" charset="0"/>
                        </a:rPr>
                        <a:t> U H</a:t>
                      </a:r>
                      <a:endParaRPr lang="en-GB" baseline="0" dirty="0" smtClean="0">
                        <a:latin typeface="Times New Roman" panose="02020603050405020304" pitchFamily="18" charset="0"/>
                        <a:cs typeface="Times New Roman" panose="02020603050405020304" pitchFamily="18" charset="0"/>
                      </a:endParaRPr>
                    </a:p>
                    <a:p>
                      <a:pPr algn="ctr"/>
                      <a:r>
                        <a:rPr lang="en-GB" dirty="0" smtClean="0">
                          <a:latin typeface="Times New Roman" panose="02020603050405020304" pitchFamily="18" charset="0"/>
                          <a:cs typeface="Times New Roman" panose="02020603050405020304" pitchFamily="18" charset="0"/>
                        </a:rPr>
                        <a:t>Assistant Professor</a:t>
                      </a:r>
                      <a:endParaRPr lang="en-GB"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Department of CSE, EPCET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423405">
                <a:tc>
                  <a:txBody>
                    <a:bodyPr/>
                    <a:lstStyle/>
                    <a:p>
                      <a:pPr algn="l"/>
                      <a:r>
                        <a:rPr lang="en-GB" dirty="0" smtClean="0">
                          <a:latin typeface="Times New Roman" panose="02020603050405020304" pitchFamily="18" charset="0"/>
                          <a:cs typeface="Times New Roman" panose="02020603050405020304" pitchFamily="18" charset="0"/>
                        </a:rPr>
                        <a:t>Rupam Bhattacharyya</a:t>
                      </a:r>
                    </a:p>
                    <a:p>
                      <a:pPr algn="l"/>
                      <a:r>
                        <a:rPr lang="en-GB" dirty="0" smtClean="0">
                          <a:latin typeface="Times New Roman" panose="02020603050405020304" pitchFamily="18" charset="0"/>
                          <a:cs typeface="Times New Roman" panose="02020603050405020304" pitchFamily="18" charset="0"/>
                        </a:rPr>
                        <a:t>Usn: 1EP21CS089</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pic>
        <p:nvPicPr>
          <p:cNvPr id="9" name="Picture 8"/>
          <p:cNvPicPr/>
          <p:nvPr/>
        </p:nvPicPr>
        <p:blipFill>
          <a:blip r:embed="rId3" cstate="print">
            <a:extLst>
              <a:ext uri="{28A0092B-C50C-407E-A947-70E740481C1C}">
                <a14:useLocalDpi xmlns:a14="http://schemas.microsoft.com/office/drawing/2010/main" xmlns="" val="0"/>
              </a:ext>
            </a:extLst>
          </a:blip>
          <a:stretch>
            <a:fillRect/>
          </a:stretch>
        </p:blipFill>
        <p:spPr>
          <a:xfrm>
            <a:off x="3025588" y="349624"/>
            <a:ext cx="5870015" cy="1442944"/>
          </a:xfrm>
          <a:prstGeom prst="rect">
            <a:avLst/>
          </a:prstGeom>
        </p:spPr>
      </p:pic>
      <p:sp>
        <p:nvSpPr>
          <p:cNvPr id="8" name="TextBox 7"/>
          <p:cNvSpPr txBox="1"/>
          <p:nvPr/>
        </p:nvSpPr>
        <p:spPr>
          <a:xfrm>
            <a:off x="4156364" y="1958110"/>
            <a:ext cx="4414981"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Internship(21INT49) on</a:t>
            </a:r>
          </a:p>
        </p:txBody>
      </p:sp>
    </p:spTree>
    <p:extLst>
      <p:ext uri="{BB962C8B-B14F-4D97-AF65-F5344CB8AC3E}">
        <p14:creationId xmlns:p14="http://schemas.microsoft.com/office/powerpoint/2010/main" xmlns="" val="1179514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Times New Roman" panose="02020603050405020304" pitchFamily="18" charset="0"/>
                <a:cs typeface="Times New Roman" panose="02020603050405020304" pitchFamily="18" charset="0"/>
              </a:rPr>
              <a:t>Hardware and Software </a:t>
            </a:r>
            <a:r>
              <a:rPr lang="en-GB" dirty="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1825625"/>
            <a:ext cx="5016137" cy="4351338"/>
          </a:xfrm>
        </p:spPr>
        <p:txBody>
          <a:bodyPr/>
          <a:lstStyle/>
          <a:p>
            <a:r>
              <a:rPr lang="en-IN" dirty="0" smtClean="0">
                <a:solidFill>
                  <a:schemeClr val="accent5">
                    <a:lumMod val="75000"/>
                  </a:schemeClr>
                </a:solidFill>
              </a:rPr>
              <a:t>Minimum i3 processor</a:t>
            </a:r>
          </a:p>
          <a:p>
            <a:r>
              <a:rPr lang="en-IN" dirty="0" smtClean="0">
                <a:solidFill>
                  <a:schemeClr val="accent5">
                    <a:lumMod val="75000"/>
                  </a:schemeClr>
                </a:solidFill>
              </a:rPr>
              <a:t>256 gb hard drive</a:t>
            </a:r>
          </a:p>
          <a:p>
            <a:r>
              <a:rPr lang="en-IN" dirty="0" smtClean="0">
                <a:solidFill>
                  <a:schemeClr val="accent5">
                    <a:lumMod val="75000"/>
                  </a:schemeClr>
                </a:solidFill>
              </a:rPr>
              <a:t>4gb ram</a:t>
            </a:r>
          </a:p>
          <a:p>
            <a:r>
              <a:rPr lang="en-IN" dirty="0" smtClean="0">
                <a:solidFill>
                  <a:schemeClr val="accent5">
                    <a:lumMod val="75000"/>
                  </a:schemeClr>
                </a:solidFill>
              </a:rPr>
              <a:t>Visual Studio Code/Notepad</a:t>
            </a:r>
            <a:endParaRPr lang="en-IN" dirty="0" smtClean="0"/>
          </a:p>
          <a:p>
            <a:r>
              <a:rPr lang="en-IN" dirty="0" smtClean="0">
                <a:solidFill>
                  <a:schemeClr val="accent5">
                    <a:lumMod val="75000"/>
                  </a:schemeClr>
                </a:solidFill>
              </a:rPr>
              <a:t>Browser(Chrome)</a:t>
            </a:r>
            <a:r>
              <a:rPr lang="en-IN" dirty="0" smtClean="0"/>
              <a:t> </a:t>
            </a:r>
          </a:p>
          <a:p>
            <a:pPr>
              <a:buNone/>
            </a:pPr>
            <a:endParaRPr lang="en-IN" dirty="0"/>
          </a:p>
        </p:txBody>
      </p:sp>
      <p:sp>
        <p:nvSpPr>
          <p:cNvPr id="6" name="Footer Placeholder 2"/>
          <p:cNvSpPr>
            <a:spLocks noGrp="1"/>
          </p:cNvSpPr>
          <p:nvPr>
            <p:ph type="ftr" sz="quarter" idx="11"/>
          </p:nvPr>
        </p:nvSpPr>
        <p:spPr>
          <a:xfrm>
            <a:off x="184727" y="6356350"/>
            <a:ext cx="11868728" cy="365125"/>
          </a:xfrm>
        </p:spPr>
        <p:txBody>
          <a:bodyPr/>
          <a:lstStyle/>
          <a:p>
            <a:r>
              <a:rPr lang="en-GB" dirty="0">
                <a:solidFill>
                  <a:schemeClr val="tx1"/>
                </a:solidFill>
                <a:latin typeface="Times New Roman" panose="02020603050405020304" pitchFamily="18" charset="0"/>
                <a:cs typeface="Times New Roman" panose="02020603050405020304" pitchFamily="18" charset="0"/>
              </a:rPr>
              <a:t> Dept. Of CSE, EPCET                                                                                                              2022-23                                                                                                               Internship(18CSI85)</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descr="download.png"/>
          <p:cNvPicPr>
            <a:picLocks noChangeAspect="1"/>
          </p:cNvPicPr>
          <p:nvPr/>
        </p:nvPicPr>
        <p:blipFill>
          <a:blip r:embed="rId2" cstate="print"/>
          <a:stretch>
            <a:fillRect/>
          </a:stretch>
        </p:blipFill>
        <p:spPr>
          <a:xfrm>
            <a:off x="7027816" y="1561419"/>
            <a:ext cx="3735977" cy="1939427"/>
          </a:xfrm>
          <a:prstGeom prst="rect">
            <a:avLst/>
          </a:prstGeom>
        </p:spPr>
      </p:pic>
      <p:pic>
        <p:nvPicPr>
          <p:cNvPr id="7" name="Picture 6" descr="overview.png"/>
          <p:cNvPicPr>
            <a:picLocks noChangeAspect="1"/>
          </p:cNvPicPr>
          <p:nvPr/>
        </p:nvPicPr>
        <p:blipFill>
          <a:blip r:embed="rId3" cstate="print"/>
          <a:stretch>
            <a:fillRect/>
          </a:stretch>
        </p:blipFill>
        <p:spPr>
          <a:xfrm>
            <a:off x="6589353" y="3709852"/>
            <a:ext cx="4952553" cy="2723492"/>
          </a:xfrm>
          <a:prstGeom prst="rect">
            <a:avLst/>
          </a:prstGeom>
        </p:spPr>
      </p:pic>
    </p:spTree>
    <p:extLst>
      <p:ext uri="{BB962C8B-B14F-4D97-AF65-F5344CB8AC3E}">
        <p14:creationId xmlns:p14="http://schemas.microsoft.com/office/powerpoint/2010/main" xmlns="" val="425681762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5" y="287383"/>
            <a:ext cx="3642359" cy="705394"/>
          </a:xfrm>
        </p:spPr>
        <p:txBody>
          <a:bodyPr>
            <a:normAutofit/>
          </a:bodyPr>
          <a:lstStyle/>
          <a:p>
            <a:r>
              <a:rPr lang="en-US" sz="3600" b="1" dirty="0" smtClean="0"/>
              <a:t>Implementation</a:t>
            </a:r>
            <a:endParaRPr lang="en-US" sz="3600" b="1" dirty="0"/>
          </a:p>
        </p:txBody>
      </p:sp>
      <p:pic>
        <p:nvPicPr>
          <p:cNvPr id="1026" name="Picture 2"/>
          <p:cNvPicPr>
            <a:picLocks noGrp="1" noChangeAspect="1" noChangeArrowheads="1"/>
          </p:cNvPicPr>
          <p:nvPr>
            <p:ph sz="half" idx="1"/>
          </p:nvPr>
        </p:nvPicPr>
        <p:blipFill>
          <a:blip r:embed="rId2" cstate="print"/>
          <a:srcRect/>
          <a:stretch>
            <a:fillRect/>
          </a:stretch>
        </p:blipFill>
        <p:spPr bwMode="auto">
          <a:xfrm>
            <a:off x="339726" y="1214740"/>
            <a:ext cx="5316492" cy="5238311"/>
          </a:xfrm>
          <a:prstGeom prst="rect">
            <a:avLst/>
          </a:prstGeom>
          <a:noFill/>
          <a:ln w="9525">
            <a:noFill/>
            <a:miter lim="800000"/>
            <a:headEnd/>
            <a:tailEnd/>
          </a:ln>
          <a:effectLst/>
        </p:spPr>
      </p:pic>
      <p:pic>
        <p:nvPicPr>
          <p:cNvPr id="1027" name="Picture 3"/>
          <p:cNvPicPr>
            <a:picLocks noGrp="1" noChangeAspect="1" noChangeArrowheads="1"/>
          </p:cNvPicPr>
          <p:nvPr>
            <p:ph sz="half" idx="2"/>
          </p:nvPr>
        </p:nvPicPr>
        <p:blipFill>
          <a:blip r:embed="rId3" cstate="print"/>
          <a:srcRect/>
          <a:stretch>
            <a:fillRect/>
          </a:stretch>
        </p:blipFill>
        <p:spPr bwMode="auto">
          <a:xfrm>
            <a:off x="5982789" y="1175658"/>
            <a:ext cx="5891348" cy="52251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smtClean="0"/>
              <a:t>2021-22</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12</a:t>
            </a:fld>
            <a:endParaRPr lang="en-IN"/>
          </a:p>
        </p:txBody>
      </p:sp>
      <p:pic>
        <p:nvPicPr>
          <p:cNvPr id="2050" name="Picture 2"/>
          <p:cNvPicPr>
            <a:picLocks noGrp="1" noChangeAspect="1" noChangeArrowheads="1"/>
          </p:cNvPicPr>
          <p:nvPr>
            <p:ph sz="half" idx="1"/>
          </p:nvPr>
        </p:nvPicPr>
        <p:blipFill>
          <a:blip r:embed="rId2" cstate="print"/>
          <a:srcRect/>
          <a:stretch>
            <a:fillRect/>
          </a:stretch>
        </p:blipFill>
        <p:spPr bwMode="auto">
          <a:xfrm>
            <a:off x="404949" y="274320"/>
            <a:ext cx="5493263" cy="6296297"/>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cstate="print"/>
          <a:srcRect/>
          <a:stretch>
            <a:fillRect/>
          </a:stretch>
        </p:blipFill>
        <p:spPr bwMode="auto">
          <a:xfrm>
            <a:off x="6139543" y="300446"/>
            <a:ext cx="5564777" cy="62832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72543" cy="732154"/>
          </a:xfrm>
        </p:spPr>
        <p:txBody>
          <a:bodyPr>
            <a:normAutofit/>
          </a:bodyPr>
          <a:lstStyle/>
          <a:p>
            <a:r>
              <a:rPr lang="en-US" sz="3600" b="1" dirty="0" smtClean="0"/>
              <a:t>Project Outputs</a:t>
            </a:r>
            <a:endParaRPr lang="en-US" sz="3600" b="1" dirty="0"/>
          </a:p>
        </p:txBody>
      </p:sp>
      <p:sp>
        <p:nvSpPr>
          <p:cNvPr id="5" name="Footer Placeholder 4"/>
          <p:cNvSpPr>
            <a:spLocks noGrp="1"/>
          </p:cNvSpPr>
          <p:nvPr>
            <p:ph type="ftr" sz="quarter" idx="11"/>
          </p:nvPr>
        </p:nvSpPr>
        <p:spPr/>
        <p:txBody>
          <a:bodyPr/>
          <a:lstStyle/>
          <a:p>
            <a:r>
              <a:rPr lang="en-IN" smtClean="0"/>
              <a:t>2021-22</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13</a:t>
            </a:fld>
            <a:endParaRPr lang="en-IN"/>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69608" y="1162595"/>
            <a:ext cx="11935158" cy="5473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2479766" cy="666840"/>
          </a:xfrm>
        </p:spPr>
        <p:txBody>
          <a:bodyPr>
            <a:normAutofit/>
          </a:bodyPr>
          <a:lstStyle/>
          <a:p>
            <a:r>
              <a:rPr lang="en-US" sz="3600" b="1" dirty="0" smtClean="0"/>
              <a:t>About Page:</a:t>
            </a:r>
            <a:endParaRPr lang="en-US" sz="3600" b="1" dirty="0"/>
          </a:p>
        </p:txBody>
      </p:sp>
      <p:sp>
        <p:nvSpPr>
          <p:cNvPr id="2" name="Footer Placeholder 1"/>
          <p:cNvSpPr>
            <a:spLocks noGrp="1"/>
          </p:cNvSpPr>
          <p:nvPr>
            <p:ph type="ftr" sz="quarter" idx="11"/>
          </p:nvPr>
        </p:nvSpPr>
        <p:spPr/>
        <p:txBody>
          <a:bodyPr/>
          <a:lstStyle/>
          <a:p>
            <a:r>
              <a:rPr lang="en-IN" smtClean="0"/>
              <a:t>2021-22</a:t>
            </a:r>
            <a:endParaRPr lang="en-IN"/>
          </a:p>
        </p:txBody>
      </p:sp>
      <p:sp>
        <p:nvSpPr>
          <p:cNvPr id="3" name="Slide Number Placeholder 2"/>
          <p:cNvSpPr>
            <a:spLocks noGrp="1"/>
          </p:cNvSpPr>
          <p:nvPr>
            <p:ph type="sldNum" sz="quarter" idx="12"/>
          </p:nvPr>
        </p:nvSpPr>
        <p:spPr/>
        <p:txBody>
          <a:bodyPr/>
          <a:lstStyle/>
          <a:p>
            <a:fld id="{00320281-AA44-47DE-A12A-EF7A9AB715F5}" type="slidenum">
              <a:rPr lang="en-IN" smtClean="0"/>
              <a:pPr/>
              <a:t>14</a:t>
            </a:fld>
            <a:endParaRPr lang="en-IN"/>
          </a:p>
        </p:txBody>
      </p:sp>
      <p:pic>
        <p:nvPicPr>
          <p:cNvPr id="4098" name="Picture 2"/>
          <p:cNvPicPr>
            <a:picLocks noChangeAspect="1" noChangeArrowheads="1"/>
          </p:cNvPicPr>
          <p:nvPr/>
        </p:nvPicPr>
        <p:blipFill>
          <a:blip r:embed="rId2" cstate="print"/>
          <a:srcRect/>
          <a:stretch>
            <a:fillRect/>
          </a:stretch>
        </p:blipFill>
        <p:spPr bwMode="auto">
          <a:xfrm>
            <a:off x="248195" y="1410788"/>
            <a:ext cx="11717383" cy="52120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20291" cy="653778"/>
          </a:xfrm>
        </p:spPr>
        <p:txBody>
          <a:bodyPr>
            <a:normAutofit/>
          </a:bodyPr>
          <a:lstStyle/>
          <a:p>
            <a:r>
              <a:rPr lang="en-US" sz="3600" b="1" dirty="0" smtClean="0"/>
              <a:t>Courses Page</a:t>
            </a:r>
            <a:endParaRPr lang="en-US" sz="3600" b="1" dirty="0"/>
          </a:p>
        </p:txBody>
      </p:sp>
      <p:sp>
        <p:nvSpPr>
          <p:cNvPr id="3" name="Footer Placeholder 2"/>
          <p:cNvSpPr>
            <a:spLocks noGrp="1"/>
          </p:cNvSpPr>
          <p:nvPr>
            <p:ph type="ftr" sz="quarter" idx="11"/>
          </p:nvPr>
        </p:nvSpPr>
        <p:spPr/>
        <p:txBody>
          <a:bodyPr/>
          <a:lstStyle/>
          <a:p>
            <a:r>
              <a:rPr lang="en-IN" smtClean="0"/>
              <a:t>2021-22</a:t>
            </a:r>
            <a:endParaRPr lang="en-IN"/>
          </a:p>
        </p:txBody>
      </p:sp>
      <p:sp>
        <p:nvSpPr>
          <p:cNvPr id="4" name="Slide Number Placeholder 3"/>
          <p:cNvSpPr>
            <a:spLocks noGrp="1"/>
          </p:cNvSpPr>
          <p:nvPr>
            <p:ph type="sldNum" sz="quarter" idx="12"/>
          </p:nvPr>
        </p:nvSpPr>
        <p:spPr/>
        <p:txBody>
          <a:bodyPr/>
          <a:lstStyle/>
          <a:p>
            <a:fld id="{00320281-AA44-47DE-A12A-EF7A9AB715F5}" type="slidenum">
              <a:rPr lang="en-IN" smtClean="0"/>
              <a:pPr/>
              <a:t>15</a:t>
            </a:fld>
            <a:endParaRPr lang="en-IN"/>
          </a:p>
        </p:txBody>
      </p:sp>
      <p:pic>
        <p:nvPicPr>
          <p:cNvPr id="5122" name="Picture 2"/>
          <p:cNvPicPr>
            <a:picLocks noChangeAspect="1" noChangeArrowheads="1"/>
          </p:cNvPicPr>
          <p:nvPr/>
        </p:nvPicPr>
        <p:blipFill>
          <a:blip r:embed="rId2" cstate="print"/>
          <a:srcRect/>
          <a:stretch>
            <a:fillRect/>
          </a:stretch>
        </p:blipFill>
        <p:spPr bwMode="auto">
          <a:xfrm>
            <a:off x="222068" y="1110342"/>
            <a:ext cx="11795761" cy="5486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6" y="208372"/>
            <a:ext cx="10515600" cy="679904"/>
          </a:xfrm>
        </p:spPr>
        <p:txBody>
          <a:bodyPr>
            <a:normAutofit/>
          </a:bodyPr>
          <a:lstStyle/>
          <a:p>
            <a:r>
              <a:rPr lang="en-US" sz="3600" b="1" dirty="0" smtClean="0"/>
              <a:t>Application Form:</a:t>
            </a:r>
            <a:endParaRPr lang="en-US" sz="3600" b="1" dirty="0"/>
          </a:p>
        </p:txBody>
      </p:sp>
      <p:sp>
        <p:nvSpPr>
          <p:cNvPr id="3" name="Footer Placeholder 2"/>
          <p:cNvSpPr>
            <a:spLocks noGrp="1"/>
          </p:cNvSpPr>
          <p:nvPr>
            <p:ph type="ftr" sz="quarter" idx="11"/>
          </p:nvPr>
        </p:nvSpPr>
        <p:spPr/>
        <p:txBody>
          <a:bodyPr/>
          <a:lstStyle/>
          <a:p>
            <a:r>
              <a:rPr lang="en-IN" smtClean="0"/>
              <a:t>2021-22</a:t>
            </a:r>
            <a:endParaRPr lang="en-IN"/>
          </a:p>
        </p:txBody>
      </p:sp>
      <p:sp>
        <p:nvSpPr>
          <p:cNvPr id="4" name="Slide Number Placeholder 3"/>
          <p:cNvSpPr>
            <a:spLocks noGrp="1"/>
          </p:cNvSpPr>
          <p:nvPr>
            <p:ph type="sldNum" sz="quarter" idx="12"/>
          </p:nvPr>
        </p:nvSpPr>
        <p:spPr/>
        <p:txBody>
          <a:bodyPr/>
          <a:lstStyle/>
          <a:p>
            <a:fld id="{00320281-AA44-47DE-A12A-EF7A9AB715F5}" type="slidenum">
              <a:rPr lang="en-IN" smtClean="0"/>
              <a:pPr/>
              <a:t>16</a:t>
            </a:fld>
            <a:endParaRPr lang="en-IN"/>
          </a:p>
        </p:txBody>
      </p:sp>
      <p:pic>
        <p:nvPicPr>
          <p:cNvPr id="6146" name="Picture 2"/>
          <p:cNvPicPr>
            <a:picLocks noChangeAspect="1" noChangeArrowheads="1"/>
          </p:cNvPicPr>
          <p:nvPr/>
        </p:nvPicPr>
        <p:blipFill>
          <a:blip r:embed="rId2" cstate="print"/>
          <a:srcRect/>
          <a:stretch>
            <a:fillRect/>
          </a:stretch>
        </p:blipFill>
        <p:spPr bwMode="auto">
          <a:xfrm>
            <a:off x="235131" y="1005840"/>
            <a:ext cx="11717383" cy="56170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383"/>
            <a:ext cx="2688771" cy="692331"/>
          </a:xfrm>
        </p:spPr>
        <p:txBody>
          <a:bodyPr>
            <a:normAutofit/>
          </a:bodyPr>
          <a:lstStyle/>
          <a:p>
            <a:r>
              <a:rPr lang="en-US" sz="3600" b="1" dirty="0" smtClean="0"/>
              <a:t>Contact Page:</a:t>
            </a:r>
            <a:endParaRPr lang="en-US" sz="3600" b="1" dirty="0"/>
          </a:p>
        </p:txBody>
      </p:sp>
      <p:sp>
        <p:nvSpPr>
          <p:cNvPr id="3" name="Footer Placeholder 2"/>
          <p:cNvSpPr>
            <a:spLocks noGrp="1"/>
          </p:cNvSpPr>
          <p:nvPr>
            <p:ph type="ftr" sz="quarter" idx="11"/>
          </p:nvPr>
        </p:nvSpPr>
        <p:spPr/>
        <p:txBody>
          <a:bodyPr/>
          <a:lstStyle/>
          <a:p>
            <a:r>
              <a:rPr lang="en-IN" smtClean="0"/>
              <a:t>2021-22</a:t>
            </a:r>
            <a:endParaRPr lang="en-IN"/>
          </a:p>
        </p:txBody>
      </p:sp>
      <p:sp>
        <p:nvSpPr>
          <p:cNvPr id="4" name="Slide Number Placeholder 3"/>
          <p:cNvSpPr>
            <a:spLocks noGrp="1"/>
          </p:cNvSpPr>
          <p:nvPr>
            <p:ph type="sldNum" sz="quarter" idx="12"/>
          </p:nvPr>
        </p:nvSpPr>
        <p:spPr/>
        <p:txBody>
          <a:bodyPr/>
          <a:lstStyle/>
          <a:p>
            <a:fld id="{00320281-AA44-47DE-A12A-EF7A9AB715F5}" type="slidenum">
              <a:rPr lang="en-IN" smtClean="0"/>
              <a:pPr/>
              <a:t>17</a:t>
            </a:fld>
            <a:endParaRPr lang="en-IN"/>
          </a:p>
        </p:txBody>
      </p:sp>
      <p:pic>
        <p:nvPicPr>
          <p:cNvPr id="7171" name="Picture 3"/>
          <p:cNvPicPr>
            <a:picLocks noChangeAspect="1" noChangeArrowheads="1"/>
          </p:cNvPicPr>
          <p:nvPr/>
        </p:nvPicPr>
        <p:blipFill>
          <a:blip r:embed="rId2" cstate="print"/>
          <a:srcRect/>
          <a:stretch>
            <a:fillRect/>
          </a:stretch>
        </p:blipFill>
        <p:spPr bwMode="auto">
          <a:xfrm>
            <a:off x="365760" y="890361"/>
            <a:ext cx="11482252" cy="37208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744583" y="4859383"/>
            <a:ext cx="11077304" cy="1998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440577" cy="1006475"/>
          </a:xfrm>
        </p:spPr>
        <p:txBody>
          <a:bodyPr>
            <a:normAutofit/>
          </a:bodyPr>
          <a:lstStyle/>
          <a:p>
            <a:r>
              <a:rPr lang="en-US" sz="4000" b="1" dirty="0" smtClean="0"/>
              <a:t>Conclusion</a:t>
            </a:r>
            <a:endParaRPr lang="en-US" sz="4000" b="1" dirty="0"/>
          </a:p>
        </p:txBody>
      </p:sp>
      <p:sp>
        <p:nvSpPr>
          <p:cNvPr id="4" name="Slide Number Placeholder 3"/>
          <p:cNvSpPr>
            <a:spLocks noGrp="1"/>
          </p:cNvSpPr>
          <p:nvPr>
            <p:ph type="sldNum" sz="quarter" idx="12"/>
          </p:nvPr>
        </p:nvSpPr>
        <p:spPr/>
        <p:txBody>
          <a:bodyPr/>
          <a:lstStyle/>
          <a:p>
            <a:fld id="{00320281-AA44-47DE-A12A-EF7A9AB715F5}" type="slidenum">
              <a:rPr lang="en-IN" smtClean="0"/>
              <a:pPr/>
              <a:t>18</a:t>
            </a:fld>
            <a:endParaRPr lang="en-IN"/>
          </a:p>
        </p:txBody>
      </p:sp>
      <p:sp>
        <p:nvSpPr>
          <p:cNvPr id="5" name="TextBox 4"/>
          <p:cNvSpPr txBox="1"/>
          <p:nvPr/>
        </p:nvSpPr>
        <p:spPr>
          <a:xfrm>
            <a:off x="633801" y="1333646"/>
            <a:ext cx="10928838" cy="5355312"/>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 implementing this project , I learnt the technology </a:t>
            </a:r>
            <a:r>
              <a:rPr lang="en-US" dirty="0" smtClean="0">
                <a:latin typeface="Times New Roman" panose="02020603050405020304" pitchFamily="18" charset="0"/>
                <a:cs typeface="Times New Roman" panose="02020603050405020304" pitchFamily="18" charset="0"/>
              </a:rPr>
              <a:t>how to made a web page structure using HTML and CSS. </a:t>
            </a:r>
          </a:p>
          <a:p>
            <a:pPr marL="285750" lvl="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aim of this project was to create a </a:t>
            </a:r>
            <a:r>
              <a:rPr lang="en-US" dirty="0" smtClean="0">
                <a:latin typeface="Times New Roman" panose="02020603050405020304" pitchFamily="18" charset="0"/>
                <a:cs typeface="Times New Roman" panose="02020603050405020304" pitchFamily="18" charset="0"/>
              </a:rPr>
              <a:t>web site of a college named East Point College, where there are 5 pages named home page, about us page, courses page, admission page, and contact us page.</a:t>
            </a:r>
          </a:p>
          <a:p>
            <a:pPr marL="285750" lvl="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Our project to create a website using HTML and CSS has been successfully executed. Through meticulous design and coding, we have crafted a visually appealing and user-friendly platform that effectively communicates our intended content.</a:t>
            </a:r>
          </a:p>
          <a:p>
            <a:pPr marL="285750" lvl="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combination of HTML's structural flexibility and CSS's styling prowess allowed us to achieve a seamless and engaging user experience. Our commitment to responsive design ensures optimal functionality across various devices, catering to a wider audience.</a:t>
            </a:r>
          </a:p>
          <a:p>
            <a:pPr marL="285750" indent="-285750">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With the completion of this project, we have not only honed our coding skills but also gained a deeper understanding of web development principles. Moving forward, we remain enthusiastic about refining and expanding our website, embracing the ever-evolving landscape of technology and design.</a:t>
            </a:r>
            <a:endParaRPr lang="en-IN" dirty="0" smtClean="0">
              <a:latin typeface="Times New Roman" pitchFamily="18" charset="0"/>
              <a:cs typeface="Times New Roman" pitchFamily="18" charset="0"/>
            </a:endParaRPr>
          </a:p>
          <a:p>
            <a:pPr marL="285750" lvl="0" indent="-285750"/>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01" y="285888"/>
            <a:ext cx="10515600" cy="641576"/>
          </a:xfrm>
        </p:spPr>
        <p:txBody>
          <a:bodyPr>
            <a:normAutofit/>
          </a:bodyPr>
          <a:lstStyle/>
          <a:p>
            <a:r>
              <a:rPr lang="en-US" sz="4000" b="1" dirty="0" smtClean="0"/>
              <a:t>References</a:t>
            </a:r>
            <a:endParaRPr lang="en-US" sz="4000" b="1" dirty="0"/>
          </a:p>
        </p:txBody>
      </p:sp>
      <p:sp>
        <p:nvSpPr>
          <p:cNvPr id="4" name="Slide Number Placeholder 3"/>
          <p:cNvSpPr>
            <a:spLocks noGrp="1"/>
          </p:cNvSpPr>
          <p:nvPr>
            <p:ph type="sldNum" sz="quarter" idx="12"/>
          </p:nvPr>
        </p:nvSpPr>
        <p:spPr/>
        <p:txBody>
          <a:bodyPr/>
          <a:lstStyle/>
          <a:p>
            <a:fld id="{00320281-AA44-47DE-A12A-EF7A9AB715F5}" type="slidenum">
              <a:rPr lang="en-IN" smtClean="0"/>
              <a:pPr/>
              <a:t>19</a:t>
            </a:fld>
            <a:endParaRPr lang="en-IN" dirty="0"/>
          </a:p>
        </p:txBody>
      </p:sp>
      <p:sp>
        <p:nvSpPr>
          <p:cNvPr id="6" name="TextBox 5"/>
          <p:cNvSpPr txBox="1"/>
          <p:nvPr/>
        </p:nvSpPr>
        <p:spPr>
          <a:xfrm>
            <a:off x="326572" y="1306286"/>
            <a:ext cx="11092376" cy="4893647"/>
          </a:xfrm>
          <a:prstGeom prst="rect">
            <a:avLst/>
          </a:prstGeom>
          <a:noFill/>
        </p:spPr>
        <p:txBody>
          <a:bodyPr wrap="square" rtlCol="0">
            <a:spAutoFit/>
          </a:bodyPr>
          <a:lstStyle/>
          <a:p>
            <a:pPr marL="400050" lvl="0" indent="-400050">
              <a:lnSpc>
                <a:spcPct val="150000"/>
              </a:lnSpc>
              <a:buFont typeface="+mj-lt"/>
              <a:buAutoNum type="romanLcPeriod"/>
            </a:pPr>
            <a:r>
              <a:rPr lang="en-US" sz="1600" dirty="0" smtClean="0">
                <a:latin typeface="Times New Roman" panose="02020603050405020304" pitchFamily="18" charset="0"/>
                <a:cs typeface="Times New Roman" panose="02020603050405020304" pitchFamily="18" charset="0"/>
              </a:rPr>
              <a:t> MDN Web Docs - HTML: A comprehensive resource by Mozilla Developer Network (MDN) that covers HTML elements, attributes, and usage. </a:t>
            </a:r>
            <a:r>
              <a:rPr lang="en-US" sz="1600" b="1" dirty="0" smtClean="0">
                <a:latin typeface="Times New Roman" panose="02020603050405020304" pitchFamily="18" charset="0"/>
                <a:cs typeface="Times New Roman" panose="02020603050405020304" pitchFamily="18" charset="0"/>
              </a:rPr>
              <a:t>https://developer.mozilla.org/en-US/docs/Web/HTML</a:t>
            </a:r>
          </a:p>
          <a:p>
            <a:pPr marL="400050" lvl="0" indent="-400050">
              <a:lnSpc>
                <a:spcPct val="150000"/>
              </a:lnSpc>
              <a:buFont typeface="+mj-lt"/>
              <a:buAutoNum type="romanLcPeriod"/>
            </a:pPr>
            <a:r>
              <a:rPr lang="en-US" sz="1600" dirty="0" smtClean="0">
                <a:latin typeface="Times New Roman" panose="02020603050405020304" pitchFamily="18" charset="0"/>
                <a:cs typeface="Times New Roman" panose="02020603050405020304" pitchFamily="18" charset="0"/>
              </a:rPr>
              <a:t> MDN Web Docs - CSS: An in-depth guide by MDN on Cascading Style Sheets (CSS) properties, selectors, and techniques for styling web content. </a:t>
            </a:r>
            <a:r>
              <a:rPr lang="en-US" sz="1600" b="1" dirty="0" smtClean="0">
                <a:latin typeface="Times New Roman" panose="02020603050405020304" pitchFamily="18" charset="0"/>
                <a:cs typeface="Times New Roman" panose="02020603050405020304" pitchFamily="18" charset="0"/>
              </a:rPr>
              <a:t>https://developer.mozilla.org/en-US/docs/Web/CSS</a:t>
            </a:r>
          </a:p>
          <a:p>
            <a:pPr marL="400050" lvl="0" indent="-400050">
              <a:lnSpc>
                <a:spcPct val="150000"/>
              </a:lnSpc>
              <a:buFont typeface="+mj-lt"/>
              <a:buAutoNum type="romanLcPeriod"/>
            </a:pPr>
            <a:r>
              <a:rPr lang="en-US" sz="1600" dirty="0" smtClean="0">
                <a:latin typeface="Times New Roman" panose="02020603050405020304" pitchFamily="18" charset="0"/>
                <a:cs typeface="Times New Roman" panose="02020603050405020304" pitchFamily="18" charset="0"/>
              </a:rPr>
              <a:t> W3Schools - HTML Tutorial: A beginner-friendly tutorial that covers HTML basics, tags, and attributes, along with interactive examples. </a:t>
            </a:r>
            <a:r>
              <a:rPr lang="en-US" sz="1600" b="1" dirty="0" smtClean="0">
                <a:latin typeface="Times New Roman" panose="02020603050405020304" pitchFamily="18" charset="0"/>
                <a:cs typeface="Times New Roman" panose="02020603050405020304" pitchFamily="18" charset="0"/>
              </a:rPr>
              <a:t>https://www.w3schools.com/html/</a:t>
            </a:r>
          </a:p>
          <a:p>
            <a:pPr marL="400050" lvl="0" indent="-400050">
              <a:lnSpc>
                <a:spcPct val="150000"/>
              </a:lnSpc>
              <a:buFont typeface="+mj-lt"/>
              <a:buAutoNum type="romanLcPeriod"/>
            </a:pPr>
            <a:r>
              <a:rPr lang="en-US" sz="1600" dirty="0" smtClean="0">
                <a:latin typeface="Times New Roman" panose="02020603050405020304" pitchFamily="18" charset="0"/>
                <a:cs typeface="Times New Roman" panose="02020603050405020304" pitchFamily="18" charset="0"/>
              </a:rPr>
              <a:t> W3Schools - CSS Tutorial: A step-by-step guide on CSS styling, selectors, and responsive design, accompanied by hands-on examples. </a:t>
            </a:r>
            <a:r>
              <a:rPr lang="en-US" sz="1600" b="1" dirty="0" smtClean="0">
                <a:latin typeface="Times New Roman" panose="02020603050405020304" pitchFamily="18" charset="0"/>
                <a:cs typeface="Times New Roman" panose="02020603050405020304" pitchFamily="18" charset="0"/>
              </a:rPr>
              <a:t>https://www.w3schools.com/css/</a:t>
            </a:r>
          </a:p>
          <a:p>
            <a:pPr marL="400050" lvl="0" indent="-400050">
              <a:lnSpc>
                <a:spcPct val="150000"/>
              </a:lnSpc>
              <a:buFont typeface="+mj-lt"/>
              <a:buAutoNum type="romanLcPeriod"/>
            </a:pPr>
            <a:r>
              <a:rPr lang="en-US" sz="1600" dirty="0" smtClean="0">
                <a:latin typeface="Times New Roman" panose="02020603050405020304" pitchFamily="18" charset="0"/>
                <a:cs typeface="Times New Roman" panose="02020603050405020304" pitchFamily="18" charset="0"/>
              </a:rPr>
              <a:t> CSS-Tricks: A website with a wealth of articles, tutorials, and resources related to CSS, including advanced techniques, layouts, and animations. </a:t>
            </a:r>
            <a:r>
              <a:rPr lang="en-US" sz="1600" b="1" dirty="0" smtClean="0">
                <a:latin typeface="Times New Roman" panose="02020603050405020304" pitchFamily="18" charset="0"/>
                <a:cs typeface="Times New Roman" panose="02020603050405020304" pitchFamily="18" charset="0"/>
              </a:rPr>
              <a:t>https://css-tricks.com/</a:t>
            </a:r>
          </a:p>
          <a:p>
            <a:pPr marL="400050" lvl="0" indent="-400050">
              <a:lnSpc>
                <a:spcPct val="150000"/>
              </a:lnSpc>
              <a:buFont typeface="+mj-lt"/>
              <a:buAutoNum type="romanLcPeriod"/>
            </a:pPr>
            <a:r>
              <a:rPr lang="en-US" sz="1600" dirty="0" smtClean="0">
                <a:latin typeface="Times New Roman" panose="02020603050405020304" pitchFamily="18" charset="0"/>
                <a:cs typeface="Times New Roman" panose="02020603050405020304" pitchFamily="18" charset="0"/>
              </a:rPr>
              <a:t> A Book Apart - "HTML &amp; CSS: Design and Build Websites" by Jon </a:t>
            </a:r>
            <a:r>
              <a:rPr lang="en-US" sz="1600" dirty="0" err="1" smtClean="0">
                <a:latin typeface="Times New Roman" panose="02020603050405020304" pitchFamily="18" charset="0"/>
                <a:cs typeface="Times New Roman" panose="02020603050405020304" pitchFamily="18" charset="0"/>
              </a:rPr>
              <a:t>Duckett</a:t>
            </a:r>
            <a:r>
              <a:rPr lang="en-US" sz="1600" dirty="0" smtClean="0">
                <a:latin typeface="Times New Roman" panose="02020603050405020304" pitchFamily="18" charset="0"/>
                <a:cs typeface="Times New Roman" panose="02020603050405020304" pitchFamily="18" charset="0"/>
              </a:rPr>
              <a:t>: This well-regarded book provides a comprehensive introduction to HTML and CSS, emphasizing design principles and best practices. </a:t>
            </a:r>
            <a:r>
              <a:rPr lang="en-US" sz="1600" b="1" dirty="0" smtClean="0">
                <a:latin typeface="Times New Roman" panose="02020603050405020304" pitchFamily="18" charset="0"/>
                <a:cs typeface="Times New Roman" panose="02020603050405020304" pitchFamily="18" charset="0"/>
              </a:rPr>
              <a:t>https://abookapart.com/products/html-css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73" y="171161"/>
            <a:ext cx="10515600" cy="937203"/>
          </a:xfrm>
        </p:spPr>
        <p:txBody>
          <a:bodyPr>
            <a:normAutofit/>
          </a:bodyPr>
          <a:lstStyle/>
          <a:p>
            <a:pPr algn="ctr"/>
            <a:r>
              <a:rPr lang="en-US" sz="3600" b="1" dirty="0"/>
              <a:t>CONTENTS:</a:t>
            </a:r>
          </a:p>
        </p:txBody>
      </p:sp>
      <p:sp>
        <p:nvSpPr>
          <p:cNvPr id="3" name="Content Placeholder 2"/>
          <p:cNvSpPr>
            <a:spLocks noGrp="1"/>
          </p:cNvSpPr>
          <p:nvPr>
            <p:ph idx="1"/>
          </p:nvPr>
        </p:nvSpPr>
        <p:spPr>
          <a:xfrm>
            <a:off x="2087418" y="1283855"/>
            <a:ext cx="7629237" cy="5061525"/>
          </a:xfrm>
        </p:spPr>
        <p:txBody>
          <a:bodyPr>
            <a:normAutofit fontScale="85000" lnSpcReduction="10000"/>
          </a:bodyPr>
          <a:lstStyle/>
          <a:p>
            <a:r>
              <a:rPr lang="en-GB" sz="4200" dirty="0">
                <a:latin typeface="Times New Roman" panose="02020603050405020304" pitchFamily="18" charset="0"/>
                <a:cs typeface="Times New Roman" panose="02020603050405020304" pitchFamily="18" charset="0"/>
              </a:rPr>
              <a:t>Introduction</a:t>
            </a:r>
          </a:p>
          <a:p>
            <a:r>
              <a:rPr lang="en-GB" sz="4200" dirty="0">
                <a:latin typeface="Times New Roman" panose="02020603050405020304" pitchFamily="18" charset="0"/>
                <a:cs typeface="Times New Roman" panose="02020603050405020304" pitchFamily="18" charset="0"/>
              </a:rPr>
              <a:t>About Industry</a:t>
            </a:r>
          </a:p>
          <a:p>
            <a:r>
              <a:rPr lang="en-GB" sz="4200" dirty="0">
                <a:latin typeface="Times New Roman" panose="02020603050405020304" pitchFamily="18" charset="0"/>
                <a:cs typeface="Times New Roman" panose="02020603050405020304" pitchFamily="18" charset="0"/>
              </a:rPr>
              <a:t>Aim and Objectives of the Internship</a:t>
            </a:r>
          </a:p>
          <a:p>
            <a:r>
              <a:rPr lang="en-GB" sz="4200" dirty="0" smtClean="0">
                <a:latin typeface="Times New Roman" panose="02020603050405020304" pitchFamily="18" charset="0"/>
                <a:cs typeface="Times New Roman" panose="02020603050405020304" pitchFamily="18" charset="0"/>
              </a:rPr>
              <a:t>Hardware </a:t>
            </a:r>
            <a:r>
              <a:rPr lang="en-GB" sz="4200" dirty="0">
                <a:latin typeface="Times New Roman" panose="02020603050405020304" pitchFamily="18" charset="0"/>
                <a:cs typeface="Times New Roman" panose="02020603050405020304" pitchFamily="18" charset="0"/>
              </a:rPr>
              <a:t>and Software Requirements</a:t>
            </a:r>
          </a:p>
          <a:p>
            <a:r>
              <a:rPr lang="en-GB" sz="4200" dirty="0" smtClean="0">
                <a:latin typeface="Times New Roman" panose="02020603050405020304" pitchFamily="18" charset="0"/>
                <a:cs typeface="Times New Roman" panose="02020603050405020304" pitchFamily="18" charset="0"/>
              </a:rPr>
              <a:t>Internship </a:t>
            </a:r>
            <a:r>
              <a:rPr lang="en-GB" sz="4200" dirty="0">
                <a:latin typeface="Times New Roman" panose="02020603050405020304" pitchFamily="18" charset="0"/>
                <a:cs typeface="Times New Roman" panose="02020603050405020304" pitchFamily="18" charset="0"/>
              </a:rPr>
              <a:t>Implementation</a:t>
            </a:r>
          </a:p>
          <a:p>
            <a:r>
              <a:rPr lang="en-GB" sz="4200" dirty="0">
                <a:latin typeface="Times New Roman" panose="02020603050405020304" pitchFamily="18" charset="0"/>
                <a:cs typeface="Times New Roman" panose="02020603050405020304" pitchFamily="18" charset="0"/>
              </a:rPr>
              <a:t>Result and Result Analysis</a:t>
            </a:r>
          </a:p>
          <a:p>
            <a:r>
              <a:rPr lang="en-GB" sz="4200" dirty="0" smtClean="0">
                <a:latin typeface="Times New Roman" panose="02020603050405020304" pitchFamily="18" charset="0"/>
                <a:cs typeface="Times New Roman" panose="02020603050405020304" pitchFamily="18" charset="0"/>
              </a:rPr>
              <a:t>Conclusion</a:t>
            </a:r>
            <a:endParaRPr lang="en-GB" sz="4200" dirty="0">
              <a:latin typeface="Times New Roman" panose="02020603050405020304" pitchFamily="18" charset="0"/>
              <a:cs typeface="Times New Roman" panose="02020603050405020304" pitchFamily="18" charset="0"/>
            </a:endParaRPr>
          </a:p>
          <a:p>
            <a:r>
              <a:rPr lang="en-GB" sz="4200" dirty="0">
                <a:latin typeface="Times New Roman" panose="02020603050405020304" pitchFamily="18" charset="0"/>
                <a:cs typeface="Times New Roman" panose="02020603050405020304" pitchFamily="18" charset="0"/>
              </a:rPr>
              <a:t>References</a:t>
            </a:r>
            <a:r>
              <a:rPr lang="en-IN" sz="2400" dirty="0"/>
              <a:t/>
            </a:r>
            <a:br>
              <a:rPr lang="en-IN" sz="2400" dirty="0"/>
            </a:br>
            <a:endParaRPr lang="en-US" sz="2400" dirty="0"/>
          </a:p>
        </p:txBody>
      </p:sp>
      <p:sp>
        <p:nvSpPr>
          <p:cNvPr id="6" name="Footer Placeholder 2"/>
          <p:cNvSpPr>
            <a:spLocks noGrp="1"/>
          </p:cNvSpPr>
          <p:nvPr>
            <p:ph type="ftr" sz="quarter" idx="11"/>
          </p:nvPr>
        </p:nvSpPr>
        <p:spPr>
          <a:xfrm>
            <a:off x="184727" y="6356350"/>
            <a:ext cx="11868728" cy="365125"/>
          </a:xfrm>
        </p:spPr>
        <p:txBody>
          <a:bodyPr/>
          <a:lstStyle/>
          <a:p>
            <a:r>
              <a:rPr lang="en-GB" dirty="0">
                <a:solidFill>
                  <a:schemeClr val="tx1"/>
                </a:solidFill>
                <a:latin typeface="Times New Roman" panose="02020603050405020304" pitchFamily="18" charset="0"/>
                <a:cs typeface="Times New Roman" panose="02020603050405020304" pitchFamily="18" charset="0"/>
              </a:rPr>
              <a:t> Dept. Of CSE, EPCET                                                                                                              2022-23                                                                                                               Internship(18CSI85)</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7891" y="2480252"/>
            <a:ext cx="3860800" cy="1325563"/>
          </a:xfrm>
        </p:spPr>
        <p:txBody>
          <a:bodyPr/>
          <a:lstStyle/>
          <a:p>
            <a:r>
              <a:rPr lang="en-US" dirty="0">
                <a:latin typeface="Aharoni" pitchFamily="2" charset="-79"/>
                <a:cs typeface="Aharoni" pitchFamily="2" charset="-79"/>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w="13811">
            <a:solidFill>
              <a:srgbClr val="E5E0DF"/>
            </a:solidFill>
            <a:prstDash val="solid"/>
          </a:ln>
        </p:spPr>
      </p:sp>
      <p:sp>
        <p:nvSpPr>
          <p:cNvPr id="4" name="Text 2"/>
          <p:cNvSpPr/>
          <p:nvPr/>
        </p:nvSpPr>
        <p:spPr>
          <a:xfrm>
            <a:off x="694333" y="2151559"/>
            <a:ext cx="6231334" cy="1388666"/>
          </a:xfrm>
          <a:prstGeom prst="rect">
            <a:avLst/>
          </a:prstGeom>
          <a:noFill/>
          <a:ln/>
        </p:spPr>
        <p:txBody>
          <a:bodyPr wrap="square" lIns="76197" tIns="38098" rIns="76197" bIns="38098" rtlCol="0" anchor="t"/>
          <a:lstStyle/>
          <a:p>
            <a:pPr>
              <a:lnSpc>
                <a:spcPts val="5467"/>
              </a:lnSpc>
            </a:pPr>
            <a:r>
              <a:rPr lang="en-US" sz="4400" b="1" kern="0" spc="-131" dirty="0">
                <a:solidFill>
                  <a:srgbClr val="000000"/>
                </a:solidFill>
                <a:latin typeface="Inter" pitchFamily="34" charset="0"/>
                <a:ea typeface="Inter" pitchFamily="34" charset="-122"/>
                <a:cs typeface="Inter" pitchFamily="34" charset="-120"/>
              </a:rPr>
              <a:t>Web Development Using HTML and CSS</a:t>
            </a:r>
            <a:endParaRPr lang="en-US" sz="4400" dirty="0"/>
          </a:p>
        </p:txBody>
      </p:sp>
      <p:sp>
        <p:nvSpPr>
          <p:cNvPr id="5" name="Text 3"/>
          <p:cNvSpPr/>
          <p:nvPr/>
        </p:nvSpPr>
        <p:spPr>
          <a:xfrm>
            <a:off x="694333" y="3817938"/>
            <a:ext cx="6231334" cy="888504"/>
          </a:xfrm>
          <a:prstGeom prst="rect">
            <a:avLst/>
          </a:prstGeom>
          <a:noFill/>
          <a:ln/>
        </p:spPr>
        <p:txBody>
          <a:bodyPr wrap="square" lIns="76197" tIns="38098" rIns="76197" bIns="38098" rtlCol="0" anchor="t"/>
          <a:lstStyle/>
          <a:p>
            <a:pPr>
              <a:lnSpc>
                <a:spcPts val="2332"/>
              </a:lnSpc>
            </a:pPr>
            <a:r>
              <a:rPr lang="en-US" sz="1500" kern="0" spc="-29" dirty="0">
                <a:solidFill>
                  <a:srgbClr val="272525"/>
                </a:solidFill>
                <a:latin typeface="Inter" pitchFamily="34" charset="0"/>
                <a:ea typeface="Inter" pitchFamily="34" charset="-122"/>
                <a:cs typeface="Inter" pitchFamily="34" charset="-120"/>
              </a:rPr>
              <a:t>Welcome to our presentation on web development using HTML and CSS! In this presentation, we will cover all the basics of HTML and CSS and show you how to use them together to build beautiful websites.</a:t>
            </a:r>
            <a:endParaRPr lang="en-US" sz="1500" dirty="0"/>
          </a:p>
        </p:txBody>
      </p:sp>
      <p:pic>
        <p:nvPicPr>
          <p:cNvPr id="6" name="Image 0" descr="preencoded.png"/>
          <p:cNvPicPr>
            <a:picLocks noChangeAspect="1"/>
          </p:cNvPicPr>
          <p:nvPr/>
        </p:nvPicPr>
        <p:blipFill>
          <a:blip r:embed="rId3" cstate="print"/>
          <a:stretch>
            <a:fillRect/>
          </a:stretch>
        </p:blipFill>
        <p:spPr>
          <a:xfrm>
            <a:off x="7620000" y="0"/>
            <a:ext cx="4572000" cy="685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w="13811">
            <a:solidFill>
              <a:srgbClr val="E5E0DF"/>
            </a:solidFill>
            <a:prstDash val="solid"/>
          </a:ln>
        </p:spPr>
      </p:sp>
      <p:sp>
        <p:nvSpPr>
          <p:cNvPr id="4" name="Text 2"/>
          <p:cNvSpPr/>
          <p:nvPr/>
        </p:nvSpPr>
        <p:spPr>
          <a:xfrm>
            <a:off x="1698328" y="2188667"/>
            <a:ext cx="3703241" cy="578644"/>
          </a:xfrm>
          <a:prstGeom prst="rect">
            <a:avLst/>
          </a:prstGeom>
          <a:noFill/>
          <a:ln/>
        </p:spPr>
        <p:txBody>
          <a:bodyPr wrap="none" lIns="76197" tIns="38098" rIns="76197" bIns="38098" rtlCol="0" anchor="t"/>
          <a:lstStyle/>
          <a:p>
            <a:pPr>
              <a:lnSpc>
                <a:spcPts val="4556"/>
              </a:lnSpc>
            </a:pPr>
            <a:r>
              <a:rPr lang="en-US" sz="3600" b="1" kern="0" spc="-109" dirty="0">
                <a:solidFill>
                  <a:srgbClr val="000000"/>
                </a:solidFill>
                <a:latin typeface="Inter" pitchFamily="34" charset="0"/>
                <a:ea typeface="Inter" pitchFamily="34" charset="-122"/>
                <a:cs typeface="Inter" pitchFamily="34" charset="-120"/>
              </a:rPr>
              <a:t>What is HTML?</a:t>
            </a:r>
            <a:endParaRPr lang="en-US" sz="3600" dirty="0"/>
          </a:p>
        </p:txBody>
      </p:sp>
      <p:sp>
        <p:nvSpPr>
          <p:cNvPr id="5" name="Shape 3"/>
          <p:cNvSpPr/>
          <p:nvPr/>
        </p:nvSpPr>
        <p:spPr>
          <a:xfrm>
            <a:off x="1698328" y="3189685"/>
            <a:ext cx="416619" cy="416619"/>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1838623" y="3224411"/>
            <a:ext cx="136029" cy="347068"/>
          </a:xfrm>
          <a:prstGeom prst="rect">
            <a:avLst/>
          </a:prstGeom>
          <a:noFill/>
          <a:ln/>
        </p:spPr>
        <p:txBody>
          <a:bodyPr wrap="none" lIns="76197" tIns="38098" rIns="76197" bIns="38098" rtlCol="0" anchor="t"/>
          <a:lstStyle/>
          <a:p>
            <a:pPr algn="ctr">
              <a:lnSpc>
                <a:spcPts val="2734"/>
              </a:lnSpc>
            </a:pPr>
            <a:r>
              <a:rPr lang="en-US" sz="2200" b="1" kern="0" spc="-29" dirty="0">
                <a:solidFill>
                  <a:srgbClr val="272525"/>
                </a:solidFill>
                <a:latin typeface="Inter" pitchFamily="34" charset="0"/>
                <a:ea typeface="Inter" pitchFamily="34" charset="-122"/>
                <a:cs typeface="Inter" pitchFamily="34" charset="-120"/>
              </a:rPr>
              <a:t>1</a:t>
            </a:r>
            <a:endParaRPr lang="en-US" sz="2200" dirty="0"/>
          </a:p>
        </p:txBody>
      </p:sp>
      <p:sp>
        <p:nvSpPr>
          <p:cNvPr id="7" name="Text 5"/>
          <p:cNvSpPr/>
          <p:nvPr/>
        </p:nvSpPr>
        <p:spPr>
          <a:xfrm>
            <a:off x="2300089" y="3253283"/>
            <a:ext cx="1851620" cy="289322"/>
          </a:xfrm>
          <a:prstGeom prst="rect">
            <a:avLst/>
          </a:prstGeom>
          <a:noFill/>
          <a:ln/>
        </p:spPr>
        <p:txBody>
          <a:bodyPr wrap="none" lIns="76197" tIns="38098" rIns="76197" bIns="38098" rtlCol="0" anchor="t"/>
          <a:lstStyle/>
          <a:p>
            <a:pPr>
              <a:lnSpc>
                <a:spcPts val="2278"/>
              </a:lnSpc>
            </a:pPr>
            <a:r>
              <a:rPr lang="en-US" b="1" kern="0" spc="-55" dirty="0">
                <a:solidFill>
                  <a:srgbClr val="272525"/>
                </a:solidFill>
                <a:latin typeface="Inter" pitchFamily="34" charset="0"/>
                <a:ea typeface="Inter" pitchFamily="34" charset="-122"/>
                <a:cs typeface="Inter" pitchFamily="34" charset="-120"/>
              </a:rPr>
              <a:t>Definition</a:t>
            </a:r>
            <a:endParaRPr lang="en-US" dirty="0"/>
          </a:p>
        </p:txBody>
      </p:sp>
      <p:sp>
        <p:nvSpPr>
          <p:cNvPr id="8" name="Text 6"/>
          <p:cNvSpPr/>
          <p:nvPr/>
        </p:nvSpPr>
        <p:spPr>
          <a:xfrm>
            <a:off x="2300089" y="3727748"/>
            <a:ext cx="3703340" cy="592336"/>
          </a:xfrm>
          <a:prstGeom prst="rect">
            <a:avLst/>
          </a:prstGeom>
          <a:noFill/>
          <a:ln/>
        </p:spPr>
        <p:txBody>
          <a:bodyPr wrap="square" lIns="76197" tIns="38098" rIns="76197" bIns="38098" rtlCol="0" anchor="t"/>
          <a:lstStyle/>
          <a:p>
            <a:pPr>
              <a:lnSpc>
                <a:spcPts val="2332"/>
              </a:lnSpc>
            </a:pPr>
            <a:r>
              <a:rPr lang="en-US" sz="1500" kern="0" spc="-29" dirty="0">
                <a:solidFill>
                  <a:srgbClr val="272525"/>
                </a:solidFill>
                <a:latin typeface="Inter" pitchFamily="34" charset="0"/>
                <a:ea typeface="Inter" pitchFamily="34" charset="-122"/>
                <a:cs typeface="Inter" pitchFamily="34" charset="-120"/>
              </a:rPr>
              <a:t>HTML stands for HyperText Markup Language.</a:t>
            </a:r>
            <a:endParaRPr lang="en-US" sz="1500" dirty="0"/>
          </a:p>
        </p:txBody>
      </p:sp>
      <p:sp>
        <p:nvSpPr>
          <p:cNvPr id="9" name="Shape 7"/>
          <p:cNvSpPr/>
          <p:nvPr/>
        </p:nvSpPr>
        <p:spPr>
          <a:xfrm>
            <a:off x="6188571" y="3189685"/>
            <a:ext cx="416619" cy="416619"/>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6312992" y="3224411"/>
            <a:ext cx="167779" cy="347068"/>
          </a:xfrm>
          <a:prstGeom prst="rect">
            <a:avLst/>
          </a:prstGeom>
          <a:noFill/>
          <a:ln/>
        </p:spPr>
        <p:txBody>
          <a:bodyPr wrap="none" lIns="76197" tIns="38098" rIns="76197" bIns="38098" rtlCol="0" anchor="t"/>
          <a:lstStyle/>
          <a:p>
            <a:pPr algn="ctr">
              <a:lnSpc>
                <a:spcPts val="2734"/>
              </a:lnSpc>
            </a:pPr>
            <a:r>
              <a:rPr lang="en-US" sz="2200" b="1" kern="0" spc="-29" dirty="0">
                <a:solidFill>
                  <a:srgbClr val="272525"/>
                </a:solidFill>
                <a:latin typeface="Inter" pitchFamily="34" charset="0"/>
                <a:ea typeface="Inter" pitchFamily="34" charset="-122"/>
                <a:cs typeface="Inter" pitchFamily="34" charset="-120"/>
              </a:rPr>
              <a:t>2</a:t>
            </a:r>
            <a:endParaRPr lang="en-US" sz="2200" dirty="0"/>
          </a:p>
        </p:txBody>
      </p:sp>
      <p:sp>
        <p:nvSpPr>
          <p:cNvPr id="11" name="Text 9"/>
          <p:cNvSpPr/>
          <p:nvPr/>
        </p:nvSpPr>
        <p:spPr>
          <a:xfrm>
            <a:off x="6790333" y="3253283"/>
            <a:ext cx="1851620" cy="289322"/>
          </a:xfrm>
          <a:prstGeom prst="rect">
            <a:avLst/>
          </a:prstGeom>
          <a:noFill/>
          <a:ln/>
        </p:spPr>
        <p:txBody>
          <a:bodyPr wrap="none" lIns="76197" tIns="38098" rIns="76197" bIns="38098" rtlCol="0" anchor="t"/>
          <a:lstStyle/>
          <a:p>
            <a:pPr>
              <a:lnSpc>
                <a:spcPts val="2278"/>
              </a:lnSpc>
            </a:pPr>
            <a:r>
              <a:rPr lang="en-US" b="1" kern="0" spc="-55" dirty="0">
                <a:solidFill>
                  <a:srgbClr val="272525"/>
                </a:solidFill>
                <a:latin typeface="Inter" pitchFamily="34" charset="0"/>
                <a:ea typeface="Inter" pitchFamily="34" charset="-122"/>
                <a:cs typeface="Inter" pitchFamily="34" charset="-120"/>
              </a:rPr>
              <a:t>Function</a:t>
            </a:r>
            <a:endParaRPr lang="en-US" dirty="0"/>
          </a:p>
        </p:txBody>
      </p:sp>
      <p:sp>
        <p:nvSpPr>
          <p:cNvPr id="12" name="Text 10"/>
          <p:cNvSpPr/>
          <p:nvPr/>
        </p:nvSpPr>
        <p:spPr>
          <a:xfrm>
            <a:off x="6790333" y="3727748"/>
            <a:ext cx="3703340" cy="592336"/>
          </a:xfrm>
          <a:prstGeom prst="rect">
            <a:avLst/>
          </a:prstGeom>
          <a:noFill/>
          <a:ln/>
        </p:spPr>
        <p:txBody>
          <a:bodyPr wrap="square" lIns="76197" tIns="38098" rIns="76197" bIns="38098" rtlCol="0" anchor="t"/>
          <a:lstStyle/>
          <a:p>
            <a:pPr>
              <a:lnSpc>
                <a:spcPts val="2332"/>
              </a:lnSpc>
            </a:pPr>
            <a:r>
              <a:rPr lang="en-US" sz="1500" kern="0" spc="-29" dirty="0">
                <a:solidFill>
                  <a:srgbClr val="272525"/>
                </a:solidFill>
                <a:latin typeface="Inter" pitchFamily="34" charset="0"/>
                <a:ea typeface="Inter" pitchFamily="34" charset="-122"/>
                <a:cs typeface="Inter" pitchFamily="34" charset="-120"/>
              </a:rPr>
              <a:t>It is the standard language used to create websites and web applications.</a:t>
            </a:r>
            <a:endParaRPr lang="en-US" sz="1500" dirty="0"/>
          </a:p>
        </p:txBody>
      </p:sp>
      <p:sp>
        <p:nvSpPr>
          <p:cNvPr id="13" name="Shape 11"/>
          <p:cNvSpPr/>
          <p:nvPr/>
        </p:nvSpPr>
        <p:spPr>
          <a:xfrm>
            <a:off x="1698328" y="4649887"/>
            <a:ext cx="416619" cy="416619"/>
          </a:xfrm>
          <a:prstGeom prst="roundRect">
            <a:avLst>
              <a:gd name="adj" fmla="val 20000"/>
            </a:avLst>
          </a:prstGeom>
          <a:solidFill>
            <a:srgbClr val="DADBF1"/>
          </a:solidFill>
          <a:ln w="13811">
            <a:solidFill>
              <a:srgbClr val="B5B7E3"/>
            </a:solidFill>
            <a:prstDash val="solid"/>
          </a:ln>
        </p:spPr>
      </p:sp>
      <p:sp>
        <p:nvSpPr>
          <p:cNvPr id="14" name="Text 12"/>
          <p:cNvSpPr/>
          <p:nvPr/>
        </p:nvSpPr>
        <p:spPr>
          <a:xfrm>
            <a:off x="1819573" y="4684614"/>
            <a:ext cx="174129" cy="347068"/>
          </a:xfrm>
          <a:prstGeom prst="rect">
            <a:avLst/>
          </a:prstGeom>
          <a:noFill/>
          <a:ln/>
        </p:spPr>
        <p:txBody>
          <a:bodyPr wrap="none" lIns="76197" tIns="38098" rIns="76197" bIns="38098" rtlCol="0" anchor="t"/>
          <a:lstStyle/>
          <a:p>
            <a:pPr algn="ctr">
              <a:lnSpc>
                <a:spcPts val="2734"/>
              </a:lnSpc>
            </a:pPr>
            <a:r>
              <a:rPr lang="en-US" sz="2200" b="1" kern="0" spc="-29" dirty="0">
                <a:solidFill>
                  <a:srgbClr val="272525"/>
                </a:solidFill>
                <a:latin typeface="Inter" pitchFamily="34" charset="0"/>
                <a:ea typeface="Inter" pitchFamily="34" charset="-122"/>
                <a:cs typeface="Inter" pitchFamily="34" charset="-120"/>
              </a:rPr>
              <a:t>3</a:t>
            </a:r>
            <a:endParaRPr lang="en-US" sz="2200" dirty="0"/>
          </a:p>
        </p:txBody>
      </p:sp>
      <p:sp>
        <p:nvSpPr>
          <p:cNvPr id="15" name="Text 13"/>
          <p:cNvSpPr/>
          <p:nvPr/>
        </p:nvSpPr>
        <p:spPr>
          <a:xfrm>
            <a:off x="2300089" y="4713486"/>
            <a:ext cx="1851620" cy="289322"/>
          </a:xfrm>
          <a:prstGeom prst="rect">
            <a:avLst/>
          </a:prstGeom>
          <a:noFill/>
          <a:ln/>
        </p:spPr>
        <p:txBody>
          <a:bodyPr wrap="none" lIns="76197" tIns="38098" rIns="76197" bIns="38098" rtlCol="0" anchor="t"/>
          <a:lstStyle/>
          <a:p>
            <a:pPr>
              <a:lnSpc>
                <a:spcPts val="2278"/>
              </a:lnSpc>
            </a:pPr>
            <a:r>
              <a:rPr lang="en-US" b="1" kern="0" spc="-55" dirty="0">
                <a:solidFill>
                  <a:srgbClr val="272525"/>
                </a:solidFill>
                <a:latin typeface="Inter" pitchFamily="34" charset="0"/>
                <a:ea typeface="Inter" pitchFamily="34" charset="-122"/>
                <a:cs typeface="Inter" pitchFamily="34" charset="-120"/>
              </a:rPr>
              <a:t>Coding</a:t>
            </a:r>
            <a:endParaRPr lang="en-US" dirty="0"/>
          </a:p>
        </p:txBody>
      </p:sp>
      <p:sp>
        <p:nvSpPr>
          <p:cNvPr id="16" name="Text 14"/>
          <p:cNvSpPr/>
          <p:nvPr/>
        </p:nvSpPr>
        <p:spPr>
          <a:xfrm>
            <a:off x="2300089" y="5187950"/>
            <a:ext cx="3703340" cy="592336"/>
          </a:xfrm>
          <a:prstGeom prst="rect">
            <a:avLst/>
          </a:prstGeom>
          <a:noFill/>
          <a:ln/>
        </p:spPr>
        <p:txBody>
          <a:bodyPr wrap="square" lIns="76197" tIns="38098" rIns="76197" bIns="38098" rtlCol="0" anchor="t"/>
          <a:lstStyle/>
          <a:p>
            <a:pPr>
              <a:lnSpc>
                <a:spcPts val="2332"/>
              </a:lnSpc>
            </a:pPr>
            <a:r>
              <a:rPr lang="en-US" sz="1500" kern="0" spc="-29" dirty="0">
                <a:solidFill>
                  <a:srgbClr val="272525"/>
                </a:solidFill>
                <a:latin typeface="Inter" pitchFamily="34" charset="0"/>
                <a:ea typeface="Inter" pitchFamily="34" charset="-122"/>
                <a:cs typeface="Inter" pitchFamily="34" charset="-120"/>
              </a:rPr>
              <a:t>HTML is a programming language that uses tags to structure content.</a:t>
            </a:r>
            <a:endParaRPr lang="en-US" sz="1500" dirty="0"/>
          </a:p>
        </p:txBody>
      </p:sp>
      <p:sp>
        <p:nvSpPr>
          <p:cNvPr id="17" name="Shape 15"/>
          <p:cNvSpPr/>
          <p:nvPr/>
        </p:nvSpPr>
        <p:spPr>
          <a:xfrm>
            <a:off x="6188571" y="4649887"/>
            <a:ext cx="416619" cy="416619"/>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6303467" y="4684614"/>
            <a:ext cx="186829" cy="347068"/>
          </a:xfrm>
          <a:prstGeom prst="rect">
            <a:avLst/>
          </a:prstGeom>
          <a:noFill/>
          <a:ln/>
        </p:spPr>
        <p:txBody>
          <a:bodyPr wrap="none" lIns="76197" tIns="38098" rIns="76197" bIns="38098" rtlCol="0" anchor="t"/>
          <a:lstStyle/>
          <a:p>
            <a:pPr algn="ctr">
              <a:lnSpc>
                <a:spcPts val="2734"/>
              </a:lnSpc>
            </a:pPr>
            <a:r>
              <a:rPr lang="en-US" sz="2200" b="1" kern="0" spc="-29" dirty="0">
                <a:solidFill>
                  <a:srgbClr val="272525"/>
                </a:solidFill>
                <a:latin typeface="Inter" pitchFamily="34" charset="0"/>
                <a:ea typeface="Inter" pitchFamily="34" charset="-122"/>
                <a:cs typeface="Inter" pitchFamily="34" charset="-120"/>
              </a:rPr>
              <a:t>4</a:t>
            </a:r>
            <a:endParaRPr lang="en-US" sz="2200" dirty="0"/>
          </a:p>
        </p:txBody>
      </p:sp>
      <p:sp>
        <p:nvSpPr>
          <p:cNvPr id="19" name="Text 17"/>
          <p:cNvSpPr/>
          <p:nvPr/>
        </p:nvSpPr>
        <p:spPr>
          <a:xfrm>
            <a:off x="6790333" y="4713486"/>
            <a:ext cx="1851620" cy="289322"/>
          </a:xfrm>
          <a:prstGeom prst="rect">
            <a:avLst/>
          </a:prstGeom>
          <a:noFill/>
          <a:ln/>
        </p:spPr>
        <p:txBody>
          <a:bodyPr wrap="none" lIns="76197" tIns="38098" rIns="76197" bIns="38098" rtlCol="0" anchor="t"/>
          <a:lstStyle/>
          <a:p>
            <a:pPr>
              <a:lnSpc>
                <a:spcPts val="2278"/>
              </a:lnSpc>
            </a:pPr>
            <a:r>
              <a:rPr lang="en-US" b="1" kern="0" spc="-55" dirty="0">
                <a:solidFill>
                  <a:srgbClr val="272525"/>
                </a:solidFill>
                <a:latin typeface="Inter" pitchFamily="34" charset="0"/>
                <a:ea typeface="Inter" pitchFamily="34" charset="-122"/>
                <a:cs typeface="Inter" pitchFamily="34" charset="-120"/>
              </a:rPr>
              <a:t>Examples</a:t>
            </a:r>
            <a:endParaRPr lang="en-US" dirty="0"/>
          </a:p>
        </p:txBody>
      </p:sp>
      <p:sp>
        <p:nvSpPr>
          <p:cNvPr id="20" name="Text 18"/>
          <p:cNvSpPr/>
          <p:nvPr/>
        </p:nvSpPr>
        <p:spPr>
          <a:xfrm>
            <a:off x="6790333" y="5187950"/>
            <a:ext cx="3703340" cy="592336"/>
          </a:xfrm>
          <a:prstGeom prst="rect">
            <a:avLst/>
          </a:prstGeom>
          <a:noFill/>
          <a:ln/>
        </p:spPr>
        <p:txBody>
          <a:bodyPr wrap="square" lIns="76197" tIns="38098" rIns="76197" bIns="38098" rtlCol="0" anchor="t"/>
          <a:lstStyle/>
          <a:p>
            <a:pPr>
              <a:lnSpc>
                <a:spcPts val="2332"/>
              </a:lnSpc>
            </a:pPr>
            <a:r>
              <a:rPr lang="en-US" sz="1500" kern="0" spc="-29" dirty="0">
                <a:solidFill>
                  <a:srgbClr val="272525"/>
                </a:solidFill>
                <a:latin typeface="Inter" pitchFamily="34" charset="0"/>
                <a:ea typeface="Inter" pitchFamily="34" charset="-122"/>
                <a:cs typeface="Inter" pitchFamily="34" charset="-120"/>
              </a:rPr>
              <a:t>HTML tags include &lt;html&gt;, &lt;head&gt;, &lt;body&gt;, and &lt;p&gt;.</a:t>
            </a:r>
            <a:endParaRPr lang="en-US" sz="1500" dirty="0"/>
          </a:p>
        </p:txBody>
      </p:sp>
      <p:pic>
        <p:nvPicPr>
          <p:cNvPr id="21" name="Image 0" descr="preencoded.png"/>
          <p:cNvPicPr>
            <a:picLocks noChangeAspect="1"/>
          </p:cNvPicPr>
          <p:nvPr/>
        </p:nvPicPr>
        <p:blipFill>
          <a:blip r:embed="rId3" cstate="print"/>
          <a:stretch>
            <a:fillRect/>
          </a:stretch>
        </p:blipFill>
        <p:spPr>
          <a:xfrm>
            <a:off x="0" y="0"/>
            <a:ext cx="12192000" cy="111095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 HTML Tags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&lt;h1&gt; to &lt;h6&gt;: Headings of different levels.</a:t>
            </a:r>
          </a:p>
          <a:p>
            <a:r>
              <a:rPr lang="en-US" dirty="0" smtClean="0"/>
              <a:t>&lt;p&gt;: Paragraphs.</a:t>
            </a:r>
          </a:p>
          <a:p>
            <a:r>
              <a:rPr lang="en-US" dirty="0" smtClean="0"/>
              <a:t>&lt;strong&gt; and &lt;</a:t>
            </a:r>
            <a:r>
              <a:rPr lang="en-US" dirty="0" err="1" smtClean="0"/>
              <a:t>em</a:t>
            </a:r>
            <a:r>
              <a:rPr lang="en-US" dirty="0" smtClean="0"/>
              <a:t>&gt;: Emphasizing text with strong and emphasized styles.</a:t>
            </a:r>
          </a:p>
          <a:p>
            <a:r>
              <a:rPr lang="en-US" dirty="0" smtClean="0"/>
              <a:t>&lt;span&gt;: Inline container for styling individual sections of text.</a:t>
            </a:r>
          </a:p>
          <a:p>
            <a:r>
              <a:rPr lang="en-US" dirty="0" smtClean="0"/>
              <a:t>&lt;</a:t>
            </a:r>
            <a:r>
              <a:rPr lang="en-US" dirty="0" err="1" smtClean="0"/>
              <a:t>br</a:t>
            </a:r>
            <a:r>
              <a:rPr lang="en-US" dirty="0" smtClean="0"/>
              <a:t>&gt;: Line breaks within text. &lt;header&gt;: Represents the introductory content or a group of navigational links at the top of a page.</a:t>
            </a:r>
          </a:p>
          <a:p>
            <a:r>
              <a:rPr lang="en-US" dirty="0" smtClean="0"/>
              <a:t>&lt;</a:t>
            </a:r>
            <a:r>
              <a:rPr lang="en-US" dirty="0" err="1" smtClean="0"/>
              <a:t>nav</a:t>
            </a:r>
            <a:r>
              <a:rPr lang="en-US" dirty="0" smtClean="0"/>
              <a:t>&gt;: Contains navigation links.</a:t>
            </a:r>
          </a:p>
          <a:p>
            <a:r>
              <a:rPr lang="en-US" dirty="0" smtClean="0"/>
              <a:t>&lt;main&gt;: Represents the main content of a webpage.</a:t>
            </a:r>
          </a:p>
          <a:p>
            <a:r>
              <a:rPr lang="en-US" dirty="0" smtClean="0"/>
              <a:t>&lt;section&gt;: Defines a section within a document.</a:t>
            </a:r>
          </a:p>
          <a:p>
            <a:r>
              <a:rPr lang="en-US" dirty="0" smtClean="0"/>
              <a:t>&lt;article&gt;: Represents a self-contained composition, such as a blog post.</a:t>
            </a:r>
          </a:p>
          <a:p>
            <a:r>
              <a:rPr lang="en-US" dirty="0" smtClean="0"/>
              <a:t>&lt;footer&gt;: Contains footer information, often including copyright notices and contact details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w="13692">
            <a:solidFill>
              <a:srgbClr val="E5E0DF"/>
            </a:solidFill>
            <a:prstDash val="solid"/>
          </a:ln>
        </p:spPr>
      </p:sp>
      <p:sp>
        <p:nvSpPr>
          <p:cNvPr id="4" name="Text 2"/>
          <p:cNvSpPr/>
          <p:nvPr/>
        </p:nvSpPr>
        <p:spPr>
          <a:xfrm>
            <a:off x="686098" y="504230"/>
            <a:ext cx="3659188" cy="571698"/>
          </a:xfrm>
          <a:prstGeom prst="rect">
            <a:avLst/>
          </a:prstGeom>
          <a:noFill/>
          <a:ln/>
        </p:spPr>
        <p:txBody>
          <a:bodyPr wrap="none" lIns="76197" tIns="38098" rIns="76197" bIns="38098" rtlCol="0" anchor="t"/>
          <a:lstStyle/>
          <a:p>
            <a:pPr>
              <a:lnSpc>
                <a:spcPts val="4501"/>
              </a:lnSpc>
            </a:pPr>
            <a:r>
              <a:rPr lang="en-US" sz="3600" b="1" kern="0" spc="-108" dirty="0">
                <a:solidFill>
                  <a:srgbClr val="000000"/>
                </a:solidFill>
                <a:latin typeface="Inter" pitchFamily="34" charset="0"/>
                <a:ea typeface="Inter" pitchFamily="34" charset="-122"/>
                <a:cs typeface="Inter" pitchFamily="34" charset="-120"/>
              </a:rPr>
              <a:t>CSS Basics</a:t>
            </a:r>
            <a:endParaRPr lang="en-US" sz="3600" dirty="0"/>
          </a:p>
        </p:txBody>
      </p:sp>
      <p:sp>
        <p:nvSpPr>
          <p:cNvPr id="5" name="Shape 3"/>
          <p:cNvSpPr/>
          <p:nvPr/>
        </p:nvSpPr>
        <p:spPr>
          <a:xfrm>
            <a:off x="686098" y="1493243"/>
            <a:ext cx="411658" cy="411658"/>
          </a:xfrm>
          <a:prstGeom prst="roundRect">
            <a:avLst>
              <a:gd name="adj" fmla="val 20000"/>
            </a:avLst>
          </a:prstGeom>
          <a:solidFill>
            <a:srgbClr val="DADBF1"/>
          </a:solidFill>
          <a:ln w="13692">
            <a:solidFill>
              <a:srgbClr val="B5B7E3"/>
            </a:solidFill>
            <a:prstDash val="solid"/>
          </a:ln>
        </p:spPr>
      </p:sp>
      <p:sp>
        <p:nvSpPr>
          <p:cNvPr id="6" name="Text 4"/>
          <p:cNvSpPr/>
          <p:nvPr/>
        </p:nvSpPr>
        <p:spPr>
          <a:xfrm>
            <a:off x="823814" y="1527572"/>
            <a:ext cx="136128" cy="342999"/>
          </a:xfrm>
          <a:prstGeom prst="rect">
            <a:avLst/>
          </a:prstGeom>
          <a:noFill/>
          <a:ln/>
        </p:spPr>
        <p:txBody>
          <a:bodyPr wrap="none" lIns="76197" tIns="38098" rIns="76197" bIns="38098" rtlCol="0" anchor="t"/>
          <a:lstStyle/>
          <a:p>
            <a:pPr algn="ctr">
              <a:lnSpc>
                <a:spcPts val="2701"/>
              </a:lnSpc>
            </a:pPr>
            <a:r>
              <a:rPr lang="en-US" sz="2200" b="1" kern="0" spc="-29" dirty="0">
                <a:solidFill>
                  <a:srgbClr val="272525"/>
                </a:solidFill>
                <a:latin typeface="Inter" pitchFamily="34" charset="0"/>
                <a:ea typeface="Inter" pitchFamily="34" charset="-122"/>
                <a:cs typeface="Inter" pitchFamily="34" charset="-120"/>
              </a:rPr>
              <a:t>1</a:t>
            </a:r>
            <a:endParaRPr lang="en-US" sz="2200" dirty="0"/>
          </a:p>
        </p:txBody>
      </p:sp>
      <p:sp>
        <p:nvSpPr>
          <p:cNvPr id="7" name="Text 5"/>
          <p:cNvSpPr/>
          <p:nvPr/>
        </p:nvSpPr>
        <p:spPr>
          <a:xfrm>
            <a:off x="1280716" y="1556147"/>
            <a:ext cx="1829594" cy="285849"/>
          </a:xfrm>
          <a:prstGeom prst="rect">
            <a:avLst/>
          </a:prstGeom>
          <a:noFill/>
          <a:ln/>
        </p:spPr>
        <p:txBody>
          <a:bodyPr wrap="none" lIns="76197" tIns="38098" rIns="76197" bIns="38098" rtlCol="0" anchor="t"/>
          <a:lstStyle/>
          <a:p>
            <a:pPr>
              <a:lnSpc>
                <a:spcPts val="2251"/>
              </a:lnSpc>
            </a:pPr>
            <a:r>
              <a:rPr lang="en-US" b="1" kern="0" spc="-54" dirty="0">
                <a:solidFill>
                  <a:srgbClr val="272525"/>
                </a:solidFill>
                <a:latin typeface="Inter" pitchFamily="34" charset="0"/>
                <a:ea typeface="Inter" pitchFamily="34" charset="-122"/>
                <a:cs typeface="Inter" pitchFamily="34" charset="-120"/>
              </a:rPr>
              <a:t>Definition</a:t>
            </a:r>
            <a:endParaRPr lang="en-US" dirty="0"/>
          </a:p>
        </p:txBody>
      </p:sp>
      <p:sp>
        <p:nvSpPr>
          <p:cNvPr id="8" name="Text 6"/>
          <p:cNvSpPr/>
          <p:nvPr/>
        </p:nvSpPr>
        <p:spPr>
          <a:xfrm>
            <a:off x="1280716" y="2024956"/>
            <a:ext cx="5653187" cy="292695"/>
          </a:xfrm>
          <a:prstGeom prst="rect">
            <a:avLst/>
          </a:prstGeom>
          <a:noFill/>
          <a:ln/>
        </p:spPr>
        <p:txBody>
          <a:bodyPr wrap="none" lIns="76197" tIns="38098" rIns="76197" bIns="38098" rtlCol="0" anchor="t"/>
          <a:lstStyle/>
          <a:p>
            <a:pPr>
              <a:lnSpc>
                <a:spcPts val="2305"/>
              </a:lnSpc>
            </a:pPr>
            <a:r>
              <a:rPr lang="en-US" sz="1400" kern="0" spc="-29" dirty="0">
                <a:solidFill>
                  <a:srgbClr val="272525"/>
                </a:solidFill>
                <a:latin typeface="Inter" pitchFamily="34" charset="0"/>
                <a:ea typeface="Inter" pitchFamily="34" charset="-122"/>
                <a:cs typeface="Inter" pitchFamily="34" charset="-120"/>
              </a:rPr>
              <a:t>CSS stands for Cascading Style Sheets.</a:t>
            </a:r>
            <a:endParaRPr lang="en-US" sz="1400" dirty="0"/>
          </a:p>
        </p:txBody>
      </p:sp>
      <p:sp>
        <p:nvSpPr>
          <p:cNvPr id="9" name="Shape 7"/>
          <p:cNvSpPr/>
          <p:nvPr/>
        </p:nvSpPr>
        <p:spPr>
          <a:xfrm>
            <a:off x="686098" y="2643485"/>
            <a:ext cx="411658" cy="411658"/>
          </a:xfrm>
          <a:prstGeom prst="roundRect">
            <a:avLst>
              <a:gd name="adj" fmla="val 20000"/>
            </a:avLst>
          </a:prstGeom>
          <a:solidFill>
            <a:srgbClr val="DADBF1"/>
          </a:solidFill>
          <a:ln w="13692">
            <a:solidFill>
              <a:srgbClr val="B5B7E3"/>
            </a:solidFill>
            <a:prstDash val="solid"/>
          </a:ln>
        </p:spPr>
      </p:sp>
      <p:sp>
        <p:nvSpPr>
          <p:cNvPr id="10" name="Text 8"/>
          <p:cNvSpPr/>
          <p:nvPr/>
        </p:nvSpPr>
        <p:spPr>
          <a:xfrm>
            <a:off x="807939" y="2677816"/>
            <a:ext cx="167878" cy="342999"/>
          </a:xfrm>
          <a:prstGeom prst="rect">
            <a:avLst/>
          </a:prstGeom>
          <a:noFill/>
          <a:ln/>
        </p:spPr>
        <p:txBody>
          <a:bodyPr wrap="none" lIns="76197" tIns="38098" rIns="76197" bIns="38098" rtlCol="0" anchor="t"/>
          <a:lstStyle/>
          <a:p>
            <a:pPr algn="ctr">
              <a:lnSpc>
                <a:spcPts val="2701"/>
              </a:lnSpc>
            </a:pPr>
            <a:r>
              <a:rPr lang="en-US" sz="2200" b="1" kern="0" spc="-29" dirty="0">
                <a:solidFill>
                  <a:srgbClr val="272525"/>
                </a:solidFill>
                <a:latin typeface="Inter" pitchFamily="34" charset="0"/>
                <a:ea typeface="Inter" pitchFamily="34" charset="-122"/>
                <a:cs typeface="Inter" pitchFamily="34" charset="-120"/>
              </a:rPr>
              <a:t>2</a:t>
            </a:r>
            <a:endParaRPr lang="en-US" sz="2200" dirty="0"/>
          </a:p>
        </p:txBody>
      </p:sp>
      <p:sp>
        <p:nvSpPr>
          <p:cNvPr id="11" name="Text 9"/>
          <p:cNvSpPr/>
          <p:nvPr/>
        </p:nvSpPr>
        <p:spPr>
          <a:xfrm>
            <a:off x="1280716" y="2706391"/>
            <a:ext cx="1829594" cy="285849"/>
          </a:xfrm>
          <a:prstGeom prst="rect">
            <a:avLst/>
          </a:prstGeom>
          <a:noFill/>
          <a:ln/>
        </p:spPr>
        <p:txBody>
          <a:bodyPr wrap="none" lIns="76197" tIns="38098" rIns="76197" bIns="38098" rtlCol="0" anchor="t"/>
          <a:lstStyle/>
          <a:p>
            <a:pPr>
              <a:lnSpc>
                <a:spcPts val="2251"/>
              </a:lnSpc>
            </a:pPr>
            <a:r>
              <a:rPr lang="en-US" b="1" kern="0" spc="-54" dirty="0">
                <a:solidFill>
                  <a:srgbClr val="272525"/>
                </a:solidFill>
                <a:latin typeface="Inter" pitchFamily="34" charset="0"/>
                <a:ea typeface="Inter" pitchFamily="34" charset="-122"/>
                <a:cs typeface="Inter" pitchFamily="34" charset="-120"/>
              </a:rPr>
              <a:t>Function</a:t>
            </a:r>
            <a:endParaRPr lang="en-US" dirty="0"/>
          </a:p>
        </p:txBody>
      </p:sp>
      <p:sp>
        <p:nvSpPr>
          <p:cNvPr id="12" name="Text 10"/>
          <p:cNvSpPr/>
          <p:nvPr/>
        </p:nvSpPr>
        <p:spPr>
          <a:xfrm>
            <a:off x="1280716" y="3175198"/>
            <a:ext cx="5653187" cy="292695"/>
          </a:xfrm>
          <a:prstGeom prst="rect">
            <a:avLst/>
          </a:prstGeom>
          <a:noFill/>
          <a:ln/>
        </p:spPr>
        <p:txBody>
          <a:bodyPr wrap="none" lIns="76197" tIns="38098" rIns="76197" bIns="38098" rtlCol="0" anchor="t"/>
          <a:lstStyle/>
          <a:p>
            <a:pPr>
              <a:lnSpc>
                <a:spcPts val="2305"/>
              </a:lnSpc>
            </a:pPr>
            <a:r>
              <a:rPr lang="en-US" sz="1400" kern="0" spc="-29" dirty="0">
                <a:solidFill>
                  <a:srgbClr val="272525"/>
                </a:solidFill>
                <a:latin typeface="Inter" pitchFamily="34" charset="0"/>
                <a:ea typeface="Inter" pitchFamily="34" charset="-122"/>
                <a:cs typeface="Inter" pitchFamily="34" charset="-120"/>
              </a:rPr>
              <a:t>It's used to style HTML elements like colors, fonts, and layout.</a:t>
            </a:r>
            <a:endParaRPr lang="en-US" sz="1400" dirty="0"/>
          </a:p>
        </p:txBody>
      </p:sp>
      <p:sp>
        <p:nvSpPr>
          <p:cNvPr id="13" name="Shape 11"/>
          <p:cNvSpPr/>
          <p:nvPr/>
        </p:nvSpPr>
        <p:spPr>
          <a:xfrm>
            <a:off x="686098" y="3793729"/>
            <a:ext cx="411658" cy="411658"/>
          </a:xfrm>
          <a:prstGeom prst="roundRect">
            <a:avLst>
              <a:gd name="adj" fmla="val 20000"/>
            </a:avLst>
          </a:prstGeom>
          <a:solidFill>
            <a:srgbClr val="DADBF1"/>
          </a:solidFill>
          <a:ln w="13692">
            <a:solidFill>
              <a:srgbClr val="B5B7E3"/>
            </a:solidFill>
            <a:prstDash val="solid"/>
          </a:ln>
        </p:spPr>
      </p:sp>
      <p:sp>
        <p:nvSpPr>
          <p:cNvPr id="14" name="Text 12"/>
          <p:cNvSpPr/>
          <p:nvPr/>
        </p:nvSpPr>
        <p:spPr>
          <a:xfrm>
            <a:off x="804764" y="3828058"/>
            <a:ext cx="174228" cy="342999"/>
          </a:xfrm>
          <a:prstGeom prst="rect">
            <a:avLst/>
          </a:prstGeom>
          <a:noFill/>
          <a:ln/>
        </p:spPr>
        <p:txBody>
          <a:bodyPr wrap="none" lIns="76197" tIns="38098" rIns="76197" bIns="38098" rtlCol="0" anchor="t"/>
          <a:lstStyle/>
          <a:p>
            <a:pPr algn="ctr">
              <a:lnSpc>
                <a:spcPts val="2701"/>
              </a:lnSpc>
            </a:pPr>
            <a:r>
              <a:rPr lang="en-US" sz="2200" b="1" kern="0" spc="-29" dirty="0">
                <a:solidFill>
                  <a:srgbClr val="272525"/>
                </a:solidFill>
                <a:latin typeface="Inter" pitchFamily="34" charset="0"/>
                <a:ea typeface="Inter" pitchFamily="34" charset="-122"/>
                <a:cs typeface="Inter" pitchFamily="34" charset="-120"/>
              </a:rPr>
              <a:t>3</a:t>
            </a:r>
            <a:endParaRPr lang="en-US" sz="2200" dirty="0"/>
          </a:p>
        </p:txBody>
      </p:sp>
      <p:sp>
        <p:nvSpPr>
          <p:cNvPr id="15" name="Text 13"/>
          <p:cNvSpPr/>
          <p:nvPr/>
        </p:nvSpPr>
        <p:spPr>
          <a:xfrm>
            <a:off x="1280716" y="3856633"/>
            <a:ext cx="1829594" cy="285849"/>
          </a:xfrm>
          <a:prstGeom prst="rect">
            <a:avLst/>
          </a:prstGeom>
          <a:noFill/>
          <a:ln/>
        </p:spPr>
        <p:txBody>
          <a:bodyPr wrap="none" lIns="76197" tIns="38098" rIns="76197" bIns="38098" rtlCol="0" anchor="t"/>
          <a:lstStyle/>
          <a:p>
            <a:pPr>
              <a:lnSpc>
                <a:spcPts val="2251"/>
              </a:lnSpc>
            </a:pPr>
            <a:r>
              <a:rPr lang="en-US" b="1" kern="0" spc="-54" dirty="0">
                <a:solidFill>
                  <a:srgbClr val="272525"/>
                </a:solidFill>
                <a:latin typeface="Inter" pitchFamily="34" charset="0"/>
                <a:ea typeface="Inter" pitchFamily="34" charset="-122"/>
                <a:cs typeface="Inter" pitchFamily="34" charset="-120"/>
              </a:rPr>
              <a:t>Syntax</a:t>
            </a:r>
            <a:endParaRPr lang="en-US" dirty="0"/>
          </a:p>
        </p:txBody>
      </p:sp>
      <p:sp>
        <p:nvSpPr>
          <p:cNvPr id="16" name="Text 14"/>
          <p:cNvSpPr/>
          <p:nvPr/>
        </p:nvSpPr>
        <p:spPr>
          <a:xfrm>
            <a:off x="1280716" y="4325442"/>
            <a:ext cx="5653187" cy="585391"/>
          </a:xfrm>
          <a:prstGeom prst="rect">
            <a:avLst/>
          </a:prstGeom>
          <a:noFill/>
          <a:ln/>
        </p:spPr>
        <p:txBody>
          <a:bodyPr wrap="square" lIns="76197" tIns="38098" rIns="76197" bIns="38098" rtlCol="0" anchor="t"/>
          <a:lstStyle/>
          <a:p>
            <a:pPr>
              <a:lnSpc>
                <a:spcPts val="2305"/>
              </a:lnSpc>
            </a:pPr>
            <a:r>
              <a:rPr lang="en-US" sz="1400" kern="0" spc="-29" dirty="0">
                <a:solidFill>
                  <a:srgbClr val="272525"/>
                </a:solidFill>
                <a:latin typeface="Inter" pitchFamily="34" charset="0"/>
                <a:ea typeface="Inter" pitchFamily="34" charset="-122"/>
                <a:cs typeface="Inter" pitchFamily="34" charset="-120"/>
              </a:rPr>
              <a:t>CSS uses selectors and properties to target and style specific HTML elements.</a:t>
            </a:r>
            <a:endParaRPr lang="en-US" sz="1400" dirty="0"/>
          </a:p>
        </p:txBody>
      </p:sp>
      <p:sp>
        <p:nvSpPr>
          <p:cNvPr id="17" name="Shape 15"/>
          <p:cNvSpPr/>
          <p:nvPr/>
        </p:nvSpPr>
        <p:spPr>
          <a:xfrm>
            <a:off x="686098" y="5236667"/>
            <a:ext cx="411658" cy="411658"/>
          </a:xfrm>
          <a:prstGeom prst="roundRect">
            <a:avLst>
              <a:gd name="adj" fmla="val 20000"/>
            </a:avLst>
          </a:prstGeom>
          <a:solidFill>
            <a:srgbClr val="DADBF1"/>
          </a:solidFill>
          <a:ln w="13692">
            <a:solidFill>
              <a:srgbClr val="B5B7E3"/>
            </a:solidFill>
            <a:prstDash val="solid"/>
          </a:ln>
        </p:spPr>
      </p:sp>
      <p:sp>
        <p:nvSpPr>
          <p:cNvPr id="18" name="Text 16"/>
          <p:cNvSpPr/>
          <p:nvPr/>
        </p:nvSpPr>
        <p:spPr>
          <a:xfrm>
            <a:off x="801589" y="5270996"/>
            <a:ext cx="180578" cy="342999"/>
          </a:xfrm>
          <a:prstGeom prst="rect">
            <a:avLst/>
          </a:prstGeom>
          <a:noFill/>
          <a:ln/>
        </p:spPr>
        <p:txBody>
          <a:bodyPr wrap="none" lIns="76197" tIns="38098" rIns="76197" bIns="38098" rtlCol="0" anchor="t"/>
          <a:lstStyle/>
          <a:p>
            <a:pPr algn="ctr">
              <a:lnSpc>
                <a:spcPts val="2701"/>
              </a:lnSpc>
            </a:pPr>
            <a:r>
              <a:rPr lang="en-US" sz="2200" b="1" kern="0" spc="-29" dirty="0">
                <a:solidFill>
                  <a:srgbClr val="272525"/>
                </a:solidFill>
                <a:latin typeface="Inter" pitchFamily="34" charset="0"/>
                <a:ea typeface="Inter" pitchFamily="34" charset="-122"/>
                <a:cs typeface="Inter" pitchFamily="34" charset="-120"/>
              </a:rPr>
              <a:t>4</a:t>
            </a:r>
            <a:endParaRPr lang="en-US" sz="2200" dirty="0"/>
          </a:p>
        </p:txBody>
      </p:sp>
      <p:sp>
        <p:nvSpPr>
          <p:cNvPr id="19" name="Text 17"/>
          <p:cNvSpPr/>
          <p:nvPr/>
        </p:nvSpPr>
        <p:spPr>
          <a:xfrm>
            <a:off x="1280716" y="5299571"/>
            <a:ext cx="1829594" cy="285849"/>
          </a:xfrm>
          <a:prstGeom prst="rect">
            <a:avLst/>
          </a:prstGeom>
          <a:noFill/>
          <a:ln/>
        </p:spPr>
        <p:txBody>
          <a:bodyPr wrap="none" lIns="76197" tIns="38098" rIns="76197" bIns="38098" rtlCol="0" anchor="t"/>
          <a:lstStyle/>
          <a:p>
            <a:pPr>
              <a:lnSpc>
                <a:spcPts val="2251"/>
              </a:lnSpc>
            </a:pPr>
            <a:r>
              <a:rPr lang="en-US" b="1" kern="0" spc="-54" dirty="0">
                <a:solidFill>
                  <a:srgbClr val="272525"/>
                </a:solidFill>
                <a:latin typeface="Inter" pitchFamily="34" charset="0"/>
                <a:ea typeface="Inter" pitchFamily="34" charset="-122"/>
                <a:cs typeface="Inter" pitchFamily="34" charset="-120"/>
              </a:rPr>
              <a:t>Examples</a:t>
            </a:r>
            <a:endParaRPr lang="en-US" dirty="0"/>
          </a:p>
        </p:txBody>
      </p:sp>
      <p:sp>
        <p:nvSpPr>
          <p:cNvPr id="20" name="Text 18"/>
          <p:cNvSpPr/>
          <p:nvPr/>
        </p:nvSpPr>
        <p:spPr>
          <a:xfrm>
            <a:off x="1280716" y="5768380"/>
            <a:ext cx="5653187" cy="585391"/>
          </a:xfrm>
          <a:prstGeom prst="rect">
            <a:avLst/>
          </a:prstGeom>
          <a:noFill/>
          <a:ln/>
        </p:spPr>
        <p:txBody>
          <a:bodyPr wrap="square" lIns="76197" tIns="38098" rIns="76197" bIns="38098" rtlCol="0" anchor="t"/>
          <a:lstStyle/>
          <a:p>
            <a:pPr>
              <a:lnSpc>
                <a:spcPts val="2305"/>
              </a:lnSpc>
            </a:pPr>
            <a:r>
              <a:rPr lang="en-US" sz="1400" kern="0" spc="-29" dirty="0">
                <a:solidFill>
                  <a:srgbClr val="272525"/>
                </a:solidFill>
                <a:latin typeface="Inter" pitchFamily="34" charset="0"/>
                <a:ea typeface="Inter" pitchFamily="34" charset="-122"/>
                <a:cs typeface="Inter" pitchFamily="34" charset="-120"/>
              </a:rPr>
              <a:t>CSS selectors include class, ID, and tag selectors. CSS properties include font-size, color, and margin.</a:t>
            </a:r>
            <a:endParaRPr lang="en-US" sz="1400" dirty="0"/>
          </a:p>
        </p:txBody>
      </p:sp>
      <p:pic>
        <p:nvPicPr>
          <p:cNvPr id="21" name="Image 0" descr="preencoded.png"/>
          <p:cNvPicPr>
            <a:picLocks noChangeAspect="1"/>
          </p:cNvPicPr>
          <p:nvPr/>
        </p:nvPicPr>
        <p:blipFill>
          <a:blip r:embed="rId3" cstate="print"/>
          <a:stretch>
            <a:fillRect/>
          </a:stretch>
        </p:blipFill>
        <p:spPr>
          <a:xfrm>
            <a:off x="7620000" y="14042"/>
            <a:ext cx="4572000" cy="68299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w="13811">
            <a:solidFill>
              <a:srgbClr val="E5E0DF"/>
            </a:solidFill>
            <a:prstDash val="solid"/>
          </a:ln>
        </p:spPr>
      </p:sp>
      <p:sp>
        <p:nvSpPr>
          <p:cNvPr id="4" name="Text 2"/>
          <p:cNvSpPr/>
          <p:nvPr/>
        </p:nvSpPr>
        <p:spPr>
          <a:xfrm>
            <a:off x="1698328" y="1054497"/>
            <a:ext cx="5669856" cy="578644"/>
          </a:xfrm>
          <a:prstGeom prst="rect">
            <a:avLst/>
          </a:prstGeom>
          <a:noFill/>
          <a:ln/>
        </p:spPr>
        <p:txBody>
          <a:bodyPr wrap="none" lIns="76197" tIns="38098" rIns="76197" bIns="38098" rtlCol="0" anchor="t"/>
          <a:lstStyle/>
          <a:p>
            <a:pPr>
              <a:lnSpc>
                <a:spcPts val="4556"/>
              </a:lnSpc>
            </a:pPr>
            <a:r>
              <a:rPr lang="en-US" sz="3600" b="1" kern="0" spc="-109" dirty="0">
                <a:solidFill>
                  <a:srgbClr val="000000"/>
                </a:solidFill>
                <a:latin typeface="Inter" pitchFamily="34" charset="0"/>
                <a:ea typeface="Inter" pitchFamily="34" charset="-122"/>
                <a:cs typeface="Inter" pitchFamily="34" charset="-120"/>
              </a:rPr>
              <a:t>Combining HTML and CSS</a:t>
            </a:r>
            <a:endParaRPr lang="en-US" sz="3600" dirty="0"/>
          </a:p>
        </p:txBody>
      </p:sp>
      <p:sp>
        <p:nvSpPr>
          <p:cNvPr id="5" name="Shape 3"/>
          <p:cNvSpPr/>
          <p:nvPr/>
        </p:nvSpPr>
        <p:spPr>
          <a:xfrm>
            <a:off x="1698328" y="3903464"/>
            <a:ext cx="8795345" cy="37008"/>
          </a:xfrm>
          <a:prstGeom prst="rect">
            <a:avLst/>
          </a:prstGeom>
          <a:solidFill>
            <a:srgbClr val="B5B7E3"/>
          </a:solidFill>
          <a:ln/>
        </p:spPr>
      </p:sp>
      <p:sp>
        <p:nvSpPr>
          <p:cNvPr id="6" name="Shape 4"/>
          <p:cNvSpPr/>
          <p:nvPr/>
        </p:nvSpPr>
        <p:spPr>
          <a:xfrm>
            <a:off x="3832374" y="3903464"/>
            <a:ext cx="37008" cy="647998"/>
          </a:xfrm>
          <a:prstGeom prst="rect">
            <a:avLst/>
          </a:prstGeom>
          <a:solidFill>
            <a:srgbClr val="B5B7E3"/>
          </a:solidFill>
          <a:ln/>
        </p:spPr>
      </p:sp>
      <p:sp>
        <p:nvSpPr>
          <p:cNvPr id="7" name="Shape 5"/>
          <p:cNvSpPr/>
          <p:nvPr/>
        </p:nvSpPr>
        <p:spPr>
          <a:xfrm>
            <a:off x="3642619" y="3695205"/>
            <a:ext cx="416619" cy="416619"/>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3782914" y="3729931"/>
            <a:ext cx="136029" cy="347068"/>
          </a:xfrm>
          <a:prstGeom prst="rect">
            <a:avLst/>
          </a:prstGeom>
          <a:noFill/>
          <a:ln/>
        </p:spPr>
        <p:txBody>
          <a:bodyPr wrap="none" lIns="76197" tIns="38098" rIns="76197" bIns="38098" rtlCol="0" anchor="t"/>
          <a:lstStyle/>
          <a:p>
            <a:pPr algn="ctr">
              <a:lnSpc>
                <a:spcPts val="2734"/>
              </a:lnSpc>
            </a:pPr>
            <a:r>
              <a:rPr lang="en-US" sz="2200" b="1" kern="0" spc="-29" dirty="0">
                <a:solidFill>
                  <a:srgbClr val="272525"/>
                </a:solidFill>
                <a:latin typeface="Inter" pitchFamily="34" charset="0"/>
                <a:ea typeface="Inter" pitchFamily="34" charset="-122"/>
                <a:cs typeface="Inter" pitchFamily="34" charset="-120"/>
              </a:rPr>
              <a:t>1</a:t>
            </a:r>
            <a:endParaRPr lang="en-US" sz="2200" dirty="0"/>
          </a:p>
        </p:txBody>
      </p:sp>
      <p:sp>
        <p:nvSpPr>
          <p:cNvPr id="9" name="Text 7"/>
          <p:cNvSpPr/>
          <p:nvPr/>
        </p:nvSpPr>
        <p:spPr>
          <a:xfrm>
            <a:off x="2596853" y="4736703"/>
            <a:ext cx="2507953" cy="289322"/>
          </a:xfrm>
          <a:prstGeom prst="rect">
            <a:avLst/>
          </a:prstGeom>
          <a:noFill/>
          <a:ln/>
        </p:spPr>
        <p:txBody>
          <a:bodyPr wrap="none" lIns="76197" tIns="38098" rIns="76197" bIns="38098" rtlCol="0" anchor="t"/>
          <a:lstStyle/>
          <a:p>
            <a:pPr algn="ctr">
              <a:lnSpc>
                <a:spcPts val="2278"/>
              </a:lnSpc>
            </a:pPr>
            <a:r>
              <a:rPr lang="en-US" b="1" kern="0" spc="-55" dirty="0">
                <a:solidFill>
                  <a:srgbClr val="272525"/>
                </a:solidFill>
                <a:latin typeface="Inter" pitchFamily="34" charset="0"/>
                <a:ea typeface="Inter" pitchFamily="34" charset="-122"/>
                <a:cs typeface="Inter" pitchFamily="34" charset="-120"/>
              </a:rPr>
              <a:t>Separation of Concerns</a:t>
            </a:r>
            <a:endParaRPr lang="en-US" dirty="0"/>
          </a:p>
        </p:txBody>
      </p:sp>
      <p:sp>
        <p:nvSpPr>
          <p:cNvPr id="10" name="Text 8"/>
          <p:cNvSpPr/>
          <p:nvPr/>
        </p:nvSpPr>
        <p:spPr>
          <a:xfrm>
            <a:off x="1883469" y="5211168"/>
            <a:ext cx="3934818" cy="592336"/>
          </a:xfrm>
          <a:prstGeom prst="rect">
            <a:avLst/>
          </a:prstGeom>
          <a:noFill/>
          <a:ln/>
        </p:spPr>
        <p:txBody>
          <a:bodyPr wrap="square" lIns="76197" tIns="38098" rIns="76197" bIns="38098" rtlCol="0" anchor="t"/>
          <a:lstStyle/>
          <a:p>
            <a:pPr algn="ctr">
              <a:lnSpc>
                <a:spcPts val="2332"/>
              </a:lnSpc>
            </a:pPr>
            <a:r>
              <a:rPr lang="en-US" sz="1500" kern="0" spc="-29" dirty="0">
                <a:solidFill>
                  <a:srgbClr val="272525"/>
                </a:solidFill>
                <a:latin typeface="Inter" pitchFamily="34" charset="0"/>
                <a:ea typeface="Inter" pitchFamily="34" charset="-122"/>
                <a:cs typeface="Inter" pitchFamily="34" charset="-120"/>
              </a:rPr>
              <a:t>HTML is used for content, while CSS is used for styling.</a:t>
            </a:r>
            <a:endParaRPr lang="en-US" sz="1500" dirty="0"/>
          </a:p>
        </p:txBody>
      </p:sp>
      <p:sp>
        <p:nvSpPr>
          <p:cNvPr id="11" name="Shape 9"/>
          <p:cNvSpPr/>
          <p:nvPr/>
        </p:nvSpPr>
        <p:spPr>
          <a:xfrm>
            <a:off x="6077496" y="3255467"/>
            <a:ext cx="37008" cy="647998"/>
          </a:xfrm>
          <a:prstGeom prst="rect">
            <a:avLst/>
          </a:prstGeom>
          <a:solidFill>
            <a:srgbClr val="B5B7E3"/>
          </a:solidFill>
          <a:ln/>
        </p:spPr>
      </p:sp>
      <p:sp>
        <p:nvSpPr>
          <p:cNvPr id="12" name="Shape 10"/>
          <p:cNvSpPr/>
          <p:nvPr/>
        </p:nvSpPr>
        <p:spPr>
          <a:xfrm>
            <a:off x="5887741" y="3695205"/>
            <a:ext cx="416619" cy="416619"/>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6012161" y="3729931"/>
            <a:ext cx="167779" cy="347068"/>
          </a:xfrm>
          <a:prstGeom prst="rect">
            <a:avLst/>
          </a:prstGeom>
          <a:noFill/>
          <a:ln/>
        </p:spPr>
        <p:txBody>
          <a:bodyPr wrap="none" lIns="76197" tIns="38098" rIns="76197" bIns="38098" rtlCol="0" anchor="t"/>
          <a:lstStyle/>
          <a:p>
            <a:pPr algn="ctr">
              <a:lnSpc>
                <a:spcPts val="2734"/>
              </a:lnSpc>
            </a:pPr>
            <a:r>
              <a:rPr lang="en-US" sz="2200" b="1" kern="0" spc="-29" dirty="0">
                <a:solidFill>
                  <a:srgbClr val="272525"/>
                </a:solidFill>
                <a:latin typeface="Inter" pitchFamily="34" charset="0"/>
                <a:ea typeface="Inter" pitchFamily="34" charset="-122"/>
                <a:cs typeface="Inter" pitchFamily="34" charset="-120"/>
              </a:rPr>
              <a:t>2</a:t>
            </a:r>
            <a:endParaRPr lang="en-US" sz="2200" dirty="0"/>
          </a:p>
        </p:txBody>
      </p:sp>
      <p:sp>
        <p:nvSpPr>
          <p:cNvPr id="14" name="Text 12"/>
          <p:cNvSpPr/>
          <p:nvPr/>
        </p:nvSpPr>
        <p:spPr>
          <a:xfrm>
            <a:off x="5170190" y="2003425"/>
            <a:ext cx="1851620" cy="289322"/>
          </a:xfrm>
          <a:prstGeom prst="rect">
            <a:avLst/>
          </a:prstGeom>
          <a:noFill/>
          <a:ln/>
        </p:spPr>
        <p:txBody>
          <a:bodyPr wrap="none" lIns="76197" tIns="38098" rIns="76197" bIns="38098" rtlCol="0" anchor="t"/>
          <a:lstStyle/>
          <a:p>
            <a:pPr algn="ctr">
              <a:lnSpc>
                <a:spcPts val="2278"/>
              </a:lnSpc>
            </a:pPr>
            <a:r>
              <a:rPr lang="en-US" b="1" kern="0" spc="-55" dirty="0">
                <a:solidFill>
                  <a:srgbClr val="272525"/>
                </a:solidFill>
                <a:latin typeface="Inter" pitchFamily="34" charset="0"/>
                <a:ea typeface="Inter" pitchFamily="34" charset="-122"/>
                <a:cs typeface="Inter" pitchFamily="34" charset="-120"/>
              </a:rPr>
              <a:t>CSS Linking</a:t>
            </a:r>
            <a:endParaRPr lang="en-US" dirty="0"/>
          </a:p>
        </p:txBody>
      </p:sp>
      <p:sp>
        <p:nvSpPr>
          <p:cNvPr id="15" name="Text 13"/>
          <p:cNvSpPr/>
          <p:nvPr/>
        </p:nvSpPr>
        <p:spPr>
          <a:xfrm>
            <a:off x="4128592" y="2477890"/>
            <a:ext cx="3934818" cy="592336"/>
          </a:xfrm>
          <a:prstGeom prst="rect">
            <a:avLst/>
          </a:prstGeom>
          <a:noFill/>
          <a:ln/>
        </p:spPr>
        <p:txBody>
          <a:bodyPr wrap="square" lIns="76197" tIns="38098" rIns="76197" bIns="38098" rtlCol="0" anchor="t"/>
          <a:lstStyle/>
          <a:p>
            <a:pPr algn="ctr">
              <a:lnSpc>
                <a:spcPts val="2332"/>
              </a:lnSpc>
            </a:pPr>
            <a:r>
              <a:rPr lang="en-US" sz="1500" kern="0" spc="-29" dirty="0">
                <a:solidFill>
                  <a:srgbClr val="272525"/>
                </a:solidFill>
                <a:latin typeface="Inter" pitchFamily="34" charset="0"/>
                <a:ea typeface="Inter" pitchFamily="34" charset="-122"/>
                <a:cs typeface="Inter" pitchFamily="34" charset="-120"/>
              </a:rPr>
              <a:t>Link your CSS stylesheet to your HTML document using the link tag.</a:t>
            </a:r>
            <a:endParaRPr lang="en-US" sz="1500" dirty="0"/>
          </a:p>
        </p:txBody>
      </p:sp>
      <p:sp>
        <p:nvSpPr>
          <p:cNvPr id="16" name="Shape 14"/>
          <p:cNvSpPr/>
          <p:nvPr/>
        </p:nvSpPr>
        <p:spPr>
          <a:xfrm>
            <a:off x="8322618" y="3903464"/>
            <a:ext cx="37008" cy="647998"/>
          </a:xfrm>
          <a:prstGeom prst="rect">
            <a:avLst/>
          </a:prstGeom>
          <a:solidFill>
            <a:srgbClr val="B5B7E3"/>
          </a:solidFill>
          <a:ln/>
        </p:spPr>
      </p:sp>
      <p:sp>
        <p:nvSpPr>
          <p:cNvPr id="17" name="Shape 15"/>
          <p:cNvSpPr/>
          <p:nvPr/>
        </p:nvSpPr>
        <p:spPr>
          <a:xfrm>
            <a:off x="8132862" y="3695205"/>
            <a:ext cx="416619" cy="416619"/>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8254107" y="3729931"/>
            <a:ext cx="174129" cy="347068"/>
          </a:xfrm>
          <a:prstGeom prst="rect">
            <a:avLst/>
          </a:prstGeom>
          <a:noFill/>
          <a:ln/>
        </p:spPr>
        <p:txBody>
          <a:bodyPr wrap="none" lIns="76197" tIns="38098" rIns="76197" bIns="38098" rtlCol="0" anchor="t"/>
          <a:lstStyle/>
          <a:p>
            <a:pPr algn="ctr">
              <a:lnSpc>
                <a:spcPts val="2734"/>
              </a:lnSpc>
            </a:pPr>
            <a:r>
              <a:rPr lang="en-US" sz="2200" b="1" kern="0" spc="-29" dirty="0">
                <a:solidFill>
                  <a:srgbClr val="272525"/>
                </a:solidFill>
                <a:latin typeface="Inter" pitchFamily="34" charset="0"/>
                <a:ea typeface="Inter" pitchFamily="34" charset="-122"/>
                <a:cs typeface="Inter" pitchFamily="34" charset="-120"/>
              </a:rPr>
              <a:t>3</a:t>
            </a:r>
            <a:endParaRPr lang="en-US" sz="2200" dirty="0"/>
          </a:p>
        </p:txBody>
      </p:sp>
      <p:sp>
        <p:nvSpPr>
          <p:cNvPr id="19" name="Text 17"/>
          <p:cNvSpPr/>
          <p:nvPr/>
        </p:nvSpPr>
        <p:spPr>
          <a:xfrm>
            <a:off x="7415312" y="4736703"/>
            <a:ext cx="1851620" cy="289322"/>
          </a:xfrm>
          <a:prstGeom prst="rect">
            <a:avLst/>
          </a:prstGeom>
          <a:noFill/>
          <a:ln/>
        </p:spPr>
        <p:txBody>
          <a:bodyPr wrap="none" lIns="76197" tIns="38098" rIns="76197" bIns="38098" rtlCol="0" anchor="t"/>
          <a:lstStyle/>
          <a:p>
            <a:pPr algn="ctr">
              <a:lnSpc>
                <a:spcPts val="2278"/>
              </a:lnSpc>
            </a:pPr>
            <a:r>
              <a:rPr lang="en-US" b="1" kern="0" spc="-55" dirty="0">
                <a:solidFill>
                  <a:srgbClr val="272525"/>
                </a:solidFill>
                <a:latin typeface="Inter" pitchFamily="34" charset="0"/>
                <a:ea typeface="Inter" pitchFamily="34" charset="-122"/>
                <a:cs typeface="Inter" pitchFamily="34" charset="-120"/>
              </a:rPr>
              <a:t>Class and ID</a:t>
            </a:r>
            <a:endParaRPr lang="en-US" dirty="0"/>
          </a:p>
        </p:txBody>
      </p:sp>
      <p:sp>
        <p:nvSpPr>
          <p:cNvPr id="20" name="Text 18"/>
          <p:cNvSpPr/>
          <p:nvPr/>
        </p:nvSpPr>
        <p:spPr>
          <a:xfrm>
            <a:off x="6373714" y="5211168"/>
            <a:ext cx="3934818" cy="592336"/>
          </a:xfrm>
          <a:prstGeom prst="rect">
            <a:avLst/>
          </a:prstGeom>
          <a:noFill/>
          <a:ln/>
        </p:spPr>
        <p:txBody>
          <a:bodyPr wrap="square" lIns="76197" tIns="38098" rIns="76197" bIns="38098" rtlCol="0" anchor="t"/>
          <a:lstStyle/>
          <a:p>
            <a:pPr algn="ctr">
              <a:lnSpc>
                <a:spcPts val="2332"/>
              </a:lnSpc>
            </a:pPr>
            <a:r>
              <a:rPr lang="en-US" sz="1500" kern="0" spc="-29" dirty="0">
                <a:solidFill>
                  <a:srgbClr val="272525"/>
                </a:solidFill>
                <a:latin typeface="Inter" pitchFamily="34" charset="0"/>
                <a:ea typeface="Inter" pitchFamily="34" charset="-122"/>
                <a:cs typeface="Inter" pitchFamily="34" charset="-120"/>
              </a:rPr>
              <a:t>Target specific HTML elements with CSS using class and ID selectors.</a:t>
            </a:r>
            <a:endParaRPr lang="en-US" sz="1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print"/>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5266332" y="2232521"/>
            <a:ext cx="5911850" cy="694333"/>
          </a:xfrm>
          <a:prstGeom prst="rect">
            <a:avLst/>
          </a:prstGeom>
          <a:noFill/>
          <a:ln/>
        </p:spPr>
        <p:txBody>
          <a:bodyPr wrap="none" lIns="76197" tIns="38098" rIns="76197" bIns="38098" rtlCol="0" anchor="t"/>
          <a:lstStyle/>
          <a:p>
            <a:pPr>
              <a:lnSpc>
                <a:spcPts val="5467"/>
              </a:lnSpc>
            </a:pPr>
            <a:r>
              <a:rPr lang="en-US" sz="4400" dirty="0">
                <a:solidFill>
                  <a:srgbClr val="312F2B"/>
                </a:solidFill>
                <a:latin typeface="Georgia" pitchFamily="34" charset="0"/>
                <a:ea typeface="Georgia" pitchFamily="34" charset="-122"/>
                <a:cs typeface="Georgia" pitchFamily="34" charset="-120"/>
              </a:rPr>
              <a:t>LearnTube CareerNinja</a:t>
            </a:r>
            <a:endParaRPr lang="en-US" sz="4400" dirty="0"/>
          </a:p>
        </p:txBody>
      </p:sp>
      <p:sp>
        <p:nvSpPr>
          <p:cNvPr id="5" name="Text 2"/>
          <p:cNvSpPr/>
          <p:nvPr/>
        </p:nvSpPr>
        <p:spPr>
          <a:xfrm>
            <a:off x="5266333" y="3204568"/>
            <a:ext cx="6231334" cy="888504"/>
          </a:xfrm>
          <a:prstGeom prst="rect">
            <a:avLst/>
          </a:prstGeom>
          <a:noFill/>
          <a:ln/>
        </p:spPr>
        <p:txBody>
          <a:bodyPr wrap="square" lIns="76197" tIns="38098" rIns="76197" bIns="38098" rtlCol="0" anchor="t"/>
          <a:lstStyle/>
          <a:p>
            <a:pPr>
              <a:lnSpc>
                <a:spcPts val="2332"/>
              </a:lnSpc>
            </a:pPr>
            <a:r>
              <a:rPr lang="en-US" sz="1500" dirty="0">
                <a:solidFill>
                  <a:srgbClr val="272525"/>
                </a:solidFill>
                <a:latin typeface="Lato" pitchFamily="34" charset="0"/>
                <a:ea typeface="Lato" pitchFamily="34" charset="-122"/>
                <a:cs typeface="Lato" pitchFamily="34" charset="-120"/>
              </a:rPr>
              <a:t>A comprehensive career guidance website that offers students from all backgrounds the tools and resources needed to plan their future career paths.</a:t>
            </a:r>
            <a:endParaRPr lang="en-US" sz="1500" dirty="0"/>
          </a:p>
        </p:txBody>
      </p:sp>
      <p:sp>
        <p:nvSpPr>
          <p:cNvPr id="6" name="Shape 3"/>
          <p:cNvSpPr/>
          <p:nvPr/>
        </p:nvSpPr>
        <p:spPr>
          <a:xfrm>
            <a:off x="5266333" y="4315222"/>
            <a:ext cx="296168" cy="296168"/>
          </a:xfrm>
          <a:prstGeom prst="roundRect">
            <a:avLst>
              <a:gd name="adj" fmla="val 25726039"/>
            </a:avLst>
          </a:prstGeom>
          <a:noFill/>
          <a:ln w="7620">
            <a:solidFill>
              <a:srgbClr val="FFFFFF"/>
            </a:solidFill>
            <a:prstDash val="solid"/>
          </a:ln>
        </p:spPr>
      </p:sp>
      <p:pic>
        <p:nvPicPr>
          <p:cNvPr id="9" name="Image 2" descr="preencoded.png"/>
          <p:cNvPicPr>
            <a:picLocks noChangeAspect="1"/>
          </p:cNvPicPr>
          <p:nvPr/>
        </p:nvPicPr>
        <p:blipFill>
          <a:blip r:embed="rId4" cstate="print"/>
          <a:stretch>
            <a:fillRect/>
          </a:stretch>
        </p:blipFill>
        <p:spPr>
          <a:xfrm>
            <a:off x="0" y="0"/>
            <a:ext cx="4572000" cy="6858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874726" cy="797469"/>
          </a:xfrm>
        </p:spPr>
        <p:txBody>
          <a:bodyPr/>
          <a:lstStyle/>
          <a:p>
            <a:pPr algn="ctr"/>
            <a:r>
              <a:rPr lang="en-GB" dirty="0">
                <a:latin typeface="Times New Roman" panose="02020603050405020304" pitchFamily="18" charset="0"/>
                <a:cs typeface="Times New Roman" panose="02020603050405020304" pitchFamily="18" charset="0"/>
              </a:rPr>
              <a:t>Aim and </a:t>
            </a:r>
            <a:r>
              <a:rPr lang="en-GB"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6" name="Footer Placeholder 2"/>
          <p:cNvSpPr>
            <a:spLocks noGrp="1"/>
          </p:cNvSpPr>
          <p:nvPr>
            <p:ph type="ftr" sz="quarter" idx="11"/>
          </p:nvPr>
        </p:nvSpPr>
        <p:spPr>
          <a:xfrm>
            <a:off x="184727" y="6356350"/>
            <a:ext cx="11868728" cy="365125"/>
          </a:xfrm>
        </p:spPr>
        <p:txBody>
          <a:bodyPr/>
          <a:lstStyle/>
          <a:p>
            <a:r>
              <a:rPr lang="en-GB" dirty="0">
                <a:solidFill>
                  <a:schemeClr val="tx1"/>
                </a:solidFill>
                <a:latin typeface="Times New Roman" panose="02020603050405020304" pitchFamily="18" charset="0"/>
                <a:cs typeface="Times New Roman" panose="02020603050405020304" pitchFamily="18" charset="0"/>
              </a:rPr>
              <a:t> Dept. Of CSE, EPCET                                                                                                              2022-23                                                                                                               Internship(18CSI85)</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Free illustration: Success, Stairs, Determination - Free Image on ..."/>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8085909" y="0"/>
            <a:ext cx="4106091" cy="6858000"/>
          </a:xfrm>
          <a:prstGeom prst="rect">
            <a:avLst/>
          </a:prstGeom>
        </p:spPr>
      </p:pic>
      <p:sp>
        <p:nvSpPr>
          <p:cNvPr id="7" name="Rectangle 6"/>
          <p:cNvSpPr/>
          <p:nvPr/>
        </p:nvSpPr>
        <p:spPr>
          <a:xfrm>
            <a:off x="313509" y="1318405"/>
            <a:ext cx="7654834" cy="4708981"/>
          </a:xfrm>
          <a:prstGeom prst="rect">
            <a:avLst/>
          </a:prstGeom>
        </p:spPr>
        <p:txBody>
          <a:bodyPr wrap="square">
            <a:spAutoFit/>
          </a:bodyPr>
          <a:lstStyle/>
          <a:p>
            <a:r>
              <a:rPr lang="en-US" sz="2000" b="1" dirty="0" smtClean="0"/>
              <a:t>Aim:</a:t>
            </a:r>
            <a:endParaRPr lang="en-US" sz="2000" dirty="0" smtClean="0"/>
          </a:p>
          <a:p>
            <a:r>
              <a:rPr lang="en-US" sz="2000" dirty="0" smtClean="0"/>
              <a:t>Create a functional and visually appealing website using HTML and CSS that effectively presents the project's content and purpose.</a:t>
            </a:r>
          </a:p>
          <a:p>
            <a:endParaRPr lang="en-US" sz="2000" dirty="0" smtClean="0"/>
          </a:p>
          <a:p>
            <a:r>
              <a:rPr lang="en-US" sz="2000" b="1" dirty="0" smtClean="0"/>
              <a:t>Objectives:</a:t>
            </a:r>
            <a:endParaRPr lang="en-US" sz="2000" dirty="0" smtClean="0"/>
          </a:p>
          <a:p>
            <a:pPr>
              <a:buFont typeface="Wingdings" pitchFamily="2" charset="2"/>
              <a:buChar char="Ø"/>
            </a:pPr>
            <a:r>
              <a:rPr lang="en-US" sz="2000" dirty="0" smtClean="0"/>
              <a:t>Develop a responsive layout ensuring optimal viewing across various devices.</a:t>
            </a:r>
          </a:p>
          <a:p>
            <a:pPr>
              <a:buFont typeface="Wingdings" pitchFamily="2" charset="2"/>
              <a:buChar char="Ø"/>
            </a:pPr>
            <a:r>
              <a:rPr lang="en-US" sz="2000" dirty="0" smtClean="0"/>
              <a:t>Apply consistent and attractive styling to enhance user experience and engagement.</a:t>
            </a:r>
          </a:p>
          <a:p>
            <a:pPr>
              <a:buFont typeface="Wingdings" pitchFamily="2" charset="2"/>
              <a:buChar char="Ø"/>
            </a:pPr>
            <a:r>
              <a:rPr lang="en-US" sz="2000" dirty="0" smtClean="0"/>
              <a:t>Structure content with semantic HTML for improved accessibility and SEO.</a:t>
            </a:r>
          </a:p>
          <a:p>
            <a:pPr>
              <a:buFont typeface="Wingdings" pitchFamily="2" charset="2"/>
              <a:buChar char="Ø"/>
            </a:pPr>
            <a:r>
              <a:rPr lang="en-US" sz="2000" dirty="0" smtClean="0"/>
              <a:t>Implement user-friendly navigation and interactive elements to facilitate easy exploration.</a:t>
            </a:r>
          </a:p>
          <a:p>
            <a:pPr>
              <a:buFont typeface="Wingdings" pitchFamily="2" charset="2"/>
              <a:buChar char="Ø"/>
            </a:pPr>
            <a:r>
              <a:rPr lang="en-US" sz="2000" dirty="0" smtClean="0"/>
              <a:t>Document the development process to provide insights and reference for future projects.</a:t>
            </a:r>
            <a:endParaRPr lang="en-US" dirty="0"/>
          </a:p>
        </p:txBody>
      </p:sp>
    </p:spTree>
    <p:extLst>
      <p:ext uri="{BB962C8B-B14F-4D97-AF65-F5344CB8AC3E}">
        <p14:creationId xmlns:p14="http://schemas.microsoft.com/office/powerpoint/2010/main" xmlns="" val="800150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1737</TotalTime>
  <Words>998</Words>
  <Application>Microsoft Office PowerPoint</Application>
  <PresentationFormat>Custom</PresentationFormat>
  <Paragraphs>130</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CONTENTS:</vt:lpstr>
      <vt:lpstr>Slide 3</vt:lpstr>
      <vt:lpstr>Slide 4</vt:lpstr>
      <vt:lpstr>Different HTML Tags</vt:lpstr>
      <vt:lpstr>Slide 6</vt:lpstr>
      <vt:lpstr>Slide 7</vt:lpstr>
      <vt:lpstr>Slide 8</vt:lpstr>
      <vt:lpstr>Aim and Objectives</vt:lpstr>
      <vt:lpstr>Hardware and Software Requirements</vt:lpstr>
      <vt:lpstr>Implementation</vt:lpstr>
      <vt:lpstr>Slide 12</vt:lpstr>
      <vt:lpstr>Project Outputs</vt:lpstr>
      <vt:lpstr>About Page:</vt:lpstr>
      <vt:lpstr>Courses Page</vt:lpstr>
      <vt:lpstr>Application Form:</vt:lpstr>
      <vt:lpstr>Contact Page:</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RUPAM BHATTACHARYYA</cp:lastModifiedBy>
  <cp:revision>106</cp:revision>
  <dcterms:created xsi:type="dcterms:W3CDTF">2021-05-07T16:54:36Z</dcterms:created>
  <dcterms:modified xsi:type="dcterms:W3CDTF">2023-08-23T09:23:17Z</dcterms:modified>
</cp:coreProperties>
</file>