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17" r:id="rId1"/>
    <p:sldMasterId id="2147484429" r:id="rId2"/>
  </p:sldMasterIdLst>
  <p:notesMasterIdLst>
    <p:notesMasterId r:id="rId21"/>
  </p:notesMasterIdLst>
  <p:sldIdLst>
    <p:sldId id="290" r:id="rId3"/>
    <p:sldId id="291" r:id="rId4"/>
    <p:sldId id="257" r:id="rId5"/>
    <p:sldId id="292" r:id="rId6"/>
    <p:sldId id="283" r:id="rId7"/>
    <p:sldId id="278" r:id="rId8"/>
    <p:sldId id="271" r:id="rId9"/>
    <p:sldId id="275" r:id="rId10"/>
    <p:sldId id="288" r:id="rId11"/>
    <p:sldId id="273" r:id="rId12"/>
    <p:sldId id="259" r:id="rId13"/>
    <p:sldId id="274" r:id="rId14"/>
    <p:sldId id="295" r:id="rId15"/>
    <p:sldId id="294" r:id="rId16"/>
    <p:sldId id="286" r:id="rId17"/>
    <p:sldId id="289" r:id="rId18"/>
    <p:sldId id="296"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BF379B-5D9C-412B-88D0-DC67EB11E659}">
          <p14:sldIdLst>
            <p14:sldId id="290"/>
            <p14:sldId id="291"/>
            <p14:sldId id="257"/>
            <p14:sldId id="292"/>
            <p14:sldId id="283"/>
            <p14:sldId id="278"/>
            <p14:sldId id="271"/>
            <p14:sldId id="275"/>
            <p14:sldId id="288"/>
            <p14:sldId id="273"/>
          </p14:sldIdLst>
        </p14:section>
        <p14:section name="Untitled Section" id="{B5CC2DEA-C1E8-403A-BA93-2B51E0AD0D4A}">
          <p14:sldIdLst>
            <p14:sldId id="259"/>
            <p14:sldId id="274"/>
            <p14:sldId id="295"/>
            <p14:sldId id="294"/>
            <p14:sldId id="286"/>
            <p14:sldId id="289"/>
            <p14:sldId id="296"/>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7AEB1-D980-4766-B775-01F37015BB39}" type="datetimeFigureOut">
              <a:rPr lang="en-IN" smtClean="0"/>
              <a:pPr/>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5A196-7B62-4664-A039-D5BBBDAEF731}" type="slidenum">
              <a:rPr lang="en-IN" smtClean="0"/>
              <a:pPr/>
              <a:t>‹#›</a:t>
            </a:fld>
            <a:endParaRPr lang="en-IN"/>
          </a:p>
        </p:txBody>
      </p:sp>
    </p:spTree>
    <p:extLst>
      <p:ext uri="{BB962C8B-B14F-4D97-AF65-F5344CB8AC3E}">
        <p14:creationId xmlns:p14="http://schemas.microsoft.com/office/powerpoint/2010/main" val="418530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pPr/>
              <a:t>3</a:t>
            </a:fld>
            <a:endParaRPr lang="en-IN"/>
          </a:p>
        </p:txBody>
      </p:sp>
    </p:spTree>
    <p:extLst>
      <p:ext uri="{BB962C8B-B14F-4D97-AF65-F5344CB8AC3E}">
        <p14:creationId xmlns:p14="http://schemas.microsoft.com/office/powerpoint/2010/main" val="134968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705321-BC22-42F2-8856-487341F0A22E}" type="datetime1">
              <a:rPr lang="en-IN" smtClean="0"/>
              <a:pPr/>
              <a:t>23-07-2024</a:t>
            </a:fld>
            <a:endParaRPr lang="en-IN"/>
          </a:p>
        </p:txBody>
      </p:sp>
      <p:sp>
        <p:nvSpPr>
          <p:cNvPr id="5" name="Footer Placeholder 4"/>
          <p:cNvSpPr>
            <a:spLocks noGrp="1"/>
          </p:cNvSpPr>
          <p:nvPr>
            <p:ph type="ftr" sz="quarter" idx="11"/>
          </p:nvPr>
        </p:nvSpPr>
        <p:spPr/>
        <p:txBody>
          <a:bodyPr/>
          <a:lstStyle/>
          <a:p>
            <a:r>
              <a:rPr lang="en-GB"/>
              <a:t>Dept. of CSE                                             </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249115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74CEB3-3BB7-48BE-B58F-670C9EDD8969}" type="datetime1">
              <a:rPr lang="en-IN" smtClean="0"/>
              <a:pPr/>
              <a:t>23-07-2024</a:t>
            </a:fld>
            <a:endParaRPr lang="en-IN"/>
          </a:p>
        </p:txBody>
      </p:sp>
      <p:sp>
        <p:nvSpPr>
          <p:cNvPr id="5" name="Footer Placeholder 4"/>
          <p:cNvSpPr>
            <a:spLocks noGrp="1"/>
          </p:cNvSpPr>
          <p:nvPr>
            <p:ph type="ftr" sz="quarter" idx="11"/>
          </p:nvPr>
        </p:nvSpPr>
        <p:spPr/>
        <p:txBody>
          <a:bodyPr/>
          <a:lstStyle/>
          <a:p>
            <a:r>
              <a:rPr lang="en-GB"/>
              <a:t>Dept. of CSE                                             </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360857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73DF179-FBAB-431B-A68C-F2E00CCE5E9C}" type="datetime1">
              <a:rPr lang="en-IN" smtClean="0"/>
              <a:pPr/>
              <a:t>23-07-2024</a:t>
            </a:fld>
            <a:endParaRPr lang="en-IN"/>
          </a:p>
        </p:txBody>
      </p:sp>
      <p:sp>
        <p:nvSpPr>
          <p:cNvPr id="5" name="Footer Placeholder 4"/>
          <p:cNvSpPr>
            <a:spLocks noGrp="1"/>
          </p:cNvSpPr>
          <p:nvPr>
            <p:ph type="ftr" sz="quarter" idx="11"/>
          </p:nvPr>
        </p:nvSpPr>
        <p:spPr/>
        <p:txBody>
          <a:bodyPr/>
          <a:lstStyle/>
          <a:p>
            <a:r>
              <a:rPr lang="en-GB"/>
              <a:t>Dept. of CSE                                             </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428178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710" y="1600200"/>
            <a:ext cx="11050290"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nvGrpSpPr>
          <p:cNvPr id="7" name="top graphic"/>
          <p:cNvGrpSpPr/>
          <p:nvPr/>
        </p:nvGrpSpPr>
        <p:grpSpPr>
          <a:xfrm>
            <a:off x="1279" y="0"/>
            <a:ext cx="12192127"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grpSp>
        <p:nvGrpSpPr>
          <p:cNvPr id="23" name="bottom graphic"/>
          <p:cNvGrpSpPr/>
          <p:nvPr/>
        </p:nvGrpSpPr>
        <p:grpSpPr>
          <a:xfrm>
            <a:off x="1" y="6080760"/>
            <a:ext cx="12193406"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800"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sp>
        <p:nvSpPr>
          <p:cNvPr id="2" name="Title 1"/>
          <p:cNvSpPr>
            <a:spLocks noGrp="1"/>
          </p:cNvSpPr>
          <p:nvPr>
            <p:ph type="ctrTitle"/>
          </p:nvPr>
        </p:nvSpPr>
        <p:spPr bwMode="invGray">
          <a:xfrm>
            <a:off x="1522811" y="1905000"/>
            <a:ext cx="9146380"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809" y="5029200"/>
            <a:ext cx="8231742"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pPr/>
              <a:t>7/23/2024</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612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pPr/>
              <a:t>7/23/2024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6591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809" y="4876800"/>
            <a:ext cx="8231742"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pPr/>
              <a:t>7/23/2024</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405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810" y="1904999"/>
            <a:ext cx="4436719"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2472" y="1904999"/>
            <a:ext cx="4436719"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pPr/>
              <a:t>7/23/2024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23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828801"/>
            <a:ext cx="4420750"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590801"/>
            <a:ext cx="442075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8442" y="1828801"/>
            <a:ext cx="4420750"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8442" y="2590801"/>
            <a:ext cx="442075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pPr/>
              <a:t>7/23/2024</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184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pPr/>
              <a:t>7/23/2024</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098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1" y="6309360"/>
            <a:ext cx="12193406"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800"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pPr/>
              <a:t>7/23/2024</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3775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927" y="1019175"/>
            <a:ext cx="6128076"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2" name="Title 1"/>
          <p:cNvSpPr>
            <a:spLocks noGrp="1"/>
          </p:cNvSpPr>
          <p:nvPr>
            <p:ph type="title"/>
          </p:nvPr>
        </p:nvSpPr>
        <p:spPr>
          <a:xfrm>
            <a:off x="7925278" y="1371600"/>
            <a:ext cx="3125014"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2319" y="1293495"/>
            <a:ext cx="5579293"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5278" y="3536830"/>
            <a:ext cx="3125014"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pPr/>
              <a:t>7/23/2024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7257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72ACF6-5AB6-4DAA-9409-A169F83512C6}" type="datetime1">
              <a:rPr lang="en-IN" smtClean="0"/>
              <a:pPr/>
              <a:t>23-07-2024</a:t>
            </a:fld>
            <a:endParaRPr lang="en-IN"/>
          </a:p>
        </p:txBody>
      </p:sp>
      <p:sp>
        <p:nvSpPr>
          <p:cNvPr id="5" name="Footer Placeholder 4"/>
          <p:cNvSpPr>
            <a:spLocks noGrp="1"/>
          </p:cNvSpPr>
          <p:nvPr>
            <p:ph type="ftr" sz="quarter" idx="11"/>
          </p:nvPr>
        </p:nvSpPr>
        <p:spPr/>
        <p:txBody>
          <a:bodyPr/>
          <a:lstStyle/>
          <a:p>
            <a:r>
              <a:rPr lang="en-GB"/>
              <a:t>Dept. of CSE                                             </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677577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927" y="1019175"/>
            <a:ext cx="6128076"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2" name="Title 1"/>
          <p:cNvSpPr>
            <a:spLocks noGrp="1"/>
          </p:cNvSpPr>
          <p:nvPr>
            <p:ph type="title"/>
          </p:nvPr>
        </p:nvSpPr>
        <p:spPr>
          <a:xfrm>
            <a:off x="7925278" y="1371600"/>
            <a:ext cx="3125014"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855" y="1202055"/>
            <a:ext cx="5762221"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5278" y="3536830"/>
            <a:ext cx="3125014"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pPr/>
              <a:t>7/23/2024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7711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pPr/>
              <a:t>7/23/2024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3344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6981" y="609600"/>
            <a:ext cx="1143299"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809" y="609600"/>
            <a:ext cx="7698203"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pPr/>
              <a:t>7/23/2024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8804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pPr/>
              <a:t>7/23/2024</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236224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51E8F-EE7A-44D0-A3DC-AF32751E5BAA}" type="datetime1">
              <a:rPr lang="en-IN" smtClean="0"/>
              <a:pPr/>
              <a:t>23-07-2024</a:t>
            </a:fld>
            <a:endParaRPr lang="en-IN"/>
          </a:p>
        </p:txBody>
      </p:sp>
      <p:sp>
        <p:nvSpPr>
          <p:cNvPr id="5" name="Footer Placeholder 4"/>
          <p:cNvSpPr>
            <a:spLocks noGrp="1"/>
          </p:cNvSpPr>
          <p:nvPr>
            <p:ph type="ftr" sz="quarter" idx="11"/>
          </p:nvPr>
        </p:nvSpPr>
        <p:spPr/>
        <p:txBody>
          <a:bodyPr/>
          <a:lstStyle/>
          <a:p>
            <a:r>
              <a:rPr lang="en-GB"/>
              <a:t>Dept. of CSE                                             </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135454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CABF19B-B9B5-4075-8C45-FD057E94F16C}" type="datetime1">
              <a:rPr lang="en-IN" smtClean="0"/>
              <a:pPr/>
              <a:t>23-07-2024</a:t>
            </a:fld>
            <a:endParaRPr lang="en-IN"/>
          </a:p>
        </p:txBody>
      </p:sp>
      <p:sp>
        <p:nvSpPr>
          <p:cNvPr id="6" name="Footer Placeholder 5"/>
          <p:cNvSpPr>
            <a:spLocks noGrp="1"/>
          </p:cNvSpPr>
          <p:nvPr>
            <p:ph type="ftr" sz="quarter" idx="11"/>
          </p:nvPr>
        </p:nvSpPr>
        <p:spPr/>
        <p:txBody>
          <a:bodyPr/>
          <a:lstStyle/>
          <a:p>
            <a:r>
              <a:rPr lang="en-GB"/>
              <a:t>Dept. of CSE                                             </a:t>
            </a:r>
            <a:endParaRPr lang="en-IN"/>
          </a:p>
        </p:txBody>
      </p:sp>
      <p:sp>
        <p:nvSpPr>
          <p:cNvPr id="7" name="Slide Number Placeholder 6"/>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191513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FAC255A-C089-4E71-9A32-299B71FBD5D6}" type="datetime1">
              <a:rPr lang="en-IN" smtClean="0"/>
              <a:pPr/>
              <a:t>23-07-2024</a:t>
            </a:fld>
            <a:endParaRPr lang="en-IN"/>
          </a:p>
        </p:txBody>
      </p:sp>
      <p:sp>
        <p:nvSpPr>
          <p:cNvPr id="8" name="Footer Placeholder 7"/>
          <p:cNvSpPr>
            <a:spLocks noGrp="1"/>
          </p:cNvSpPr>
          <p:nvPr>
            <p:ph type="ftr" sz="quarter" idx="11"/>
          </p:nvPr>
        </p:nvSpPr>
        <p:spPr/>
        <p:txBody>
          <a:bodyPr/>
          <a:lstStyle/>
          <a:p>
            <a:r>
              <a:rPr lang="en-GB"/>
              <a:t>Dept. of CSE                                             </a:t>
            </a:r>
            <a:endParaRPr lang="en-IN"/>
          </a:p>
        </p:txBody>
      </p:sp>
      <p:sp>
        <p:nvSpPr>
          <p:cNvPr id="9" name="Slide Number Placeholder 8"/>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313875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BD92270-5E32-46D7-A34D-0DE0F4E6D25F}" type="datetime1">
              <a:rPr lang="en-IN" smtClean="0"/>
              <a:pPr/>
              <a:t>23-07-2024</a:t>
            </a:fld>
            <a:endParaRPr lang="en-IN"/>
          </a:p>
        </p:txBody>
      </p:sp>
      <p:sp>
        <p:nvSpPr>
          <p:cNvPr id="4" name="Footer Placeholder 3"/>
          <p:cNvSpPr>
            <a:spLocks noGrp="1"/>
          </p:cNvSpPr>
          <p:nvPr>
            <p:ph type="ftr" sz="quarter" idx="11"/>
          </p:nvPr>
        </p:nvSpPr>
        <p:spPr/>
        <p:txBody>
          <a:bodyPr/>
          <a:lstStyle/>
          <a:p>
            <a:r>
              <a:rPr lang="en-GB"/>
              <a:t>Dept. of CSE                                             </a:t>
            </a:r>
            <a:endParaRPr lang="en-IN"/>
          </a:p>
        </p:txBody>
      </p:sp>
      <p:sp>
        <p:nvSpPr>
          <p:cNvPr id="5" name="Slide Number Placeholder 4"/>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203818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3142-FD70-4BAC-ABBA-9BA26EE38AF7}" type="datetime1">
              <a:rPr lang="en-IN" smtClean="0"/>
              <a:pPr/>
              <a:t>23-07-2024</a:t>
            </a:fld>
            <a:endParaRPr lang="en-IN"/>
          </a:p>
        </p:txBody>
      </p:sp>
      <p:sp>
        <p:nvSpPr>
          <p:cNvPr id="3" name="Footer Placeholder 2"/>
          <p:cNvSpPr>
            <a:spLocks noGrp="1"/>
          </p:cNvSpPr>
          <p:nvPr>
            <p:ph type="ftr" sz="quarter" idx="11"/>
          </p:nvPr>
        </p:nvSpPr>
        <p:spPr/>
        <p:txBody>
          <a:bodyPr/>
          <a:lstStyle/>
          <a:p>
            <a:r>
              <a:rPr lang="en-GB"/>
              <a:t>Dept. of CSE                                             </a:t>
            </a:r>
            <a:endParaRPr lang="en-IN"/>
          </a:p>
        </p:txBody>
      </p:sp>
      <p:sp>
        <p:nvSpPr>
          <p:cNvPr id="4" name="Slide Number Placeholder 3"/>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153536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A3C459-5196-410B-9B3B-E4591370980B}" type="datetime1">
              <a:rPr lang="en-IN" smtClean="0"/>
              <a:pPr/>
              <a:t>23-07-2024</a:t>
            </a:fld>
            <a:endParaRPr lang="en-IN"/>
          </a:p>
        </p:txBody>
      </p:sp>
      <p:sp>
        <p:nvSpPr>
          <p:cNvPr id="6" name="Footer Placeholder 5"/>
          <p:cNvSpPr>
            <a:spLocks noGrp="1"/>
          </p:cNvSpPr>
          <p:nvPr>
            <p:ph type="ftr" sz="quarter" idx="11"/>
          </p:nvPr>
        </p:nvSpPr>
        <p:spPr/>
        <p:txBody>
          <a:bodyPr/>
          <a:lstStyle/>
          <a:p>
            <a:r>
              <a:rPr lang="en-GB"/>
              <a:t>Dept. of CSE                                             </a:t>
            </a:r>
            <a:endParaRPr lang="en-IN"/>
          </a:p>
        </p:txBody>
      </p:sp>
      <p:sp>
        <p:nvSpPr>
          <p:cNvPr id="7" name="Slide Number Placeholder 6"/>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412514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B033D1-42F4-4FF7-B7B3-A8DD521C4EC2}" type="datetime1">
              <a:rPr lang="en-IN" smtClean="0"/>
              <a:pPr/>
              <a:t>23-07-2024</a:t>
            </a:fld>
            <a:endParaRPr lang="en-IN"/>
          </a:p>
        </p:txBody>
      </p:sp>
      <p:sp>
        <p:nvSpPr>
          <p:cNvPr id="6" name="Footer Placeholder 5"/>
          <p:cNvSpPr>
            <a:spLocks noGrp="1"/>
          </p:cNvSpPr>
          <p:nvPr>
            <p:ph type="ftr" sz="quarter" idx="11"/>
          </p:nvPr>
        </p:nvSpPr>
        <p:spPr/>
        <p:txBody>
          <a:bodyPr/>
          <a:lstStyle/>
          <a:p>
            <a:r>
              <a:rPr lang="en-GB"/>
              <a:t>Dept. of CSE                                             </a:t>
            </a:r>
            <a:endParaRPr lang="en-IN"/>
          </a:p>
        </p:txBody>
      </p:sp>
      <p:sp>
        <p:nvSpPr>
          <p:cNvPr id="7" name="Slide Number Placeholder 6"/>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426973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204B6-5D08-4885-8E48-6EDAEFAFAF41}" type="datetime1">
              <a:rPr lang="en-IN" smtClean="0"/>
              <a:pPr/>
              <a:t>23-07-2024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Dept. of CSE                                             </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20281-AA44-47DE-A12A-EF7A9AB715F5}" type="slidenum">
              <a:rPr lang="en-IN" smtClean="0"/>
              <a:pPr/>
              <a:t>‹#›</a:t>
            </a:fld>
            <a:endParaRPr lang="en-IN"/>
          </a:p>
        </p:txBody>
      </p:sp>
    </p:spTree>
    <p:extLst>
      <p:ext uri="{BB962C8B-B14F-4D97-AF65-F5344CB8AC3E}">
        <p14:creationId xmlns:p14="http://schemas.microsoft.com/office/powerpoint/2010/main" val="2465613808"/>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1" y="6309360"/>
            <a:ext cx="12193406"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800"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grpSp>
        <p:nvGrpSpPr>
          <p:cNvPr id="10" name="top graphic"/>
          <p:cNvGrpSpPr/>
          <p:nvPr/>
        </p:nvGrpSpPr>
        <p:grpSpPr>
          <a:xfrm>
            <a:off x="1279" y="0"/>
            <a:ext cx="12192127"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sp>
        <p:nvSpPr>
          <p:cNvPr id="2" name="Title Placeholder 1"/>
          <p:cNvSpPr>
            <a:spLocks noGrp="1"/>
          </p:cNvSpPr>
          <p:nvPr>
            <p:ph type="title"/>
          </p:nvPr>
        </p:nvSpPr>
        <p:spPr>
          <a:xfrm>
            <a:off x="1523273" y="609600"/>
            <a:ext cx="9145920"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3273" y="1905001"/>
            <a:ext cx="9145920"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891" y="6516865"/>
            <a:ext cx="6063724"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6445" y="6516865"/>
            <a:ext cx="1327968"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7/23/2024</a:t>
            </a:fld>
            <a:endParaRPr lang="en-US" dirty="0"/>
          </a:p>
        </p:txBody>
      </p:sp>
      <p:sp>
        <p:nvSpPr>
          <p:cNvPr id="6" name="Slide Number Placeholder 5"/>
          <p:cNvSpPr>
            <a:spLocks noGrp="1"/>
          </p:cNvSpPr>
          <p:nvPr>
            <p:ph type="sldNum" sz="quarter" idx="4"/>
          </p:nvPr>
        </p:nvSpPr>
        <p:spPr bwMode="auto">
          <a:xfrm>
            <a:off x="9732629" y="6516865"/>
            <a:ext cx="936563"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62263325"/>
      </p:ext>
    </p:extLst>
  </p:cSld>
  <p:clrMap bg1="lt1" tx1="dk1" bg2="lt2" tx2="dk2" accent1="accent1" accent2="accent2" accent3="accent3" accent4="accent4" accent5="accent5" accent6="accent6" hlink="hlink" folHlink="folHlink"/>
  <p:sldLayoutIdLst>
    <p:sldLayoutId id="2147484430" r:id="rId1"/>
    <p:sldLayoutId id="2147484431" r:id="rId2"/>
    <p:sldLayoutId id="2147484432" r:id="rId3"/>
    <p:sldLayoutId id="2147484433" r:id="rId4"/>
    <p:sldLayoutId id="2147484434" r:id="rId5"/>
    <p:sldLayoutId id="2147484435" r:id="rId6"/>
    <p:sldLayoutId id="2147484436" r:id="rId7"/>
    <p:sldLayoutId id="2147484437" r:id="rId8"/>
    <p:sldLayoutId id="2147484438" r:id="rId9"/>
    <p:sldLayoutId id="2147484439" r:id="rId10"/>
    <p:sldLayoutId id="2147484440" r:id="rId11"/>
    <p:sldLayoutId id="214748444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782144"/>
            <a:ext cx="9146380" cy="1523981"/>
          </a:xfrm>
        </p:spPr>
        <p:txBody>
          <a:bodyPr/>
          <a:lstStyle/>
          <a:p>
            <a:pPr lvl="0" algn="ctr">
              <a:lnSpc>
                <a:spcPct val="100000"/>
              </a:lnSpc>
              <a:spcBef>
                <a:spcPts val="0"/>
              </a:spcBef>
              <a:defRPr/>
            </a:pPr>
            <a:r>
              <a:rPr kumimoji="0" lang="en-US" sz="3200" b="1" i="0" u="none" strike="noStrike" kern="1200" cap="none" spc="0" normalizeH="0" baseline="0" noProof="0" dirty="0">
                <a:ln>
                  <a:noFill/>
                </a:ln>
                <a:effectLst/>
                <a:uLnTx/>
                <a:uFillTx/>
                <a:latin typeface="Times New Roman" pitchFamily="18" charset="0"/>
                <a:ea typeface="+mn-ea"/>
                <a:cs typeface="Times New Roman" pitchFamily="18" charset="0"/>
              </a:rPr>
              <a:t>Internship on “Chronic Disease Prediction”</a:t>
            </a:r>
            <a:br>
              <a:rPr kumimoji="0" lang="en-US" sz="3200" b="1" i="0" u="none" strike="noStrike" kern="1200" cap="none" spc="0" normalizeH="0" baseline="0" noProof="0" dirty="0">
                <a:ln>
                  <a:noFill/>
                </a:ln>
                <a:effectLst/>
                <a:uLnTx/>
                <a:uFillTx/>
                <a:latin typeface="Times New Roman" pitchFamily="18" charset="0"/>
                <a:ea typeface="+mn-ea"/>
                <a:cs typeface="Times New Roman" pitchFamily="18" charset="0"/>
              </a:rPr>
            </a:br>
            <a:br>
              <a:rPr kumimoji="0" lang="en-US" sz="3200" b="1" i="0" u="none" strike="noStrike" kern="1200" cap="none" spc="0" normalizeH="0" baseline="0" noProof="0" dirty="0">
                <a:ln>
                  <a:noFill/>
                </a:ln>
                <a:effectLst/>
                <a:uLnTx/>
                <a:uFillTx/>
                <a:latin typeface="Times New Roman" pitchFamily="18" charset="0"/>
                <a:ea typeface="+mn-ea"/>
                <a:cs typeface="Times New Roman" pitchFamily="18" charset="0"/>
              </a:rPr>
            </a:br>
            <a:r>
              <a:rPr kumimoji="0" lang="en-US" sz="2800" b="1" i="0" u="none" strike="noStrike" kern="1200" cap="none" spc="0" normalizeH="0" baseline="0" noProof="0" dirty="0">
                <a:ln>
                  <a:noFill/>
                </a:ln>
                <a:effectLst/>
                <a:uLnTx/>
                <a:uFillTx/>
                <a:latin typeface="Times New Roman" pitchFamily="18" charset="0"/>
                <a:ea typeface="+mn-ea"/>
                <a:cs typeface="Times New Roman" pitchFamily="18" charset="0"/>
              </a:rPr>
              <a:t>Subject Code : 21CSI68 </a:t>
            </a:r>
          </a:p>
        </p:txBody>
      </p:sp>
      <p:sp>
        <p:nvSpPr>
          <p:cNvPr id="3" name="Content Placeholder 2"/>
          <p:cNvSpPr>
            <a:spLocks noGrp="1"/>
          </p:cNvSpPr>
          <p:nvPr>
            <p:ph type="subTitle" idx="1"/>
          </p:nvPr>
        </p:nvSpPr>
        <p:spPr>
          <a:xfrm>
            <a:off x="9055510" y="4068116"/>
            <a:ext cx="3485535" cy="838200"/>
          </a:xfrm>
        </p:spPr>
        <p:txBody>
          <a:bodyPr>
            <a:normAutofit fontScale="92500" lnSpcReduction="20000"/>
          </a:bodyPr>
          <a:lstStyle/>
          <a:p>
            <a:r>
              <a:rPr lang="en-US" dirty="0">
                <a:solidFill>
                  <a:schemeClr val="bg1"/>
                </a:solidFill>
              </a:rPr>
              <a:t>Rupam Bhattacharyya (1EP21CS089) </a:t>
            </a:r>
            <a:r>
              <a:rPr lang="en-US" dirty="0"/>
              <a:t>			</a:t>
            </a:r>
          </a:p>
        </p:txBody>
      </p:sp>
      <p:sp>
        <p:nvSpPr>
          <p:cNvPr id="5" name="Content Placeholder 2">
            <a:extLst>
              <a:ext uri="{FF2B5EF4-FFF2-40B4-BE49-F238E27FC236}">
                <a16:creationId xmlns:a16="http://schemas.microsoft.com/office/drawing/2014/main" id="{AF4E1BF3-320F-026B-5756-F093D702CB44}"/>
              </a:ext>
            </a:extLst>
          </p:cNvPr>
          <p:cNvSpPr txBox="1">
            <a:spLocks/>
          </p:cNvSpPr>
          <p:nvPr/>
        </p:nvSpPr>
        <p:spPr>
          <a:xfrm>
            <a:off x="3527322" y="4906317"/>
            <a:ext cx="5894439" cy="1052032"/>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90000"/>
              </a:lnSpc>
              <a:spcBef>
                <a:spcPts val="0"/>
              </a:spcBef>
              <a:buClr>
                <a:schemeClr val="tx1"/>
              </a:buClr>
              <a:buSzPct val="80000"/>
              <a:buFont typeface="Wingdings" pitchFamily="2" charset="2"/>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SzPct val="80000"/>
              <a:buFont typeface="Wingdings"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SzPct val="80000"/>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Clr>
                <a:schemeClr val="tx1"/>
              </a:buClr>
              <a:buSzPct val="10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Clr>
                <a:schemeClr val="tx1"/>
              </a:buClr>
              <a:buSzPct val="80000"/>
              <a:buFont typeface="Wingdings" pitchFamily="2" charset="2"/>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Clr>
                <a:schemeClr val="tx1"/>
              </a:buClr>
              <a:buSzPct val="10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Clr>
                <a:schemeClr val="tx1"/>
              </a:buClr>
              <a:buSzPct val="80000"/>
              <a:buFont typeface="Wingdings" pitchFamily="2" charset="2"/>
              <a:buNone/>
              <a:defRPr sz="1600" kern="1200">
                <a:solidFill>
                  <a:schemeClr val="tx1">
                    <a:tint val="75000"/>
                  </a:schemeClr>
                </a:solidFill>
                <a:latin typeface="+mn-lt"/>
                <a:ea typeface="+mn-ea"/>
                <a:cs typeface="+mn-cs"/>
              </a:defRPr>
            </a:lvl9pPr>
          </a:lstStyle>
          <a:p>
            <a:pPr algn="ctr"/>
            <a:r>
              <a:rPr lang="en-GB" sz="6400" b="1" dirty="0"/>
              <a:t>Under the Guidance of</a:t>
            </a:r>
          </a:p>
          <a:p>
            <a:pPr algn="ctr"/>
            <a:r>
              <a:rPr lang="pt-BR" sz="6400" dirty="0"/>
              <a:t>Prof. Pavan Kumar R  B,</a:t>
            </a:r>
          </a:p>
          <a:p>
            <a:pPr algn="ctr"/>
            <a:r>
              <a:rPr lang="en-GB" sz="6400" dirty="0"/>
              <a:t>Assistant Professor,  </a:t>
            </a:r>
          </a:p>
          <a:p>
            <a:pPr algn="ctr">
              <a:lnSpc>
                <a:spcPct val="120000"/>
              </a:lnSpc>
            </a:pPr>
            <a:r>
              <a:rPr lang="en-GB" sz="6400" dirty="0"/>
              <a:t>Department of CSE, EPCET</a:t>
            </a:r>
          </a:p>
          <a:p>
            <a:r>
              <a:rPr lang="en-US" dirty="0"/>
              <a:t> 			</a:t>
            </a:r>
          </a:p>
        </p:txBody>
      </p:sp>
      <p:pic>
        <p:nvPicPr>
          <p:cNvPr id="4" name="Picture 3">
            <a:extLst>
              <a:ext uri="{FF2B5EF4-FFF2-40B4-BE49-F238E27FC236}">
                <a16:creationId xmlns:a16="http://schemas.microsoft.com/office/drawing/2014/main" id="{896073AA-BF44-4665-98C6-3AF31BBDB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666" y="523364"/>
            <a:ext cx="6731001" cy="865169"/>
          </a:xfrm>
          <a:prstGeom prst="rect">
            <a:avLst/>
          </a:prstGeom>
        </p:spPr>
      </p:pic>
      <p:pic>
        <p:nvPicPr>
          <p:cNvPr id="6" name="image1.png">
            <a:extLst>
              <a:ext uri="{FF2B5EF4-FFF2-40B4-BE49-F238E27FC236}">
                <a16:creationId xmlns:a16="http://schemas.microsoft.com/office/drawing/2014/main" id="{DD99F3A2-E689-E658-73E0-81AF09552E08}"/>
              </a:ext>
            </a:extLst>
          </p:cNvPr>
          <p:cNvPicPr/>
          <p:nvPr/>
        </p:nvPicPr>
        <p:blipFill>
          <a:blip r:embed="rId4" cstate="print"/>
          <a:srcRect/>
          <a:stretch>
            <a:fillRect/>
          </a:stretch>
        </p:blipFill>
        <p:spPr>
          <a:xfrm>
            <a:off x="9421761" y="601049"/>
            <a:ext cx="424180" cy="533400"/>
          </a:xfrm>
          <a:prstGeom prst="rect">
            <a:avLst/>
          </a:prstGeom>
          <a:ln/>
        </p:spPr>
      </p:pic>
      <p:pic>
        <p:nvPicPr>
          <p:cNvPr id="9" name="image2.png">
            <a:extLst>
              <a:ext uri="{FF2B5EF4-FFF2-40B4-BE49-F238E27FC236}">
                <a16:creationId xmlns:a16="http://schemas.microsoft.com/office/drawing/2014/main" id="{37CA56B2-C2E5-A1E0-038B-DB889002F6C1}"/>
              </a:ext>
            </a:extLst>
          </p:cNvPr>
          <p:cNvPicPr/>
          <p:nvPr/>
        </p:nvPicPr>
        <p:blipFill>
          <a:blip r:embed="rId5" cstate="print"/>
          <a:srcRect/>
          <a:stretch>
            <a:fillRect/>
          </a:stretch>
        </p:blipFill>
        <p:spPr>
          <a:xfrm>
            <a:off x="10095023" y="667089"/>
            <a:ext cx="424180" cy="401320"/>
          </a:xfrm>
          <a:prstGeom prst="rect">
            <a:avLst/>
          </a:prstGeom>
          <a:ln/>
        </p:spPr>
      </p:pic>
    </p:spTree>
    <p:extLst>
      <p:ext uri="{BB962C8B-B14F-4D97-AF65-F5344CB8AC3E}">
        <p14:creationId xmlns:p14="http://schemas.microsoft.com/office/powerpoint/2010/main" val="258076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273" y="491613"/>
            <a:ext cx="9145920" cy="521035"/>
          </a:xfrm>
        </p:spPr>
        <p:txBody>
          <a:bodyPr>
            <a:normAutofit fontScale="90000"/>
          </a:bodyPr>
          <a:lstStyle/>
          <a:p>
            <a:pPr algn="ctr"/>
            <a:r>
              <a:rPr lang="en-GB" sz="3600" dirty="0">
                <a:latin typeface="Arial Black" panose="020B0A04020102020204" pitchFamily="34" charset="0"/>
                <a:cs typeface="Times New Roman" panose="02020603050405020304" pitchFamily="18" charset="0"/>
              </a:rPr>
              <a:t>Hardware and Software Requirements</a:t>
            </a:r>
            <a:endParaRPr lang="en-IN" sz="3600" dirty="0">
              <a:latin typeface="Arial Black" panose="020B0A04020102020204" pitchFamily="34"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2FE551FA-0BB5-E183-A230-96FEBF80C628}"/>
              </a:ext>
            </a:extLst>
          </p:cNvPr>
          <p:cNvSpPr>
            <a:spLocks noGrp="1"/>
          </p:cNvSpPr>
          <p:nvPr>
            <p:ph type="ftr" sz="quarter" idx="11"/>
          </p:nvPr>
        </p:nvSpPr>
        <p:spPr/>
        <p:txBody>
          <a:bodyPr/>
          <a:lstStyle/>
          <a:p>
            <a:r>
              <a:rPr lang="en-GB" dirty="0"/>
              <a:t>Dept. of CSE                                             </a:t>
            </a:r>
            <a:endParaRPr lang="en-IN" dirty="0"/>
          </a:p>
        </p:txBody>
      </p:sp>
      <p:sp>
        <p:nvSpPr>
          <p:cNvPr id="4" name="Slide Number Placeholder 3">
            <a:extLst>
              <a:ext uri="{FF2B5EF4-FFF2-40B4-BE49-F238E27FC236}">
                <a16:creationId xmlns:a16="http://schemas.microsoft.com/office/drawing/2014/main" id="{07F492ED-22AB-3226-BFAD-CFF501E3AE0E}"/>
              </a:ext>
            </a:extLst>
          </p:cNvPr>
          <p:cNvSpPr>
            <a:spLocks noGrp="1"/>
          </p:cNvSpPr>
          <p:nvPr>
            <p:ph type="sldNum" sz="quarter" idx="12"/>
          </p:nvPr>
        </p:nvSpPr>
        <p:spPr/>
        <p:txBody>
          <a:bodyPr/>
          <a:lstStyle/>
          <a:p>
            <a:fld id="{00320281-AA44-47DE-A12A-EF7A9AB715F5}" type="slidenum">
              <a:rPr lang="en-IN" smtClean="0"/>
              <a:pPr/>
              <a:t>10</a:t>
            </a:fld>
            <a:endParaRPr lang="en-IN"/>
          </a:p>
        </p:txBody>
      </p:sp>
      <p:sp>
        <p:nvSpPr>
          <p:cNvPr id="5" name="Shape 3">
            <a:extLst>
              <a:ext uri="{FF2B5EF4-FFF2-40B4-BE49-F238E27FC236}">
                <a16:creationId xmlns:a16="http://schemas.microsoft.com/office/drawing/2014/main" id="{D8AFA8B7-D70E-F92C-3A4E-900D5A1941B1}"/>
              </a:ext>
            </a:extLst>
          </p:cNvPr>
          <p:cNvSpPr>
            <a:spLocks noGrp="1"/>
          </p:cNvSpPr>
          <p:nvPr>
            <p:ph idx="4294967295"/>
          </p:nvPr>
        </p:nvSpPr>
        <p:spPr>
          <a:xfrm>
            <a:off x="698090" y="1589088"/>
            <a:ext cx="9817510" cy="4351337"/>
          </a:xfrm>
          <a:prstGeom prst="rect">
            <a:avLst/>
          </a:prstGeom>
          <a:solidFill>
            <a:srgbClr val="FFFFFF">
              <a:alpha val="4000"/>
            </a:srgbClr>
          </a:solidFill>
          <a:ln/>
        </p:spPr>
        <p:txBody>
          <a:bodyPr/>
          <a:lstStyle/>
          <a:p>
            <a:r>
              <a:rPr lang="en-US" sz="2400" dirty="0"/>
              <a:t>Hardware: </a:t>
            </a:r>
          </a:p>
          <a:p>
            <a:pPr lvl="5"/>
            <a:r>
              <a:rPr lang="en-US" sz="2000" dirty="0">
                <a:solidFill>
                  <a:srgbClr val="404155"/>
                </a:solidFill>
                <a:ea typeface="Nobile" pitchFamily="34" charset="-122"/>
                <a:cs typeface="Nobile" pitchFamily="34" charset="-120"/>
              </a:rPr>
              <a:t>CPU: Intel Core i5 or equivalent</a:t>
            </a:r>
          </a:p>
          <a:p>
            <a:pPr lvl="5"/>
            <a:r>
              <a:rPr lang="en-US" sz="2000" dirty="0">
                <a:solidFill>
                  <a:srgbClr val="404155"/>
                </a:solidFill>
                <a:ea typeface="Nobile" pitchFamily="34" charset="-122"/>
                <a:cs typeface="Nobile" pitchFamily="34" charset="-120"/>
              </a:rPr>
              <a:t> RAM: 8GB</a:t>
            </a:r>
          </a:p>
          <a:p>
            <a:pPr lvl="5"/>
            <a:r>
              <a:rPr lang="en-US" sz="2000" dirty="0">
                <a:solidFill>
                  <a:srgbClr val="404155"/>
                </a:solidFill>
                <a:ea typeface="Nobile" pitchFamily="34" charset="-122"/>
                <a:cs typeface="Nobile" pitchFamily="34" charset="-120"/>
              </a:rPr>
              <a:t> Storage: 512TB SSD</a:t>
            </a:r>
            <a:endParaRPr lang="en-US" sz="2000" dirty="0">
              <a:solidFill>
                <a:prstClr val="black"/>
              </a:solidFill>
            </a:endParaRPr>
          </a:p>
          <a:p>
            <a:r>
              <a:rPr lang="en-IN" sz="2400" dirty="0"/>
              <a:t>Operating System:</a:t>
            </a:r>
          </a:p>
          <a:p>
            <a:pPr lvl="5"/>
            <a:r>
              <a:rPr lang="en-US" sz="2000" dirty="0">
                <a:solidFill>
                  <a:srgbClr val="404155"/>
                </a:solidFill>
                <a:ea typeface="Nobile" pitchFamily="34" charset="-122"/>
                <a:cs typeface="Nobile" pitchFamily="34" charset="-120"/>
              </a:rPr>
              <a:t>Windows</a:t>
            </a:r>
            <a:r>
              <a:rPr lang="en-US" sz="2000" dirty="0">
                <a:solidFill>
                  <a:srgbClr val="404155"/>
                </a:solidFill>
                <a:latin typeface="Nobile" pitchFamily="34" charset="0"/>
                <a:ea typeface="Nobile" pitchFamily="34" charset="-122"/>
                <a:cs typeface="Nobile" pitchFamily="34" charset="-120"/>
              </a:rPr>
              <a:t> 11, macOS, or Linux (Ubuntu)</a:t>
            </a:r>
            <a:endParaRPr lang="en-IN" sz="1600" dirty="0"/>
          </a:p>
          <a:p>
            <a:r>
              <a:rPr lang="en-IN" sz="2400" dirty="0"/>
              <a:t>Software:</a:t>
            </a:r>
          </a:p>
          <a:p>
            <a:pPr lvl="5"/>
            <a:r>
              <a:rPr lang="en-US" sz="2000" dirty="0">
                <a:solidFill>
                  <a:srgbClr val="404155"/>
                </a:solidFill>
                <a:latin typeface="Nobile" pitchFamily="34" charset="0"/>
                <a:ea typeface="Nobile" pitchFamily="34" charset="-122"/>
                <a:cs typeface="Nobile" pitchFamily="34" charset="-120"/>
              </a:rPr>
              <a:t>Python 3.12 </a:t>
            </a:r>
          </a:p>
          <a:p>
            <a:pPr lvl="5"/>
            <a:r>
              <a:rPr lang="en-US" sz="2000" dirty="0">
                <a:solidFill>
                  <a:srgbClr val="404155"/>
                </a:solidFill>
                <a:latin typeface="Nobile" pitchFamily="34" charset="0"/>
                <a:ea typeface="Nobile" pitchFamily="34" charset="-122"/>
                <a:cs typeface="Nobile" pitchFamily="34" charset="-120"/>
              </a:rPr>
              <a:t>Visual Studio Code</a:t>
            </a:r>
            <a:endParaRPr lang="en-US" sz="2000" dirty="0">
              <a:solidFill>
                <a:srgbClr val="404155"/>
              </a:solidFill>
              <a:ea typeface="Nobile" pitchFamily="34" charset="-122"/>
              <a:cs typeface="Nobile" pitchFamily="34" charset="-120"/>
            </a:endParaRPr>
          </a:p>
          <a:p>
            <a:pPr marL="2286000" lvl="5" indent="0">
              <a:buNone/>
            </a:pPr>
            <a:endParaRPr lang="en-US" dirty="0">
              <a:solidFill>
                <a:srgbClr val="404155"/>
              </a:solidFill>
              <a:latin typeface="Nobile" pitchFamily="34" charset="0"/>
              <a:ea typeface="Nobile" pitchFamily="34" charset="-122"/>
              <a:cs typeface="Nobile" pitchFamily="34" charset="-120"/>
            </a:endParaRPr>
          </a:p>
        </p:txBody>
      </p:sp>
    </p:spTree>
    <p:extLst>
      <p:ext uri="{BB962C8B-B14F-4D97-AF65-F5344CB8AC3E}">
        <p14:creationId xmlns:p14="http://schemas.microsoft.com/office/powerpoint/2010/main" val="425681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273" y="334298"/>
            <a:ext cx="9145920" cy="668592"/>
          </a:xfrm>
        </p:spPr>
        <p:txBody>
          <a:bodyPr>
            <a:normAutofit/>
          </a:bodyPr>
          <a:lstStyle/>
          <a:p>
            <a:pPr algn="ctr"/>
            <a:r>
              <a:rPr lang="en-GB" sz="3600" dirty="0">
                <a:latin typeface="Arial Black" panose="020B0A04020102020204" pitchFamily="34" charset="0"/>
                <a:cs typeface="Times New Roman" panose="02020603050405020304" pitchFamily="18" charset="0"/>
              </a:rPr>
              <a:t>Flow Diagram</a:t>
            </a:r>
            <a:endParaRPr lang="en-IN" sz="3600" dirty="0">
              <a:latin typeface="Arial Black" panose="020B0A04020102020204" pitchFamily="34"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B643F5C0-FB7E-44E6-2A55-15515D66F423}"/>
              </a:ext>
            </a:extLst>
          </p:cNvPr>
          <p:cNvSpPr>
            <a:spLocks noGrp="1"/>
          </p:cNvSpPr>
          <p:nvPr>
            <p:ph type="ftr" sz="quarter" idx="11"/>
          </p:nvPr>
        </p:nvSpPr>
        <p:spPr/>
        <p:txBody>
          <a:bodyPr/>
          <a:lstStyle/>
          <a:p>
            <a:r>
              <a:rPr lang="en-GB"/>
              <a:t>Dept. of CSE                                             </a:t>
            </a:r>
            <a:endParaRPr lang="en-IN"/>
          </a:p>
        </p:txBody>
      </p:sp>
      <p:sp>
        <p:nvSpPr>
          <p:cNvPr id="4" name="Slide Number Placeholder 3">
            <a:extLst>
              <a:ext uri="{FF2B5EF4-FFF2-40B4-BE49-F238E27FC236}">
                <a16:creationId xmlns:a16="http://schemas.microsoft.com/office/drawing/2014/main" id="{9A23701A-046C-ED6D-1095-7919B63D2818}"/>
              </a:ext>
            </a:extLst>
          </p:cNvPr>
          <p:cNvSpPr>
            <a:spLocks noGrp="1"/>
          </p:cNvSpPr>
          <p:nvPr>
            <p:ph type="sldNum" sz="quarter" idx="12"/>
          </p:nvPr>
        </p:nvSpPr>
        <p:spPr/>
        <p:txBody>
          <a:bodyPr/>
          <a:lstStyle/>
          <a:p>
            <a:fld id="{00320281-AA44-47DE-A12A-EF7A9AB715F5}" type="slidenum">
              <a:rPr lang="en-IN" smtClean="0"/>
              <a:pPr/>
              <a:t>11</a:t>
            </a:fld>
            <a:endParaRPr lang="en-IN"/>
          </a:p>
        </p:txBody>
      </p:sp>
      <p:pic>
        <p:nvPicPr>
          <p:cNvPr id="8" name="Picture 7">
            <a:extLst>
              <a:ext uri="{FF2B5EF4-FFF2-40B4-BE49-F238E27FC236}">
                <a16:creationId xmlns:a16="http://schemas.microsoft.com/office/drawing/2014/main" id="{4DD81050-1E8E-9D63-0218-62651405FA1D}"/>
              </a:ext>
            </a:extLst>
          </p:cNvPr>
          <p:cNvPicPr>
            <a:picLocks noChangeAspect="1"/>
          </p:cNvPicPr>
          <p:nvPr/>
        </p:nvPicPr>
        <p:blipFill>
          <a:blip r:embed="rId2"/>
          <a:stretch>
            <a:fillRect/>
          </a:stretch>
        </p:blipFill>
        <p:spPr>
          <a:xfrm>
            <a:off x="8003458" y="1288025"/>
            <a:ext cx="3441290" cy="4532671"/>
          </a:xfrm>
          <a:prstGeom prst="rect">
            <a:avLst/>
          </a:prstGeom>
        </p:spPr>
      </p:pic>
      <p:sp>
        <p:nvSpPr>
          <p:cNvPr id="16" name="Rectangle 1">
            <a:extLst>
              <a:ext uri="{FF2B5EF4-FFF2-40B4-BE49-F238E27FC236}">
                <a16:creationId xmlns:a16="http://schemas.microsoft.com/office/drawing/2014/main" id="{976E3FDF-7956-1139-929E-2E4352857D10}"/>
              </a:ext>
            </a:extLst>
          </p:cNvPr>
          <p:cNvSpPr>
            <a:spLocks noGrp="1" noChangeArrowheads="1"/>
          </p:cNvSpPr>
          <p:nvPr>
            <p:ph sz="half" idx="2"/>
          </p:nvPr>
        </p:nvSpPr>
        <p:spPr bwMode="auto">
          <a:xfrm>
            <a:off x="117475" y="1308923"/>
            <a:ext cx="780732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Input Dataset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Collect and input the dataset, which includes various symptoms, patient histories, and other relevant medical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Training &amp; Testing Set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Split the dataset into training and testing sets to create a robust model that can generalize well to new, unseen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Build Classifier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Use machine learning algorithms to build the classifier. For this project, the Naive Bayes algorithm is implemented.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Knowledge Model</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Develop a knowledge model by training the classifier on the training set. This model encapsulates the learned patterns and relationships from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Classification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Utilize the trained knowledge model to classify new data inputs. This step involves predicting the likelihood of various chronic diseases based on the input symptoms.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Results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Generate and display the results of the classification. These results indicate the predicted diseases and their corresponding probabilities.</a:t>
            </a:r>
          </a:p>
        </p:txBody>
      </p:sp>
    </p:spTree>
    <p:extLst>
      <p:ext uri="{BB962C8B-B14F-4D97-AF65-F5344CB8AC3E}">
        <p14:creationId xmlns:p14="http://schemas.microsoft.com/office/powerpoint/2010/main" val="314701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273" y="412956"/>
            <a:ext cx="9145920" cy="688258"/>
          </a:xfrm>
        </p:spPr>
        <p:txBody>
          <a:bodyPr>
            <a:normAutofit/>
          </a:bodyPr>
          <a:lstStyle/>
          <a:p>
            <a:pPr algn="ctr"/>
            <a:r>
              <a:rPr lang="en-GB" sz="3600" dirty="0">
                <a:latin typeface="Arial Black" panose="020B0A04020102020204" pitchFamily="34" charset="0"/>
                <a:cs typeface="Times New Roman" panose="02020603050405020304" pitchFamily="18" charset="0"/>
              </a:rPr>
              <a:t>Internship Implementation</a:t>
            </a:r>
            <a:endParaRPr lang="en-IN" sz="3600" dirty="0">
              <a:latin typeface="Arial Black" panose="020B0A04020102020204" pitchFamily="34"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982F6C81-C66B-1A82-113E-A6C829BBB9C1}"/>
              </a:ext>
            </a:extLst>
          </p:cNvPr>
          <p:cNvSpPr>
            <a:spLocks noGrp="1"/>
          </p:cNvSpPr>
          <p:nvPr>
            <p:ph type="ftr" sz="quarter" idx="11"/>
          </p:nvPr>
        </p:nvSpPr>
        <p:spPr/>
        <p:txBody>
          <a:bodyPr/>
          <a:lstStyle/>
          <a:p>
            <a:r>
              <a:rPr lang="en-GB"/>
              <a:t>Dept. of CSE                                             </a:t>
            </a:r>
            <a:endParaRPr lang="en-IN"/>
          </a:p>
        </p:txBody>
      </p:sp>
      <p:sp>
        <p:nvSpPr>
          <p:cNvPr id="4" name="Slide Number Placeholder 3">
            <a:extLst>
              <a:ext uri="{FF2B5EF4-FFF2-40B4-BE49-F238E27FC236}">
                <a16:creationId xmlns:a16="http://schemas.microsoft.com/office/drawing/2014/main" id="{7CC9AEB3-B03F-617B-B113-FDF7CED3D812}"/>
              </a:ext>
            </a:extLst>
          </p:cNvPr>
          <p:cNvSpPr>
            <a:spLocks noGrp="1"/>
          </p:cNvSpPr>
          <p:nvPr>
            <p:ph type="sldNum" sz="quarter" idx="12"/>
          </p:nvPr>
        </p:nvSpPr>
        <p:spPr/>
        <p:txBody>
          <a:bodyPr/>
          <a:lstStyle/>
          <a:p>
            <a:fld id="{00320281-AA44-47DE-A12A-EF7A9AB715F5}" type="slidenum">
              <a:rPr lang="en-IN" smtClean="0"/>
              <a:pPr/>
              <a:t>12</a:t>
            </a:fld>
            <a:endParaRPr lang="en-IN"/>
          </a:p>
        </p:txBody>
      </p:sp>
      <p:sp>
        <p:nvSpPr>
          <p:cNvPr id="6" name="Rectangle 2">
            <a:extLst>
              <a:ext uri="{FF2B5EF4-FFF2-40B4-BE49-F238E27FC236}">
                <a16:creationId xmlns:a16="http://schemas.microsoft.com/office/drawing/2014/main" id="{2C42574F-20E0-8E3B-60BD-29D2E70AE741}"/>
              </a:ext>
            </a:extLst>
          </p:cNvPr>
          <p:cNvSpPr>
            <a:spLocks noGrp="1" noChangeArrowheads="1"/>
          </p:cNvSpPr>
          <p:nvPr>
            <p:ph idx="1"/>
          </p:nvPr>
        </p:nvSpPr>
        <p:spPr bwMode="auto">
          <a:xfrm>
            <a:off x="462118" y="1307742"/>
            <a:ext cx="1111045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Set Up Environment</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Install required libraries (pandas, scikit-learn, seaborn, matplotlib, PyYAML, joblib).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Prepare Config File</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Create config.yaml for configuration settings.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Data Collection and Preprocessing</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Collect dataset, clean data, and perform feature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Split Dataset</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Use train_test_split to divide data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Train Model</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Initialize and train Naive Bayes classifier.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Save the trained model using joblib.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Evaluate Model</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Validate on the validation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Test Model</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Load saved model and predict on the test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Deployment</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Develop an application for user input and disease prediction.</a:t>
            </a:r>
          </a:p>
        </p:txBody>
      </p:sp>
    </p:spTree>
    <p:extLst>
      <p:ext uri="{BB962C8B-B14F-4D97-AF65-F5344CB8AC3E}">
        <p14:creationId xmlns:p14="http://schemas.microsoft.com/office/powerpoint/2010/main" val="110887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1A44-B95E-3118-FD38-64A400DE9F3F}"/>
              </a:ext>
            </a:extLst>
          </p:cNvPr>
          <p:cNvSpPr>
            <a:spLocks noGrp="1"/>
          </p:cNvSpPr>
          <p:nvPr>
            <p:ph type="title"/>
          </p:nvPr>
        </p:nvSpPr>
        <p:spPr>
          <a:xfrm>
            <a:off x="1523273" y="609600"/>
            <a:ext cx="1967179" cy="645934"/>
          </a:xfrm>
        </p:spPr>
        <p:txBody>
          <a:bodyPr/>
          <a:lstStyle/>
          <a:p>
            <a:r>
              <a:rPr lang="en-US" dirty="0"/>
              <a:t>Algorithm:</a:t>
            </a:r>
            <a:endParaRPr lang="en-IN" dirty="0"/>
          </a:p>
        </p:txBody>
      </p:sp>
      <p:pic>
        <p:nvPicPr>
          <p:cNvPr id="4" name="Content Placeholder 3">
            <a:extLst>
              <a:ext uri="{FF2B5EF4-FFF2-40B4-BE49-F238E27FC236}">
                <a16:creationId xmlns:a16="http://schemas.microsoft.com/office/drawing/2014/main" id="{3AE98976-0761-FD33-D539-E4DD56C554A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90452" y="353961"/>
            <a:ext cx="7688825" cy="5894439"/>
          </a:xfrm>
          <a:prstGeom prst="rect">
            <a:avLst/>
          </a:prstGeom>
        </p:spPr>
      </p:pic>
    </p:spTree>
    <p:extLst>
      <p:ext uri="{BB962C8B-B14F-4D97-AF65-F5344CB8AC3E}">
        <p14:creationId xmlns:p14="http://schemas.microsoft.com/office/powerpoint/2010/main" val="195375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017E-2CB0-278E-823C-A4169FD65ED0}"/>
              </a:ext>
            </a:extLst>
          </p:cNvPr>
          <p:cNvSpPr>
            <a:spLocks noGrp="1"/>
          </p:cNvSpPr>
          <p:nvPr>
            <p:ph type="title"/>
          </p:nvPr>
        </p:nvSpPr>
        <p:spPr>
          <a:xfrm>
            <a:off x="855406" y="373626"/>
            <a:ext cx="3293807" cy="688258"/>
          </a:xfrm>
        </p:spPr>
        <p:txBody>
          <a:bodyPr/>
          <a:lstStyle/>
          <a:p>
            <a:r>
              <a:rPr lang="en-US" dirty="0"/>
              <a:t>Sample Code</a:t>
            </a:r>
            <a:endParaRPr lang="en-IN" dirty="0"/>
          </a:p>
        </p:txBody>
      </p:sp>
      <p:pic>
        <p:nvPicPr>
          <p:cNvPr id="4" name="Content Placeholder 3">
            <a:extLst>
              <a:ext uri="{FF2B5EF4-FFF2-40B4-BE49-F238E27FC236}">
                <a16:creationId xmlns:a16="http://schemas.microsoft.com/office/drawing/2014/main" id="{A7FA276C-1B2A-B8A1-99C1-893E4A5D73CA}"/>
              </a:ext>
            </a:extLst>
          </p:cNvPr>
          <p:cNvPicPr>
            <a:picLocks noGrp="1" noChangeAspect="1"/>
          </p:cNvPicPr>
          <p:nvPr>
            <p:ph idx="1"/>
          </p:nvPr>
        </p:nvPicPr>
        <p:blipFill>
          <a:blip r:embed="rId2"/>
          <a:stretch>
            <a:fillRect/>
          </a:stretch>
        </p:blipFill>
        <p:spPr>
          <a:xfrm>
            <a:off x="747252" y="1209368"/>
            <a:ext cx="10117393" cy="4807974"/>
          </a:xfrm>
          <a:prstGeom prst="rect">
            <a:avLst/>
          </a:prstGeom>
        </p:spPr>
      </p:pic>
    </p:spTree>
    <p:extLst>
      <p:ext uri="{BB962C8B-B14F-4D97-AF65-F5344CB8AC3E}">
        <p14:creationId xmlns:p14="http://schemas.microsoft.com/office/powerpoint/2010/main" val="26765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0A4F-1705-5492-DA3F-EAFE04FBFB17}"/>
              </a:ext>
            </a:extLst>
          </p:cNvPr>
          <p:cNvSpPr>
            <a:spLocks noGrp="1"/>
          </p:cNvSpPr>
          <p:nvPr>
            <p:ph type="title"/>
          </p:nvPr>
        </p:nvSpPr>
        <p:spPr>
          <a:xfrm>
            <a:off x="1523273" y="432619"/>
            <a:ext cx="9145920" cy="786581"/>
          </a:xfrm>
        </p:spPr>
        <p:txBody>
          <a:bodyPr>
            <a:normAutofit/>
          </a:bodyPr>
          <a:lstStyle/>
          <a:p>
            <a:pPr algn="ctr"/>
            <a:r>
              <a:rPr lang="en-GB" sz="3600" dirty="0">
                <a:latin typeface="Arial Black" panose="020B0A04020102020204" pitchFamily="34" charset="0"/>
                <a:cs typeface="Times New Roman" panose="02020603050405020304" pitchFamily="18" charset="0"/>
              </a:rPr>
              <a:t>Learning Outcomes</a:t>
            </a:r>
            <a:endParaRPr lang="en-IN" sz="3600" dirty="0">
              <a:latin typeface="Arial Black" panose="020B0A04020102020204" pitchFamily="34"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79DB7BA6-47D7-9ED0-A4D2-95B158FBE776}"/>
              </a:ext>
            </a:extLst>
          </p:cNvPr>
          <p:cNvSpPr>
            <a:spLocks noGrp="1"/>
          </p:cNvSpPr>
          <p:nvPr>
            <p:ph type="ftr" sz="quarter" idx="11"/>
          </p:nvPr>
        </p:nvSpPr>
        <p:spPr/>
        <p:txBody>
          <a:bodyPr/>
          <a:lstStyle/>
          <a:p>
            <a:r>
              <a:rPr lang="en-GB"/>
              <a:t>Dept. of CSE                                             </a:t>
            </a:r>
            <a:endParaRPr lang="en-IN"/>
          </a:p>
        </p:txBody>
      </p:sp>
      <p:sp>
        <p:nvSpPr>
          <p:cNvPr id="5" name="Slide Number Placeholder 4">
            <a:extLst>
              <a:ext uri="{FF2B5EF4-FFF2-40B4-BE49-F238E27FC236}">
                <a16:creationId xmlns:a16="http://schemas.microsoft.com/office/drawing/2014/main" id="{546CE355-1D51-B534-B32D-E202364FF04C}"/>
              </a:ext>
            </a:extLst>
          </p:cNvPr>
          <p:cNvSpPr>
            <a:spLocks noGrp="1"/>
          </p:cNvSpPr>
          <p:nvPr>
            <p:ph type="sldNum" sz="quarter" idx="12"/>
          </p:nvPr>
        </p:nvSpPr>
        <p:spPr/>
        <p:txBody>
          <a:bodyPr/>
          <a:lstStyle/>
          <a:p>
            <a:fld id="{00320281-AA44-47DE-A12A-EF7A9AB715F5}" type="slidenum">
              <a:rPr lang="en-IN" smtClean="0"/>
              <a:pPr/>
              <a:t>15</a:t>
            </a:fld>
            <a:endParaRPr lang="en-IN"/>
          </a:p>
        </p:txBody>
      </p:sp>
      <p:sp>
        <p:nvSpPr>
          <p:cNvPr id="4" name="Rectangle 1">
            <a:extLst>
              <a:ext uri="{FF2B5EF4-FFF2-40B4-BE49-F238E27FC236}">
                <a16:creationId xmlns:a16="http://schemas.microsoft.com/office/drawing/2014/main" id="{14F99E6C-4B63-E8B8-64CC-6C6DCEAA7457}"/>
              </a:ext>
            </a:extLst>
          </p:cNvPr>
          <p:cNvSpPr>
            <a:spLocks noGrp="1" noChangeArrowheads="1"/>
          </p:cNvSpPr>
          <p:nvPr>
            <p:ph idx="1"/>
          </p:nvPr>
        </p:nvSpPr>
        <p:spPr bwMode="auto">
          <a:xfrm>
            <a:off x="412955" y="1568523"/>
            <a:ext cx="1169206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Data Preprocessing and Feature Selection</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Gained proficiency in cleaning and preparing datasets for machine learning, including handling missing values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 and selecting relevant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Model Training and Evaluation</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Learned to implement and evaluate machine learning models, particularly the Naive Bayes classifier,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and understand key performance metrics like accuracy, precision, recall, and F1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Model Deployment</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Acquired skills in saving trained models and deploying them in real-world applications for user-friendly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Visualization and Interpretation</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Developed the ability to visualize data correlations and model performance using libraries like Seaborn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 Matplotlib for better interpretation and communication of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Continuous Improvement</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Understood the importance of a feedback loop in machine learning projects to collect new data, retrain models,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 and continuously improve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888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E3D-33FF-43A9-BD36-7EE935697D01}"/>
              </a:ext>
            </a:extLst>
          </p:cNvPr>
          <p:cNvSpPr>
            <a:spLocks noGrp="1"/>
          </p:cNvSpPr>
          <p:nvPr>
            <p:ph type="title"/>
          </p:nvPr>
        </p:nvSpPr>
        <p:spPr>
          <a:xfrm>
            <a:off x="1523273" y="452284"/>
            <a:ext cx="9145920" cy="803250"/>
          </a:xfrm>
        </p:spPr>
        <p:txBody>
          <a:bodyPr>
            <a:normAutofit/>
          </a:bodyPr>
          <a:lstStyle/>
          <a:p>
            <a:pPr algn="ctr"/>
            <a:r>
              <a:rPr lang="en-GB" sz="3600" dirty="0">
                <a:latin typeface="Arial Black" panose="020B0A04020102020204" pitchFamily="34" charset="0"/>
              </a:rPr>
              <a:t>Challenges Faced</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D920FAD-5095-0D35-6041-C0926B339371}"/>
              </a:ext>
            </a:extLst>
          </p:cNvPr>
          <p:cNvSpPr>
            <a:spLocks noGrp="1"/>
          </p:cNvSpPr>
          <p:nvPr>
            <p:ph idx="1"/>
          </p:nvPr>
        </p:nvSpPr>
        <p:spPr>
          <a:xfrm>
            <a:off x="894735" y="1632155"/>
            <a:ext cx="10117394" cy="4227871"/>
          </a:xfrm>
        </p:spPr>
        <p:txBody>
          <a:bodyPr>
            <a:normAutofit/>
          </a:bodyPr>
          <a:lstStyle/>
          <a:p>
            <a:r>
              <a:rPr lang="en-US" sz="2000" b="1" dirty="0"/>
              <a:t>Feature Selection and Dimensionality Reduction: </a:t>
            </a:r>
            <a:r>
              <a:rPr lang="en-US" sz="2000" dirty="0"/>
              <a:t>With a large number of symptoms the dataset can become very high-dimensional. Naive Bayes relies on the assumption that features are independent, which might not hold true in practice. This can lead to poor performance if there's significant correlation among symptoms. You may need to employ feature selection techniques or dimensionality reduction methods (like PCA) to improve the algorithm's effectiveness.</a:t>
            </a:r>
          </a:p>
          <a:p>
            <a:r>
              <a:rPr lang="en-US" sz="2000" b="1" dirty="0"/>
              <a:t>Handling Imbalanced Data: </a:t>
            </a:r>
            <a:r>
              <a:rPr lang="en-US" sz="2000" dirty="0"/>
              <a:t>Chronic disease datasets often have imbalanced classes, meaning that some diseases may be much less common than others. This imbalance can cause the Naive Bayes algorithm to be biased towards the more frequent classes, leading to poor performance in predicting less common diseases. Techniques like resampling, using synthetic data generation (SMOTE), or applying different weighting schemes for classes can help address this challenge.</a:t>
            </a:r>
            <a:endParaRPr lang="en-IN" sz="2000" dirty="0"/>
          </a:p>
        </p:txBody>
      </p:sp>
      <p:sp>
        <p:nvSpPr>
          <p:cNvPr id="7" name="Footer Placeholder 6">
            <a:extLst>
              <a:ext uri="{FF2B5EF4-FFF2-40B4-BE49-F238E27FC236}">
                <a16:creationId xmlns:a16="http://schemas.microsoft.com/office/drawing/2014/main" id="{BBB08188-CABF-5C13-06C8-79839517DCD0}"/>
              </a:ext>
            </a:extLst>
          </p:cNvPr>
          <p:cNvSpPr>
            <a:spLocks noGrp="1"/>
          </p:cNvSpPr>
          <p:nvPr>
            <p:ph type="ftr" sz="quarter" idx="11"/>
          </p:nvPr>
        </p:nvSpPr>
        <p:spPr/>
        <p:txBody>
          <a:bodyPr/>
          <a:lstStyle/>
          <a:p>
            <a:r>
              <a:rPr lang="en-GB"/>
              <a:t>Dept. of CSE                                             </a:t>
            </a:r>
            <a:endParaRPr lang="en-IN"/>
          </a:p>
        </p:txBody>
      </p:sp>
      <p:sp>
        <p:nvSpPr>
          <p:cNvPr id="5" name="Slide Number Placeholder 4">
            <a:extLst>
              <a:ext uri="{FF2B5EF4-FFF2-40B4-BE49-F238E27FC236}">
                <a16:creationId xmlns:a16="http://schemas.microsoft.com/office/drawing/2014/main" id="{4387CE98-1999-7773-735C-82B31FCF8AA8}"/>
              </a:ext>
            </a:extLst>
          </p:cNvPr>
          <p:cNvSpPr>
            <a:spLocks noGrp="1"/>
          </p:cNvSpPr>
          <p:nvPr>
            <p:ph type="sldNum" sz="quarter" idx="12"/>
          </p:nvPr>
        </p:nvSpPr>
        <p:spPr/>
        <p:txBody>
          <a:bodyPr/>
          <a:lstStyle/>
          <a:p>
            <a:fld id="{00320281-AA44-47DE-A12A-EF7A9AB715F5}" type="slidenum">
              <a:rPr lang="en-IN" smtClean="0"/>
              <a:pPr/>
              <a:t>16</a:t>
            </a:fld>
            <a:endParaRPr lang="en-IN"/>
          </a:p>
        </p:txBody>
      </p:sp>
    </p:spTree>
    <p:extLst>
      <p:ext uri="{BB962C8B-B14F-4D97-AF65-F5344CB8AC3E}">
        <p14:creationId xmlns:p14="http://schemas.microsoft.com/office/powerpoint/2010/main" val="394457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273" y="540775"/>
            <a:ext cx="9145920" cy="746716"/>
          </a:xfrm>
        </p:spPr>
        <p:txBody>
          <a:bodyPr>
            <a:normAutofit/>
          </a:bodyPr>
          <a:lstStyle/>
          <a:p>
            <a:pPr algn="ctr"/>
            <a:r>
              <a:rPr lang="en-GB" sz="3600" dirty="0">
                <a:latin typeface="Arial Black" panose="020B0A04020102020204" pitchFamily="34" charset="0"/>
                <a:cs typeface="Times New Roman" panose="02020603050405020304" pitchFamily="18" charset="0"/>
              </a:rPr>
              <a:t>References</a:t>
            </a:r>
            <a:endParaRPr lang="en-IN" sz="3600" dirty="0">
              <a:latin typeface="Arial Black" panose="020B0A04020102020204" pitchFamily="34" charset="0"/>
              <a:cs typeface="Times New Roman" panose="02020603050405020304" pitchFamily="18" charset="0"/>
            </a:endParaRPr>
          </a:p>
        </p:txBody>
      </p:sp>
      <p:sp>
        <p:nvSpPr>
          <p:cNvPr id="3" name="Content Placeholder 2"/>
          <p:cNvSpPr>
            <a:spLocks noGrp="1"/>
          </p:cNvSpPr>
          <p:nvPr>
            <p:ph idx="1"/>
          </p:nvPr>
        </p:nvSpPr>
        <p:spPr>
          <a:xfrm>
            <a:off x="1523273" y="1905001"/>
            <a:ext cx="9145920" cy="3994354"/>
          </a:xfrm>
        </p:spPr>
        <p:txBody>
          <a:bodyPr>
            <a:normAutofit fontScale="92500" lnSpcReduction="10000"/>
          </a:bodyPr>
          <a:lstStyle/>
          <a:p>
            <a:pPr marL="342900" indent="-342900" algn="just">
              <a:buFont typeface="+mj-lt"/>
              <a:buAutoNum type="arabicPeriod"/>
            </a:pPr>
            <a:r>
              <a:rPr lang="en-US" sz="1800" dirty="0">
                <a:cs typeface="Times New Roman" panose="02020603050405020304" pitchFamily="18" charset="0"/>
              </a:rPr>
              <a:t>Smith, J., Brown, A., “Chronic Disease Prediction Using Machine Learning Techniques,” Journal Name, Year, Volume, pp. 135–137.</a:t>
            </a:r>
          </a:p>
          <a:p>
            <a:pPr marL="342900" indent="-342900" algn="just">
              <a:buFont typeface="+mj-lt"/>
              <a:buAutoNum type="arabicPeriod"/>
            </a:pPr>
            <a:r>
              <a:rPr lang="en-US" sz="1800" dirty="0">
                <a:cs typeface="Times New Roman" panose="02020603050405020304" pitchFamily="18" charset="0"/>
              </a:rPr>
              <a:t>Johnson, M., White, L., Chronic Disease Prediction: Methods and Applications, 3rd ed., Publisher, Publisher Location, Country, 2015, pp. 154–196.</a:t>
            </a:r>
          </a:p>
          <a:p>
            <a:pPr marL="342900" indent="-342900" algn="just">
              <a:buFont typeface="+mj-lt"/>
              <a:buAutoNum type="arabicPeriod"/>
            </a:pPr>
            <a:r>
              <a:rPr lang="en-US" sz="1800" dirty="0">
                <a:cs typeface="Times New Roman" panose="02020603050405020304" pitchFamily="18" charset="0"/>
              </a:rPr>
              <a:t>Davis, K., Martinez, R., “A Comprehensive Review on Chronic Disease Prediction Models,” International Journal of Healthcare Informatics, Year, Volume, pp. 45–67.</a:t>
            </a:r>
          </a:p>
          <a:p>
            <a:pPr marL="342900" indent="-342900" algn="just">
              <a:buFont typeface="+mj-lt"/>
              <a:buAutoNum type="arabicPeriod"/>
            </a:pPr>
            <a:r>
              <a:rPr lang="en-US" sz="1800" dirty="0">
                <a:cs typeface="Times New Roman" panose="02020603050405020304" pitchFamily="18" charset="0"/>
              </a:rPr>
              <a:t>Patel, S., Lee, C., “Implementing AI for Chronic Disease Prediction,” Journal of Medical Systems, Year, Volume, pp. 98–112.</a:t>
            </a:r>
          </a:p>
          <a:p>
            <a:pPr marL="342900" indent="-342900" algn="just">
              <a:buFont typeface="+mj-lt"/>
              <a:buAutoNum type="arabicPeriod"/>
            </a:pPr>
            <a:r>
              <a:rPr lang="en-US" sz="1800" dirty="0">
                <a:cs typeface="Times New Roman" panose="02020603050405020304" pitchFamily="18" charset="0"/>
              </a:rPr>
              <a:t>Thompson, G., “Predictive Analytics in Healthcare: Chronic Disease Management,” Journal of Health Research, Year, Volume, pp. 220–234.</a:t>
            </a:r>
          </a:p>
          <a:p>
            <a:pPr marL="342900" indent="-342900" algn="just">
              <a:buFont typeface="+mj-lt"/>
              <a:buAutoNum type="arabicPeriod"/>
            </a:pPr>
            <a:r>
              <a:rPr lang="en-US" sz="1800" dirty="0">
                <a:cs typeface="Times New Roman" panose="02020603050405020304" pitchFamily="18" charset="0"/>
              </a:rPr>
              <a:t>Walker, P., Hernandez, D., “Big Data Approaches for Chronic Disease Prediction,” Data Science Journal, Year, Volume, pp. 300–315.</a:t>
            </a:r>
            <a:endParaRPr lang="en-IN" sz="18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AD794E-F352-C2B6-05F9-9B8D2A50B153}"/>
              </a:ext>
            </a:extLst>
          </p:cNvPr>
          <p:cNvSpPr>
            <a:spLocks noGrp="1"/>
          </p:cNvSpPr>
          <p:nvPr>
            <p:ph type="sldNum" sz="quarter" idx="12"/>
          </p:nvPr>
        </p:nvSpPr>
        <p:spPr/>
        <p:txBody>
          <a:bodyPr/>
          <a:lstStyle/>
          <a:p>
            <a:fld id="{00320281-AA44-47DE-A12A-EF7A9AB715F5}" type="slidenum">
              <a:rPr lang="en-IN" smtClean="0"/>
              <a:pPr/>
              <a:t>17</a:t>
            </a:fld>
            <a:endParaRPr lang="en-IN"/>
          </a:p>
        </p:txBody>
      </p:sp>
      <p:sp>
        <p:nvSpPr>
          <p:cNvPr id="7" name="Footer Placeholder 6">
            <a:extLst>
              <a:ext uri="{FF2B5EF4-FFF2-40B4-BE49-F238E27FC236}">
                <a16:creationId xmlns:a16="http://schemas.microsoft.com/office/drawing/2014/main" id="{88DBFD63-B18F-C5BC-2D91-43DAF49A27E4}"/>
              </a:ext>
            </a:extLst>
          </p:cNvPr>
          <p:cNvSpPr>
            <a:spLocks noGrp="1"/>
          </p:cNvSpPr>
          <p:nvPr>
            <p:ph type="ftr" sz="quarter" idx="11"/>
          </p:nvPr>
        </p:nvSpPr>
        <p:spPr/>
        <p:txBody>
          <a:bodyPr/>
          <a:lstStyle/>
          <a:p>
            <a:r>
              <a:rPr lang="en-GB"/>
              <a:t>Dept. of CSE                                             </a:t>
            </a:r>
            <a:endParaRPr lang="en-IN"/>
          </a:p>
        </p:txBody>
      </p:sp>
    </p:spTree>
    <p:extLst>
      <p:ext uri="{BB962C8B-B14F-4D97-AF65-F5344CB8AC3E}">
        <p14:creationId xmlns:p14="http://schemas.microsoft.com/office/powerpoint/2010/main" val="279720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7891" y="2480252"/>
            <a:ext cx="3860800" cy="1325563"/>
          </a:xfrm>
        </p:spPr>
        <p:txBody>
          <a:bodyPr/>
          <a:lstStyle/>
          <a:p>
            <a:r>
              <a:rPr lang="en-US" dirty="0">
                <a:latin typeface="Aharoni" pitchFamily="2" charset="-79"/>
                <a:cs typeface="Aharoni" pitchFamily="2" charset="-79"/>
              </a:rPr>
              <a:t>THANK YOU</a:t>
            </a:r>
          </a:p>
        </p:txBody>
      </p:sp>
      <p:sp>
        <p:nvSpPr>
          <p:cNvPr id="3" name="Footer Placeholder 2">
            <a:extLst>
              <a:ext uri="{FF2B5EF4-FFF2-40B4-BE49-F238E27FC236}">
                <a16:creationId xmlns:a16="http://schemas.microsoft.com/office/drawing/2014/main" id="{38223601-B9CD-F27A-0C16-744E946D1F21}"/>
              </a:ext>
            </a:extLst>
          </p:cNvPr>
          <p:cNvSpPr>
            <a:spLocks noGrp="1"/>
          </p:cNvSpPr>
          <p:nvPr>
            <p:ph type="ftr" sz="quarter" idx="11"/>
          </p:nvPr>
        </p:nvSpPr>
        <p:spPr/>
        <p:txBody>
          <a:bodyPr/>
          <a:lstStyle/>
          <a:p>
            <a:r>
              <a:rPr lang="en-GB"/>
              <a:t>Dept. of CSE                                             </a:t>
            </a:r>
            <a:endParaRPr lang="en-IN"/>
          </a:p>
        </p:txBody>
      </p:sp>
      <p:sp>
        <p:nvSpPr>
          <p:cNvPr id="4" name="Slide Number Placeholder 3">
            <a:extLst>
              <a:ext uri="{FF2B5EF4-FFF2-40B4-BE49-F238E27FC236}">
                <a16:creationId xmlns:a16="http://schemas.microsoft.com/office/drawing/2014/main" id="{2158B5B2-14D8-52F1-FE1E-333C0F538781}"/>
              </a:ext>
            </a:extLst>
          </p:cNvPr>
          <p:cNvSpPr>
            <a:spLocks noGrp="1"/>
          </p:cNvSpPr>
          <p:nvPr>
            <p:ph type="sldNum" sz="quarter" idx="12"/>
          </p:nvPr>
        </p:nvSpPr>
        <p:spPr/>
        <p:txBody>
          <a:bodyPr/>
          <a:lstStyle/>
          <a:p>
            <a:fld id="{00320281-AA44-47DE-A12A-EF7A9AB715F5}" type="slidenum">
              <a:rPr lang="en-IN" smtClean="0"/>
              <a:pPr/>
              <a:t>18</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110" y="33048"/>
            <a:ext cx="9232490" cy="937203"/>
          </a:xfrm>
        </p:spPr>
        <p:txBody>
          <a:bodyPr>
            <a:normAutofit/>
          </a:bodyPr>
          <a:lstStyle/>
          <a:p>
            <a:pPr algn="ctr"/>
            <a:r>
              <a:rPr lang="en-US" sz="3600" b="1" dirty="0">
                <a:latin typeface="Arial Black" panose="020B0A04020102020204" pitchFamily="34" charset="0"/>
              </a:rPr>
              <a:t>Contents</a:t>
            </a:r>
          </a:p>
        </p:txBody>
      </p:sp>
      <p:sp>
        <p:nvSpPr>
          <p:cNvPr id="3" name="Content Placeholder 2"/>
          <p:cNvSpPr>
            <a:spLocks noGrp="1"/>
          </p:cNvSpPr>
          <p:nvPr>
            <p:ph idx="1"/>
          </p:nvPr>
        </p:nvSpPr>
        <p:spPr>
          <a:xfrm>
            <a:off x="536825" y="1028394"/>
            <a:ext cx="11485195" cy="5097103"/>
          </a:xfrm>
        </p:spPr>
        <p:txBody>
          <a:bodyPr numCol="2">
            <a:noAutofit/>
          </a:bodyPr>
          <a:lstStyle/>
          <a:p>
            <a:r>
              <a:rPr lang="en-GB" dirty="0">
                <a:cs typeface="Times New Roman" panose="02020603050405020304" pitchFamily="18" charset="0"/>
              </a:rPr>
              <a:t>Introduction</a:t>
            </a:r>
          </a:p>
          <a:p>
            <a:r>
              <a:rPr lang="en-GB" dirty="0">
                <a:cs typeface="Times New Roman" panose="02020603050405020304" pitchFamily="18" charset="0"/>
              </a:rPr>
              <a:t>About the Company</a:t>
            </a:r>
          </a:p>
          <a:p>
            <a:r>
              <a:rPr lang="en-GB" dirty="0">
                <a:cs typeface="Times New Roman" panose="02020603050405020304" pitchFamily="18" charset="0"/>
              </a:rPr>
              <a:t>Aim</a:t>
            </a:r>
          </a:p>
          <a:p>
            <a:r>
              <a:rPr lang="en-US" dirty="0">
                <a:cs typeface="Times New Roman" panose="02020603050405020304" pitchFamily="18" charset="0"/>
              </a:rPr>
              <a:t>Literature Survey</a:t>
            </a:r>
          </a:p>
          <a:p>
            <a:r>
              <a:rPr lang="en-GB" dirty="0">
                <a:cs typeface="Times New Roman" panose="02020603050405020304" pitchFamily="18" charset="0"/>
              </a:rPr>
              <a:t>Internship Timeline</a:t>
            </a:r>
          </a:p>
          <a:p>
            <a:r>
              <a:rPr lang="en-US" dirty="0">
                <a:cs typeface="Times New Roman" panose="02020603050405020304" pitchFamily="18" charset="0"/>
              </a:rPr>
              <a:t>Technical Skills Gained</a:t>
            </a:r>
          </a:p>
          <a:p>
            <a:r>
              <a:rPr lang="en-US" dirty="0">
                <a:cs typeface="Times New Roman" panose="02020603050405020304" pitchFamily="18" charset="0"/>
              </a:rPr>
              <a:t>Tools</a:t>
            </a:r>
          </a:p>
          <a:p>
            <a:r>
              <a:rPr lang="en-GB" dirty="0">
                <a:cs typeface="Times New Roman" panose="02020603050405020304" pitchFamily="18" charset="0"/>
              </a:rPr>
              <a:t>Hardware and Software Requirements</a:t>
            </a:r>
          </a:p>
          <a:p>
            <a:r>
              <a:rPr lang="en-GB" dirty="0">
                <a:cs typeface="Times New Roman" panose="02020603050405020304" pitchFamily="18" charset="0"/>
              </a:rPr>
              <a:t>Flow Diagrams</a:t>
            </a:r>
          </a:p>
          <a:p>
            <a:r>
              <a:rPr lang="en-GB" dirty="0">
                <a:cs typeface="Times New Roman" panose="02020603050405020304" pitchFamily="18" charset="0"/>
              </a:rPr>
              <a:t>Internship Implementation</a:t>
            </a:r>
          </a:p>
          <a:p>
            <a:r>
              <a:rPr lang="en-GB" dirty="0">
                <a:cs typeface="Times New Roman" panose="02020603050405020304" pitchFamily="18" charset="0"/>
              </a:rPr>
              <a:t>Learning Outcome</a:t>
            </a:r>
          </a:p>
          <a:p>
            <a:r>
              <a:rPr lang="en-GB" dirty="0">
                <a:cs typeface="Times New Roman" panose="02020603050405020304" pitchFamily="18" charset="0"/>
              </a:rPr>
              <a:t>Outcome Analysis</a:t>
            </a:r>
          </a:p>
          <a:p>
            <a:r>
              <a:rPr lang="en-GB" dirty="0">
                <a:cs typeface="Times New Roman" panose="02020603050405020304" pitchFamily="18" charset="0"/>
              </a:rPr>
              <a:t>Challenges Faced</a:t>
            </a:r>
          </a:p>
          <a:p>
            <a:r>
              <a:rPr lang="en-GB" dirty="0">
                <a:cs typeface="Times New Roman" panose="02020603050405020304" pitchFamily="18" charset="0"/>
              </a:rPr>
              <a:t>References</a:t>
            </a:r>
            <a:br>
              <a:rPr lang="en-IN" dirty="0"/>
            </a:br>
            <a:endParaRPr lang="en-US" dirty="0"/>
          </a:p>
        </p:txBody>
      </p:sp>
      <p:sp>
        <p:nvSpPr>
          <p:cNvPr id="4" name="Slide Number Placeholder 3">
            <a:extLst>
              <a:ext uri="{FF2B5EF4-FFF2-40B4-BE49-F238E27FC236}">
                <a16:creationId xmlns:a16="http://schemas.microsoft.com/office/drawing/2014/main" id="{E6585836-1766-E858-6FF5-A550CA562440}"/>
              </a:ext>
            </a:extLst>
          </p:cNvPr>
          <p:cNvSpPr>
            <a:spLocks noGrp="1"/>
          </p:cNvSpPr>
          <p:nvPr>
            <p:ph type="sldNum" sz="quarter" idx="12"/>
          </p:nvPr>
        </p:nvSpPr>
        <p:spPr/>
        <p:txBody>
          <a:bodyPr/>
          <a:lstStyle/>
          <a:p>
            <a:fld id="{00320281-AA44-47DE-A12A-EF7A9AB715F5}" type="slidenum">
              <a:rPr lang="en-IN" smtClean="0"/>
              <a:pPr/>
              <a:t>2</a:t>
            </a:fld>
            <a:endParaRPr lang="en-IN"/>
          </a:p>
        </p:txBody>
      </p:sp>
      <p:sp>
        <p:nvSpPr>
          <p:cNvPr id="7" name="Footer Placeholder 6">
            <a:extLst>
              <a:ext uri="{FF2B5EF4-FFF2-40B4-BE49-F238E27FC236}">
                <a16:creationId xmlns:a16="http://schemas.microsoft.com/office/drawing/2014/main" id="{25C90B25-4C62-CD5F-BDEE-5487646F63E5}"/>
              </a:ext>
            </a:extLst>
          </p:cNvPr>
          <p:cNvSpPr>
            <a:spLocks noGrp="1"/>
          </p:cNvSpPr>
          <p:nvPr>
            <p:ph type="ftr" sz="quarter" idx="11"/>
          </p:nvPr>
        </p:nvSpPr>
        <p:spPr/>
        <p:txBody>
          <a:bodyPr/>
          <a:lstStyle/>
          <a:p>
            <a:r>
              <a:rPr lang="en-GB" sz="1400" dirty="0"/>
              <a:t>Dept</a:t>
            </a:r>
            <a:r>
              <a:rPr lang="en-GB" dirty="0"/>
              <a:t>. of CSE                                             </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36723" y="393290"/>
            <a:ext cx="7195906" cy="922326"/>
          </a:xfrm>
        </p:spPr>
        <p:txBody>
          <a:bodyPr>
            <a:normAutofit/>
          </a:bodyPr>
          <a:lstStyle/>
          <a:p>
            <a:pPr algn="ctr"/>
            <a:r>
              <a:rPr lang="en-GB" sz="3600" dirty="0">
                <a:latin typeface="Arial Black" panose="020B0A04020102020204" pitchFamily="34" charset="0"/>
                <a:cs typeface="Times New Roman" panose="02020603050405020304" pitchFamily="18" charset="0"/>
              </a:rPr>
              <a:t>Introduction</a:t>
            </a:r>
            <a:endParaRPr lang="en-IN" sz="3600" dirty="0">
              <a:latin typeface="Arial Black" panose="020B0A0402010202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5813C0A-C78A-1A97-E04E-5271BFC505B9}"/>
              </a:ext>
            </a:extLst>
          </p:cNvPr>
          <p:cNvSpPr>
            <a:spLocks noGrp="1"/>
          </p:cNvSpPr>
          <p:nvPr>
            <p:ph type="ftr" sz="quarter" idx="11"/>
          </p:nvPr>
        </p:nvSpPr>
        <p:spPr/>
        <p:txBody>
          <a:bodyPr/>
          <a:lstStyle/>
          <a:p>
            <a:r>
              <a:rPr lang="en-GB"/>
              <a:t>Dept. of CSE                                             </a:t>
            </a:r>
            <a:endParaRPr lang="en-IN"/>
          </a:p>
        </p:txBody>
      </p:sp>
      <p:sp>
        <p:nvSpPr>
          <p:cNvPr id="2" name="Slide Number Placeholder 1">
            <a:extLst>
              <a:ext uri="{FF2B5EF4-FFF2-40B4-BE49-F238E27FC236}">
                <a16:creationId xmlns:a16="http://schemas.microsoft.com/office/drawing/2014/main" id="{BC490947-9919-09E1-55AF-92053CEE1346}"/>
              </a:ext>
            </a:extLst>
          </p:cNvPr>
          <p:cNvSpPr>
            <a:spLocks noGrp="1"/>
          </p:cNvSpPr>
          <p:nvPr>
            <p:ph type="sldNum" sz="quarter" idx="12"/>
          </p:nvPr>
        </p:nvSpPr>
        <p:spPr/>
        <p:txBody>
          <a:bodyPr/>
          <a:lstStyle/>
          <a:p>
            <a:fld id="{00320281-AA44-47DE-A12A-EF7A9AB715F5}" type="slidenum">
              <a:rPr lang="en-IN" smtClean="0"/>
              <a:pPr/>
              <a:t>3</a:t>
            </a:fld>
            <a:endParaRPr lang="en-IN"/>
          </a:p>
        </p:txBody>
      </p:sp>
      <p:sp>
        <p:nvSpPr>
          <p:cNvPr id="3" name="Text 2">
            <a:extLst>
              <a:ext uri="{FF2B5EF4-FFF2-40B4-BE49-F238E27FC236}">
                <a16:creationId xmlns:a16="http://schemas.microsoft.com/office/drawing/2014/main" id="{F1A928C7-BC4D-A259-DE06-6D54BA184018}"/>
              </a:ext>
            </a:extLst>
          </p:cNvPr>
          <p:cNvSpPr/>
          <p:nvPr/>
        </p:nvSpPr>
        <p:spPr>
          <a:xfrm>
            <a:off x="261257" y="1315617"/>
            <a:ext cx="11269253" cy="4599992"/>
          </a:xfrm>
          <a:prstGeom prst="rect">
            <a:avLst/>
          </a:prstGeom>
          <a:noFill/>
          <a:ln/>
        </p:spPr>
        <p:txBody>
          <a:bodyPr wrap="square" rtlCol="0" anchor="t"/>
          <a:lstStyle/>
          <a:p>
            <a:pPr defTabSz="761970">
              <a:lnSpc>
                <a:spcPct val="150000"/>
              </a:lnSpc>
            </a:pPr>
            <a:r>
              <a:rPr lang="en-US" sz="2000" b="1" dirty="0"/>
              <a:t>Chronic disease prediction using Python </a:t>
            </a:r>
            <a:r>
              <a:rPr lang="en-US" sz="2000" dirty="0"/>
              <a:t>leverages machine learning and data science techniques to anticipate the onset or progression of long-term health conditions such as diabetes, heart disease, and chronic respiratory diseases. By analyzing large datasets that include patient history, lifestyle factors, genetic information, and clinical test results, Python's powerful libraries—such as scikit-learn, TensorFlow, and pandas—enable the development of predictive models. </a:t>
            </a:r>
            <a:endParaRPr lang="en-US" sz="2000" dirty="0">
              <a:solidFill>
                <a:prstClr val="black"/>
              </a:solidFill>
              <a:latin typeface="Calibri" panose="020F0502020204030204"/>
            </a:endParaRPr>
          </a:p>
          <a:p>
            <a:pPr defTabSz="761970">
              <a:lnSpc>
                <a:spcPct val="150000"/>
              </a:lnSpc>
            </a:pPr>
            <a:r>
              <a:rPr lang="en-US" sz="2000" dirty="0">
                <a:effectLst/>
                <a:ea typeface="Times New Roman" panose="02020603050405020304" pitchFamily="18" charset="0"/>
              </a:rPr>
              <a:t>The core idea behind machine learning is to enable computers to recognize patterns, correlations, and trends within datasets, ultimately allowing them to make predictions or decisions based on this acquired knowledge.</a:t>
            </a:r>
            <a:endParaRPr lang="en-US" sz="2000" dirty="0">
              <a:solidFill>
                <a:prstClr val="black"/>
              </a:solidFill>
            </a:endParaRPr>
          </a:p>
        </p:txBody>
      </p:sp>
    </p:spTree>
    <p:extLst>
      <p:ext uri="{BB962C8B-B14F-4D97-AF65-F5344CB8AC3E}">
        <p14:creationId xmlns:p14="http://schemas.microsoft.com/office/powerpoint/2010/main" val="20813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51F8ED4-DE60-7301-3602-EEB1ECE54FC9}"/>
              </a:ext>
            </a:extLst>
          </p:cNvPr>
          <p:cNvSpPr>
            <a:spLocks noGrp="1"/>
          </p:cNvSpPr>
          <p:nvPr>
            <p:ph idx="1"/>
          </p:nvPr>
        </p:nvSpPr>
        <p:spPr>
          <a:xfrm>
            <a:off x="619432" y="757084"/>
            <a:ext cx="11041626" cy="5397909"/>
          </a:xfrm>
        </p:spPr>
        <p:txBody>
          <a:bodyPr>
            <a:normAutofit fontScale="77500" lnSpcReduction="20000"/>
          </a:bodyPr>
          <a:lstStyle/>
          <a:p>
            <a:pPr marL="0" indent="0" algn="just">
              <a:lnSpc>
                <a:spcPct val="150000"/>
              </a:lnSpc>
              <a:spcBef>
                <a:spcPts val="10"/>
              </a:spcBef>
              <a:buNone/>
            </a:pPr>
            <a:r>
              <a:rPr lang="en-US" sz="2300" b="1" dirty="0">
                <a:effectLst/>
                <a:ea typeface="Times New Roman" panose="02020603050405020304" pitchFamily="18" charset="0"/>
              </a:rPr>
              <a:t>Supervised Learning</a:t>
            </a:r>
            <a:endParaRPr lang="en-IN" sz="2300" dirty="0">
              <a:effectLst/>
              <a:ea typeface="Times New Roman" panose="02020603050405020304" pitchFamily="18" charset="0"/>
            </a:endParaRPr>
          </a:p>
          <a:p>
            <a:pPr marL="0" indent="0" algn="just">
              <a:lnSpc>
                <a:spcPct val="150000"/>
              </a:lnSpc>
              <a:spcBef>
                <a:spcPts val="10"/>
              </a:spcBef>
              <a:buNone/>
            </a:pPr>
            <a:r>
              <a:rPr lang="en-US" sz="2300" dirty="0">
                <a:effectLst/>
                <a:ea typeface="Times New Roman" panose="02020603050405020304" pitchFamily="18" charset="0"/>
              </a:rPr>
              <a:t>In this approach, the algorithm is trained on a labeled dataset, where the input data is paired with corresponding output labels. The model learns to map inputs to outputs, making predictions on new, unseen data. Common applications include image recognition, speech recognition, and predictive modeling.</a:t>
            </a:r>
            <a:endParaRPr lang="en-IN" sz="2300" dirty="0">
              <a:effectLst/>
              <a:ea typeface="Times New Roman" panose="02020603050405020304" pitchFamily="18" charset="0"/>
            </a:endParaRPr>
          </a:p>
          <a:p>
            <a:pPr marL="0" indent="0" algn="just">
              <a:lnSpc>
                <a:spcPct val="150000"/>
              </a:lnSpc>
              <a:spcBef>
                <a:spcPts val="10"/>
              </a:spcBef>
              <a:buNone/>
            </a:pPr>
            <a:r>
              <a:rPr lang="en-US" sz="2300" b="1" dirty="0">
                <a:effectLst/>
                <a:ea typeface="Times New Roman" panose="02020603050405020304" pitchFamily="18" charset="0"/>
              </a:rPr>
              <a:t>Unsupervised Learning</a:t>
            </a:r>
            <a:endParaRPr lang="en-IN" sz="2300" dirty="0">
              <a:effectLst/>
              <a:ea typeface="Times New Roman" panose="02020603050405020304" pitchFamily="18" charset="0"/>
            </a:endParaRPr>
          </a:p>
          <a:p>
            <a:pPr marL="0" indent="0" algn="just">
              <a:lnSpc>
                <a:spcPct val="150000"/>
              </a:lnSpc>
              <a:spcBef>
                <a:spcPts val="10"/>
              </a:spcBef>
              <a:buNone/>
            </a:pPr>
            <a:r>
              <a:rPr lang="en-US" sz="2300" dirty="0">
                <a:effectLst/>
                <a:ea typeface="Times New Roman" panose="02020603050405020304" pitchFamily="18" charset="0"/>
              </a:rPr>
              <a:t>Unlike supervised learning, unsupervised learning deals with unlabeled data. The algorithm explores the data's inherent structure and relationships, identifying patterns and grouping similar data points. Clustering and dimensionality reduction are common tasks within unsupervised learning, applicable in fields like customer segmentation and anomaly detection.</a:t>
            </a:r>
            <a:endParaRPr lang="en-IN" sz="2300" dirty="0">
              <a:effectLst/>
              <a:ea typeface="Times New Roman" panose="02020603050405020304" pitchFamily="18" charset="0"/>
            </a:endParaRPr>
          </a:p>
          <a:p>
            <a:pPr marL="0" indent="0" algn="just">
              <a:lnSpc>
                <a:spcPct val="150000"/>
              </a:lnSpc>
              <a:spcBef>
                <a:spcPts val="10"/>
              </a:spcBef>
              <a:buNone/>
            </a:pPr>
            <a:r>
              <a:rPr lang="en-US" sz="2300" b="1" dirty="0">
                <a:effectLst/>
                <a:ea typeface="Times New Roman" panose="02020603050405020304" pitchFamily="18" charset="0"/>
              </a:rPr>
              <a:t>Reinforcement Learning</a:t>
            </a:r>
            <a:endParaRPr lang="en-IN" sz="2300" dirty="0">
              <a:effectLst/>
              <a:ea typeface="Times New Roman" panose="02020603050405020304" pitchFamily="18" charset="0"/>
            </a:endParaRPr>
          </a:p>
          <a:p>
            <a:pPr marL="0" indent="0" algn="just">
              <a:lnSpc>
                <a:spcPct val="150000"/>
              </a:lnSpc>
              <a:spcBef>
                <a:spcPts val="10"/>
              </a:spcBef>
              <a:buNone/>
            </a:pPr>
            <a:r>
              <a:rPr lang="en-US" sz="2300" dirty="0">
                <a:effectLst/>
                <a:ea typeface="Times New Roman" panose="02020603050405020304" pitchFamily="18" charset="0"/>
              </a:rPr>
              <a:t>This learning paradigm involves an agent learning to make decisions by interacting with an environment. The agent receives feedback in the form of rewards or penalties based on its actions, allowing it to learn optimal strategies over time. Reinforcement learning is widely used in areas such as game playing, robotics, and autonomous systems.</a:t>
            </a:r>
            <a:endParaRPr lang="en-IN" sz="2300" dirty="0">
              <a:effectLst/>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4D741B61-48EA-5D85-76AE-17F50F7FDEBA}"/>
              </a:ext>
            </a:extLst>
          </p:cNvPr>
          <p:cNvSpPr>
            <a:spLocks noGrp="1"/>
          </p:cNvSpPr>
          <p:nvPr>
            <p:ph type="ftr" sz="quarter" idx="11"/>
          </p:nvPr>
        </p:nvSpPr>
        <p:spPr/>
        <p:txBody>
          <a:bodyPr/>
          <a:lstStyle/>
          <a:p>
            <a:r>
              <a:rPr lang="en-GB"/>
              <a:t>Dept. of CSE                                             </a:t>
            </a:r>
            <a:endParaRPr lang="en-IN"/>
          </a:p>
        </p:txBody>
      </p:sp>
      <p:sp>
        <p:nvSpPr>
          <p:cNvPr id="5" name="Slide Number Placeholder 4">
            <a:extLst>
              <a:ext uri="{FF2B5EF4-FFF2-40B4-BE49-F238E27FC236}">
                <a16:creationId xmlns:a16="http://schemas.microsoft.com/office/drawing/2014/main" id="{85D36B27-2704-B6D4-E8A0-1212F3BDCF35}"/>
              </a:ext>
            </a:extLst>
          </p:cNvPr>
          <p:cNvSpPr>
            <a:spLocks noGrp="1"/>
          </p:cNvSpPr>
          <p:nvPr>
            <p:ph type="sldNum" sz="quarter" idx="12"/>
          </p:nvPr>
        </p:nvSpPr>
        <p:spPr/>
        <p:txBody>
          <a:bodyPr/>
          <a:lstStyle/>
          <a:p>
            <a:fld id="{00320281-AA44-47DE-A12A-EF7A9AB715F5}" type="slidenum">
              <a:rPr lang="en-IN" smtClean="0"/>
              <a:pPr/>
              <a:t>4</a:t>
            </a:fld>
            <a:endParaRPr lang="en-IN"/>
          </a:p>
        </p:txBody>
      </p:sp>
    </p:spTree>
    <p:extLst>
      <p:ext uri="{BB962C8B-B14F-4D97-AF65-F5344CB8AC3E}">
        <p14:creationId xmlns:p14="http://schemas.microsoft.com/office/powerpoint/2010/main" val="299687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a:latin typeface="Arial Black" panose="020B0A04020102020204" pitchFamily="34" charset="0"/>
                <a:cs typeface="Times New Roman" panose="02020603050405020304" pitchFamily="18" charset="0"/>
              </a:rPr>
              <a:t>About Varcons Technologies</a:t>
            </a:r>
          </a:p>
        </p:txBody>
      </p:sp>
      <p:sp>
        <p:nvSpPr>
          <p:cNvPr id="7" name="Content Placeholder 6">
            <a:extLst>
              <a:ext uri="{FF2B5EF4-FFF2-40B4-BE49-F238E27FC236}">
                <a16:creationId xmlns:a16="http://schemas.microsoft.com/office/drawing/2014/main" id="{86B29289-BD2C-6510-0564-C00EE620A14E}"/>
              </a:ext>
            </a:extLst>
          </p:cNvPr>
          <p:cNvSpPr>
            <a:spLocks noGrp="1"/>
          </p:cNvSpPr>
          <p:nvPr>
            <p:ph idx="1"/>
          </p:nvPr>
        </p:nvSpPr>
        <p:spPr>
          <a:xfrm>
            <a:off x="796413" y="1905001"/>
            <a:ext cx="10373032" cy="369746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Location</a:t>
            </a:r>
            <a:r>
              <a:rPr kumimoji="0" lang="en-US" altLang="en-US" b="0" i="0" u="none" strike="noStrike" cap="none" normalizeH="0" baseline="0" dirty="0">
                <a:ln>
                  <a:noFill/>
                </a:ln>
                <a:solidFill>
                  <a:schemeClr val="tx1"/>
                </a:solidFill>
                <a:effectLst/>
              </a:rPr>
              <a:t>: Bangalore, India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Started Year</a:t>
            </a:r>
            <a:r>
              <a:rPr kumimoji="0" lang="en-US" altLang="en-US" b="0" i="0" u="none" strike="noStrike" cap="none" normalizeH="0" baseline="0" dirty="0">
                <a:ln>
                  <a:noFill/>
                </a:ln>
                <a:solidFill>
                  <a:schemeClr val="tx1"/>
                </a:solidFill>
                <a:effectLst/>
              </a:rPr>
              <a:t>: 2010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Founder Names</a:t>
            </a:r>
            <a:r>
              <a:rPr kumimoji="0" lang="en-US" altLang="en-US" b="0" i="0" u="none" strike="noStrike" cap="none" normalizeH="0" baseline="0" dirty="0">
                <a:ln>
                  <a:noFill/>
                </a:ln>
                <a:solidFill>
                  <a:schemeClr val="tx1"/>
                </a:solidFill>
                <a:effectLst/>
              </a:rPr>
              <a:t>: Rajesh Kumar, </a:t>
            </a:r>
            <a:r>
              <a:rPr kumimoji="0" lang="en-US" altLang="en-US" b="0" i="0" u="none" strike="noStrike" cap="none" normalizeH="0" baseline="0" dirty="0" err="1">
                <a:ln>
                  <a:noFill/>
                </a:ln>
                <a:solidFill>
                  <a:schemeClr val="tx1"/>
                </a:solidFill>
                <a:effectLst/>
              </a:rPr>
              <a:t>Anitha</a:t>
            </a:r>
            <a:r>
              <a:rPr kumimoji="0" lang="en-US" altLang="en-US" b="0" i="0" u="none" strike="noStrike" cap="none" normalizeH="0" baseline="0" dirty="0">
                <a:ln>
                  <a:noFill/>
                </a:ln>
                <a:solidFill>
                  <a:schemeClr val="tx1"/>
                </a:solidFill>
                <a:effectLst/>
              </a:rPr>
              <a:t> Reddy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Service Offerings</a:t>
            </a:r>
            <a:r>
              <a:rPr kumimoji="0" lang="en-US" altLang="en-US" b="0" i="0" u="none" strike="noStrike" cap="none" normalizeH="0" baseline="0" dirty="0">
                <a:ln>
                  <a:noFill/>
                </a:ln>
                <a:solidFill>
                  <a:schemeClr val="tx1"/>
                </a:solidFill>
                <a:effectLst/>
              </a:rPr>
              <a:t>:</a:t>
            </a:r>
          </a:p>
          <a:p>
            <a:pPr marL="27432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rPr>
              <a:t>Software Development: Custom software solutions for various industries.</a:t>
            </a:r>
          </a:p>
          <a:p>
            <a:pPr marL="27432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rPr>
              <a:t>IT Consulting: Providing expert advice on IT infrastructure and strategy.</a:t>
            </a:r>
          </a:p>
          <a:p>
            <a:pPr marL="27432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rPr>
              <a:t>Training Programs: Offering courses in Data Science, Machine Learning, and Artificial Intelligence.</a:t>
            </a:r>
          </a:p>
          <a:p>
            <a:endParaRPr lang="en-IN" dirty="0"/>
          </a:p>
        </p:txBody>
      </p:sp>
      <p:sp>
        <p:nvSpPr>
          <p:cNvPr id="5" name="Footer Placeholder 4">
            <a:extLst>
              <a:ext uri="{FF2B5EF4-FFF2-40B4-BE49-F238E27FC236}">
                <a16:creationId xmlns:a16="http://schemas.microsoft.com/office/drawing/2014/main" id="{988ED76C-4C1A-BBA6-480F-BC50BCF4ECC4}"/>
              </a:ext>
            </a:extLst>
          </p:cNvPr>
          <p:cNvSpPr>
            <a:spLocks noGrp="1"/>
          </p:cNvSpPr>
          <p:nvPr>
            <p:ph type="ftr" sz="quarter" idx="11"/>
          </p:nvPr>
        </p:nvSpPr>
        <p:spPr/>
        <p:txBody>
          <a:bodyPr/>
          <a:lstStyle/>
          <a:p>
            <a:r>
              <a:rPr lang="en-GB"/>
              <a:t>Dept. of CSE                                             </a:t>
            </a:r>
            <a:endParaRPr lang="en-IN"/>
          </a:p>
        </p:txBody>
      </p:sp>
      <p:sp>
        <p:nvSpPr>
          <p:cNvPr id="3" name="Slide Number Placeholder 2">
            <a:extLst>
              <a:ext uri="{FF2B5EF4-FFF2-40B4-BE49-F238E27FC236}">
                <a16:creationId xmlns:a16="http://schemas.microsoft.com/office/drawing/2014/main" id="{EA801BDF-FF9A-9DC0-E4CB-5ACC48539866}"/>
              </a:ext>
            </a:extLst>
          </p:cNvPr>
          <p:cNvSpPr>
            <a:spLocks noGrp="1"/>
          </p:cNvSpPr>
          <p:nvPr>
            <p:ph type="sldNum" sz="quarter" idx="12"/>
          </p:nvPr>
        </p:nvSpPr>
        <p:spPr/>
        <p:txBody>
          <a:bodyPr/>
          <a:lstStyle/>
          <a:p>
            <a:fld id="{00320281-AA44-47DE-A12A-EF7A9AB715F5}" type="slidenum">
              <a:rPr lang="en-IN" smtClean="0"/>
              <a:pPr/>
              <a:t>5</a:t>
            </a:fld>
            <a:endParaRPr lang="en-IN"/>
          </a:p>
        </p:txBody>
      </p:sp>
    </p:spTree>
    <p:extLst>
      <p:ext uri="{BB962C8B-B14F-4D97-AF65-F5344CB8AC3E}">
        <p14:creationId xmlns:p14="http://schemas.microsoft.com/office/powerpoint/2010/main" val="57188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273" y="432619"/>
            <a:ext cx="9145920" cy="796413"/>
          </a:xfrm>
        </p:spPr>
        <p:txBody>
          <a:bodyPr>
            <a:normAutofit/>
          </a:bodyPr>
          <a:lstStyle/>
          <a:p>
            <a:pPr algn="ctr"/>
            <a:r>
              <a:rPr lang="en-GB" sz="3600" dirty="0">
                <a:latin typeface="Arial Black" panose="020B0A04020102020204" pitchFamily="34" charset="0"/>
                <a:cs typeface="Times New Roman" panose="02020603050405020304" pitchFamily="18" charset="0"/>
              </a:rPr>
              <a:t>Objectives of the Internship</a:t>
            </a:r>
            <a:endParaRPr lang="en-IN" sz="3600" dirty="0">
              <a:latin typeface="Arial Black" panose="020B0A04020102020204" pitchFamily="34"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1871F771-58D3-2B7D-4E6B-019A59CF9335}"/>
              </a:ext>
            </a:extLst>
          </p:cNvPr>
          <p:cNvSpPr>
            <a:spLocks noGrp="1"/>
          </p:cNvSpPr>
          <p:nvPr>
            <p:ph type="ftr" sz="quarter" idx="11"/>
          </p:nvPr>
        </p:nvSpPr>
        <p:spPr/>
        <p:txBody>
          <a:bodyPr/>
          <a:lstStyle/>
          <a:p>
            <a:r>
              <a:rPr lang="en-GB"/>
              <a:t>Dept. of CSE                                             </a:t>
            </a:r>
            <a:endParaRPr lang="en-IN"/>
          </a:p>
        </p:txBody>
      </p:sp>
      <p:sp>
        <p:nvSpPr>
          <p:cNvPr id="4" name="Slide Number Placeholder 3">
            <a:extLst>
              <a:ext uri="{FF2B5EF4-FFF2-40B4-BE49-F238E27FC236}">
                <a16:creationId xmlns:a16="http://schemas.microsoft.com/office/drawing/2014/main" id="{81BD1921-5DB7-276B-E21E-7850889F93FE}"/>
              </a:ext>
            </a:extLst>
          </p:cNvPr>
          <p:cNvSpPr>
            <a:spLocks noGrp="1"/>
          </p:cNvSpPr>
          <p:nvPr>
            <p:ph type="sldNum" sz="quarter" idx="12"/>
          </p:nvPr>
        </p:nvSpPr>
        <p:spPr/>
        <p:txBody>
          <a:bodyPr/>
          <a:lstStyle/>
          <a:p>
            <a:fld id="{00320281-AA44-47DE-A12A-EF7A9AB715F5}" type="slidenum">
              <a:rPr lang="en-IN" smtClean="0"/>
              <a:pPr/>
              <a:t>6</a:t>
            </a:fld>
            <a:endParaRPr lang="en-IN"/>
          </a:p>
        </p:txBody>
      </p:sp>
      <p:sp>
        <p:nvSpPr>
          <p:cNvPr id="3" name="Content Placeholder 2"/>
          <p:cNvSpPr>
            <a:spLocks noGrp="1"/>
          </p:cNvSpPr>
          <p:nvPr>
            <p:ph idx="4294967295"/>
          </p:nvPr>
        </p:nvSpPr>
        <p:spPr>
          <a:xfrm>
            <a:off x="-1" y="2005781"/>
            <a:ext cx="11847871" cy="4242620"/>
          </a:xfrm>
        </p:spPr>
        <p:txBody>
          <a:bodyPr>
            <a:normAutofit/>
          </a:bodyPr>
          <a:lstStyle/>
          <a:p>
            <a:r>
              <a:rPr lang="en-US" sz="2000" b="1" dirty="0"/>
              <a:t>Data Preprocessing and Feature Selection: </a:t>
            </a:r>
            <a:r>
              <a:rPr lang="en-US" sz="2000" dirty="0"/>
              <a:t>To understand and implement techniques for cleaning and preparing data for machine learning models.</a:t>
            </a:r>
          </a:p>
          <a:p>
            <a:r>
              <a:rPr lang="en-US" sz="2000" b="1" dirty="0"/>
              <a:t>Model Training and Optimization: </a:t>
            </a:r>
            <a:r>
              <a:rPr lang="en-US" sz="2000" dirty="0"/>
              <a:t>To train the Naive Bayes algorithm on the dataset and optimize its performance for accurate disease prediction.</a:t>
            </a:r>
          </a:p>
          <a:p>
            <a:r>
              <a:rPr lang="en-US" sz="2000" b="1" dirty="0"/>
              <a:t>Evaluation and Validation: </a:t>
            </a:r>
            <a:r>
              <a:rPr lang="en-US" sz="2000" dirty="0"/>
              <a:t>To evaluate the model's performance using various metrics such as accuracy, precision, and recall, and validate its effectiveness with real-world data.</a:t>
            </a:r>
          </a:p>
          <a:p>
            <a:r>
              <a:rPr lang="en-US" sz="2000" b="1" dirty="0"/>
              <a:t>Application Development: </a:t>
            </a:r>
            <a:r>
              <a:rPr lang="en-US" sz="2000" dirty="0"/>
              <a:t>To develop a user-friendly application that utilizes the trained Naive Bayes model for predicting chronic diseases based on user inputs.</a:t>
            </a:r>
            <a:endParaRPr lang="en-IN" sz="2000" dirty="0"/>
          </a:p>
        </p:txBody>
      </p:sp>
    </p:spTree>
    <p:extLst>
      <p:ext uri="{BB962C8B-B14F-4D97-AF65-F5344CB8AC3E}">
        <p14:creationId xmlns:p14="http://schemas.microsoft.com/office/powerpoint/2010/main" val="8001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a:latin typeface="Arial Black" panose="020B0A04020102020204" pitchFamily="34" charset="0"/>
                <a:cs typeface="Times New Roman" panose="02020603050405020304" pitchFamily="18" charset="0"/>
              </a:rPr>
              <a:t>Literature Survey</a:t>
            </a:r>
            <a:br>
              <a:rPr lang="en-IN" sz="3600" dirty="0">
                <a:latin typeface="Arial Black" panose="020B0A04020102020204" pitchFamily="34" charset="0"/>
              </a:rPr>
            </a:br>
            <a:endParaRPr lang="en-IN" sz="3600" dirty="0">
              <a:latin typeface="Arial Black" panose="020B0A04020102020204" pitchFamily="34" charset="0"/>
            </a:endParaRPr>
          </a:p>
        </p:txBody>
      </p:sp>
      <p:sp>
        <p:nvSpPr>
          <p:cNvPr id="5" name="Footer Placeholder 4">
            <a:extLst>
              <a:ext uri="{FF2B5EF4-FFF2-40B4-BE49-F238E27FC236}">
                <a16:creationId xmlns:a16="http://schemas.microsoft.com/office/drawing/2014/main" id="{B1CC31A1-7978-2600-3359-89247725DAE4}"/>
              </a:ext>
            </a:extLst>
          </p:cNvPr>
          <p:cNvSpPr>
            <a:spLocks noGrp="1"/>
          </p:cNvSpPr>
          <p:nvPr>
            <p:ph type="ftr" sz="quarter" idx="11"/>
          </p:nvPr>
        </p:nvSpPr>
        <p:spPr/>
        <p:txBody>
          <a:bodyPr/>
          <a:lstStyle/>
          <a:p>
            <a:r>
              <a:rPr lang="en-GB"/>
              <a:t>Dept. of CSE                                             </a:t>
            </a:r>
            <a:endParaRPr lang="en-IN"/>
          </a:p>
        </p:txBody>
      </p:sp>
      <p:sp>
        <p:nvSpPr>
          <p:cNvPr id="3" name="Slide Number Placeholder 2">
            <a:extLst>
              <a:ext uri="{FF2B5EF4-FFF2-40B4-BE49-F238E27FC236}">
                <a16:creationId xmlns:a16="http://schemas.microsoft.com/office/drawing/2014/main" id="{7D53A659-2057-1297-B142-1F20E6D64181}"/>
              </a:ext>
            </a:extLst>
          </p:cNvPr>
          <p:cNvSpPr>
            <a:spLocks noGrp="1"/>
          </p:cNvSpPr>
          <p:nvPr>
            <p:ph type="sldNum" sz="quarter" idx="12"/>
          </p:nvPr>
        </p:nvSpPr>
        <p:spPr/>
        <p:txBody>
          <a:bodyPr/>
          <a:lstStyle/>
          <a:p>
            <a:fld id="{00320281-AA44-47DE-A12A-EF7A9AB715F5}" type="slidenum">
              <a:rPr lang="en-IN" smtClean="0"/>
              <a:pPr/>
              <a:t>7</a:t>
            </a:fld>
            <a:endParaRPr lang="en-IN"/>
          </a:p>
        </p:txBody>
      </p:sp>
      <p:pic>
        <p:nvPicPr>
          <p:cNvPr id="4" name="Picture 3">
            <a:extLst>
              <a:ext uri="{FF2B5EF4-FFF2-40B4-BE49-F238E27FC236}">
                <a16:creationId xmlns:a16="http://schemas.microsoft.com/office/drawing/2014/main" id="{863A5506-C128-E718-2BBD-DD631ED3F7F1}"/>
              </a:ext>
            </a:extLst>
          </p:cNvPr>
          <p:cNvPicPr>
            <a:picLocks noChangeAspect="1"/>
          </p:cNvPicPr>
          <p:nvPr/>
        </p:nvPicPr>
        <p:blipFill>
          <a:blip r:embed="rId2"/>
          <a:stretch>
            <a:fillRect/>
          </a:stretch>
        </p:blipFill>
        <p:spPr>
          <a:xfrm>
            <a:off x="1156996" y="1250303"/>
            <a:ext cx="9657184" cy="4926562"/>
          </a:xfrm>
          <a:prstGeom prst="rect">
            <a:avLst/>
          </a:prstGeom>
        </p:spPr>
      </p:pic>
    </p:spTree>
    <p:extLst>
      <p:ext uri="{BB962C8B-B14F-4D97-AF65-F5344CB8AC3E}">
        <p14:creationId xmlns:p14="http://schemas.microsoft.com/office/powerpoint/2010/main" val="253753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273" y="609600"/>
            <a:ext cx="9145920" cy="727587"/>
          </a:xfrm>
        </p:spPr>
        <p:txBody>
          <a:bodyPr>
            <a:normAutofit/>
          </a:bodyPr>
          <a:lstStyle/>
          <a:p>
            <a:pPr algn="ctr"/>
            <a:r>
              <a:rPr lang="en-GB" sz="3600" dirty="0">
                <a:latin typeface="Arial Black" panose="020B0A04020102020204" pitchFamily="34" charset="0"/>
                <a:cs typeface="Times New Roman" panose="02020603050405020304" pitchFamily="18" charset="0"/>
              </a:rPr>
              <a:t>Internship Timeline</a:t>
            </a:r>
            <a:endParaRPr lang="en-IN" sz="3600" dirty="0">
              <a:latin typeface="Arial Black" panose="020B0A04020102020204" pitchFamily="34"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F723FF6-B44C-4823-60AD-C935B5576096}"/>
              </a:ext>
            </a:extLst>
          </p:cNvPr>
          <p:cNvSpPr>
            <a:spLocks noGrp="1"/>
          </p:cNvSpPr>
          <p:nvPr>
            <p:ph type="ftr" sz="quarter" idx="11"/>
          </p:nvPr>
        </p:nvSpPr>
        <p:spPr/>
        <p:txBody>
          <a:bodyPr/>
          <a:lstStyle/>
          <a:p>
            <a:r>
              <a:rPr lang="en-GB"/>
              <a:t>Dept. of CSE                                             </a:t>
            </a:r>
            <a:endParaRPr lang="en-IN"/>
          </a:p>
        </p:txBody>
      </p:sp>
      <p:sp>
        <p:nvSpPr>
          <p:cNvPr id="4" name="Slide Number Placeholder 3">
            <a:extLst>
              <a:ext uri="{FF2B5EF4-FFF2-40B4-BE49-F238E27FC236}">
                <a16:creationId xmlns:a16="http://schemas.microsoft.com/office/drawing/2014/main" id="{69D60384-3275-EE9D-DD24-C37FE7DBB31B}"/>
              </a:ext>
            </a:extLst>
          </p:cNvPr>
          <p:cNvSpPr>
            <a:spLocks noGrp="1"/>
          </p:cNvSpPr>
          <p:nvPr>
            <p:ph type="sldNum" sz="quarter" idx="12"/>
          </p:nvPr>
        </p:nvSpPr>
        <p:spPr/>
        <p:txBody>
          <a:bodyPr/>
          <a:lstStyle/>
          <a:p>
            <a:fld id="{00320281-AA44-47DE-A12A-EF7A9AB715F5}" type="slidenum">
              <a:rPr lang="en-IN" smtClean="0"/>
              <a:pPr/>
              <a:t>8</a:t>
            </a:fld>
            <a:endParaRPr lang="en-IN"/>
          </a:p>
        </p:txBody>
      </p:sp>
      <p:sp>
        <p:nvSpPr>
          <p:cNvPr id="3" name="AutoShape 2" descr="Development process through Gantt chart (Project Scheduling) | Download  Scientific Diagram"/>
          <p:cNvSpPr>
            <a:spLocks noChangeAspect="1" noChangeArrowheads="1"/>
          </p:cNvSpPr>
          <p:nvPr/>
        </p:nvSpPr>
        <p:spPr bwMode="auto">
          <a:xfrm>
            <a:off x="4256928" y="40327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D5533901-9BBF-C3B4-A817-CAF439EC5BD3}"/>
              </a:ext>
            </a:extLst>
          </p:cNvPr>
          <p:cNvPicPr>
            <a:picLocks noChangeAspect="1"/>
          </p:cNvPicPr>
          <p:nvPr/>
        </p:nvPicPr>
        <p:blipFill>
          <a:blip r:embed="rId2"/>
          <a:stretch>
            <a:fillRect/>
          </a:stretch>
        </p:blipFill>
        <p:spPr>
          <a:xfrm>
            <a:off x="1779639" y="1651819"/>
            <a:ext cx="8967019" cy="4425500"/>
          </a:xfrm>
          <a:prstGeom prst="rect">
            <a:avLst/>
          </a:prstGeom>
        </p:spPr>
      </p:pic>
    </p:spTree>
    <p:extLst>
      <p:ext uri="{BB962C8B-B14F-4D97-AF65-F5344CB8AC3E}">
        <p14:creationId xmlns:p14="http://schemas.microsoft.com/office/powerpoint/2010/main" val="63489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3D862-A12C-FE7D-7B52-15D014CAAF64}"/>
              </a:ext>
            </a:extLst>
          </p:cNvPr>
          <p:cNvSpPr>
            <a:spLocks noGrp="1"/>
          </p:cNvSpPr>
          <p:nvPr>
            <p:ph type="title"/>
          </p:nvPr>
        </p:nvSpPr>
        <p:spPr>
          <a:xfrm>
            <a:off x="1523273" y="589935"/>
            <a:ext cx="9145920" cy="690621"/>
          </a:xfrm>
        </p:spPr>
        <p:txBody>
          <a:bodyPr>
            <a:noAutofit/>
          </a:bodyPr>
          <a:lstStyle/>
          <a:p>
            <a:pPr algn="ctr"/>
            <a:r>
              <a:rPr lang="en-GB" sz="3600" dirty="0">
                <a:latin typeface="Arial Black" panose="020B0A04020102020204" pitchFamily="34" charset="0"/>
              </a:rPr>
              <a:t>Tools and Libraries:</a:t>
            </a:r>
            <a:endParaRPr lang="en-IN" sz="3600" dirty="0">
              <a:latin typeface="Arial Black" panose="020B0A04020102020204" pitchFamily="34" charset="0"/>
            </a:endParaRPr>
          </a:p>
        </p:txBody>
      </p:sp>
      <p:sp>
        <p:nvSpPr>
          <p:cNvPr id="7" name="Footer Placeholder 6">
            <a:extLst>
              <a:ext uri="{FF2B5EF4-FFF2-40B4-BE49-F238E27FC236}">
                <a16:creationId xmlns:a16="http://schemas.microsoft.com/office/drawing/2014/main" id="{4EB837D3-F1FF-2393-04E7-25BD5C43C449}"/>
              </a:ext>
            </a:extLst>
          </p:cNvPr>
          <p:cNvSpPr>
            <a:spLocks noGrp="1"/>
          </p:cNvSpPr>
          <p:nvPr>
            <p:ph type="ftr" sz="quarter" idx="11"/>
          </p:nvPr>
        </p:nvSpPr>
        <p:spPr/>
        <p:txBody>
          <a:bodyPr/>
          <a:lstStyle/>
          <a:p>
            <a:r>
              <a:rPr lang="en-GB"/>
              <a:t>Dept. of CSE                                             </a:t>
            </a:r>
            <a:endParaRPr lang="en-IN"/>
          </a:p>
        </p:txBody>
      </p:sp>
      <p:sp>
        <p:nvSpPr>
          <p:cNvPr id="5" name="Slide Number Placeholder 4">
            <a:extLst>
              <a:ext uri="{FF2B5EF4-FFF2-40B4-BE49-F238E27FC236}">
                <a16:creationId xmlns:a16="http://schemas.microsoft.com/office/drawing/2014/main" id="{4992B14A-DD55-2C18-620A-A1166DF688AB}"/>
              </a:ext>
            </a:extLst>
          </p:cNvPr>
          <p:cNvSpPr>
            <a:spLocks noGrp="1"/>
          </p:cNvSpPr>
          <p:nvPr>
            <p:ph type="sldNum" sz="quarter" idx="12"/>
          </p:nvPr>
        </p:nvSpPr>
        <p:spPr/>
        <p:txBody>
          <a:bodyPr/>
          <a:lstStyle/>
          <a:p>
            <a:fld id="{00320281-AA44-47DE-A12A-EF7A9AB715F5}" type="slidenum">
              <a:rPr lang="en-IN" smtClean="0"/>
              <a:pPr/>
              <a:t>9</a:t>
            </a:fld>
            <a:endParaRPr lang="en-IN"/>
          </a:p>
        </p:txBody>
      </p:sp>
      <p:sp>
        <p:nvSpPr>
          <p:cNvPr id="4" name="Rectangle 1">
            <a:extLst>
              <a:ext uri="{FF2B5EF4-FFF2-40B4-BE49-F238E27FC236}">
                <a16:creationId xmlns:a16="http://schemas.microsoft.com/office/drawing/2014/main" id="{5C50F3FC-1001-61A2-BE88-36F421DE3C25}"/>
              </a:ext>
            </a:extLst>
          </p:cNvPr>
          <p:cNvSpPr>
            <a:spLocks noGrp="1" noChangeArrowheads="1"/>
          </p:cNvSpPr>
          <p:nvPr>
            <p:ph idx="4294967295"/>
          </p:nvPr>
        </p:nvSpPr>
        <p:spPr bwMode="auto">
          <a:xfrm>
            <a:off x="412955" y="1878123"/>
            <a:ext cx="11189110"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Programming language used for implementing the machine learning pipeline.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YAML</a:t>
            </a:r>
            <a:r>
              <a:rPr kumimoji="0" lang="en-US" altLang="en-US" sz="1800" b="0" i="0" u="none" strike="noStrike" cap="none" normalizeH="0" baseline="0" dirty="0">
                <a:ln>
                  <a:noFill/>
                </a:ln>
                <a:solidFill>
                  <a:schemeClr val="tx1"/>
                </a:solidFill>
                <a:effectLst/>
                <a:latin typeface="Arial" panose="020B0604020202020204" pitchFamily="34" charset="0"/>
              </a:rPr>
              <a:t>: Used for reading configuration settings from a YAML file.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Joblib</a:t>
            </a:r>
            <a:r>
              <a:rPr kumimoji="0" lang="en-US" altLang="en-US" sz="1800" b="0" i="0" u="none" strike="noStrike" cap="none" normalizeH="0" baseline="0" dirty="0">
                <a:ln>
                  <a:noFill/>
                </a:ln>
                <a:solidFill>
                  <a:schemeClr val="tx1"/>
                </a:solidFill>
                <a:effectLst/>
                <a:latin typeface="Arial" panose="020B0604020202020204" pitchFamily="34" charset="0"/>
              </a:rPr>
              <a:t>: Used for saving and loading trained machine learning models efficiently.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a:t>
            </a:r>
            <a:r>
              <a:rPr kumimoji="0" lang="en-US" altLang="en-US" sz="1800" b="0" i="0" u="none" strike="noStrike" cap="none" normalizeH="0" baseline="0" dirty="0">
                <a:ln>
                  <a:noFill/>
                </a:ln>
                <a:solidFill>
                  <a:schemeClr val="tx1"/>
                </a:solidFill>
                <a:effectLst/>
                <a:latin typeface="Arial" panose="020B0604020202020204" pitchFamily="34" charset="0"/>
              </a:rPr>
              <a:t>: Used for data manipulation and analysis, particularly for loading and handling datasets.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a:t>
            </a:r>
            <a:r>
              <a:rPr kumimoji="0" lang="en-US" altLang="en-US" sz="1800" b="0" i="0" u="none" strike="noStrike" cap="none" normalizeH="0" baseline="0" dirty="0">
                <a:ln>
                  <a:noFill/>
                </a:ln>
                <a:solidFill>
                  <a:schemeClr val="tx1"/>
                </a:solidFill>
                <a:effectLst/>
                <a:latin typeface="Arial" panose="020B0604020202020204" pitchFamily="34" charset="0"/>
              </a:rPr>
              <a:t>: Comprehensive library for machine learning algorithms and model evaluation.</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train_test_split</a:t>
            </a:r>
            <a:r>
              <a:rPr kumimoji="0" lang="en-US" altLang="en-US" sz="1800" b="0" i="0" u="none" strike="noStrike" cap="none" normalizeH="0" baseline="0" dirty="0">
                <a:ln>
                  <a:noFill/>
                </a:ln>
                <a:solidFill>
                  <a:schemeClr val="tx1"/>
                </a:solidFill>
                <a:effectLst/>
                <a:latin typeface="Arial" panose="020B0604020202020204" pitchFamily="34" charset="0"/>
              </a:rPr>
              <a:t>: Used for splitting the dataset into training and validation sets.</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cross_val_score</a:t>
            </a:r>
            <a:r>
              <a:rPr kumimoji="0" lang="en-US" altLang="en-US" sz="1800" b="0" i="0" u="none" strike="noStrike" cap="none" normalizeH="0" baseline="0" dirty="0">
                <a:ln>
                  <a:noFill/>
                </a:ln>
                <a:solidFill>
                  <a:schemeClr val="tx1"/>
                </a:solidFill>
                <a:effectLst/>
                <a:latin typeface="Arial" panose="020B0604020202020204" pitchFamily="34" charset="0"/>
              </a:rPr>
              <a:t>: Used for performing cross-validation to evaluate the model.</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accuracy_score, confusion_matrix, classification_report</a:t>
            </a:r>
            <a:r>
              <a:rPr kumimoji="0" lang="en-US" altLang="en-US" sz="1800" b="0" i="0" u="none" strike="noStrike" cap="none" normalizeH="0" baseline="0" dirty="0">
                <a:ln>
                  <a:noFill/>
                </a:ln>
                <a:solidFill>
                  <a:schemeClr val="tx1"/>
                </a:solidFill>
                <a:effectLst/>
                <a:latin typeface="Arial" panose="020B0604020202020204" pitchFamily="34" charset="0"/>
              </a:rPr>
              <a:t>: Used for evaluating the performance.</a:t>
            </a:r>
          </a:p>
        </p:txBody>
      </p:sp>
    </p:spTree>
    <p:extLst>
      <p:ext uri="{BB962C8B-B14F-4D97-AF65-F5344CB8AC3E}">
        <p14:creationId xmlns:p14="http://schemas.microsoft.com/office/powerpoint/2010/main" val="194638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2398</TotalTime>
  <Words>1507</Words>
  <Application>Microsoft Office PowerPoint</Application>
  <PresentationFormat>Widescreen</PresentationFormat>
  <Paragraphs>156</Paragraphs>
  <Slides>18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Aharoni</vt:lpstr>
      <vt:lpstr>Arial</vt:lpstr>
      <vt:lpstr>Arial Black</vt:lpstr>
      <vt:lpstr>Calibri</vt:lpstr>
      <vt:lpstr>Calibri Light</vt:lpstr>
      <vt:lpstr>Nobile</vt:lpstr>
      <vt:lpstr>Times New Roman</vt:lpstr>
      <vt:lpstr>Wingdings</vt:lpstr>
      <vt:lpstr>Office Theme</vt:lpstr>
      <vt:lpstr>Project planning overview presentation</vt:lpstr>
      <vt:lpstr>Internship on “Chronic Disease Prediction”  Subject Code : 21CSI68 </vt:lpstr>
      <vt:lpstr>Contents</vt:lpstr>
      <vt:lpstr>Introduction</vt:lpstr>
      <vt:lpstr>PowerPoint Presentation</vt:lpstr>
      <vt:lpstr>About Varcons Technologies</vt:lpstr>
      <vt:lpstr>Objectives of the Internship</vt:lpstr>
      <vt:lpstr>Literature Survey </vt:lpstr>
      <vt:lpstr>Internship Timeline</vt:lpstr>
      <vt:lpstr>Tools and Libraries:</vt:lpstr>
      <vt:lpstr>Hardware and Software Requirements</vt:lpstr>
      <vt:lpstr>Flow Diagram</vt:lpstr>
      <vt:lpstr>Internship Implementation</vt:lpstr>
      <vt:lpstr>Algorithm:</vt:lpstr>
      <vt:lpstr>Sample Code</vt:lpstr>
      <vt:lpstr>Learning Outcomes</vt:lpstr>
      <vt:lpstr>Challenges Faced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POINT COLLEGE OF ENGINEERING AND TECHNOLOGY                DEPARTMENT COMPUTER SCIENCE AND ENGINEERINGT</dc:title>
  <dc:creator>admin</dc:creator>
  <cp:lastModifiedBy>Rupam Bhattacharyya</cp:lastModifiedBy>
  <cp:revision>123</cp:revision>
  <dcterms:created xsi:type="dcterms:W3CDTF">2021-05-07T16:54:36Z</dcterms:created>
  <dcterms:modified xsi:type="dcterms:W3CDTF">2024-07-23T06:47:08Z</dcterms:modified>
</cp:coreProperties>
</file>