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7" r:id="rId1"/>
  </p:sldMasterIdLst>
  <p:notesMasterIdLst>
    <p:notesMasterId r:id="rId25"/>
  </p:notesMasterIdLst>
  <p:sldIdLst>
    <p:sldId id="256" r:id="rId2"/>
    <p:sldId id="257" r:id="rId3"/>
    <p:sldId id="258" r:id="rId4"/>
    <p:sldId id="269" r:id="rId5"/>
    <p:sldId id="270" r:id="rId6"/>
    <p:sldId id="273" r:id="rId7"/>
    <p:sldId id="267" r:id="rId8"/>
    <p:sldId id="271" r:id="rId9"/>
    <p:sldId id="275" r:id="rId10"/>
    <p:sldId id="274" r:id="rId11"/>
    <p:sldId id="276" r:id="rId12"/>
    <p:sldId id="283" r:id="rId13"/>
    <p:sldId id="278" r:id="rId14"/>
    <p:sldId id="284" r:id="rId15"/>
    <p:sldId id="285" r:id="rId16"/>
    <p:sldId id="286" r:id="rId17"/>
    <p:sldId id="287" r:id="rId18"/>
    <p:sldId id="279" r:id="rId19"/>
    <p:sldId id="268" r:id="rId20"/>
    <p:sldId id="288" r:id="rId21"/>
    <p:sldId id="272" r:id="rId22"/>
    <p:sldId id="289"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BF379B-5D9C-412B-88D0-DC67EB11E659}">
          <p14:sldIdLst>
            <p14:sldId id="256"/>
            <p14:sldId id="257"/>
            <p14:sldId id="258"/>
            <p14:sldId id="269"/>
            <p14:sldId id="270"/>
            <p14:sldId id="273"/>
            <p14:sldId id="267"/>
            <p14:sldId id="271"/>
            <p14:sldId id="275"/>
            <p14:sldId id="274"/>
            <p14:sldId id="276"/>
            <p14:sldId id="283"/>
            <p14:sldId id="278"/>
            <p14:sldId id="284"/>
            <p14:sldId id="285"/>
            <p14:sldId id="286"/>
            <p14:sldId id="287"/>
            <p14:sldId id="279"/>
            <p14:sldId id="268"/>
            <p14:sldId id="288"/>
            <p14:sldId id="272"/>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2" d="100"/>
          <a:sy n="8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t>‹#›</a:t>
            </a:fld>
            <a:endParaRPr lang="en-IN"/>
          </a:p>
        </p:txBody>
      </p:sp>
    </p:spTree>
    <p:extLst>
      <p:ext uri="{BB962C8B-B14F-4D97-AF65-F5344CB8AC3E}">
        <p14:creationId xmlns:p14="http://schemas.microsoft.com/office/powerpoint/2010/main"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1</a:t>
            </a:fld>
            <a:endParaRPr lang="en-IN"/>
          </a:p>
        </p:txBody>
      </p:sp>
    </p:spTree>
    <p:extLst>
      <p:ext uri="{BB962C8B-B14F-4D97-AF65-F5344CB8AC3E}">
        <p14:creationId xmlns:p14="http://schemas.microsoft.com/office/powerpoint/2010/main" val="281880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2</a:t>
            </a:fld>
            <a:endParaRPr lang="en-IN"/>
          </a:p>
        </p:txBody>
      </p:sp>
    </p:spTree>
    <p:extLst>
      <p:ext uri="{BB962C8B-B14F-4D97-AF65-F5344CB8AC3E}">
        <p14:creationId xmlns:p14="http://schemas.microsoft.com/office/powerpoint/2010/main" val="134968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E5C7D4-8A76-4C04-8D96-60B15C1C2F5A}" type="datetime1">
              <a:rPr lang="en-IN" smtClean="0"/>
              <a:t>26-07-2024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4911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DDDE1-AD24-4174-B85C-9E04DAD96104}" type="datetime1">
              <a:rPr lang="en-IN" smtClean="0"/>
              <a:t>26-07-2024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60857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1F530F-8450-4964-9DB7-706AB3EFD33B}" type="datetime1">
              <a:rPr lang="en-IN" smtClean="0"/>
              <a:t>26-07-2024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8178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F9EC78-F3AB-43C5-8DE6-E43E554C1E44}" type="datetime1">
              <a:rPr lang="en-IN" smtClean="0"/>
              <a:t>26-07-2024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67757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8EC68-F3F5-4E84-8BFB-0C991740BD48}" type="datetime1">
              <a:rPr lang="en-IN" smtClean="0"/>
              <a:t>26-07-2024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3545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D3F09E8-D4EB-415E-AE35-D47F2BA05E5D}" type="datetime1">
              <a:rPr lang="en-IN" smtClean="0"/>
              <a:t>26-07-2024</a:t>
            </a:fld>
            <a:endParaRPr lang="en-IN"/>
          </a:p>
        </p:txBody>
      </p:sp>
      <p:sp>
        <p:nvSpPr>
          <p:cNvPr id="6" name="Footer Placeholder 5"/>
          <p:cNvSpPr>
            <a:spLocks noGrp="1"/>
          </p:cNvSpPr>
          <p:nvPr>
            <p:ph type="ftr" sz="quarter" idx="11"/>
          </p:nvPr>
        </p:nvSpPr>
        <p:spPr/>
        <p:txBody>
          <a:bodyPr/>
          <a:lstStyle/>
          <a:p>
            <a:r>
              <a:rPr lang="en-IN"/>
              <a:t>2023-24</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9151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628015-2E34-48BE-B5A8-C06F3EE052B7}" type="datetime1">
              <a:rPr lang="en-IN" smtClean="0"/>
              <a:t>26-07-2024</a:t>
            </a:fld>
            <a:endParaRPr lang="en-IN"/>
          </a:p>
        </p:txBody>
      </p:sp>
      <p:sp>
        <p:nvSpPr>
          <p:cNvPr id="8" name="Footer Placeholder 7"/>
          <p:cNvSpPr>
            <a:spLocks noGrp="1"/>
          </p:cNvSpPr>
          <p:nvPr>
            <p:ph type="ftr" sz="quarter" idx="11"/>
          </p:nvPr>
        </p:nvSpPr>
        <p:spPr/>
        <p:txBody>
          <a:bodyPr/>
          <a:lstStyle/>
          <a:p>
            <a:r>
              <a:rPr lang="en-IN"/>
              <a:t>2023-24</a:t>
            </a:r>
          </a:p>
        </p:txBody>
      </p:sp>
      <p:sp>
        <p:nvSpPr>
          <p:cNvPr id="9" name="Slide Number Placeholder 8"/>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1387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5FC19D-E2B2-4B68-9701-89C36E741D3E}" type="datetime1">
              <a:rPr lang="en-IN" smtClean="0"/>
              <a:t>26-07-2024</a:t>
            </a:fld>
            <a:endParaRPr lang="en-IN"/>
          </a:p>
        </p:txBody>
      </p:sp>
      <p:sp>
        <p:nvSpPr>
          <p:cNvPr id="4" name="Footer Placeholder 3"/>
          <p:cNvSpPr>
            <a:spLocks noGrp="1"/>
          </p:cNvSpPr>
          <p:nvPr>
            <p:ph type="ftr" sz="quarter" idx="11"/>
          </p:nvPr>
        </p:nvSpPr>
        <p:spPr/>
        <p:txBody>
          <a:bodyPr/>
          <a:lstStyle/>
          <a:p>
            <a:r>
              <a:rPr lang="en-IN"/>
              <a:t>2023-24</a:t>
            </a:r>
          </a:p>
        </p:txBody>
      </p:sp>
      <p:sp>
        <p:nvSpPr>
          <p:cNvPr id="5" name="Slide Number Placeholder 4"/>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03818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CA655-0DC3-4B13-BBB8-76617F2B54A6}" type="datetime1">
              <a:rPr lang="en-IN" smtClean="0"/>
              <a:t>26-07-2024</a:t>
            </a:fld>
            <a:endParaRPr lang="en-IN"/>
          </a:p>
        </p:txBody>
      </p:sp>
      <p:sp>
        <p:nvSpPr>
          <p:cNvPr id="3" name="Footer Placeholder 2"/>
          <p:cNvSpPr>
            <a:spLocks noGrp="1"/>
          </p:cNvSpPr>
          <p:nvPr>
            <p:ph type="ftr" sz="quarter" idx="11"/>
          </p:nvPr>
        </p:nvSpPr>
        <p:spPr/>
        <p:txBody>
          <a:bodyPr/>
          <a:lstStyle/>
          <a:p>
            <a:r>
              <a:rPr lang="en-IN"/>
              <a:t>2023-24</a:t>
            </a:r>
          </a:p>
        </p:txBody>
      </p:sp>
      <p:sp>
        <p:nvSpPr>
          <p:cNvPr id="4" name="Slide Number Placeholder 3"/>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535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F0353-A489-4744-87DC-CF7524417EDB}" type="datetime1">
              <a:rPr lang="en-IN" smtClean="0"/>
              <a:t>26-07-2024</a:t>
            </a:fld>
            <a:endParaRPr lang="en-IN"/>
          </a:p>
        </p:txBody>
      </p:sp>
      <p:sp>
        <p:nvSpPr>
          <p:cNvPr id="6" name="Footer Placeholder 5"/>
          <p:cNvSpPr>
            <a:spLocks noGrp="1"/>
          </p:cNvSpPr>
          <p:nvPr>
            <p:ph type="ftr" sz="quarter" idx="11"/>
          </p:nvPr>
        </p:nvSpPr>
        <p:spPr/>
        <p:txBody>
          <a:bodyPr/>
          <a:lstStyle/>
          <a:p>
            <a:r>
              <a:rPr lang="en-IN"/>
              <a:t>2023-24</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12514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C3FC8-4B58-4A07-8761-F2D0D23E0CD4}" type="datetime1">
              <a:rPr lang="en-IN" smtClean="0"/>
              <a:t>26-07-2024</a:t>
            </a:fld>
            <a:endParaRPr lang="en-IN"/>
          </a:p>
        </p:txBody>
      </p:sp>
      <p:sp>
        <p:nvSpPr>
          <p:cNvPr id="6" name="Footer Placeholder 5"/>
          <p:cNvSpPr>
            <a:spLocks noGrp="1"/>
          </p:cNvSpPr>
          <p:nvPr>
            <p:ph type="ftr" sz="quarter" idx="11"/>
          </p:nvPr>
        </p:nvSpPr>
        <p:spPr/>
        <p:txBody>
          <a:bodyPr/>
          <a:lstStyle/>
          <a:p>
            <a:r>
              <a:rPr lang="en-IN"/>
              <a:t>2023-24</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6973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4F3CF-55FA-461E-AF42-05B3A2A6FA4B}" type="datetime1">
              <a:rPr lang="en-IN" smtClean="0"/>
              <a:t>26-07-2024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2023-24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20281-AA44-47DE-A12A-EF7A9AB715F5}" type="slidenum">
              <a:rPr lang="en-IN" smtClean="0"/>
              <a:t>‹#›</a:t>
            </a:fld>
            <a:endParaRPr lang="en-IN"/>
          </a:p>
        </p:txBody>
      </p:sp>
    </p:spTree>
    <p:extLst>
      <p:ext uri="{BB962C8B-B14F-4D97-AF65-F5344CB8AC3E}">
        <p14:creationId xmlns:p14="http://schemas.microsoft.com/office/powerpoint/2010/main" val="2465613808"/>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94522" y="2005263"/>
            <a:ext cx="10632265" cy="383570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VEHICLE DETECTION USING YOLOv8 AND Deep SORT</a:t>
            </a:r>
            <a:endParaRPr lang="en-IN"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z="1200" b="1" dirty="0">
                <a:solidFill>
                  <a:schemeClr val="tx1"/>
                </a:solidFill>
                <a:latin typeface="Times New Roman" panose="02020603050405020304" pitchFamily="18" charset="0"/>
                <a:cs typeface="Times New Roman" panose="02020603050405020304" pitchFamily="18" charset="0"/>
              </a:rPr>
              <a:t>2023-24</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z="1400" smtClean="0">
                <a:latin typeface="Times New Roman" panose="02020603050405020304" pitchFamily="18" charset="0"/>
                <a:cs typeface="Times New Roman" panose="02020603050405020304" pitchFamily="18" charset="0"/>
              </a:rPr>
              <a:t>1</a:t>
            </a:fld>
            <a:endParaRPr lang="en-IN" sz="14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86184784"/>
              </p:ext>
            </p:extLst>
          </p:nvPr>
        </p:nvGraphicFramePr>
        <p:xfrm>
          <a:off x="634482" y="3649041"/>
          <a:ext cx="11257282" cy="2668711"/>
        </p:xfrm>
        <a:graphic>
          <a:graphicData uri="http://schemas.openxmlformats.org/drawingml/2006/table">
            <a:tbl>
              <a:tblPr firstRow="1" bandRow="1">
                <a:tableStyleId>{2D5ABB26-0587-4C30-8999-92F81FD0307C}</a:tableStyleId>
              </a:tblPr>
              <a:tblGrid>
                <a:gridCol w="3728929">
                  <a:extLst>
                    <a:ext uri="{9D8B030D-6E8A-4147-A177-3AD203B41FA5}">
                      <a16:colId xmlns:a16="http://schemas.microsoft.com/office/drawing/2014/main" val="20000"/>
                    </a:ext>
                  </a:extLst>
                </a:gridCol>
                <a:gridCol w="7528353">
                  <a:extLst>
                    <a:ext uri="{9D8B030D-6E8A-4147-A177-3AD203B41FA5}">
                      <a16:colId xmlns:a16="http://schemas.microsoft.com/office/drawing/2014/main" val="20001"/>
                    </a:ext>
                  </a:extLst>
                </a:gridCol>
              </a:tblGrid>
              <a:tr h="484096">
                <a:tc>
                  <a:txBody>
                    <a:bodyPr/>
                    <a:lstStyle/>
                    <a:p>
                      <a:pPr algn="l"/>
                      <a:r>
                        <a:rPr lang="en-GB"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a:txBody>
                  <a:tcPr/>
                </a:tc>
                <a:tc rowSpan="5">
                  <a:txBody>
                    <a:bodyPr/>
                    <a:lstStyle/>
                    <a:p>
                      <a:pPr algn="ctr"/>
                      <a:r>
                        <a:rPr lang="en-GB" sz="2000" b="1" dirty="0">
                          <a:latin typeface="Times New Roman" panose="02020603050405020304" pitchFamily="18" charset="0"/>
                          <a:cs typeface="Times New Roman" panose="02020603050405020304" pitchFamily="18" charset="0"/>
                        </a:rPr>
                        <a:t>Under the guidance of,</a:t>
                      </a:r>
                      <a:endParaRPr lang="en-IN" sz="2000" b="1"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Prof. Manimegalai A </a:t>
                      </a:r>
                    </a:p>
                    <a:p>
                      <a:pPr algn="ctr"/>
                      <a:r>
                        <a:rPr lang="en-US" dirty="0">
                          <a:latin typeface="Times New Roman" panose="02020603050405020304" pitchFamily="18" charset="0"/>
                          <a:cs typeface="Times New Roman" panose="02020603050405020304" pitchFamily="18" charset="0"/>
                        </a:rPr>
                        <a:t>Asst. Professor</a:t>
                      </a:r>
                    </a:p>
                    <a:p>
                      <a:pPr algn="ctr"/>
                      <a:r>
                        <a:rPr lang="en-GB" dirty="0">
                          <a:latin typeface="Times New Roman" panose="02020603050405020304" pitchFamily="18" charset="0"/>
                          <a:cs typeface="Times New Roman" panose="02020603050405020304" pitchFamily="18" charset="0"/>
                        </a:rPr>
                        <a:t>Department of CSE, EPCET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23405">
                <a:tc>
                  <a:txBody>
                    <a:bodyPr/>
                    <a:lstStyle/>
                    <a:p>
                      <a:pPr algn="l"/>
                      <a:r>
                        <a:rPr lang="en-US" dirty="0">
                          <a:latin typeface="Times New Roman" panose="02020603050405020304" pitchFamily="18" charset="0"/>
                          <a:cs typeface="Times New Roman" panose="02020603050405020304" pitchFamily="18" charset="0"/>
                        </a:rPr>
                        <a:t>Pritish Ali</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1EP21CS076</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Rupam Bhattacharyya</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1EP21CS089</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Sushmitha S</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1EP21CS108</a:t>
                      </a:r>
                      <a:r>
                        <a:rPr lang="en-GB" dirty="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Swathi S(1EP21CS109)</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05245763-DA27-D253-6D40-599E7328F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258" y="458042"/>
            <a:ext cx="5029200" cy="1138147"/>
          </a:xfrm>
          <a:prstGeom prst="rect">
            <a:avLst/>
          </a:prstGeom>
        </p:spPr>
      </p:pic>
    </p:spTree>
    <p:extLst>
      <p:ext uri="{BB962C8B-B14F-4D97-AF65-F5344CB8AC3E}">
        <p14:creationId xmlns:p14="http://schemas.microsoft.com/office/powerpoint/2010/main" val="117951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5014-4E79-4E9A-8600-FEFB76DA661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0371F361-8998-4399-AEAF-FA2840174472}"/>
              </a:ext>
            </a:extLst>
          </p:cNvPr>
          <p:cNvSpPr>
            <a:spLocks noGrp="1"/>
          </p:cNvSpPr>
          <p:nvPr>
            <p:ph idx="1"/>
          </p:nvPr>
        </p:nvSpPr>
        <p:spPr/>
        <p:txBody>
          <a:bodyPr>
            <a:normAutofit/>
          </a:bodyPr>
          <a:lstStyle/>
          <a:p>
            <a:pPr algn="just">
              <a:lnSpc>
                <a:spcPct val="160000"/>
              </a:lnSpc>
            </a:pPr>
            <a:r>
              <a:rPr lang="en-US" sz="2000" dirty="0">
                <a:latin typeface="Times New Roman" panose="02020603050405020304" pitchFamily="18" charset="0"/>
                <a:cs typeface="Times New Roman" panose="02020603050405020304" pitchFamily="18" charset="0"/>
              </a:rPr>
              <a:t>Coding : Python </a:t>
            </a:r>
          </a:p>
          <a:p>
            <a:pPr algn="just">
              <a:lnSpc>
                <a:spcPct val="160000"/>
              </a:lnSpc>
            </a:pPr>
            <a:r>
              <a:rPr lang="en-US" sz="2000" dirty="0">
                <a:latin typeface="Times New Roman" panose="02020603050405020304" pitchFamily="18" charset="0"/>
                <a:cs typeface="Times New Roman" panose="02020603050405020304" pitchFamily="18" charset="0"/>
              </a:rPr>
              <a:t>Operating System : Windows 11</a:t>
            </a:r>
          </a:p>
          <a:p>
            <a:pPr algn="just">
              <a:lnSpc>
                <a:spcPct val="160000"/>
              </a:lnSpc>
            </a:pPr>
            <a:r>
              <a:rPr lang="en-US" sz="2000" dirty="0">
                <a:latin typeface="Times New Roman" panose="02020603050405020304" pitchFamily="18" charset="0"/>
                <a:cs typeface="Times New Roman" panose="02020603050405020304" pitchFamily="18" charset="0"/>
              </a:rPr>
              <a:t>Platform : Python 3.12 </a:t>
            </a:r>
          </a:p>
          <a:p>
            <a:pPr algn="just">
              <a:lnSpc>
                <a:spcPct val="160000"/>
              </a:lnSpc>
            </a:pPr>
            <a:r>
              <a:rPr lang="en-US" sz="2000" dirty="0">
                <a:latin typeface="Times New Roman" panose="02020603050405020304" pitchFamily="18" charset="0"/>
                <a:cs typeface="Times New Roman" panose="02020603050405020304" pitchFamily="18" charset="0"/>
              </a:rPr>
              <a:t>Tool : Visual Studio Code </a:t>
            </a:r>
          </a:p>
          <a:p>
            <a:pPr algn="just">
              <a:lnSpc>
                <a:spcPct val="160000"/>
              </a:lnSpc>
            </a:pPr>
            <a:r>
              <a:rPr lang="en-US" sz="2000" dirty="0">
                <a:latin typeface="Times New Roman" panose="02020603050405020304" pitchFamily="18" charset="0"/>
                <a:cs typeface="Times New Roman" panose="02020603050405020304" pitchFamily="18" charset="0"/>
              </a:rPr>
              <a:t>Libraries : NumPy, Ultralytics, PyTorch , OpenCV, Matplotlib</a:t>
            </a:r>
          </a:p>
          <a:p>
            <a:pPr marL="0" indent="0" algn="just">
              <a:lnSpc>
                <a:spcPct val="160000"/>
              </a:lnSpc>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D011F67-D8A4-4229-80B3-4865A662C710}"/>
              </a:ext>
            </a:extLst>
          </p:cNvPr>
          <p:cNvSpPr>
            <a:spLocks noGrp="1"/>
          </p:cNvSpPr>
          <p:nvPr>
            <p:ph type="ftr" sz="quarter" idx="11"/>
          </p:nvPr>
        </p:nvSpPr>
        <p:spPr/>
        <p:txBody>
          <a:bodyPr/>
          <a:lstStyle/>
          <a:p>
            <a:r>
              <a:rPr lang="en-IN" dirty="0"/>
              <a:t>2023-24</a:t>
            </a:r>
          </a:p>
        </p:txBody>
      </p:sp>
      <p:sp>
        <p:nvSpPr>
          <p:cNvPr id="5" name="Slide Number Placeholder 4">
            <a:extLst>
              <a:ext uri="{FF2B5EF4-FFF2-40B4-BE49-F238E27FC236}">
                <a16:creationId xmlns:a16="http://schemas.microsoft.com/office/drawing/2014/main" id="{C8DA3798-60D0-411E-ACF7-8F993384E126}"/>
              </a:ext>
            </a:extLst>
          </p:cNvPr>
          <p:cNvSpPr>
            <a:spLocks noGrp="1"/>
          </p:cNvSpPr>
          <p:nvPr>
            <p:ph type="sldNum" sz="quarter" idx="12"/>
          </p:nvPr>
        </p:nvSpPr>
        <p:spPr/>
        <p:txBody>
          <a:bodyPr/>
          <a:lstStyle/>
          <a:p>
            <a:fld id="{00320281-AA44-47DE-A12A-EF7A9AB715F5}" type="slidenum">
              <a:rPr lang="en-IN" smtClean="0"/>
              <a:t>10</a:t>
            </a:fld>
            <a:endParaRPr lang="en-IN"/>
          </a:p>
        </p:txBody>
      </p:sp>
    </p:spTree>
    <p:extLst>
      <p:ext uri="{BB962C8B-B14F-4D97-AF65-F5344CB8AC3E}">
        <p14:creationId xmlns:p14="http://schemas.microsoft.com/office/powerpoint/2010/main" val="377543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8755-D7E2-4B27-871F-72474AFE079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SYSTEM ARCHITECTURE</a:t>
            </a:r>
          </a:p>
        </p:txBody>
      </p:sp>
      <p:sp>
        <p:nvSpPr>
          <p:cNvPr id="4" name="Footer Placeholder 3">
            <a:extLst>
              <a:ext uri="{FF2B5EF4-FFF2-40B4-BE49-F238E27FC236}">
                <a16:creationId xmlns:a16="http://schemas.microsoft.com/office/drawing/2014/main" id="{F9F46F79-3856-44C7-826D-85C9F0A54666}"/>
              </a:ext>
            </a:extLst>
          </p:cNvPr>
          <p:cNvSpPr>
            <a:spLocks noGrp="1"/>
          </p:cNvSpPr>
          <p:nvPr>
            <p:ph type="ftr" sz="quarter" idx="11"/>
          </p:nvPr>
        </p:nvSpPr>
        <p:spPr/>
        <p:txBody>
          <a:bodyPr/>
          <a:lstStyle/>
          <a:p>
            <a:r>
              <a:rPr lang="en-IN" dirty="0"/>
              <a:t>2023-24</a:t>
            </a:r>
          </a:p>
        </p:txBody>
      </p:sp>
      <p:sp>
        <p:nvSpPr>
          <p:cNvPr id="5" name="Slide Number Placeholder 4">
            <a:extLst>
              <a:ext uri="{FF2B5EF4-FFF2-40B4-BE49-F238E27FC236}">
                <a16:creationId xmlns:a16="http://schemas.microsoft.com/office/drawing/2014/main" id="{0954A3BB-995C-4193-9C46-D9F577025F31}"/>
              </a:ext>
            </a:extLst>
          </p:cNvPr>
          <p:cNvSpPr>
            <a:spLocks noGrp="1"/>
          </p:cNvSpPr>
          <p:nvPr>
            <p:ph type="sldNum" sz="quarter" idx="12"/>
          </p:nvPr>
        </p:nvSpPr>
        <p:spPr/>
        <p:txBody>
          <a:bodyPr/>
          <a:lstStyle/>
          <a:p>
            <a:fld id="{00320281-AA44-47DE-A12A-EF7A9AB715F5}" type="slidenum">
              <a:rPr lang="en-IN" smtClean="0"/>
              <a:t>11</a:t>
            </a:fld>
            <a:endParaRPr lang="en-IN"/>
          </a:p>
        </p:txBody>
      </p:sp>
      <p:pic>
        <p:nvPicPr>
          <p:cNvPr id="8" name="Content Placeholder 7">
            <a:extLst>
              <a:ext uri="{FF2B5EF4-FFF2-40B4-BE49-F238E27FC236}">
                <a16:creationId xmlns:a16="http://schemas.microsoft.com/office/drawing/2014/main" id="{A91D6B8E-1500-4D72-A976-A8F8431CFDB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01412" y="1520890"/>
            <a:ext cx="3592286" cy="4835460"/>
          </a:xfrm>
          <a:prstGeom prst="rect">
            <a:avLst/>
          </a:prstGeom>
        </p:spPr>
      </p:pic>
    </p:spTree>
    <p:extLst>
      <p:ext uri="{BB962C8B-B14F-4D97-AF65-F5344CB8AC3E}">
        <p14:creationId xmlns:p14="http://schemas.microsoft.com/office/powerpoint/2010/main" val="145603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E64E-359A-4C85-87FD-9740F5DDC55D}"/>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ACTIVITY DIAGRAM</a:t>
            </a:r>
          </a:p>
        </p:txBody>
      </p:sp>
      <p:sp>
        <p:nvSpPr>
          <p:cNvPr id="4" name="Footer Placeholder 3">
            <a:extLst>
              <a:ext uri="{FF2B5EF4-FFF2-40B4-BE49-F238E27FC236}">
                <a16:creationId xmlns:a16="http://schemas.microsoft.com/office/drawing/2014/main" id="{CF856F83-DCB0-426D-A95A-56789A96A835}"/>
              </a:ext>
            </a:extLst>
          </p:cNvPr>
          <p:cNvSpPr>
            <a:spLocks noGrp="1"/>
          </p:cNvSpPr>
          <p:nvPr>
            <p:ph type="ftr" sz="quarter" idx="11"/>
          </p:nvPr>
        </p:nvSpPr>
        <p:spPr/>
        <p:txBody>
          <a:bodyPr/>
          <a:lstStyle/>
          <a:p>
            <a:r>
              <a:rPr lang="en-IN"/>
              <a:t>2023-24</a:t>
            </a:r>
          </a:p>
        </p:txBody>
      </p:sp>
      <p:sp>
        <p:nvSpPr>
          <p:cNvPr id="5" name="Slide Number Placeholder 4">
            <a:extLst>
              <a:ext uri="{FF2B5EF4-FFF2-40B4-BE49-F238E27FC236}">
                <a16:creationId xmlns:a16="http://schemas.microsoft.com/office/drawing/2014/main" id="{79E07FCF-3870-43FF-AB13-D393E0FAEDA7}"/>
              </a:ext>
            </a:extLst>
          </p:cNvPr>
          <p:cNvSpPr>
            <a:spLocks noGrp="1"/>
          </p:cNvSpPr>
          <p:nvPr>
            <p:ph type="sldNum" sz="quarter" idx="12"/>
          </p:nvPr>
        </p:nvSpPr>
        <p:spPr/>
        <p:txBody>
          <a:bodyPr/>
          <a:lstStyle/>
          <a:p>
            <a:fld id="{00320281-AA44-47DE-A12A-EF7A9AB715F5}" type="slidenum">
              <a:rPr lang="en-IN" smtClean="0"/>
              <a:t>12</a:t>
            </a:fld>
            <a:endParaRPr lang="en-IN"/>
          </a:p>
        </p:txBody>
      </p:sp>
      <p:pic>
        <p:nvPicPr>
          <p:cNvPr id="7" name="Content Placeholder 6">
            <a:extLst>
              <a:ext uri="{FF2B5EF4-FFF2-40B4-BE49-F238E27FC236}">
                <a16:creationId xmlns:a16="http://schemas.microsoft.com/office/drawing/2014/main" id="{13985485-1091-4D2D-B7F0-9510F5898C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33403" y="1554163"/>
            <a:ext cx="6063740" cy="4802187"/>
          </a:xfrm>
          <a:prstGeom prst="rect">
            <a:avLst/>
          </a:prstGeom>
        </p:spPr>
      </p:pic>
    </p:spTree>
    <p:extLst>
      <p:ext uri="{BB962C8B-B14F-4D97-AF65-F5344CB8AC3E}">
        <p14:creationId xmlns:p14="http://schemas.microsoft.com/office/powerpoint/2010/main" val="66461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0BDE-FF4B-4B1E-A7D7-59C7F400E1A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SYSTEM IMPLEMENTATION</a:t>
            </a:r>
          </a:p>
        </p:txBody>
      </p:sp>
      <p:sp>
        <p:nvSpPr>
          <p:cNvPr id="3" name="Content Placeholder 2">
            <a:extLst>
              <a:ext uri="{FF2B5EF4-FFF2-40B4-BE49-F238E27FC236}">
                <a16:creationId xmlns:a16="http://schemas.microsoft.com/office/drawing/2014/main" id="{CFE88656-346D-470D-8B31-06A586764741}"/>
              </a:ext>
            </a:extLst>
          </p:cNvPr>
          <p:cNvSpPr>
            <a:spLocks noGrp="1"/>
          </p:cNvSpPr>
          <p:nvPr>
            <p:ph idx="1"/>
          </p:nvPr>
        </p:nvSpPr>
        <p:spPr>
          <a:xfrm>
            <a:off x="838200" y="1825625"/>
            <a:ext cx="10515600" cy="435133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Environment Setup.</a:t>
            </a:r>
          </a:p>
          <a:p>
            <a:pPr>
              <a:lnSpc>
                <a:spcPct val="150000"/>
              </a:lnSpc>
            </a:pPr>
            <a:r>
              <a:rPr lang="en-US" sz="1800" dirty="0">
                <a:latin typeface="Times New Roman" panose="02020603050405020304" pitchFamily="18" charset="0"/>
                <a:cs typeface="Times New Roman" panose="02020603050405020304" pitchFamily="18" charset="0"/>
              </a:rPr>
              <a:t>Download YOLO Model.</a:t>
            </a:r>
          </a:p>
          <a:p>
            <a:pPr>
              <a:lnSpc>
                <a:spcPct val="150000"/>
              </a:lnSpc>
            </a:pPr>
            <a:r>
              <a:rPr lang="en-US" sz="1800" dirty="0">
                <a:latin typeface="Times New Roman" panose="02020603050405020304" pitchFamily="18" charset="0"/>
                <a:cs typeface="Times New Roman" panose="02020603050405020304" pitchFamily="18" charset="0"/>
              </a:rPr>
              <a:t>Configuration.</a:t>
            </a:r>
          </a:p>
          <a:p>
            <a:pPr>
              <a:lnSpc>
                <a:spcPct val="150000"/>
              </a:lnSpc>
            </a:pPr>
            <a:r>
              <a:rPr lang="en-US" sz="1800" dirty="0">
                <a:latin typeface="Times New Roman" panose="02020603050405020304" pitchFamily="18" charset="0"/>
                <a:cs typeface="Times New Roman" panose="02020603050405020304" pitchFamily="18" charset="0"/>
              </a:rPr>
              <a:t>Code Implementation.</a:t>
            </a:r>
          </a:p>
          <a:p>
            <a:pPr>
              <a:lnSpc>
                <a:spcPct val="150000"/>
              </a:lnSpc>
            </a:pPr>
            <a:r>
              <a:rPr lang="en-US" sz="1800" dirty="0">
                <a:latin typeface="Times New Roman" panose="02020603050405020304" pitchFamily="18" charset="0"/>
                <a:cs typeface="Times New Roman" panose="02020603050405020304" pitchFamily="18" charset="0"/>
              </a:rPr>
              <a:t>Run the code.</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0A4B487-D10D-426A-B99C-E2EB52B34361}"/>
              </a:ext>
            </a:extLst>
          </p:cNvPr>
          <p:cNvSpPr>
            <a:spLocks noGrp="1"/>
          </p:cNvSpPr>
          <p:nvPr>
            <p:ph type="ftr" sz="quarter" idx="11"/>
          </p:nvPr>
        </p:nvSpPr>
        <p:spPr/>
        <p:txBody>
          <a:bodyPr/>
          <a:lstStyle/>
          <a:p>
            <a:r>
              <a:rPr lang="en-IN"/>
              <a:t>2023-24</a:t>
            </a:r>
          </a:p>
        </p:txBody>
      </p:sp>
      <p:sp>
        <p:nvSpPr>
          <p:cNvPr id="5" name="Slide Number Placeholder 4">
            <a:extLst>
              <a:ext uri="{FF2B5EF4-FFF2-40B4-BE49-F238E27FC236}">
                <a16:creationId xmlns:a16="http://schemas.microsoft.com/office/drawing/2014/main" id="{6515278E-F5FF-4534-A11C-80ECDC046954}"/>
              </a:ext>
            </a:extLst>
          </p:cNvPr>
          <p:cNvSpPr>
            <a:spLocks noGrp="1"/>
          </p:cNvSpPr>
          <p:nvPr>
            <p:ph type="sldNum" sz="quarter" idx="12"/>
          </p:nvPr>
        </p:nvSpPr>
        <p:spPr/>
        <p:txBody>
          <a:bodyPr/>
          <a:lstStyle/>
          <a:p>
            <a:fld id="{00320281-AA44-47DE-A12A-EF7A9AB715F5}" type="slidenum">
              <a:rPr lang="en-IN" smtClean="0"/>
              <a:t>13</a:t>
            </a:fld>
            <a:endParaRPr lang="en-IN"/>
          </a:p>
        </p:txBody>
      </p:sp>
    </p:spTree>
    <p:extLst>
      <p:ext uri="{BB962C8B-B14F-4D97-AF65-F5344CB8AC3E}">
        <p14:creationId xmlns:p14="http://schemas.microsoft.com/office/powerpoint/2010/main" val="418716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77A0-BDCE-4E9C-8CE6-80F24B6FC9E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UNIT TESTING</a:t>
            </a:r>
          </a:p>
        </p:txBody>
      </p:sp>
      <p:sp>
        <p:nvSpPr>
          <p:cNvPr id="3" name="Content Placeholder 2">
            <a:extLst>
              <a:ext uri="{FF2B5EF4-FFF2-40B4-BE49-F238E27FC236}">
                <a16:creationId xmlns:a16="http://schemas.microsoft.com/office/drawing/2014/main" id="{39E56222-20C5-4DEA-9E61-B053D81C3583}"/>
              </a:ext>
            </a:extLst>
          </p:cNvPr>
          <p:cNvSpPr>
            <a:spLocks noGrp="1"/>
          </p:cNvSpPr>
          <p:nvPr>
            <p:ph idx="1"/>
          </p:nvPr>
        </p:nvSpPr>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Definition: </a:t>
            </a:r>
            <a:r>
              <a:rPr lang="en-US" sz="1800" dirty="0">
                <a:latin typeface="Times New Roman" panose="02020603050405020304" pitchFamily="18" charset="0"/>
                <a:cs typeface="Times New Roman" panose="02020603050405020304" pitchFamily="18" charset="0"/>
              </a:rPr>
              <a:t>Unit testing involves testing individual units or components of the software independently.</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Tools Used: </a:t>
            </a:r>
            <a:r>
              <a:rPr lang="en-US" sz="1800" dirty="0">
                <a:latin typeface="Times New Roman" panose="02020603050405020304" pitchFamily="18" charset="0"/>
                <a:cs typeface="Times New Roman" panose="02020603050405020304" pitchFamily="18" charset="0"/>
              </a:rPr>
              <a:t>Python's unit test framework or pytest for writing and running unit tests.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Test Coverage: </a:t>
            </a:r>
            <a:r>
              <a:rPr lang="en-US" sz="1800" dirty="0">
                <a:latin typeface="Times New Roman" panose="02020603050405020304" pitchFamily="18" charset="0"/>
                <a:cs typeface="Times New Roman" panose="02020603050405020304" pitchFamily="18" charset="0"/>
              </a:rPr>
              <a:t>Ensure each function/method is tested with various input scenarios (e.g., different types of vehicle images).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Test YOLOv8 detection functions with mock input data to validate expected outputs.</a:t>
            </a:r>
          </a:p>
        </p:txBody>
      </p:sp>
      <p:sp>
        <p:nvSpPr>
          <p:cNvPr id="4" name="Footer Placeholder 3">
            <a:extLst>
              <a:ext uri="{FF2B5EF4-FFF2-40B4-BE49-F238E27FC236}">
                <a16:creationId xmlns:a16="http://schemas.microsoft.com/office/drawing/2014/main" id="{A50284EC-4278-4962-BD6F-585BA91116E1}"/>
              </a:ext>
            </a:extLst>
          </p:cNvPr>
          <p:cNvSpPr>
            <a:spLocks noGrp="1"/>
          </p:cNvSpPr>
          <p:nvPr>
            <p:ph type="ftr" sz="quarter" idx="11"/>
          </p:nvPr>
        </p:nvSpPr>
        <p:spPr/>
        <p:txBody>
          <a:bodyPr/>
          <a:lstStyle/>
          <a:p>
            <a:r>
              <a:rPr lang="en-IN"/>
              <a:t>2023-24</a:t>
            </a:r>
          </a:p>
        </p:txBody>
      </p:sp>
      <p:sp>
        <p:nvSpPr>
          <p:cNvPr id="5" name="Slide Number Placeholder 4">
            <a:extLst>
              <a:ext uri="{FF2B5EF4-FFF2-40B4-BE49-F238E27FC236}">
                <a16:creationId xmlns:a16="http://schemas.microsoft.com/office/drawing/2014/main" id="{C3E436F4-E5BC-4A8C-B5B1-41D20139CECE}"/>
              </a:ext>
            </a:extLst>
          </p:cNvPr>
          <p:cNvSpPr>
            <a:spLocks noGrp="1"/>
          </p:cNvSpPr>
          <p:nvPr>
            <p:ph type="sldNum" sz="quarter" idx="12"/>
          </p:nvPr>
        </p:nvSpPr>
        <p:spPr/>
        <p:txBody>
          <a:bodyPr/>
          <a:lstStyle/>
          <a:p>
            <a:fld id="{00320281-AA44-47DE-A12A-EF7A9AB715F5}" type="slidenum">
              <a:rPr lang="en-IN" smtClean="0"/>
              <a:t>14</a:t>
            </a:fld>
            <a:endParaRPr lang="en-IN"/>
          </a:p>
        </p:txBody>
      </p:sp>
    </p:spTree>
    <p:extLst>
      <p:ext uri="{BB962C8B-B14F-4D97-AF65-F5344CB8AC3E}">
        <p14:creationId xmlns:p14="http://schemas.microsoft.com/office/powerpoint/2010/main" val="362646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E26B-2351-43AC-954F-4D97DCCE48F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INTEGRATED TESTING</a:t>
            </a:r>
          </a:p>
        </p:txBody>
      </p:sp>
      <p:sp>
        <p:nvSpPr>
          <p:cNvPr id="3" name="Content Placeholder 2">
            <a:extLst>
              <a:ext uri="{FF2B5EF4-FFF2-40B4-BE49-F238E27FC236}">
                <a16:creationId xmlns:a16="http://schemas.microsoft.com/office/drawing/2014/main" id="{DED00007-6807-4859-A86C-4FB6661F7D3E}"/>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Definition</a:t>
            </a:r>
            <a:r>
              <a:rPr lang="en-US" sz="2000" b="0" i="0" dirty="0">
                <a:effectLst/>
                <a:latin typeface="Times New Roman" panose="02020603050405020304" pitchFamily="18" charset="0"/>
                <a:cs typeface="Times New Roman" panose="02020603050405020304" pitchFamily="18" charset="0"/>
              </a:rPr>
              <a:t>: Integrated testing checks the combined behavior of components working together as a system.</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Scope</a:t>
            </a:r>
            <a:r>
              <a:rPr lang="en-US" sz="2000" b="0" i="0" dirty="0">
                <a:effectLst/>
                <a:latin typeface="Times New Roman" panose="02020603050405020304" pitchFamily="18" charset="0"/>
                <a:cs typeface="Times New Roman" panose="02020603050405020304" pitchFamily="18" charset="0"/>
              </a:rPr>
              <a:t>: Test interactions between YOLOv8 (vehicle detection) and </a:t>
            </a:r>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eep SORT (tracking) modules.</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Mocking</a:t>
            </a:r>
            <a:r>
              <a:rPr lang="en-US" sz="2000" b="0" i="0" dirty="0">
                <a:effectLst/>
                <a:latin typeface="Times New Roman" panose="02020603050405020304" pitchFamily="18" charset="0"/>
                <a:cs typeface="Times New Roman" panose="02020603050405020304" pitchFamily="18" charset="0"/>
              </a:rPr>
              <a:t>: Use mock objects or stubs to simulate dependencies during integration testing.</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Example</a:t>
            </a:r>
            <a:r>
              <a:rPr lang="en-US" sz="2000" b="0" i="0" dirty="0">
                <a:effectLst/>
                <a:latin typeface="Times New Roman" panose="02020603050405020304" pitchFamily="18" charset="0"/>
                <a:cs typeface="Times New Roman" panose="02020603050405020304" pitchFamily="18" charset="0"/>
              </a:rPr>
              <a:t>: Test YOLOv8 outputs as inputs to </a:t>
            </a:r>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eep SORT to ensure proper tracking initiation.</a:t>
            </a:r>
          </a:p>
          <a:p>
            <a:pPr marL="0" indent="0">
              <a:lnSpc>
                <a:spcPct val="150000"/>
              </a:lnSpc>
              <a:buNone/>
            </a:pPr>
            <a:endParaRPr lang="en-US" sz="2000" dirty="0"/>
          </a:p>
        </p:txBody>
      </p:sp>
      <p:sp>
        <p:nvSpPr>
          <p:cNvPr id="4" name="Footer Placeholder 3">
            <a:extLst>
              <a:ext uri="{FF2B5EF4-FFF2-40B4-BE49-F238E27FC236}">
                <a16:creationId xmlns:a16="http://schemas.microsoft.com/office/drawing/2014/main" id="{37DBAE0D-248C-4B73-A2BA-B3EBFAD22EFF}"/>
              </a:ext>
            </a:extLst>
          </p:cNvPr>
          <p:cNvSpPr>
            <a:spLocks noGrp="1"/>
          </p:cNvSpPr>
          <p:nvPr>
            <p:ph type="ftr" sz="quarter" idx="11"/>
          </p:nvPr>
        </p:nvSpPr>
        <p:spPr/>
        <p:txBody>
          <a:bodyPr/>
          <a:lstStyle/>
          <a:p>
            <a:r>
              <a:rPr lang="en-IN"/>
              <a:t>2023-24</a:t>
            </a:r>
          </a:p>
        </p:txBody>
      </p:sp>
      <p:sp>
        <p:nvSpPr>
          <p:cNvPr id="5" name="Slide Number Placeholder 4">
            <a:extLst>
              <a:ext uri="{FF2B5EF4-FFF2-40B4-BE49-F238E27FC236}">
                <a16:creationId xmlns:a16="http://schemas.microsoft.com/office/drawing/2014/main" id="{44967B95-7EA2-4F99-84E3-D00AD17565E1}"/>
              </a:ext>
            </a:extLst>
          </p:cNvPr>
          <p:cNvSpPr>
            <a:spLocks noGrp="1"/>
          </p:cNvSpPr>
          <p:nvPr>
            <p:ph type="sldNum" sz="quarter" idx="12"/>
          </p:nvPr>
        </p:nvSpPr>
        <p:spPr/>
        <p:txBody>
          <a:bodyPr/>
          <a:lstStyle/>
          <a:p>
            <a:fld id="{00320281-AA44-47DE-A12A-EF7A9AB715F5}" type="slidenum">
              <a:rPr lang="en-IN" smtClean="0"/>
              <a:t>15</a:t>
            </a:fld>
            <a:endParaRPr lang="en-IN"/>
          </a:p>
        </p:txBody>
      </p:sp>
    </p:spTree>
    <p:extLst>
      <p:ext uri="{BB962C8B-B14F-4D97-AF65-F5344CB8AC3E}">
        <p14:creationId xmlns:p14="http://schemas.microsoft.com/office/powerpoint/2010/main" val="46730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7CED-780A-4487-AAEE-2D44CC19B9F8}"/>
              </a:ext>
            </a:extLst>
          </p:cNvPr>
          <p:cNvSpPr>
            <a:spLocks noGrp="1"/>
          </p:cNvSpPr>
          <p:nvPr>
            <p:ph type="title"/>
          </p:nvPr>
        </p:nvSpPr>
        <p:spPr/>
        <p:txBody>
          <a:bodyPr>
            <a:normAutofit/>
          </a:bodyPr>
          <a:lstStyle/>
          <a:p>
            <a:pPr algn="ctr"/>
            <a:r>
              <a:rPr lang="en-US" b="1" i="0" dirty="0">
                <a:effectLst/>
                <a:latin typeface="Times New Roman" panose="02020603050405020304" pitchFamily="18" charset="0"/>
                <a:cs typeface="Times New Roman" panose="02020603050405020304" pitchFamily="18" charset="0"/>
              </a:rPr>
              <a:t>SYSTEM TESTING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9DBD6D-DC6E-424C-842D-39C4CEC5808A}"/>
              </a:ext>
            </a:extLst>
          </p:cNvPr>
          <p:cNvSpPr>
            <a:spLocks noGrp="1"/>
          </p:cNvSpPr>
          <p:nvPr>
            <p:ph idx="1"/>
          </p:nvPr>
        </p:nvSpPr>
        <p:spPr>
          <a:xfrm>
            <a:off x="838200" y="1825625"/>
            <a:ext cx="10515600" cy="4667250"/>
          </a:xfrm>
        </p:spPr>
        <p:txBody>
          <a:bodyPr>
            <a:normAutofit/>
          </a:bodyPr>
          <a:lstStyle/>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Definition</a:t>
            </a:r>
            <a:r>
              <a:rPr lang="en-US" sz="2000" b="0" i="0" dirty="0">
                <a:effectLst/>
                <a:latin typeface="Times New Roman" panose="02020603050405020304" pitchFamily="18" charset="0"/>
                <a:cs typeface="Times New Roman" panose="02020603050405020304" pitchFamily="18" charset="0"/>
              </a:rPr>
              <a:t>: System testing evaluates the overall behavior of the system as a whole.</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Test Scenarios</a:t>
            </a:r>
            <a:r>
              <a:rPr lang="en-US" sz="2000" b="0" i="0" dirty="0">
                <a:effectLst/>
                <a:latin typeface="Times New Roman" panose="02020603050405020304" pitchFamily="18" charset="0"/>
                <a:cs typeface="Times New Roman" panose="02020603050405020304" pitchFamily="18" charset="0"/>
              </a:rPr>
              <a:t>: Define test scenarios (e.g., detecting vehicles in different weather conditions, tracking vehicles in crowded scenes).</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Performance Metrics</a:t>
            </a:r>
            <a:r>
              <a:rPr lang="en-US" sz="2000" b="0" i="0" dirty="0">
                <a:effectLst/>
                <a:latin typeface="Times New Roman" panose="02020603050405020304" pitchFamily="18" charset="0"/>
                <a:cs typeface="Times New Roman" panose="02020603050405020304" pitchFamily="18" charset="0"/>
              </a:rPr>
              <a:t>: Measure system performance (e.g., accuracy, real-time processing speed).</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Example</a:t>
            </a:r>
            <a:r>
              <a:rPr lang="en-US" sz="2000" b="0" i="0" dirty="0">
                <a:effectLst/>
                <a:latin typeface="Times New Roman" panose="02020603050405020304" pitchFamily="18" charset="0"/>
                <a:cs typeface="Times New Roman" panose="02020603050405020304" pitchFamily="18" charset="0"/>
              </a:rPr>
              <a:t>: Run the entire pipeline on a diverse dataset and assess detection and tracking accuracy.</a:t>
            </a:r>
          </a:p>
          <a:p>
            <a:pPr marL="0" indent="0">
              <a:buNone/>
            </a:pPr>
            <a:endParaRPr lang="en-US" sz="2000" dirty="0"/>
          </a:p>
        </p:txBody>
      </p:sp>
      <p:sp>
        <p:nvSpPr>
          <p:cNvPr id="4" name="Footer Placeholder 3">
            <a:extLst>
              <a:ext uri="{FF2B5EF4-FFF2-40B4-BE49-F238E27FC236}">
                <a16:creationId xmlns:a16="http://schemas.microsoft.com/office/drawing/2014/main" id="{7F60EA7E-8C7A-4BD5-9108-26E676573915}"/>
              </a:ext>
            </a:extLst>
          </p:cNvPr>
          <p:cNvSpPr>
            <a:spLocks noGrp="1"/>
          </p:cNvSpPr>
          <p:nvPr>
            <p:ph type="ftr" sz="quarter" idx="11"/>
          </p:nvPr>
        </p:nvSpPr>
        <p:spPr/>
        <p:txBody>
          <a:bodyPr/>
          <a:lstStyle/>
          <a:p>
            <a:r>
              <a:rPr lang="en-IN"/>
              <a:t>2023-24</a:t>
            </a:r>
          </a:p>
        </p:txBody>
      </p:sp>
      <p:sp>
        <p:nvSpPr>
          <p:cNvPr id="5" name="Slide Number Placeholder 4">
            <a:extLst>
              <a:ext uri="{FF2B5EF4-FFF2-40B4-BE49-F238E27FC236}">
                <a16:creationId xmlns:a16="http://schemas.microsoft.com/office/drawing/2014/main" id="{6227FD9B-F12E-4F44-BE20-9F5658D0F146}"/>
              </a:ext>
            </a:extLst>
          </p:cNvPr>
          <p:cNvSpPr>
            <a:spLocks noGrp="1"/>
          </p:cNvSpPr>
          <p:nvPr>
            <p:ph type="sldNum" sz="quarter" idx="12"/>
          </p:nvPr>
        </p:nvSpPr>
        <p:spPr/>
        <p:txBody>
          <a:bodyPr/>
          <a:lstStyle/>
          <a:p>
            <a:fld id="{00320281-AA44-47DE-A12A-EF7A9AB715F5}" type="slidenum">
              <a:rPr lang="en-IN" smtClean="0"/>
              <a:t>16</a:t>
            </a:fld>
            <a:endParaRPr lang="en-IN"/>
          </a:p>
        </p:txBody>
      </p:sp>
    </p:spTree>
    <p:extLst>
      <p:ext uri="{BB962C8B-B14F-4D97-AF65-F5344CB8AC3E}">
        <p14:creationId xmlns:p14="http://schemas.microsoft.com/office/powerpoint/2010/main" val="346034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F721-932F-4D47-AF67-EC750CCA51A0}"/>
              </a:ext>
            </a:extLst>
          </p:cNvPr>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RESULT AND RESULT ANALYSIS</a:t>
            </a:r>
            <a:endParaRPr lang="en-US" sz="3600" b="1" dirty="0"/>
          </a:p>
        </p:txBody>
      </p:sp>
      <p:sp>
        <p:nvSpPr>
          <p:cNvPr id="4" name="Footer Placeholder 3">
            <a:extLst>
              <a:ext uri="{FF2B5EF4-FFF2-40B4-BE49-F238E27FC236}">
                <a16:creationId xmlns:a16="http://schemas.microsoft.com/office/drawing/2014/main" id="{C1A7E744-C9D7-4C0F-A6C0-4393C58C9E63}"/>
              </a:ext>
            </a:extLst>
          </p:cNvPr>
          <p:cNvSpPr>
            <a:spLocks noGrp="1"/>
          </p:cNvSpPr>
          <p:nvPr>
            <p:ph type="ftr" sz="quarter" idx="11"/>
          </p:nvPr>
        </p:nvSpPr>
        <p:spPr/>
        <p:txBody>
          <a:bodyPr/>
          <a:lstStyle/>
          <a:p>
            <a:r>
              <a:rPr lang="en-IN"/>
              <a:t>2023-24</a:t>
            </a:r>
          </a:p>
        </p:txBody>
      </p:sp>
      <p:sp>
        <p:nvSpPr>
          <p:cNvPr id="5" name="Slide Number Placeholder 4">
            <a:extLst>
              <a:ext uri="{FF2B5EF4-FFF2-40B4-BE49-F238E27FC236}">
                <a16:creationId xmlns:a16="http://schemas.microsoft.com/office/drawing/2014/main" id="{631A87E6-D5A3-4568-9C91-7092AD5C6129}"/>
              </a:ext>
            </a:extLst>
          </p:cNvPr>
          <p:cNvSpPr>
            <a:spLocks noGrp="1"/>
          </p:cNvSpPr>
          <p:nvPr>
            <p:ph type="sldNum" sz="quarter" idx="12"/>
          </p:nvPr>
        </p:nvSpPr>
        <p:spPr/>
        <p:txBody>
          <a:bodyPr/>
          <a:lstStyle/>
          <a:p>
            <a:fld id="{00320281-AA44-47DE-A12A-EF7A9AB715F5}" type="slidenum">
              <a:rPr lang="en-IN" smtClean="0"/>
              <a:t>17</a:t>
            </a:fld>
            <a:endParaRPr lang="en-IN"/>
          </a:p>
        </p:txBody>
      </p:sp>
      <p:pic>
        <p:nvPicPr>
          <p:cNvPr id="6" name="Content Placeholder 5">
            <a:extLst>
              <a:ext uri="{FF2B5EF4-FFF2-40B4-BE49-F238E27FC236}">
                <a16:creationId xmlns:a16="http://schemas.microsoft.com/office/drawing/2014/main" id="{0F5319EB-012D-4559-B84B-F440782F6B13}"/>
              </a:ext>
            </a:extLst>
          </p:cNvPr>
          <p:cNvPicPr>
            <a:picLocks noGrp="1"/>
          </p:cNvPicPr>
          <p:nvPr>
            <p:ph idx="1"/>
          </p:nvPr>
        </p:nvPicPr>
        <p:blipFill>
          <a:blip r:embed="rId2" cstate="print">
            <a:extLst>
              <a:ext uri="{28A0092B-C50C-407E-A947-70E740481C1C}">
                <a14:useLocalDpi xmlns:a14="http://schemas.microsoft.com/office/drawing/2010/main" val="0"/>
              </a:ext>
            </a:extLst>
          </a:blip>
          <a:srcRect l="6449" r="6449"/>
          <a:stretch/>
        </p:blipFill>
        <p:spPr bwMode="auto">
          <a:xfrm>
            <a:off x="385201" y="2203700"/>
            <a:ext cx="5392146" cy="3482206"/>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9C74263-9791-46AA-AFB6-07D3E1E372EC}"/>
              </a:ext>
            </a:extLst>
          </p:cNvPr>
          <p:cNvPicPr/>
          <p:nvPr/>
        </p:nvPicPr>
        <p:blipFill rotWithShape="1">
          <a:blip r:embed="rId3"/>
          <a:srcRect l="11402" t="5113" r="15349" b="8145"/>
          <a:stretch/>
        </p:blipFill>
        <p:spPr bwMode="auto">
          <a:xfrm>
            <a:off x="6201295" y="2203701"/>
            <a:ext cx="5152505" cy="34822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6204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EB6D-A6C6-4D02-A762-C19DA818805E}"/>
              </a:ext>
            </a:extLst>
          </p:cNvPr>
          <p:cNvSpPr>
            <a:spLocks noGrp="1"/>
          </p:cNvSpPr>
          <p:nvPr>
            <p:ph type="title"/>
          </p:nvPr>
        </p:nvSpPr>
        <p:spPr>
          <a:xfrm>
            <a:off x="838200" y="365125"/>
            <a:ext cx="10515600" cy="1325563"/>
          </a:xfrm>
        </p:spPr>
        <p:txBody>
          <a:bodyPr/>
          <a:lstStyle/>
          <a:p>
            <a:pPr algn="ctr"/>
            <a:r>
              <a:rPr lang="en-US" b="1" dirty="0">
                <a:latin typeface="Times New Roman" panose="02020603050405020304" pitchFamily="18" charset="0"/>
                <a:cs typeface="Times New Roman" panose="02020603050405020304" pitchFamily="18" charset="0"/>
              </a:rPr>
              <a:t>PROJECT SCHEDULE</a:t>
            </a:r>
          </a:p>
        </p:txBody>
      </p:sp>
      <p:sp>
        <p:nvSpPr>
          <p:cNvPr id="4" name="Footer Placeholder 3">
            <a:extLst>
              <a:ext uri="{FF2B5EF4-FFF2-40B4-BE49-F238E27FC236}">
                <a16:creationId xmlns:a16="http://schemas.microsoft.com/office/drawing/2014/main" id="{3B7396C8-2B4E-4784-B0A4-EE7D35730E83}"/>
              </a:ext>
            </a:extLst>
          </p:cNvPr>
          <p:cNvSpPr>
            <a:spLocks noGrp="1"/>
          </p:cNvSpPr>
          <p:nvPr>
            <p:ph type="ftr" sz="quarter" idx="11"/>
          </p:nvPr>
        </p:nvSpPr>
        <p:spPr/>
        <p:txBody>
          <a:bodyPr/>
          <a:lstStyle/>
          <a:p>
            <a:r>
              <a:rPr lang="en-IN" dirty="0"/>
              <a:t>2023-24</a:t>
            </a:r>
          </a:p>
        </p:txBody>
      </p:sp>
      <p:sp>
        <p:nvSpPr>
          <p:cNvPr id="5" name="Slide Number Placeholder 4">
            <a:extLst>
              <a:ext uri="{FF2B5EF4-FFF2-40B4-BE49-F238E27FC236}">
                <a16:creationId xmlns:a16="http://schemas.microsoft.com/office/drawing/2014/main" id="{AF17CB88-1416-41C4-8377-62D503CA9906}"/>
              </a:ext>
            </a:extLst>
          </p:cNvPr>
          <p:cNvSpPr>
            <a:spLocks noGrp="1"/>
          </p:cNvSpPr>
          <p:nvPr>
            <p:ph type="sldNum" sz="quarter" idx="12"/>
          </p:nvPr>
        </p:nvSpPr>
        <p:spPr/>
        <p:txBody>
          <a:bodyPr/>
          <a:lstStyle/>
          <a:p>
            <a:fld id="{00320281-AA44-47DE-A12A-EF7A9AB715F5}" type="slidenum">
              <a:rPr lang="en-IN" smtClean="0"/>
              <a:t>18</a:t>
            </a:fld>
            <a:endParaRPr lang="en-IN"/>
          </a:p>
        </p:txBody>
      </p:sp>
      <p:graphicFrame>
        <p:nvGraphicFramePr>
          <p:cNvPr id="9" name="Table 8">
            <a:extLst>
              <a:ext uri="{FF2B5EF4-FFF2-40B4-BE49-F238E27FC236}">
                <a16:creationId xmlns:a16="http://schemas.microsoft.com/office/drawing/2014/main" id="{2978ACAC-3D75-47A7-BF24-400A946F1068}"/>
              </a:ext>
            </a:extLst>
          </p:cNvPr>
          <p:cNvGraphicFramePr>
            <a:graphicFrameLocks noGrp="1"/>
          </p:cNvGraphicFramePr>
          <p:nvPr>
            <p:extLst>
              <p:ext uri="{D42A27DB-BD31-4B8C-83A1-F6EECF244321}">
                <p14:modId xmlns:p14="http://schemas.microsoft.com/office/powerpoint/2010/main" val="1684523487"/>
              </p:ext>
            </p:extLst>
          </p:nvPr>
        </p:nvGraphicFramePr>
        <p:xfrm>
          <a:off x="1857270" y="1849130"/>
          <a:ext cx="8017807" cy="3738132"/>
        </p:xfrm>
        <a:graphic>
          <a:graphicData uri="http://schemas.openxmlformats.org/drawingml/2006/table">
            <a:tbl>
              <a:tblPr firstRow="1" bandRow="1">
                <a:tableStyleId>{5C22544A-7EE6-4342-B048-85BDC9FD1C3A}</a:tableStyleId>
              </a:tblPr>
              <a:tblGrid>
                <a:gridCol w="3082614">
                  <a:extLst>
                    <a:ext uri="{9D8B030D-6E8A-4147-A177-3AD203B41FA5}">
                      <a16:colId xmlns:a16="http://schemas.microsoft.com/office/drawing/2014/main" val="1781868202"/>
                    </a:ext>
                  </a:extLst>
                </a:gridCol>
                <a:gridCol w="1032869">
                  <a:extLst>
                    <a:ext uri="{9D8B030D-6E8A-4147-A177-3AD203B41FA5}">
                      <a16:colId xmlns:a16="http://schemas.microsoft.com/office/drawing/2014/main" val="1622165910"/>
                    </a:ext>
                  </a:extLst>
                </a:gridCol>
                <a:gridCol w="859767">
                  <a:extLst>
                    <a:ext uri="{9D8B030D-6E8A-4147-A177-3AD203B41FA5}">
                      <a16:colId xmlns:a16="http://schemas.microsoft.com/office/drawing/2014/main" val="3431976599"/>
                    </a:ext>
                  </a:extLst>
                </a:gridCol>
                <a:gridCol w="190072">
                  <a:extLst>
                    <a:ext uri="{9D8B030D-6E8A-4147-A177-3AD203B41FA5}">
                      <a16:colId xmlns:a16="http://schemas.microsoft.com/office/drawing/2014/main" val="532700768"/>
                    </a:ext>
                  </a:extLst>
                </a:gridCol>
                <a:gridCol w="220472">
                  <a:extLst>
                    <a:ext uri="{9D8B030D-6E8A-4147-A177-3AD203B41FA5}">
                      <a16:colId xmlns:a16="http://schemas.microsoft.com/office/drawing/2014/main" val="2906676823"/>
                    </a:ext>
                  </a:extLst>
                </a:gridCol>
                <a:gridCol w="437896">
                  <a:extLst>
                    <a:ext uri="{9D8B030D-6E8A-4147-A177-3AD203B41FA5}">
                      <a16:colId xmlns:a16="http://schemas.microsoft.com/office/drawing/2014/main" val="4246693078"/>
                    </a:ext>
                  </a:extLst>
                </a:gridCol>
                <a:gridCol w="483828">
                  <a:extLst>
                    <a:ext uri="{9D8B030D-6E8A-4147-A177-3AD203B41FA5}">
                      <a16:colId xmlns:a16="http://schemas.microsoft.com/office/drawing/2014/main" val="3584066293"/>
                    </a:ext>
                  </a:extLst>
                </a:gridCol>
                <a:gridCol w="804298">
                  <a:extLst>
                    <a:ext uri="{9D8B030D-6E8A-4147-A177-3AD203B41FA5}">
                      <a16:colId xmlns:a16="http://schemas.microsoft.com/office/drawing/2014/main" val="3228659507"/>
                    </a:ext>
                  </a:extLst>
                </a:gridCol>
                <a:gridCol w="905991">
                  <a:extLst>
                    <a:ext uri="{9D8B030D-6E8A-4147-A177-3AD203B41FA5}">
                      <a16:colId xmlns:a16="http://schemas.microsoft.com/office/drawing/2014/main" val="2315387606"/>
                    </a:ext>
                  </a:extLst>
                </a:gridCol>
              </a:tblGrid>
              <a:tr h="535066">
                <a:tc>
                  <a:txBody>
                    <a:bodyPr/>
                    <a:lstStyle/>
                    <a:p>
                      <a:r>
                        <a:rPr lang="en-US" dirty="0">
                          <a:latin typeface="Times New Roman" panose="02020603050405020304" pitchFamily="18" charset="0"/>
                          <a:cs typeface="Times New Roman" panose="02020603050405020304" pitchFamily="18" charset="0"/>
                        </a:rPr>
                        <a:t>Tasks</a:t>
                      </a:r>
                    </a:p>
                  </a:txBody>
                  <a:tcPr/>
                </a:tc>
                <a:tc>
                  <a:txBody>
                    <a:bodyPr/>
                    <a:lstStyle/>
                    <a:p>
                      <a:pPr algn="ctr"/>
                      <a:r>
                        <a:rPr lang="en-US" dirty="0">
                          <a:latin typeface="Times New Roman" panose="02020603050405020304" pitchFamily="18" charset="0"/>
                          <a:cs typeface="Times New Roman" panose="02020603050405020304" pitchFamily="18" charset="0"/>
                        </a:rPr>
                        <a:t>May</a:t>
                      </a:r>
                    </a:p>
                  </a:txBody>
                  <a:tcPr/>
                </a:tc>
                <a:tc gridSpan="3">
                  <a:txBody>
                    <a:bodyPr/>
                    <a:lstStyle/>
                    <a:p>
                      <a:pPr algn="ctr"/>
                      <a:r>
                        <a:rPr lang="en-US" dirty="0">
                          <a:latin typeface="Times New Roman" panose="02020603050405020304" pitchFamily="18" charset="0"/>
                          <a:cs typeface="Times New Roman" panose="02020603050405020304" pitchFamily="18" charset="0"/>
                        </a:rPr>
                        <a:t>June</a:t>
                      </a:r>
                    </a:p>
                  </a:txBody>
                  <a:tcPr/>
                </a:tc>
                <a:tc hMerge="1">
                  <a:txBody>
                    <a:bodyPr/>
                    <a:lstStyle/>
                    <a:p>
                      <a:endParaRPr lang="en-US"/>
                    </a:p>
                  </a:txBody>
                  <a:tcPr/>
                </a:tc>
                <a:tc hMerge="1">
                  <a:txBody>
                    <a:bodyPr/>
                    <a:lstStyle/>
                    <a:p>
                      <a:endParaRPr lang="en-US"/>
                    </a:p>
                  </a:txBody>
                  <a:tcPr/>
                </a:tc>
                <a:tc gridSpan="2">
                  <a:txBody>
                    <a:bodyPr/>
                    <a:lstStyle/>
                    <a:p>
                      <a:pPr algn="ctr"/>
                      <a:r>
                        <a:rPr lang="en-US" dirty="0">
                          <a:latin typeface="Times New Roman" panose="02020603050405020304" pitchFamily="18" charset="0"/>
                          <a:cs typeface="Times New Roman" panose="02020603050405020304" pitchFamily="18" charset="0"/>
                        </a:rPr>
                        <a:t>July</a:t>
                      </a:r>
                    </a:p>
                  </a:txBody>
                  <a:tcPr/>
                </a:tc>
                <a:tc hMerge="1">
                  <a:txBody>
                    <a:bodyPr/>
                    <a:lstStyle/>
                    <a:p>
                      <a:endParaRPr lang="en-US"/>
                    </a:p>
                  </a:txBody>
                  <a:tcPr/>
                </a:tc>
                <a:tc>
                  <a:txBody>
                    <a:bodyPr/>
                    <a:lstStyle/>
                    <a:p>
                      <a:r>
                        <a:rPr lang="en-US" dirty="0">
                          <a:latin typeface="Times New Roman" panose="02020603050405020304" pitchFamily="18" charset="0"/>
                          <a:cs typeface="Times New Roman" panose="02020603050405020304" pitchFamily="18" charset="0"/>
                        </a:rPr>
                        <a:t>Aug</a:t>
                      </a:r>
                    </a:p>
                  </a:txBody>
                  <a:tcPr/>
                </a:tc>
                <a:tc>
                  <a:txBody>
                    <a:bodyPr/>
                    <a:lstStyle/>
                    <a:p>
                      <a:pPr algn="ctr"/>
                      <a:r>
                        <a:rPr lang="en-US">
                          <a:latin typeface="Times New Roman" panose="02020603050405020304" pitchFamily="18" charset="0"/>
                          <a:cs typeface="Times New Roman" panose="02020603050405020304" pitchFamily="18" charset="0"/>
                        </a:rPr>
                        <a:t>Sept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3685898"/>
                  </a:ext>
                </a:extLst>
              </a:tr>
              <a:tr h="535066">
                <a:tc>
                  <a:txBody>
                    <a:bodyPr/>
                    <a:lstStyle/>
                    <a:p>
                      <a:r>
                        <a:rPr lang="en-US" dirty="0">
                          <a:latin typeface="Times New Roman" panose="02020603050405020304" pitchFamily="18" charset="0"/>
                          <a:cs typeface="Times New Roman" panose="02020603050405020304" pitchFamily="18" charset="0"/>
                        </a:rPr>
                        <a:t>Requirement Analysis</a:t>
                      </a:r>
                    </a:p>
                  </a:txBody>
                  <a:tcPr/>
                </a:tc>
                <a:tc>
                  <a:txBody>
                    <a:bodyPr/>
                    <a:lstStyle/>
                    <a:p>
                      <a:endParaRPr lang="en-US" dirty="0">
                        <a:solidFill>
                          <a:srgbClr val="FF0000"/>
                        </a:solidFill>
                        <a:latin typeface="Times New Roman" panose="02020603050405020304" pitchFamily="18" charset="0"/>
                        <a:cs typeface="Times New Roman" panose="02020603050405020304" pitchFamily="18" charset="0"/>
                      </a:endParaRPr>
                    </a:p>
                  </a:txBody>
                  <a:tcPr>
                    <a:solidFill>
                      <a:schemeClr val="accent2"/>
                    </a:solidFill>
                  </a:tcPr>
                </a:tc>
                <a:tc gridSpan="3">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gridSpan="2">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9831330"/>
                  </a:ext>
                </a:extLst>
              </a:tr>
              <a:tr h="535066">
                <a:tc>
                  <a:txBody>
                    <a:bodyPr/>
                    <a:lstStyle/>
                    <a:p>
                      <a:r>
                        <a:rPr lang="en-US" dirty="0">
                          <a:latin typeface="Times New Roman" panose="02020603050405020304" pitchFamily="18" charset="0"/>
                          <a:cs typeface="Times New Roman" panose="02020603050405020304" pitchFamily="18" charset="0"/>
                        </a:rPr>
                        <a:t>Designing</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gridSpan="3">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solidFill>
                        <a:schemeClr val="accent1">
                          <a:lumMod val="60000"/>
                          <a:lumOff val="40000"/>
                        </a:schemeClr>
                      </a:solidFill>
                      <a:prstDash val="solid"/>
                      <a:round/>
                      <a:headEnd type="none" w="med" len="med"/>
                      <a:tailEnd type="none" w="med" len="med"/>
                    </a:lnR>
                    <a:solidFill>
                      <a:srgbClr val="92D050"/>
                    </a:solidFill>
                  </a:tcPr>
                </a:tc>
                <a:tc hMerge="1">
                  <a:txBody>
                    <a:bodyPr/>
                    <a:lstStyle/>
                    <a:p>
                      <a:endParaRPr lang="en-US"/>
                    </a:p>
                  </a:txBody>
                  <a:tcPr/>
                </a:tc>
                <a:tc hMerge="1">
                  <a:txBody>
                    <a:bodyPr/>
                    <a:lstStyle/>
                    <a:p>
                      <a:endParaRPr lang="en-US"/>
                    </a:p>
                  </a:txBody>
                  <a:tcPr/>
                </a:tc>
                <a:tc gridSpan="2">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accent1">
                          <a:lumMod val="60000"/>
                          <a:lumOff val="40000"/>
                        </a:schemeClr>
                      </a:solidFill>
                      <a:prstDash val="solid"/>
                      <a:round/>
                      <a:headEnd type="none" w="med" len="med"/>
                      <a:tailEnd type="none" w="med" len="med"/>
                    </a:lnL>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6097195"/>
                  </a:ext>
                </a:extLst>
              </a:tr>
              <a:tr h="527736">
                <a:tc>
                  <a:txBody>
                    <a:bodyPr/>
                    <a:lstStyle/>
                    <a:p>
                      <a:r>
                        <a:rPr lang="en-US" dirty="0">
                          <a:latin typeface="Times New Roman" panose="02020603050405020304" pitchFamily="18" charset="0"/>
                          <a:cs typeface="Times New Roman" panose="02020603050405020304" pitchFamily="18" charset="0"/>
                        </a:rPr>
                        <a:t>Test Cases</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c gridSpan="2">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hMerge="1">
                  <a:txBody>
                    <a:bodyPr/>
                    <a:lstStyle/>
                    <a:p>
                      <a:endParaRPr lang="en-US"/>
                    </a:p>
                  </a:txBody>
                  <a:tcPr/>
                </a:tc>
                <a:tc gridSpan="2">
                  <a:txBody>
                    <a:bodyPr/>
                    <a:lstStyle/>
                    <a:p>
                      <a:endParaRPr lang="en-US" dirty="0">
                        <a:latin typeface="Times New Roman" panose="02020603050405020304" pitchFamily="18" charset="0"/>
                        <a:cs typeface="Times New Roman" panose="02020603050405020304" pitchFamily="18" charset="0"/>
                      </a:endParaRPr>
                    </a:p>
                  </a:txBody>
                  <a:tcPr>
                    <a:lnL w="12700" cmpd="sng">
                      <a:noFill/>
                    </a:lnL>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7239078"/>
                  </a:ext>
                </a:extLst>
              </a:tr>
              <a:tr h="535066">
                <a:tc>
                  <a:txBody>
                    <a:bodyPr/>
                    <a:lstStyle/>
                    <a:p>
                      <a:r>
                        <a:rPr lang="en-US" dirty="0">
                          <a:latin typeface="Times New Roman" panose="02020603050405020304" pitchFamily="18" charset="0"/>
                          <a:cs typeface="Times New Roman" panose="02020603050405020304" pitchFamily="18" charset="0"/>
                        </a:rPr>
                        <a:t>Coding with unit testing</a:t>
                      </a:r>
                    </a:p>
                  </a:txBody>
                  <a:tcPr/>
                </a:tc>
                <a:tc>
                  <a:txBody>
                    <a:bodyPr/>
                    <a:lstStyle/>
                    <a:p>
                      <a:endParaRPr lang="en-US">
                        <a:latin typeface="Times New Roman" panose="02020603050405020304" pitchFamily="18" charset="0"/>
                        <a:cs typeface="Times New Roman" panose="02020603050405020304" pitchFamily="18" charset="0"/>
                      </a:endParaRPr>
                    </a:p>
                  </a:txBody>
                  <a:tcPr/>
                </a:tc>
                <a:tc gridSpan="2">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solidFill>
                        <a:srgbClr val="FF0000"/>
                      </a:solidFill>
                      <a:prstDash val="solid"/>
                      <a:round/>
                      <a:headEnd type="none" w="med" len="med"/>
                      <a:tailEnd type="none" w="med" len="med"/>
                    </a:lnR>
                  </a:tcPr>
                </a:tc>
                <a:tc hMerge="1">
                  <a:txBody>
                    <a:bodyPr/>
                    <a:lstStyle/>
                    <a:p>
                      <a:endParaRPr lang="en-US"/>
                    </a:p>
                  </a:txBody>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T w="12700" cmpd="sng">
                      <a:noFill/>
                    </a:lnT>
                    <a:solidFill>
                      <a:srgbClr val="FF0000"/>
                    </a:solidFill>
                  </a:tcPr>
                </a:tc>
                <a:tc>
                  <a:txBody>
                    <a:bodyPr/>
                    <a:lstStyle/>
                    <a:p>
                      <a:endParaRPr lang="en-US" dirty="0">
                        <a:solidFill>
                          <a:srgbClr val="FF0000"/>
                        </a:solidFill>
                        <a:latin typeface="Times New Roman" panose="02020603050405020304" pitchFamily="18" charset="0"/>
                        <a:cs typeface="Times New Roman" panose="02020603050405020304" pitchFamily="18" charset="0"/>
                      </a:endParaRPr>
                    </a:p>
                  </a:txBody>
                  <a:tcPr>
                    <a:lnR w="12700" cap="flat" cmpd="sng" algn="ctr">
                      <a:solidFill>
                        <a:srgbClr val="FF0000"/>
                      </a:solidFill>
                      <a:prstDash val="solid"/>
                      <a:round/>
                      <a:headEnd type="none" w="med" len="med"/>
                      <a:tailEnd type="none" w="med" len="med"/>
                    </a:lnR>
                    <a:solidFill>
                      <a:srgbClr val="FF0000"/>
                    </a:solidFill>
                  </a:tcPr>
                </a:tc>
                <a:tc>
                  <a:txBody>
                    <a:bodyPr/>
                    <a:lstStyle/>
                    <a:p>
                      <a:endParaRPr lang="en-US">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9241578"/>
                  </a:ext>
                </a:extLst>
              </a:tr>
              <a:tr h="535066">
                <a:tc>
                  <a:txBody>
                    <a:bodyPr/>
                    <a:lstStyle/>
                    <a:p>
                      <a:r>
                        <a:rPr lang="en-US" dirty="0">
                          <a:latin typeface="Times New Roman" panose="02020603050405020304" pitchFamily="18" charset="0"/>
                          <a:cs typeface="Times New Roman" panose="02020603050405020304" pitchFamily="18" charset="0"/>
                        </a:rPr>
                        <a:t>Testing</a:t>
                      </a:r>
                    </a:p>
                  </a:txBody>
                  <a:tcPr/>
                </a:tc>
                <a:tc>
                  <a:txBody>
                    <a:bodyPr/>
                    <a:lstStyle/>
                    <a:p>
                      <a:endParaRPr lang="en-US">
                        <a:latin typeface="Times New Roman" panose="02020603050405020304" pitchFamily="18" charset="0"/>
                        <a:cs typeface="Times New Roman" panose="02020603050405020304" pitchFamily="18" charset="0"/>
                      </a:endParaRPr>
                    </a:p>
                  </a:txBody>
                  <a:tcPr/>
                </a:tc>
                <a:tc gridSpan="3">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gridSpan="2">
                  <a:txBody>
                    <a:bodyPr/>
                    <a:lstStyle/>
                    <a:p>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4855253"/>
                  </a:ext>
                </a:extLst>
              </a:tr>
              <a:tr h="535066">
                <a:tc>
                  <a:txBody>
                    <a:bodyPr/>
                    <a:lstStyle/>
                    <a:p>
                      <a:r>
                        <a:rPr lang="en-US" dirty="0">
                          <a:latin typeface="Times New Roman" panose="02020603050405020304" pitchFamily="18" charset="0"/>
                          <a:cs typeface="Times New Roman" panose="02020603050405020304" pitchFamily="18" charset="0"/>
                        </a:rPr>
                        <a:t>Documentation</a:t>
                      </a:r>
                    </a:p>
                  </a:txBody>
                  <a:tcPr/>
                </a:tc>
                <a:tc>
                  <a:txBody>
                    <a:bodyPr/>
                    <a:lstStyle/>
                    <a:p>
                      <a:endParaRPr lang="en-US">
                        <a:latin typeface="Times New Roman" panose="02020603050405020304" pitchFamily="18" charset="0"/>
                        <a:cs typeface="Times New Roman" panose="02020603050405020304" pitchFamily="18" charset="0"/>
                      </a:endParaRPr>
                    </a:p>
                  </a:txBody>
                  <a:tcPr/>
                </a:tc>
                <a:tc gridSpan="3">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gridSpan="2">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solidFill>
                      <a:srgbClr val="00B050"/>
                    </a:solidFill>
                  </a:tcPr>
                </a:tc>
                <a:extLst>
                  <a:ext uri="{0D108BD9-81ED-4DB2-BD59-A6C34878D82A}">
                    <a16:rowId xmlns:a16="http://schemas.microsoft.com/office/drawing/2014/main" val="771860884"/>
                  </a:ext>
                </a:extLst>
              </a:tr>
            </a:tbl>
          </a:graphicData>
        </a:graphic>
      </p:graphicFrame>
      <p:graphicFrame>
        <p:nvGraphicFramePr>
          <p:cNvPr id="16" name="Table 15">
            <a:extLst>
              <a:ext uri="{FF2B5EF4-FFF2-40B4-BE49-F238E27FC236}">
                <a16:creationId xmlns:a16="http://schemas.microsoft.com/office/drawing/2014/main" id="{6B796721-C6DF-43DF-B6FD-C282AF0C8E8C}"/>
              </a:ext>
            </a:extLst>
          </p:cNvPr>
          <p:cNvGraphicFramePr>
            <a:graphicFrameLocks noGrp="1"/>
          </p:cNvGraphicFramePr>
          <p:nvPr>
            <p:extLst>
              <p:ext uri="{D42A27DB-BD31-4B8C-83A1-F6EECF244321}">
                <p14:modId xmlns:p14="http://schemas.microsoft.com/office/powerpoint/2010/main" val="828538122"/>
              </p:ext>
            </p:extLst>
          </p:nvPr>
        </p:nvGraphicFramePr>
        <p:xfrm>
          <a:off x="7936992" y="4559808"/>
          <a:ext cx="673608" cy="451104"/>
        </p:xfrm>
        <a:graphic>
          <a:graphicData uri="http://schemas.openxmlformats.org/drawingml/2006/table">
            <a:tbl>
              <a:tblPr/>
              <a:tblGrid>
                <a:gridCol w="673608">
                  <a:extLst>
                    <a:ext uri="{9D8B030D-6E8A-4147-A177-3AD203B41FA5}">
                      <a16:colId xmlns:a16="http://schemas.microsoft.com/office/drawing/2014/main" val="3158374337"/>
                    </a:ext>
                  </a:extLst>
                </a:gridCol>
              </a:tblGrid>
              <a:tr h="451104">
                <a:tc>
                  <a:txBody>
                    <a:bodyPr/>
                    <a:lstStyle/>
                    <a:p>
                      <a:endParaRPr lang="en-US" dirty="0"/>
                    </a:p>
                  </a:txBody>
                  <a:tcPr>
                    <a:lnL w="12700" cmpd="sng">
                      <a:solidFill>
                        <a:srgbClr val="7030A0"/>
                      </a:solidFill>
                      <a:prstDash val="solid"/>
                    </a:lnL>
                    <a:lnR w="12700" cmpd="sng">
                      <a:solidFill>
                        <a:srgbClr val="7030A0"/>
                      </a:solidFill>
                      <a:prstDash val="solid"/>
                    </a:lnR>
                    <a:lnT w="12700" cmpd="sng">
                      <a:solidFill>
                        <a:srgbClr val="7030A0"/>
                      </a:solidFill>
                      <a:prstDash val="solid"/>
                    </a:lnT>
                    <a:lnB w="12700" cmpd="sng">
                      <a:solidFill>
                        <a:srgbClr val="7030A0"/>
                      </a:solidFill>
                      <a:prstDash val="solid"/>
                    </a:lnB>
                    <a:solidFill>
                      <a:srgbClr val="7030A0"/>
                    </a:solidFill>
                  </a:tcPr>
                </a:tc>
                <a:extLst>
                  <a:ext uri="{0D108BD9-81ED-4DB2-BD59-A6C34878D82A}">
                    <a16:rowId xmlns:a16="http://schemas.microsoft.com/office/drawing/2014/main" val="3869884084"/>
                  </a:ext>
                </a:extLst>
              </a:tr>
            </a:tbl>
          </a:graphicData>
        </a:graphic>
      </p:graphicFrame>
    </p:spTree>
    <p:extLst>
      <p:ext uri="{BB962C8B-B14F-4D97-AF65-F5344CB8AC3E}">
        <p14:creationId xmlns:p14="http://schemas.microsoft.com/office/powerpoint/2010/main" val="425234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60000"/>
              </a:lnSpc>
              <a:buNone/>
            </a:pPr>
            <a:r>
              <a:rPr lang="en-US" sz="1800" dirty="0">
                <a:latin typeface="Times New Roman" panose="02020603050405020304" pitchFamily="18" charset="0"/>
                <a:cs typeface="Times New Roman" panose="02020603050405020304" pitchFamily="18" charset="0"/>
              </a:rPr>
              <a:t>The combination of YOLO and Deep SORT has emerged as a powerful and versatile tool for vehicle detection and tracking. Their ability to operate in real-time, handle challenging conditions, and adapt to different environments makes them suitable for a wide range of applications. As research in these areas continues, we can expect further improvements in accuracy, efficiency, and robustness, further enhancing the capabilities of vehicle detection and tracking systems.</a:t>
            </a:r>
          </a:p>
          <a:p>
            <a:endParaRPr lang="en-IN" sz="1800" dirty="0"/>
          </a:p>
        </p:txBody>
      </p:sp>
      <p:sp>
        <p:nvSpPr>
          <p:cNvPr id="4" name="Footer Placeholder 3"/>
          <p:cNvSpPr>
            <a:spLocks noGrp="1"/>
          </p:cNvSpPr>
          <p:nvPr>
            <p:ph type="ftr" sz="quarter" idx="11"/>
          </p:nvPr>
        </p:nvSpPr>
        <p:spPr/>
        <p:txBody>
          <a:bodyPr/>
          <a:lstStyle/>
          <a:p>
            <a:r>
              <a:rPr lang="en-IN" dirty="0"/>
              <a:t>2023-24</a:t>
            </a:r>
          </a:p>
        </p:txBody>
      </p:sp>
      <p:sp>
        <p:nvSpPr>
          <p:cNvPr id="5" name="Slide Number Placeholder 4"/>
          <p:cNvSpPr>
            <a:spLocks noGrp="1"/>
          </p:cNvSpPr>
          <p:nvPr>
            <p:ph type="sldNum" sz="quarter" idx="12"/>
          </p:nvPr>
        </p:nvSpPr>
        <p:spPr/>
        <p:txBody>
          <a:bodyPr/>
          <a:lstStyle/>
          <a:p>
            <a:fld id="{00320281-AA44-47DE-A12A-EF7A9AB715F5}" type="slidenum">
              <a:rPr lang="en-IN" smtClean="0"/>
              <a:t>19</a:t>
            </a:fld>
            <a:endParaRPr lang="en-IN"/>
          </a:p>
        </p:txBody>
      </p:sp>
    </p:spTree>
    <p:extLst>
      <p:ext uri="{BB962C8B-B14F-4D97-AF65-F5344CB8AC3E}">
        <p14:creationId xmlns:p14="http://schemas.microsoft.com/office/powerpoint/2010/main" val="162679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838200" y="1499286"/>
            <a:ext cx="10515600" cy="4677677"/>
          </a:xfrm>
        </p:spPr>
        <p:txBody>
          <a:bodyP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Vehicle detection and tracking is a crucial task in various applications, including traffic monitoring, autonomous driving, and security surveillance. It involves identifying and locating vehicles in video streams or images and tracking their movements over time. YOLO (You Only Look Once) is a popular object detection algorithm that can efficiently detect multiple objects in an image. It employs a single-stage detection approach, making it faster than traditional two-stage detectors. Deep SORT is a multiple object tracking algorithm that utilizes Kalman filters and Hungarian matching to track objects in video sequences. It is known for its robustness and ability to track objects under challenging conditions such as occlusion and background clutter. Combining YOLO and Deep SORT enables a powerful vehicle detection and tracking system that can accurately identify and track vehicles in real-time. YOLO is used to detect vehicles in each frame of a video, and Deep SORT is used to track the detected vehicles across frames.</a:t>
            </a:r>
          </a:p>
          <a:p>
            <a:pPr marL="457200" lvl="1" indent="0">
              <a:lnSpc>
                <a:spcPct val="150000"/>
              </a:lnSpc>
              <a:buNone/>
            </a:pPr>
            <a:endParaRPr lang="en-IN" sz="1800" dirty="0"/>
          </a:p>
        </p:txBody>
      </p:sp>
      <p:sp>
        <p:nvSpPr>
          <p:cNvPr id="6" name="Slide Number Placeholder 5"/>
          <p:cNvSpPr>
            <a:spLocks noGrp="1"/>
          </p:cNvSpPr>
          <p:nvPr>
            <p:ph type="sldNum" sz="quarter" idx="12"/>
          </p:nvPr>
        </p:nvSpPr>
        <p:spPr/>
        <p:txBody>
          <a:bodyPr/>
          <a:lstStyle/>
          <a:p>
            <a:fld id="{00320281-AA44-47DE-A12A-EF7A9AB715F5}" type="slidenum">
              <a:rPr lang="en-IN" smtClean="0"/>
              <a:t>2</a:t>
            </a:fld>
            <a:endParaRPr lang="en-IN"/>
          </a:p>
        </p:txBody>
      </p:sp>
      <p:sp>
        <p:nvSpPr>
          <p:cNvPr id="2" name="Footer Placeholder 1"/>
          <p:cNvSpPr>
            <a:spLocks noGrp="1"/>
          </p:cNvSpPr>
          <p:nvPr>
            <p:ph type="ftr" sz="quarter" idx="11"/>
          </p:nvPr>
        </p:nvSpPr>
        <p:spPr/>
        <p:txBody>
          <a:bodyPr/>
          <a:lstStyle/>
          <a:p>
            <a:r>
              <a:rPr lang="en-IN" dirty="0"/>
              <a:t>2023-24</a:t>
            </a:r>
          </a:p>
        </p:txBody>
      </p:sp>
    </p:spTree>
    <p:extLst>
      <p:ext uri="{BB962C8B-B14F-4D97-AF65-F5344CB8AC3E}">
        <p14:creationId xmlns:p14="http://schemas.microsoft.com/office/powerpoint/2010/main" val="208134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12DD-C7FF-4824-809A-A16994CB35E2}"/>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FUTURE ENHANCEMENT</a:t>
            </a:r>
            <a:endParaRPr lang="en-US" b="1" dirty="0"/>
          </a:p>
        </p:txBody>
      </p:sp>
      <p:sp>
        <p:nvSpPr>
          <p:cNvPr id="3" name="Content Placeholder 2">
            <a:extLst>
              <a:ext uri="{FF2B5EF4-FFF2-40B4-BE49-F238E27FC236}">
                <a16:creationId xmlns:a16="http://schemas.microsoft.com/office/drawing/2014/main" id="{C9F32283-5418-4E70-9C01-9874551303F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Enhanced Accuracy</a:t>
            </a:r>
          </a:p>
          <a:p>
            <a:r>
              <a:rPr lang="en-US" sz="2000" dirty="0">
                <a:latin typeface="Times New Roman" panose="02020603050405020304" pitchFamily="18" charset="0"/>
                <a:cs typeface="Times New Roman" panose="02020603050405020304" pitchFamily="18" charset="0"/>
              </a:rPr>
              <a:t>Real-Time Optimization</a:t>
            </a:r>
          </a:p>
          <a:p>
            <a:r>
              <a:rPr lang="en-US" sz="2000" dirty="0">
                <a:latin typeface="Times New Roman" panose="02020603050405020304" pitchFamily="18" charset="0"/>
                <a:cs typeface="Times New Roman" panose="02020603050405020304" pitchFamily="18" charset="0"/>
              </a:rPr>
              <a:t>Multi-Object Tracking</a:t>
            </a:r>
          </a:p>
          <a:p>
            <a:r>
              <a:rPr lang="en-US" sz="2000" dirty="0">
                <a:latin typeface="Times New Roman" panose="02020603050405020304" pitchFamily="18" charset="0"/>
                <a:cs typeface="Times New Roman" panose="02020603050405020304" pitchFamily="18" charset="0"/>
              </a:rPr>
              <a:t>Adaptive Learning</a:t>
            </a:r>
          </a:p>
          <a:p>
            <a:r>
              <a:rPr lang="en-US" sz="2000" dirty="0">
                <a:latin typeface="Times New Roman" panose="02020603050405020304" pitchFamily="18" charset="0"/>
                <a:cs typeface="Times New Roman" panose="02020603050405020304" pitchFamily="18" charset="0"/>
              </a:rPr>
              <a:t>Deployment and Integration</a:t>
            </a:r>
          </a:p>
          <a:p>
            <a:r>
              <a:rPr lang="en-US" sz="2000" dirty="0">
                <a:latin typeface="Times New Roman" panose="02020603050405020304" pitchFamily="18" charset="0"/>
                <a:cs typeface="Times New Roman" panose="02020603050405020304" pitchFamily="18" charset="0"/>
              </a:rPr>
              <a:t>Privacy and Ethical Considerations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FB23B8A-49E0-49EC-9125-3B5E9AD6331B}"/>
              </a:ext>
            </a:extLst>
          </p:cNvPr>
          <p:cNvSpPr>
            <a:spLocks noGrp="1"/>
          </p:cNvSpPr>
          <p:nvPr>
            <p:ph type="ftr" sz="quarter" idx="11"/>
          </p:nvPr>
        </p:nvSpPr>
        <p:spPr/>
        <p:txBody>
          <a:bodyPr/>
          <a:lstStyle/>
          <a:p>
            <a:r>
              <a:rPr lang="en-IN"/>
              <a:t>2023-24</a:t>
            </a:r>
          </a:p>
        </p:txBody>
      </p:sp>
      <p:sp>
        <p:nvSpPr>
          <p:cNvPr id="5" name="Slide Number Placeholder 4">
            <a:extLst>
              <a:ext uri="{FF2B5EF4-FFF2-40B4-BE49-F238E27FC236}">
                <a16:creationId xmlns:a16="http://schemas.microsoft.com/office/drawing/2014/main" id="{1EB4DFC8-AE97-4423-9036-A904C3B2D700}"/>
              </a:ext>
            </a:extLst>
          </p:cNvPr>
          <p:cNvSpPr>
            <a:spLocks noGrp="1"/>
          </p:cNvSpPr>
          <p:nvPr>
            <p:ph type="sldNum" sz="quarter" idx="12"/>
          </p:nvPr>
        </p:nvSpPr>
        <p:spPr/>
        <p:txBody>
          <a:bodyPr/>
          <a:lstStyle/>
          <a:p>
            <a:fld id="{00320281-AA44-47DE-A12A-EF7A9AB715F5}" type="slidenum">
              <a:rPr lang="en-IN" smtClean="0"/>
              <a:t>20</a:t>
            </a:fld>
            <a:endParaRPr lang="en-IN"/>
          </a:p>
        </p:txBody>
      </p:sp>
    </p:spTree>
    <p:extLst>
      <p:ext uri="{BB962C8B-B14F-4D97-AF65-F5344CB8AC3E}">
        <p14:creationId xmlns:p14="http://schemas.microsoft.com/office/powerpoint/2010/main" val="397737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lnSpc>
                <a:spcPct val="170000"/>
              </a:lnSpc>
              <a:buNone/>
            </a:pPr>
            <a:r>
              <a:rPr lang="en-US" sz="1600" dirty="0">
                <a:latin typeface="Times New Roman" panose="02020603050405020304" pitchFamily="18" charset="0"/>
                <a:cs typeface="Times New Roman" panose="02020603050405020304" pitchFamily="18" charset="0"/>
              </a:rPr>
              <a:t>[1] Anthony Lim, “Vehicles Registrations in Malaysia - 31.2 mil as of 2019,” Paultan.org, Apr. 02, 2020. </a:t>
            </a:r>
          </a:p>
          <a:p>
            <a:pPr marL="0" indent="0" algn="just">
              <a:lnSpc>
                <a:spcPct val="170000"/>
              </a:lnSpc>
              <a:buNone/>
            </a:pPr>
            <a:r>
              <a:rPr lang="en-US" sz="1600" dirty="0">
                <a:latin typeface="Times New Roman" panose="02020603050405020304" pitchFamily="18" charset="0"/>
                <a:cs typeface="Times New Roman" panose="02020603050405020304" pitchFamily="18" charset="0"/>
              </a:rPr>
              <a:t>[2] T. Afrin and N. </a:t>
            </a:r>
            <a:r>
              <a:rPr lang="en-US" sz="1600" dirty="0" err="1">
                <a:latin typeface="Times New Roman" panose="02020603050405020304" pitchFamily="18" charset="0"/>
                <a:cs typeface="Times New Roman" panose="02020603050405020304" pitchFamily="18" charset="0"/>
              </a:rPr>
              <a:t>Yodo</a:t>
            </a:r>
            <a:r>
              <a:rPr lang="en-US" sz="1600" dirty="0">
                <a:latin typeface="Times New Roman" panose="02020603050405020304" pitchFamily="18" charset="0"/>
                <a:cs typeface="Times New Roman" panose="02020603050405020304" pitchFamily="18" charset="0"/>
              </a:rPr>
              <a:t>, “A survey of road traffic congestion measures towards a sustainable and resilient transportation system,” Sustain., vol. 12, no. 11, pp. 1–23, 2020,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10.3390/su12114660. </a:t>
            </a:r>
          </a:p>
          <a:p>
            <a:pPr marL="0" indent="0" algn="just">
              <a:lnSpc>
                <a:spcPct val="170000"/>
              </a:lnSpc>
              <a:buNone/>
            </a:pPr>
            <a:r>
              <a:rPr lang="en-US" sz="1600" dirty="0">
                <a:latin typeface="Times New Roman" panose="02020603050405020304" pitchFamily="18" charset="0"/>
                <a:cs typeface="Times New Roman" panose="02020603050405020304" pitchFamily="18" charset="0"/>
              </a:rPr>
              <a:t>[3] M. D. Chow, “Alibaba and </a:t>
            </a:r>
            <a:r>
              <a:rPr lang="en-US" sz="1600" dirty="0" err="1">
                <a:latin typeface="Times New Roman" panose="02020603050405020304" pitchFamily="18" charset="0"/>
                <a:cs typeface="Times New Roman" panose="02020603050405020304" pitchFamily="18" charset="0"/>
              </a:rPr>
              <a:t>Sena</a:t>
            </a:r>
            <a:r>
              <a:rPr lang="en-US" sz="1600" dirty="0">
                <a:latin typeface="Times New Roman" panose="02020603050405020304" pitchFamily="18" charset="0"/>
                <a:cs typeface="Times New Roman" panose="02020603050405020304" pitchFamily="18" charset="0"/>
              </a:rPr>
              <a:t> to develop smart traffic solution to ease congestion,” May24,2019 12:02 AM. </a:t>
            </a:r>
          </a:p>
          <a:p>
            <a:pPr marL="0" indent="0" algn="just">
              <a:lnSpc>
                <a:spcPct val="170000"/>
              </a:lnSpc>
              <a:buNone/>
            </a:pPr>
            <a:r>
              <a:rPr lang="en-US" sz="1600" dirty="0">
                <a:latin typeface="Times New Roman" panose="02020603050405020304" pitchFamily="18" charset="0"/>
                <a:cs typeface="Times New Roman" panose="02020603050405020304" pitchFamily="18" charset="0"/>
              </a:rPr>
              <a:t>[4] J. Redmon, S. </a:t>
            </a:r>
            <a:r>
              <a:rPr lang="en-US" sz="1600" dirty="0" err="1">
                <a:latin typeface="Times New Roman" panose="02020603050405020304" pitchFamily="18" charset="0"/>
                <a:cs typeface="Times New Roman" panose="02020603050405020304" pitchFamily="18" charset="0"/>
              </a:rPr>
              <a:t>Divvala</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Girshick</a:t>
            </a:r>
            <a:r>
              <a:rPr lang="en-US" sz="1600" dirty="0">
                <a:latin typeface="Times New Roman" panose="02020603050405020304" pitchFamily="18" charset="0"/>
                <a:cs typeface="Times New Roman" panose="02020603050405020304" pitchFamily="18" charset="0"/>
              </a:rPr>
              <a:t>, and A. Farhadi, “You only look once: Unified, real-time object detection,” Proc. IEEE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Soc. Conf.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Vis. Pattern </a:t>
            </a:r>
            <a:r>
              <a:rPr lang="en-US" sz="1600" dirty="0" err="1">
                <a:latin typeface="Times New Roman" panose="02020603050405020304" pitchFamily="18" charset="0"/>
                <a:cs typeface="Times New Roman" panose="02020603050405020304" pitchFamily="18" charset="0"/>
              </a:rPr>
              <a:t>Recognit</a:t>
            </a:r>
            <a:r>
              <a:rPr lang="en-US" sz="1600" dirty="0">
                <a:latin typeface="Times New Roman" panose="02020603050405020304" pitchFamily="18" charset="0"/>
                <a:cs typeface="Times New Roman" panose="02020603050405020304" pitchFamily="18" charset="0"/>
              </a:rPr>
              <a:t>., vol. 2016-Decem, pp. 779– 788, 2016,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10.1109/CVPR.2016.91.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Bochkovskiy</a:t>
            </a:r>
            <a:r>
              <a:rPr lang="en-US" sz="1600" dirty="0">
                <a:latin typeface="Times New Roman" panose="02020603050405020304" pitchFamily="18" charset="0"/>
                <a:cs typeface="Times New Roman" panose="02020603050405020304" pitchFamily="18" charset="0"/>
              </a:rPr>
              <a:t>, C. Y. Wang, and H. Y. M. Liao, “YOLOv4: Optimal Speed and Accuracy of Object Detection,”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2020. [6] J. </a:t>
            </a:r>
            <a:r>
              <a:rPr lang="en-US" sz="1600" dirty="0" err="1">
                <a:latin typeface="Times New Roman" panose="02020603050405020304" pitchFamily="18" charset="0"/>
                <a:cs typeface="Times New Roman" panose="02020603050405020304" pitchFamily="18" charset="0"/>
              </a:rPr>
              <a:t>Xiong</a:t>
            </a:r>
            <a:r>
              <a:rPr lang="en-US" sz="1600" dirty="0">
                <a:latin typeface="Times New Roman" panose="02020603050405020304" pitchFamily="18" charset="0"/>
                <a:cs typeface="Times New Roman" panose="02020603050405020304" pitchFamily="18" charset="0"/>
              </a:rPr>
              <a:t>, W. Cui, W. Zhang, and X. Zhang, “YOLOv3-Darknet with Adaptive Clustering Anchor Box for Intelligent Dry and Wet Garbage Identification and Classification,” Proc. - 2019 11th Int. Conf. </a:t>
            </a:r>
            <a:r>
              <a:rPr lang="en-US" sz="1600" dirty="0" err="1">
                <a:latin typeface="Times New Roman" panose="02020603050405020304" pitchFamily="18" charset="0"/>
                <a:cs typeface="Times New Roman" panose="02020603050405020304" pitchFamily="18" charset="0"/>
              </a:rPr>
              <a:t>Intell</a:t>
            </a:r>
            <a:r>
              <a:rPr lang="en-US" sz="1600" dirty="0">
                <a:latin typeface="Times New Roman" panose="02020603050405020304" pitchFamily="18" charset="0"/>
                <a:cs typeface="Times New Roman" panose="02020603050405020304" pitchFamily="18" charset="0"/>
              </a:rPr>
              <a:t>. Human-Machine Syst. </a:t>
            </a:r>
            <a:r>
              <a:rPr lang="en-US" sz="1600" dirty="0" err="1">
                <a:latin typeface="Times New Roman" panose="02020603050405020304" pitchFamily="18" charset="0"/>
                <a:cs typeface="Times New Roman" panose="02020603050405020304" pitchFamily="18" charset="0"/>
              </a:rPr>
              <a:t>Cybern</a:t>
            </a:r>
            <a:r>
              <a:rPr lang="en-US" sz="1600" dirty="0">
                <a:latin typeface="Times New Roman" panose="02020603050405020304" pitchFamily="18" charset="0"/>
                <a:cs typeface="Times New Roman" panose="02020603050405020304" pitchFamily="18" charset="0"/>
              </a:rPr>
              <a:t>. IHMSC 2019, vol. 2, no. 99, pp. 80–84, 2019,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10.1109/IHMSC.2019.10114. </a:t>
            </a:r>
            <a:endParaRPr lang="en-IN"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dirty="0"/>
              <a:t>2023-24</a:t>
            </a:r>
          </a:p>
        </p:txBody>
      </p:sp>
      <p:sp>
        <p:nvSpPr>
          <p:cNvPr id="5" name="Slide Number Placeholder 4"/>
          <p:cNvSpPr>
            <a:spLocks noGrp="1"/>
          </p:cNvSpPr>
          <p:nvPr>
            <p:ph type="sldNum" sz="quarter" idx="12"/>
          </p:nvPr>
        </p:nvSpPr>
        <p:spPr/>
        <p:txBody>
          <a:bodyPr/>
          <a:lstStyle/>
          <a:p>
            <a:fld id="{00320281-AA44-47DE-A12A-EF7A9AB715F5}" type="slidenum">
              <a:rPr lang="en-IN" smtClean="0"/>
              <a:t>21</a:t>
            </a:fld>
            <a:endParaRPr lang="en-IN"/>
          </a:p>
        </p:txBody>
      </p:sp>
    </p:spTree>
    <p:extLst>
      <p:ext uri="{BB962C8B-B14F-4D97-AF65-F5344CB8AC3E}">
        <p14:creationId xmlns:p14="http://schemas.microsoft.com/office/powerpoint/2010/main" val="911278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2E8248-A35E-44E6-971B-CD78C993526D}"/>
              </a:ext>
            </a:extLst>
          </p:cNvPr>
          <p:cNvSpPr>
            <a:spLocks noGrp="1"/>
          </p:cNvSpPr>
          <p:nvPr>
            <p:ph type="title"/>
          </p:nvPr>
        </p:nvSpPr>
        <p:spPr>
          <a:xfrm>
            <a:off x="4221481" y="2766218"/>
            <a:ext cx="3200400" cy="1325563"/>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p>
        </p:txBody>
      </p:sp>
      <p:sp>
        <p:nvSpPr>
          <p:cNvPr id="4" name="Footer Placeholder 3">
            <a:extLst>
              <a:ext uri="{FF2B5EF4-FFF2-40B4-BE49-F238E27FC236}">
                <a16:creationId xmlns:a16="http://schemas.microsoft.com/office/drawing/2014/main" id="{4056B534-ACB0-40A6-A571-6285DAAEF50F}"/>
              </a:ext>
            </a:extLst>
          </p:cNvPr>
          <p:cNvSpPr>
            <a:spLocks noGrp="1"/>
          </p:cNvSpPr>
          <p:nvPr>
            <p:ph type="ftr" sz="quarter" idx="11"/>
          </p:nvPr>
        </p:nvSpPr>
        <p:spPr/>
        <p:txBody>
          <a:bodyPr/>
          <a:lstStyle/>
          <a:p>
            <a:r>
              <a:rPr lang="en-IN"/>
              <a:t>2023-24</a:t>
            </a:r>
          </a:p>
        </p:txBody>
      </p:sp>
      <p:sp>
        <p:nvSpPr>
          <p:cNvPr id="5" name="Slide Number Placeholder 4">
            <a:extLst>
              <a:ext uri="{FF2B5EF4-FFF2-40B4-BE49-F238E27FC236}">
                <a16:creationId xmlns:a16="http://schemas.microsoft.com/office/drawing/2014/main" id="{C938F910-7543-4581-AFD5-F3EC25497598}"/>
              </a:ext>
            </a:extLst>
          </p:cNvPr>
          <p:cNvSpPr>
            <a:spLocks noGrp="1"/>
          </p:cNvSpPr>
          <p:nvPr>
            <p:ph type="sldNum" sz="quarter" idx="12"/>
          </p:nvPr>
        </p:nvSpPr>
        <p:spPr/>
        <p:txBody>
          <a:bodyPr/>
          <a:lstStyle/>
          <a:p>
            <a:fld id="{00320281-AA44-47DE-A12A-EF7A9AB715F5}" type="slidenum">
              <a:rPr lang="en-IN" smtClean="0"/>
              <a:t>22</a:t>
            </a:fld>
            <a:endParaRPr lang="en-IN"/>
          </a:p>
        </p:txBody>
      </p:sp>
    </p:spTree>
    <p:extLst>
      <p:ext uri="{BB962C8B-B14F-4D97-AF65-F5344CB8AC3E}">
        <p14:creationId xmlns:p14="http://schemas.microsoft.com/office/powerpoint/2010/main" val="334648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E59F-9FF3-4660-9A4B-4DC2CD238A0C}"/>
              </a:ext>
            </a:extLst>
          </p:cNvPr>
          <p:cNvSpPr>
            <a:spLocks noGrp="1"/>
          </p:cNvSpPr>
          <p:nvPr>
            <p:ph type="title"/>
          </p:nvPr>
        </p:nvSpPr>
        <p:spPr>
          <a:xfrm>
            <a:off x="838200" y="2766218"/>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D8AB6F61-9636-45E1-B8D7-4329015F53EC}"/>
              </a:ext>
            </a:extLst>
          </p:cNvPr>
          <p:cNvSpPr>
            <a:spLocks noGrp="1"/>
          </p:cNvSpPr>
          <p:nvPr>
            <p:ph type="ftr" sz="quarter" idx="11"/>
          </p:nvPr>
        </p:nvSpPr>
        <p:spPr/>
        <p:txBody>
          <a:bodyPr/>
          <a:lstStyle/>
          <a:p>
            <a:r>
              <a:rPr lang="en-IN"/>
              <a:t>2023-24</a:t>
            </a:r>
          </a:p>
        </p:txBody>
      </p:sp>
      <p:sp>
        <p:nvSpPr>
          <p:cNvPr id="4" name="Slide Number Placeholder 3">
            <a:extLst>
              <a:ext uri="{FF2B5EF4-FFF2-40B4-BE49-F238E27FC236}">
                <a16:creationId xmlns:a16="http://schemas.microsoft.com/office/drawing/2014/main" id="{F7B83126-DBB0-4DB3-91DB-7E5D6C2E6928}"/>
              </a:ext>
            </a:extLst>
          </p:cNvPr>
          <p:cNvSpPr>
            <a:spLocks noGrp="1"/>
          </p:cNvSpPr>
          <p:nvPr>
            <p:ph type="sldNum" sz="quarter" idx="12"/>
          </p:nvPr>
        </p:nvSpPr>
        <p:spPr/>
        <p:txBody>
          <a:bodyPr/>
          <a:lstStyle/>
          <a:p>
            <a:fld id="{00320281-AA44-47DE-A12A-EF7A9AB715F5}" type="slidenum">
              <a:rPr lang="en-IN" smtClean="0"/>
              <a:t>23</a:t>
            </a:fld>
            <a:endParaRPr lang="en-IN"/>
          </a:p>
        </p:txBody>
      </p:sp>
    </p:spTree>
    <p:extLst>
      <p:ext uri="{BB962C8B-B14F-4D97-AF65-F5344CB8AC3E}">
        <p14:creationId xmlns:p14="http://schemas.microsoft.com/office/powerpoint/2010/main" val="3640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0953" y="1847850"/>
            <a:ext cx="10515600" cy="4351338"/>
          </a:xfrm>
        </p:spPr>
        <p:txBody>
          <a:bodyPr>
            <a:normAutofit lnSpcReduction="10000"/>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Implementing a Vehicle Detection and Tracking Model using YOLO and DeepSORT</a:t>
            </a:r>
          </a:p>
          <a:p>
            <a:pPr marL="0" indent="0" algn="just">
              <a:lnSpc>
                <a:spcPct val="160000"/>
              </a:lnSpc>
              <a:buNone/>
            </a:pPr>
            <a:r>
              <a:rPr lang="en-US" sz="1600" b="1" dirty="0">
                <a:latin typeface="Times New Roman" panose="02020603050405020304" pitchFamily="18" charset="0"/>
                <a:cs typeface="Times New Roman" panose="02020603050405020304" pitchFamily="18" charset="0"/>
              </a:rPr>
              <a:t>Objective:</a:t>
            </a:r>
          </a:p>
          <a:p>
            <a:pPr algn="just">
              <a:lnSpc>
                <a:spcPct val="160000"/>
              </a:lnSpc>
            </a:pPr>
            <a:r>
              <a:rPr lang="en-US" sz="1600" dirty="0">
                <a:latin typeface="Times New Roman" panose="02020603050405020304" pitchFamily="18" charset="0"/>
                <a:cs typeface="Times New Roman" panose="02020603050405020304" pitchFamily="18" charset="0"/>
              </a:rPr>
              <a:t>Develop a robust and efficient vehicle detection and tracking system using YOLO and DeepSORT for real-time applications.</a:t>
            </a:r>
          </a:p>
          <a:p>
            <a:pPr marL="0" indent="0" algn="just">
              <a:lnSpc>
                <a:spcPct val="160000"/>
              </a:lnSpc>
              <a:buNone/>
            </a:pPr>
            <a:r>
              <a:rPr lang="en-US" sz="1600" b="1" dirty="0">
                <a:latin typeface="Times New Roman" panose="02020603050405020304" pitchFamily="18" charset="0"/>
                <a:cs typeface="Times New Roman" panose="02020603050405020304" pitchFamily="18" charset="0"/>
              </a:rPr>
              <a:t>Challenges:</a:t>
            </a:r>
          </a:p>
          <a:p>
            <a:pPr algn="just">
              <a:lnSpc>
                <a:spcPct val="160000"/>
              </a:lnSpc>
            </a:pPr>
            <a:r>
              <a:rPr lang="en-US" sz="1600" dirty="0">
                <a:latin typeface="Times New Roman" panose="02020603050405020304" pitchFamily="18" charset="0"/>
                <a:cs typeface="Times New Roman" panose="02020603050405020304" pitchFamily="18" charset="0"/>
              </a:rPr>
              <a:t>Accuracy</a:t>
            </a:r>
          </a:p>
          <a:p>
            <a:pPr algn="just">
              <a:lnSpc>
                <a:spcPct val="160000"/>
              </a:lnSpc>
            </a:pPr>
            <a:r>
              <a:rPr lang="en-US" sz="1600" dirty="0">
                <a:latin typeface="Times New Roman" panose="02020603050405020304" pitchFamily="18" charset="0"/>
                <a:cs typeface="Times New Roman" panose="02020603050405020304" pitchFamily="18" charset="0"/>
              </a:rPr>
              <a:t>Real-time performance</a:t>
            </a:r>
          </a:p>
          <a:p>
            <a:pPr algn="just">
              <a:lnSpc>
                <a:spcPct val="160000"/>
              </a:lnSpc>
            </a:pPr>
            <a:r>
              <a:rPr lang="en-US" sz="1600" dirty="0">
                <a:latin typeface="Times New Roman" panose="02020603050405020304" pitchFamily="18" charset="0"/>
                <a:cs typeface="Times New Roman" panose="02020603050405020304" pitchFamily="18" charset="0"/>
              </a:rPr>
              <a:t>Computational efficiency</a:t>
            </a:r>
          </a:p>
          <a:p>
            <a:pPr algn="just">
              <a:lnSpc>
                <a:spcPct val="160000"/>
              </a:lnSpc>
            </a:pPr>
            <a:r>
              <a:rPr lang="en-US" sz="1600" dirty="0">
                <a:latin typeface="Times New Roman" panose="02020603050405020304" pitchFamily="18" charset="0"/>
                <a:cs typeface="Times New Roman" panose="02020603050405020304" pitchFamily="18" charset="0"/>
              </a:rPr>
              <a:t>Adaptability</a:t>
            </a:r>
          </a:p>
        </p:txBody>
      </p:sp>
      <p:sp>
        <p:nvSpPr>
          <p:cNvPr id="5" name="Slide Number Placeholder 4"/>
          <p:cNvSpPr>
            <a:spLocks noGrp="1"/>
          </p:cNvSpPr>
          <p:nvPr>
            <p:ph type="sldNum" sz="quarter" idx="12"/>
          </p:nvPr>
        </p:nvSpPr>
        <p:spPr/>
        <p:txBody>
          <a:bodyPr/>
          <a:lstStyle/>
          <a:p>
            <a:fld id="{00320281-AA44-47DE-A12A-EF7A9AB715F5}" type="slidenum">
              <a:rPr lang="en-IN" smtClean="0"/>
              <a:t>3</a:t>
            </a:fld>
            <a:endParaRPr lang="en-IN"/>
          </a:p>
        </p:txBody>
      </p:sp>
      <p:sp>
        <p:nvSpPr>
          <p:cNvPr id="4" name="Footer Placeholder 3"/>
          <p:cNvSpPr>
            <a:spLocks noGrp="1"/>
          </p:cNvSpPr>
          <p:nvPr>
            <p:ph type="ftr" sz="quarter" idx="11"/>
          </p:nvPr>
        </p:nvSpPr>
        <p:spPr/>
        <p:txBody>
          <a:bodyPr/>
          <a:lstStyle/>
          <a:p>
            <a:r>
              <a:rPr lang="en-IN"/>
              <a:t>2023-24</a:t>
            </a:r>
            <a:endParaRPr lang="en-IN" dirty="0"/>
          </a:p>
        </p:txBody>
      </p:sp>
    </p:spTree>
    <p:extLst>
      <p:ext uri="{BB962C8B-B14F-4D97-AF65-F5344CB8AC3E}">
        <p14:creationId xmlns:p14="http://schemas.microsoft.com/office/powerpoint/2010/main" val="37679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368"/>
            <a:ext cx="10515600" cy="1325563"/>
          </a:xfrm>
        </p:spPr>
        <p:txBody>
          <a:bodyPr>
            <a:normAutofit/>
          </a:bodyPr>
          <a:lstStyle/>
          <a:p>
            <a:pPr algn="ctr"/>
            <a:r>
              <a:rPr lang="en-GB"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70000"/>
              </a:lnSpc>
            </a:pPr>
            <a:r>
              <a:rPr lang="en-US" sz="1600" dirty="0">
                <a:latin typeface="Times New Roman" panose="02020603050405020304" pitchFamily="18" charset="0"/>
                <a:cs typeface="Times New Roman" panose="02020603050405020304" pitchFamily="18" charset="0"/>
              </a:rPr>
              <a:t>Existing vehicle detection and tracking systems often employ traditional object detection methods, such as Viola-Jones or HOG (Histogram of Oriented Gradients), combined with tracking algorithms like Kalman filters or particle filters.</a:t>
            </a:r>
          </a:p>
          <a:p>
            <a:pPr marL="0" indent="0" algn="just">
              <a:lnSpc>
                <a:spcPct val="170000"/>
              </a:lnSpc>
              <a:buNone/>
            </a:pPr>
            <a:r>
              <a:rPr lang="en-US" sz="1600" b="1" dirty="0">
                <a:latin typeface="Times New Roman" panose="02020603050405020304" pitchFamily="18" charset="0"/>
                <a:cs typeface="Times New Roman" panose="02020603050405020304" pitchFamily="18" charset="0"/>
              </a:rPr>
              <a:t>Limitations:</a:t>
            </a:r>
          </a:p>
          <a:p>
            <a:pPr lvl="1" algn="just">
              <a:lnSpc>
                <a:spcPct val="170000"/>
              </a:lnSpc>
            </a:pPr>
            <a:r>
              <a:rPr lang="en-US" sz="1600" dirty="0">
                <a:latin typeface="Times New Roman" panose="02020603050405020304" pitchFamily="18" charset="0"/>
                <a:cs typeface="Times New Roman" panose="02020603050405020304" pitchFamily="18" charset="0"/>
              </a:rPr>
              <a:t>Limited Detection Accuracy</a:t>
            </a:r>
          </a:p>
          <a:p>
            <a:pPr lvl="1" algn="just">
              <a:lnSpc>
                <a:spcPct val="170000"/>
              </a:lnSpc>
            </a:pPr>
            <a:r>
              <a:rPr lang="en-US" sz="1600" dirty="0">
                <a:latin typeface="Times New Roman" panose="02020603050405020304" pitchFamily="18" charset="0"/>
                <a:cs typeface="Times New Roman" panose="02020603050405020304" pitchFamily="18" charset="0"/>
              </a:rPr>
              <a:t>Real-time Performance Challenges</a:t>
            </a:r>
          </a:p>
          <a:p>
            <a:pPr lvl="1" algn="just">
              <a:lnSpc>
                <a:spcPct val="170000"/>
              </a:lnSpc>
            </a:pPr>
            <a:r>
              <a:rPr lang="en-US" sz="1600" dirty="0">
                <a:latin typeface="Times New Roman" panose="02020603050405020304" pitchFamily="18" charset="0"/>
                <a:cs typeface="Times New Roman" panose="02020603050405020304" pitchFamily="18" charset="0"/>
              </a:rPr>
              <a:t>Susceptibility to Occlusions and Background Clutter</a:t>
            </a:r>
          </a:p>
          <a:p>
            <a:pPr lvl="1" algn="just">
              <a:lnSpc>
                <a:spcPct val="170000"/>
              </a:lnSpc>
            </a:pPr>
            <a:r>
              <a:rPr lang="en-US" sz="1600" dirty="0">
                <a:latin typeface="Times New Roman" panose="02020603050405020304" pitchFamily="18" charset="0"/>
                <a:cs typeface="Times New Roman" panose="02020603050405020304" pitchFamily="18" charset="0"/>
              </a:rPr>
              <a:t>Limited Adaptability</a:t>
            </a:r>
          </a:p>
          <a:p>
            <a:pPr lvl="1" algn="just">
              <a:lnSpc>
                <a:spcPct val="170000"/>
              </a:lnSpc>
            </a:pPr>
            <a:r>
              <a:rPr lang="en-US" sz="1600" dirty="0">
                <a:latin typeface="Times New Roman" panose="02020603050405020304" pitchFamily="18" charset="0"/>
                <a:cs typeface="Times New Roman" panose="02020603050405020304" pitchFamily="18" charset="0"/>
              </a:rPr>
              <a:t>Higher Computational Requirements</a:t>
            </a:r>
          </a:p>
        </p:txBody>
      </p:sp>
      <p:sp>
        <p:nvSpPr>
          <p:cNvPr id="5" name="Slide Number Placeholder 4"/>
          <p:cNvSpPr>
            <a:spLocks noGrp="1"/>
          </p:cNvSpPr>
          <p:nvPr>
            <p:ph type="sldNum" sz="quarter" idx="12"/>
          </p:nvPr>
        </p:nvSpPr>
        <p:spPr/>
        <p:txBody>
          <a:bodyPr/>
          <a:lstStyle/>
          <a:p>
            <a:fld id="{00320281-AA44-47DE-A12A-EF7A9AB715F5}" type="slidenum">
              <a:rPr lang="en-IN" smtClean="0"/>
              <a:t>4</a:t>
            </a:fld>
            <a:endParaRPr lang="en-IN"/>
          </a:p>
        </p:txBody>
      </p:sp>
      <p:sp>
        <p:nvSpPr>
          <p:cNvPr id="4" name="Footer Placeholder 3"/>
          <p:cNvSpPr>
            <a:spLocks noGrp="1"/>
          </p:cNvSpPr>
          <p:nvPr>
            <p:ph type="ftr" sz="quarter" idx="11"/>
          </p:nvPr>
        </p:nvSpPr>
        <p:spPr/>
        <p:txBody>
          <a:bodyPr/>
          <a:lstStyle/>
          <a:p>
            <a:r>
              <a:rPr lang="en-IN" dirty="0"/>
              <a:t>2023-24</a:t>
            </a:r>
          </a:p>
        </p:txBody>
      </p:sp>
    </p:spTree>
    <p:extLst>
      <p:ext uri="{BB962C8B-B14F-4D97-AF65-F5344CB8AC3E}">
        <p14:creationId xmlns:p14="http://schemas.microsoft.com/office/powerpoint/2010/main" val="57188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The proposed system utilizes a combination of YOLO (You Only Look Once) for object detection and DeepSORT for multiple object tracking to achieve accurate and efficient vehicle detection and tracking.</a:t>
            </a:r>
          </a:p>
          <a:p>
            <a:pPr marL="0" indent="0" algn="just">
              <a:lnSpc>
                <a:spcPct val="160000"/>
              </a:lnSpc>
              <a:buNone/>
            </a:pPr>
            <a:r>
              <a:rPr lang="en-US" sz="1600" b="1" dirty="0">
                <a:latin typeface="Times New Roman" panose="02020603050405020304" pitchFamily="18" charset="0"/>
                <a:cs typeface="Times New Roman" panose="02020603050405020304" pitchFamily="18" charset="0"/>
              </a:rPr>
              <a:t>ADVANTAGES:</a:t>
            </a:r>
          </a:p>
          <a:p>
            <a:pPr algn="just">
              <a:lnSpc>
                <a:spcPct val="160000"/>
              </a:lnSpc>
            </a:pPr>
            <a:r>
              <a:rPr lang="en-US" sz="1600" dirty="0">
                <a:latin typeface="Times New Roman" panose="02020603050405020304" pitchFamily="18" charset="0"/>
                <a:cs typeface="Times New Roman" panose="02020603050405020304" pitchFamily="18" charset="0"/>
              </a:rPr>
              <a:t>Improved Detection Accuracy</a:t>
            </a:r>
          </a:p>
          <a:p>
            <a:pPr algn="just">
              <a:lnSpc>
                <a:spcPct val="160000"/>
              </a:lnSpc>
            </a:pPr>
            <a:r>
              <a:rPr lang="en-US" sz="1600" dirty="0">
                <a:latin typeface="Times New Roman" panose="02020603050405020304" pitchFamily="18" charset="0"/>
                <a:cs typeface="Times New Roman" panose="02020603050405020304" pitchFamily="18" charset="0"/>
              </a:rPr>
              <a:t>Real-time Performance</a:t>
            </a:r>
          </a:p>
          <a:p>
            <a:pPr algn="just">
              <a:lnSpc>
                <a:spcPct val="160000"/>
              </a:lnSpc>
            </a:pPr>
            <a:r>
              <a:rPr lang="en-US" sz="1600" dirty="0">
                <a:latin typeface="Times New Roman" panose="02020603050405020304" pitchFamily="18" charset="0"/>
                <a:cs typeface="Times New Roman" panose="02020603050405020304" pitchFamily="18" charset="0"/>
              </a:rPr>
              <a:t>Robust Tracking</a:t>
            </a:r>
          </a:p>
          <a:p>
            <a:pPr algn="just">
              <a:lnSpc>
                <a:spcPct val="160000"/>
              </a:lnSpc>
            </a:pPr>
            <a:r>
              <a:rPr lang="en-US" sz="1600" dirty="0">
                <a:latin typeface="Times New Roman" panose="02020603050405020304" pitchFamily="18" charset="0"/>
                <a:cs typeface="Times New Roman" panose="02020603050405020304" pitchFamily="18" charset="0"/>
              </a:rPr>
              <a:t>Adaptability</a:t>
            </a:r>
          </a:p>
          <a:p>
            <a:pPr algn="just">
              <a:lnSpc>
                <a:spcPct val="160000"/>
              </a:lnSpc>
            </a:pPr>
            <a:r>
              <a:rPr lang="en-US" sz="1600" dirty="0">
                <a:latin typeface="Times New Roman" panose="02020603050405020304" pitchFamily="18" charset="0"/>
                <a:cs typeface="Times New Roman" panose="02020603050405020304" pitchFamily="18" charset="0"/>
              </a:rPr>
              <a:t>Computational Efficiency</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5</a:t>
            </a:fld>
            <a:endParaRPr lang="en-IN"/>
          </a:p>
        </p:txBody>
      </p:sp>
      <p:sp>
        <p:nvSpPr>
          <p:cNvPr id="4" name="Footer Placeholder 3"/>
          <p:cNvSpPr>
            <a:spLocks noGrp="1"/>
          </p:cNvSpPr>
          <p:nvPr>
            <p:ph type="ftr" sz="quarter" idx="11"/>
          </p:nvPr>
        </p:nvSpPr>
        <p:spPr/>
        <p:txBody>
          <a:bodyPr/>
          <a:lstStyle/>
          <a:p>
            <a:r>
              <a:rPr lang="en-IN" dirty="0"/>
              <a:t>2023-24</a:t>
            </a:r>
          </a:p>
        </p:txBody>
      </p:sp>
    </p:spTree>
    <p:extLst>
      <p:ext uri="{BB962C8B-B14F-4D97-AF65-F5344CB8AC3E}">
        <p14:creationId xmlns:p14="http://schemas.microsoft.com/office/powerpoint/2010/main" val="404712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A359-281A-4051-93C0-120630FFDEB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AIM OF THE PROJECT</a:t>
            </a:r>
          </a:p>
        </p:txBody>
      </p:sp>
      <p:sp>
        <p:nvSpPr>
          <p:cNvPr id="3" name="Content Placeholder 2">
            <a:extLst>
              <a:ext uri="{FF2B5EF4-FFF2-40B4-BE49-F238E27FC236}">
                <a16:creationId xmlns:a16="http://schemas.microsoft.com/office/drawing/2014/main" id="{F35A0E5A-3E15-4AD1-99F7-2A43633AC4F0}"/>
              </a:ext>
            </a:extLst>
          </p:cNvPr>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proposed project aims to develop an efficient and accurate vehicle detection and tracking system using the YOLO (You Only Look Once) object detection framework and Deep SORT (Deep Simple Online and Realtime Tracking). This system aims to leverage the real-time capabilities of YOLO for precise vehicle detection and utilize the tracking capabilities of Deep SORT to maintain consistent and reliable tracking of vehicles over consecutive frames. The overarching goal is to create a robust solution for real-world applications, enhancing the capabilities of surveillance, traffic monitoring, and other relevant domains through advanced computer vision techniques.</a:t>
            </a:r>
          </a:p>
        </p:txBody>
      </p:sp>
      <p:sp>
        <p:nvSpPr>
          <p:cNvPr id="4" name="Footer Placeholder 3">
            <a:extLst>
              <a:ext uri="{FF2B5EF4-FFF2-40B4-BE49-F238E27FC236}">
                <a16:creationId xmlns:a16="http://schemas.microsoft.com/office/drawing/2014/main" id="{4877E691-DE55-4C4A-A516-709354A16FF5}"/>
              </a:ext>
            </a:extLst>
          </p:cNvPr>
          <p:cNvSpPr>
            <a:spLocks noGrp="1"/>
          </p:cNvSpPr>
          <p:nvPr>
            <p:ph type="ftr" sz="quarter" idx="11"/>
          </p:nvPr>
        </p:nvSpPr>
        <p:spPr/>
        <p:txBody>
          <a:bodyPr/>
          <a:lstStyle/>
          <a:p>
            <a:r>
              <a:rPr lang="en-IN" dirty="0"/>
              <a:t>2023-24</a:t>
            </a:r>
          </a:p>
        </p:txBody>
      </p:sp>
      <p:sp>
        <p:nvSpPr>
          <p:cNvPr id="5" name="Slide Number Placeholder 4">
            <a:extLst>
              <a:ext uri="{FF2B5EF4-FFF2-40B4-BE49-F238E27FC236}">
                <a16:creationId xmlns:a16="http://schemas.microsoft.com/office/drawing/2014/main" id="{FC72348D-6A88-42B9-8DB2-E46A7AF9CC58}"/>
              </a:ext>
            </a:extLst>
          </p:cNvPr>
          <p:cNvSpPr>
            <a:spLocks noGrp="1"/>
          </p:cNvSpPr>
          <p:nvPr>
            <p:ph type="sldNum" sz="quarter" idx="12"/>
          </p:nvPr>
        </p:nvSpPr>
        <p:spPr/>
        <p:txBody>
          <a:bodyPr/>
          <a:lstStyle/>
          <a:p>
            <a:fld id="{00320281-AA44-47DE-A12A-EF7A9AB715F5}" type="slidenum">
              <a:rPr lang="en-IN" smtClean="0"/>
              <a:t>6</a:t>
            </a:fld>
            <a:endParaRPr lang="en-IN"/>
          </a:p>
        </p:txBody>
      </p:sp>
    </p:spTree>
    <p:extLst>
      <p:ext uri="{BB962C8B-B14F-4D97-AF65-F5344CB8AC3E}">
        <p14:creationId xmlns:p14="http://schemas.microsoft.com/office/powerpoint/2010/main" val="235585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2565143"/>
          </a:xfrm>
        </p:spPr>
        <p:txBody>
          <a:bodyPr>
            <a:normAutofit/>
          </a:bodyPr>
          <a:lstStyle/>
          <a:p>
            <a:pPr algn="just">
              <a:lnSpc>
                <a:spcPct val="170000"/>
              </a:lnSpc>
            </a:pPr>
            <a:r>
              <a:rPr lang="en-US" sz="2000" dirty="0">
                <a:latin typeface="Times New Roman" panose="02020603050405020304" pitchFamily="18" charset="0"/>
                <a:cs typeface="Times New Roman" panose="02020603050405020304" pitchFamily="18" charset="0"/>
              </a:rPr>
              <a:t>Accurate Vehicle Detection</a:t>
            </a:r>
          </a:p>
          <a:p>
            <a:pPr algn="just">
              <a:lnSpc>
                <a:spcPct val="170000"/>
              </a:lnSpc>
            </a:pPr>
            <a:r>
              <a:rPr lang="en-US" sz="2000" dirty="0">
                <a:latin typeface="Times New Roman" panose="02020603050405020304" pitchFamily="18" charset="0"/>
                <a:cs typeface="Times New Roman" panose="02020603050405020304" pitchFamily="18" charset="0"/>
              </a:rPr>
              <a:t>To analyze Real-time Performance</a:t>
            </a:r>
          </a:p>
          <a:p>
            <a:pPr algn="just">
              <a:lnSpc>
                <a:spcPct val="170000"/>
              </a:lnSpc>
            </a:pPr>
            <a:r>
              <a:rPr lang="en-US" sz="2000" dirty="0">
                <a:latin typeface="Times New Roman" panose="02020603050405020304" pitchFamily="18" charset="0"/>
                <a:cs typeface="Times New Roman" panose="02020603050405020304" pitchFamily="18" charset="0"/>
              </a:rPr>
              <a:t>Perform Robust Tracking</a:t>
            </a:r>
          </a:p>
          <a:p>
            <a:pPr marL="0" indent="0">
              <a:buNone/>
            </a:pPr>
            <a:endParaRPr lang="en-IN" sz="2000" dirty="0"/>
          </a:p>
        </p:txBody>
      </p:sp>
      <p:sp>
        <p:nvSpPr>
          <p:cNvPr id="5" name="Slide Number Placeholder 4"/>
          <p:cNvSpPr>
            <a:spLocks noGrp="1"/>
          </p:cNvSpPr>
          <p:nvPr>
            <p:ph type="sldNum" sz="quarter" idx="12"/>
          </p:nvPr>
        </p:nvSpPr>
        <p:spPr/>
        <p:txBody>
          <a:bodyPr/>
          <a:lstStyle/>
          <a:p>
            <a:fld id="{00320281-AA44-47DE-A12A-EF7A9AB715F5}" type="slidenum">
              <a:rPr lang="en-IN" smtClean="0"/>
              <a:t>7</a:t>
            </a:fld>
            <a:endParaRPr lang="en-IN"/>
          </a:p>
        </p:txBody>
      </p:sp>
      <p:sp>
        <p:nvSpPr>
          <p:cNvPr id="4" name="Footer Placeholder 3"/>
          <p:cNvSpPr>
            <a:spLocks noGrp="1"/>
          </p:cNvSpPr>
          <p:nvPr>
            <p:ph type="ftr" sz="quarter" idx="11"/>
          </p:nvPr>
        </p:nvSpPr>
        <p:spPr/>
        <p:txBody>
          <a:bodyPr/>
          <a:lstStyle/>
          <a:p>
            <a:r>
              <a:rPr lang="en-IN" dirty="0"/>
              <a:t>2023-24</a:t>
            </a:r>
          </a:p>
        </p:txBody>
      </p:sp>
    </p:spTree>
    <p:extLst>
      <p:ext uri="{BB962C8B-B14F-4D97-AF65-F5344CB8AC3E}">
        <p14:creationId xmlns:p14="http://schemas.microsoft.com/office/powerpoint/2010/main" val="200533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BB6EFB-F668-512C-F7B6-88706AAF3AEE}"/>
              </a:ext>
            </a:extLst>
          </p:cNvPr>
          <p:cNvSpPr/>
          <p:nvPr/>
        </p:nvSpPr>
        <p:spPr>
          <a:xfrm>
            <a:off x="1957065" y="828258"/>
            <a:ext cx="7754470" cy="566461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A01139-F1EB-FB46-B556-5687E16725DE}"/>
              </a:ext>
            </a:extLst>
          </p:cNvPr>
          <p:cNvSpPr/>
          <p:nvPr/>
        </p:nvSpPr>
        <p:spPr>
          <a:xfrm>
            <a:off x="1963271" y="828258"/>
            <a:ext cx="7754470" cy="5664616"/>
          </a:xfrm>
          <a:prstGeom prst="rect">
            <a:avLst/>
          </a:prstGeom>
          <a:solidFill>
            <a:schemeClr val="bg1"/>
          </a:solidFill>
          <a:ln>
            <a:solidFill>
              <a:schemeClr val="bg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65126"/>
            <a:ext cx="10515600" cy="926264"/>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LITERATURE SURVEY</a:t>
            </a:r>
            <a:br>
              <a:rPr lang="en-IN" dirty="0"/>
            </a:br>
            <a:endParaRPr lang="en-IN" dirty="0"/>
          </a:p>
        </p:txBody>
      </p:sp>
      <p:sp>
        <p:nvSpPr>
          <p:cNvPr id="4" name="Footer Placeholder 3"/>
          <p:cNvSpPr>
            <a:spLocks noGrp="1"/>
          </p:cNvSpPr>
          <p:nvPr>
            <p:ph type="ftr" sz="quarter" idx="11"/>
          </p:nvPr>
        </p:nvSpPr>
        <p:spPr/>
        <p:txBody>
          <a:bodyPr/>
          <a:lstStyle/>
          <a:p>
            <a:r>
              <a:rPr lang="en-IN" dirty="0"/>
              <a:t>2023-24</a:t>
            </a:r>
          </a:p>
        </p:txBody>
      </p:sp>
      <p:sp>
        <p:nvSpPr>
          <p:cNvPr id="5" name="Slide Number Placeholder 4"/>
          <p:cNvSpPr>
            <a:spLocks noGrp="1"/>
          </p:cNvSpPr>
          <p:nvPr>
            <p:ph type="sldNum" sz="quarter" idx="12"/>
          </p:nvPr>
        </p:nvSpPr>
        <p:spPr/>
        <p:txBody>
          <a:bodyPr/>
          <a:lstStyle/>
          <a:p>
            <a:fld id="{00320281-AA44-47DE-A12A-EF7A9AB715F5}" type="slidenum">
              <a:rPr lang="en-IN" smtClean="0"/>
              <a:t>8</a:t>
            </a:fld>
            <a:endParaRPr lang="en-IN"/>
          </a:p>
        </p:txBody>
      </p:sp>
      <p:graphicFrame>
        <p:nvGraphicFramePr>
          <p:cNvPr id="18" name="Content Placeholder 17">
            <a:extLst>
              <a:ext uri="{FF2B5EF4-FFF2-40B4-BE49-F238E27FC236}">
                <a16:creationId xmlns:a16="http://schemas.microsoft.com/office/drawing/2014/main" id="{75C3D863-A32B-4FCC-80BC-D4BF9A6DBF7F}"/>
              </a:ext>
            </a:extLst>
          </p:cNvPr>
          <p:cNvGraphicFramePr>
            <a:graphicFrameLocks noGrp="1"/>
          </p:cNvGraphicFramePr>
          <p:nvPr>
            <p:ph idx="1"/>
            <p:extLst>
              <p:ext uri="{D42A27DB-BD31-4B8C-83A1-F6EECF244321}">
                <p14:modId xmlns:p14="http://schemas.microsoft.com/office/powerpoint/2010/main" val="3730811788"/>
              </p:ext>
            </p:extLst>
          </p:nvPr>
        </p:nvGraphicFramePr>
        <p:xfrm>
          <a:off x="2001336" y="1137274"/>
          <a:ext cx="7726981" cy="4857202"/>
        </p:xfrm>
        <a:graphic>
          <a:graphicData uri="http://schemas.openxmlformats.org/drawingml/2006/table">
            <a:tbl>
              <a:tblPr/>
              <a:tblGrid>
                <a:gridCol w="667324">
                  <a:extLst>
                    <a:ext uri="{9D8B030D-6E8A-4147-A177-3AD203B41FA5}">
                      <a16:colId xmlns:a16="http://schemas.microsoft.com/office/drawing/2014/main" val="2982393807"/>
                    </a:ext>
                  </a:extLst>
                </a:gridCol>
                <a:gridCol w="1476555">
                  <a:extLst>
                    <a:ext uri="{9D8B030D-6E8A-4147-A177-3AD203B41FA5}">
                      <a16:colId xmlns:a16="http://schemas.microsoft.com/office/drawing/2014/main" val="173259424"/>
                    </a:ext>
                  </a:extLst>
                </a:gridCol>
                <a:gridCol w="470412">
                  <a:extLst>
                    <a:ext uri="{9D8B030D-6E8A-4147-A177-3AD203B41FA5}">
                      <a16:colId xmlns:a16="http://schemas.microsoft.com/office/drawing/2014/main" val="2518830875"/>
                    </a:ext>
                  </a:extLst>
                </a:gridCol>
                <a:gridCol w="1940118">
                  <a:extLst>
                    <a:ext uri="{9D8B030D-6E8A-4147-A177-3AD203B41FA5}">
                      <a16:colId xmlns:a16="http://schemas.microsoft.com/office/drawing/2014/main" val="3781892351"/>
                    </a:ext>
                  </a:extLst>
                </a:gridCol>
                <a:gridCol w="1423549">
                  <a:extLst>
                    <a:ext uri="{9D8B030D-6E8A-4147-A177-3AD203B41FA5}">
                      <a16:colId xmlns:a16="http://schemas.microsoft.com/office/drawing/2014/main" val="1158728899"/>
                    </a:ext>
                  </a:extLst>
                </a:gridCol>
                <a:gridCol w="1749023">
                  <a:extLst>
                    <a:ext uri="{9D8B030D-6E8A-4147-A177-3AD203B41FA5}">
                      <a16:colId xmlns:a16="http://schemas.microsoft.com/office/drawing/2014/main" val="2586466520"/>
                    </a:ext>
                  </a:extLst>
                </a:gridCol>
              </a:tblGrid>
              <a:tr h="1229755">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75308400"/>
                  </a:ext>
                </a:extLst>
              </a:tr>
              <a:tr h="1068506">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3564252717"/>
                  </a:ext>
                </a:extLst>
              </a:tr>
              <a:tr h="1068506">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1904987589"/>
                  </a:ext>
                </a:extLst>
              </a:tr>
              <a:tr h="680560">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4265938296"/>
                  </a:ext>
                </a:extLst>
              </a:tr>
              <a:tr h="809875">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dirty="0"/>
                    </a:p>
                  </a:txBody>
                  <a:tcPr marL="21027" marR="21027" marT="21027" marB="21027" anchor="ctr">
                    <a:lnL>
                      <a:noFill/>
                    </a:lnL>
                    <a:lnR>
                      <a:noFill/>
                    </a:lnR>
                    <a:lnT>
                      <a:noFill/>
                    </a:lnT>
                    <a:lnB>
                      <a:noFill/>
                    </a:lnB>
                  </a:tcPr>
                </a:tc>
                <a:extLst>
                  <a:ext uri="{0D108BD9-81ED-4DB2-BD59-A6C34878D82A}">
                    <a16:rowId xmlns:a16="http://schemas.microsoft.com/office/drawing/2014/main" val="4248423019"/>
                  </a:ext>
                </a:extLst>
              </a:tr>
            </a:tbl>
          </a:graphicData>
        </a:graphic>
      </p:graphicFrame>
      <p:cxnSp>
        <p:nvCxnSpPr>
          <p:cNvPr id="47" name="Straight Connector 46">
            <a:extLst>
              <a:ext uri="{FF2B5EF4-FFF2-40B4-BE49-F238E27FC236}">
                <a16:creationId xmlns:a16="http://schemas.microsoft.com/office/drawing/2014/main" id="{B3052F10-762B-45F6-8110-CF5D694FB300}"/>
              </a:ext>
            </a:extLst>
          </p:cNvPr>
          <p:cNvCxnSpPr/>
          <p:nvPr/>
        </p:nvCxnSpPr>
        <p:spPr>
          <a:xfrm>
            <a:off x="1600863" y="991263"/>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0713A24D-B01D-4E39-8BFD-E330137A194F}"/>
              </a:ext>
            </a:extLst>
          </p:cNvPr>
          <p:cNvGraphicFramePr>
            <a:graphicFrameLocks noGrp="1"/>
          </p:cNvGraphicFramePr>
          <p:nvPr>
            <p:extLst>
              <p:ext uri="{D42A27DB-BD31-4B8C-83A1-F6EECF244321}">
                <p14:modId xmlns:p14="http://schemas.microsoft.com/office/powerpoint/2010/main" val="70051479"/>
              </p:ext>
            </p:extLst>
          </p:nvPr>
        </p:nvGraphicFramePr>
        <p:xfrm>
          <a:off x="935385" y="944723"/>
          <a:ext cx="10292790" cy="5664616"/>
        </p:xfrm>
        <a:graphic>
          <a:graphicData uri="http://schemas.openxmlformats.org/drawingml/2006/table">
            <a:tbl>
              <a:tblPr firstRow="1" bandRow="1">
                <a:tableStyleId>{5C22544A-7EE6-4342-B048-85BDC9FD1C3A}</a:tableStyleId>
              </a:tblPr>
              <a:tblGrid>
                <a:gridCol w="975793">
                  <a:extLst>
                    <a:ext uri="{9D8B030D-6E8A-4147-A177-3AD203B41FA5}">
                      <a16:colId xmlns:a16="http://schemas.microsoft.com/office/drawing/2014/main" val="2730641649"/>
                    </a:ext>
                  </a:extLst>
                </a:gridCol>
                <a:gridCol w="1795849">
                  <a:extLst>
                    <a:ext uri="{9D8B030D-6E8A-4147-A177-3AD203B41FA5}">
                      <a16:colId xmlns:a16="http://schemas.microsoft.com/office/drawing/2014/main" val="2381751377"/>
                    </a:ext>
                  </a:extLst>
                </a:gridCol>
                <a:gridCol w="584887">
                  <a:extLst>
                    <a:ext uri="{9D8B030D-6E8A-4147-A177-3AD203B41FA5}">
                      <a16:colId xmlns:a16="http://schemas.microsoft.com/office/drawing/2014/main" val="367526139"/>
                    </a:ext>
                  </a:extLst>
                </a:gridCol>
                <a:gridCol w="3278659">
                  <a:extLst>
                    <a:ext uri="{9D8B030D-6E8A-4147-A177-3AD203B41FA5}">
                      <a16:colId xmlns:a16="http://schemas.microsoft.com/office/drawing/2014/main" val="2959598282"/>
                    </a:ext>
                  </a:extLst>
                </a:gridCol>
                <a:gridCol w="1942137">
                  <a:extLst>
                    <a:ext uri="{9D8B030D-6E8A-4147-A177-3AD203B41FA5}">
                      <a16:colId xmlns:a16="http://schemas.microsoft.com/office/drawing/2014/main" val="2476113976"/>
                    </a:ext>
                  </a:extLst>
                </a:gridCol>
                <a:gridCol w="1715465">
                  <a:extLst>
                    <a:ext uri="{9D8B030D-6E8A-4147-A177-3AD203B41FA5}">
                      <a16:colId xmlns:a16="http://schemas.microsoft.com/office/drawing/2014/main" val="3170524279"/>
                    </a:ext>
                  </a:extLst>
                </a:gridCol>
              </a:tblGrid>
              <a:tr h="251055">
                <a:tc>
                  <a:txBody>
                    <a:bodyPr/>
                    <a:lstStyle/>
                    <a:p>
                      <a:pPr algn="l"/>
                      <a:r>
                        <a:rPr lang="en-US" sz="1200" b="1" u="sng" dirty="0">
                          <a:effectLst/>
                          <a:latin typeface="Times New Roman" panose="02020603050405020304" pitchFamily="18" charset="0"/>
                          <a:cs typeface="Times New Roman" panose="02020603050405020304" pitchFamily="18" charset="0"/>
                        </a:rPr>
                        <a:t>Author</a:t>
                      </a:r>
                    </a:p>
                  </a:txBody>
                  <a:tcPr marL="15113" marR="15113" marT="7557" marB="7557" anchor="ctr"/>
                </a:tc>
                <a:tc>
                  <a:txBody>
                    <a:bodyPr/>
                    <a:lstStyle/>
                    <a:p>
                      <a:pPr algn="l"/>
                      <a:r>
                        <a:rPr lang="en-US" sz="1200" b="1" u="none" dirty="0">
                          <a:effectLst/>
                          <a:latin typeface="Times New Roman" panose="02020603050405020304" pitchFamily="18" charset="0"/>
                          <a:cs typeface="Times New Roman" panose="02020603050405020304" pitchFamily="18" charset="0"/>
                        </a:rPr>
                        <a:t>           </a:t>
                      </a:r>
                      <a:r>
                        <a:rPr lang="en-US" sz="1200" b="1" u="sng" dirty="0">
                          <a:effectLst/>
                          <a:latin typeface="Times New Roman" panose="02020603050405020304" pitchFamily="18" charset="0"/>
                          <a:cs typeface="Times New Roman" panose="02020603050405020304" pitchFamily="18" charset="0"/>
                        </a:rPr>
                        <a:t>Title</a:t>
                      </a:r>
                    </a:p>
                  </a:txBody>
                  <a:tcPr marL="15113" marR="15113" marT="7557" marB="7557" anchor="ctr"/>
                </a:tc>
                <a:tc>
                  <a:txBody>
                    <a:bodyPr/>
                    <a:lstStyle/>
                    <a:p>
                      <a:pPr algn="l"/>
                      <a:r>
                        <a:rPr lang="en-US" sz="1200" b="1" u="none" dirty="0">
                          <a:effectLst/>
                          <a:latin typeface="Times New Roman" panose="02020603050405020304" pitchFamily="18" charset="0"/>
                          <a:cs typeface="Times New Roman" panose="02020603050405020304" pitchFamily="18" charset="0"/>
                        </a:rPr>
                        <a:t> </a:t>
                      </a:r>
                      <a:r>
                        <a:rPr lang="en-US" sz="1200" b="1" u="sng" dirty="0">
                          <a:effectLst/>
                          <a:latin typeface="Times New Roman" panose="02020603050405020304" pitchFamily="18" charset="0"/>
                          <a:cs typeface="Times New Roman" panose="02020603050405020304" pitchFamily="18" charset="0"/>
                        </a:rPr>
                        <a:t>Year</a:t>
                      </a:r>
                    </a:p>
                  </a:txBody>
                  <a:tcPr marL="15113" marR="15113" marT="7557" marB="7557" anchor="ctr"/>
                </a:tc>
                <a:tc>
                  <a:txBody>
                    <a:bodyPr/>
                    <a:lstStyle/>
                    <a:p>
                      <a:pPr algn="l"/>
                      <a:r>
                        <a:rPr lang="en-US" sz="1200" b="1" u="none" dirty="0">
                          <a:effectLst/>
                          <a:latin typeface="Times New Roman" panose="02020603050405020304" pitchFamily="18" charset="0"/>
                          <a:cs typeface="Times New Roman" panose="02020603050405020304" pitchFamily="18" charset="0"/>
                        </a:rPr>
                        <a:t>           </a:t>
                      </a:r>
                      <a:r>
                        <a:rPr lang="en-US" sz="1200" b="1" u="sng" dirty="0">
                          <a:effectLst/>
                          <a:latin typeface="Times New Roman" panose="02020603050405020304" pitchFamily="18" charset="0"/>
                          <a:cs typeface="Times New Roman" panose="02020603050405020304" pitchFamily="18" charset="0"/>
                        </a:rPr>
                        <a:t>Description</a:t>
                      </a:r>
                    </a:p>
                  </a:txBody>
                  <a:tcPr marL="15113" marR="15113" marT="7557" marB="7557" anchor="ctr"/>
                </a:tc>
                <a:tc>
                  <a:txBody>
                    <a:bodyPr/>
                    <a:lstStyle/>
                    <a:p>
                      <a:pPr algn="l"/>
                      <a:r>
                        <a:rPr lang="en-US" sz="1200" b="1" u="none" dirty="0">
                          <a:effectLst/>
                          <a:latin typeface="Times New Roman" panose="02020603050405020304" pitchFamily="18" charset="0"/>
                          <a:cs typeface="Times New Roman" panose="02020603050405020304" pitchFamily="18" charset="0"/>
                        </a:rPr>
                        <a:t>           </a:t>
                      </a:r>
                      <a:r>
                        <a:rPr lang="en-US" sz="1200" b="1" u="sng" dirty="0">
                          <a:effectLst/>
                          <a:latin typeface="Times New Roman" panose="02020603050405020304" pitchFamily="18" charset="0"/>
                          <a:cs typeface="Times New Roman" panose="02020603050405020304" pitchFamily="18" charset="0"/>
                        </a:rPr>
                        <a:t>Merit</a:t>
                      </a:r>
                    </a:p>
                  </a:txBody>
                  <a:tcPr marL="15113" marR="15113" marT="7557" marB="7557" anchor="ctr"/>
                </a:tc>
                <a:tc>
                  <a:txBody>
                    <a:bodyPr/>
                    <a:lstStyle/>
                    <a:p>
                      <a:pPr algn="l"/>
                      <a:r>
                        <a:rPr lang="en-US" sz="1200" b="1" u="none" dirty="0">
                          <a:effectLst/>
                          <a:latin typeface="Times New Roman" panose="02020603050405020304" pitchFamily="18" charset="0"/>
                          <a:cs typeface="Times New Roman" panose="02020603050405020304" pitchFamily="18" charset="0"/>
                        </a:rPr>
                        <a:t>            </a:t>
                      </a:r>
                      <a:r>
                        <a:rPr lang="en-US" sz="1200" b="1" u="sng" dirty="0">
                          <a:effectLst/>
                          <a:latin typeface="Times New Roman" panose="02020603050405020304" pitchFamily="18" charset="0"/>
                          <a:cs typeface="Times New Roman" panose="02020603050405020304" pitchFamily="18" charset="0"/>
                        </a:rPr>
                        <a:t>Demerit</a:t>
                      </a:r>
                    </a:p>
                  </a:txBody>
                  <a:tcPr marL="15113" marR="15113" marT="7557" marB="7557" anchor="ctr"/>
                </a:tc>
                <a:extLst>
                  <a:ext uri="{0D108BD9-81ED-4DB2-BD59-A6C34878D82A}">
                    <a16:rowId xmlns:a16="http://schemas.microsoft.com/office/drawing/2014/main" val="1228802908"/>
                  </a:ext>
                </a:extLst>
              </a:tr>
              <a:tr h="1061713">
                <a:tc>
                  <a:txBody>
                    <a:bodyPr/>
                    <a:lstStyle/>
                    <a:p>
                      <a:r>
                        <a:rPr lang="en-US" sz="1050" b="0" dirty="0">
                          <a:effectLst/>
                          <a:latin typeface="Times New Roman" panose="02020603050405020304" pitchFamily="18" charset="0"/>
                          <a:cs typeface="Times New Roman" panose="02020603050405020304" pitchFamily="18" charset="0"/>
                        </a:rPr>
                        <a:t>Aydin, I., et al.</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Real-time Vehicle Detection and Tracking using YOLO-based Deep Sort Model</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 2022</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Proposes a vehicle detection and tracking system using YOLOv4 and DeepSORT. Achieves a mean average precision (</a:t>
                      </a:r>
                      <a:r>
                        <a:rPr lang="en-US" sz="1050" b="0" dirty="0" err="1">
                          <a:effectLst/>
                          <a:latin typeface="Times New Roman" panose="02020603050405020304" pitchFamily="18" charset="0"/>
                          <a:cs typeface="Times New Roman" panose="02020603050405020304" pitchFamily="18" charset="0"/>
                        </a:rPr>
                        <a:t>mAP</a:t>
                      </a:r>
                      <a:r>
                        <a:rPr lang="en-US" sz="1050" b="0" dirty="0">
                          <a:effectLst/>
                          <a:latin typeface="Times New Roman" panose="02020603050405020304" pitchFamily="18" charset="0"/>
                          <a:cs typeface="Times New Roman" panose="02020603050405020304" pitchFamily="18" charset="0"/>
                        </a:rPr>
                        <a:t>) of 80% and a frames per second (FPS) of 45.</a:t>
                      </a:r>
                    </a:p>
                  </a:txBody>
                  <a:tcPr marL="21027" marR="21027" marT="21027" marB="21027" anchor="ctr"/>
                </a:tc>
                <a:tc>
                  <a:txBody>
                    <a:bodyPr/>
                    <a:lstStyle/>
                    <a:p>
                      <a:r>
                        <a:rPr lang="en-US" sz="1050" b="0">
                          <a:effectLst/>
                          <a:latin typeface="Times New Roman" panose="02020603050405020304" pitchFamily="18" charset="0"/>
                          <a:cs typeface="Times New Roman" panose="02020603050405020304" pitchFamily="18" charset="0"/>
                        </a:rPr>
                        <a:t>High detection accuracy and real-time performance.</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May not be suitable for very low-light conditions.</a:t>
                      </a:r>
                    </a:p>
                  </a:txBody>
                  <a:tcPr marL="21027" marR="21027" marT="21027" marB="21027" anchor="ctr"/>
                </a:tc>
                <a:extLst>
                  <a:ext uri="{0D108BD9-81ED-4DB2-BD59-A6C34878D82A}">
                    <a16:rowId xmlns:a16="http://schemas.microsoft.com/office/drawing/2014/main" val="3689901357"/>
                  </a:ext>
                </a:extLst>
              </a:tr>
              <a:tr h="1207897">
                <a:tc>
                  <a:txBody>
                    <a:bodyPr/>
                    <a:lstStyle/>
                    <a:p>
                      <a:r>
                        <a:rPr lang="en-US" sz="1050" b="0" dirty="0">
                          <a:effectLst/>
                          <a:latin typeface="Times New Roman" panose="02020603050405020304" pitchFamily="18" charset="0"/>
                          <a:cs typeface="Times New Roman" panose="02020603050405020304" pitchFamily="18" charset="0"/>
                        </a:rPr>
                        <a:t>Gupta, S., et al.</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Vehicle Detection and Tracking using YOLO and DeepSORT</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 2022</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Compares the performance of YOLOv3 and YOLOv4 in combination with DeepSORT for vehicle detection and tracking. Shows that YOLOv4 outperforms YOLOv3 in terms of both accuracy and speed.</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Higher detection accuracy and faster processing speed than YOLOv3.</a:t>
                      </a:r>
                    </a:p>
                  </a:txBody>
                  <a:tcPr marL="21027" marR="21027" marT="21027" marB="21027" anchor="ctr"/>
                </a:tc>
                <a:tc>
                  <a:txBody>
                    <a:bodyPr/>
                    <a:lstStyle/>
                    <a:p>
                      <a:r>
                        <a:rPr lang="en-US" sz="1050" b="0">
                          <a:effectLst/>
                          <a:latin typeface="Times New Roman" panose="02020603050405020304" pitchFamily="18" charset="0"/>
                          <a:cs typeface="Times New Roman" panose="02020603050405020304" pitchFamily="18" charset="0"/>
                        </a:rPr>
                        <a:t>May require more computational resources than YOLOv3.</a:t>
                      </a:r>
                    </a:p>
                  </a:txBody>
                  <a:tcPr marL="21027" marR="21027" marT="21027" marB="21027" anchor="ctr"/>
                </a:tc>
                <a:extLst>
                  <a:ext uri="{0D108BD9-81ED-4DB2-BD59-A6C34878D82A}">
                    <a16:rowId xmlns:a16="http://schemas.microsoft.com/office/drawing/2014/main" val="3171410122"/>
                  </a:ext>
                </a:extLst>
              </a:tr>
              <a:tr h="1312781">
                <a:tc>
                  <a:txBody>
                    <a:bodyPr/>
                    <a:lstStyle/>
                    <a:p>
                      <a:r>
                        <a:rPr lang="en-US" sz="1050" b="0">
                          <a:effectLst/>
                          <a:latin typeface="Times New Roman" panose="02020603050405020304" pitchFamily="18" charset="0"/>
                          <a:cs typeface="Times New Roman" panose="02020603050405020304" pitchFamily="18" charset="0"/>
                        </a:rPr>
                        <a:t>Fang, Y., et al.</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City Tracker: A Multi-Object Tracker for Tracking Vehicles in Traffic Videos</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 2020</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Proposes City Tracker, a multi-object tracking system that combines YOLOv3 and DeepSORT. Achieves a MOTA (Multiple Object Tracking Accuracy) of 0.8989 and a MOTP (Multiple Object Tracking Precision) of 0.4265.</a:t>
                      </a:r>
                    </a:p>
                  </a:txBody>
                  <a:tcPr marL="21027" marR="21027" marT="21027" marB="21027" anchor="ctr"/>
                </a:tc>
                <a:tc>
                  <a:txBody>
                    <a:bodyPr/>
                    <a:lstStyle/>
                    <a:p>
                      <a:r>
                        <a:rPr lang="en-US" sz="1050" b="0">
                          <a:effectLst/>
                          <a:latin typeface="Times New Roman" panose="02020603050405020304" pitchFamily="18" charset="0"/>
                          <a:cs typeface="Times New Roman" panose="02020603050405020304" pitchFamily="18" charset="0"/>
                        </a:rPr>
                        <a:t>High tracking accuracy and adaptability to complex traffic scenarios.</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May not be as efficient as lighter-weight tracking algorithms.</a:t>
                      </a:r>
                    </a:p>
                  </a:txBody>
                  <a:tcPr marL="21027" marR="21027" marT="21027" marB="21027" anchor="ctr"/>
                </a:tc>
                <a:extLst>
                  <a:ext uri="{0D108BD9-81ED-4DB2-BD59-A6C34878D82A}">
                    <a16:rowId xmlns:a16="http://schemas.microsoft.com/office/drawing/2014/main" val="589130541"/>
                  </a:ext>
                </a:extLst>
              </a:tr>
              <a:tr h="836146">
                <a:tc>
                  <a:txBody>
                    <a:bodyPr/>
                    <a:lstStyle/>
                    <a:p>
                      <a:r>
                        <a:rPr lang="en-US" sz="1050" b="0">
                          <a:effectLst/>
                          <a:latin typeface="Times New Roman" panose="02020603050405020304" pitchFamily="18" charset="0"/>
                          <a:cs typeface="Times New Roman" panose="02020603050405020304" pitchFamily="18" charset="0"/>
                        </a:rPr>
                        <a:t>Li, Y., et al.</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Real-time Vehicle Detection and Tracking with Improved YOLO and DeepSORT Methods</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 2022</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Proposes an improved YOLO and DeepSORT model for vehicle detection and tracking. Achieves a </a:t>
                      </a:r>
                      <a:r>
                        <a:rPr lang="en-US" sz="1050" b="0" dirty="0" err="1">
                          <a:effectLst/>
                          <a:latin typeface="Times New Roman" panose="02020603050405020304" pitchFamily="18" charset="0"/>
                          <a:cs typeface="Times New Roman" panose="02020603050405020304" pitchFamily="18" charset="0"/>
                        </a:rPr>
                        <a:t>mAP</a:t>
                      </a:r>
                      <a:r>
                        <a:rPr lang="en-US" sz="1050" b="0" dirty="0">
                          <a:effectLst/>
                          <a:latin typeface="Times New Roman" panose="02020603050405020304" pitchFamily="18" charset="0"/>
                          <a:cs typeface="Times New Roman" panose="02020603050405020304" pitchFamily="18" charset="0"/>
                        </a:rPr>
                        <a:t> of 85.84% and an FPS of 18.65.</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Higher detection accuracy and faster processing speed than the original YOLO and DeepSORT models.</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May require more computational resources than the original models.</a:t>
                      </a:r>
                    </a:p>
                  </a:txBody>
                  <a:tcPr marL="21027" marR="21027" marT="21027" marB="21027" anchor="ctr"/>
                </a:tc>
                <a:extLst>
                  <a:ext uri="{0D108BD9-81ED-4DB2-BD59-A6C34878D82A}">
                    <a16:rowId xmlns:a16="http://schemas.microsoft.com/office/drawing/2014/main" val="717528987"/>
                  </a:ext>
                </a:extLst>
              </a:tr>
              <a:tr h="995024">
                <a:tc>
                  <a:txBody>
                    <a:bodyPr/>
                    <a:lstStyle/>
                    <a:p>
                      <a:r>
                        <a:rPr lang="en-US" sz="1050" b="0" dirty="0">
                          <a:effectLst/>
                          <a:latin typeface="Times New Roman" panose="02020603050405020304" pitchFamily="18" charset="0"/>
                          <a:cs typeface="Times New Roman" panose="02020603050405020304" pitchFamily="18" charset="0"/>
                        </a:rPr>
                        <a:t>Liu, Y., et al.</a:t>
                      </a:r>
                    </a:p>
                  </a:txBody>
                  <a:tcPr marL="21027" marR="21027" marT="21027" marB="21027" anchor="ctr"/>
                </a:tc>
                <a:tc>
                  <a:txBody>
                    <a:bodyPr/>
                    <a:lstStyle/>
                    <a:p>
                      <a:r>
                        <a:rPr lang="en-US" sz="1050" b="0">
                          <a:effectLst/>
                          <a:latin typeface="Times New Roman" panose="02020603050405020304" pitchFamily="18" charset="0"/>
                          <a:cs typeface="Times New Roman" panose="02020603050405020304" pitchFamily="18" charset="0"/>
                        </a:rPr>
                        <a:t>Research on Two-Way Detection of YOLO V5s+ Deep Sort Road Vehicles Based on Attention Mechanism</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 2023</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Proposes a YOLO v5s and DeepSORT model with an attention mechanism for vehicle detection and tracking. Achieves a </a:t>
                      </a:r>
                      <a:r>
                        <a:rPr lang="en-US" sz="1050" b="0" dirty="0" err="1">
                          <a:effectLst/>
                          <a:latin typeface="Times New Roman" panose="02020603050405020304" pitchFamily="18" charset="0"/>
                          <a:cs typeface="Times New Roman" panose="02020603050405020304" pitchFamily="18" charset="0"/>
                        </a:rPr>
                        <a:t>mAP</a:t>
                      </a:r>
                      <a:r>
                        <a:rPr lang="en-US" sz="1050" b="0" dirty="0">
                          <a:effectLst/>
                          <a:latin typeface="Times New Roman" panose="02020603050405020304" pitchFamily="18" charset="0"/>
                          <a:cs typeface="Times New Roman" panose="02020603050405020304" pitchFamily="18" charset="0"/>
                        </a:rPr>
                        <a:t> of 87.2% and an FPS of 25.</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Higher detection accuracy and better handling of occlusion compared to the original YOLO and DeepSORT models.</a:t>
                      </a:r>
                    </a:p>
                  </a:txBody>
                  <a:tcPr marL="21027" marR="21027" marT="21027" marB="21027" anchor="ctr"/>
                </a:tc>
                <a:tc>
                  <a:txBody>
                    <a:bodyPr/>
                    <a:lstStyle/>
                    <a:p>
                      <a:r>
                        <a:rPr lang="en-US" sz="1050" b="0" dirty="0">
                          <a:effectLst/>
                          <a:latin typeface="Times New Roman" panose="02020603050405020304" pitchFamily="18" charset="0"/>
                          <a:cs typeface="Times New Roman" panose="02020603050405020304" pitchFamily="18" charset="0"/>
                        </a:rPr>
                        <a:t>May require more computational resources than the original models.</a:t>
                      </a:r>
                    </a:p>
                  </a:txBody>
                  <a:tcPr marL="21027" marR="21027" marT="21027" marB="21027" anchor="ctr"/>
                </a:tc>
                <a:extLst>
                  <a:ext uri="{0D108BD9-81ED-4DB2-BD59-A6C34878D82A}">
                    <a16:rowId xmlns:a16="http://schemas.microsoft.com/office/drawing/2014/main" val="60640979"/>
                  </a:ext>
                </a:extLst>
              </a:tr>
            </a:tbl>
          </a:graphicData>
        </a:graphic>
      </p:graphicFrame>
    </p:spTree>
    <p:extLst>
      <p:ext uri="{BB962C8B-B14F-4D97-AF65-F5344CB8AC3E}">
        <p14:creationId xmlns:p14="http://schemas.microsoft.com/office/powerpoint/2010/main" val="2537539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50B5-AA24-4A6D-99DD-8C1EBBC0D3C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HARDWARE REQUIREMENT</a:t>
            </a:r>
          </a:p>
        </p:txBody>
      </p:sp>
      <p:sp>
        <p:nvSpPr>
          <p:cNvPr id="3" name="Content Placeholder 2">
            <a:extLst>
              <a:ext uri="{FF2B5EF4-FFF2-40B4-BE49-F238E27FC236}">
                <a16:creationId xmlns:a16="http://schemas.microsoft.com/office/drawing/2014/main" id="{B24C9688-20AC-4E21-868C-E4705B8AC524}"/>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Processor : AMD Ryzen 5 3450U with Radeon Vega Mobile </a:t>
            </a:r>
            <a:r>
              <a:rPr lang="en-US" sz="2000" dirty="0" err="1">
                <a:latin typeface="Times New Roman" panose="02020603050405020304" pitchFamily="18" charset="0"/>
                <a:cs typeface="Times New Roman" panose="02020603050405020304" pitchFamily="18" charset="0"/>
              </a:rPr>
              <a:t>Gfx</a:t>
            </a:r>
            <a:r>
              <a:rPr lang="en-US" sz="2000" dirty="0">
                <a:latin typeface="Times New Roman" panose="02020603050405020304" pitchFamily="18" charset="0"/>
                <a:cs typeface="Times New Roman" panose="02020603050405020304" pitchFamily="18" charset="0"/>
              </a:rPr>
              <a:t> 2.10 GHz</a:t>
            </a:r>
          </a:p>
          <a:p>
            <a:pPr>
              <a:lnSpc>
                <a:spcPct val="150000"/>
              </a:lnSpc>
            </a:pPr>
            <a:r>
              <a:rPr lang="en-US" sz="2000" dirty="0">
                <a:latin typeface="Times New Roman" panose="02020603050405020304" pitchFamily="18" charset="0"/>
                <a:cs typeface="Times New Roman" panose="02020603050405020304" pitchFamily="18" charset="0"/>
              </a:rPr>
              <a:t>Memory : 4GB </a:t>
            </a:r>
          </a:p>
          <a:p>
            <a:pPr>
              <a:lnSpc>
                <a:spcPct val="150000"/>
              </a:lnSpc>
            </a:pPr>
            <a:r>
              <a:rPr lang="en-US" sz="2000" dirty="0">
                <a:latin typeface="Times New Roman" panose="02020603050405020304" pitchFamily="18" charset="0"/>
                <a:cs typeface="Times New Roman" panose="02020603050405020304" pitchFamily="18" charset="0"/>
              </a:rPr>
              <a:t>Disk : 40GB </a:t>
            </a:r>
          </a:p>
          <a:p>
            <a:pPr>
              <a:lnSpc>
                <a:spcPct val="150000"/>
              </a:lnSpc>
            </a:pPr>
            <a:r>
              <a:rPr lang="en-US" sz="2000" dirty="0">
                <a:latin typeface="Times New Roman" panose="02020603050405020304" pitchFamily="18" charset="0"/>
                <a:cs typeface="Times New Roman" panose="02020603050405020304" pitchFamily="18" charset="0"/>
              </a:rPr>
              <a:t>Display : 15-inch color</a:t>
            </a:r>
          </a:p>
          <a:p>
            <a:pPr>
              <a:lnSpc>
                <a:spcPct val="150000"/>
              </a:lnSpc>
            </a:pPr>
            <a:r>
              <a:rPr lang="en-US" sz="2000" i="0" dirty="0">
                <a:effectLst/>
                <a:latin typeface="Times New Roman" panose="02020603050405020304" pitchFamily="18" charset="0"/>
                <a:cs typeface="Times New Roman" panose="02020603050405020304" pitchFamily="18" charset="0"/>
              </a:rPr>
              <a:t>RAM: At least 8 GB</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68AC839-927D-476C-B6B9-F070759D1F27}"/>
              </a:ext>
            </a:extLst>
          </p:cNvPr>
          <p:cNvSpPr>
            <a:spLocks noGrp="1"/>
          </p:cNvSpPr>
          <p:nvPr>
            <p:ph type="ftr" sz="quarter" idx="11"/>
          </p:nvPr>
        </p:nvSpPr>
        <p:spPr/>
        <p:txBody>
          <a:bodyPr/>
          <a:lstStyle/>
          <a:p>
            <a:r>
              <a:rPr lang="en-IN" dirty="0"/>
              <a:t>2023-24</a:t>
            </a:r>
          </a:p>
        </p:txBody>
      </p:sp>
      <p:sp>
        <p:nvSpPr>
          <p:cNvPr id="5" name="Slide Number Placeholder 4">
            <a:extLst>
              <a:ext uri="{FF2B5EF4-FFF2-40B4-BE49-F238E27FC236}">
                <a16:creationId xmlns:a16="http://schemas.microsoft.com/office/drawing/2014/main" id="{39D232FD-B74D-4764-8DC9-2057298772A9}"/>
              </a:ext>
            </a:extLst>
          </p:cNvPr>
          <p:cNvSpPr>
            <a:spLocks noGrp="1"/>
          </p:cNvSpPr>
          <p:nvPr>
            <p:ph type="sldNum" sz="quarter" idx="12"/>
          </p:nvPr>
        </p:nvSpPr>
        <p:spPr/>
        <p:txBody>
          <a:bodyPr/>
          <a:lstStyle/>
          <a:p>
            <a:fld id="{00320281-AA44-47DE-A12A-EF7A9AB715F5}" type="slidenum">
              <a:rPr lang="en-IN" smtClean="0"/>
              <a:t>9</a:t>
            </a:fld>
            <a:endParaRPr lang="en-IN"/>
          </a:p>
        </p:txBody>
      </p:sp>
    </p:spTree>
    <p:extLst>
      <p:ext uri="{BB962C8B-B14F-4D97-AF65-F5344CB8AC3E}">
        <p14:creationId xmlns:p14="http://schemas.microsoft.com/office/powerpoint/2010/main" val="3680966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1170</TotalTime>
  <Words>1613</Words>
  <Application>Microsoft Office PowerPoint</Application>
  <PresentationFormat>Widescreen</PresentationFormat>
  <Paragraphs>195</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INTRODUCTION</vt:lpstr>
      <vt:lpstr>PROBLEM STATEMENT</vt:lpstr>
      <vt:lpstr>EXISTING SYSTEM</vt:lpstr>
      <vt:lpstr>PROPOSED SYSTEM</vt:lpstr>
      <vt:lpstr>AIM OF THE PROJECT</vt:lpstr>
      <vt:lpstr>OBJECTIVES</vt:lpstr>
      <vt:lpstr>LITERATURE SURVEY </vt:lpstr>
      <vt:lpstr>HARDWARE REQUIREMENT</vt:lpstr>
      <vt:lpstr>SOFTWARE REQUIREMENTS</vt:lpstr>
      <vt:lpstr>SYSTEM ARCHITECTURE</vt:lpstr>
      <vt:lpstr>ACTIVITY DIAGRAM</vt:lpstr>
      <vt:lpstr>SYSTEM IMPLEMENTATION</vt:lpstr>
      <vt:lpstr>UNIT TESTING</vt:lpstr>
      <vt:lpstr>INTEGRATED TESTING</vt:lpstr>
      <vt:lpstr>SYSTEM TESTING</vt:lpstr>
      <vt:lpstr>RESULT AND RESULT ANALYSIS</vt:lpstr>
      <vt:lpstr>PROJECT SCHEDULE</vt:lpstr>
      <vt:lpstr>CONCLUSION</vt:lpstr>
      <vt:lpstr>FUTURE ENHANCEMENT</vt:lpstr>
      <vt:lpstr>REFERENCES</vt:lpstr>
      <vt:lpstr>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Rupam Bhattacharyya</cp:lastModifiedBy>
  <cp:revision>110</cp:revision>
  <dcterms:created xsi:type="dcterms:W3CDTF">2021-05-07T16:54:36Z</dcterms:created>
  <dcterms:modified xsi:type="dcterms:W3CDTF">2024-07-25T19:14:30Z</dcterms:modified>
</cp:coreProperties>
</file>