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67" r:id="rId13"/>
    <p:sldId id="266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00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/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9.014%" autoAdjust="0"/>
    <p:restoredTop sz="87.543%" autoAdjust="0"/>
  </p:normalViewPr>
  <p:slideViewPr>
    <p:cSldViewPr snapToGrid="0">
      <p:cViewPr varScale="1">
        <p:scale>
          <a:sx n="61" d="100"/>
          <a:sy n="61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notesMaster" Target="notesMasters/notesMaster1.xml"/><Relationship Id="rId3" Type="http://purl.oclc.org/ooxml/officeDocument/relationships/slide" Target="slides/slide2.xml"/><Relationship Id="rId21" Type="http://purl.oclc.org/ooxml/officeDocument/relationships/theme" Target="theme/theme1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viewProps" Target="view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schemas.microsoft.com/office/2015/10/relationships/revisionInfo" Target="revisionInfo.xml"/><Relationship Id="rId10" Type="http://purl.oclc.org/ooxml/officeDocument/relationships/slide" Target="slides/slide9.xml"/><Relationship Id="rId19" Type="http://purl.oclc.org/ooxml/officeDocument/relationships/presProps" Target="presProp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tableStyles" Target="tableStyles.xml"/></Relationships>
</file>

<file path=ppt/diagrams/colors1.xml><?xml version="1.0" encoding="utf-8"?>
<dgm:colorsDef xmlns:dgm="http://purl.oclc.org/ooxml/drawingml/diagram" xmlns:a="http://purl.oclc.org/ooxml/drawingml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%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%"/>
      </a:schemeClr>
      <a:schemeClr val="accent5">
        <a:tint val="70%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%"/>
      </a:schemeClr>
      <a:schemeClr val="accent5">
        <a:tint val="70%"/>
      </a:schemeClr>
    </dgm:fillClrLst>
    <dgm:linClrLst>
      <a:schemeClr val="accent5">
        <a:shade val="80%"/>
      </a:schemeClr>
      <a:schemeClr val="accent5">
        <a:tint val="70%"/>
      </a:schemeClr>
    </dgm:linClrLst>
    <dgm:effectClrLst/>
    <dgm:txLinClrLst/>
    <dgm:txFillClrLst/>
    <dgm:txEffectClrLst/>
  </dgm:styleLbl>
  <dgm:styleLbl name="lnNode1">
    <dgm:fillClrLst>
      <a:schemeClr val="accent5">
        <a:shade val="80%"/>
      </a:schemeClr>
      <a:schemeClr val="accent5">
        <a:tint val="70%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%"/>
        <a:alpha val="50%"/>
      </a:schemeClr>
      <a:schemeClr val="accent5">
        <a:tint val="70%"/>
        <a:alpha val="50%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%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%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%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%"/>
      </a:schemeClr>
      <a:schemeClr val="accent5">
        <a:tint val="2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%"/>
      </a:schemeClr>
      <a:schemeClr val="accent5">
        <a:tint val="2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%"/>
      </a:schemeClr>
      <a:schemeClr val="accent5">
        <a:tint val="2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%"/>
      </a:schemeClr>
      <a:schemeClr val="accent5">
        <a:tint val="70%"/>
      </a:schemeClr>
    </dgm:fillClrLst>
    <dgm:linClrLst>
      <a:schemeClr val="accent5">
        <a:shade val="90%"/>
      </a:schemeClr>
      <a:schemeClr val="accent5">
        <a:tint val="70%"/>
      </a:schemeClr>
    </dgm:linClrLst>
    <dgm:effectClrLst/>
    <dgm:txLinClrLst/>
    <dgm:txFillClrLst/>
    <dgm:txEffectClrLst/>
  </dgm:styleLbl>
  <dgm:styleLbl name="fgSibTrans2D1">
    <dgm:fillClrLst>
      <a:schemeClr val="accent5">
        <a:shade val="90%"/>
      </a:schemeClr>
      <a:schemeClr val="accent5">
        <a:tint val="70%"/>
      </a:schemeClr>
    </dgm:fillClrLst>
    <dgm:linClrLst>
      <a:schemeClr val="accent5">
        <a:shade val="90%"/>
      </a:schemeClr>
      <a:schemeClr val="accent5">
        <a:tint val="70%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%"/>
      </a:schemeClr>
      <a:schemeClr val="accent5">
        <a:tint val="70%"/>
      </a:schemeClr>
    </dgm:fillClrLst>
    <dgm:linClrLst>
      <a:schemeClr val="accent5">
        <a:shade val="90%"/>
      </a:schemeClr>
      <a:schemeClr val="accent5">
        <a:tint val="70%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%"/>
      </a:schemeClr>
      <a:schemeClr val="accent5">
        <a:tint val="70%"/>
      </a:schemeClr>
    </dgm:fillClrLst>
    <dgm:linClrLst>
      <a:schemeClr val="accent5">
        <a:shade val="90%"/>
      </a:schemeClr>
      <a:schemeClr val="accent5">
        <a:tint val="70%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%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%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%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%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%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%"/>
      </a:schemeClr>
    </dgm:fillClrLst>
    <dgm:linClrLst meth="repeat">
      <a:schemeClr val="accent5">
        <a:tint val="60%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%"/>
      </a:schemeClr>
    </dgm:fillClrLst>
    <dgm:linClrLst meth="repeat">
      <a:schemeClr val="accent5">
        <a:tint val="90%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%"/>
      </a:schemeClr>
    </dgm:fillClrLst>
    <dgm:linClrLst meth="repeat">
      <a:schemeClr val="accent5">
        <a:tint val="70%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%"/>
      </a:schemeClr>
    </dgm:fillClrLst>
    <dgm:linClrLst meth="repeat">
      <a:schemeClr val="accent5">
        <a:tint val="50%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%"/>
      </a:schemeClr>
    </dgm:fillClrLst>
    <dgm:linClrLst meth="repeat">
      <a:schemeClr val="accent5">
        <a:shade val="80%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%"/>
      </a:schemeClr>
    </dgm:fillClrLst>
    <dgm:linClrLst meth="repeat">
      <a:schemeClr val="accent5">
        <a:tint val="99%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%"/>
      </a:schemeClr>
    </dgm:fillClrLst>
    <dgm:linClrLst meth="repeat">
      <a:schemeClr val="accent5">
        <a:tint val="80%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%"/>
      </a:schemeClr>
    </dgm:fillClrLst>
    <dgm:linClrLst meth="repeat">
      <a:schemeClr val="accent5">
        <a:tint val="70%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%"/>
      </a:schemeClr>
    </dgm:fillClrLst>
    <dgm:linClrLst>
      <a:schemeClr val="accent5">
        <a:shade val="80%"/>
      </a:schemeClr>
      <a:schemeClr val="accent5">
        <a:tint val="70%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%"/>
      </a:schemeClr>
    </dgm:fillClrLst>
    <dgm:linClrLst>
      <a:schemeClr val="accent5">
        <a:shade val="80%"/>
      </a:schemeClr>
      <a:schemeClr val="accent5">
        <a:tint val="70%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%"/>
      </a:schemeClr>
    </dgm:fillClrLst>
    <dgm:linClrLst>
      <a:schemeClr val="accent5">
        <a:shade val="80%"/>
      </a:schemeClr>
      <a:schemeClr val="accent5">
        <a:tint val="70%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%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%"/>
      </a:schemeClr>
    </dgm:fillClrLst>
    <dgm:linClrLst>
      <a:schemeClr val="accent5">
        <a:shade val="80%"/>
      </a:schemeClr>
      <a:schemeClr val="accent5">
        <a:tint val="70%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%"/>
      </a:schemeClr>
      <a:schemeClr val="accent5">
        <a:tint val="70%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%"/>
        <a:tint val="40%"/>
      </a:schemeClr>
    </dgm:fillClrLst>
    <dgm:linClrLst meth="repeat">
      <a:schemeClr val="accent5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%"/>
        <a:tint val="40%"/>
      </a:schemeClr>
    </dgm:fillClrLst>
    <dgm:linClrLst meth="repeat">
      <a:schemeClr val="accent5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%"/>
        <a:tint val="40%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%"/>
      </a:schemeClr>
    </dgm:fillClrLst>
    <dgm:linClrLst meth="repeat">
      <a:schemeClr val="accent5">
        <a:shade val="80%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%"/>
      </a:schemeClr>
    </dgm:fillClrLst>
    <dgm:linClrLst meth="repeat">
      <a:schemeClr val="accent5">
        <a:tint val="99%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%"/>
      </a:schemeClr>
    </dgm:fillClrLst>
    <dgm:linClrLst meth="repeat">
      <a:schemeClr val="accent5">
        <a:tint val="80%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%"/>
      </a:schemeClr>
    </dgm:fillClrLst>
    <dgm:linClrLst meth="repeat">
      <a:schemeClr val="accent5">
        <a:tint val="70%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%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%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%"/>
        <a:alpha val="40%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%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%"/>
      </a:schemeClr>
    </dgm:fillClrLst>
    <dgm:linClrLst meth="repeat">
      <a:schemeClr val="dk1">
        <a:alpha val="0%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purl.oclc.org/ooxml/drawingml/diagram" xmlns:a="http://purl.oclc.org/ooxml/drawingml/main">
  <dgm:ptLst>
    <dgm:pt modelId="{0BAF96E4-2BAD-4F01-B2F8-BA8780DDD2F4}" type="doc">
      <dgm:prSet loTypeId="urn:microsoft.com/office/officeart/2005/8/layout/hierarchy3" loCatId="hierarchy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4232AF54-C046-4C2A-8D28-B6EB874EAC57}">
      <dgm:prSet/>
      <dgm:spPr/>
      <dgm:t>
        <a:bodyPr/>
        <a:lstStyle/>
        <a:p>
          <a:r>
            <a:rPr lang="en-US"/>
            <a:t>To be continued</a:t>
          </a:r>
        </a:p>
      </dgm:t>
    </dgm:pt>
    <dgm:pt modelId="{ED3031B0-9154-4CBF-B9EB-B9008E51FF19}" type="parTrans" cxnId="{6A2552B6-AA31-441E-B1CF-5FF0BB1DC37D}">
      <dgm:prSet/>
      <dgm:spPr/>
      <dgm:t>
        <a:bodyPr/>
        <a:lstStyle/>
        <a:p>
          <a:endParaRPr lang="en-US"/>
        </a:p>
      </dgm:t>
    </dgm:pt>
    <dgm:pt modelId="{D08725D7-0F56-4948-B1B5-B349B203DFC6}" type="sibTrans" cxnId="{6A2552B6-AA31-441E-B1CF-5FF0BB1DC37D}">
      <dgm:prSet/>
      <dgm:spPr/>
      <dgm:t>
        <a:bodyPr/>
        <a:lstStyle/>
        <a:p>
          <a:endParaRPr lang="en-US"/>
        </a:p>
      </dgm:t>
    </dgm:pt>
    <dgm:pt modelId="{9D2E2A63-DFCC-40E6-90B5-B68C5CBBE958}">
      <dgm:prSet/>
      <dgm:spPr/>
      <dgm:t>
        <a:bodyPr/>
        <a:lstStyle/>
        <a:p>
          <a:r>
            <a:rPr lang="en-US"/>
            <a:t>Thanks</a:t>
          </a:r>
        </a:p>
      </dgm:t>
    </dgm:pt>
    <dgm:pt modelId="{61541EE7-B544-42C0-98EC-A4BBC4DF7812}" type="parTrans" cxnId="{DEF4900A-9C58-4FB7-9A05-EF8FA84C23B9}">
      <dgm:prSet/>
      <dgm:spPr/>
      <dgm:t>
        <a:bodyPr/>
        <a:lstStyle/>
        <a:p>
          <a:endParaRPr lang="en-US"/>
        </a:p>
      </dgm:t>
    </dgm:pt>
    <dgm:pt modelId="{9BF5634A-642E-480C-A7E4-866235501BF5}" type="sibTrans" cxnId="{DEF4900A-9C58-4FB7-9A05-EF8FA84C23B9}">
      <dgm:prSet/>
      <dgm:spPr/>
      <dgm:t>
        <a:bodyPr/>
        <a:lstStyle/>
        <a:p>
          <a:endParaRPr lang="en-US"/>
        </a:p>
      </dgm:t>
    </dgm:pt>
    <dgm:pt modelId="{A1180D14-09A2-47A6-A858-672D8FA09633}" type="pres">
      <dgm:prSet presAssocID="{0BAF96E4-2BAD-4F01-B2F8-BA8780DDD2F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913B2C-FB1B-457D-AD0B-5146F6133E1B}" type="pres">
      <dgm:prSet presAssocID="{4232AF54-C046-4C2A-8D28-B6EB874EAC57}" presName="root" presStyleCnt="0"/>
      <dgm:spPr/>
    </dgm:pt>
    <dgm:pt modelId="{F32DDE83-8588-4EC2-BF36-2EDF909916CF}" type="pres">
      <dgm:prSet presAssocID="{4232AF54-C046-4C2A-8D28-B6EB874EAC57}" presName="rootComposite" presStyleCnt="0"/>
      <dgm:spPr/>
    </dgm:pt>
    <dgm:pt modelId="{73EFA48A-E7E1-484C-8715-BC0BE948B806}" type="pres">
      <dgm:prSet presAssocID="{4232AF54-C046-4C2A-8D28-B6EB874EAC57}" presName="rootText" presStyleLbl="node1" presStyleIdx="0" presStyleCnt="2"/>
      <dgm:spPr/>
    </dgm:pt>
    <dgm:pt modelId="{0DA41B08-2632-4B3B-8794-B5DAC95B4519}" type="pres">
      <dgm:prSet presAssocID="{4232AF54-C046-4C2A-8D28-B6EB874EAC57}" presName="rootConnector" presStyleLbl="node1" presStyleIdx="0" presStyleCnt="2"/>
      <dgm:spPr/>
    </dgm:pt>
    <dgm:pt modelId="{251E0BD8-4611-440E-A2B7-0A8202EA6D6B}" type="pres">
      <dgm:prSet presAssocID="{4232AF54-C046-4C2A-8D28-B6EB874EAC57}" presName="childShape" presStyleCnt="0"/>
      <dgm:spPr/>
    </dgm:pt>
    <dgm:pt modelId="{74649F7E-E0EC-471B-A097-FB17670410F6}" type="pres">
      <dgm:prSet presAssocID="{9D2E2A63-DFCC-40E6-90B5-B68C5CBBE958}" presName="root" presStyleCnt="0"/>
      <dgm:spPr/>
    </dgm:pt>
    <dgm:pt modelId="{12ABAB2E-3D86-4FB9-A5D6-F9034E00A8C1}" type="pres">
      <dgm:prSet presAssocID="{9D2E2A63-DFCC-40E6-90B5-B68C5CBBE958}" presName="rootComposite" presStyleCnt="0"/>
      <dgm:spPr/>
    </dgm:pt>
    <dgm:pt modelId="{DC02EA41-89B5-4022-A0C3-D331D282A553}" type="pres">
      <dgm:prSet presAssocID="{9D2E2A63-DFCC-40E6-90B5-B68C5CBBE958}" presName="rootText" presStyleLbl="node1" presStyleIdx="1" presStyleCnt="2"/>
      <dgm:spPr/>
    </dgm:pt>
    <dgm:pt modelId="{56EE5183-554F-4369-92B8-48DB51643379}" type="pres">
      <dgm:prSet presAssocID="{9D2E2A63-DFCC-40E6-90B5-B68C5CBBE958}" presName="rootConnector" presStyleLbl="node1" presStyleIdx="1" presStyleCnt="2"/>
      <dgm:spPr/>
    </dgm:pt>
    <dgm:pt modelId="{B77AAEF0-7E81-42C9-9454-2ACAC5CA850D}" type="pres">
      <dgm:prSet presAssocID="{9D2E2A63-DFCC-40E6-90B5-B68C5CBBE958}" presName="childShape" presStyleCnt="0"/>
      <dgm:spPr/>
    </dgm:pt>
  </dgm:ptLst>
  <dgm:cxnLst>
    <dgm:cxn modelId="{DEF4900A-9C58-4FB7-9A05-EF8FA84C23B9}" srcId="{0BAF96E4-2BAD-4F01-B2F8-BA8780DDD2F4}" destId="{9D2E2A63-DFCC-40E6-90B5-B68C5CBBE958}" srcOrd="1" destOrd="0" parTransId="{61541EE7-B544-42C0-98EC-A4BBC4DF7812}" sibTransId="{9BF5634A-642E-480C-A7E4-866235501BF5}"/>
    <dgm:cxn modelId="{22358019-3508-4736-9317-6AF14F83FBA5}" type="presOf" srcId="{4232AF54-C046-4C2A-8D28-B6EB874EAC57}" destId="{73EFA48A-E7E1-484C-8715-BC0BE948B806}" srcOrd="0" destOrd="0" presId="urn:microsoft.com/office/officeart/2005/8/layout/hierarchy3"/>
    <dgm:cxn modelId="{4ED44A61-90C9-42E0-9637-468096775570}" type="presOf" srcId="{9D2E2A63-DFCC-40E6-90B5-B68C5CBBE958}" destId="{DC02EA41-89B5-4022-A0C3-D331D282A553}" srcOrd="0" destOrd="0" presId="urn:microsoft.com/office/officeart/2005/8/layout/hierarchy3"/>
    <dgm:cxn modelId="{0D08126A-FCA5-42A2-A529-F3FD07846CD4}" type="presOf" srcId="{0BAF96E4-2BAD-4F01-B2F8-BA8780DDD2F4}" destId="{A1180D14-09A2-47A6-A858-672D8FA09633}" srcOrd="0" destOrd="0" presId="urn:microsoft.com/office/officeart/2005/8/layout/hierarchy3"/>
    <dgm:cxn modelId="{529708AA-CEEE-433D-A277-2F460E0685EB}" type="presOf" srcId="{9D2E2A63-DFCC-40E6-90B5-B68C5CBBE958}" destId="{56EE5183-554F-4369-92B8-48DB51643379}" srcOrd="1" destOrd="0" presId="urn:microsoft.com/office/officeart/2005/8/layout/hierarchy3"/>
    <dgm:cxn modelId="{6A2552B6-AA31-441E-B1CF-5FF0BB1DC37D}" srcId="{0BAF96E4-2BAD-4F01-B2F8-BA8780DDD2F4}" destId="{4232AF54-C046-4C2A-8D28-B6EB874EAC57}" srcOrd="0" destOrd="0" parTransId="{ED3031B0-9154-4CBF-B9EB-B9008E51FF19}" sibTransId="{D08725D7-0F56-4948-B1B5-B349B203DFC6}"/>
    <dgm:cxn modelId="{7EAFDDD7-5504-4341-936D-74CCBE9F334F}" type="presOf" srcId="{4232AF54-C046-4C2A-8D28-B6EB874EAC57}" destId="{0DA41B08-2632-4B3B-8794-B5DAC95B4519}" srcOrd="1" destOrd="0" presId="urn:microsoft.com/office/officeart/2005/8/layout/hierarchy3"/>
    <dgm:cxn modelId="{55592773-9A23-4D3A-87C2-7F2579E76BA0}" type="presParOf" srcId="{A1180D14-09A2-47A6-A858-672D8FA09633}" destId="{18913B2C-FB1B-457D-AD0B-5146F6133E1B}" srcOrd="0" destOrd="0" presId="urn:microsoft.com/office/officeart/2005/8/layout/hierarchy3"/>
    <dgm:cxn modelId="{292DBA0C-FF07-41DC-9DC1-778E86D01CCD}" type="presParOf" srcId="{18913B2C-FB1B-457D-AD0B-5146F6133E1B}" destId="{F32DDE83-8588-4EC2-BF36-2EDF909916CF}" srcOrd="0" destOrd="0" presId="urn:microsoft.com/office/officeart/2005/8/layout/hierarchy3"/>
    <dgm:cxn modelId="{6D0EB636-712B-4552-9D6E-8908F7920201}" type="presParOf" srcId="{F32DDE83-8588-4EC2-BF36-2EDF909916CF}" destId="{73EFA48A-E7E1-484C-8715-BC0BE948B806}" srcOrd="0" destOrd="0" presId="urn:microsoft.com/office/officeart/2005/8/layout/hierarchy3"/>
    <dgm:cxn modelId="{2EED8197-BE4A-4B71-B992-92AEF4D51FB1}" type="presParOf" srcId="{F32DDE83-8588-4EC2-BF36-2EDF909916CF}" destId="{0DA41B08-2632-4B3B-8794-B5DAC95B4519}" srcOrd="1" destOrd="0" presId="urn:microsoft.com/office/officeart/2005/8/layout/hierarchy3"/>
    <dgm:cxn modelId="{E0C1E87D-A137-46A5-A7B1-69285CB84EA5}" type="presParOf" srcId="{18913B2C-FB1B-457D-AD0B-5146F6133E1B}" destId="{251E0BD8-4611-440E-A2B7-0A8202EA6D6B}" srcOrd="1" destOrd="0" presId="urn:microsoft.com/office/officeart/2005/8/layout/hierarchy3"/>
    <dgm:cxn modelId="{EE4423E4-2F2B-4B91-A5C5-66EE9732BFCC}" type="presParOf" srcId="{A1180D14-09A2-47A6-A858-672D8FA09633}" destId="{74649F7E-E0EC-471B-A097-FB17670410F6}" srcOrd="1" destOrd="0" presId="urn:microsoft.com/office/officeart/2005/8/layout/hierarchy3"/>
    <dgm:cxn modelId="{DECDAA32-FA32-4144-A8BC-0685DE16D35F}" type="presParOf" srcId="{74649F7E-E0EC-471B-A097-FB17670410F6}" destId="{12ABAB2E-3D86-4FB9-A5D6-F9034E00A8C1}" srcOrd="0" destOrd="0" presId="urn:microsoft.com/office/officeart/2005/8/layout/hierarchy3"/>
    <dgm:cxn modelId="{3C3EF251-72A6-43F6-AF28-765EEF946DF0}" type="presParOf" srcId="{12ABAB2E-3D86-4FB9-A5D6-F9034E00A8C1}" destId="{DC02EA41-89B5-4022-A0C3-D331D282A553}" srcOrd="0" destOrd="0" presId="urn:microsoft.com/office/officeart/2005/8/layout/hierarchy3"/>
    <dgm:cxn modelId="{0E9E1BC1-1F1A-4DDA-86C0-C84A920C343C}" type="presParOf" srcId="{12ABAB2E-3D86-4FB9-A5D6-F9034E00A8C1}" destId="{56EE5183-554F-4369-92B8-48DB51643379}" srcOrd="1" destOrd="0" presId="urn:microsoft.com/office/officeart/2005/8/layout/hierarchy3"/>
    <dgm:cxn modelId="{DA906FD6-B15E-4ABC-BA76-2396AC3385C1}" type="presParOf" srcId="{74649F7E-E0EC-471B-A097-FB17670410F6}" destId="{B77AAEF0-7E81-42C9-9454-2ACAC5CA850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purl.oclc.org/ooxml/drawingml/diagram" xmlns:dsp="http://schemas.microsoft.com/office/drawing/2008/diagram" xmlns:a="http://purl.oclc.org/ooxml/drawingml/main">
  <dsp:spTree>
    <dsp:nvGrpSpPr>
      <dsp:cNvPr id="0" name=""/>
      <dsp:cNvGrpSpPr/>
    </dsp:nvGrpSpPr>
    <dsp:grpSpPr/>
    <dsp:sp modelId="{73EFA48A-E7E1-484C-8715-BC0BE948B806}">
      <dsp:nvSpPr>
        <dsp:cNvPr id="0" name=""/>
        <dsp:cNvSpPr/>
      </dsp:nvSpPr>
      <dsp:spPr>
        <a:xfrm>
          <a:off x="1283" y="909129"/>
          <a:ext cx="4672458" cy="2336229"/>
        </a:xfrm>
        <a:prstGeom prst="roundRect">
          <a:avLst>
            <a:gd name="adj" fmla="val 10000"/>
          </a:avLst>
        </a:prstGeom>
        <a:gradFill rotWithShape="0">
          <a:gsLst>
            <a:gs pos="0%">
              <a:schemeClr val="accent5">
                <a:shade val="80%"/>
                <a:hueOff val="0"/>
                <a:satOff val="0%"/>
                <a:lumOff val="0%"/>
                <a:alphaOff val="0%"/>
                <a:satMod val="103%"/>
                <a:lumMod val="102%"/>
                <a:tint val="94%"/>
              </a:schemeClr>
            </a:gs>
            <a:gs pos="50%">
              <a:schemeClr val="accent5">
                <a:shade val="80%"/>
                <a:hueOff val="0"/>
                <a:satOff val="0%"/>
                <a:lumOff val="0%"/>
                <a:alphaOff val="0%"/>
                <a:satMod val="110%"/>
                <a:lumMod val="100%"/>
                <a:shade val="100%"/>
              </a:schemeClr>
            </a:gs>
            <a:gs pos="100%">
              <a:schemeClr val="accent5">
                <a:shade val="80%"/>
                <a:hueOff val="0"/>
                <a:satOff val="0%"/>
                <a:lumOff val="0%"/>
                <a:alphaOff val="0%"/>
                <a:lumMod val="99%"/>
                <a:satMod val="120%"/>
                <a:shade val="78%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%" g="0%" b="0%"/>
        </a:lnRef>
        <a:fillRef idx="3">
          <a:scrgbClr r="0%" g="0%" b="0%"/>
        </a:fillRef>
        <a:effectRef idx="2">
          <a:scrgbClr r="0%" g="0%" b="0%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en-US" sz="6500" kern="1200"/>
            <a:t>To be continued</a:t>
          </a:r>
        </a:p>
      </dsp:txBody>
      <dsp:txXfrm>
        <a:off x="69709" y="977555"/>
        <a:ext cx="4535606" cy="2199377"/>
      </dsp:txXfrm>
    </dsp:sp>
    <dsp:sp modelId="{DC02EA41-89B5-4022-A0C3-D331D282A553}">
      <dsp:nvSpPr>
        <dsp:cNvPr id="0" name=""/>
        <dsp:cNvSpPr/>
      </dsp:nvSpPr>
      <dsp:spPr>
        <a:xfrm>
          <a:off x="5841857" y="909129"/>
          <a:ext cx="4672458" cy="2336229"/>
        </a:xfrm>
        <a:prstGeom prst="roundRect">
          <a:avLst>
            <a:gd name="adj" fmla="val 10000"/>
          </a:avLst>
        </a:prstGeom>
        <a:gradFill rotWithShape="0">
          <a:gsLst>
            <a:gs pos="0%">
              <a:schemeClr val="accent5">
                <a:shade val="80%"/>
                <a:hueOff val="271263"/>
                <a:satOff val="5.175%"/>
                <a:lumOff val="22.855%"/>
                <a:alphaOff val="0%"/>
                <a:satMod val="103%"/>
                <a:lumMod val="102%"/>
                <a:tint val="94%"/>
              </a:schemeClr>
            </a:gs>
            <a:gs pos="50%">
              <a:schemeClr val="accent5">
                <a:shade val="80%"/>
                <a:hueOff val="271263"/>
                <a:satOff val="5.175%"/>
                <a:lumOff val="22.855%"/>
                <a:alphaOff val="0%"/>
                <a:satMod val="110%"/>
                <a:lumMod val="100%"/>
                <a:shade val="100%"/>
              </a:schemeClr>
            </a:gs>
            <a:gs pos="100%">
              <a:schemeClr val="accent5">
                <a:shade val="80%"/>
                <a:hueOff val="271263"/>
                <a:satOff val="5.175%"/>
                <a:lumOff val="22.855%"/>
                <a:alphaOff val="0%"/>
                <a:lumMod val="99%"/>
                <a:satMod val="120%"/>
                <a:shade val="78%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%" g="0%" b="0%"/>
        </a:lnRef>
        <a:fillRef idx="3">
          <a:scrgbClr r="0%" g="0%" b="0%"/>
        </a:fillRef>
        <a:effectRef idx="2">
          <a:scrgbClr r="0%" g="0%" b="0%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en-US" sz="6500" kern="1200"/>
            <a:t>Thanks</a:t>
          </a:r>
        </a:p>
      </dsp:txBody>
      <dsp:txXfrm>
        <a:off x="5910283" y="977555"/>
        <a:ext cx="4535606" cy="2199377"/>
      </dsp:txXfrm>
    </dsp:sp>
  </dsp:spTree>
</dsp:drawing>
</file>

<file path=ppt/diagrams/layout1.xml><?xml version="1.0" encoding="utf-8"?>
<dgm:layoutDef xmlns:dgm="http://purl.oclc.org/ooxml/drawingml/diagram" xmlns:a="http://purl.oclc.org/ooxml/drawingml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purl.oclc.org/ooxml/officeDocument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purl.oclc.org/ooxml/officeDocument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purl.oclc.org/ooxml/officeDocument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purl.oclc.org/ooxml/officeDocument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purl.oclc.org/ooxml/officeDocument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purl.oclc.org/ooxml/officeDocument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purl.oclc.org/ooxml/officeDocument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purl.oclc.org/ooxml/officeDocument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purl.oclc.org/ooxml/drawingml/diagram" xmlns:a="http://purl.oclc.org/ooxml/drawingml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0">
        <a:scrgbClr r="0%" g="0%" b="0%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2">
        <a:scrgbClr r="0%" g="0%" b="0%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2">
        <a:scrgbClr r="0%" g="0%" b="0%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2">
        <a:scrgbClr r="0%" g="0%" b="0%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1">
        <a:scrgbClr r="0%" g="0%" b="0%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2">
        <a:scrgbClr r="0%" g="0%" b="0%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2">
        <a:scrgbClr r="0%" g="0%" b="0%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520310-37F3-4531-AFAD-DFAD11DBC5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72192B-45FA-4BF4-8A8E-8EFC2E7AC7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02130-F888-4287-9BD0-0AF70F229D1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E1301A-6A03-455C-9D24-2036757A20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C576F91-64EB-4767-8BD9-F0FFB317D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C7B64-8D9D-4E7A-993C-0843274566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C671E-7303-44DC-A587-884BCD2C77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57C80-C91A-4966-9F4F-2CBDFD2384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大家好，今天我要报告的题目是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7E615-D1B7-4E60-95B4-A9EFD37996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48668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我们相要做的东西是，将一个三维的网格，变成一个二维的平面区域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7E615-D1B7-4E60-95B4-A9EFD37996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61946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mapping</a:t>
            </a:r>
            <a:r>
              <a:rPr lang="zh-CN" altLang="en-US" dirty="0"/>
              <a:t>一个重要应用就是纹理映射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57C80-C91A-4966-9F4F-2CBDFD2384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353464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第一个简单的方法就是将所有面片都切开</a:t>
            </a:r>
            <a:endParaRPr lang="en-US" altLang="zh-CN" dirty="0"/>
          </a:p>
          <a:p>
            <a:r>
              <a:rPr lang="zh-CN" altLang="en-US" dirty="0"/>
              <a:t>但这样复杂的数据结构不是我们想要的。它完全不是连续的。后续的处理非常不方便。</a:t>
            </a:r>
            <a:endParaRPr lang="en-US" altLang="zh-CN" dirty="0"/>
          </a:p>
          <a:p>
            <a:r>
              <a:rPr lang="zh-CN" altLang="en-US" dirty="0"/>
              <a:t>因此，首先我们想要将三角形再尽可能地缝合起来的话。但这样还是会出现一些问题。</a:t>
            </a:r>
            <a:endParaRPr lang="en-US" altLang="zh-CN" dirty="0"/>
          </a:p>
          <a:p>
            <a:r>
              <a:rPr lang="zh-CN" altLang="en-US" dirty="0"/>
              <a:t>第一，有些三角形的形状发生了改变。有一些偏差，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57C80-C91A-4966-9F4F-2CBDFD2384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07037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57C80-C91A-4966-9F4F-2CBDFD2384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69643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57C80-C91A-4966-9F4F-2CBDFD2384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50695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但是，大家可以看到，和其他的能量相比，</a:t>
            </a:r>
            <a:r>
              <a:rPr lang="en-US" altLang="zh-CN" dirty="0"/>
              <a:t>ARAP</a:t>
            </a:r>
            <a:r>
              <a:rPr lang="zh-CN" altLang="en-US" dirty="0"/>
              <a:t>的效果并不是特别好</a:t>
            </a:r>
            <a:endParaRPr lang="en-US" altLang="zh-CN" dirty="0"/>
          </a:p>
          <a:p>
            <a:r>
              <a:rPr lang="en-US" altLang="zh-CN" dirty="0"/>
              <a:t>ARAP</a:t>
            </a:r>
            <a:r>
              <a:rPr lang="zh-CN" altLang="en-US" dirty="0"/>
              <a:t>将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ARAP</a:t>
            </a:r>
            <a:r>
              <a:rPr lang="zh-CN" altLang="en-US" dirty="0"/>
              <a:t>足够简单，优化很方便。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57C80-C91A-4966-9F4F-2CBDFD2384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44363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57C80-C91A-4966-9F4F-2CBDFD2384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2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5DEA-B28F-4B93-B543-0248F5342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38B60-F340-4C1E-BF6E-79090D1F7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EC248-679A-43F2-BF29-78FCDE44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CC3-FD72-486F-81B7-8554DEAF2899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D5171-4BC2-42E3-B3BE-369C730A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AC088-3777-4173-AB27-EF14E277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78BD-322F-40E6-93BE-8D12C9101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2945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38C1-65A6-4B53-96EC-DF37BD24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E1010-6DD6-4249-B2B0-EF3271C8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4F4B4-F89A-4039-AA88-33184024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CC3-FD72-486F-81B7-8554DEAF2899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A4252-A75D-48CC-B3D8-4ED6AC2D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CCC08-04A9-45BC-8493-63ABD543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78BD-322F-40E6-93BE-8D12C9101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1883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EC33B-4349-4395-91B0-A539E7ED1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4791D-7161-4852-A031-B8598A1AB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B9AA1-92EC-4D74-B2D5-522C6D89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CC3-FD72-486F-81B7-8554DEAF2899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09A8-5358-4AD9-96CF-FD571AD5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B1C1A-5477-446D-95F9-21ACB9A8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78BD-322F-40E6-93BE-8D12C9101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37822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DFF8-0C83-40DF-A2AC-42EE568C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E8963-35FB-46BF-9FCF-CBB6BFC4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9E64-8208-4974-894D-3AD57307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CC3-FD72-486F-81B7-8554DEAF2899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0599-4F05-45F0-9185-A45E7963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4F4C8-A15C-4152-AED1-413CFDF4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78BD-322F-40E6-93BE-8D12C9101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4190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F727-CDE3-4A1F-8901-34F296AC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2CDC-BFAB-4B52-8494-12C47ABB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9F79-8C4B-4427-8E2C-D3CABC7B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CC3-FD72-486F-81B7-8554DEAF2899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956B1-657C-4117-A29A-8433BA84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D3DE-DD06-4DA5-9BC3-7BEAE52D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78BD-322F-40E6-93BE-8D12C9101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00052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3B4A-A27B-4BB6-AAA0-EFE4D560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F3AF-0BE4-46BF-BAD5-1E5D2F4C4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AD3BC-E8EB-46E2-9566-5581451BA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5572A-C3ED-44E1-A26D-DDD73663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CC3-FD72-486F-81B7-8554DEAF2899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877C8-3B2C-4D56-AED4-9924F0C8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0BD71-7D4E-479C-8CEC-F9BD2BE9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78BD-322F-40E6-93BE-8D12C9101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98643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BDCD-EB1E-4CDD-8157-48EB46D7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DE696-3F92-4B4C-8FB2-1EC71EC49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AFF1C-0092-4B61-855F-300FE482B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82379-EA05-4F7C-ADDA-0ED069D7E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5780F-E2D3-4779-BEE6-F16D6DEA9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B332B-934B-4721-A162-F41954CC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CC3-FD72-486F-81B7-8554DEAF2899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6B27B-D355-4A4E-AB27-96560AD0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3C7C0-7247-42F0-9EA2-8299AB3A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78BD-322F-40E6-93BE-8D12C9101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512986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A28-77E0-42D2-B564-C2770027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8C129-EB48-4C25-8830-31F0D9CA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CC3-FD72-486F-81B7-8554DEAF2899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16B19-B122-4A6E-BB53-32504CB8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28580-2EAD-403B-B8FF-2C9F50DA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78BD-322F-40E6-93BE-8D12C9101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36451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D65AE-C108-4079-A75F-7610F2A2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CC3-FD72-486F-81B7-8554DEAF2899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D7928-0D4F-452D-BFB8-38110C1A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7DE29-E8E8-4053-B857-EBEACADA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78BD-322F-40E6-93BE-8D12C9101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26272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4930-FB23-4953-AA95-5C1CA328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AD05-8E56-46C0-B624-45A8756EB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650C9-FD15-4F52-92AA-19670F4E4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ADE05-99BB-4BE4-B5F4-2152C19B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CC3-FD72-486F-81B7-8554DEAF2899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7FE8C-303D-4FCB-B3CA-6070F43C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98E65-431D-4877-84DD-6331DC0B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78BD-322F-40E6-93BE-8D12C9101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88872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B477-964A-4398-B0B8-7F4A8F74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1AD4B-2200-4AB3-B2C3-9D982F833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FB7C2-BDD6-4DF5-9457-29BC6E27E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67F59-B4EF-4EAF-9F2C-9BA8FF8E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CC3-FD72-486F-81B7-8554DEAF2899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2F3B3-F6E5-4144-9234-50FD1196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277F-07AB-411F-A67F-63F58613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78BD-322F-40E6-93BE-8D12C9101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1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54543-8B1B-4DB3-9F83-D2532EC9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83E65-BC1E-4599-B5E6-622686CC8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1EE57-4E3D-458B-8C0E-97F4AE3A1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BB3A1CC3-FD72-486F-81B7-8554DEAF2899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846B-DF67-437D-BBD2-77E037749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50336-FAC6-470F-946D-C95C122C8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A00578BD-322F-40E6-93BE-8D12C9101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0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23.png"/><Relationship Id="rId2" Type="http://purl.oclc.org/ooxml/officeDocument/relationships/image" Target="../media/image22.png"/><Relationship Id="rId1" Type="http://purl.oclc.org/ooxml/officeDocument/relationships/slideLayout" Target="../slideLayouts/slideLayout2.xml"/><Relationship Id="rId6" Type="http://purl.oclc.org/ooxml/officeDocument/relationships/image" Target="../media/image24.png"/><Relationship Id="rId5" Type="http://purl.oclc.org/ooxml/officeDocument/relationships/image" Target="../media/image20.png"/><Relationship Id="rId4" Type="http://purl.oclc.org/ooxml/officeDocument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25.png"/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27.png"/><Relationship Id="rId2" Type="http://purl.oclc.org/ooxml/officeDocument/relationships/image" Target="../media/image26.png"/><Relationship Id="rId1" Type="http://purl.oclc.org/ooxml/officeDocument/relationships/slideLayout" Target="../slideLayouts/slideLayout2.xml"/><Relationship Id="rId4" Type="http://purl.oclc.org/ooxml/officeDocument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image" Target="../media/image22.png"/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30.png"/><Relationship Id="rId2" Type="http://purl.oclc.org/ooxml/officeDocument/relationships/image" Target="../media/image29.png"/><Relationship Id="rId1" Type="http://purl.oclc.org/ooxml/officeDocument/relationships/slideLayout" Target="../slideLayouts/slideLayout2.xml"/><Relationship Id="rId4" Type="http://purl.oclc.org/ooxml/officeDocument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purl.oclc.org/ooxml/officeDocument/relationships/image" Target="../media/image32.png"/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diagramLayout" Target="../diagrams/layout1.xml"/><Relationship Id="rId2" Type="http://purl.oclc.org/ooxml/officeDocument/relationships/diagramData" Target="../diagrams/data1.xml"/><Relationship Id="rId1" Type="http://purl.oclc.org/ooxml/officeDocument/relationships/slideLayout" Target="../slideLayouts/slideLayout2.xml"/><Relationship Id="rId6" Type="http://schemas.microsoft.com/office/2007/relationships/diagramDrawing" Target="../diagrams/drawing1.xml"/><Relationship Id="rId5" Type="http://purl.oclc.org/ooxml/officeDocument/relationships/diagramColors" Target="../diagrams/colors1.xml"/><Relationship Id="rId4" Type="http://purl.oclc.org/ooxml/officeDocument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purl.oclc.org/ooxml/officeDocument/relationships/image" Target="../media/image10.png"/><Relationship Id="rId3" Type="http://purl.oclc.org/ooxml/officeDocument/relationships/image" Target="../media/image4.png"/><Relationship Id="rId7" Type="http://purl.oclc.org/ooxml/officeDocument/relationships/image" Target="../media/image9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2.xml"/><Relationship Id="rId6" Type="http://purl.oclc.org/ooxml/officeDocument/relationships/image" Target="../media/image8.png"/><Relationship Id="rId11" Type="http://purl.oclc.org/ooxml/officeDocument/relationships/image" Target="../media/image13.png"/><Relationship Id="rId5" Type="http://purl.oclc.org/ooxml/officeDocument/relationships/image" Target="../media/image7.png"/><Relationship Id="rId10" Type="http://purl.oclc.org/ooxml/officeDocument/relationships/image" Target="../media/image12.png"/><Relationship Id="rId4" Type="http://purl.oclc.org/ooxml/officeDocument/relationships/image" Target="../media/image6.png"/><Relationship Id="rId9" Type="http://purl.oclc.org/ooxml/officeDocument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14.png"/><Relationship Id="rId7" Type="http://purl.oclc.org/ooxml/officeDocument/relationships/image" Target="../media/image18.png"/><Relationship Id="rId2" Type="http://purl.oclc.org/ooxml/officeDocument/relationships/notesSlide" Target="../notesSlides/notesSlide7.xml"/><Relationship Id="rId1" Type="http://purl.oclc.org/ooxml/officeDocument/relationships/slideLayout" Target="../slideLayouts/slideLayout2.xml"/><Relationship Id="rId6" Type="http://purl.oclc.org/ooxml/officeDocument/relationships/image" Target="../media/image17.png"/><Relationship Id="rId5" Type="http://purl.oclc.org/ooxml/officeDocument/relationships/image" Target="../media/image16.png"/><Relationship Id="rId4" Type="http://purl.oclc.org/ooxml/officeDocument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20.png"/><Relationship Id="rId2" Type="http://purl.oclc.org/ooxml/officeDocument/relationships/image" Target="../media/image19.png"/><Relationship Id="rId1" Type="http://purl.oclc.org/ooxml/officeDocument/relationships/slideLayout" Target="../slideLayouts/slideLayout2.xml"/><Relationship Id="rId5" Type="http://purl.oclc.org/ooxml/officeDocument/relationships/image" Target="../media/image21.png"/><Relationship Id="rId4" Type="http://purl.oclc.org/ooxml/officeDocument/relationships/image" Target="../media/image10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eat&#10;&#10;Description generated with high confidence">
            <a:extLst>
              <a:ext uri="{FF2B5EF4-FFF2-40B4-BE49-F238E27FC236}">
                <a16:creationId xmlns:a16="http://schemas.microsoft.com/office/drawing/2014/main" id="{5B230814-7D90-4995-9B54-7D94CFAAF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.3%" r="0.001%" b="0.001%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F6AC6-DB96-43E7-BC9B-C91120676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5735" y="640081"/>
            <a:ext cx="4806184" cy="3637373"/>
          </a:xfrm>
          <a:noFill/>
        </p:spPr>
        <p:txBody>
          <a:bodyPr>
            <a:normAutofit fontScale="90%"/>
          </a:bodyPr>
          <a:lstStyle/>
          <a:p>
            <a:pPr algn="l"/>
            <a:r>
              <a:rPr lang="en-US" altLang="zh-CN" dirty="0"/>
              <a:t>Scalable Locally Injective </a:t>
            </a:r>
            <a:r>
              <a:rPr lang="en-US" altLang="zh-CN" dirty="0">
                <a:solidFill>
                  <a:srgbClr val="002060"/>
                </a:solidFill>
              </a:rPr>
              <a:t>Mappings</a:t>
            </a:r>
            <a:br>
              <a:rPr lang="en-US" altLang="zh-CN" dirty="0">
                <a:solidFill>
                  <a:srgbClr val="002060"/>
                </a:solidFill>
              </a:rPr>
            </a:br>
            <a:r>
              <a:rPr lang="en-US" altLang="zh-CN" dirty="0"/>
              <a:t>(1)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B05C2-4AA2-4CC3-AA38-269CC12BA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35" y="4415883"/>
            <a:ext cx="4806184" cy="1802038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论文作者：</a:t>
            </a:r>
            <a:r>
              <a:rPr lang="en-US" altLang="zh-CN" dirty="0"/>
              <a:t>Michael </a:t>
            </a:r>
            <a:r>
              <a:rPr lang="en-US" altLang="zh-CN" dirty="0" err="1"/>
              <a:t>Rabinovich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Roi </a:t>
            </a:r>
            <a:r>
              <a:rPr lang="en-US" altLang="zh-CN" dirty="0" err="1"/>
              <a:t>Poranne</a:t>
            </a:r>
            <a:r>
              <a:rPr lang="en-US" altLang="zh-CN" dirty="0"/>
              <a:t>, Daniele </a:t>
            </a:r>
            <a:r>
              <a:rPr lang="en-US" altLang="zh-CN" dirty="0" err="1"/>
              <a:t>Panozzo</a:t>
            </a:r>
            <a:r>
              <a:rPr lang="en-US" altLang="zh-CN" dirty="0"/>
              <a:t> and Olga </a:t>
            </a:r>
            <a:r>
              <a:rPr lang="en-US" altLang="zh-CN" dirty="0" err="1"/>
              <a:t>Sorkine</a:t>
            </a:r>
            <a:r>
              <a:rPr lang="en-US" altLang="zh-CN" dirty="0"/>
              <a:t>-Hornung</a:t>
            </a:r>
          </a:p>
          <a:p>
            <a:pPr algn="l"/>
            <a:r>
              <a:rPr lang="zh-CN" altLang="en-US" dirty="0"/>
              <a:t>报告人：林敏良</a:t>
            </a:r>
          </a:p>
        </p:txBody>
      </p:sp>
    </p:spTree>
    <p:extLst>
      <p:ext uri="{BB962C8B-B14F-4D97-AF65-F5344CB8AC3E}">
        <p14:creationId xmlns:p14="http://schemas.microsoft.com/office/powerpoint/2010/main" val="1525197199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7AD-A590-4C3E-84C6-05381EB4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Extension of Local-Global Approach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E33D7B-E657-4389-8DC2-5B5DE7B8D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5135"/>
            <a:ext cx="5582311" cy="690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A5CF08-858D-4EF5-82E3-0EAF80B44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9956"/>
            <a:ext cx="3616108" cy="4766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30F36F1-8030-4BD4-862C-CF3117F1E06D}"/>
              </a:ext>
            </a:extLst>
          </p:cNvPr>
          <p:cNvGrpSpPr/>
          <p:nvPr/>
        </p:nvGrpSpPr>
        <p:grpSpPr>
          <a:xfrm>
            <a:off x="838200" y="4052493"/>
            <a:ext cx="10515600" cy="2409428"/>
            <a:chOff x="838200" y="4052493"/>
            <a:chExt cx="10515600" cy="24094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5724A2-8C96-4B6F-A7D3-BC45D24B0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7.04%"/>
            <a:stretch/>
          </p:blipFill>
          <p:spPr>
            <a:xfrm>
              <a:off x="838200" y="4052493"/>
              <a:ext cx="10515600" cy="194334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BF5F7C-5846-4AB3-9F62-4BA6F75EB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0511" y="6128588"/>
              <a:ext cx="3200000" cy="333333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5C6844D-9C99-496E-9D4A-97AFA33F3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009" y="5032897"/>
            <a:ext cx="7257451" cy="14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5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9F9BF7-41A4-4C3F-9EC6-A3D90AF17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468" y="3146058"/>
            <a:ext cx="7729728" cy="1603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0475-3E3C-4E24-9D63-5880B4D5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468" y="964692"/>
            <a:ext cx="7751064" cy="1325563"/>
          </a:xfrm>
          <a:solidFill>
            <a:schemeClr val="bg1"/>
          </a:solidFill>
          <a:ln w="31750">
            <a:solidFill>
              <a:schemeClr val="tx1">
                <a:lumMod val="75%"/>
                <a:lumOff val="25%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of 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44C7B-0528-4A2B-B7EE-DFEAA055B4CE}"/>
              </a:ext>
            </a:extLst>
          </p:cNvPr>
          <p:cNvSpPr txBox="1"/>
          <p:nvPr/>
        </p:nvSpPr>
        <p:spPr>
          <a:xfrm>
            <a:off x="2220468" y="2290255"/>
            <a:ext cx="4644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If D is positive semidefinite,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9301088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41C2-838C-4F8D-A9E7-56C8B5D6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 Constraints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809A3B-4E63-45DB-B7E8-DDA769A43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552381" cy="10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4E4E96-4614-4EFE-8424-B08BF5146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67095"/>
            <a:ext cx="2504762" cy="5619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90F5FAC-D16E-46B9-92C7-581C0CF90B00}"/>
              </a:ext>
            </a:extLst>
          </p:cNvPr>
          <p:cNvGrpSpPr/>
          <p:nvPr/>
        </p:nvGrpSpPr>
        <p:grpSpPr>
          <a:xfrm>
            <a:off x="838200" y="3754346"/>
            <a:ext cx="2779653" cy="561905"/>
            <a:chOff x="725214" y="3782918"/>
            <a:chExt cx="2779653" cy="5619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8782E5-EB64-462B-BC72-CF156A142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3782918"/>
              <a:ext cx="2666667" cy="504762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85778C-E494-4F75-9030-59ABD9415FEE}"/>
                </a:ext>
              </a:extLst>
            </p:cNvPr>
            <p:cNvSpPr/>
            <p:nvPr/>
          </p:nvSpPr>
          <p:spPr>
            <a:xfrm>
              <a:off x="725214" y="3782918"/>
              <a:ext cx="2779653" cy="56190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F555DF4-7F33-45BF-A660-3E3CBE00ED9B}"/>
              </a:ext>
            </a:extLst>
          </p:cNvPr>
          <p:cNvSpPr txBox="1"/>
          <p:nvPr/>
        </p:nvSpPr>
        <p:spPr>
          <a:xfrm>
            <a:off x="838200" y="4684542"/>
            <a:ext cx="10151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α is determined by a </a:t>
            </a:r>
            <a:r>
              <a:rPr lang="en-US" altLang="zh-CN" sz="2400" dirty="0">
                <a:solidFill>
                  <a:srgbClr val="FF0000"/>
                </a:solidFill>
              </a:rPr>
              <a:t>line search</a:t>
            </a:r>
            <a:r>
              <a:rPr lang="en-US" altLang="zh-CN" sz="2400" dirty="0"/>
              <a:t> that minimizes the </a:t>
            </a:r>
            <a:r>
              <a:rPr lang="en-US" altLang="zh-CN" sz="2400" i="1" dirty="0"/>
              <a:t>original </a:t>
            </a:r>
            <a:r>
              <a:rPr lang="en-US" altLang="zh-CN" sz="2400" dirty="0"/>
              <a:t>energy.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4522270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E57D5F-D36D-4A6D-B2BC-229944F35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2985" y="3577449"/>
            <a:ext cx="4260814" cy="521949"/>
          </a:xfrm>
          <a:prstGeom prst="rect">
            <a:avLst/>
          </a:prstGeom>
        </p:spPr>
      </p:pic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%"/>
              <a:lumOff val="15%"/>
              <a:alpha val="7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%"/>
              <a:lumOff val="1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3A00F-E47C-4E34-9D5B-D3F8D89B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Sketch of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3739F-6E33-4AD1-A88B-4F23A8EBDE01}"/>
              </a:ext>
            </a:extLst>
          </p:cNvPr>
          <p:cNvSpPr txBox="1"/>
          <p:nvPr/>
        </p:nvSpPr>
        <p:spPr>
          <a:xfrm>
            <a:off x="838199" y="1825625"/>
            <a:ext cx="4128169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%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Initialization: Tutte embedding</a:t>
            </a:r>
          </a:p>
          <a:p>
            <a:pPr marL="342900" indent="-228600">
              <a:lnSpc>
                <a:spcPct val="90%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 Loop</a:t>
            </a:r>
            <a:r>
              <a:rPr lang="zh-CN" altLang="en-US" sz="2000">
                <a:solidFill>
                  <a:schemeClr val="bg1"/>
                </a:solidFill>
              </a:rPr>
              <a:t>：</a:t>
            </a:r>
            <a:endParaRPr lang="en-US" altLang="zh-CN" sz="2000">
              <a:solidFill>
                <a:schemeClr val="bg1"/>
              </a:solidFill>
            </a:endParaRPr>
          </a:p>
          <a:p>
            <a:pPr marL="800100" lvl="1" indent="-228600">
              <a:lnSpc>
                <a:spcPct val="90%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J → R</a:t>
            </a:r>
          </a:p>
          <a:p>
            <a:pPr marL="800100" lvl="1" indent="-228600">
              <a:lnSpc>
                <a:spcPct val="90%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Update W</a:t>
            </a:r>
          </a:p>
          <a:p>
            <a:pPr marL="800100" lvl="1" indent="-228600">
              <a:lnSpc>
                <a:spcPct val="90%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Find decent direction</a:t>
            </a:r>
          </a:p>
          <a:p>
            <a:pPr marL="800100" lvl="1" indent="-228600">
              <a:lnSpc>
                <a:spcPct val="90%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Line search</a:t>
            </a:r>
          </a:p>
          <a:p>
            <a:pPr marL="800100" lvl="1" indent="-228600">
              <a:lnSpc>
                <a:spcPct val="90%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Update x</a:t>
            </a:r>
          </a:p>
        </p:txBody>
      </p:sp>
    </p:spTree>
    <p:extLst>
      <p:ext uri="{BB962C8B-B14F-4D97-AF65-F5344CB8AC3E}">
        <p14:creationId xmlns:p14="http://schemas.microsoft.com/office/powerpoint/2010/main" val="1849958815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8">
            <a:extLst>
              <a:ext uri="{FF2B5EF4-FFF2-40B4-BE49-F238E27FC236}">
                <a16:creationId xmlns:a16="http://schemas.microsoft.com/office/drawing/2014/main" id="{E2129A46-8F64-4F45-A226-F09DCA07BF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tx1">
              <a:lumMod val="75%"/>
              <a:lumOff val="2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17">
            <a:extLst>
              <a:ext uri="{FF2B5EF4-FFF2-40B4-BE49-F238E27FC236}">
                <a16:creationId xmlns:a16="http://schemas.microsoft.com/office/drawing/2014/main" id="{14D8491E-61E0-4939-B77E-8B58E11274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1547E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8A70F4DD-8349-4D0D-8B85-ABD79893F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265" y="321733"/>
            <a:ext cx="3132845" cy="1809218"/>
          </a:xfrm>
          <a:prstGeom prst="rect">
            <a:avLst/>
          </a:prstGeom>
        </p:spPr>
      </p:pic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E28ABAA-C13B-4D3E-87B4-64726E6B9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879" y="4559299"/>
            <a:ext cx="3489417" cy="1797050"/>
          </a:xfrm>
          <a:prstGeom prst="rect">
            <a:avLst/>
          </a:prstGeom>
        </p:spPr>
      </p:pic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B0352105-4031-4626-A2F1-F4CA7F9AA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127" y="2426125"/>
            <a:ext cx="3385872" cy="1811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D8371A-B8F0-45F4-ACAE-6001C9AA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10"/>
            <a:ext cx="64135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E8FF-BCF6-4529-B43C-414E0FF7E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608516"/>
            <a:ext cx="5930900" cy="9111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000"/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1549491451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9B619743-2932-4B91-862D-C5088EC16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882" y="1675227"/>
            <a:ext cx="5958236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B0E7DF-8CAB-4891-837B-1B323BA0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Result: scalability</a:t>
            </a:r>
          </a:p>
        </p:txBody>
      </p:sp>
    </p:spTree>
    <p:extLst>
      <p:ext uri="{BB962C8B-B14F-4D97-AF65-F5344CB8AC3E}">
        <p14:creationId xmlns:p14="http://schemas.microsoft.com/office/powerpoint/2010/main" val="1560726885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42852-4E18-4DF4-9161-F1E63103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zh-CN"/>
              <a:t>Why this work?</a:t>
            </a:r>
            <a:endParaRPr lang="zh-CN" alt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50478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purl.oclc.org/ooxml/drawingml/diagram">
            <dgm:relIds xmlns:dgm="http://purl.oclc.org/ooxml/drawingml/diagram" xmlns:r="http://purl.oclc.org/ooxml/officeDocument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425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1A423598-2509-40CE-845C-FD78E96C1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9349" y="1675227"/>
            <a:ext cx="7953301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686226-044E-474A-8893-0AC619F3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Game of Mapping</a:t>
            </a:r>
          </a:p>
        </p:txBody>
      </p:sp>
    </p:spTree>
    <p:extLst>
      <p:ext uri="{BB962C8B-B14F-4D97-AF65-F5344CB8AC3E}">
        <p14:creationId xmlns:p14="http://schemas.microsoft.com/office/powerpoint/2010/main" val="1508377801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DE42-E093-4045-8EBB-C43F345B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822A9-1C31-4B65-A70C-9D2299B11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4571" y="2787008"/>
            <a:ext cx="3142857" cy="2428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B82794-FE3B-4B51-A960-128FF8686A5B}"/>
              </a:ext>
            </a:extLst>
          </p:cNvPr>
          <p:cNvSpPr txBox="1"/>
          <p:nvPr/>
        </p:nvSpPr>
        <p:spPr>
          <a:xfrm>
            <a:off x="7232694" y="486076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147148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n object&#10;&#10;Description generated with high confidence">
            <a:extLst>
              <a:ext uri="{FF2B5EF4-FFF2-40B4-BE49-F238E27FC236}">
                <a16:creationId xmlns:a16="http://schemas.microsoft.com/office/drawing/2014/main" id="{5EA6E61B-5DC9-42DC-AE6B-95206DD92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0.001%" r="0.136%"/>
          <a:stretch/>
        </p:blipFill>
        <p:spPr>
          <a:xfrm>
            <a:off x="828676" y="1825626"/>
            <a:ext cx="10982258" cy="4068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1B45F0-D12A-49EA-BAF9-B9169BB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A Simple Method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19A30-1B19-47AE-820D-112AF30ABA07}"/>
              </a:ext>
            </a:extLst>
          </p:cNvPr>
          <p:cNvSpPr/>
          <p:nvPr/>
        </p:nvSpPr>
        <p:spPr>
          <a:xfrm>
            <a:off x="7641771" y="1825626"/>
            <a:ext cx="4169163" cy="4068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5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7724-5239-43C7-BF42-CB35A7F4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Bad vs Good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ECF3C-621F-43CD-855D-91844F2E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A67B5B-58E2-4691-8405-003E2B99E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1825625"/>
            <a:ext cx="6115050" cy="43529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8C3D017-E3C4-4907-8913-DC8AB345BFF5}"/>
              </a:ext>
            </a:extLst>
          </p:cNvPr>
          <p:cNvSpPr/>
          <p:nvPr/>
        </p:nvSpPr>
        <p:spPr>
          <a:xfrm>
            <a:off x="3885406" y="3429000"/>
            <a:ext cx="1649186" cy="16491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9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68B4-6917-4717-AD78-8D0B32D5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 Rigid As Possible</a:t>
            </a:r>
            <a:endParaRPr lang="zh-CN" altLang="en-US" dirty="0"/>
          </a:p>
        </p:txBody>
      </p:sp>
      <p:pic>
        <p:nvPicPr>
          <p:cNvPr id="4" name="Content Placeholder 3" descr="A close up of an object&#10;&#10;Description generated with high confidence">
            <a:extLst>
              <a:ext uri="{FF2B5EF4-FFF2-40B4-BE49-F238E27FC236}">
                <a16:creationId xmlns:a16="http://schemas.microsoft.com/office/drawing/2014/main" id="{3879529A-FA6A-4473-A7B3-DBAD41E9D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0.001%" r="0.136%"/>
          <a:stretch/>
        </p:blipFill>
        <p:spPr>
          <a:xfrm>
            <a:off x="936412" y="2087009"/>
            <a:ext cx="6301719" cy="2338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1AF8D2-4AA4-42E8-B243-8580E573CBDD}"/>
                  </a:ext>
                </a:extLst>
              </p:cNvPr>
              <p:cNvSpPr txBox="1"/>
              <p:nvPr/>
            </p:nvSpPr>
            <p:spPr>
              <a:xfrm>
                <a:off x="6057121" y="4307435"/>
                <a:ext cx="463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1AF8D2-4AA4-42E8-B243-8580E573C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121" y="4307435"/>
                <a:ext cx="46342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EF8B4C4B-B67D-4D5E-8E0F-72B28531B592}"/>
              </a:ext>
            </a:extLst>
          </p:cNvPr>
          <p:cNvSpPr/>
          <p:nvPr/>
        </p:nvSpPr>
        <p:spPr>
          <a:xfrm>
            <a:off x="4387289" y="1819815"/>
            <a:ext cx="955807" cy="298219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%"/>
                  <a:lumOff val="5%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808318-999A-4126-BD85-7577678FE520}"/>
                  </a:ext>
                </a:extLst>
              </p:cNvPr>
              <p:cNvSpPr txBox="1"/>
              <p:nvPr/>
            </p:nvSpPr>
            <p:spPr>
              <a:xfrm>
                <a:off x="5343096" y="1742952"/>
                <a:ext cx="2624198" cy="398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808318-999A-4126-BD85-7577678FE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096" y="1742952"/>
                <a:ext cx="2624198" cy="398955"/>
              </a:xfrm>
              <a:prstGeom prst="rect">
                <a:avLst/>
              </a:prstGeom>
              <a:blipFill>
                <a:blip r:embed="rId5"/>
                <a:stretch>
                  <a:fillRect l="-3.248%" r="-0.928%" b="-27.692%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57B91D-1013-4F48-AB35-E600E57FB48F}"/>
                  </a:ext>
                </a:extLst>
              </p:cNvPr>
              <p:cNvSpPr/>
              <p:nvPr/>
            </p:nvSpPr>
            <p:spPr>
              <a:xfrm>
                <a:off x="3208725" y="4307435"/>
                <a:ext cx="4571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57B91D-1013-4F48-AB35-E600E57FB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725" y="4307435"/>
                <a:ext cx="45717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9F9E272-70D8-4CAF-B3F6-7AE36D1DCB47}"/>
                  </a:ext>
                </a:extLst>
              </p:cNvPr>
              <p:cNvSpPr/>
              <p:nvPr/>
            </p:nvSpPr>
            <p:spPr>
              <a:xfrm>
                <a:off x="8193938" y="2141907"/>
                <a:ext cx="3450877" cy="491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purl.oclc.org/ooxml/officeDocument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zh-CN" altLang="en-US" sz="2400" dirty="0"/>
                  <a:t>  </a:t>
                </a:r>
                <a:r>
                  <a:rPr lang="en-US" altLang="zh-CN" sz="2400" dirty="0"/>
                  <a:t>2×2 matrix</a:t>
                </a:r>
                <a:endParaRPr lang="zh-CN" altLang="en-US" sz="2400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9F9E272-70D8-4CAF-B3F6-7AE36D1DC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938" y="2141907"/>
                <a:ext cx="3450877" cy="491288"/>
              </a:xfrm>
              <a:prstGeom prst="rect">
                <a:avLst/>
              </a:prstGeom>
              <a:blipFill>
                <a:blip r:embed="rId7"/>
                <a:stretch>
                  <a:fillRect l="-1.237%" t="-7.407%" b="-23.457%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5B83D06B-0ACD-4187-814D-7415DF9C6C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49" y="5038487"/>
            <a:ext cx="8114286" cy="7047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CD672E-DB62-4A7B-A210-0F12E24DE9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4472" y="5038487"/>
            <a:ext cx="3695700" cy="63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8E3932-C3C4-4177-BCEE-C23C3ACB3B64}"/>
                  </a:ext>
                </a:extLst>
              </p:cNvPr>
              <p:cNvSpPr txBox="1"/>
              <p:nvPr/>
            </p:nvSpPr>
            <p:spPr>
              <a:xfrm>
                <a:off x="8193938" y="2825716"/>
                <a:ext cx="2144321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Given </a:t>
                </a:r>
                <a14:m>
                  <m:oMath xmlns:m="http://purl.oclc.org/ooxml/officeDocument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400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8E3932-C3C4-4177-BCEE-C23C3ACB3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938" y="2825716"/>
                <a:ext cx="2144321" cy="860620"/>
              </a:xfrm>
              <a:prstGeom prst="rect">
                <a:avLst/>
              </a:prstGeom>
              <a:blipFill>
                <a:blip r:embed="rId10"/>
                <a:stretch>
                  <a:fillRect l="-4.261%" t="-4.965%" b="-6.383%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B3A218DE-DFDD-476D-9B5E-E3376F126B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6412" y="6012636"/>
            <a:ext cx="2952381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2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4D2162C8-B3D5-447B-97F6-D32B92747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0.001%" r="0.179%"/>
          <a:stretch/>
        </p:blipFill>
        <p:spPr>
          <a:xfrm>
            <a:off x="428920" y="182211"/>
            <a:ext cx="5543472" cy="59394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AF044-B769-40D8-8D92-166F8517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15058"/>
            <a:ext cx="4806184" cy="174389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000" dirty="0"/>
              <a:t>Problem of ARAP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06C463-20F6-4E92-8140-8D3E242CD493}"/>
              </a:ext>
            </a:extLst>
          </p:cNvPr>
          <p:cNvGrpSpPr/>
          <p:nvPr/>
        </p:nvGrpSpPr>
        <p:grpSpPr>
          <a:xfrm>
            <a:off x="6400800" y="3443786"/>
            <a:ext cx="5443606" cy="1686424"/>
            <a:chOff x="7001367" y="4567188"/>
            <a:chExt cx="3967201" cy="12290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EAFB395-E7FB-48F4-9820-D1069E2BA80D}"/>
                    </a:ext>
                  </a:extLst>
                </p:cNvPr>
                <p:cNvSpPr/>
                <p:nvPr/>
              </p:nvSpPr>
              <p:spPr>
                <a:xfrm>
                  <a:off x="7001367" y="4567188"/>
                  <a:ext cx="1411747" cy="516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/>
                    <a:t>Scale</a:t>
                  </a:r>
                  <a14:m>
                    <m:oMath xmlns:m="http://purl.oclc.org/ooxml/officeDocument/math"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CN" altLang="en-US" sz="2400" dirty="0"/>
                </a:p>
              </p:txBody>
            </p:sp>
          </mc:Choice>
          <mc:Fallback xmlns:p="http://schemas.openxmlformats.org/presentationml/2006/main" xmlns:r="http://schemas.openxmlformats.org/officeDocument/2006/relationships" xmlns:a="http://schemas.openxmlformats.org/drawingml/2006/main"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EAFB395-E7FB-48F4-9820-D1069E2BA8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1367" y="4567188"/>
                  <a:ext cx="1411747" cy="516082"/>
                </a:xfrm>
                <a:prstGeom prst="rect">
                  <a:avLst/>
                </a:prstGeom>
                <a:blipFill>
                  <a:blip r:embed="rId4"/>
                  <a:stretch>
                    <a:fillRect l="-4.717%" b="-3.448%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6993229-43D8-455B-857C-6FE75B858D1C}"/>
                    </a:ext>
                  </a:extLst>
                </p:cNvPr>
                <p:cNvSpPr/>
                <p:nvPr/>
              </p:nvSpPr>
              <p:spPr>
                <a:xfrm>
                  <a:off x="8477367" y="4567188"/>
                  <a:ext cx="2491201" cy="516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/>
                    <a:t>Signed SVD </a:t>
                  </a:r>
                  <a:r>
                    <a:rPr lang="zh-CN" altLang="en-US" sz="2400" dirty="0"/>
                    <a:t>→ </a:t>
                  </a:r>
                  <a:r>
                    <a:rPr lang="en-US" altLang="zh-CN" sz="2400" dirty="0"/>
                    <a:t>R: </a:t>
                  </a:r>
                  <a14:m>
                    <m:oMath xmlns:m="http://purl.oclc.org/ooxml/officeDocument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CN" altLang="en-US" sz="2400" dirty="0"/>
                </a:p>
              </p:txBody>
            </p:sp>
          </mc:Choice>
          <mc:Fallback xmlns:p="http://schemas.openxmlformats.org/presentationml/2006/main" xmlns:r="http://schemas.openxmlformats.org/officeDocument/2006/relationships" xmlns:a="http://schemas.openxmlformats.org/drawingml/2006/main"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6993229-43D8-455B-857C-6FE75B858D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367" y="4567188"/>
                  <a:ext cx="2491201" cy="516082"/>
                </a:xfrm>
                <a:prstGeom prst="rect">
                  <a:avLst/>
                </a:prstGeom>
                <a:blipFill>
                  <a:blip r:embed="rId5"/>
                  <a:stretch>
                    <a:fillRect l="-2.674%" b="-3.448%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A7266A8-60F8-4665-A1E8-48CAAD75E4E7}"/>
                    </a:ext>
                  </a:extLst>
                </p:cNvPr>
                <p:cNvSpPr/>
                <p:nvPr/>
              </p:nvSpPr>
              <p:spPr>
                <a:xfrm>
                  <a:off x="7001367" y="5280142"/>
                  <a:ext cx="1476000" cy="516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/>
                    <a:t>Shrink: </a:t>
                  </a:r>
                  <a14:m>
                    <m:oMath xmlns:m="http://purl.oclc.org/ooxml/officeDocument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CN" altLang="en-US" sz="2400" dirty="0"/>
                </a:p>
              </p:txBody>
            </p:sp>
          </mc:Choice>
          <mc:Fallback xmlns:p="http://schemas.openxmlformats.org/presentationml/2006/main" xmlns:r="http://schemas.openxmlformats.org/officeDocument/2006/relationships" xmlns:a="http://schemas.openxmlformats.org/drawingml/2006/main"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A7266A8-60F8-4665-A1E8-48CAAD75E4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1367" y="5280142"/>
                  <a:ext cx="1476000" cy="516082"/>
                </a:xfrm>
                <a:prstGeom prst="rect">
                  <a:avLst/>
                </a:prstGeom>
                <a:blipFill>
                  <a:blip r:embed="rId6"/>
                  <a:stretch>
                    <a:fillRect l="-4.518%" b="-2.564%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F4C8714-044E-4DDC-A42A-D7B7BB48BD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2540644"/>
            <a:ext cx="5519882" cy="708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64F99C-869D-439C-B680-541A65002FD0}"/>
              </a:ext>
            </a:extLst>
          </p:cNvPr>
          <p:cNvSpPr txBox="1"/>
          <p:nvPr/>
        </p:nvSpPr>
        <p:spPr>
          <a:xfrm>
            <a:off x="6400800" y="2015130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Symmetric </a:t>
            </a:r>
            <a:r>
              <a:rPr lang="en-US" altLang="zh-CN" dirty="0" err="1"/>
              <a:t>Dirichlet</a:t>
            </a:r>
            <a:r>
              <a:rPr lang="en-US" altLang="zh-CN" dirty="0"/>
              <a:t> Energy:</a:t>
            </a:r>
            <a:endParaRPr lang="zh-CN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E49A6D-87BA-4D9F-B6BA-7260A29C9A23}"/>
              </a:ext>
            </a:extLst>
          </p:cNvPr>
          <p:cNvGrpSpPr/>
          <p:nvPr/>
        </p:nvGrpSpPr>
        <p:grpSpPr>
          <a:xfrm>
            <a:off x="347594" y="3362325"/>
            <a:ext cx="11573088" cy="2885063"/>
            <a:chOff x="347594" y="3362325"/>
            <a:chExt cx="11573088" cy="2885063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CE626C-3380-4720-9AB0-615114424B26}"/>
                </a:ext>
              </a:extLst>
            </p:cNvPr>
            <p:cNvSpPr/>
            <p:nvPr/>
          </p:nvSpPr>
          <p:spPr>
            <a:xfrm>
              <a:off x="347594" y="4013031"/>
              <a:ext cx="11573088" cy="22343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0C1E4F-173E-4BD2-9350-29712E71C4D8}"/>
                </a:ext>
              </a:extLst>
            </p:cNvPr>
            <p:cNvSpPr/>
            <p:nvPr/>
          </p:nvSpPr>
          <p:spPr>
            <a:xfrm>
              <a:off x="6400800" y="3362325"/>
              <a:ext cx="5443606" cy="708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BBC741-5FFD-4F9B-8C25-6D6F6E7E3A1A}"/>
                </a:ext>
              </a:extLst>
            </p:cNvPr>
            <p:cNvSpPr/>
            <p:nvPr/>
          </p:nvSpPr>
          <p:spPr>
            <a:xfrm>
              <a:off x="5162549" y="3883801"/>
              <a:ext cx="295275" cy="2203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640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%"/>
              <a:lumOff val="2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6994F-F2E6-4C43-A174-D384079D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“You can't have your cake and eat it.”</a:t>
            </a:r>
          </a:p>
        </p:txBody>
      </p:sp>
    </p:spTree>
    <p:extLst>
      <p:ext uri="{BB962C8B-B14F-4D97-AF65-F5344CB8AC3E}">
        <p14:creationId xmlns:p14="http://schemas.microsoft.com/office/powerpoint/2010/main" val="376265574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52F7-B153-4354-8184-8685005A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Good Properties of Local Approximation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BA54F0-BFA3-4905-A976-4B058DA0AE81}"/>
              </a:ext>
            </a:extLst>
          </p:cNvPr>
          <p:cNvGrpSpPr/>
          <p:nvPr/>
        </p:nvGrpSpPr>
        <p:grpSpPr>
          <a:xfrm>
            <a:off x="838200" y="3350554"/>
            <a:ext cx="10515600" cy="3170080"/>
            <a:chOff x="838200" y="3291841"/>
            <a:chExt cx="10515600" cy="31700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09AF28-9B57-4071-B29B-662F493978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.517%" b="-0.001%"/>
            <a:stretch/>
          </p:blipFill>
          <p:spPr>
            <a:xfrm>
              <a:off x="838200" y="3291841"/>
              <a:ext cx="10515600" cy="27040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87E238-B3F6-4FE9-8A2C-1AF873586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0511" y="6128588"/>
              <a:ext cx="3200000" cy="33333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46938FD-81E9-4D47-8388-29A1B45243DA}"/>
              </a:ext>
            </a:extLst>
          </p:cNvPr>
          <p:cNvGrpSpPr/>
          <p:nvPr/>
        </p:nvGrpSpPr>
        <p:grpSpPr>
          <a:xfrm>
            <a:off x="1478090" y="1609751"/>
            <a:ext cx="8114286" cy="1494650"/>
            <a:chOff x="1478090" y="1609751"/>
            <a:chExt cx="8114286" cy="14946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2214B5-F51E-439D-87F9-ADA6C1584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8090" y="1609751"/>
              <a:ext cx="8114286" cy="70476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C1AA98-D86B-4756-9F88-1E60BC28B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9042" y="2447258"/>
              <a:ext cx="3352381" cy="6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802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262</TotalTime>
  <Words>392</Words>
  <Application>Microsoft Office PowerPoint</Application>
  <PresentationFormat>Widescreen</PresentationFormat>
  <Paragraphs>59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Cambria Math</vt:lpstr>
      <vt:lpstr>Office Theme</vt:lpstr>
      <vt:lpstr>Scalable Locally Injective Mappings (1)</vt:lpstr>
      <vt:lpstr>The Game of Mapping</vt:lpstr>
      <vt:lpstr>Application</vt:lpstr>
      <vt:lpstr>A Simple Method</vt:lpstr>
      <vt:lpstr>Result: Bad vs Good</vt:lpstr>
      <vt:lpstr>As Rigid As Possible</vt:lpstr>
      <vt:lpstr>Problem of ARAP</vt:lpstr>
      <vt:lpstr>“You can't have your cake and eat it.”</vt:lpstr>
      <vt:lpstr>Good Properties of Local Approximation</vt:lpstr>
      <vt:lpstr>Extension of Local-Global Approach</vt:lpstr>
      <vt:lpstr>Solution of W</vt:lpstr>
      <vt:lpstr>Hard Constraints</vt:lpstr>
      <vt:lpstr>Sketch of Algorithm</vt:lpstr>
      <vt:lpstr>Result</vt:lpstr>
      <vt:lpstr>Result: scalability</vt:lpstr>
      <vt:lpstr>Why this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Locally Injective Mappings</dc:title>
  <dc:creator>ml Lin</dc:creator>
  <cp:lastModifiedBy>ml Lin</cp:lastModifiedBy>
  <cp:revision>58</cp:revision>
  <dcterms:created xsi:type="dcterms:W3CDTF">2017-12-21T05:22:10Z</dcterms:created>
  <dcterms:modified xsi:type="dcterms:W3CDTF">2017-12-21T11:41:22Z</dcterms:modified>
</cp:coreProperties>
</file>