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20" r:id="rId2"/>
    <p:sldId id="270" r:id="rId3"/>
    <p:sldId id="275" r:id="rId4"/>
    <p:sldId id="321" r:id="rId5"/>
    <p:sldId id="322" r:id="rId6"/>
    <p:sldId id="325" r:id="rId7"/>
    <p:sldId id="324" r:id="rId8"/>
    <p:sldId id="323" r:id="rId9"/>
    <p:sldId id="326" r:id="rId10"/>
    <p:sldId id="327" r:id="rId11"/>
    <p:sldId id="328" r:id="rId12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05129-F7BD-E6DE-411C-12EF0942887D}" v="72" dt="2022-07-22T04:38:06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 snapToObjects="1">
      <p:cViewPr>
        <p:scale>
          <a:sx n="82" d="100"/>
          <a:sy n="82" d="100"/>
        </p:scale>
        <p:origin x="-1014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FRANCISCO PENALOZA RODRIGUEZ" userId="S::al02825146@tecmilenio.mx::4ec07aa1-919c-4dff-93e6-35d9a86b4f11" providerId="AD" clId="Web-{FE505129-F7BD-E6DE-411C-12EF0942887D}"/>
    <pc:docChg chg="modSld">
      <pc:chgData name="JOSE FRANCISCO PENALOZA RODRIGUEZ" userId="S::al02825146@tecmilenio.mx::4ec07aa1-919c-4dff-93e6-35d9a86b4f11" providerId="AD" clId="Web-{FE505129-F7BD-E6DE-411C-12EF0942887D}" dt="2022-07-22T04:38:06.809" v="40" actId="14100"/>
      <pc:docMkLst>
        <pc:docMk/>
      </pc:docMkLst>
      <pc:sldChg chg="modSp">
        <pc:chgData name="JOSE FRANCISCO PENALOZA RODRIGUEZ" userId="S::al02825146@tecmilenio.mx::4ec07aa1-919c-4dff-93e6-35d9a86b4f11" providerId="AD" clId="Web-{FE505129-F7BD-E6DE-411C-12EF0942887D}" dt="2022-07-22T04:35:14.629" v="13" actId="20577"/>
        <pc:sldMkLst>
          <pc:docMk/>
          <pc:sldMk cId="898069462" sldId="325"/>
        </pc:sldMkLst>
        <pc:spChg chg="mod">
          <ac:chgData name="JOSE FRANCISCO PENALOZA RODRIGUEZ" userId="S::al02825146@tecmilenio.mx::4ec07aa1-919c-4dff-93e6-35d9a86b4f11" providerId="AD" clId="Web-{FE505129-F7BD-E6DE-411C-12EF0942887D}" dt="2022-07-22T04:35:14.629" v="13" actId="20577"/>
          <ac:spMkLst>
            <pc:docMk/>
            <pc:sldMk cId="898069462" sldId="325"/>
            <ac:spMk id="7" creationId="{00000000-0000-0000-0000-000000000000}"/>
          </ac:spMkLst>
        </pc:spChg>
      </pc:sldChg>
      <pc:sldChg chg="modSp">
        <pc:chgData name="JOSE FRANCISCO PENALOZA RODRIGUEZ" userId="S::al02825146@tecmilenio.mx::4ec07aa1-919c-4dff-93e6-35d9a86b4f11" providerId="AD" clId="Web-{FE505129-F7BD-E6DE-411C-12EF0942887D}" dt="2022-07-22T04:38:06.809" v="40" actId="14100"/>
        <pc:sldMkLst>
          <pc:docMk/>
          <pc:sldMk cId="2312400437" sldId="328"/>
        </pc:sldMkLst>
        <pc:spChg chg="mod">
          <ac:chgData name="JOSE FRANCISCO PENALOZA RODRIGUEZ" userId="S::al02825146@tecmilenio.mx::4ec07aa1-919c-4dff-93e6-35d9a86b4f11" providerId="AD" clId="Web-{FE505129-F7BD-E6DE-411C-12EF0942887D}" dt="2022-07-22T04:38:06.809" v="40" actId="14100"/>
          <ac:spMkLst>
            <pc:docMk/>
            <pc:sldMk cId="2312400437" sldId="328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4253DB-0665-4931-8D60-DF6424E571A1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7D34EB-D0BC-488F-BCF4-168BA46CAF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995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4C064C-C29B-41A8-890D-079412CB6F48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4C064C-C29B-41A8-890D-079412CB6F4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53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4C064C-C29B-41A8-890D-079412CB6F48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80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4C064C-C29B-41A8-890D-079412CB6F48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61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4C064C-C29B-41A8-890D-079412CB6F48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4C064C-C29B-41A8-890D-079412CB6F48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27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4C064C-C29B-41A8-890D-079412CB6F48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1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4C064C-C29B-41A8-890D-079412CB6F48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97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4C064C-C29B-41A8-890D-079412CB6F48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84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94E1E-8A29-47C7-B063-BAEBF761B2AA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F5334-83A7-4BD2-A483-5597CB81DC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19C2C-AC86-454F-AB2D-822707736457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DA25-F51D-4D37-8E85-A416D35048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6C898-9A73-482F-B12E-C5512AC6EB08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8CCC3-B985-4FC3-A1F8-DBF5B45D90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55FF8-EDB3-47DC-A1FC-C1BDA83EDB6C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4E6ED-F2AB-48BC-8C78-A733AC299E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7ADD-C829-4522-88C5-1410D547BD73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B53FC-2712-423A-931C-2335F339F0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F1F40-85FB-4631-919F-12C26F20EA33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4529C-6764-4242-9FCE-1646BD9305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73D41-C8D3-4607-84B1-9D32B345DF16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F4883-4FA6-41A0-9E4E-56E549580D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78172-0430-44D4-9B84-6C751B017749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66C42-CD5F-476C-BC14-D531C2A91B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1DB77-051D-4799-9369-11573EBC93D9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2DBAE-DA12-45C6-A0B7-B18424DF2F7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D60F4-A6E5-4995-ACAF-2A4B8065ED36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5187F-B109-440B-94CB-4B2CC9DD3A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EB2C9-5AC9-475D-A83F-970FA3D9F290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8F8F-F1DF-4364-8702-7AD4F46E96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  <a:endParaRPr lang="es-E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333990D-9032-4FD8-AB77-72517E932814}" type="datetimeFigureOut">
              <a:rPr lang="es-ES"/>
              <a:pPr>
                <a:defRPr/>
              </a:pPr>
              <a:t>13/08/2023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1DCCB6-91D5-4DFA-A6A7-7D8A9B19AF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1C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6">
            <a:extLst>
              <a:ext uri="{FF2B5EF4-FFF2-40B4-BE49-F238E27FC236}">
                <a16:creationId xmlns:a16="http://schemas.microsoft.com/office/drawing/2014/main" xmlns="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Imagen 3">
            <a:extLst>
              <a:ext uri="{FF2B5EF4-FFF2-40B4-BE49-F238E27FC236}">
                <a16:creationId xmlns:a16="http://schemas.microsoft.com/office/drawing/2014/main" xmlns="" id="{CD9092A6-865B-4578-A3BF-7C7C597C30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58" y="2392145"/>
            <a:ext cx="5421465" cy="2073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26601A-F2D3-4411-866A-EF2A0A7B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38" y="475724"/>
            <a:ext cx="4635203" cy="994172"/>
          </a:xfrm>
        </p:spPr>
        <p:txBody>
          <a:bodyPr>
            <a:normAutofit fontScale="90000"/>
          </a:bodyPr>
          <a:lstStyle/>
          <a:p>
            <a:r>
              <a:rPr lang="es-MX" sz="3850" dirty="0"/>
              <a:t>PLAN DE REACCIÓN A RIESGOS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0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C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58852629-49B0-4849-9A43-3B650A647A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6" y="3228438"/>
            <a:ext cx="1462672" cy="416861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601579" y="1859339"/>
            <a:ext cx="47981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MX" dirty="0"/>
              <a:t>Realizar curso-taller con los responsables del área operativa, donde se explique el objetivo y la finalidad de los Indicadores de desempeño.</a:t>
            </a:r>
          </a:p>
          <a:p>
            <a:pPr marL="342900" indent="-342900" algn="just">
              <a:buFont typeface="+mj-lt"/>
              <a:buAutoNum type="arabicPeriod"/>
            </a:pPr>
            <a:endParaRPr lang="es-MX" dirty="0"/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Capacitación en el manejo Access y Excel al personal que estará involucrado en el reporte.</a:t>
            </a:r>
          </a:p>
          <a:p>
            <a:pPr marL="342900" indent="-342900" algn="just">
              <a:buFont typeface="+mj-lt"/>
              <a:buAutoNum type="arabicPeriod"/>
            </a:pPr>
            <a:endParaRPr lang="es-MX" dirty="0"/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Comunicación constante con sistemas .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53" y="4998660"/>
            <a:ext cx="30765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5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9C5B1CD-4508-4C2C-9146-C1B25F5A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39" y="427598"/>
            <a:ext cx="4875834" cy="994172"/>
          </a:xfrm>
        </p:spPr>
        <p:txBody>
          <a:bodyPr>
            <a:normAutofit/>
          </a:bodyPr>
          <a:lstStyle/>
          <a:p>
            <a:r>
              <a:rPr lang="es-MX" sz="3850" dirty="0"/>
              <a:t>CONCLUSIONES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0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C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58852629-49B0-4849-9A43-3B650A647A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6" y="3228438"/>
            <a:ext cx="1462672" cy="416861"/>
          </a:xfrm>
          <a:prstGeom prst="rect">
            <a:avLst/>
          </a:prstGeom>
          <a:noFill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763" y="4826094"/>
            <a:ext cx="3246922" cy="15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827772" y="1713021"/>
            <a:ext cx="4975191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MX" dirty="0">
                <a:latin typeface="Calibri"/>
                <a:ea typeface="MS PGothic"/>
                <a:cs typeface="Calibri"/>
              </a:rPr>
              <a:t>El proyecto que realizamos ha contribuido de manera muy importante para identificar y resaltar los porcentajes de desempeño de cada proceso para llevar a cabo mejoras que eficienticen la logística del abasto y  el suministro 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240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3F347E-253F-467B-84F8-8008854E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283230"/>
            <a:ext cx="4953709" cy="994172"/>
          </a:xfrm>
        </p:spPr>
        <p:txBody>
          <a:bodyPr>
            <a:normAutofit/>
          </a:bodyPr>
          <a:lstStyle/>
          <a:p>
            <a:r>
              <a:rPr lang="es-MX" sz="3850" dirty="0"/>
              <a:t>INTRODUCCIÓN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0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C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C68BB7AC-7561-44C3-B8EE-FAFCDF8F7E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6" y="3228438"/>
            <a:ext cx="1462672" cy="416861"/>
          </a:xfrm>
          <a:prstGeom prst="rect">
            <a:avLst/>
          </a:prstGeom>
          <a:noFill/>
        </p:spPr>
      </p:pic>
      <p:sp>
        <p:nvSpPr>
          <p:cNvPr id="7" name="Marcador de texto 2"/>
          <p:cNvSpPr txBox="1">
            <a:spLocks/>
          </p:cNvSpPr>
          <p:nvPr/>
        </p:nvSpPr>
        <p:spPr>
          <a:xfrm>
            <a:off x="539015" y="1300300"/>
            <a:ext cx="3830854" cy="4070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pPr lvl="1" algn="just"/>
            <a:endParaRPr lang="es-CL" sz="1400" dirty="0">
              <a:latin typeface="Arial Black" panose="020B0A040201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78581" y="1312319"/>
            <a:ext cx="5192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En el presente  proyecto se refiere a la necesidad de monitorear la captura oportuna de las remisiones  embarcadas en el  Almacén Delegacional,  con destino a  las 44 Unidades de Medicina Familiar de primer nivel,  3 Hospitales Generales Regionales  y 7 Hospitales Generales de Zona, que conforman la Zona Oriente Del Estado de México del Instituto Mexicano del Seguro Social (IMSS).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79" y="3821877"/>
            <a:ext cx="3349590" cy="239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6D68C9-74D6-4A5D-B32A-4022FAC6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00" y="340980"/>
            <a:ext cx="4867082" cy="994172"/>
          </a:xfrm>
        </p:spPr>
        <p:txBody>
          <a:bodyPr>
            <a:normAutofit/>
          </a:bodyPr>
          <a:lstStyle/>
          <a:p>
            <a:r>
              <a:rPr lang="es-MX" sz="3850" dirty="0"/>
              <a:t>NECESIDAD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0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C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58852629-49B0-4849-9A43-3B650A647A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6" y="3228438"/>
            <a:ext cx="1462672" cy="416861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678581" y="1370069"/>
            <a:ext cx="5192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Se tiene la necesidad de demostrar  que porcentaje de remisiones embarcadas han arribado a su destino y cuantas se han capturado en el Sistema de Abasto Institucional, con la finalidad de mantener actualizados los inventarios y garantizar el medicamento a los trabajadores y sus familias.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06" y="4090737"/>
            <a:ext cx="2970858" cy="190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3334A86-3CA5-4EEB-BF4B-5BEAB06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24" y="340980"/>
            <a:ext cx="5605629" cy="994172"/>
          </a:xfrm>
        </p:spPr>
        <p:txBody>
          <a:bodyPr>
            <a:normAutofit/>
          </a:bodyPr>
          <a:lstStyle/>
          <a:p>
            <a:r>
              <a:rPr lang="es-MX" sz="3600" dirty="0"/>
              <a:t>OPORTUNIDAD / INICIATIVA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0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C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58852629-49B0-4849-9A43-3B650A647A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6" y="3228438"/>
            <a:ext cx="1462672" cy="416861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678581" y="1485569"/>
            <a:ext cx="51928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Actualmente no existe reporte directivo que mida el nivel de atención logístico que se tiene entre el Almacén y las Unidades  Médicas.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 sugiere implementar Indicadores de Desempeño Logístico (KPI), estos nos  Permiten evaluar el desempeño y el resultado en cada proceso. Incluyen los procesos de recepción, almacenamiento, inventarios, despachos, distribución, etc.</a:t>
            </a:r>
          </a:p>
        </p:txBody>
      </p:sp>
      <p:pic>
        <p:nvPicPr>
          <p:cNvPr id="8" name="7 Imagen">
            <a:extLst>
              <a:ext uri="{FF2B5EF4-FFF2-40B4-BE49-F238E27FC236}">
                <a16:creationId xmlns:a16="http://schemas.microsoft.com/office/drawing/2014/main" xmlns="" id="{85F595A9-7D33-48B2-A520-C2CBB61D26A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83392" y="4355147"/>
            <a:ext cx="2783205" cy="18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4BEB6C-986E-473E-9A81-D34D4E8B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216359"/>
            <a:ext cx="4770829" cy="994172"/>
          </a:xfrm>
        </p:spPr>
        <p:txBody>
          <a:bodyPr>
            <a:normAutofit/>
          </a:bodyPr>
          <a:lstStyle/>
          <a:p>
            <a:r>
              <a:rPr lang="es-MX" sz="3850" dirty="0"/>
              <a:t>OBJETIVOS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0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C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58852629-49B0-4849-9A43-3B650A647A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6" y="3228438"/>
            <a:ext cx="1462672" cy="416861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668956" y="1225694"/>
            <a:ext cx="51928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s-MX" dirty="0"/>
              <a:t>Realizar una propuesta de Informe Directivo que identifique el porcentaje de desempeño.</a:t>
            </a:r>
          </a:p>
          <a:p>
            <a:pPr marL="342900" indent="-342900" algn="just">
              <a:buAutoNum type="arabicPeriod"/>
            </a:pPr>
            <a:endParaRPr lang="es-MX" dirty="0"/>
          </a:p>
          <a:p>
            <a:pPr marL="342900" indent="-342900" algn="just">
              <a:buAutoNum type="arabicPeriod" startAt="2"/>
            </a:pPr>
            <a:r>
              <a:rPr lang="es-MX" dirty="0"/>
              <a:t>Uso de las </a:t>
            </a:r>
            <a:r>
              <a:rPr lang="es-MX" dirty="0" err="1"/>
              <a:t>TIC’s</a:t>
            </a:r>
            <a:r>
              <a:rPr lang="es-MX" dirty="0"/>
              <a:t> de manera responsable y social con la finalidad  de garantizar información confiable, veraz y oportuna </a:t>
            </a:r>
          </a:p>
          <a:p>
            <a:pPr marL="342900" indent="-342900" algn="just">
              <a:buAutoNum type="arabicPeriod" startAt="2"/>
            </a:pPr>
            <a:endParaRPr lang="es-MX" dirty="0"/>
          </a:p>
          <a:p>
            <a:pPr marL="342900" indent="-342900" algn="just">
              <a:buAutoNum type="arabicPeriod" startAt="3"/>
            </a:pPr>
            <a:r>
              <a:rPr lang="es-MX" dirty="0"/>
              <a:t>Solicitar al jefe del Sistema Administrador de Abasto, acceso a las base de datos (BD) del Servidor Delegacional Oriente e identificar y analizar las tablas que contienen la información necesaria.</a:t>
            </a:r>
          </a:p>
          <a:p>
            <a:pPr marL="342900" indent="-342900" algn="just">
              <a:buAutoNum type="arabicPeriod" startAt="3"/>
            </a:pPr>
            <a:endParaRPr lang="es-MX" dirty="0"/>
          </a:p>
          <a:p>
            <a:pPr algn="just"/>
            <a:r>
              <a:rPr lang="es-MX" dirty="0"/>
              <a:t>4.	Determinar objetivos en los procesos y se 	</a:t>
            </a:r>
            <a:r>
              <a:rPr lang="es-MX" dirty="0" err="1"/>
              <a:t>semaforizar</a:t>
            </a:r>
            <a:r>
              <a:rPr lang="es-MX" dirty="0"/>
              <a:t> el Nivel de servicio de cada unidad 	de medicina familiar, con la intención de 	identificar las áreas de oportunidad para su 	corrección inmediata.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67" y="4672856"/>
            <a:ext cx="1676080" cy="189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44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E35881-25F8-49AB-88B1-FD34C38D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00" y="360222"/>
            <a:ext cx="4395444" cy="994172"/>
          </a:xfrm>
        </p:spPr>
        <p:txBody>
          <a:bodyPr>
            <a:normAutofit/>
          </a:bodyPr>
          <a:lstStyle/>
          <a:p>
            <a:r>
              <a:rPr lang="es-MX" sz="3850" dirty="0"/>
              <a:t>CRITERIOS DE ÉXITO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0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C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58852629-49B0-4849-9A43-3B650A647A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6" y="3228438"/>
            <a:ext cx="1462672" cy="416861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668956" y="1389319"/>
            <a:ext cx="5192829" cy="480131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AutoNum type="arabicPeriod"/>
            </a:pPr>
            <a:r>
              <a:rPr lang="es-MX" dirty="0">
                <a:latin typeface="Calibri"/>
                <a:ea typeface="MS PGothic"/>
                <a:cs typeface="Calibri"/>
              </a:rPr>
              <a:t>EL proyecto inicia el 07 de </a:t>
            </a:r>
            <a:r>
              <a:rPr lang="es-MX" dirty="0" smtClean="0">
                <a:latin typeface="Calibri"/>
                <a:ea typeface="MS PGothic"/>
                <a:cs typeface="Calibri"/>
              </a:rPr>
              <a:t>agosto</a:t>
            </a:r>
            <a:r>
              <a:rPr lang="es-MX" dirty="0">
                <a:latin typeface="Calibri"/>
                <a:ea typeface="MS PGothic"/>
                <a:cs typeface="Calibri"/>
              </a:rPr>
              <a:t>  y termina el </a:t>
            </a:r>
            <a:r>
              <a:rPr lang="es-MX" dirty="0" smtClean="0">
                <a:latin typeface="Calibri"/>
                <a:ea typeface="MS PGothic"/>
                <a:cs typeface="Calibri"/>
              </a:rPr>
              <a:t>15</a:t>
            </a:r>
            <a:r>
              <a:rPr lang="es-MX" dirty="0" smtClean="0">
                <a:latin typeface="Calibri"/>
                <a:ea typeface="MS PGothic"/>
                <a:cs typeface="Calibri"/>
              </a:rPr>
              <a:t> </a:t>
            </a:r>
            <a:r>
              <a:rPr lang="es-MX" dirty="0">
                <a:latin typeface="Calibri"/>
                <a:ea typeface="MS PGothic"/>
                <a:cs typeface="Calibri"/>
              </a:rPr>
              <a:t>de septiembre de </a:t>
            </a:r>
            <a:r>
              <a:rPr lang="es-MX" dirty="0" smtClean="0">
                <a:latin typeface="Calibri"/>
                <a:ea typeface="MS PGothic"/>
                <a:cs typeface="Calibri"/>
              </a:rPr>
              <a:t>2023,</a:t>
            </a:r>
            <a:r>
              <a:rPr lang="es-MX" dirty="0">
                <a:latin typeface="Calibri"/>
                <a:ea typeface="MS PGothic"/>
                <a:cs typeface="Calibri"/>
              </a:rPr>
              <a:t>  cumpliendo con el objetivo de generar.</a:t>
            </a:r>
          </a:p>
          <a:p>
            <a:pPr marL="342900" indent="-342900" algn="just">
              <a:buAutoNum type="arabicPeriod"/>
            </a:pPr>
            <a:endParaRPr lang="es-MX" dirty="0"/>
          </a:p>
          <a:p>
            <a:pPr marL="342900" indent="-342900" algn="just">
              <a:buAutoNum type="arabicPeriod" startAt="2"/>
            </a:pPr>
            <a:r>
              <a:rPr lang="es-MX" dirty="0"/>
              <a:t>El proyecto no genera ningún tipo de gasto a la empresa.</a:t>
            </a:r>
          </a:p>
          <a:p>
            <a:pPr marL="342900" indent="-342900" algn="just">
              <a:buAutoNum type="arabicPeriod" startAt="2"/>
            </a:pPr>
            <a:endParaRPr lang="es-MX" dirty="0"/>
          </a:p>
          <a:p>
            <a:pPr marL="342900" indent="-342900" algn="just">
              <a:buAutoNum type="arabicPeriod" startAt="3"/>
            </a:pPr>
            <a:r>
              <a:rPr lang="es-MX" dirty="0"/>
              <a:t>Uso de las </a:t>
            </a:r>
            <a:r>
              <a:rPr lang="es-MX" dirty="0" err="1"/>
              <a:t>TIC´s</a:t>
            </a:r>
            <a:r>
              <a:rPr lang="es-MX" dirty="0"/>
              <a:t> con responsabilidad social y empresarial (RSE) </a:t>
            </a:r>
          </a:p>
          <a:p>
            <a:pPr marL="342900" indent="-342900" algn="just">
              <a:buAutoNum type="arabicPeriod" startAt="3"/>
            </a:pPr>
            <a:endParaRPr lang="es-MX" dirty="0"/>
          </a:p>
          <a:p>
            <a:pPr marL="342900" indent="-342900" algn="just">
              <a:buAutoNum type="arabicPeriod" startAt="4"/>
            </a:pPr>
            <a:r>
              <a:rPr lang="es-MX" dirty="0"/>
              <a:t>Basados en la metodología PMBOK (Planeación, Ejecución, Seguimiento y Control, resultados) se administra el proyecto.</a:t>
            </a:r>
          </a:p>
          <a:p>
            <a:pPr marL="342900" indent="-342900" algn="just">
              <a:buAutoNum type="arabicPeriod" startAt="4"/>
            </a:pPr>
            <a:endParaRPr lang="es-MX" dirty="0"/>
          </a:p>
          <a:p>
            <a:pPr algn="just"/>
            <a:r>
              <a:rPr lang="es-MX" dirty="0"/>
              <a:t>5.	Recursos tecnológicos y apoyo en todo sentido 	por parte de la Coordinación de Abastecimiento 	y Sistemas. </a:t>
            </a:r>
          </a:p>
        </p:txBody>
      </p:sp>
      <p:pic>
        <p:nvPicPr>
          <p:cNvPr id="8" name="7 Imagen" descr="Piramide de los 4 factores de Ã©xit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94" y="4360244"/>
            <a:ext cx="2281090" cy="2372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06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C85771-BB8F-467A-8287-8912BD41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38" y="417973"/>
            <a:ext cx="4500449" cy="994172"/>
          </a:xfrm>
        </p:spPr>
        <p:txBody>
          <a:bodyPr>
            <a:normAutofit/>
          </a:bodyPr>
          <a:lstStyle/>
          <a:p>
            <a:r>
              <a:rPr lang="es-MX" sz="3850" dirty="0"/>
              <a:t>CRONOGRAMA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0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58852629-49B0-4849-9A43-3B650A647A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81" y="417973"/>
            <a:ext cx="1462672" cy="416861"/>
          </a:xfrm>
          <a:prstGeom prst="rect">
            <a:avLst/>
          </a:prstGeom>
          <a:noFill/>
        </p:spPr>
      </p:pic>
      <p:pic>
        <p:nvPicPr>
          <p:cNvPr id="6" name="5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280433" y="1412145"/>
            <a:ext cx="8409279" cy="50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0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0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C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58852629-49B0-4849-9A43-3B650A647A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6" y="3228438"/>
            <a:ext cx="1462672" cy="416861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9" y="664143"/>
            <a:ext cx="5780087" cy="588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28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9DFB5A6-DF83-4E12-917D-A5926054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55" y="283219"/>
            <a:ext cx="5605629" cy="994172"/>
          </a:xfrm>
        </p:spPr>
        <p:txBody>
          <a:bodyPr>
            <a:normAutofit/>
          </a:bodyPr>
          <a:lstStyle/>
          <a:p>
            <a:r>
              <a:rPr lang="es-MX" sz="3850" dirty="0"/>
              <a:t>RIESGOS IDENTIFICADOS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40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C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xmlns="" id="{58852629-49B0-4849-9A43-3B650A647A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6" y="3228438"/>
            <a:ext cx="1462672" cy="416861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707457" y="163046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MX" dirty="0"/>
              <a:t>Resistencia al cambio por parte del área operativa. </a:t>
            </a:r>
          </a:p>
          <a:p>
            <a:pPr marL="342900" indent="-342900" algn="just">
              <a:buAutoNum type="arabicPeriod"/>
            </a:pPr>
            <a:endParaRPr lang="es-MX" dirty="0"/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Personal con pocas habilidades en informática.</a:t>
            </a:r>
          </a:p>
          <a:p>
            <a:pPr marL="342900" indent="-342900" algn="just">
              <a:buFont typeface="+mj-lt"/>
              <a:buAutoNum type="arabicPeriod"/>
            </a:pPr>
            <a:endParaRPr lang="es-MX" dirty="0"/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Trabajos no programados</a:t>
            </a:r>
          </a:p>
          <a:p>
            <a:pPr marL="342900" indent="-342900" algn="just">
              <a:buFont typeface="+mj-lt"/>
              <a:buAutoNum type="arabicPeriod"/>
            </a:pPr>
            <a:endParaRPr lang="es-MX" dirty="0"/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Enfermedades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457" y="4488868"/>
            <a:ext cx="2868307" cy="163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250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371</Words>
  <Application>Microsoft Office PowerPoint</Application>
  <PresentationFormat>Presentación en pantalla (4:3)</PresentationFormat>
  <Paragraphs>52</Paragraphs>
  <Slides>11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INTRODUCCIÓN</vt:lpstr>
      <vt:lpstr>NECESIDAD</vt:lpstr>
      <vt:lpstr>OPORTUNIDAD / INICIATIVA</vt:lpstr>
      <vt:lpstr>OBJETIVOS</vt:lpstr>
      <vt:lpstr>CRITERIOS DE ÉXITO</vt:lpstr>
      <vt:lpstr>CRONOGRAMA</vt:lpstr>
      <vt:lpstr>Presentación de PowerPoint</vt:lpstr>
      <vt:lpstr>RIESGOS IDENTIFICADOS</vt:lpstr>
      <vt:lpstr>PLAN DE REACCIÓN A RIESGOS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MOISES ULISES ALVARADO RODRIGUEZ</dc:creator>
  <cp:lastModifiedBy>PACO</cp:lastModifiedBy>
  <cp:revision>46</cp:revision>
  <dcterms:created xsi:type="dcterms:W3CDTF">2018-11-19T07:04:23Z</dcterms:created>
  <dcterms:modified xsi:type="dcterms:W3CDTF">2023-08-14T00:59:10Z</dcterms:modified>
</cp:coreProperties>
</file>