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75" r:id="rId6"/>
    <p:sldId id="260" r:id="rId7"/>
    <p:sldId id="281" r:id="rId8"/>
    <p:sldId id="276" r:id="rId9"/>
    <p:sldId id="277" r:id="rId10"/>
    <p:sldId id="278" r:id="rId11"/>
    <p:sldId id="279" r:id="rId12"/>
    <p:sldId id="280" r:id="rId13"/>
    <p:sldId id="261" r:id="rId14"/>
    <p:sldId id="264" r:id="rId15"/>
    <p:sldId id="262" r:id="rId16"/>
    <p:sldId id="282" r:id="rId17"/>
    <p:sldId id="285" r:id="rId18"/>
    <p:sldId id="289" r:id="rId19"/>
    <p:sldId id="288" r:id="rId20"/>
    <p:sldId id="286" r:id="rId21"/>
    <p:sldId id="287" r:id="rId22"/>
    <p:sldId id="283" r:id="rId23"/>
    <p:sldId id="284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4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BCC5-0EB8-BF41-823E-16A00AEBF4D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F804E-E38C-B14A-A238-DA043E76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0D18C-2CC0-2A48-91C8-69C8F46EE61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C287-E0E6-324C-9B8F-4AC3E618A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0A27-3E24-A847-9A71-71BC0EE4EA0E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DA7-0B33-7B47-8085-0A16DD6D5B2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692-5802-6A42-904D-B2A2F9A859F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346-539B-024F-AB75-E84B556CA4C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36CF-37AA-FA40-8681-55E7502609E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92E-75CE-1A4A-A713-5E6FF2ABB12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540E-ECBE-D142-82B1-41AA1B52C94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DD4-0E57-D54B-AAB4-32AB3647933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01F3-27D0-024B-AEE3-CC4F7D02C54C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9358-0E2F-304F-95EF-6F90D623F55E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34C7-80C6-814B-B0CF-CBB386150D13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0F3-4072-9240-AC68-FFF4D462872C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63D3-091F-F34B-94CF-68BF28ED68B5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1BF-1777-AC4F-B29C-96D9FB3EEECD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C350-A1FD-6E46-84E8-A4EFEB634102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714D-9E83-844F-8FBD-05D776161172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93F32CA-A1CD-4B45-BD48-5BB2CD45EFB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Atmel AVR ARCHITECTURE AND INSTRUCTION 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EE4144 Intro to Embedded </a:t>
            </a:r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7457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862"/>
            <a:ext cx="8574087" cy="39925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Direct Data Memory Addressing (w/th and without displacement):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62" y="2801138"/>
            <a:ext cx="4350774" cy="2479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6" y="4037753"/>
            <a:ext cx="4298089" cy="20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862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Indirect Data Memory Addressing: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Pre-decrement:</a:t>
            </a:r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Post Increment: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52" y="2566220"/>
            <a:ext cx="3346171" cy="1593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61" y="3287958"/>
            <a:ext cx="3859048" cy="1742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78" y="5034520"/>
            <a:ext cx="3897014" cy="18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862"/>
            <a:ext cx="8574087" cy="399256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Program Memory Addressing:</a:t>
            </a:r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8" y="2654710"/>
            <a:ext cx="5193709" cy="38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9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Anatomy of an Assembly Instruction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45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" y="2051949"/>
            <a:ext cx="7076747" cy="3992563"/>
          </a:xfrm>
        </p:spPr>
        <p:txBody>
          <a:bodyPr/>
          <a:lstStyle/>
          <a:p>
            <a:r>
              <a:rPr lang="en-US"/>
              <a:t>INSTRUCTION Operand1, Operand2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854435"/>
            <a:ext cx="4903071" cy="33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48104"/>
            <a:ext cx="8463823" cy="441583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Load and store instructions: LDR, STR, etc.</a:t>
            </a:r>
          </a:p>
          <a:p>
            <a:pPr>
              <a:buFont typeface="Arial"/>
              <a:buChar char="•"/>
            </a:pPr>
            <a:r>
              <a:rPr lang="en-US" dirty="0"/>
              <a:t>Move instructions: MOV, etc.</a:t>
            </a:r>
          </a:p>
          <a:p>
            <a:pPr>
              <a:buFont typeface="Arial"/>
              <a:buChar char="•"/>
            </a:pPr>
            <a:r>
              <a:rPr lang="en-US" dirty="0"/>
              <a:t>Branch (jump) instructions: B, BL, BX, BLX, etc.</a:t>
            </a:r>
          </a:p>
          <a:p>
            <a:pPr>
              <a:buFont typeface="Arial"/>
              <a:buChar char="•"/>
            </a:pPr>
            <a:r>
              <a:rPr lang="en-US" dirty="0"/>
              <a:t>Stack push and pop instructions: PUSH, POP, etc.</a:t>
            </a:r>
          </a:p>
          <a:p>
            <a:pPr>
              <a:buFont typeface="Arial"/>
              <a:buChar char="•"/>
            </a:pPr>
            <a:r>
              <a:rPr lang="en-US" dirty="0"/>
              <a:t>Arithmetic operations: ADD, SUB, MUL, SDIV, UDIV, etc.</a:t>
            </a:r>
          </a:p>
          <a:p>
            <a:pPr>
              <a:buFont typeface="Arial"/>
              <a:buChar char="•"/>
            </a:pPr>
            <a:r>
              <a:rPr lang="en-US" dirty="0"/>
              <a:t>No operation (null operation): NOP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97397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Conditional Branch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2452" y="6459964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5" y="2337897"/>
            <a:ext cx="7497097" cy="36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Status Register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45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85" y="1970299"/>
            <a:ext cx="7246374" cy="42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Flow Control (A Simple Blink)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45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C86162-D879-4ADC-85EF-D70896C1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74" y="1840515"/>
            <a:ext cx="14954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Flow Control (A Complicated Blink)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45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46B3E-C95D-47DE-AB6E-63A3DB38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63" y="1914716"/>
            <a:ext cx="3889089" cy="48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2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Subroutine Template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45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8E037-072A-4E61-8947-C2DD757F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85587"/>
            <a:ext cx="8149820" cy="36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16-bit instructions</a:t>
            </a:r>
          </a:p>
          <a:p>
            <a:pPr>
              <a:buFont typeface="Arial"/>
              <a:buChar char="•"/>
            </a:pPr>
            <a:r>
              <a:rPr lang="en-US"/>
              <a:t>8-bit registers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Most executed </a:t>
            </a:r>
            <a:r>
              <a:rPr lang="en-US"/>
              <a:t>in single </a:t>
            </a:r>
            <a:r>
              <a:rPr lang="en-US" dirty="0"/>
              <a:t>cycle</a:t>
            </a:r>
          </a:p>
          <a:p>
            <a:pPr>
              <a:buFont typeface="Arial"/>
              <a:buChar char="•"/>
            </a:pPr>
            <a:r>
              <a:rPr lang="en-US" dirty="0"/>
              <a:t>Most can be conditionally executed</a:t>
            </a:r>
          </a:p>
          <a:p>
            <a:pPr>
              <a:buFont typeface="Arial"/>
              <a:buChar char="•"/>
            </a:pPr>
            <a:r>
              <a:rPr lang="en-US" dirty="0"/>
              <a:t>Load/store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369" y="6288714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9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Subroutine Template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45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FA49D-F811-48E9-8492-22731958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69" y="2101142"/>
            <a:ext cx="5720252" cy="43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Subroutine Template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459" y="649824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8D6A2-ABAA-494E-AD09-5D18A844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13" y="1783102"/>
            <a:ext cx="5649366" cy="48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3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A SIMPLE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62373"/>
            <a:ext cx="8574087" cy="449221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total;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total = </a:t>
            </a:r>
            <a:r>
              <a:rPr lang="en-US" dirty="0">
                <a:latin typeface="Andale Mono"/>
                <a:cs typeface="Andale Mono"/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da-DK" dirty="0"/>
              <a:t>for (i = </a:t>
            </a:r>
            <a:r>
              <a:rPr lang="da-DK" dirty="0">
                <a:latin typeface="Andale Mono"/>
                <a:cs typeface="Andale Mono"/>
              </a:rPr>
              <a:t>10</a:t>
            </a:r>
            <a:r>
              <a:rPr lang="da-DK" dirty="0"/>
              <a:t>; i &gt; </a:t>
            </a:r>
            <a:r>
              <a:rPr lang="da-DK" dirty="0">
                <a:latin typeface="Andale Mono"/>
                <a:cs typeface="Andale Mono"/>
              </a:rPr>
              <a:t>0</a:t>
            </a:r>
            <a:r>
              <a:rPr lang="da-DK" dirty="0"/>
              <a:t>; i--) {</a:t>
            </a:r>
          </a:p>
          <a:p>
            <a:pPr marL="0" indent="0">
              <a:buNone/>
            </a:pPr>
            <a:r>
              <a:rPr lang="da-DK" dirty="0"/>
              <a:t>total += i;</a:t>
            </a:r>
          </a:p>
          <a:p>
            <a:pPr marL="0" indent="0">
              <a:buNone/>
            </a:pPr>
            <a:r>
              <a:rPr lang="da-DK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3379" y="645459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ASSEMBLY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90911"/>
            <a:ext cx="8889397" cy="399256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LDI </a:t>
            </a:r>
            <a:r>
              <a:rPr lang="en-US" dirty="0">
                <a:latin typeface="Andale Mono"/>
                <a:cs typeface="Andale Mono"/>
              </a:rPr>
              <a:t>R0, #0 ; R0 accumulates total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LDI </a:t>
            </a:r>
            <a:r>
              <a:rPr lang="en-US" dirty="0">
                <a:latin typeface="Andale Mono"/>
                <a:cs typeface="Andale Mono"/>
              </a:rPr>
              <a:t>R1, #10 ; R1 counts from 10 to 1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again ADD R0</a:t>
            </a:r>
            <a:r>
              <a:rPr lang="en-US">
                <a:latin typeface="Andale Mono"/>
                <a:cs typeface="Andale Mono"/>
              </a:rPr>
              <a:t>, R1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SUBI </a:t>
            </a:r>
            <a:r>
              <a:rPr lang="en-US" dirty="0">
                <a:latin typeface="Andale Mono"/>
                <a:cs typeface="Andale Mono"/>
              </a:rPr>
              <a:t>R1</a:t>
            </a:r>
            <a:r>
              <a:rPr lang="en-US">
                <a:latin typeface="Andale Mono"/>
                <a:cs typeface="Andale Mono"/>
              </a:rPr>
              <a:t>, #</a:t>
            </a:r>
            <a:r>
              <a:rPr lang="en-US" dirty="0">
                <a:latin typeface="Andale Mono"/>
                <a:cs typeface="Andale Mono"/>
              </a:rPr>
              <a:t>1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BRNE </a:t>
            </a:r>
            <a:r>
              <a:rPr lang="en-US" dirty="0">
                <a:latin typeface="Andale Mono"/>
                <a:cs typeface="Andale Mono"/>
              </a:rPr>
              <a:t>again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Done: JMP Done ;infinite </a:t>
            </a:r>
            <a:r>
              <a:rPr lang="en-US" dirty="0">
                <a:latin typeface="Andale Mono"/>
                <a:cs typeface="Andale Mono"/>
              </a:rPr>
              <a:t>loop to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939" y="649436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6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Calling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90911"/>
            <a:ext cx="8889397" cy="3992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Registers: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r0 :	Temporary register - use in interrupts not recommended.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r1:	Zero register - can be used for temporary data but must be 	</a:t>
            </a:r>
            <a:r>
              <a:rPr lang="en-US" dirty="0" err="1">
                <a:latin typeface="Andale Mono"/>
                <a:cs typeface="Andale Mono"/>
              </a:rPr>
              <a:t>zero'd</a:t>
            </a:r>
            <a:r>
              <a:rPr lang="en-US" dirty="0">
                <a:latin typeface="Andale Mono"/>
                <a:cs typeface="Andale Mono"/>
              </a:rPr>
              <a:t> after use.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r18-r27, r30-r31:	These are general purpose registers and 						don't need to be saved when using in 						</a:t>
            </a:r>
            <a:r>
              <a:rPr lang="en-US" dirty="0" err="1">
                <a:latin typeface="Andale Mono"/>
                <a:cs typeface="Andale Mono"/>
              </a:rPr>
              <a:t>conjuction</a:t>
            </a:r>
            <a:r>
              <a:rPr lang="en-US" dirty="0">
                <a:latin typeface="Andale Mono"/>
                <a:cs typeface="Andale Mono"/>
              </a:rPr>
              <a:t> with 'C' code.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r2-r17, r28-r29	These are general purpose registers but do 						need to be saved when using in </a:t>
            </a:r>
            <a:r>
              <a:rPr lang="en-US" dirty="0" err="1">
                <a:latin typeface="Andale Mono"/>
                <a:cs typeface="Andale Mono"/>
              </a:rPr>
              <a:t>conjuction</a:t>
            </a:r>
            <a:r>
              <a:rPr lang="en-US" dirty="0">
                <a:latin typeface="Andale Mono"/>
                <a:cs typeface="Andale Mono"/>
              </a:rPr>
              <a:t> 						with 'C' code.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939" y="649436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5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Calling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90911"/>
            <a:ext cx="8889397" cy="3992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Passing  Parameters: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</a:t>
            </a:r>
            <a:r>
              <a:rPr lang="en-US" dirty="0"/>
              <a:t>Registers R25 through R8 - in that order !</a:t>
            </a:r>
          </a:p>
          <a:p>
            <a:pPr marL="0" indent="0">
              <a:buNone/>
            </a:pPr>
            <a:r>
              <a:rPr lang="pt-BR" dirty="0">
                <a:latin typeface="Andale Mono"/>
                <a:cs typeface="Andale Mono"/>
              </a:rPr>
              <a:t>	; Define Assembly Directives</a:t>
            </a:r>
          </a:p>
          <a:p>
            <a:pPr marL="1146175" lvl="3" indent="0">
              <a:buNone/>
            </a:pPr>
            <a:r>
              <a:rPr lang="pt-BR" dirty="0">
                <a:latin typeface="Andale Mono"/>
                <a:cs typeface="Andale Mono"/>
              </a:rPr>
              <a:t>.DEF parm1H = r25</a:t>
            </a:r>
          </a:p>
          <a:p>
            <a:pPr marL="1146175" lvl="3" indent="0">
              <a:buNone/>
            </a:pPr>
            <a:r>
              <a:rPr lang="pt-BR" dirty="0">
                <a:latin typeface="Andale Mono"/>
                <a:cs typeface="Andale Mono"/>
              </a:rPr>
              <a:t>.DEF parm1L = r24</a:t>
            </a:r>
          </a:p>
          <a:p>
            <a:pPr marL="1146175" lvl="3" indent="0">
              <a:buNone/>
            </a:pPr>
            <a:r>
              <a:rPr lang="pt-BR" dirty="0">
                <a:latin typeface="Andale Mono"/>
                <a:cs typeface="Andale Mono"/>
              </a:rPr>
              <a:t>.DEF parm2H = r23</a:t>
            </a:r>
          </a:p>
          <a:p>
            <a:pPr marL="1146175" lvl="3" indent="0">
              <a:buNone/>
            </a:pPr>
            <a:r>
              <a:rPr lang="pt-BR" dirty="0">
                <a:latin typeface="Andale Mono"/>
                <a:cs typeface="Andale Mono"/>
              </a:rPr>
              <a:t>.DEF parm2L = r22</a:t>
            </a:r>
          </a:p>
          <a:p>
            <a:pPr marL="1146175" lvl="3" indent="0">
              <a:buNone/>
            </a:pPr>
            <a:r>
              <a:rPr lang="pt-BR" dirty="0">
                <a:latin typeface="Andale Mono"/>
                <a:cs typeface="Andale Mono"/>
              </a:rPr>
              <a:t>.DEF parm3H = r21</a:t>
            </a:r>
          </a:p>
          <a:p>
            <a:pPr marL="1146175" lvl="3" indent="0">
              <a:buNone/>
            </a:pPr>
            <a:r>
              <a:rPr lang="pt-BR" dirty="0">
                <a:latin typeface="Andale Mono"/>
                <a:cs typeface="Andale Mono"/>
              </a:rPr>
              <a:t>.DEF parm3L = r20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Returning Values</a:t>
            </a:r>
          </a:p>
          <a:p>
            <a:pPr marL="806450" lvl="2" indent="0">
              <a:buNone/>
            </a:pPr>
            <a:r>
              <a:rPr lang="pt-BR" dirty="0">
                <a:latin typeface="Andale Mono"/>
                <a:cs typeface="Andale Mono"/>
              </a:rPr>
              <a:t>	R24	8 bit values</a:t>
            </a:r>
          </a:p>
          <a:p>
            <a:pPr marL="806450" lvl="2" indent="0">
              <a:buNone/>
            </a:pPr>
            <a:r>
              <a:rPr lang="pt-BR" dirty="0">
                <a:latin typeface="Andale Mono"/>
                <a:cs typeface="Andale Mono"/>
              </a:rPr>
              <a:t>	R25-R24	16 bit values</a:t>
            </a:r>
          </a:p>
          <a:p>
            <a:pPr marL="806450" lvl="2" indent="0">
              <a:buNone/>
            </a:pPr>
            <a:r>
              <a:rPr lang="pt-BR" dirty="0">
                <a:latin typeface="Andale Mono"/>
                <a:cs typeface="Andale Mono"/>
              </a:rPr>
              <a:t>	R25-R22	32 bit values</a:t>
            </a:r>
          </a:p>
          <a:p>
            <a:pPr marL="806450" lvl="2" indent="0">
              <a:buNone/>
            </a:pPr>
            <a:r>
              <a:rPr lang="pt-BR" dirty="0">
                <a:latin typeface="Andale Mono"/>
                <a:cs typeface="Andale Mono"/>
              </a:rPr>
              <a:t>	R25-R18	64 bit values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939" y="6494360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AVR Instruction Fetch/Decode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337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97" y="1994702"/>
            <a:ext cx="4607272" cy="44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6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Register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005180"/>
            <a:ext cx="8574087" cy="3992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32 x 8 General Purpose Registers (GPRs)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Part of SRAM Memory Space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337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98" y="3081454"/>
            <a:ext cx="5550308" cy="3401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3904100"/>
            <a:ext cx="4031226" cy="1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Special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005180"/>
            <a:ext cx="8574087" cy="3992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Making 16 bit registers out of 2 8 bit registers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X,Y, and Z from R26-R31 (with Indirect Addressing mode)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337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4" y="3319801"/>
            <a:ext cx="7950175" cy="27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862"/>
            <a:ext cx="8574087" cy="399256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/>
              <a:t>Indirect addressing</a:t>
            </a:r>
            <a:r>
              <a:rPr lang="en-US"/>
              <a:t> means that the </a:t>
            </a:r>
            <a:r>
              <a:rPr lang="en-US" b="1"/>
              <a:t>address</a:t>
            </a:r>
            <a:r>
              <a:rPr lang="en-US"/>
              <a:t> of the data is held in an intermediate location so that the </a:t>
            </a:r>
            <a:r>
              <a:rPr lang="en-US" b="1"/>
              <a:t>address</a:t>
            </a:r>
            <a:r>
              <a:rPr lang="en-US"/>
              <a:t> is first 'looked up' and then used to locate the data itself. </a:t>
            </a:r>
          </a:p>
          <a:p>
            <a:pPr>
              <a:buFont typeface="Arial"/>
              <a:buChar char="•"/>
            </a:pPr>
            <a:r>
              <a:rPr lang="en-US" b="1"/>
              <a:t>Direct addressing mode</a:t>
            </a:r>
            <a:r>
              <a:rPr lang="en-US"/>
              <a:t> means that the value for a given instruction in assembly programming is pointed to by a given value. This means the value is variable, based on what is stored in memory at a given </a:t>
            </a:r>
            <a:r>
              <a:rPr lang="en-US" b="1"/>
              <a:t>address.</a:t>
            </a:r>
            <a:r>
              <a:rPr lang="en-US"/>
              <a:t> The instruction encoding itself contains the address of the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5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862"/>
            <a:ext cx="8574087" cy="39925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Direct Register Addressing: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76" y="2641420"/>
            <a:ext cx="3293657" cy="40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862"/>
            <a:ext cx="8574087" cy="39925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Direct I/O Addressing: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16" y="2585883"/>
            <a:ext cx="5228968" cy="33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1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862"/>
            <a:ext cx="8574087" cy="39925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Direct Data Memory Addressing: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6459" y="6483128"/>
            <a:ext cx="630621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22" y="2672783"/>
            <a:ext cx="5968181" cy="34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248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15444</TotalTime>
  <Words>615</Words>
  <Application>Microsoft Office PowerPoint</Application>
  <PresentationFormat>On-screen Show (4:3)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Andale Mono</vt:lpstr>
      <vt:lpstr>Arial</vt:lpstr>
      <vt:lpstr>Calibri</vt:lpstr>
      <vt:lpstr>Corbel</vt:lpstr>
      <vt:lpstr>Wingdings</vt:lpstr>
      <vt:lpstr>Spectrum</vt:lpstr>
      <vt:lpstr>Atmel AVR ARCHITECTURE AND INSTRUCTION SET</vt:lpstr>
      <vt:lpstr>MAIN FEATURES</vt:lpstr>
      <vt:lpstr>AVR Instruction Fetch/Decode</vt:lpstr>
      <vt:lpstr>Register Structure</vt:lpstr>
      <vt:lpstr>Special Registers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Anatomy of an Assembly Instruction</vt:lpstr>
      <vt:lpstr>COMMON OPERATIONS</vt:lpstr>
      <vt:lpstr>Conditional Branch Summary</vt:lpstr>
      <vt:lpstr>Status Register</vt:lpstr>
      <vt:lpstr>Flow Control (A Simple Blink)</vt:lpstr>
      <vt:lpstr>Flow Control (A Complicated Blink)</vt:lpstr>
      <vt:lpstr>A Subroutine Template</vt:lpstr>
      <vt:lpstr>A Subroutine Template</vt:lpstr>
      <vt:lpstr>A Subroutine Template</vt:lpstr>
      <vt:lpstr>A SIMPLE C PROGRAM</vt:lpstr>
      <vt:lpstr>ASSEMBLY EQUIVALENT</vt:lpstr>
      <vt:lpstr>Calling Conventions</vt:lpstr>
      <vt:lpstr>Calling Conventions</vt:lpstr>
    </vt:vector>
  </TitlesOfParts>
  <Company>NYU-POLY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Campisi</dc:creator>
  <cp:lastModifiedBy>Matthew Campisi</cp:lastModifiedBy>
  <cp:revision>63</cp:revision>
  <dcterms:created xsi:type="dcterms:W3CDTF">2018-01-29T20:47:26Z</dcterms:created>
  <dcterms:modified xsi:type="dcterms:W3CDTF">2021-12-02T13:45:01Z</dcterms:modified>
</cp:coreProperties>
</file>