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D143-DC99-4A9C-8EFC-9C1BAE607FF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F1EF-0B8E-4E36-ABAC-4060F158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6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D143-DC99-4A9C-8EFC-9C1BAE607FF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F1EF-0B8E-4E36-ABAC-4060F158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9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D143-DC99-4A9C-8EFC-9C1BAE607FF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F1EF-0B8E-4E36-ABAC-4060F158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0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D143-DC99-4A9C-8EFC-9C1BAE607FF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F1EF-0B8E-4E36-ABAC-4060F158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92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D143-DC99-4A9C-8EFC-9C1BAE607FF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F1EF-0B8E-4E36-ABAC-4060F158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5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D143-DC99-4A9C-8EFC-9C1BAE607FF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F1EF-0B8E-4E36-ABAC-4060F158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D143-DC99-4A9C-8EFC-9C1BAE607FF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F1EF-0B8E-4E36-ABAC-4060F158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6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D143-DC99-4A9C-8EFC-9C1BAE607FF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F1EF-0B8E-4E36-ABAC-4060F158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18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D143-DC99-4A9C-8EFC-9C1BAE607FF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F1EF-0B8E-4E36-ABAC-4060F158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1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D143-DC99-4A9C-8EFC-9C1BAE607FF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F1EF-0B8E-4E36-ABAC-4060F158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2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D143-DC99-4A9C-8EFC-9C1BAE607FF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F1EF-0B8E-4E36-ABAC-4060F158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8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D143-DC99-4A9C-8EFC-9C1BAE607FF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0F1EF-0B8E-4E36-ABAC-4060F158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0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aisal.hamid@learn-and-go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sebastian.stanford@siemens-healthineers.com" TargetMode="Externa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prashant.kumar@leadsquared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deane.tomlin@3plearning.com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ilton@vsee.com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li.binyahia@schoolvoice.co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andrew@xpertlearning.com" TargetMode="Externa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umit.paliwal@melimu.com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phil.humber@dxc.com" TargetMode="Externa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mailto:amro@3asafeer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099" y="13178"/>
            <a:ext cx="1328769" cy="513033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529949"/>
              </p:ext>
            </p:extLst>
          </p:nvPr>
        </p:nvGraphicFramePr>
        <p:xfrm>
          <a:off x="151441" y="599386"/>
          <a:ext cx="5110672" cy="5990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502"/>
                <a:gridCol w="3321170"/>
              </a:tblGrid>
              <a:tr h="48247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Company name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Kaligo</a:t>
                      </a:r>
                      <a:endParaRPr lang="en-US" sz="1800" dirty="0"/>
                    </a:p>
                  </a:txBody>
                  <a:tcPr anchor="ctr"/>
                </a:tc>
              </a:tr>
              <a:tr h="9034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Contact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Faisal Hamed </a:t>
                      </a:r>
                    </a:p>
                    <a:p>
                      <a:r>
                        <a:rPr lang="en-US" sz="1400" b="1" dirty="0" smtClean="0"/>
                        <a:t>Director of</a:t>
                      </a:r>
                      <a:r>
                        <a:rPr lang="en-US" sz="1400" b="1" baseline="0" dirty="0" smtClean="0"/>
                        <a:t> international development</a:t>
                      </a:r>
                      <a:endParaRPr lang="en-US" sz="1400" b="1" dirty="0" smtClean="0"/>
                    </a:p>
                    <a:p>
                      <a:r>
                        <a:rPr lang="en-US" sz="1400" dirty="0" smtClean="0">
                          <a:effectLst/>
                          <a:hlinkClick r:id="rId3"/>
                        </a:rPr>
                        <a:t>faisal.hamid@learn-and-go.com</a:t>
                      </a:r>
                      <a:endParaRPr lang="en-US" sz="1400" dirty="0" smtClean="0">
                        <a:effectLst/>
                      </a:endParaRPr>
                    </a:p>
                    <a:p>
                      <a:r>
                        <a:rPr lang="en-US" sz="1400" dirty="0" smtClean="0">
                          <a:effectLst/>
                        </a:rPr>
                        <a:t>+44-7538-999-242</a:t>
                      </a:r>
                      <a:endParaRPr lang="en-US" sz="1400" dirty="0"/>
                    </a:p>
                  </a:txBody>
                  <a:tcPr anchor="ctr"/>
                </a:tc>
              </a:tr>
              <a:tr h="34973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Website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www.kaligo-apps.com</a:t>
                      </a:r>
                      <a:endParaRPr lang="en-US" sz="1400" dirty="0"/>
                    </a:p>
                  </a:txBody>
                  <a:tcPr anchor="ctr"/>
                </a:tc>
              </a:tr>
              <a:tr h="166123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Solutions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dashboard designed to help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teachers save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prepare lesson sequence plans, based on teaching curriculum, individual student progress &amp; requirements, teachers can monitor the progress and reply on each student’s exercises for further analysis. 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 management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Customized learning model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 writing solutions ( English/French)</a:t>
                      </a:r>
                    </a:p>
                  </a:txBody>
                  <a:tcPr anchor="ctr"/>
                </a:tc>
              </a:tr>
              <a:tr h="49545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Target Segment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Schools</a:t>
                      </a:r>
                      <a:r>
                        <a:rPr lang="en-US" sz="1400" baseline="0" dirty="0" smtClean="0"/>
                        <a:t> , Kindergartens , Libraries , training centers. </a:t>
                      </a:r>
                      <a:endParaRPr lang="en-US" sz="1400" dirty="0"/>
                    </a:p>
                  </a:txBody>
                  <a:tcPr anchor="ctr"/>
                </a:tc>
              </a:tr>
              <a:tr h="34973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Focus territories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GCC</a:t>
                      </a:r>
                      <a:r>
                        <a:rPr lang="en-US" sz="1400" baseline="0" dirty="0" smtClean="0"/>
                        <a:t> , KSA</a:t>
                      </a:r>
                      <a:endParaRPr lang="en-US" sz="1400" dirty="0"/>
                    </a:p>
                  </a:txBody>
                  <a:tcPr anchor="ctr"/>
                </a:tc>
              </a:tr>
              <a:tr h="6345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References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European Commission , French research laboratories , Hand writing Association </a:t>
                      </a:r>
                      <a:r>
                        <a:rPr 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Award.</a:t>
                      </a:r>
                      <a:endParaRPr lang="en-US" sz="1400" dirty="0"/>
                    </a:p>
                  </a:txBody>
                  <a:tcPr anchor="ctr"/>
                </a:tc>
              </a:tr>
              <a:tr h="84492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Key Accounts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Académie</a:t>
                      </a:r>
                      <a:r>
                        <a:rPr lang="en-US" sz="1400" dirty="0" smtClean="0"/>
                        <a:t> Nancy-Metz ,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Pont-à-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Mousson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school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979860"/>
              </p:ext>
            </p:extLst>
          </p:nvPr>
        </p:nvGraphicFramePr>
        <p:xfrm>
          <a:off x="7285487" y="615860"/>
          <a:ext cx="4748362" cy="2485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4181"/>
                <a:gridCol w="2374181"/>
              </a:tblGrid>
              <a:tr h="55694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GTM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Tab S6 Lite + Kaligo </a:t>
                      </a:r>
                      <a:r>
                        <a:rPr lang="en-US" sz="1400" baseline="0" dirty="0" smtClean="0"/>
                        <a:t>Hand writing solution</a:t>
                      </a:r>
                      <a:endParaRPr lang="en-US" sz="1400" dirty="0"/>
                    </a:p>
                  </a:txBody>
                  <a:tcPr anchor="ctr"/>
                </a:tc>
              </a:tr>
              <a:tr h="39706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Company </a:t>
                      </a:r>
                      <a:r>
                        <a:rPr lang="en-US" sz="1800" baseline="0" dirty="0" smtClean="0"/>
                        <a:t>size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11-50</a:t>
                      </a:r>
                      <a:endParaRPr lang="en-US" sz="1400" dirty="0"/>
                    </a:p>
                  </a:txBody>
                  <a:tcPr anchor="ctr"/>
                </a:tc>
              </a:tr>
              <a:tr h="42048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Hardware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anchor="ctr"/>
                </a:tc>
              </a:tr>
              <a:tr h="55366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Company</a:t>
                      </a:r>
                      <a:r>
                        <a:rPr lang="en-US" sz="1800" baseline="0" dirty="0" smtClean="0"/>
                        <a:t> HQ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UK</a:t>
                      </a:r>
                      <a:endParaRPr lang="en-US" sz="1400" dirty="0"/>
                    </a:p>
                  </a:txBody>
                  <a:tcPr anchor="ctr"/>
                </a:tc>
              </a:tr>
              <a:tr h="55694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Local representative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 – Remotely</a:t>
                      </a:r>
                      <a:r>
                        <a:rPr lang="en-US" sz="1400" baseline="0" dirty="0" smtClean="0"/>
                        <a:t> from Europe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0" y="526211"/>
            <a:ext cx="12192000" cy="862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0"/>
            <a:ext cx="2216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Kaligo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641707" y="3067392"/>
            <a:ext cx="3816897" cy="3423842"/>
            <a:chOff x="7641707" y="3067392"/>
            <a:chExt cx="3816897" cy="342384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41707" y="3067392"/>
              <a:ext cx="3816897" cy="3423842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8091578" y="3407434"/>
              <a:ext cx="2915728" cy="175978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6370" y="3407433"/>
            <a:ext cx="2910935" cy="175978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941327" y="6464402"/>
            <a:ext cx="3065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i="0" dirty="0" smtClean="0">
                <a:solidFill>
                  <a:srgbClr val="3E3E3E"/>
                </a:solidFill>
                <a:effectLst/>
                <a:latin typeface="Open Sans"/>
              </a:rPr>
              <a:t>Kaligo handwriting solutions</a:t>
            </a:r>
            <a:endParaRPr lang="en-US" sz="1200" b="0" i="0" dirty="0">
              <a:solidFill>
                <a:srgbClr val="3E3E3E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97043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526211"/>
            <a:ext cx="12192000" cy="862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1232" y="39089"/>
            <a:ext cx="345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4472C4"/>
                </a:solidFill>
              </a:rPr>
              <a:t>SIEMENS </a:t>
            </a:r>
            <a:r>
              <a:rPr lang="en-US" sz="2400" b="1" dirty="0" err="1" smtClean="0">
                <a:solidFill>
                  <a:srgbClr val="4472C4"/>
                </a:solidFill>
              </a:rPr>
              <a:t>Healthineers</a:t>
            </a:r>
            <a:endParaRPr lang="en-US" sz="2400" b="1" dirty="0">
              <a:solidFill>
                <a:srgbClr val="4472C4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374094" y="3641826"/>
            <a:ext cx="3274684" cy="2011742"/>
            <a:chOff x="7447951" y="3578175"/>
            <a:chExt cx="3809525" cy="239215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8156635" y="2869491"/>
              <a:ext cx="2392158" cy="3809525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720642" y="3752491"/>
              <a:ext cx="3243531" cy="202720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854421" y="5751467"/>
            <a:ext cx="2312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3E3E3E"/>
                </a:solidFill>
                <a:latin typeface="Open Sans"/>
              </a:rPr>
              <a:t>Critical Care &amp; C-19 solutions</a:t>
            </a:r>
            <a:endParaRPr lang="en-US" sz="1200" dirty="0">
              <a:solidFill>
                <a:srgbClr val="3E3E3E"/>
              </a:solidFill>
              <a:latin typeface="Open San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7780" y="0"/>
            <a:ext cx="1194220" cy="50994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735" y="3780187"/>
            <a:ext cx="2788153" cy="1704828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18553"/>
              </p:ext>
            </p:extLst>
          </p:nvPr>
        </p:nvGraphicFramePr>
        <p:xfrm>
          <a:off x="324435" y="1047418"/>
          <a:ext cx="5110672" cy="5154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502"/>
                <a:gridCol w="3321170"/>
              </a:tblGrid>
              <a:tr h="48247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Company name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SIEMENS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Healthineers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 anchor="ctr"/>
                </a:tc>
              </a:tr>
              <a:tr h="9034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Contact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Sebastian Andrea Ferrari Stanford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Strategy &amp; Business Development Manager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sebastian.stanford@siemens-healthineers.com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+971-5651-181-69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4973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Website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dirty="0" smtClean="0"/>
                        <a:t>www.siemens-healthineers.com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3865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Solutions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Global medical technology Vendor</a:t>
                      </a:r>
                    </a:p>
                    <a:p>
                      <a:endParaRPr lang="en-US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Teleconsultation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diagnostic solutions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Remote education solutions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Smart Simulators </a:t>
                      </a:r>
                    </a:p>
                  </a:txBody>
                  <a:tcPr anchor="ctr"/>
                </a:tc>
              </a:tr>
              <a:tr h="49545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Target Segment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Hospitals</a:t>
                      </a:r>
                      <a:r>
                        <a:rPr lang="en-US" sz="1400" baseline="0" dirty="0" smtClean="0"/>
                        <a:t>, Clinics, Medical centers </a:t>
                      </a:r>
                      <a:endParaRPr lang="en-US" sz="1400" dirty="0"/>
                    </a:p>
                  </a:txBody>
                  <a:tcPr anchor="ctr"/>
                </a:tc>
              </a:tr>
              <a:tr h="34973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Focus territories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MENA </a:t>
                      </a:r>
                      <a:endParaRPr lang="en-US" sz="1400" dirty="0"/>
                    </a:p>
                  </a:txBody>
                  <a:tcPr anchor="ctr"/>
                </a:tc>
              </a:tr>
              <a:tr h="6345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Key Accounts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MOH, Major Hospitals &amp; Clinics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across MENA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235868"/>
              </p:ext>
            </p:extLst>
          </p:nvPr>
        </p:nvGraphicFramePr>
        <p:xfrm>
          <a:off x="6628395" y="1047418"/>
          <a:ext cx="4748362" cy="2446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4181"/>
                <a:gridCol w="2374181"/>
              </a:tblGrid>
              <a:tr h="51792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GTM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Tab + Critical care solution</a:t>
                      </a:r>
                      <a:endParaRPr lang="en-US" sz="1400" dirty="0"/>
                    </a:p>
                  </a:txBody>
                  <a:tcPr anchor="ctr"/>
                </a:tc>
              </a:tr>
              <a:tr h="39706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Company </a:t>
                      </a:r>
                      <a:r>
                        <a:rPr lang="en-US" sz="1800" baseline="0" dirty="0" smtClean="0"/>
                        <a:t>size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+100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2048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Hardware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anchor="ctr"/>
                </a:tc>
              </a:tr>
              <a:tr h="55366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Company</a:t>
                      </a:r>
                      <a:r>
                        <a:rPr lang="en-US" sz="1800" baseline="0" dirty="0" smtClean="0"/>
                        <a:t> HQ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Germany</a:t>
                      </a:r>
                      <a:endParaRPr lang="en-US" sz="1400" dirty="0"/>
                    </a:p>
                  </a:txBody>
                  <a:tcPr anchor="ctr"/>
                </a:tc>
              </a:tr>
              <a:tr h="55694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Local representative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52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823093"/>
              </p:ext>
            </p:extLst>
          </p:nvPr>
        </p:nvGraphicFramePr>
        <p:xfrm>
          <a:off x="472718" y="790831"/>
          <a:ext cx="5110672" cy="5766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502"/>
                <a:gridCol w="3321170"/>
              </a:tblGrid>
              <a:tr h="53666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Company name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Lead</a:t>
                      </a:r>
                      <a:r>
                        <a:rPr lang="en-US" sz="1800" b="1" baseline="0" dirty="0" smtClean="0">
                          <a:solidFill>
                            <a:schemeClr val="bg1"/>
                          </a:solidFill>
                        </a:rPr>
                        <a:t> Squared</a:t>
                      </a:r>
                      <a:endParaRPr lang="en-US" sz="1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105101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Contact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Prashant Kumar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Director of</a:t>
                      </a:r>
                      <a:r>
                        <a:rPr lang="en-US" sz="1400" b="1" baseline="0" dirty="0" smtClean="0"/>
                        <a:t> Business Operations</a:t>
                      </a:r>
                      <a:endParaRPr lang="sv-SE" sz="1400" dirty="0" smtClean="0"/>
                    </a:p>
                    <a:p>
                      <a:r>
                        <a:rPr lang="sv-SE" sz="1400" dirty="0" smtClean="0">
                          <a:hlinkClick r:id="rId2"/>
                        </a:rPr>
                        <a:t>prashant.kumar@leadsquared.com</a:t>
                      </a:r>
                      <a:endParaRPr lang="sv-SE" sz="1400" dirty="0" smtClean="0"/>
                    </a:p>
                    <a:p>
                      <a:r>
                        <a:rPr lang="sv-SE" sz="1400" dirty="0" smtClean="0"/>
                        <a:t>+971- 5231-410-69 </a:t>
                      </a:r>
                    </a:p>
                  </a:txBody>
                  <a:tcPr anchor="ctr"/>
                </a:tc>
              </a:tr>
              <a:tr h="40684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Website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www.leadsquared.com</a:t>
                      </a:r>
                    </a:p>
                  </a:txBody>
                  <a:tcPr anchor="ctr"/>
                </a:tc>
              </a:tr>
              <a:tr h="200031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Solutions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Solution products and platforms covering (Sales, Field Sales, Marketing and Operations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 </a:t>
                      </a:r>
                    </a:p>
                    <a:p>
                      <a:endParaRPr lang="en-US" sz="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Sales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Execution platform.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Force automation.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Marketing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Automation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 Call center.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Lead engagement.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Dynamic content.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 sales tracking. 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5111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Target Segment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Schools, Universities, Banks, FMCG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0684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Focus territories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GCC</a:t>
                      </a:r>
                      <a:r>
                        <a:rPr lang="en-US" sz="1400" baseline="0" dirty="0" smtClean="0"/>
                        <a:t>, KSA</a:t>
                      </a:r>
                      <a:endParaRPr lang="en-US" sz="1400" dirty="0"/>
                    </a:p>
                  </a:txBody>
                  <a:tcPr anchor="ctr"/>
                </a:tc>
              </a:tr>
              <a:tr h="8136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Key Accounts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Monash University, Stratford University, </a:t>
                      </a:r>
                      <a:r>
                        <a:rPr lang="en-US" sz="1400" dirty="0" err="1" smtClean="0"/>
                        <a:t>Byjus</a:t>
                      </a:r>
                      <a:r>
                        <a:rPr lang="en-US" sz="1400" dirty="0" smtClean="0"/>
                        <a:t> Learning, Bennet University 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3570" y="24714"/>
            <a:ext cx="2216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4472C4"/>
                </a:solidFill>
              </a:rPr>
              <a:t>Lead Squared</a:t>
            </a:r>
            <a:endParaRPr lang="en-US" sz="2400" b="1" dirty="0">
              <a:solidFill>
                <a:srgbClr val="4472C4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640993" y="3133476"/>
            <a:ext cx="3816897" cy="3423842"/>
            <a:chOff x="7641707" y="3067392"/>
            <a:chExt cx="3816897" cy="342384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41707" y="3067392"/>
              <a:ext cx="3816897" cy="3423842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8091578" y="3407434"/>
              <a:ext cx="2915728" cy="175978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578" y="3440386"/>
            <a:ext cx="2915728" cy="175978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6506" y="49526"/>
            <a:ext cx="1624641" cy="461666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8553803" y="6522755"/>
            <a:ext cx="1992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3E3E3E"/>
                </a:solidFill>
                <a:latin typeface="Open Sans"/>
              </a:rPr>
              <a:t>Field Force Automation </a:t>
            </a:r>
            <a:endParaRPr lang="en-US" sz="1200" b="0" i="0" dirty="0">
              <a:solidFill>
                <a:srgbClr val="3E3E3E"/>
              </a:solidFill>
              <a:effectLst/>
              <a:latin typeface="Open Sans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57023"/>
              </p:ext>
            </p:extLst>
          </p:nvPr>
        </p:nvGraphicFramePr>
        <p:xfrm>
          <a:off x="6958668" y="791334"/>
          <a:ext cx="4748362" cy="2446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4181"/>
                <a:gridCol w="2374181"/>
              </a:tblGrid>
              <a:tr h="51792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GTM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Tab</a:t>
                      </a:r>
                      <a:r>
                        <a:rPr lang="en-US" sz="1400" baseline="0" dirty="0" smtClean="0"/>
                        <a:t> /SP + LS solutions </a:t>
                      </a:r>
                      <a:endParaRPr lang="en-US" sz="1400" dirty="0"/>
                    </a:p>
                  </a:txBody>
                  <a:tcPr anchor="ctr"/>
                </a:tc>
              </a:tr>
              <a:tr h="39706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Company </a:t>
                      </a:r>
                      <a:r>
                        <a:rPr lang="en-US" sz="1800" baseline="0" dirty="0" smtClean="0"/>
                        <a:t>size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+100</a:t>
                      </a:r>
                      <a:endParaRPr lang="en-US" sz="1400" dirty="0"/>
                    </a:p>
                  </a:txBody>
                  <a:tcPr anchor="ctr"/>
                </a:tc>
              </a:tr>
              <a:tr h="42048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Hardware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anchor="ctr"/>
                </a:tc>
              </a:tr>
              <a:tr h="55366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Company</a:t>
                      </a:r>
                      <a:r>
                        <a:rPr lang="en-US" sz="1800" baseline="0" dirty="0" smtClean="0"/>
                        <a:t> HQ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U.S</a:t>
                      </a:r>
                      <a:r>
                        <a:rPr lang="en-US" sz="1400" baseline="0" dirty="0" smtClean="0"/>
                        <a:t> / India</a:t>
                      </a:r>
                      <a:endParaRPr lang="en-US" sz="1400" dirty="0"/>
                    </a:p>
                  </a:txBody>
                  <a:tcPr anchor="ctr"/>
                </a:tc>
              </a:tr>
              <a:tr h="55694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Local representative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0" y="526211"/>
            <a:ext cx="12192000" cy="862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666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526211"/>
            <a:ext cx="12192000" cy="862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4188" y="16476"/>
            <a:ext cx="2216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4472C4"/>
                </a:solidFill>
              </a:rPr>
              <a:t>3P Learning 	</a:t>
            </a:r>
            <a:endParaRPr lang="en-US" sz="2400" b="1" dirty="0">
              <a:solidFill>
                <a:srgbClr val="4472C4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476947" y="3125058"/>
            <a:ext cx="3816897" cy="3423842"/>
            <a:chOff x="7641707" y="3067392"/>
            <a:chExt cx="3816897" cy="342384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41707" y="3067392"/>
              <a:ext cx="3816897" cy="3423842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8100204" y="3407434"/>
              <a:ext cx="2907101" cy="175978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9721" y="1"/>
            <a:ext cx="1702279" cy="52621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5443" y="3432147"/>
            <a:ext cx="2907101" cy="175978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463185" y="6526802"/>
            <a:ext cx="1992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3E3E3E"/>
                </a:solidFill>
                <a:latin typeface="Open Sans"/>
              </a:rPr>
              <a:t>Mathseeds Solution</a:t>
            </a:r>
            <a:endParaRPr lang="en-US" sz="1200" b="0" i="0" dirty="0">
              <a:solidFill>
                <a:srgbClr val="3E3E3E"/>
              </a:solidFill>
              <a:effectLst/>
              <a:latin typeface="Open Sans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901287"/>
              </p:ext>
            </p:extLst>
          </p:nvPr>
        </p:nvGraphicFramePr>
        <p:xfrm>
          <a:off x="311433" y="887709"/>
          <a:ext cx="5110672" cy="5214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502"/>
                <a:gridCol w="3321170"/>
              </a:tblGrid>
              <a:tr h="44828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Company name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3P</a:t>
                      </a:r>
                      <a:r>
                        <a:rPr lang="en-US" sz="1800" b="1" baseline="0" dirty="0" smtClean="0">
                          <a:solidFill>
                            <a:schemeClr val="bg1"/>
                          </a:solidFill>
                        </a:rPr>
                        <a:t> Learning</a:t>
                      </a:r>
                      <a:endParaRPr lang="en-US" sz="1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96207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Contact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Deane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Tomlin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Partner Manager – EMEA</a:t>
                      </a:r>
                      <a:endParaRPr lang="en-US" sz="14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E: </a:t>
                      </a:r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deane.tomlin@3plearning.com</a:t>
                      </a:r>
                      <a:endParaRPr lang="en-US" sz="1400" u="sng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+44-7532-040-000</a:t>
                      </a:r>
                    </a:p>
                  </a:txBody>
                  <a:tcPr anchor="ctr"/>
                </a:tc>
              </a:tr>
              <a:tr h="34984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Website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www.3plearning.com</a:t>
                      </a:r>
                    </a:p>
                  </a:txBody>
                  <a:tcPr anchor="ctr"/>
                </a:tc>
              </a:tr>
              <a:tr h="183669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Solutions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Global Online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education vendor, designed specifically for schools, covering Mathematics, Spelling and Literacy.</a:t>
                      </a:r>
                    </a:p>
                    <a:p>
                      <a:endParaRPr lang="en-US" sz="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Mathletic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Readiwriter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Reading Eggs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Mathseeds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Worldflyers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STEM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Scope science 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6034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Target Segment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Schools</a:t>
                      </a:r>
                      <a:r>
                        <a:rPr lang="en-US" sz="1400" baseline="0" dirty="0" smtClean="0"/>
                        <a:t>, Kindergartens, NGO’s</a:t>
                      </a:r>
                      <a:endParaRPr lang="en-US" sz="1400" dirty="0"/>
                    </a:p>
                  </a:txBody>
                  <a:tcPr anchor="ctr"/>
                </a:tc>
              </a:tr>
              <a:tr h="34984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Focus territories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MENA</a:t>
                      </a:r>
                      <a:endParaRPr lang="en-US" sz="1400" dirty="0"/>
                    </a:p>
                  </a:txBody>
                  <a:tcPr anchor="ctr"/>
                </a:tc>
              </a:tr>
              <a:tr h="69969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References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Bett</a:t>
                      </a:r>
                      <a:r>
                        <a:rPr 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Award 2019 winner, GESS Education Awards, Microsoft Gold Partner 2016, </a:t>
                      </a:r>
                    </a:p>
                    <a:p>
                      <a:r>
                        <a:rPr 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 Pioneer winner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304202"/>
              </p:ext>
            </p:extLst>
          </p:nvPr>
        </p:nvGraphicFramePr>
        <p:xfrm>
          <a:off x="7000233" y="887709"/>
          <a:ext cx="4748362" cy="2446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4181"/>
                <a:gridCol w="2374181"/>
              </a:tblGrid>
              <a:tr h="51792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GTM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Tab</a:t>
                      </a:r>
                      <a:r>
                        <a:rPr lang="en-US" sz="1400" baseline="0" dirty="0" smtClean="0"/>
                        <a:t> + 3PL solutions </a:t>
                      </a:r>
                      <a:endParaRPr lang="en-US" sz="1400" dirty="0"/>
                    </a:p>
                  </a:txBody>
                  <a:tcPr anchor="ctr"/>
                </a:tc>
              </a:tr>
              <a:tr h="39706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Company </a:t>
                      </a:r>
                      <a:r>
                        <a:rPr lang="en-US" sz="1800" baseline="0" dirty="0" smtClean="0"/>
                        <a:t>size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+100</a:t>
                      </a:r>
                      <a:endParaRPr lang="en-US" sz="1400" dirty="0"/>
                    </a:p>
                  </a:txBody>
                  <a:tcPr anchor="ctr"/>
                </a:tc>
              </a:tr>
              <a:tr h="42048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Hardware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anchor="ctr"/>
                </a:tc>
              </a:tr>
              <a:tr h="55366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Company</a:t>
                      </a:r>
                      <a:r>
                        <a:rPr lang="en-US" sz="1800" baseline="0" dirty="0" smtClean="0"/>
                        <a:t> HQ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UK</a:t>
                      </a:r>
                      <a:endParaRPr lang="en-US" sz="1400" dirty="0"/>
                    </a:p>
                  </a:txBody>
                  <a:tcPr anchor="ctr"/>
                </a:tc>
              </a:tr>
              <a:tr h="55694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Local representative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204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526211"/>
            <a:ext cx="12192000" cy="862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0"/>
            <a:ext cx="2216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4472C4"/>
                </a:solidFill>
              </a:rPr>
              <a:t>Vsee</a:t>
            </a:r>
            <a:endParaRPr lang="en-US" sz="2400" b="1" dirty="0">
              <a:solidFill>
                <a:srgbClr val="4472C4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7743" y="17252"/>
            <a:ext cx="1564257" cy="48705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8783917" y="4483948"/>
            <a:ext cx="3274684" cy="2011742"/>
            <a:chOff x="7447951" y="3578175"/>
            <a:chExt cx="3809525" cy="239215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8156635" y="2869491"/>
              <a:ext cx="2392158" cy="3809525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720642" y="3752491"/>
              <a:ext cx="3243531" cy="202720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20642" y="3752490"/>
              <a:ext cx="3243531" cy="2027207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3406" y="4630542"/>
            <a:ext cx="3243308" cy="175061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96000" y="6495690"/>
            <a:ext cx="1992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3E3E3E"/>
                </a:solidFill>
                <a:latin typeface="Open Sans"/>
              </a:rPr>
              <a:t>Telemedicine Kit</a:t>
            </a:r>
            <a:endParaRPr lang="en-US" sz="1200" b="0" i="0" dirty="0">
              <a:solidFill>
                <a:srgbClr val="3E3E3E"/>
              </a:solidFill>
              <a:effectLst/>
              <a:latin typeface="Open San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298378" y="6495691"/>
            <a:ext cx="1992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3E3E3E"/>
                </a:solidFill>
                <a:latin typeface="Open Sans"/>
              </a:rPr>
              <a:t>Telemedicine </a:t>
            </a:r>
            <a:r>
              <a:rPr lang="en-US" sz="1200" dirty="0" smtClean="0">
                <a:solidFill>
                  <a:srgbClr val="3E3E3E"/>
                </a:solidFill>
                <a:latin typeface="Open Sans"/>
              </a:rPr>
              <a:t>Messenger</a:t>
            </a:r>
            <a:endParaRPr lang="en-US" sz="1200" b="0" i="0" dirty="0">
              <a:solidFill>
                <a:srgbClr val="3E3E3E"/>
              </a:solidFill>
              <a:effectLst/>
              <a:latin typeface="Open Sans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244617"/>
              </p:ext>
            </p:extLst>
          </p:nvPr>
        </p:nvGraphicFramePr>
        <p:xfrm>
          <a:off x="173486" y="683695"/>
          <a:ext cx="5110672" cy="5811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502"/>
                <a:gridCol w="3321170"/>
              </a:tblGrid>
              <a:tr h="48754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Company name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chemeClr val="bg1"/>
                          </a:solidFill>
                        </a:rPr>
                        <a:t>Vsee</a:t>
                      </a:r>
                      <a:endParaRPr lang="en-US" sz="1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96597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Contact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Milton Chen</a:t>
                      </a:r>
                    </a:p>
                    <a:p>
                      <a:r>
                        <a:rPr lang="en-US" sz="1400" b="1" dirty="0" smtClean="0"/>
                        <a:t>CEO</a:t>
                      </a:r>
                    </a:p>
                    <a:p>
                      <a:r>
                        <a:rPr lang="en-US" sz="1400" dirty="0" smtClean="0">
                          <a:effectLst/>
                          <a:hlinkClick r:id="rId6"/>
                        </a:rPr>
                        <a:t>milton@vsee.com</a:t>
                      </a:r>
                      <a:endParaRPr lang="en-US" sz="1400" dirty="0" smtClean="0">
                        <a:effectLst/>
                      </a:endParaRPr>
                    </a:p>
                    <a:p>
                      <a:r>
                        <a:rPr lang="en-US" sz="1400" dirty="0" smtClean="0">
                          <a:effectLst/>
                        </a:rPr>
                        <a:t>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01-6504-001-798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392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Website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www.vsee.com</a:t>
                      </a:r>
                    </a:p>
                  </a:txBody>
                  <a:tcPr anchor="ctr"/>
                </a:tc>
              </a:tr>
              <a:tr h="167869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Solutions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Global Tele-Medicine Platform serves over 1000 companies including Walgreens, MDLIVE, Trinity, DaVita, HCA, Seton, McKesson-US Oncology, and others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Tele-medicine messenger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Remote Diagnosis solution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Encrypted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Video conference calls solution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2972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Target Segment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Hospitals, Medical centers, Medical schools</a:t>
                      </a:r>
                      <a:r>
                        <a:rPr lang="en-US" sz="1400" baseline="0" dirty="0" smtClean="0"/>
                        <a:t>, GOV.</a:t>
                      </a:r>
                      <a:endParaRPr lang="en-US" sz="1400" dirty="0"/>
                    </a:p>
                  </a:txBody>
                  <a:tcPr anchor="ctr"/>
                </a:tc>
              </a:tr>
              <a:tr h="37392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Focus territories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GCC, KSA,</a:t>
                      </a:r>
                      <a:r>
                        <a:rPr lang="en-US" sz="1400" baseline="0" dirty="0" smtClean="0"/>
                        <a:t> North Africa</a:t>
                      </a:r>
                      <a:endParaRPr lang="en-US" sz="1400" dirty="0"/>
                    </a:p>
                  </a:txBody>
                  <a:tcPr anchor="ctr"/>
                </a:tc>
              </a:tr>
              <a:tr h="14022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Key Accounts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Encrypted VC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U.S Congress, NASA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Remote Diagnosis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Virtual Diagnosis Nigeria, Philippines, Kurdistan &amp; Chad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Tele-Medicine Messenger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USC School of Pharma for Medical Education, NIH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235410"/>
              </p:ext>
            </p:extLst>
          </p:nvPr>
        </p:nvGraphicFramePr>
        <p:xfrm>
          <a:off x="6661509" y="1286235"/>
          <a:ext cx="4748362" cy="2446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4181"/>
                <a:gridCol w="2374181"/>
              </a:tblGrid>
              <a:tr h="51792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GTM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Tab</a:t>
                      </a:r>
                      <a:r>
                        <a:rPr lang="en-US" sz="1400" baseline="0" dirty="0" smtClean="0"/>
                        <a:t> +Telemedicine kit + Solutions</a:t>
                      </a:r>
                      <a:endParaRPr lang="en-US" sz="1400" dirty="0"/>
                    </a:p>
                  </a:txBody>
                  <a:tcPr anchor="ctr"/>
                </a:tc>
              </a:tr>
              <a:tr h="39706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Company </a:t>
                      </a:r>
                      <a:r>
                        <a:rPr lang="en-US" sz="1800" baseline="0" dirty="0" smtClean="0"/>
                        <a:t>size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50-100</a:t>
                      </a:r>
                      <a:endParaRPr lang="en-US" sz="1400" dirty="0"/>
                    </a:p>
                  </a:txBody>
                  <a:tcPr anchor="ctr"/>
                </a:tc>
              </a:tr>
              <a:tr h="42048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Hardware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anchor="ctr"/>
                </a:tc>
              </a:tr>
              <a:tr h="55366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Company</a:t>
                      </a:r>
                      <a:r>
                        <a:rPr lang="en-US" sz="1800" baseline="0" dirty="0" smtClean="0"/>
                        <a:t> HQ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U.S.A</a:t>
                      </a:r>
                      <a:endParaRPr lang="en-US" sz="1400" dirty="0"/>
                    </a:p>
                  </a:txBody>
                  <a:tcPr anchor="ctr"/>
                </a:tc>
              </a:tr>
              <a:tr h="55694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Local representative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Distributors</a:t>
                      </a:r>
                      <a:r>
                        <a:rPr lang="en-US" sz="1400" baseline="0" dirty="0" smtClean="0"/>
                        <a:t> in GCC</a:t>
                      </a:r>
                    </a:p>
                    <a:p>
                      <a:r>
                        <a:rPr lang="en-US" sz="1400" baseline="0" dirty="0" smtClean="0"/>
                        <a:t>Partnership with STC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6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526211"/>
            <a:ext cx="12192000" cy="862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4188" y="32952"/>
            <a:ext cx="2216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4472C4"/>
                </a:solidFill>
              </a:rPr>
              <a:t>School Voice	</a:t>
            </a:r>
            <a:endParaRPr lang="en-US" sz="2400" b="1" dirty="0">
              <a:solidFill>
                <a:srgbClr val="4472C4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0709" y="28179"/>
            <a:ext cx="1771291" cy="46166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783" y="3650471"/>
            <a:ext cx="4653471" cy="231422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325565" y="6086759"/>
            <a:ext cx="1992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3E3E3E"/>
                </a:solidFill>
                <a:latin typeface="Open Sans"/>
              </a:rPr>
              <a:t>School Voice App</a:t>
            </a:r>
            <a:endParaRPr lang="en-US" sz="1200" dirty="0">
              <a:solidFill>
                <a:srgbClr val="3E3E3E"/>
              </a:solidFill>
              <a:latin typeface="Open Sans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62588"/>
              </p:ext>
            </p:extLst>
          </p:nvPr>
        </p:nvGraphicFramePr>
        <p:xfrm>
          <a:off x="282123" y="805334"/>
          <a:ext cx="5110672" cy="5143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502"/>
                <a:gridCol w="3321170"/>
              </a:tblGrid>
              <a:tr h="49375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Company name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School</a:t>
                      </a:r>
                      <a:r>
                        <a:rPr lang="en-US" sz="1800" b="1" baseline="0" dirty="0" smtClean="0">
                          <a:solidFill>
                            <a:schemeClr val="bg1"/>
                          </a:solidFill>
                        </a:rPr>
                        <a:t> Voice</a:t>
                      </a:r>
                      <a:endParaRPr lang="en-US" sz="1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9669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Contact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 bin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Yahia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CEO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ali.binyahia@schoolvoice.com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+971-5099-206-66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431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Website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www.schoolvoice.com</a:t>
                      </a:r>
                    </a:p>
                  </a:txBody>
                  <a:tcPr anchor="ctr"/>
                </a:tc>
              </a:tr>
              <a:tr h="177798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Solutions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Education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platform that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eases communication and enhances the engagement between schools, parents, teachers and students</a:t>
                      </a:r>
                    </a:p>
                    <a:p>
                      <a:endParaRPr lang="en-US" sz="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LMS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School Management Solutions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Schools ERP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School logistics solutions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0704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Target Segment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Schools</a:t>
                      </a:r>
                      <a:r>
                        <a:rPr lang="en-US" sz="1400" baseline="0" dirty="0" smtClean="0"/>
                        <a:t>, Kindergartens</a:t>
                      </a:r>
                      <a:endParaRPr lang="en-US" sz="1400" dirty="0"/>
                    </a:p>
                  </a:txBody>
                  <a:tcPr anchor="ctr"/>
                </a:tc>
              </a:tr>
              <a:tr h="37431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Focus territories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GCC,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KSA, Morocco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649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Key Accounts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Abu Dhabi educational committee , </a:t>
                      </a:r>
                      <a:r>
                        <a:rPr kumimoji="0" 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Chouiefat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School , ADNS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148988"/>
              </p:ext>
            </p:extLst>
          </p:nvPr>
        </p:nvGraphicFramePr>
        <p:xfrm>
          <a:off x="6867338" y="805334"/>
          <a:ext cx="4748362" cy="2446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4181"/>
                <a:gridCol w="2374181"/>
              </a:tblGrid>
              <a:tr h="51792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GTM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Tab + School voice App</a:t>
                      </a:r>
                      <a:endParaRPr lang="en-US" sz="1400" dirty="0"/>
                    </a:p>
                  </a:txBody>
                  <a:tcPr anchor="ctr"/>
                </a:tc>
              </a:tr>
              <a:tr h="39706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Company </a:t>
                      </a:r>
                      <a:r>
                        <a:rPr lang="en-US" sz="1800" baseline="0" dirty="0" smtClean="0"/>
                        <a:t>size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11-50</a:t>
                      </a:r>
                      <a:endParaRPr lang="en-US" sz="1400" dirty="0"/>
                    </a:p>
                  </a:txBody>
                  <a:tcPr anchor="ctr"/>
                </a:tc>
              </a:tr>
              <a:tr h="42048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Hardware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anchor="ctr"/>
                </a:tc>
              </a:tr>
              <a:tr h="55366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Company</a:t>
                      </a:r>
                      <a:r>
                        <a:rPr lang="en-US" sz="1800" baseline="0" dirty="0" smtClean="0"/>
                        <a:t> HQ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UAE</a:t>
                      </a:r>
                      <a:endParaRPr lang="en-US" sz="1400" dirty="0"/>
                    </a:p>
                  </a:txBody>
                  <a:tcPr anchor="ctr"/>
                </a:tc>
              </a:tr>
              <a:tr h="55694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Local representative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619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526211"/>
            <a:ext cx="12192000" cy="862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805" y="24714"/>
            <a:ext cx="2216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4472C4"/>
                </a:solidFill>
              </a:rPr>
              <a:t>Xpert Learning</a:t>
            </a:r>
            <a:endParaRPr lang="en-US" sz="2400" b="1" dirty="0">
              <a:solidFill>
                <a:srgbClr val="4472C4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502254" y="3805725"/>
            <a:ext cx="3274684" cy="2011742"/>
            <a:chOff x="7447951" y="3578175"/>
            <a:chExt cx="3809525" cy="239215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8156635" y="2869491"/>
              <a:ext cx="2392158" cy="3809525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720642" y="3752491"/>
              <a:ext cx="3243531" cy="202720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049698" y="5908083"/>
            <a:ext cx="1992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3E3E3E"/>
                </a:solidFill>
                <a:latin typeface="Open Sans"/>
              </a:rPr>
              <a:t>Xpert learning solutions</a:t>
            </a:r>
            <a:endParaRPr lang="en-US" sz="1200" dirty="0">
              <a:solidFill>
                <a:srgbClr val="3E3E3E"/>
              </a:solidFill>
              <a:latin typeface="Open Sans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6974" y="25878"/>
            <a:ext cx="1685026" cy="46166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6660" y="3952320"/>
            <a:ext cx="2788153" cy="1687965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929499"/>
              </p:ext>
            </p:extLst>
          </p:nvPr>
        </p:nvGraphicFramePr>
        <p:xfrm>
          <a:off x="429314" y="1047408"/>
          <a:ext cx="5110672" cy="5216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502"/>
                <a:gridCol w="3321170"/>
              </a:tblGrid>
              <a:tr h="4985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Company name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chemeClr val="bg1"/>
                          </a:solidFill>
                        </a:rPr>
                        <a:t>Xpert</a:t>
                      </a:r>
                      <a:r>
                        <a:rPr lang="en-US" sz="1800" b="1" baseline="0" dirty="0" smtClean="0">
                          <a:solidFill>
                            <a:schemeClr val="bg1"/>
                          </a:solidFill>
                        </a:rPr>
                        <a:t> Learning</a:t>
                      </a:r>
                      <a:endParaRPr lang="en-US" sz="1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9762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Contact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Andrew Robson</a:t>
                      </a:r>
                    </a:p>
                    <a:p>
                      <a:r>
                        <a:rPr lang="en-US" sz="1400" b="1" dirty="0" smtClean="0"/>
                        <a:t>Consultant</a:t>
                      </a:r>
                    </a:p>
                    <a:p>
                      <a:r>
                        <a:rPr lang="en-US" sz="1400" dirty="0" smtClean="0">
                          <a:effectLst/>
                          <a:hlinkClick r:id="rId5"/>
                        </a:rPr>
                        <a:t>andrew@xpertlearning.com</a:t>
                      </a:r>
                      <a:endParaRPr lang="en-US" sz="1400" dirty="0" smtClean="0">
                        <a:effectLst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+971-5043-286-60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791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Website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www.xpertlearning.com</a:t>
                      </a:r>
                    </a:p>
                  </a:txBody>
                  <a:tcPr anchor="ctr"/>
                </a:tc>
              </a:tr>
              <a:tr h="179508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Solutions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Online Learning, Talent and Performance Vendor focused on providing Global content and platform solutions for Corporate, Academic and Government sectors in the Middle East region.</a:t>
                      </a:r>
                    </a:p>
                    <a:p>
                      <a:endParaRPr lang="en-US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Online Learning Courses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Talent Management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Language solutions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Education Content</a:t>
                      </a:r>
                    </a:p>
                  </a:txBody>
                  <a:tcPr anchor="ctr"/>
                </a:tc>
              </a:tr>
              <a:tr h="53537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Target Segment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Schools</a:t>
                      </a:r>
                      <a:r>
                        <a:rPr lang="en-US" sz="1400" baseline="0" dirty="0" smtClean="0"/>
                        <a:t>, Kindergartens, Libraries, Training centers, Universities, Corporates</a:t>
                      </a:r>
                      <a:endParaRPr lang="en-US" sz="1400" dirty="0"/>
                    </a:p>
                  </a:txBody>
                  <a:tcPr anchor="ctr"/>
                </a:tc>
              </a:tr>
              <a:tr h="37791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Focus territories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GCC, KSA</a:t>
                      </a:r>
                      <a:endParaRPr lang="en-US" sz="1400" dirty="0"/>
                    </a:p>
                  </a:txBody>
                  <a:tcPr anchor="ctr"/>
                </a:tc>
              </a:tr>
              <a:tr h="65563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References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Emirates NBD</a:t>
                      </a:r>
                      <a:r>
                        <a:rPr lang="en-US" sz="1400" baseline="0" dirty="0" smtClean="0"/>
                        <a:t>, Arabic College, MOE </a:t>
                      </a:r>
                      <a:endParaRPr lang="en-US" sz="1400" dirty="0" smtClean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401859"/>
              </p:ext>
            </p:extLst>
          </p:nvPr>
        </p:nvGraphicFramePr>
        <p:xfrm>
          <a:off x="6765415" y="1047408"/>
          <a:ext cx="4748362" cy="2446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4181"/>
                <a:gridCol w="2374181"/>
              </a:tblGrid>
              <a:tr h="51792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GTM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Tab + </a:t>
                      </a:r>
                      <a:r>
                        <a:rPr lang="en-US" sz="1400" dirty="0" err="1" smtClean="0"/>
                        <a:t>Xpert</a:t>
                      </a:r>
                      <a:r>
                        <a:rPr lang="en-US" sz="1400" baseline="0" dirty="0" smtClean="0"/>
                        <a:t> learning Solutions</a:t>
                      </a:r>
                      <a:endParaRPr lang="en-US" sz="1400" dirty="0"/>
                    </a:p>
                  </a:txBody>
                  <a:tcPr anchor="ctr"/>
                </a:tc>
              </a:tr>
              <a:tr h="39706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Company </a:t>
                      </a:r>
                      <a:r>
                        <a:rPr lang="en-US" sz="1800" baseline="0" dirty="0" smtClean="0"/>
                        <a:t>size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50-100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2048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Hardware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anchor="ctr"/>
                </a:tc>
              </a:tr>
              <a:tr h="55366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Company</a:t>
                      </a:r>
                      <a:r>
                        <a:rPr lang="en-US" sz="1800" baseline="0" dirty="0" smtClean="0"/>
                        <a:t> HQ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UAE</a:t>
                      </a:r>
                      <a:endParaRPr lang="en-US" sz="1400" dirty="0"/>
                    </a:p>
                  </a:txBody>
                  <a:tcPr anchor="ctr"/>
                </a:tc>
              </a:tr>
              <a:tr h="55694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Local representative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310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526211"/>
            <a:ext cx="12192000" cy="862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1789" y="25552"/>
            <a:ext cx="2216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4472C4"/>
                </a:solidFill>
              </a:rPr>
              <a:t>Melimu</a:t>
            </a:r>
            <a:endParaRPr lang="en-US" sz="2400" b="1" dirty="0">
              <a:solidFill>
                <a:srgbClr val="4472C4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445016" y="4017929"/>
            <a:ext cx="3274684" cy="2011742"/>
            <a:chOff x="7447951" y="3578175"/>
            <a:chExt cx="3809525" cy="239215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8156635" y="2869491"/>
              <a:ext cx="2392158" cy="3809525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720642" y="3752491"/>
              <a:ext cx="3243531" cy="202720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013315" y="6029671"/>
            <a:ext cx="1992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3E3E3E"/>
                </a:solidFill>
                <a:latin typeface="Open Sans"/>
              </a:rPr>
              <a:t>LMS solutions</a:t>
            </a:r>
            <a:endParaRPr lang="en-US" sz="1200" dirty="0">
              <a:solidFill>
                <a:srgbClr val="3E3E3E"/>
              </a:solidFill>
              <a:latin typeface="Open San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3918" y="25552"/>
            <a:ext cx="1398082" cy="50053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9423" y="4164524"/>
            <a:ext cx="2788152" cy="17001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5384" y="4681706"/>
            <a:ext cx="2743201" cy="134796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922387" y="6029672"/>
            <a:ext cx="1992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3E3E3E"/>
                </a:solidFill>
                <a:latin typeface="Open Sans"/>
              </a:rPr>
              <a:t>Global presence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524132"/>
              </p:ext>
            </p:extLst>
          </p:nvPr>
        </p:nvGraphicFramePr>
        <p:xfrm>
          <a:off x="281789" y="1068940"/>
          <a:ext cx="5110672" cy="5237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502"/>
                <a:gridCol w="3321170"/>
              </a:tblGrid>
              <a:tr h="50115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Company name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chemeClr val="bg1"/>
                          </a:solidFill>
                        </a:rPr>
                        <a:t>Melimu</a:t>
                      </a:r>
                      <a:endParaRPr lang="en-US" sz="1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98145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Contact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Sumit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Paliwal</a:t>
                      </a:r>
                      <a:endParaRPr lang="en-US" sz="1400" dirty="0" smtClean="0"/>
                    </a:p>
                    <a:p>
                      <a:r>
                        <a:rPr lang="en-US" sz="1400" b="1" dirty="0" smtClean="0"/>
                        <a:t>Business Development Manager </a:t>
                      </a:r>
                    </a:p>
                    <a:p>
                      <a:r>
                        <a:rPr lang="en-US" sz="1400" dirty="0" smtClean="0">
                          <a:effectLst/>
                          <a:hlinkClick r:id="rId6"/>
                        </a:rPr>
                        <a:t>sumit.paliwal@melimu.com</a:t>
                      </a:r>
                      <a:endParaRPr lang="en-US" sz="1400" dirty="0" smtClean="0">
                        <a:effectLst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+91-9412-771-890 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991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Website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www.melimu.com</a:t>
                      </a:r>
                    </a:p>
                  </a:txBody>
                  <a:tcPr anchor="ctr"/>
                </a:tc>
              </a:tr>
              <a:tr h="17255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Solutions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Social enterprise focused on mobile-first learning technology</a:t>
                      </a:r>
                    </a:p>
                    <a:p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K-12 Education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Higher Education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LMS Solutions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Corporate training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 integration</a:t>
                      </a:r>
                    </a:p>
                  </a:txBody>
                  <a:tcPr anchor="ctr"/>
                </a:tc>
              </a:tr>
              <a:tr h="53821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Target Segment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Schools</a:t>
                      </a:r>
                      <a:r>
                        <a:rPr lang="en-US" sz="1400" baseline="0" dirty="0" smtClean="0"/>
                        <a:t>, Libraries, Training centers, Universities, Corporates</a:t>
                      </a:r>
                      <a:endParaRPr lang="en-US" sz="1400" dirty="0"/>
                    </a:p>
                  </a:txBody>
                  <a:tcPr anchor="ctr"/>
                </a:tc>
              </a:tr>
              <a:tr h="37991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Focus territories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MENA </a:t>
                      </a:r>
                      <a:endParaRPr lang="en-US" sz="1400" dirty="0"/>
                    </a:p>
                  </a:txBody>
                  <a:tcPr anchor="ctr"/>
                </a:tc>
              </a:tr>
              <a:tr h="6591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Key Accounts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Pan Africa Christian University, Management University of Africa, SW Open University 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847511"/>
              </p:ext>
            </p:extLst>
          </p:nvPr>
        </p:nvGraphicFramePr>
        <p:xfrm>
          <a:off x="6906984" y="1068940"/>
          <a:ext cx="4748362" cy="2446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4181"/>
                <a:gridCol w="2374181"/>
              </a:tblGrid>
              <a:tr h="51792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GTM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Tab + </a:t>
                      </a:r>
                      <a:r>
                        <a:rPr lang="en-US" sz="1400" dirty="0" err="1" smtClean="0"/>
                        <a:t>Melimu</a:t>
                      </a:r>
                      <a:r>
                        <a:rPr lang="en-US" sz="1400" dirty="0" smtClean="0"/>
                        <a:t> Solutions</a:t>
                      </a:r>
                      <a:endParaRPr lang="en-US" sz="1400" dirty="0"/>
                    </a:p>
                  </a:txBody>
                  <a:tcPr anchor="ctr"/>
                </a:tc>
              </a:tr>
              <a:tr h="39706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Company </a:t>
                      </a:r>
                      <a:r>
                        <a:rPr lang="en-US" sz="1800" baseline="0" dirty="0" smtClean="0"/>
                        <a:t>size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+100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2048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Hardware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anchor="ctr"/>
                </a:tc>
              </a:tr>
              <a:tr h="55366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Company</a:t>
                      </a:r>
                      <a:r>
                        <a:rPr lang="en-US" sz="1800" baseline="0" dirty="0" smtClean="0"/>
                        <a:t> HQ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India</a:t>
                      </a:r>
                      <a:endParaRPr lang="en-US" sz="1400" dirty="0"/>
                    </a:p>
                  </a:txBody>
                  <a:tcPr anchor="ctr"/>
                </a:tc>
              </a:tr>
              <a:tr h="55694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Local representative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 - Remotely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649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526211"/>
            <a:ext cx="12192000" cy="862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9743" y="45914"/>
            <a:ext cx="2216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4472C4"/>
                </a:solidFill>
              </a:rPr>
              <a:t>DXC Solutions</a:t>
            </a:r>
            <a:endParaRPr lang="en-US" sz="2400" b="1" dirty="0">
              <a:solidFill>
                <a:srgbClr val="4472C4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541864" y="3709777"/>
            <a:ext cx="3274684" cy="2011742"/>
            <a:chOff x="7447951" y="3578175"/>
            <a:chExt cx="3809525" cy="239215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8156635" y="2869491"/>
              <a:ext cx="2392158" cy="3809525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720642" y="3752491"/>
              <a:ext cx="3243531" cy="202720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337812" y="5779184"/>
            <a:ext cx="1992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3E3E3E"/>
                </a:solidFill>
                <a:latin typeface="Open Sans"/>
              </a:rPr>
              <a:t>Health care virtual solution</a:t>
            </a:r>
            <a:endParaRPr lang="en-US" sz="1200" dirty="0">
              <a:solidFill>
                <a:srgbClr val="3E3E3E"/>
              </a:solidFill>
              <a:latin typeface="Open Sans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7780" y="0"/>
            <a:ext cx="1179210" cy="52621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3658" y="3856372"/>
            <a:ext cx="2764778" cy="1688559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976880"/>
              </p:ext>
            </p:extLst>
          </p:nvPr>
        </p:nvGraphicFramePr>
        <p:xfrm>
          <a:off x="328597" y="927530"/>
          <a:ext cx="5110672" cy="5128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502"/>
                <a:gridCol w="3321170"/>
              </a:tblGrid>
              <a:tr h="50113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Company name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DXC Solutions</a:t>
                      </a:r>
                      <a:endParaRPr lang="en-US" sz="1800" dirty="0"/>
                    </a:p>
                  </a:txBody>
                  <a:tcPr anchor="ctr"/>
                </a:tc>
              </a:tr>
              <a:tr h="93843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Contact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Phil Humber </a:t>
                      </a:r>
                    </a:p>
                    <a:p>
                      <a:r>
                        <a:rPr lang="en-US" sz="1400" b="1" dirty="0" smtClean="0"/>
                        <a:t>General Manager MENA</a:t>
                      </a:r>
                    </a:p>
                    <a:p>
                      <a:r>
                        <a:rPr lang="en-US" sz="1400" dirty="0" smtClean="0">
                          <a:effectLst/>
                          <a:hlinkClick r:id="rId5"/>
                        </a:rPr>
                        <a:t>phil.humber@dxc.com</a:t>
                      </a:r>
                      <a:endParaRPr lang="en-US" sz="1400" dirty="0" smtClean="0">
                        <a:effectLst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+971-5854-960-94 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99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Website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www.dxc.technology.com </a:t>
                      </a:r>
                    </a:p>
                  </a:txBody>
                  <a:tcPr anchor="ctr"/>
                </a:tc>
              </a:tr>
              <a:tr h="172550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Solutions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DXC’s extensive partner network helps drive collaboration and leverage technology independence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 tracking solutions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Health management solutions</a:t>
                      </a:r>
                    </a:p>
                  </a:txBody>
                  <a:tcPr anchor="ctr"/>
                </a:tc>
              </a:tr>
              <a:tr h="53820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Target Segment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Hospitals</a:t>
                      </a:r>
                      <a:r>
                        <a:rPr lang="en-US" sz="1400" baseline="0" dirty="0" smtClean="0"/>
                        <a:t>, Clinics, Medical centers </a:t>
                      </a:r>
                      <a:endParaRPr lang="en-US" sz="1400" dirty="0"/>
                    </a:p>
                  </a:txBody>
                  <a:tcPr anchor="ctr"/>
                </a:tc>
              </a:tr>
              <a:tr h="3799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Focus territories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MENA </a:t>
                      </a:r>
                      <a:endParaRPr lang="en-US" sz="1400" dirty="0"/>
                    </a:p>
                  </a:txBody>
                  <a:tcPr anchor="ctr"/>
                </a:tc>
              </a:tr>
              <a:tr h="6590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Key Accounts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Ministry of health Brunei , Royal Papworth Hospital , Danish Health Data Authority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510210"/>
              </p:ext>
            </p:extLst>
          </p:nvPr>
        </p:nvGraphicFramePr>
        <p:xfrm>
          <a:off x="6654271" y="927530"/>
          <a:ext cx="4748362" cy="2446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4181"/>
                <a:gridCol w="2374181"/>
              </a:tblGrid>
              <a:tr h="51792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GTM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Tab + DXC Solutions</a:t>
                      </a:r>
                      <a:endParaRPr lang="en-US" sz="1400" dirty="0"/>
                    </a:p>
                  </a:txBody>
                  <a:tcPr anchor="ctr"/>
                </a:tc>
              </a:tr>
              <a:tr h="39706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Company </a:t>
                      </a:r>
                      <a:r>
                        <a:rPr lang="en-US" sz="1800" baseline="0" dirty="0" smtClean="0"/>
                        <a:t>size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+100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2048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Hardware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anchor="ctr"/>
                </a:tc>
              </a:tr>
              <a:tr h="55366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Company</a:t>
                      </a:r>
                      <a:r>
                        <a:rPr lang="en-US" sz="1800" baseline="0" dirty="0" smtClean="0"/>
                        <a:t> HQ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UAE</a:t>
                      </a:r>
                      <a:endParaRPr lang="en-US" sz="1400" dirty="0"/>
                    </a:p>
                  </a:txBody>
                  <a:tcPr anchor="ctr"/>
                </a:tc>
              </a:tr>
              <a:tr h="55694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Local representative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682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346438"/>
              </p:ext>
            </p:extLst>
          </p:nvPr>
        </p:nvGraphicFramePr>
        <p:xfrm>
          <a:off x="316197" y="987875"/>
          <a:ext cx="5110672" cy="5147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502"/>
                <a:gridCol w="3321170"/>
              </a:tblGrid>
              <a:tr h="50137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Company name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3asafeer</a:t>
                      </a:r>
                      <a:r>
                        <a:rPr lang="en-US" sz="1800" baseline="0" dirty="0" smtClean="0"/>
                        <a:t> (</a:t>
                      </a:r>
                      <a:r>
                        <a:rPr lang="en-US" sz="1800" baseline="0" dirty="0" err="1" smtClean="0"/>
                        <a:t>Aasafeer</a:t>
                      </a:r>
                      <a:r>
                        <a:rPr lang="en-US" sz="1800" baseline="0" dirty="0" smtClean="0"/>
                        <a:t>)</a:t>
                      </a:r>
                      <a:endParaRPr lang="en-US" sz="1800" dirty="0"/>
                    </a:p>
                  </a:txBody>
                  <a:tcPr anchor="ctr"/>
                </a:tc>
              </a:tr>
              <a:tr h="98190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Contact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Amro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Abu-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Hmaidan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CEO</a:t>
                      </a:r>
                    </a:p>
                    <a:p>
                      <a:r>
                        <a:rPr lang="en-US" sz="1400" dirty="0" smtClean="0">
                          <a:effectLst/>
                          <a:hlinkClick r:id="rId2"/>
                        </a:rPr>
                        <a:t>amro@3asafeer.com</a:t>
                      </a:r>
                      <a:endParaRPr lang="en-US" sz="1400" dirty="0" smtClean="0">
                        <a:effectLst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+971-5028-101-51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8009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Website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www.3asafeer.com</a:t>
                      </a:r>
                    </a:p>
                  </a:txBody>
                  <a:tcPr anchor="ctr"/>
                </a:tc>
              </a:tr>
              <a:tr h="172633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Solutions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Arabic learning platform for Pre-school &amp; K12</a:t>
                      </a:r>
                    </a:p>
                    <a:p>
                      <a:endParaRPr lang="en-US" sz="105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LMS Solutions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Arabic language content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Pre-school content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 &amp; Math Content </a:t>
                      </a:r>
                    </a:p>
                  </a:txBody>
                  <a:tcPr anchor="ctr"/>
                </a:tc>
              </a:tr>
              <a:tr h="51487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Target Segment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Schools</a:t>
                      </a:r>
                      <a:r>
                        <a:rPr lang="en-US" sz="1400" baseline="0" dirty="0" smtClean="0"/>
                        <a:t>, Kindergartens, NGO’s, Libraries, Public schools</a:t>
                      </a:r>
                      <a:endParaRPr lang="en-US" sz="1400" dirty="0"/>
                    </a:p>
                  </a:txBody>
                  <a:tcPr anchor="ctr"/>
                </a:tc>
              </a:tr>
              <a:tr h="38009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Focus territories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MENA </a:t>
                      </a:r>
                      <a:endParaRPr lang="en-US" sz="1400" dirty="0"/>
                    </a:p>
                  </a:txBody>
                  <a:tcPr anchor="ctr"/>
                </a:tc>
              </a:tr>
              <a:tr h="659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Key Accounts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GEMS</a:t>
                      </a:r>
                      <a:r>
                        <a:rPr lang="en-US" sz="1400" baseline="0" dirty="0" smtClean="0"/>
                        <a:t> W</a:t>
                      </a:r>
                      <a:r>
                        <a:rPr lang="en-US" sz="1400" dirty="0" smtClean="0"/>
                        <a:t>ellington</a:t>
                      </a:r>
                      <a:r>
                        <a:rPr lang="en-US" sz="1400" baseline="0" dirty="0" smtClean="0"/>
                        <a:t> International, GEMS World Academy</a:t>
                      </a:r>
                      <a:endParaRPr lang="en-US" sz="1400" dirty="0" smtClean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0" y="526211"/>
            <a:ext cx="12192000" cy="862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4757" y="29429"/>
            <a:ext cx="3907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4472C4"/>
                </a:solidFill>
              </a:rPr>
              <a:t>3asafeer (</a:t>
            </a:r>
            <a:r>
              <a:rPr lang="en-US" sz="2400" b="1" dirty="0" err="1" smtClean="0">
                <a:solidFill>
                  <a:srgbClr val="4472C4"/>
                </a:solidFill>
              </a:rPr>
              <a:t>Aasafeer</a:t>
            </a:r>
            <a:r>
              <a:rPr lang="en-US" sz="2400" b="1" dirty="0" smtClean="0">
                <a:solidFill>
                  <a:srgbClr val="4472C4"/>
                </a:solidFill>
              </a:rPr>
              <a:t>)</a:t>
            </a:r>
            <a:endParaRPr lang="en-US" sz="2400" b="1" dirty="0">
              <a:solidFill>
                <a:srgbClr val="4472C4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821216" y="3846510"/>
            <a:ext cx="3274684" cy="2011742"/>
            <a:chOff x="7447951" y="3578175"/>
            <a:chExt cx="3809525" cy="239215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8156635" y="2869491"/>
              <a:ext cx="2392158" cy="3809525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720642" y="3752491"/>
              <a:ext cx="3243531" cy="202720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395589" y="5858252"/>
            <a:ext cx="1992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3E3E3E"/>
                </a:solidFill>
                <a:latin typeface="Open Sans"/>
              </a:rPr>
              <a:t>3asafeer Solution</a:t>
            </a:r>
            <a:endParaRPr lang="en-US" sz="1200" dirty="0">
              <a:solidFill>
                <a:srgbClr val="3E3E3E"/>
              </a:solidFill>
              <a:latin typeface="Open San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5328" y="1"/>
            <a:ext cx="1046672" cy="53483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2720" y="3993105"/>
            <a:ext cx="2788152" cy="1704828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043445"/>
              </p:ext>
            </p:extLst>
          </p:nvPr>
        </p:nvGraphicFramePr>
        <p:xfrm>
          <a:off x="6784611" y="987875"/>
          <a:ext cx="4748362" cy="2446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4181"/>
                <a:gridCol w="2374181"/>
              </a:tblGrid>
              <a:tr h="51792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GTM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Tab + 3asafeer</a:t>
                      </a:r>
                      <a:r>
                        <a:rPr lang="en-US" sz="1400" baseline="0" dirty="0" smtClean="0"/>
                        <a:t> solution</a:t>
                      </a:r>
                      <a:endParaRPr lang="en-US" sz="1400" dirty="0"/>
                    </a:p>
                  </a:txBody>
                  <a:tcPr anchor="ctr"/>
                </a:tc>
              </a:tr>
              <a:tr h="39706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Company </a:t>
                      </a:r>
                      <a:r>
                        <a:rPr lang="en-US" sz="1800" baseline="0" dirty="0" smtClean="0"/>
                        <a:t>size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11-50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2048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Hardware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anchor="ctr"/>
                </a:tc>
              </a:tr>
              <a:tr h="55366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Company</a:t>
                      </a:r>
                      <a:r>
                        <a:rPr lang="en-US" sz="1800" baseline="0" dirty="0" smtClean="0"/>
                        <a:t> HQ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UAE</a:t>
                      </a:r>
                      <a:endParaRPr lang="en-US" sz="1400" dirty="0"/>
                    </a:p>
                  </a:txBody>
                  <a:tcPr anchor="ctr"/>
                </a:tc>
              </a:tr>
              <a:tr h="55694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Local representative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6276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965</Words>
  <Application>Microsoft Office PowerPoint</Application>
  <PresentationFormat>Widescreen</PresentationFormat>
  <Paragraphs>346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Samsung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Ashraf Shihadeh/METO B2B /METO/Professional/Samsung Electronics</dc:creator>
  <cp:lastModifiedBy>Hani Nasser/METO B2B /METO/Principal Professional/Samsung Electronics</cp:lastModifiedBy>
  <cp:revision>68</cp:revision>
  <dcterms:created xsi:type="dcterms:W3CDTF">2020-04-29T18:12:41Z</dcterms:created>
  <dcterms:modified xsi:type="dcterms:W3CDTF">2020-06-03T06:51:59Z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C:\Users\ashraf.s\Desktop\COVID-19 working Tasks\solution library.pptx</vt:lpwstr>
  </property>
  <property fmtid="{5C58129F-E5B8-477A-9B38-B3E54BFA04C8}" pid="2">
    <vt:lpwstr>A7637F956CB8920605F70BEF19A7F0923F6298E8BFB9C422D30ACF1CFA97A19A</vt:lpwstr>
  </property>
</Properties>
</file>