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8.jpg" ContentType="image/jpeg"/>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10.jpg" ContentType="image/jpeg"/>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7" r:id="rId2"/>
    <p:sldId id="268" r:id="rId3"/>
    <p:sldId id="269" r:id="rId4"/>
    <p:sldId id="270" r:id="rId5"/>
    <p:sldId id="271" r:id="rId6"/>
    <p:sldId id="272"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8" r:id="rId21"/>
    <p:sldId id="289" r:id="rId22"/>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CC3399"/>
    <a:srgbClr val="339933"/>
    <a:srgbClr val="E8E8E8"/>
    <a:srgbClr val="FFFFFF"/>
    <a:srgbClr val="422C16"/>
    <a:srgbClr val="0C788E"/>
    <a:srgbClr val="006666"/>
    <a:srgbClr val="0099CC"/>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23" autoAdjust="0"/>
    <p:restoredTop sz="69534" autoAdjust="0"/>
  </p:normalViewPr>
  <p:slideViewPr>
    <p:cSldViewPr>
      <p:cViewPr>
        <p:scale>
          <a:sx n="89" d="100"/>
          <a:sy n="89" d="100"/>
        </p:scale>
        <p:origin x="774" y="-6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8D4027-6B47-47EF-8C66-CCC9B10B998F}" type="datetimeFigureOut">
              <a:rPr lang="fr-FR" smtClean="0"/>
              <a:pPr/>
              <a:t>13/11/2020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584C59-4C07-4E9B-ADA1-3BC20D3B7A5D}"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Le SCRUM meeting est une réunion organisée de la façon suivante :</a:t>
            </a:r>
          </a:p>
          <a:p>
            <a:pPr lvl="1"/>
            <a:r>
              <a:rPr lang="fr-FR" dirty="0"/>
              <a:t>Tous les jours</a:t>
            </a:r>
          </a:p>
          <a:p>
            <a:pPr lvl="1"/>
            <a:r>
              <a:rPr lang="fr-FR" dirty="0"/>
              <a:t>5 minutes</a:t>
            </a:r>
          </a:p>
          <a:p>
            <a:pPr lvl="1"/>
            <a:r>
              <a:rPr lang="fr-FR" dirty="0"/>
              <a:t>Debout</a:t>
            </a:r>
          </a:p>
          <a:p>
            <a:r>
              <a:rPr lang="fr-FR" dirty="0"/>
              <a:t>Le SCRUM meeting n'est pas fait pour </a:t>
            </a:r>
            <a:r>
              <a:rPr lang="fr-FR" dirty="0" err="1"/>
              <a:t>ésoudre</a:t>
            </a:r>
            <a:r>
              <a:rPr lang="fr-FR" dirty="0"/>
              <a:t> mais </a:t>
            </a:r>
            <a:r>
              <a:rPr lang="fr-FR" dirty="0" err="1"/>
              <a:t>plutot</a:t>
            </a:r>
            <a:r>
              <a:rPr lang="fr-FR" dirty="0"/>
              <a:t> pour identifier les problèmes. Finalement Tout le monde peut participer au meeting, mais seuls les membres de l'équipe peuvent parlés.</a:t>
            </a:r>
          </a:p>
          <a:p>
            <a:r>
              <a:rPr lang="fr-FR" dirty="0"/>
              <a:t>Le SCRUM meeting est effectué pour répondre à 3 questions essentielles :</a:t>
            </a:r>
          </a:p>
          <a:p>
            <a:pPr lvl="1"/>
            <a:r>
              <a:rPr lang="fr-FR" dirty="0"/>
              <a:t>qu’est ce que j’ai fais hier?</a:t>
            </a:r>
          </a:p>
          <a:p>
            <a:pPr lvl="1"/>
            <a:r>
              <a:rPr lang="fr-FR" dirty="0"/>
              <a:t>qu’est ce que je fais aujourd’hui?</a:t>
            </a:r>
          </a:p>
          <a:p>
            <a:pPr lvl="1"/>
            <a:r>
              <a:rPr lang="fr-FR" dirty="0"/>
              <a:t>quels sont les problèmes?</a:t>
            </a:r>
          </a:p>
          <a:p>
            <a:r>
              <a:rPr lang="fr-FR" dirty="0"/>
              <a:t>Toute l'</a:t>
            </a:r>
            <a:r>
              <a:rPr lang="fr-FR" dirty="0" err="1"/>
              <a:t>quipe</a:t>
            </a:r>
            <a:r>
              <a:rPr lang="fr-FR" dirty="0"/>
              <a:t> interviens et le tour de parole doit être scrupuleusement respecté pour éviter que le SCRUM dérive sur des discussions techniques et déborde des 15 minutes. Si le besoin s'en fait sentir, des discussions sont alors menées librement après le SCRUM.</a:t>
            </a:r>
          </a:p>
        </p:txBody>
      </p:sp>
      <p:sp>
        <p:nvSpPr>
          <p:cNvPr id="4" name="Espace réservé du numéro de diapositive 3"/>
          <p:cNvSpPr>
            <a:spLocks noGrp="1"/>
          </p:cNvSpPr>
          <p:nvPr>
            <p:ph type="sldNum" sz="quarter" idx="10"/>
          </p:nvPr>
        </p:nvSpPr>
        <p:spPr/>
        <p:txBody>
          <a:bodyPr/>
          <a:lstStyle/>
          <a:p>
            <a:fld id="{07584C59-4C07-4E9B-ADA1-3BC20D3B7A5D}" type="slidenum">
              <a:rPr lang="fr-FR" smtClean="0"/>
              <a:pPr/>
              <a:t>2</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Le SCRUM meeting est une réunion organisée de la façon suivante :</a:t>
            </a:r>
          </a:p>
          <a:p>
            <a:pPr lvl="1"/>
            <a:r>
              <a:rPr lang="fr-FR" dirty="0"/>
              <a:t>Tous les jours</a:t>
            </a:r>
          </a:p>
          <a:p>
            <a:pPr lvl="1"/>
            <a:r>
              <a:rPr lang="fr-FR" dirty="0"/>
              <a:t>5 minutes</a:t>
            </a:r>
          </a:p>
          <a:p>
            <a:pPr lvl="1"/>
            <a:r>
              <a:rPr lang="fr-FR" dirty="0"/>
              <a:t>Debout</a:t>
            </a:r>
          </a:p>
          <a:p>
            <a:r>
              <a:rPr lang="fr-FR" dirty="0"/>
              <a:t>Le SCRUM meeting n'est pas fait pour </a:t>
            </a:r>
            <a:r>
              <a:rPr lang="fr-FR" dirty="0" err="1"/>
              <a:t>ésoudre</a:t>
            </a:r>
            <a:r>
              <a:rPr lang="fr-FR" dirty="0"/>
              <a:t> mais </a:t>
            </a:r>
            <a:r>
              <a:rPr lang="fr-FR" dirty="0" err="1"/>
              <a:t>plutot</a:t>
            </a:r>
            <a:r>
              <a:rPr lang="fr-FR" dirty="0"/>
              <a:t> pour identifier les problèmes. Finalement Tout le monde peut participer au meeting, mais seuls les membres de l'équipe peuvent parlés.</a:t>
            </a:r>
          </a:p>
          <a:p>
            <a:r>
              <a:rPr lang="fr-FR" dirty="0"/>
              <a:t>Le SCRUM meeting est effectué pour répondre à 3 questions essentielles :</a:t>
            </a:r>
          </a:p>
          <a:p>
            <a:pPr lvl="1"/>
            <a:r>
              <a:rPr lang="fr-FR" dirty="0"/>
              <a:t>qu’est ce que j’ai fais hier?</a:t>
            </a:r>
          </a:p>
          <a:p>
            <a:pPr lvl="1"/>
            <a:r>
              <a:rPr lang="fr-FR" dirty="0"/>
              <a:t>qu’est ce que je fais aujourd’hui?</a:t>
            </a:r>
          </a:p>
          <a:p>
            <a:pPr lvl="1"/>
            <a:r>
              <a:rPr lang="fr-FR" dirty="0"/>
              <a:t>quels sont les problèmes?</a:t>
            </a:r>
          </a:p>
          <a:p>
            <a:r>
              <a:rPr lang="fr-FR" dirty="0"/>
              <a:t>Toute l'</a:t>
            </a:r>
            <a:r>
              <a:rPr lang="fr-FR" dirty="0" err="1"/>
              <a:t>quipe</a:t>
            </a:r>
            <a:r>
              <a:rPr lang="fr-FR" dirty="0"/>
              <a:t> interviens et le tour de parole doit être scrupuleusement respecté pour éviter que le SCRUM dérive sur des discussions techniques et déborde des 15 minutes. Si le besoin s'en fait sentir, des discussions sont alors menées librement après le SCRUM.</a:t>
            </a:r>
          </a:p>
        </p:txBody>
      </p:sp>
      <p:sp>
        <p:nvSpPr>
          <p:cNvPr id="4" name="Espace réservé du numéro de diapositive 3"/>
          <p:cNvSpPr>
            <a:spLocks noGrp="1"/>
          </p:cNvSpPr>
          <p:nvPr>
            <p:ph type="sldNum" sz="quarter" idx="10"/>
          </p:nvPr>
        </p:nvSpPr>
        <p:spPr/>
        <p:txBody>
          <a:bodyPr/>
          <a:lstStyle/>
          <a:p>
            <a:fld id="{07584C59-4C07-4E9B-ADA1-3BC20D3B7A5D}" type="slidenum">
              <a:rPr lang="fr-FR" smtClean="0"/>
              <a:pPr/>
              <a:t>11</a:t>
            </a:fld>
            <a:endParaRPr lang="fr-FR"/>
          </a:p>
        </p:txBody>
      </p:sp>
    </p:spTree>
    <p:extLst>
      <p:ext uri="{BB962C8B-B14F-4D97-AF65-F5344CB8AC3E}">
        <p14:creationId xmlns:p14="http://schemas.microsoft.com/office/powerpoint/2010/main" val="2297549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Le SCRUM meeting est une réunion organisée de la façon suivante :</a:t>
            </a:r>
          </a:p>
          <a:p>
            <a:pPr lvl="1"/>
            <a:r>
              <a:rPr lang="fr-FR" dirty="0"/>
              <a:t>Tous les jours</a:t>
            </a:r>
          </a:p>
          <a:p>
            <a:pPr lvl="1"/>
            <a:r>
              <a:rPr lang="fr-FR" dirty="0"/>
              <a:t>5 minutes</a:t>
            </a:r>
          </a:p>
          <a:p>
            <a:pPr lvl="1"/>
            <a:r>
              <a:rPr lang="fr-FR" dirty="0"/>
              <a:t>Debout</a:t>
            </a:r>
          </a:p>
          <a:p>
            <a:r>
              <a:rPr lang="fr-FR" dirty="0"/>
              <a:t>Le SCRUM meeting n'est pas fait pour </a:t>
            </a:r>
            <a:r>
              <a:rPr lang="fr-FR" dirty="0" err="1"/>
              <a:t>ésoudre</a:t>
            </a:r>
            <a:r>
              <a:rPr lang="fr-FR" dirty="0"/>
              <a:t> mais </a:t>
            </a:r>
            <a:r>
              <a:rPr lang="fr-FR" dirty="0" err="1"/>
              <a:t>plutot</a:t>
            </a:r>
            <a:r>
              <a:rPr lang="fr-FR" dirty="0"/>
              <a:t> pour identifier les problèmes. Finalement Tout le monde peut participer au meeting, mais seuls les membres de l'équipe peuvent parlés.</a:t>
            </a:r>
          </a:p>
          <a:p>
            <a:r>
              <a:rPr lang="fr-FR" dirty="0"/>
              <a:t>Le SCRUM meeting est effectué pour répondre à 3 questions essentielles :</a:t>
            </a:r>
          </a:p>
          <a:p>
            <a:pPr lvl="1"/>
            <a:r>
              <a:rPr lang="fr-FR" dirty="0"/>
              <a:t>qu’est ce que j’ai fais hier?</a:t>
            </a:r>
          </a:p>
          <a:p>
            <a:pPr lvl="1"/>
            <a:r>
              <a:rPr lang="fr-FR" dirty="0"/>
              <a:t>qu’est ce que je fais aujourd’hui?</a:t>
            </a:r>
          </a:p>
          <a:p>
            <a:pPr lvl="1"/>
            <a:r>
              <a:rPr lang="fr-FR" dirty="0"/>
              <a:t>quels sont les problèmes?</a:t>
            </a:r>
          </a:p>
          <a:p>
            <a:r>
              <a:rPr lang="fr-FR" dirty="0"/>
              <a:t>Toute l'</a:t>
            </a:r>
            <a:r>
              <a:rPr lang="fr-FR" dirty="0" err="1"/>
              <a:t>quipe</a:t>
            </a:r>
            <a:r>
              <a:rPr lang="fr-FR" dirty="0"/>
              <a:t> interviens et le tour de parole doit être scrupuleusement respecté pour éviter que le SCRUM dérive sur des discussions techniques et déborde des 15 minutes. Si le besoin s'en fait sentir, des discussions sont alors menées librement après le SCRUM.</a:t>
            </a:r>
          </a:p>
        </p:txBody>
      </p:sp>
      <p:sp>
        <p:nvSpPr>
          <p:cNvPr id="4" name="Espace réservé du numéro de diapositive 3"/>
          <p:cNvSpPr>
            <a:spLocks noGrp="1"/>
          </p:cNvSpPr>
          <p:nvPr>
            <p:ph type="sldNum" sz="quarter" idx="10"/>
          </p:nvPr>
        </p:nvSpPr>
        <p:spPr/>
        <p:txBody>
          <a:bodyPr/>
          <a:lstStyle/>
          <a:p>
            <a:fld id="{07584C59-4C07-4E9B-ADA1-3BC20D3B7A5D}" type="slidenum">
              <a:rPr lang="fr-FR" smtClean="0"/>
              <a:pPr/>
              <a:t>12</a:t>
            </a:fld>
            <a:endParaRPr lang="fr-FR"/>
          </a:p>
        </p:txBody>
      </p:sp>
    </p:spTree>
    <p:extLst>
      <p:ext uri="{BB962C8B-B14F-4D97-AF65-F5344CB8AC3E}">
        <p14:creationId xmlns:p14="http://schemas.microsoft.com/office/powerpoint/2010/main" val="3439414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Le SCRUM meeting est une réunion organisée de la façon suivante :</a:t>
            </a:r>
          </a:p>
          <a:p>
            <a:pPr lvl="1"/>
            <a:r>
              <a:rPr lang="fr-FR" dirty="0"/>
              <a:t>Tous les jours</a:t>
            </a:r>
          </a:p>
          <a:p>
            <a:pPr lvl="1"/>
            <a:r>
              <a:rPr lang="fr-FR" dirty="0"/>
              <a:t>5 minutes</a:t>
            </a:r>
          </a:p>
          <a:p>
            <a:pPr lvl="1"/>
            <a:r>
              <a:rPr lang="fr-FR" dirty="0"/>
              <a:t>Debout</a:t>
            </a:r>
          </a:p>
          <a:p>
            <a:r>
              <a:rPr lang="fr-FR" dirty="0"/>
              <a:t>Le SCRUM meeting n'est pas fait pour </a:t>
            </a:r>
            <a:r>
              <a:rPr lang="fr-FR" dirty="0" err="1"/>
              <a:t>ésoudre</a:t>
            </a:r>
            <a:r>
              <a:rPr lang="fr-FR" dirty="0"/>
              <a:t> mais </a:t>
            </a:r>
            <a:r>
              <a:rPr lang="fr-FR" dirty="0" err="1"/>
              <a:t>plutot</a:t>
            </a:r>
            <a:r>
              <a:rPr lang="fr-FR" dirty="0"/>
              <a:t> pour identifier les problèmes. Finalement Tout le monde peut participer au meeting, mais seuls les membres de l'équipe peuvent parlés.</a:t>
            </a:r>
          </a:p>
          <a:p>
            <a:r>
              <a:rPr lang="fr-FR" dirty="0"/>
              <a:t>Le SCRUM meeting est effectué pour répondre à 3 questions essentielles :</a:t>
            </a:r>
          </a:p>
          <a:p>
            <a:pPr lvl="1"/>
            <a:r>
              <a:rPr lang="fr-FR" dirty="0"/>
              <a:t>qu’est ce que j’ai fais hier?</a:t>
            </a:r>
          </a:p>
          <a:p>
            <a:pPr lvl="1"/>
            <a:r>
              <a:rPr lang="fr-FR" dirty="0"/>
              <a:t>qu’est ce que je fais aujourd’hui?</a:t>
            </a:r>
          </a:p>
          <a:p>
            <a:pPr lvl="1"/>
            <a:r>
              <a:rPr lang="fr-FR" dirty="0"/>
              <a:t>quels sont les problèmes?</a:t>
            </a:r>
          </a:p>
          <a:p>
            <a:r>
              <a:rPr lang="fr-FR" dirty="0"/>
              <a:t>Toute l'</a:t>
            </a:r>
            <a:r>
              <a:rPr lang="fr-FR" dirty="0" err="1"/>
              <a:t>quipe</a:t>
            </a:r>
            <a:r>
              <a:rPr lang="fr-FR" dirty="0"/>
              <a:t> interviens et le tour de parole doit être scrupuleusement respecté pour éviter que le SCRUM dérive sur des discussions techniques et déborde des 15 minutes. Si le besoin s'en fait sentir, des discussions sont alors menées librement après le SCRUM.</a:t>
            </a:r>
          </a:p>
        </p:txBody>
      </p:sp>
      <p:sp>
        <p:nvSpPr>
          <p:cNvPr id="4" name="Espace réservé du numéro de diapositive 3"/>
          <p:cNvSpPr>
            <a:spLocks noGrp="1"/>
          </p:cNvSpPr>
          <p:nvPr>
            <p:ph type="sldNum" sz="quarter" idx="10"/>
          </p:nvPr>
        </p:nvSpPr>
        <p:spPr/>
        <p:txBody>
          <a:bodyPr/>
          <a:lstStyle/>
          <a:p>
            <a:fld id="{07584C59-4C07-4E9B-ADA1-3BC20D3B7A5D}" type="slidenum">
              <a:rPr lang="fr-FR" smtClean="0"/>
              <a:pPr/>
              <a:t>13</a:t>
            </a:fld>
            <a:endParaRPr lang="fr-FR"/>
          </a:p>
        </p:txBody>
      </p:sp>
    </p:spTree>
    <p:extLst>
      <p:ext uri="{BB962C8B-B14F-4D97-AF65-F5344CB8AC3E}">
        <p14:creationId xmlns:p14="http://schemas.microsoft.com/office/powerpoint/2010/main" val="3147338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Le SCRUM meeting est une réunion organisée de la façon suivante :</a:t>
            </a:r>
          </a:p>
          <a:p>
            <a:pPr lvl="1"/>
            <a:r>
              <a:rPr lang="fr-FR" dirty="0"/>
              <a:t>Tous les jours</a:t>
            </a:r>
          </a:p>
          <a:p>
            <a:pPr lvl="1"/>
            <a:r>
              <a:rPr lang="fr-FR" dirty="0"/>
              <a:t>5 minutes</a:t>
            </a:r>
          </a:p>
          <a:p>
            <a:pPr lvl="1"/>
            <a:r>
              <a:rPr lang="fr-FR" dirty="0"/>
              <a:t>Debout</a:t>
            </a:r>
          </a:p>
          <a:p>
            <a:r>
              <a:rPr lang="fr-FR" dirty="0"/>
              <a:t>Le SCRUM meeting n'est pas fait pour </a:t>
            </a:r>
            <a:r>
              <a:rPr lang="fr-FR" dirty="0" err="1"/>
              <a:t>ésoudre</a:t>
            </a:r>
            <a:r>
              <a:rPr lang="fr-FR" dirty="0"/>
              <a:t> mais </a:t>
            </a:r>
            <a:r>
              <a:rPr lang="fr-FR" dirty="0" err="1"/>
              <a:t>plutot</a:t>
            </a:r>
            <a:r>
              <a:rPr lang="fr-FR" dirty="0"/>
              <a:t> pour identifier les problèmes. Finalement Tout le monde peut participer au meeting, mais seuls les membres de l'équipe peuvent parlés.</a:t>
            </a:r>
          </a:p>
          <a:p>
            <a:r>
              <a:rPr lang="fr-FR" dirty="0"/>
              <a:t>Le SCRUM meeting est effectué pour répondre à 3 questions essentielles :</a:t>
            </a:r>
          </a:p>
          <a:p>
            <a:pPr lvl="1"/>
            <a:r>
              <a:rPr lang="fr-FR" dirty="0"/>
              <a:t>qu’est ce que j’ai fais hier?</a:t>
            </a:r>
          </a:p>
          <a:p>
            <a:pPr lvl="1"/>
            <a:r>
              <a:rPr lang="fr-FR" dirty="0"/>
              <a:t>qu’est ce que je fais aujourd’hui?</a:t>
            </a:r>
          </a:p>
          <a:p>
            <a:pPr lvl="1"/>
            <a:r>
              <a:rPr lang="fr-FR" dirty="0"/>
              <a:t>quels sont les problèmes?</a:t>
            </a:r>
          </a:p>
          <a:p>
            <a:r>
              <a:rPr lang="fr-FR" dirty="0"/>
              <a:t>Toute l'</a:t>
            </a:r>
            <a:r>
              <a:rPr lang="fr-FR" dirty="0" err="1"/>
              <a:t>quipe</a:t>
            </a:r>
            <a:r>
              <a:rPr lang="fr-FR" dirty="0"/>
              <a:t> interviens et le tour de parole doit être scrupuleusement respecté pour éviter que le SCRUM dérive sur des discussions techniques et déborde des 15 minutes. Si le besoin s'en fait sentir, des discussions sont alors menées librement après le SCRUM.</a:t>
            </a:r>
          </a:p>
        </p:txBody>
      </p:sp>
      <p:sp>
        <p:nvSpPr>
          <p:cNvPr id="4" name="Espace réservé du numéro de diapositive 3"/>
          <p:cNvSpPr>
            <a:spLocks noGrp="1"/>
          </p:cNvSpPr>
          <p:nvPr>
            <p:ph type="sldNum" sz="quarter" idx="10"/>
          </p:nvPr>
        </p:nvSpPr>
        <p:spPr/>
        <p:txBody>
          <a:bodyPr/>
          <a:lstStyle/>
          <a:p>
            <a:fld id="{07584C59-4C07-4E9B-ADA1-3BC20D3B7A5D}" type="slidenum">
              <a:rPr lang="fr-FR" smtClean="0"/>
              <a:pPr/>
              <a:t>14</a:t>
            </a:fld>
            <a:endParaRPr lang="fr-FR"/>
          </a:p>
        </p:txBody>
      </p:sp>
    </p:spTree>
    <p:extLst>
      <p:ext uri="{BB962C8B-B14F-4D97-AF65-F5344CB8AC3E}">
        <p14:creationId xmlns:p14="http://schemas.microsoft.com/office/powerpoint/2010/main" val="170008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Le SCRUM meeting est une réunion organisée de la façon suivante :</a:t>
            </a:r>
          </a:p>
          <a:p>
            <a:pPr lvl="1"/>
            <a:r>
              <a:rPr lang="fr-FR" dirty="0"/>
              <a:t>Tous les jours</a:t>
            </a:r>
          </a:p>
          <a:p>
            <a:pPr lvl="1"/>
            <a:r>
              <a:rPr lang="fr-FR" dirty="0"/>
              <a:t>5 minutes</a:t>
            </a:r>
          </a:p>
          <a:p>
            <a:pPr lvl="1"/>
            <a:r>
              <a:rPr lang="fr-FR" dirty="0"/>
              <a:t>Debout</a:t>
            </a:r>
          </a:p>
          <a:p>
            <a:r>
              <a:rPr lang="fr-FR" dirty="0"/>
              <a:t>Le SCRUM meeting n'est pas fait pour </a:t>
            </a:r>
            <a:r>
              <a:rPr lang="fr-FR" dirty="0" err="1"/>
              <a:t>ésoudre</a:t>
            </a:r>
            <a:r>
              <a:rPr lang="fr-FR" dirty="0"/>
              <a:t> mais </a:t>
            </a:r>
            <a:r>
              <a:rPr lang="fr-FR" dirty="0" err="1"/>
              <a:t>plutot</a:t>
            </a:r>
            <a:r>
              <a:rPr lang="fr-FR" dirty="0"/>
              <a:t> pour identifier les problèmes. Finalement Tout le monde peut participer au meeting, mais seuls les membres de l'équipe peuvent parlés.</a:t>
            </a:r>
          </a:p>
          <a:p>
            <a:r>
              <a:rPr lang="fr-FR" dirty="0"/>
              <a:t>Le SCRUM meeting est effectué pour répondre à 3 questions essentielles :</a:t>
            </a:r>
          </a:p>
          <a:p>
            <a:pPr lvl="1"/>
            <a:r>
              <a:rPr lang="fr-FR" dirty="0"/>
              <a:t>qu’est ce que j’ai fais hier?</a:t>
            </a:r>
          </a:p>
          <a:p>
            <a:pPr lvl="1"/>
            <a:r>
              <a:rPr lang="fr-FR" dirty="0"/>
              <a:t>qu’est ce que je fais aujourd’hui?</a:t>
            </a:r>
          </a:p>
          <a:p>
            <a:pPr lvl="1"/>
            <a:r>
              <a:rPr lang="fr-FR" dirty="0"/>
              <a:t>quels sont les problèmes?</a:t>
            </a:r>
          </a:p>
          <a:p>
            <a:r>
              <a:rPr lang="fr-FR" dirty="0"/>
              <a:t>Toute l'</a:t>
            </a:r>
            <a:r>
              <a:rPr lang="fr-FR" dirty="0" err="1"/>
              <a:t>quipe</a:t>
            </a:r>
            <a:r>
              <a:rPr lang="fr-FR" dirty="0"/>
              <a:t> interviens et le tour de parole doit être scrupuleusement respecté pour éviter que le SCRUM dérive sur des discussions techniques et déborde des 15 minutes. Si le besoin s'en fait sentir, des discussions sont alors menées librement après le SCRUM.</a:t>
            </a:r>
          </a:p>
        </p:txBody>
      </p:sp>
      <p:sp>
        <p:nvSpPr>
          <p:cNvPr id="4" name="Espace réservé du numéro de diapositive 3"/>
          <p:cNvSpPr>
            <a:spLocks noGrp="1"/>
          </p:cNvSpPr>
          <p:nvPr>
            <p:ph type="sldNum" sz="quarter" idx="10"/>
          </p:nvPr>
        </p:nvSpPr>
        <p:spPr/>
        <p:txBody>
          <a:bodyPr/>
          <a:lstStyle/>
          <a:p>
            <a:fld id="{07584C59-4C07-4E9B-ADA1-3BC20D3B7A5D}" type="slidenum">
              <a:rPr lang="fr-FR" smtClean="0"/>
              <a:pPr/>
              <a:t>15</a:t>
            </a:fld>
            <a:endParaRPr lang="fr-FR"/>
          </a:p>
        </p:txBody>
      </p:sp>
    </p:spTree>
    <p:extLst>
      <p:ext uri="{BB962C8B-B14F-4D97-AF65-F5344CB8AC3E}">
        <p14:creationId xmlns:p14="http://schemas.microsoft.com/office/powerpoint/2010/main" val="3476276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Le SCRUM meeting est une réunion organisée de la façon suivante :</a:t>
            </a:r>
          </a:p>
          <a:p>
            <a:pPr lvl="1"/>
            <a:r>
              <a:rPr lang="fr-FR" dirty="0"/>
              <a:t>Tous les jours</a:t>
            </a:r>
          </a:p>
          <a:p>
            <a:pPr lvl="1"/>
            <a:r>
              <a:rPr lang="fr-FR" dirty="0"/>
              <a:t>5 minutes</a:t>
            </a:r>
          </a:p>
          <a:p>
            <a:pPr lvl="1"/>
            <a:r>
              <a:rPr lang="fr-FR" dirty="0"/>
              <a:t>Debout</a:t>
            </a:r>
          </a:p>
          <a:p>
            <a:r>
              <a:rPr lang="fr-FR" dirty="0"/>
              <a:t>Le SCRUM meeting n'est pas fait pour </a:t>
            </a:r>
            <a:r>
              <a:rPr lang="fr-FR" dirty="0" err="1"/>
              <a:t>ésoudre</a:t>
            </a:r>
            <a:r>
              <a:rPr lang="fr-FR" dirty="0"/>
              <a:t> mais </a:t>
            </a:r>
            <a:r>
              <a:rPr lang="fr-FR" dirty="0" err="1"/>
              <a:t>plutot</a:t>
            </a:r>
            <a:r>
              <a:rPr lang="fr-FR" dirty="0"/>
              <a:t> pour identifier les problèmes. Finalement Tout le monde peut participer au meeting, mais seuls les membres de l'équipe peuvent parlés.</a:t>
            </a:r>
          </a:p>
          <a:p>
            <a:r>
              <a:rPr lang="fr-FR" dirty="0"/>
              <a:t>Le SCRUM meeting est effectué pour répondre à 3 questions essentielles :</a:t>
            </a:r>
          </a:p>
          <a:p>
            <a:pPr lvl="1"/>
            <a:r>
              <a:rPr lang="fr-FR" dirty="0"/>
              <a:t>qu’est ce que j’ai fais hier?</a:t>
            </a:r>
          </a:p>
          <a:p>
            <a:pPr lvl="1"/>
            <a:r>
              <a:rPr lang="fr-FR" dirty="0"/>
              <a:t>qu’est ce que je fais aujourd’hui?</a:t>
            </a:r>
          </a:p>
          <a:p>
            <a:pPr lvl="1"/>
            <a:r>
              <a:rPr lang="fr-FR" dirty="0"/>
              <a:t>quels sont les problèmes?</a:t>
            </a:r>
          </a:p>
          <a:p>
            <a:r>
              <a:rPr lang="fr-FR" dirty="0"/>
              <a:t>Toute l'</a:t>
            </a:r>
            <a:r>
              <a:rPr lang="fr-FR" dirty="0" err="1"/>
              <a:t>quipe</a:t>
            </a:r>
            <a:r>
              <a:rPr lang="fr-FR" dirty="0"/>
              <a:t> interviens et le tour de parole doit être scrupuleusement respecté pour éviter que le SCRUM dérive sur des discussions techniques et déborde des 15 minutes. Si le besoin s'en fait sentir, des discussions sont alors menées librement après le SCRUM.</a:t>
            </a:r>
          </a:p>
        </p:txBody>
      </p:sp>
      <p:sp>
        <p:nvSpPr>
          <p:cNvPr id="4" name="Espace réservé du numéro de diapositive 3"/>
          <p:cNvSpPr>
            <a:spLocks noGrp="1"/>
          </p:cNvSpPr>
          <p:nvPr>
            <p:ph type="sldNum" sz="quarter" idx="10"/>
          </p:nvPr>
        </p:nvSpPr>
        <p:spPr/>
        <p:txBody>
          <a:bodyPr/>
          <a:lstStyle/>
          <a:p>
            <a:fld id="{07584C59-4C07-4E9B-ADA1-3BC20D3B7A5D}" type="slidenum">
              <a:rPr lang="fr-FR" smtClean="0"/>
              <a:pPr/>
              <a:t>16</a:t>
            </a:fld>
            <a:endParaRPr lang="fr-FR"/>
          </a:p>
        </p:txBody>
      </p:sp>
    </p:spTree>
    <p:extLst>
      <p:ext uri="{BB962C8B-B14F-4D97-AF65-F5344CB8AC3E}">
        <p14:creationId xmlns:p14="http://schemas.microsoft.com/office/powerpoint/2010/main" val="898684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Le SCRUM meeting est une réunion organisée de la façon suivante :</a:t>
            </a:r>
          </a:p>
          <a:p>
            <a:pPr lvl="1"/>
            <a:r>
              <a:rPr lang="fr-FR" dirty="0"/>
              <a:t>Tous les jours</a:t>
            </a:r>
          </a:p>
          <a:p>
            <a:pPr lvl="1"/>
            <a:r>
              <a:rPr lang="fr-FR" dirty="0"/>
              <a:t>5 minutes</a:t>
            </a:r>
          </a:p>
          <a:p>
            <a:pPr lvl="1"/>
            <a:r>
              <a:rPr lang="fr-FR" dirty="0"/>
              <a:t>Debout</a:t>
            </a:r>
          </a:p>
          <a:p>
            <a:r>
              <a:rPr lang="fr-FR" dirty="0"/>
              <a:t>Le SCRUM meeting n'est pas fait pour </a:t>
            </a:r>
            <a:r>
              <a:rPr lang="fr-FR" dirty="0" err="1"/>
              <a:t>ésoudre</a:t>
            </a:r>
            <a:r>
              <a:rPr lang="fr-FR" dirty="0"/>
              <a:t> mais </a:t>
            </a:r>
            <a:r>
              <a:rPr lang="fr-FR" dirty="0" err="1"/>
              <a:t>plutot</a:t>
            </a:r>
            <a:r>
              <a:rPr lang="fr-FR" dirty="0"/>
              <a:t> pour identifier les problèmes. Finalement Tout le monde peut participer au meeting, mais seuls les membres de l'équipe peuvent parlés.</a:t>
            </a:r>
          </a:p>
          <a:p>
            <a:r>
              <a:rPr lang="fr-FR" dirty="0"/>
              <a:t>Le SCRUM meeting est effectué pour répondre à 3 questions essentielles :</a:t>
            </a:r>
          </a:p>
          <a:p>
            <a:pPr lvl="1"/>
            <a:r>
              <a:rPr lang="fr-FR" dirty="0"/>
              <a:t>qu’est ce que j’ai fais hier?</a:t>
            </a:r>
          </a:p>
          <a:p>
            <a:pPr lvl="1"/>
            <a:r>
              <a:rPr lang="fr-FR" dirty="0"/>
              <a:t>qu’est ce que je fais aujourd’hui?</a:t>
            </a:r>
          </a:p>
          <a:p>
            <a:pPr lvl="1"/>
            <a:r>
              <a:rPr lang="fr-FR" dirty="0"/>
              <a:t>quels sont les problèmes?</a:t>
            </a:r>
          </a:p>
          <a:p>
            <a:r>
              <a:rPr lang="fr-FR" dirty="0"/>
              <a:t>Toute l'</a:t>
            </a:r>
            <a:r>
              <a:rPr lang="fr-FR" dirty="0" err="1"/>
              <a:t>quipe</a:t>
            </a:r>
            <a:r>
              <a:rPr lang="fr-FR" dirty="0"/>
              <a:t> interviens et le tour de parole doit être scrupuleusement respecté pour éviter que le SCRUM dérive sur des discussions techniques et déborde des 15 minutes. Si le besoin s'en fait sentir, des discussions sont alors menées librement après le SCRUM.</a:t>
            </a:r>
          </a:p>
        </p:txBody>
      </p:sp>
      <p:sp>
        <p:nvSpPr>
          <p:cNvPr id="4" name="Espace réservé du numéro de diapositive 3"/>
          <p:cNvSpPr>
            <a:spLocks noGrp="1"/>
          </p:cNvSpPr>
          <p:nvPr>
            <p:ph type="sldNum" sz="quarter" idx="10"/>
          </p:nvPr>
        </p:nvSpPr>
        <p:spPr/>
        <p:txBody>
          <a:bodyPr/>
          <a:lstStyle/>
          <a:p>
            <a:fld id="{07584C59-4C07-4E9B-ADA1-3BC20D3B7A5D}" type="slidenum">
              <a:rPr lang="fr-FR" smtClean="0"/>
              <a:pPr/>
              <a:t>17</a:t>
            </a:fld>
            <a:endParaRPr lang="fr-FR"/>
          </a:p>
        </p:txBody>
      </p:sp>
    </p:spTree>
    <p:extLst>
      <p:ext uri="{BB962C8B-B14F-4D97-AF65-F5344CB8AC3E}">
        <p14:creationId xmlns:p14="http://schemas.microsoft.com/office/powerpoint/2010/main" val="17000166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Le SCRUM meeting est une réunion organisée de la façon suivante :</a:t>
            </a:r>
          </a:p>
          <a:p>
            <a:pPr lvl="1"/>
            <a:r>
              <a:rPr lang="fr-FR" dirty="0"/>
              <a:t>Tous les jours</a:t>
            </a:r>
          </a:p>
          <a:p>
            <a:pPr lvl="1"/>
            <a:r>
              <a:rPr lang="fr-FR" dirty="0"/>
              <a:t>5 minutes</a:t>
            </a:r>
          </a:p>
          <a:p>
            <a:pPr lvl="1"/>
            <a:r>
              <a:rPr lang="fr-FR" dirty="0"/>
              <a:t>Debout</a:t>
            </a:r>
          </a:p>
          <a:p>
            <a:r>
              <a:rPr lang="fr-FR" dirty="0"/>
              <a:t>Le SCRUM meeting n'est pas fait pour </a:t>
            </a:r>
            <a:r>
              <a:rPr lang="fr-FR" dirty="0" err="1"/>
              <a:t>ésoudre</a:t>
            </a:r>
            <a:r>
              <a:rPr lang="fr-FR" dirty="0"/>
              <a:t> mais </a:t>
            </a:r>
            <a:r>
              <a:rPr lang="fr-FR" dirty="0" err="1"/>
              <a:t>plutot</a:t>
            </a:r>
            <a:r>
              <a:rPr lang="fr-FR" dirty="0"/>
              <a:t> pour identifier les problèmes. Finalement Tout le monde peut participer au meeting, mais seuls les membres de l'équipe peuvent parlés.</a:t>
            </a:r>
          </a:p>
          <a:p>
            <a:r>
              <a:rPr lang="fr-FR" dirty="0"/>
              <a:t>Le SCRUM meeting est effectué pour répondre à 3 questions essentielles :</a:t>
            </a:r>
          </a:p>
          <a:p>
            <a:pPr lvl="1"/>
            <a:r>
              <a:rPr lang="fr-FR" dirty="0"/>
              <a:t>qu’est ce que j’ai fais hier?</a:t>
            </a:r>
          </a:p>
          <a:p>
            <a:pPr lvl="1"/>
            <a:r>
              <a:rPr lang="fr-FR" dirty="0"/>
              <a:t>qu’est ce que je fais aujourd’hui?</a:t>
            </a:r>
          </a:p>
          <a:p>
            <a:pPr lvl="1"/>
            <a:r>
              <a:rPr lang="fr-FR" dirty="0"/>
              <a:t>quels sont les problèmes?</a:t>
            </a:r>
          </a:p>
          <a:p>
            <a:r>
              <a:rPr lang="fr-FR" dirty="0"/>
              <a:t>Toute l'</a:t>
            </a:r>
            <a:r>
              <a:rPr lang="fr-FR" dirty="0" err="1"/>
              <a:t>quipe</a:t>
            </a:r>
            <a:r>
              <a:rPr lang="fr-FR" dirty="0"/>
              <a:t> interviens et le tour de parole doit être scrupuleusement respecté pour éviter que le SCRUM dérive sur des discussions techniques et déborde des 15 minutes. Si le besoin s'en fait sentir, des discussions sont alors menées librement après le SCRUM.</a:t>
            </a:r>
          </a:p>
        </p:txBody>
      </p:sp>
      <p:sp>
        <p:nvSpPr>
          <p:cNvPr id="4" name="Espace réservé du numéro de diapositive 3"/>
          <p:cNvSpPr>
            <a:spLocks noGrp="1"/>
          </p:cNvSpPr>
          <p:nvPr>
            <p:ph type="sldNum" sz="quarter" idx="10"/>
          </p:nvPr>
        </p:nvSpPr>
        <p:spPr/>
        <p:txBody>
          <a:bodyPr/>
          <a:lstStyle/>
          <a:p>
            <a:fld id="{07584C59-4C07-4E9B-ADA1-3BC20D3B7A5D}" type="slidenum">
              <a:rPr lang="fr-FR" smtClean="0"/>
              <a:pPr/>
              <a:t>18</a:t>
            </a:fld>
            <a:endParaRPr lang="fr-FR"/>
          </a:p>
        </p:txBody>
      </p:sp>
    </p:spTree>
    <p:extLst>
      <p:ext uri="{BB962C8B-B14F-4D97-AF65-F5344CB8AC3E}">
        <p14:creationId xmlns:p14="http://schemas.microsoft.com/office/powerpoint/2010/main" val="3127234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Le SCRUM meeting est une réunion organisée de la façon suivante :</a:t>
            </a:r>
          </a:p>
          <a:p>
            <a:pPr lvl="1"/>
            <a:r>
              <a:rPr lang="fr-FR" dirty="0"/>
              <a:t>Tous les jours</a:t>
            </a:r>
          </a:p>
          <a:p>
            <a:pPr lvl="1"/>
            <a:r>
              <a:rPr lang="fr-FR" dirty="0"/>
              <a:t>5 minutes</a:t>
            </a:r>
          </a:p>
          <a:p>
            <a:pPr lvl="1"/>
            <a:r>
              <a:rPr lang="fr-FR" dirty="0"/>
              <a:t>Debout</a:t>
            </a:r>
          </a:p>
          <a:p>
            <a:r>
              <a:rPr lang="fr-FR" dirty="0"/>
              <a:t>Le SCRUM meeting n'est pas fait pour </a:t>
            </a:r>
            <a:r>
              <a:rPr lang="fr-FR" dirty="0" err="1"/>
              <a:t>ésoudre</a:t>
            </a:r>
            <a:r>
              <a:rPr lang="fr-FR" dirty="0"/>
              <a:t> mais </a:t>
            </a:r>
            <a:r>
              <a:rPr lang="fr-FR" dirty="0" err="1"/>
              <a:t>plutot</a:t>
            </a:r>
            <a:r>
              <a:rPr lang="fr-FR" dirty="0"/>
              <a:t> pour identifier les problèmes. Finalement Tout le monde peut participer au meeting, mais seuls les membres de l'équipe peuvent parlés.</a:t>
            </a:r>
          </a:p>
          <a:p>
            <a:r>
              <a:rPr lang="fr-FR" dirty="0"/>
              <a:t>Le SCRUM meeting est effectué pour répondre à 3 questions essentielles :</a:t>
            </a:r>
          </a:p>
          <a:p>
            <a:pPr lvl="1"/>
            <a:r>
              <a:rPr lang="fr-FR" dirty="0"/>
              <a:t>qu’est ce que j’ai fais hier?</a:t>
            </a:r>
          </a:p>
          <a:p>
            <a:pPr lvl="1"/>
            <a:r>
              <a:rPr lang="fr-FR" dirty="0"/>
              <a:t>qu’est ce que je fais aujourd’hui?</a:t>
            </a:r>
          </a:p>
          <a:p>
            <a:pPr lvl="1"/>
            <a:r>
              <a:rPr lang="fr-FR" dirty="0"/>
              <a:t>quels sont les problèmes?</a:t>
            </a:r>
          </a:p>
          <a:p>
            <a:r>
              <a:rPr lang="fr-FR" dirty="0"/>
              <a:t>Toute l'</a:t>
            </a:r>
            <a:r>
              <a:rPr lang="fr-FR" dirty="0" err="1"/>
              <a:t>quipe</a:t>
            </a:r>
            <a:r>
              <a:rPr lang="fr-FR" dirty="0"/>
              <a:t> interviens et le tour de parole doit être scrupuleusement respecté pour éviter que le SCRUM dérive sur des discussions techniques et déborde des 15 minutes. Si le besoin s'en fait sentir, des discussions sont alors menées librement après le SCRUM.</a:t>
            </a:r>
          </a:p>
        </p:txBody>
      </p:sp>
      <p:sp>
        <p:nvSpPr>
          <p:cNvPr id="4" name="Espace réservé du numéro de diapositive 3"/>
          <p:cNvSpPr>
            <a:spLocks noGrp="1"/>
          </p:cNvSpPr>
          <p:nvPr>
            <p:ph type="sldNum" sz="quarter" idx="10"/>
          </p:nvPr>
        </p:nvSpPr>
        <p:spPr/>
        <p:txBody>
          <a:bodyPr/>
          <a:lstStyle/>
          <a:p>
            <a:fld id="{07584C59-4C07-4E9B-ADA1-3BC20D3B7A5D}" type="slidenum">
              <a:rPr lang="fr-FR" smtClean="0"/>
              <a:pPr/>
              <a:t>19</a:t>
            </a:fld>
            <a:endParaRPr lang="fr-FR"/>
          </a:p>
        </p:txBody>
      </p:sp>
    </p:spTree>
    <p:extLst>
      <p:ext uri="{BB962C8B-B14F-4D97-AF65-F5344CB8AC3E}">
        <p14:creationId xmlns:p14="http://schemas.microsoft.com/office/powerpoint/2010/main" val="9902141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Le SCRUM meeting est une réunion organisée de la façon suivante :</a:t>
            </a:r>
          </a:p>
          <a:p>
            <a:pPr lvl="1"/>
            <a:r>
              <a:rPr lang="fr-FR" dirty="0"/>
              <a:t>Tous les jours</a:t>
            </a:r>
          </a:p>
          <a:p>
            <a:pPr lvl="1"/>
            <a:r>
              <a:rPr lang="fr-FR" dirty="0"/>
              <a:t>5 minutes</a:t>
            </a:r>
          </a:p>
          <a:p>
            <a:pPr lvl="1"/>
            <a:r>
              <a:rPr lang="fr-FR" dirty="0"/>
              <a:t>Debout</a:t>
            </a:r>
          </a:p>
          <a:p>
            <a:r>
              <a:rPr lang="fr-FR" dirty="0"/>
              <a:t>Le SCRUM meeting n'est pas fait pour </a:t>
            </a:r>
            <a:r>
              <a:rPr lang="fr-FR" dirty="0" err="1"/>
              <a:t>ésoudre</a:t>
            </a:r>
            <a:r>
              <a:rPr lang="fr-FR" dirty="0"/>
              <a:t> mais </a:t>
            </a:r>
            <a:r>
              <a:rPr lang="fr-FR" dirty="0" err="1"/>
              <a:t>plutot</a:t>
            </a:r>
            <a:r>
              <a:rPr lang="fr-FR" dirty="0"/>
              <a:t> pour identifier les problèmes. Finalement Tout le monde peut participer au meeting, mais seuls les membres de l'équipe peuvent parlés.</a:t>
            </a:r>
          </a:p>
          <a:p>
            <a:r>
              <a:rPr lang="fr-FR" dirty="0"/>
              <a:t>Le SCRUM meeting est effectué pour répondre à 3 questions essentielles :</a:t>
            </a:r>
          </a:p>
          <a:p>
            <a:pPr lvl="1"/>
            <a:r>
              <a:rPr lang="fr-FR" dirty="0"/>
              <a:t>qu’est ce que j’ai fais hier?</a:t>
            </a:r>
          </a:p>
          <a:p>
            <a:pPr lvl="1"/>
            <a:r>
              <a:rPr lang="fr-FR" dirty="0"/>
              <a:t>qu’est ce que je fais aujourd’hui?</a:t>
            </a:r>
          </a:p>
          <a:p>
            <a:pPr lvl="1"/>
            <a:r>
              <a:rPr lang="fr-FR" dirty="0"/>
              <a:t>quels sont les problèmes?</a:t>
            </a:r>
          </a:p>
          <a:p>
            <a:r>
              <a:rPr lang="fr-FR" dirty="0"/>
              <a:t>Toute l'</a:t>
            </a:r>
            <a:r>
              <a:rPr lang="fr-FR" dirty="0" err="1"/>
              <a:t>quipe</a:t>
            </a:r>
            <a:r>
              <a:rPr lang="fr-FR" dirty="0"/>
              <a:t> interviens et le tour de parole doit être scrupuleusement respecté pour éviter que le SCRUM dérive sur des discussions techniques et déborde des 15 minutes. Si le besoin s'en fait sentir, des discussions sont alors menées librement après le SCRUM.</a:t>
            </a:r>
          </a:p>
        </p:txBody>
      </p:sp>
      <p:sp>
        <p:nvSpPr>
          <p:cNvPr id="4" name="Espace réservé du numéro de diapositive 3"/>
          <p:cNvSpPr>
            <a:spLocks noGrp="1"/>
          </p:cNvSpPr>
          <p:nvPr>
            <p:ph type="sldNum" sz="quarter" idx="10"/>
          </p:nvPr>
        </p:nvSpPr>
        <p:spPr/>
        <p:txBody>
          <a:bodyPr/>
          <a:lstStyle/>
          <a:p>
            <a:fld id="{07584C59-4C07-4E9B-ADA1-3BC20D3B7A5D}" type="slidenum">
              <a:rPr lang="fr-FR" smtClean="0"/>
              <a:pPr/>
              <a:t>20</a:t>
            </a:fld>
            <a:endParaRPr lang="fr-FR"/>
          </a:p>
        </p:txBody>
      </p:sp>
    </p:spTree>
    <p:extLst>
      <p:ext uri="{BB962C8B-B14F-4D97-AF65-F5344CB8AC3E}">
        <p14:creationId xmlns:p14="http://schemas.microsoft.com/office/powerpoint/2010/main" val="2426971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Le SCRUM meeting est une réunion organisée de la façon suivante :</a:t>
            </a:r>
          </a:p>
          <a:p>
            <a:pPr lvl="1"/>
            <a:r>
              <a:rPr lang="fr-FR" dirty="0"/>
              <a:t>Tous les jours</a:t>
            </a:r>
          </a:p>
          <a:p>
            <a:pPr lvl="1"/>
            <a:r>
              <a:rPr lang="fr-FR" dirty="0"/>
              <a:t>5 minutes</a:t>
            </a:r>
          </a:p>
          <a:p>
            <a:pPr lvl="1"/>
            <a:r>
              <a:rPr lang="fr-FR" dirty="0"/>
              <a:t>Debout</a:t>
            </a:r>
          </a:p>
          <a:p>
            <a:r>
              <a:rPr lang="fr-FR" dirty="0"/>
              <a:t>Le SCRUM meeting n'est pas fait pour </a:t>
            </a:r>
            <a:r>
              <a:rPr lang="fr-FR" dirty="0" err="1"/>
              <a:t>ésoudre</a:t>
            </a:r>
            <a:r>
              <a:rPr lang="fr-FR" dirty="0"/>
              <a:t> mais </a:t>
            </a:r>
            <a:r>
              <a:rPr lang="fr-FR" dirty="0" err="1"/>
              <a:t>plutot</a:t>
            </a:r>
            <a:r>
              <a:rPr lang="fr-FR" dirty="0"/>
              <a:t> pour identifier les problèmes. Finalement Tout le monde peut participer au meeting, mais seuls les membres de l'équipe peuvent parlés.</a:t>
            </a:r>
          </a:p>
          <a:p>
            <a:r>
              <a:rPr lang="fr-FR" dirty="0"/>
              <a:t>Le SCRUM meeting est effectué pour répondre à 3 questions essentielles :</a:t>
            </a:r>
          </a:p>
          <a:p>
            <a:pPr lvl="1"/>
            <a:r>
              <a:rPr lang="fr-FR" dirty="0"/>
              <a:t>qu’est ce que j’ai fais hier?</a:t>
            </a:r>
          </a:p>
          <a:p>
            <a:pPr lvl="1"/>
            <a:r>
              <a:rPr lang="fr-FR" dirty="0"/>
              <a:t>qu’est ce que je fais aujourd’hui?</a:t>
            </a:r>
          </a:p>
          <a:p>
            <a:pPr lvl="1"/>
            <a:r>
              <a:rPr lang="fr-FR" dirty="0"/>
              <a:t>quels sont les problèmes?</a:t>
            </a:r>
          </a:p>
          <a:p>
            <a:r>
              <a:rPr lang="fr-FR" dirty="0"/>
              <a:t>Toute l'</a:t>
            </a:r>
            <a:r>
              <a:rPr lang="fr-FR" dirty="0" err="1"/>
              <a:t>quipe</a:t>
            </a:r>
            <a:r>
              <a:rPr lang="fr-FR" dirty="0"/>
              <a:t> interviens et le tour de parole doit être scrupuleusement respecté pour éviter que le SCRUM dérive sur des discussions techniques et déborde des 15 minutes. Si le besoin s'en fait sentir, des discussions sont alors menées librement après le SCRUM.</a:t>
            </a:r>
          </a:p>
        </p:txBody>
      </p:sp>
      <p:sp>
        <p:nvSpPr>
          <p:cNvPr id="4" name="Espace réservé du numéro de diapositive 3"/>
          <p:cNvSpPr>
            <a:spLocks noGrp="1"/>
          </p:cNvSpPr>
          <p:nvPr>
            <p:ph type="sldNum" sz="quarter" idx="10"/>
          </p:nvPr>
        </p:nvSpPr>
        <p:spPr/>
        <p:txBody>
          <a:bodyPr/>
          <a:lstStyle/>
          <a:p>
            <a:fld id="{07584C59-4C07-4E9B-ADA1-3BC20D3B7A5D}" type="slidenum">
              <a:rPr lang="fr-FR" smtClean="0"/>
              <a:pPr/>
              <a:t>3</a:t>
            </a:fld>
            <a:endParaRPr lang="fr-FR"/>
          </a:p>
        </p:txBody>
      </p:sp>
    </p:spTree>
    <p:extLst>
      <p:ext uri="{BB962C8B-B14F-4D97-AF65-F5344CB8AC3E}">
        <p14:creationId xmlns:p14="http://schemas.microsoft.com/office/powerpoint/2010/main" val="25240352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Le SCRUM meeting est une réunion organisée de la façon suivante :</a:t>
            </a:r>
          </a:p>
          <a:p>
            <a:pPr lvl="1"/>
            <a:r>
              <a:rPr lang="fr-FR" dirty="0"/>
              <a:t>Tous les jours</a:t>
            </a:r>
          </a:p>
          <a:p>
            <a:pPr lvl="1"/>
            <a:r>
              <a:rPr lang="fr-FR" dirty="0"/>
              <a:t>5 minutes</a:t>
            </a:r>
          </a:p>
          <a:p>
            <a:pPr lvl="1"/>
            <a:r>
              <a:rPr lang="fr-FR" dirty="0"/>
              <a:t>Debout</a:t>
            </a:r>
          </a:p>
          <a:p>
            <a:r>
              <a:rPr lang="fr-FR" dirty="0"/>
              <a:t>Le SCRUM meeting n'est pas fait pour </a:t>
            </a:r>
            <a:r>
              <a:rPr lang="fr-FR" dirty="0" err="1"/>
              <a:t>ésoudre</a:t>
            </a:r>
            <a:r>
              <a:rPr lang="fr-FR" dirty="0"/>
              <a:t> mais </a:t>
            </a:r>
            <a:r>
              <a:rPr lang="fr-FR" dirty="0" err="1"/>
              <a:t>plutot</a:t>
            </a:r>
            <a:r>
              <a:rPr lang="fr-FR" dirty="0"/>
              <a:t> pour identifier les problèmes. Finalement Tout le monde peut participer au meeting, mais seuls les membres de l'équipe peuvent parlés.</a:t>
            </a:r>
          </a:p>
          <a:p>
            <a:r>
              <a:rPr lang="fr-FR" dirty="0"/>
              <a:t>Le SCRUM meeting est effectué pour répondre à 3 questions essentielles :</a:t>
            </a:r>
          </a:p>
          <a:p>
            <a:pPr lvl="1"/>
            <a:r>
              <a:rPr lang="fr-FR" dirty="0"/>
              <a:t>qu’est ce que j’ai fais hier?</a:t>
            </a:r>
          </a:p>
          <a:p>
            <a:pPr lvl="1"/>
            <a:r>
              <a:rPr lang="fr-FR" dirty="0"/>
              <a:t>qu’est ce que je fais aujourd’hui?</a:t>
            </a:r>
          </a:p>
          <a:p>
            <a:pPr lvl="1"/>
            <a:r>
              <a:rPr lang="fr-FR" dirty="0"/>
              <a:t>quels sont les problèmes?</a:t>
            </a:r>
          </a:p>
          <a:p>
            <a:r>
              <a:rPr lang="fr-FR" dirty="0"/>
              <a:t>Toute l'</a:t>
            </a:r>
            <a:r>
              <a:rPr lang="fr-FR" dirty="0" err="1"/>
              <a:t>quipe</a:t>
            </a:r>
            <a:r>
              <a:rPr lang="fr-FR" dirty="0"/>
              <a:t> interviens et le tour de parole doit être scrupuleusement respecté pour éviter que le SCRUM dérive sur des discussions techniques et déborde des 15 minutes. Si le besoin s'en fait sentir, des discussions sont alors menées librement après le SCRUM.</a:t>
            </a:r>
          </a:p>
        </p:txBody>
      </p:sp>
      <p:sp>
        <p:nvSpPr>
          <p:cNvPr id="4" name="Espace réservé du numéro de diapositive 3"/>
          <p:cNvSpPr>
            <a:spLocks noGrp="1"/>
          </p:cNvSpPr>
          <p:nvPr>
            <p:ph type="sldNum" sz="quarter" idx="10"/>
          </p:nvPr>
        </p:nvSpPr>
        <p:spPr/>
        <p:txBody>
          <a:bodyPr/>
          <a:lstStyle/>
          <a:p>
            <a:fld id="{07584C59-4C07-4E9B-ADA1-3BC20D3B7A5D}" type="slidenum">
              <a:rPr lang="fr-FR" smtClean="0"/>
              <a:pPr/>
              <a:t>21</a:t>
            </a:fld>
            <a:endParaRPr lang="fr-FR"/>
          </a:p>
        </p:txBody>
      </p:sp>
    </p:spTree>
    <p:extLst>
      <p:ext uri="{BB962C8B-B14F-4D97-AF65-F5344CB8AC3E}">
        <p14:creationId xmlns:p14="http://schemas.microsoft.com/office/powerpoint/2010/main" val="2225777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Le SCRUM meeting est une réunion organisée de la façon suivante :</a:t>
            </a:r>
          </a:p>
          <a:p>
            <a:pPr lvl="1"/>
            <a:r>
              <a:rPr lang="fr-FR" dirty="0"/>
              <a:t>Tous les jours</a:t>
            </a:r>
          </a:p>
          <a:p>
            <a:pPr lvl="1"/>
            <a:r>
              <a:rPr lang="fr-FR" dirty="0"/>
              <a:t>5 minutes</a:t>
            </a:r>
          </a:p>
          <a:p>
            <a:pPr lvl="1"/>
            <a:r>
              <a:rPr lang="fr-FR" dirty="0"/>
              <a:t>Debout</a:t>
            </a:r>
          </a:p>
          <a:p>
            <a:r>
              <a:rPr lang="fr-FR" dirty="0"/>
              <a:t>Le SCRUM meeting n'est pas fait pour </a:t>
            </a:r>
            <a:r>
              <a:rPr lang="fr-FR" dirty="0" err="1"/>
              <a:t>ésoudre</a:t>
            </a:r>
            <a:r>
              <a:rPr lang="fr-FR" dirty="0"/>
              <a:t> mais </a:t>
            </a:r>
            <a:r>
              <a:rPr lang="fr-FR" dirty="0" err="1"/>
              <a:t>plutot</a:t>
            </a:r>
            <a:r>
              <a:rPr lang="fr-FR" dirty="0"/>
              <a:t> pour identifier les problèmes. Finalement Tout le monde peut participer au meeting, mais seuls les membres de l'équipe peuvent parlés.</a:t>
            </a:r>
          </a:p>
          <a:p>
            <a:r>
              <a:rPr lang="fr-FR" dirty="0"/>
              <a:t>Le SCRUM meeting est effectué pour répondre à 3 questions essentielles :</a:t>
            </a:r>
          </a:p>
          <a:p>
            <a:pPr lvl="1"/>
            <a:r>
              <a:rPr lang="fr-FR" dirty="0"/>
              <a:t>qu’est ce que j’ai fais hier?</a:t>
            </a:r>
          </a:p>
          <a:p>
            <a:pPr lvl="1"/>
            <a:r>
              <a:rPr lang="fr-FR" dirty="0"/>
              <a:t>qu’est ce que je fais aujourd’hui?</a:t>
            </a:r>
          </a:p>
          <a:p>
            <a:pPr lvl="1"/>
            <a:r>
              <a:rPr lang="fr-FR" dirty="0"/>
              <a:t>quels sont les problèmes?</a:t>
            </a:r>
          </a:p>
          <a:p>
            <a:r>
              <a:rPr lang="fr-FR" dirty="0"/>
              <a:t>Toute l'</a:t>
            </a:r>
            <a:r>
              <a:rPr lang="fr-FR" dirty="0" err="1"/>
              <a:t>quipe</a:t>
            </a:r>
            <a:r>
              <a:rPr lang="fr-FR" dirty="0"/>
              <a:t> interviens et le tour de parole doit être scrupuleusement respecté pour éviter que le SCRUM dérive sur des discussions techniques et déborde des 15 minutes. Si le besoin s'en fait sentir, des discussions sont alors menées librement après le SCRUM.</a:t>
            </a:r>
          </a:p>
        </p:txBody>
      </p:sp>
      <p:sp>
        <p:nvSpPr>
          <p:cNvPr id="4" name="Espace réservé du numéro de diapositive 3"/>
          <p:cNvSpPr>
            <a:spLocks noGrp="1"/>
          </p:cNvSpPr>
          <p:nvPr>
            <p:ph type="sldNum" sz="quarter" idx="10"/>
          </p:nvPr>
        </p:nvSpPr>
        <p:spPr/>
        <p:txBody>
          <a:bodyPr/>
          <a:lstStyle/>
          <a:p>
            <a:fld id="{07584C59-4C07-4E9B-ADA1-3BC20D3B7A5D}" type="slidenum">
              <a:rPr lang="fr-FR" smtClean="0"/>
              <a:pPr/>
              <a:t>4</a:t>
            </a:fld>
            <a:endParaRPr lang="fr-FR"/>
          </a:p>
        </p:txBody>
      </p:sp>
    </p:spTree>
    <p:extLst>
      <p:ext uri="{BB962C8B-B14F-4D97-AF65-F5344CB8AC3E}">
        <p14:creationId xmlns:p14="http://schemas.microsoft.com/office/powerpoint/2010/main" val="2765004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Le SCRUM meeting est une réunion organisée de la façon suivante :</a:t>
            </a:r>
          </a:p>
          <a:p>
            <a:pPr lvl="1"/>
            <a:r>
              <a:rPr lang="fr-FR" dirty="0"/>
              <a:t>Tous les jours</a:t>
            </a:r>
          </a:p>
          <a:p>
            <a:pPr lvl="1"/>
            <a:r>
              <a:rPr lang="fr-FR" dirty="0"/>
              <a:t>5 minutes</a:t>
            </a:r>
          </a:p>
          <a:p>
            <a:pPr lvl="1"/>
            <a:r>
              <a:rPr lang="fr-FR" dirty="0"/>
              <a:t>Debout</a:t>
            </a:r>
          </a:p>
          <a:p>
            <a:r>
              <a:rPr lang="fr-FR" dirty="0"/>
              <a:t>Le SCRUM meeting n'est pas fait pour </a:t>
            </a:r>
            <a:r>
              <a:rPr lang="fr-FR" dirty="0" err="1"/>
              <a:t>ésoudre</a:t>
            </a:r>
            <a:r>
              <a:rPr lang="fr-FR" dirty="0"/>
              <a:t> mais </a:t>
            </a:r>
            <a:r>
              <a:rPr lang="fr-FR" dirty="0" err="1"/>
              <a:t>plutot</a:t>
            </a:r>
            <a:r>
              <a:rPr lang="fr-FR" dirty="0"/>
              <a:t> pour identifier les problèmes. Finalement Tout le monde peut participer au meeting, mais seuls les membres de l'équipe peuvent parlés.</a:t>
            </a:r>
          </a:p>
          <a:p>
            <a:r>
              <a:rPr lang="fr-FR" dirty="0"/>
              <a:t>Le SCRUM meeting est effectué pour répondre à 3 questions essentielles :</a:t>
            </a:r>
          </a:p>
          <a:p>
            <a:pPr lvl="1"/>
            <a:r>
              <a:rPr lang="fr-FR" dirty="0"/>
              <a:t>qu’est ce que j’ai fais hier?</a:t>
            </a:r>
          </a:p>
          <a:p>
            <a:pPr lvl="1"/>
            <a:r>
              <a:rPr lang="fr-FR" dirty="0"/>
              <a:t>qu’est ce que je fais aujourd’hui?</a:t>
            </a:r>
          </a:p>
          <a:p>
            <a:pPr lvl="1"/>
            <a:r>
              <a:rPr lang="fr-FR" dirty="0"/>
              <a:t>quels sont les problèmes?</a:t>
            </a:r>
          </a:p>
          <a:p>
            <a:r>
              <a:rPr lang="fr-FR" dirty="0"/>
              <a:t>Toute l'</a:t>
            </a:r>
            <a:r>
              <a:rPr lang="fr-FR" dirty="0" err="1"/>
              <a:t>quipe</a:t>
            </a:r>
            <a:r>
              <a:rPr lang="fr-FR" dirty="0"/>
              <a:t> interviens et le tour de parole doit être scrupuleusement respecté pour éviter que le SCRUM dérive sur des discussions techniques et déborde des 15 minutes. Si le besoin s'en fait sentir, des discussions sont alors menées librement après le SCRUM.</a:t>
            </a:r>
          </a:p>
        </p:txBody>
      </p:sp>
      <p:sp>
        <p:nvSpPr>
          <p:cNvPr id="4" name="Espace réservé du numéro de diapositive 3"/>
          <p:cNvSpPr>
            <a:spLocks noGrp="1"/>
          </p:cNvSpPr>
          <p:nvPr>
            <p:ph type="sldNum" sz="quarter" idx="10"/>
          </p:nvPr>
        </p:nvSpPr>
        <p:spPr/>
        <p:txBody>
          <a:bodyPr/>
          <a:lstStyle/>
          <a:p>
            <a:fld id="{07584C59-4C07-4E9B-ADA1-3BC20D3B7A5D}" type="slidenum">
              <a:rPr lang="fr-FR" smtClean="0"/>
              <a:pPr/>
              <a:t>5</a:t>
            </a:fld>
            <a:endParaRPr lang="fr-FR"/>
          </a:p>
        </p:txBody>
      </p:sp>
    </p:spTree>
    <p:extLst>
      <p:ext uri="{BB962C8B-B14F-4D97-AF65-F5344CB8AC3E}">
        <p14:creationId xmlns:p14="http://schemas.microsoft.com/office/powerpoint/2010/main" val="515941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Le SCRUM meeting est une réunion organisée de la façon suivante :</a:t>
            </a:r>
          </a:p>
          <a:p>
            <a:pPr lvl="1"/>
            <a:r>
              <a:rPr lang="fr-FR" dirty="0"/>
              <a:t>Tous les jours</a:t>
            </a:r>
          </a:p>
          <a:p>
            <a:pPr lvl="1"/>
            <a:r>
              <a:rPr lang="fr-FR" dirty="0"/>
              <a:t>5 minutes</a:t>
            </a:r>
          </a:p>
          <a:p>
            <a:pPr lvl="1"/>
            <a:r>
              <a:rPr lang="fr-FR" dirty="0"/>
              <a:t>Debout</a:t>
            </a:r>
          </a:p>
          <a:p>
            <a:r>
              <a:rPr lang="fr-FR" dirty="0"/>
              <a:t>Le SCRUM meeting n'est pas fait pour </a:t>
            </a:r>
            <a:r>
              <a:rPr lang="fr-FR" dirty="0" err="1"/>
              <a:t>ésoudre</a:t>
            </a:r>
            <a:r>
              <a:rPr lang="fr-FR" dirty="0"/>
              <a:t> mais </a:t>
            </a:r>
            <a:r>
              <a:rPr lang="fr-FR" dirty="0" err="1"/>
              <a:t>plutot</a:t>
            </a:r>
            <a:r>
              <a:rPr lang="fr-FR" dirty="0"/>
              <a:t> pour identifier les problèmes. Finalement Tout le monde peut participer au meeting, mais seuls les membres de l'équipe peuvent parlés.</a:t>
            </a:r>
          </a:p>
          <a:p>
            <a:r>
              <a:rPr lang="fr-FR" dirty="0"/>
              <a:t>Le SCRUM meeting est effectué pour répondre à 3 questions essentielles :</a:t>
            </a:r>
          </a:p>
          <a:p>
            <a:pPr lvl="1"/>
            <a:r>
              <a:rPr lang="fr-FR" dirty="0"/>
              <a:t>qu’est ce que j’ai fais hier?</a:t>
            </a:r>
          </a:p>
          <a:p>
            <a:pPr lvl="1"/>
            <a:r>
              <a:rPr lang="fr-FR" dirty="0"/>
              <a:t>qu’est ce que je fais aujourd’hui?</a:t>
            </a:r>
          </a:p>
          <a:p>
            <a:pPr lvl="1"/>
            <a:r>
              <a:rPr lang="fr-FR" dirty="0"/>
              <a:t>quels sont les problèmes?</a:t>
            </a:r>
          </a:p>
          <a:p>
            <a:r>
              <a:rPr lang="fr-FR" dirty="0"/>
              <a:t>Toute l'</a:t>
            </a:r>
            <a:r>
              <a:rPr lang="fr-FR" dirty="0" err="1"/>
              <a:t>quipe</a:t>
            </a:r>
            <a:r>
              <a:rPr lang="fr-FR" dirty="0"/>
              <a:t> interviens et le tour de parole doit être scrupuleusement respecté pour éviter que le SCRUM dérive sur des discussions techniques et déborde des 15 minutes. Si le besoin s'en fait sentir, des discussions sont alors menées librement après le SCRUM.</a:t>
            </a:r>
          </a:p>
        </p:txBody>
      </p:sp>
      <p:sp>
        <p:nvSpPr>
          <p:cNvPr id="4" name="Espace réservé du numéro de diapositive 3"/>
          <p:cNvSpPr>
            <a:spLocks noGrp="1"/>
          </p:cNvSpPr>
          <p:nvPr>
            <p:ph type="sldNum" sz="quarter" idx="10"/>
          </p:nvPr>
        </p:nvSpPr>
        <p:spPr/>
        <p:txBody>
          <a:bodyPr/>
          <a:lstStyle/>
          <a:p>
            <a:fld id="{07584C59-4C07-4E9B-ADA1-3BC20D3B7A5D}" type="slidenum">
              <a:rPr lang="fr-FR" smtClean="0"/>
              <a:pPr/>
              <a:t>6</a:t>
            </a:fld>
            <a:endParaRPr lang="fr-FR"/>
          </a:p>
        </p:txBody>
      </p:sp>
    </p:spTree>
    <p:extLst>
      <p:ext uri="{BB962C8B-B14F-4D97-AF65-F5344CB8AC3E}">
        <p14:creationId xmlns:p14="http://schemas.microsoft.com/office/powerpoint/2010/main" val="3148828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Le SCRUM meeting est une réunion organisée de la façon suivante :</a:t>
            </a:r>
          </a:p>
          <a:p>
            <a:pPr lvl="1"/>
            <a:r>
              <a:rPr lang="fr-FR" dirty="0"/>
              <a:t>Tous les jours</a:t>
            </a:r>
          </a:p>
          <a:p>
            <a:pPr lvl="1"/>
            <a:r>
              <a:rPr lang="fr-FR" dirty="0"/>
              <a:t>5 minutes</a:t>
            </a:r>
          </a:p>
          <a:p>
            <a:pPr lvl="1"/>
            <a:r>
              <a:rPr lang="fr-FR" dirty="0"/>
              <a:t>Debout</a:t>
            </a:r>
          </a:p>
          <a:p>
            <a:r>
              <a:rPr lang="fr-FR" dirty="0"/>
              <a:t>Le SCRUM meeting n'est pas fait pour </a:t>
            </a:r>
            <a:r>
              <a:rPr lang="fr-FR" dirty="0" err="1"/>
              <a:t>ésoudre</a:t>
            </a:r>
            <a:r>
              <a:rPr lang="fr-FR" dirty="0"/>
              <a:t> mais </a:t>
            </a:r>
            <a:r>
              <a:rPr lang="fr-FR" dirty="0" err="1"/>
              <a:t>plutot</a:t>
            </a:r>
            <a:r>
              <a:rPr lang="fr-FR" dirty="0"/>
              <a:t> pour identifier les problèmes. Finalement Tout le monde peut participer au meeting, mais seuls les membres de l'équipe peuvent parlés.</a:t>
            </a:r>
          </a:p>
          <a:p>
            <a:r>
              <a:rPr lang="fr-FR" dirty="0"/>
              <a:t>Le SCRUM meeting est effectué pour répondre à 3 questions essentielles :</a:t>
            </a:r>
          </a:p>
          <a:p>
            <a:pPr lvl="1"/>
            <a:r>
              <a:rPr lang="fr-FR" dirty="0"/>
              <a:t>qu’est ce que j’ai fais hier?</a:t>
            </a:r>
          </a:p>
          <a:p>
            <a:pPr lvl="1"/>
            <a:r>
              <a:rPr lang="fr-FR" dirty="0"/>
              <a:t>qu’est ce que je fais aujourd’hui?</a:t>
            </a:r>
          </a:p>
          <a:p>
            <a:pPr lvl="1"/>
            <a:r>
              <a:rPr lang="fr-FR" dirty="0"/>
              <a:t>quels sont les problèmes?</a:t>
            </a:r>
          </a:p>
          <a:p>
            <a:r>
              <a:rPr lang="fr-FR" dirty="0"/>
              <a:t>Toute l'</a:t>
            </a:r>
            <a:r>
              <a:rPr lang="fr-FR" dirty="0" err="1"/>
              <a:t>quipe</a:t>
            </a:r>
            <a:r>
              <a:rPr lang="fr-FR" dirty="0"/>
              <a:t> interviens et le tour de parole doit être scrupuleusement respecté pour éviter que le SCRUM dérive sur des discussions techniques et déborde des 15 minutes. Si le besoin s'en fait sentir, des discussions sont alors menées librement après le SCRUM.</a:t>
            </a:r>
          </a:p>
        </p:txBody>
      </p:sp>
      <p:sp>
        <p:nvSpPr>
          <p:cNvPr id="4" name="Espace réservé du numéro de diapositive 3"/>
          <p:cNvSpPr>
            <a:spLocks noGrp="1"/>
          </p:cNvSpPr>
          <p:nvPr>
            <p:ph type="sldNum" sz="quarter" idx="10"/>
          </p:nvPr>
        </p:nvSpPr>
        <p:spPr/>
        <p:txBody>
          <a:bodyPr/>
          <a:lstStyle/>
          <a:p>
            <a:fld id="{07584C59-4C07-4E9B-ADA1-3BC20D3B7A5D}" type="slidenum">
              <a:rPr lang="fr-FR" smtClean="0"/>
              <a:pPr/>
              <a:t>7</a:t>
            </a:fld>
            <a:endParaRPr lang="fr-FR"/>
          </a:p>
        </p:txBody>
      </p:sp>
    </p:spTree>
    <p:extLst>
      <p:ext uri="{BB962C8B-B14F-4D97-AF65-F5344CB8AC3E}">
        <p14:creationId xmlns:p14="http://schemas.microsoft.com/office/powerpoint/2010/main" val="3436066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Le SCRUM meeting est une réunion organisée de la façon suivante :</a:t>
            </a:r>
          </a:p>
          <a:p>
            <a:pPr lvl="1"/>
            <a:r>
              <a:rPr lang="fr-FR" dirty="0"/>
              <a:t>Tous les jours</a:t>
            </a:r>
          </a:p>
          <a:p>
            <a:pPr lvl="1"/>
            <a:r>
              <a:rPr lang="fr-FR" dirty="0"/>
              <a:t>5 minutes</a:t>
            </a:r>
          </a:p>
          <a:p>
            <a:pPr lvl="1"/>
            <a:r>
              <a:rPr lang="fr-FR" dirty="0"/>
              <a:t>Debout</a:t>
            </a:r>
          </a:p>
          <a:p>
            <a:r>
              <a:rPr lang="fr-FR" dirty="0"/>
              <a:t>Le SCRUM meeting n'est pas fait pour </a:t>
            </a:r>
            <a:r>
              <a:rPr lang="fr-FR" dirty="0" err="1"/>
              <a:t>ésoudre</a:t>
            </a:r>
            <a:r>
              <a:rPr lang="fr-FR" dirty="0"/>
              <a:t> mais </a:t>
            </a:r>
            <a:r>
              <a:rPr lang="fr-FR" dirty="0" err="1"/>
              <a:t>plutot</a:t>
            </a:r>
            <a:r>
              <a:rPr lang="fr-FR" dirty="0"/>
              <a:t> pour identifier les problèmes. Finalement Tout le monde peut participer au meeting, mais seuls les membres de l'équipe peuvent parlés.</a:t>
            </a:r>
          </a:p>
          <a:p>
            <a:r>
              <a:rPr lang="fr-FR" dirty="0"/>
              <a:t>Le SCRUM meeting est effectué pour répondre à 3 questions essentielles :</a:t>
            </a:r>
          </a:p>
          <a:p>
            <a:pPr lvl="1"/>
            <a:r>
              <a:rPr lang="fr-FR" dirty="0"/>
              <a:t>qu’est ce que j’ai fais hier?</a:t>
            </a:r>
          </a:p>
          <a:p>
            <a:pPr lvl="1"/>
            <a:r>
              <a:rPr lang="fr-FR" dirty="0"/>
              <a:t>qu’est ce que je fais aujourd’hui?</a:t>
            </a:r>
          </a:p>
          <a:p>
            <a:pPr lvl="1"/>
            <a:r>
              <a:rPr lang="fr-FR" dirty="0"/>
              <a:t>quels sont les problèmes?</a:t>
            </a:r>
          </a:p>
          <a:p>
            <a:r>
              <a:rPr lang="fr-FR" dirty="0"/>
              <a:t>Toute l'</a:t>
            </a:r>
            <a:r>
              <a:rPr lang="fr-FR" dirty="0" err="1"/>
              <a:t>quipe</a:t>
            </a:r>
            <a:r>
              <a:rPr lang="fr-FR" dirty="0"/>
              <a:t> interviens et le tour de parole doit être scrupuleusement respecté pour éviter que le SCRUM dérive sur des discussions techniques et déborde des 15 minutes. Si le besoin s'en fait sentir, des discussions sont alors menées librement après le SCRUM.</a:t>
            </a:r>
          </a:p>
        </p:txBody>
      </p:sp>
      <p:sp>
        <p:nvSpPr>
          <p:cNvPr id="4" name="Espace réservé du numéro de diapositive 3"/>
          <p:cNvSpPr>
            <a:spLocks noGrp="1"/>
          </p:cNvSpPr>
          <p:nvPr>
            <p:ph type="sldNum" sz="quarter" idx="10"/>
          </p:nvPr>
        </p:nvSpPr>
        <p:spPr/>
        <p:txBody>
          <a:bodyPr/>
          <a:lstStyle/>
          <a:p>
            <a:fld id="{07584C59-4C07-4E9B-ADA1-3BC20D3B7A5D}" type="slidenum">
              <a:rPr lang="fr-FR" smtClean="0"/>
              <a:pPr/>
              <a:t>8</a:t>
            </a:fld>
            <a:endParaRPr lang="fr-FR"/>
          </a:p>
        </p:txBody>
      </p:sp>
    </p:spTree>
    <p:extLst>
      <p:ext uri="{BB962C8B-B14F-4D97-AF65-F5344CB8AC3E}">
        <p14:creationId xmlns:p14="http://schemas.microsoft.com/office/powerpoint/2010/main" val="1593125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Le SCRUM meeting est une réunion organisée de la façon suivante :</a:t>
            </a:r>
          </a:p>
          <a:p>
            <a:pPr lvl="1"/>
            <a:r>
              <a:rPr lang="fr-FR" dirty="0"/>
              <a:t>Tous les jours</a:t>
            </a:r>
          </a:p>
          <a:p>
            <a:pPr lvl="1"/>
            <a:r>
              <a:rPr lang="fr-FR" dirty="0"/>
              <a:t>5 minutes</a:t>
            </a:r>
          </a:p>
          <a:p>
            <a:pPr lvl="1"/>
            <a:r>
              <a:rPr lang="fr-FR" dirty="0"/>
              <a:t>Debout</a:t>
            </a:r>
          </a:p>
          <a:p>
            <a:r>
              <a:rPr lang="fr-FR" dirty="0"/>
              <a:t>Le SCRUM meeting n'est pas fait pour </a:t>
            </a:r>
            <a:r>
              <a:rPr lang="fr-FR" dirty="0" err="1"/>
              <a:t>ésoudre</a:t>
            </a:r>
            <a:r>
              <a:rPr lang="fr-FR" dirty="0"/>
              <a:t> mais </a:t>
            </a:r>
            <a:r>
              <a:rPr lang="fr-FR" dirty="0" err="1"/>
              <a:t>plutot</a:t>
            </a:r>
            <a:r>
              <a:rPr lang="fr-FR" dirty="0"/>
              <a:t> pour identifier les problèmes. Finalement Tout le monde peut participer au meeting, mais seuls les membres de l'équipe peuvent parlés.</a:t>
            </a:r>
          </a:p>
          <a:p>
            <a:r>
              <a:rPr lang="fr-FR" dirty="0"/>
              <a:t>Le SCRUM meeting est effectué pour répondre à 3 questions essentielles :</a:t>
            </a:r>
          </a:p>
          <a:p>
            <a:pPr lvl="1"/>
            <a:r>
              <a:rPr lang="fr-FR" dirty="0"/>
              <a:t>qu’est ce que j’ai fais hier?</a:t>
            </a:r>
          </a:p>
          <a:p>
            <a:pPr lvl="1"/>
            <a:r>
              <a:rPr lang="fr-FR" dirty="0"/>
              <a:t>qu’est ce que je fais aujourd’hui?</a:t>
            </a:r>
          </a:p>
          <a:p>
            <a:pPr lvl="1"/>
            <a:r>
              <a:rPr lang="fr-FR" dirty="0"/>
              <a:t>quels sont les problèmes?</a:t>
            </a:r>
          </a:p>
          <a:p>
            <a:r>
              <a:rPr lang="fr-FR" dirty="0"/>
              <a:t>Toute l'</a:t>
            </a:r>
            <a:r>
              <a:rPr lang="fr-FR" dirty="0" err="1"/>
              <a:t>quipe</a:t>
            </a:r>
            <a:r>
              <a:rPr lang="fr-FR" dirty="0"/>
              <a:t> interviens et le tour de parole doit être scrupuleusement respecté pour éviter que le SCRUM dérive sur des discussions techniques et déborde des 15 minutes. Si le besoin s'en fait sentir, des discussions sont alors menées librement après le SCRUM.</a:t>
            </a:r>
          </a:p>
        </p:txBody>
      </p:sp>
      <p:sp>
        <p:nvSpPr>
          <p:cNvPr id="4" name="Espace réservé du numéro de diapositive 3"/>
          <p:cNvSpPr>
            <a:spLocks noGrp="1"/>
          </p:cNvSpPr>
          <p:nvPr>
            <p:ph type="sldNum" sz="quarter" idx="10"/>
          </p:nvPr>
        </p:nvSpPr>
        <p:spPr/>
        <p:txBody>
          <a:bodyPr/>
          <a:lstStyle/>
          <a:p>
            <a:fld id="{07584C59-4C07-4E9B-ADA1-3BC20D3B7A5D}" type="slidenum">
              <a:rPr lang="fr-FR" smtClean="0"/>
              <a:pPr/>
              <a:t>9</a:t>
            </a:fld>
            <a:endParaRPr lang="fr-FR"/>
          </a:p>
        </p:txBody>
      </p:sp>
    </p:spTree>
    <p:extLst>
      <p:ext uri="{BB962C8B-B14F-4D97-AF65-F5344CB8AC3E}">
        <p14:creationId xmlns:p14="http://schemas.microsoft.com/office/powerpoint/2010/main" val="3451572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Le SCRUM meeting est une réunion organisée de la façon suivante :</a:t>
            </a:r>
          </a:p>
          <a:p>
            <a:pPr lvl="1"/>
            <a:r>
              <a:rPr lang="fr-FR" dirty="0"/>
              <a:t>Tous les jours</a:t>
            </a:r>
          </a:p>
          <a:p>
            <a:pPr lvl="1"/>
            <a:r>
              <a:rPr lang="fr-FR" dirty="0"/>
              <a:t>5 minutes</a:t>
            </a:r>
          </a:p>
          <a:p>
            <a:pPr lvl="1"/>
            <a:r>
              <a:rPr lang="fr-FR" dirty="0"/>
              <a:t>Debout</a:t>
            </a:r>
          </a:p>
          <a:p>
            <a:r>
              <a:rPr lang="fr-FR" dirty="0"/>
              <a:t>Le SCRUM meeting n'est pas fait pour </a:t>
            </a:r>
            <a:r>
              <a:rPr lang="fr-FR" dirty="0" err="1"/>
              <a:t>ésoudre</a:t>
            </a:r>
            <a:r>
              <a:rPr lang="fr-FR" dirty="0"/>
              <a:t> mais </a:t>
            </a:r>
            <a:r>
              <a:rPr lang="fr-FR" dirty="0" err="1"/>
              <a:t>plutot</a:t>
            </a:r>
            <a:r>
              <a:rPr lang="fr-FR" dirty="0"/>
              <a:t> pour identifier les problèmes. Finalement Tout le monde peut participer au meeting, mais seuls les membres de l'équipe peuvent parlés.</a:t>
            </a:r>
          </a:p>
          <a:p>
            <a:r>
              <a:rPr lang="fr-FR" dirty="0"/>
              <a:t>Le SCRUM meeting est effectué pour répondre à 3 questions essentielles :</a:t>
            </a:r>
          </a:p>
          <a:p>
            <a:pPr lvl="1"/>
            <a:r>
              <a:rPr lang="fr-FR" dirty="0"/>
              <a:t>qu’est ce que j’ai fais hier?</a:t>
            </a:r>
          </a:p>
          <a:p>
            <a:pPr lvl="1"/>
            <a:r>
              <a:rPr lang="fr-FR" dirty="0"/>
              <a:t>qu’est ce que je fais aujourd’hui?</a:t>
            </a:r>
          </a:p>
          <a:p>
            <a:pPr lvl="1"/>
            <a:r>
              <a:rPr lang="fr-FR" dirty="0"/>
              <a:t>quels sont les problèmes?</a:t>
            </a:r>
          </a:p>
          <a:p>
            <a:r>
              <a:rPr lang="fr-FR" dirty="0"/>
              <a:t>Toute l'</a:t>
            </a:r>
            <a:r>
              <a:rPr lang="fr-FR" dirty="0" err="1"/>
              <a:t>quipe</a:t>
            </a:r>
            <a:r>
              <a:rPr lang="fr-FR" dirty="0"/>
              <a:t> interviens et le tour de parole doit être scrupuleusement respecté pour éviter que le SCRUM dérive sur des discussions techniques et déborde des 15 minutes. Si le besoin s'en fait sentir, des discussions sont alors menées librement après le SCRUM.</a:t>
            </a:r>
          </a:p>
        </p:txBody>
      </p:sp>
      <p:sp>
        <p:nvSpPr>
          <p:cNvPr id="4" name="Espace réservé du numéro de diapositive 3"/>
          <p:cNvSpPr>
            <a:spLocks noGrp="1"/>
          </p:cNvSpPr>
          <p:nvPr>
            <p:ph type="sldNum" sz="quarter" idx="10"/>
          </p:nvPr>
        </p:nvSpPr>
        <p:spPr/>
        <p:txBody>
          <a:bodyPr/>
          <a:lstStyle/>
          <a:p>
            <a:fld id="{07584C59-4C07-4E9B-ADA1-3BC20D3B7A5D}" type="slidenum">
              <a:rPr lang="fr-FR" smtClean="0"/>
              <a:pPr/>
              <a:t>10</a:t>
            </a:fld>
            <a:endParaRPr lang="fr-FR"/>
          </a:p>
        </p:txBody>
      </p:sp>
    </p:spTree>
    <p:extLst>
      <p:ext uri="{BB962C8B-B14F-4D97-AF65-F5344CB8AC3E}">
        <p14:creationId xmlns:p14="http://schemas.microsoft.com/office/powerpoint/2010/main" val="433636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endParaRPr lang="es-ES"/>
          </a:p>
        </p:txBody>
      </p:sp>
      <p:sp>
        <p:nvSpPr>
          <p:cNvPr id="5" name="Espace réservé du pied de page 4"/>
          <p:cNvSpPr>
            <a:spLocks noGrp="1"/>
          </p:cNvSpPr>
          <p:nvPr>
            <p:ph type="ftr" sz="quarter" idx="11"/>
          </p:nvPr>
        </p:nvSpPr>
        <p:spPr/>
        <p:txBody>
          <a:bodyPr/>
          <a:lstStyle>
            <a:lvl1pPr>
              <a:defRPr/>
            </a:lvl1pPr>
          </a:lstStyle>
          <a:p>
            <a:endParaRPr lang="es-ES"/>
          </a:p>
        </p:txBody>
      </p:sp>
      <p:sp>
        <p:nvSpPr>
          <p:cNvPr id="6" name="Espace réservé du numéro de diapositive 5"/>
          <p:cNvSpPr>
            <a:spLocks noGrp="1"/>
          </p:cNvSpPr>
          <p:nvPr>
            <p:ph type="sldNum" sz="quarter" idx="12"/>
          </p:nvPr>
        </p:nvSpPr>
        <p:spPr/>
        <p:txBody>
          <a:bodyPr/>
          <a:lstStyle>
            <a:lvl1pPr>
              <a:defRPr/>
            </a:lvl1pPr>
          </a:lstStyle>
          <a:p>
            <a:fld id="{F951838B-1CC1-467E-9127-055275ED4A0A}" type="slidenum">
              <a:rPr lang="es-ES"/>
              <a:pPr/>
              <a:t>‹N°›</a:t>
            </a:fld>
            <a:endParaRPr lang="es-ES"/>
          </a:p>
        </p:txBody>
      </p:sp>
    </p:spTree>
  </p:cSld>
  <p:clrMapOvr>
    <a:masterClrMapping/>
  </p:clrMapOvr>
  <p:transition>
    <p:cover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endParaRPr lang="es-ES"/>
          </a:p>
        </p:txBody>
      </p:sp>
      <p:sp>
        <p:nvSpPr>
          <p:cNvPr id="5" name="Espace réservé du pied de page 4"/>
          <p:cNvSpPr>
            <a:spLocks noGrp="1"/>
          </p:cNvSpPr>
          <p:nvPr>
            <p:ph type="ftr" sz="quarter" idx="11"/>
          </p:nvPr>
        </p:nvSpPr>
        <p:spPr/>
        <p:txBody>
          <a:bodyPr/>
          <a:lstStyle>
            <a:lvl1pPr>
              <a:defRPr/>
            </a:lvl1pPr>
          </a:lstStyle>
          <a:p>
            <a:endParaRPr lang="es-ES"/>
          </a:p>
        </p:txBody>
      </p:sp>
      <p:sp>
        <p:nvSpPr>
          <p:cNvPr id="6" name="Espace réservé du numéro de diapositive 5"/>
          <p:cNvSpPr>
            <a:spLocks noGrp="1"/>
          </p:cNvSpPr>
          <p:nvPr>
            <p:ph type="sldNum" sz="quarter" idx="12"/>
          </p:nvPr>
        </p:nvSpPr>
        <p:spPr/>
        <p:txBody>
          <a:bodyPr/>
          <a:lstStyle>
            <a:lvl1pPr>
              <a:defRPr/>
            </a:lvl1pPr>
          </a:lstStyle>
          <a:p>
            <a:fld id="{85327696-6292-4298-B6E2-B761F20F9F72}" type="slidenum">
              <a:rPr lang="es-ES"/>
              <a:pPr/>
              <a:t>‹N°›</a:t>
            </a:fld>
            <a:endParaRPr lang="es-ES"/>
          </a:p>
        </p:txBody>
      </p:sp>
    </p:spTree>
  </p:cSld>
  <p:clrMapOvr>
    <a:masterClrMapping/>
  </p:clrMapOvr>
  <p:transition>
    <p:cover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endParaRPr lang="es-ES"/>
          </a:p>
        </p:txBody>
      </p:sp>
      <p:sp>
        <p:nvSpPr>
          <p:cNvPr id="5" name="Espace réservé du pied de page 4"/>
          <p:cNvSpPr>
            <a:spLocks noGrp="1"/>
          </p:cNvSpPr>
          <p:nvPr>
            <p:ph type="ftr" sz="quarter" idx="11"/>
          </p:nvPr>
        </p:nvSpPr>
        <p:spPr/>
        <p:txBody>
          <a:bodyPr/>
          <a:lstStyle>
            <a:lvl1pPr>
              <a:defRPr/>
            </a:lvl1pPr>
          </a:lstStyle>
          <a:p>
            <a:endParaRPr lang="es-ES"/>
          </a:p>
        </p:txBody>
      </p:sp>
      <p:sp>
        <p:nvSpPr>
          <p:cNvPr id="6" name="Espace réservé du numéro de diapositive 5"/>
          <p:cNvSpPr>
            <a:spLocks noGrp="1"/>
          </p:cNvSpPr>
          <p:nvPr>
            <p:ph type="sldNum" sz="quarter" idx="12"/>
          </p:nvPr>
        </p:nvSpPr>
        <p:spPr/>
        <p:txBody>
          <a:bodyPr/>
          <a:lstStyle>
            <a:lvl1pPr>
              <a:defRPr/>
            </a:lvl1pPr>
          </a:lstStyle>
          <a:p>
            <a:fld id="{292B114E-012E-41D2-86C1-E9CA5341F40D}" type="slidenum">
              <a:rPr lang="es-ES"/>
              <a:pPr/>
              <a:t>‹N°›</a:t>
            </a:fld>
            <a:endParaRPr lang="es-ES"/>
          </a:p>
        </p:txBody>
      </p:sp>
    </p:spTree>
  </p:cSld>
  <p:clrMapOvr>
    <a:masterClrMapping/>
  </p:clrMapOvr>
  <p:transition>
    <p:cover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endParaRPr lang="es-ES"/>
          </a:p>
        </p:txBody>
      </p:sp>
      <p:sp>
        <p:nvSpPr>
          <p:cNvPr id="5" name="Espace réservé du pied de page 4"/>
          <p:cNvSpPr>
            <a:spLocks noGrp="1"/>
          </p:cNvSpPr>
          <p:nvPr>
            <p:ph type="ftr" sz="quarter" idx="11"/>
          </p:nvPr>
        </p:nvSpPr>
        <p:spPr/>
        <p:txBody>
          <a:bodyPr/>
          <a:lstStyle>
            <a:lvl1pPr>
              <a:defRPr/>
            </a:lvl1pPr>
          </a:lstStyle>
          <a:p>
            <a:endParaRPr lang="es-ES"/>
          </a:p>
        </p:txBody>
      </p:sp>
      <p:sp>
        <p:nvSpPr>
          <p:cNvPr id="6" name="Espace réservé du numéro de diapositive 5"/>
          <p:cNvSpPr>
            <a:spLocks noGrp="1"/>
          </p:cNvSpPr>
          <p:nvPr>
            <p:ph type="sldNum" sz="quarter" idx="12"/>
          </p:nvPr>
        </p:nvSpPr>
        <p:spPr/>
        <p:txBody>
          <a:bodyPr/>
          <a:lstStyle>
            <a:lvl1pPr>
              <a:defRPr/>
            </a:lvl1pPr>
          </a:lstStyle>
          <a:p>
            <a:fld id="{FF21E1FE-B6AF-4A0D-9CB5-9FE704FC1E2E}" type="slidenum">
              <a:rPr lang="es-ES"/>
              <a:pPr/>
              <a:t>‹N°›</a:t>
            </a:fld>
            <a:endParaRPr lang="es-ES"/>
          </a:p>
        </p:txBody>
      </p:sp>
    </p:spTree>
  </p:cSld>
  <p:clrMapOvr>
    <a:masterClrMapping/>
  </p:clrMapOvr>
  <p:transition>
    <p:cover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endParaRPr lang="es-ES"/>
          </a:p>
        </p:txBody>
      </p:sp>
      <p:sp>
        <p:nvSpPr>
          <p:cNvPr id="5" name="Espace réservé du pied de page 4"/>
          <p:cNvSpPr>
            <a:spLocks noGrp="1"/>
          </p:cNvSpPr>
          <p:nvPr>
            <p:ph type="ftr" sz="quarter" idx="11"/>
          </p:nvPr>
        </p:nvSpPr>
        <p:spPr/>
        <p:txBody>
          <a:bodyPr/>
          <a:lstStyle>
            <a:lvl1pPr>
              <a:defRPr/>
            </a:lvl1pPr>
          </a:lstStyle>
          <a:p>
            <a:endParaRPr lang="es-ES"/>
          </a:p>
        </p:txBody>
      </p:sp>
      <p:sp>
        <p:nvSpPr>
          <p:cNvPr id="6" name="Espace réservé du numéro de diapositive 5"/>
          <p:cNvSpPr>
            <a:spLocks noGrp="1"/>
          </p:cNvSpPr>
          <p:nvPr>
            <p:ph type="sldNum" sz="quarter" idx="12"/>
          </p:nvPr>
        </p:nvSpPr>
        <p:spPr/>
        <p:txBody>
          <a:bodyPr/>
          <a:lstStyle>
            <a:lvl1pPr>
              <a:defRPr/>
            </a:lvl1pPr>
          </a:lstStyle>
          <a:p>
            <a:fld id="{872539EF-DAAF-4ABC-8E0A-EA079FEBB8B9}" type="slidenum">
              <a:rPr lang="es-ES"/>
              <a:pPr/>
              <a:t>‹N°›</a:t>
            </a:fld>
            <a:endParaRPr lang="es-ES"/>
          </a:p>
        </p:txBody>
      </p:sp>
    </p:spTree>
  </p:cSld>
  <p:clrMapOvr>
    <a:masterClrMapping/>
  </p:clrMapOvr>
  <p:transition>
    <p:cover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lvl1pPr>
              <a:defRPr/>
            </a:lvl1pPr>
          </a:lstStyle>
          <a:p>
            <a:endParaRPr lang="es-ES"/>
          </a:p>
        </p:txBody>
      </p:sp>
      <p:sp>
        <p:nvSpPr>
          <p:cNvPr id="6" name="Espace réservé du pied de page 5"/>
          <p:cNvSpPr>
            <a:spLocks noGrp="1"/>
          </p:cNvSpPr>
          <p:nvPr>
            <p:ph type="ftr" sz="quarter" idx="11"/>
          </p:nvPr>
        </p:nvSpPr>
        <p:spPr/>
        <p:txBody>
          <a:bodyPr/>
          <a:lstStyle>
            <a:lvl1pPr>
              <a:defRPr/>
            </a:lvl1pPr>
          </a:lstStyle>
          <a:p>
            <a:endParaRPr lang="es-ES"/>
          </a:p>
        </p:txBody>
      </p:sp>
      <p:sp>
        <p:nvSpPr>
          <p:cNvPr id="7" name="Espace réservé du numéro de diapositive 6"/>
          <p:cNvSpPr>
            <a:spLocks noGrp="1"/>
          </p:cNvSpPr>
          <p:nvPr>
            <p:ph type="sldNum" sz="quarter" idx="12"/>
          </p:nvPr>
        </p:nvSpPr>
        <p:spPr/>
        <p:txBody>
          <a:bodyPr/>
          <a:lstStyle>
            <a:lvl1pPr>
              <a:defRPr/>
            </a:lvl1pPr>
          </a:lstStyle>
          <a:p>
            <a:fld id="{0365C555-7D71-42D0-8B8F-D92FE0362E3A}" type="slidenum">
              <a:rPr lang="es-ES"/>
              <a:pPr/>
              <a:t>‹N°›</a:t>
            </a:fld>
            <a:endParaRPr lang="es-ES"/>
          </a:p>
        </p:txBody>
      </p:sp>
    </p:spTree>
  </p:cSld>
  <p:clrMapOvr>
    <a:masterClrMapping/>
  </p:clrMapOvr>
  <p:transition>
    <p:cover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lvl1pPr>
              <a:defRPr/>
            </a:lvl1pPr>
          </a:lstStyle>
          <a:p>
            <a:endParaRPr lang="es-ES"/>
          </a:p>
        </p:txBody>
      </p:sp>
      <p:sp>
        <p:nvSpPr>
          <p:cNvPr id="8" name="Espace réservé du pied de page 7"/>
          <p:cNvSpPr>
            <a:spLocks noGrp="1"/>
          </p:cNvSpPr>
          <p:nvPr>
            <p:ph type="ftr" sz="quarter" idx="11"/>
          </p:nvPr>
        </p:nvSpPr>
        <p:spPr/>
        <p:txBody>
          <a:bodyPr/>
          <a:lstStyle>
            <a:lvl1pPr>
              <a:defRPr/>
            </a:lvl1pPr>
          </a:lstStyle>
          <a:p>
            <a:endParaRPr lang="es-ES"/>
          </a:p>
        </p:txBody>
      </p:sp>
      <p:sp>
        <p:nvSpPr>
          <p:cNvPr id="9" name="Espace réservé du numéro de diapositive 8"/>
          <p:cNvSpPr>
            <a:spLocks noGrp="1"/>
          </p:cNvSpPr>
          <p:nvPr>
            <p:ph type="sldNum" sz="quarter" idx="12"/>
          </p:nvPr>
        </p:nvSpPr>
        <p:spPr/>
        <p:txBody>
          <a:bodyPr/>
          <a:lstStyle>
            <a:lvl1pPr>
              <a:defRPr/>
            </a:lvl1pPr>
          </a:lstStyle>
          <a:p>
            <a:fld id="{20A2C345-BD61-4BAD-8347-B1C55BD03AF0}" type="slidenum">
              <a:rPr lang="es-ES"/>
              <a:pPr/>
              <a:t>‹N°›</a:t>
            </a:fld>
            <a:endParaRPr lang="es-ES"/>
          </a:p>
        </p:txBody>
      </p:sp>
    </p:spTree>
  </p:cSld>
  <p:clrMapOvr>
    <a:masterClrMapping/>
  </p:clrMapOvr>
  <p:transition>
    <p:cover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lvl1pPr>
              <a:defRPr/>
            </a:lvl1pPr>
          </a:lstStyle>
          <a:p>
            <a:endParaRPr lang="es-ES"/>
          </a:p>
        </p:txBody>
      </p:sp>
      <p:sp>
        <p:nvSpPr>
          <p:cNvPr id="4" name="Espace réservé du pied de page 3"/>
          <p:cNvSpPr>
            <a:spLocks noGrp="1"/>
          </p:cNvSpPr>
          <p:nvPr>
            <p:ph type="ftr" sz="quarter" idx="11"/>
          </p:nvPr>
        </p:nvSpPr>
        <p:spPr/>
        <p:txBody>
          <a:bodyPr/>
          <a:lstStyle>
            <a:lvl1pPr>
              <a:defRPr/>
            </a:lvl1pPr>
          </a:lstStyle>
          <a:p>
            <a:endParaRPr lang="es-ES"/>
          </a:p>
        </p:txBody>
      </p:sp>
      <p:sp>
        <p:nvSpPr>
          <p:cNvPr id="5" name="Espace réservé du numéro de diapositive 4"/>
          <p:cNvSpPr>
            <a:spLocks noGrp="1"/>
          </p:cNvSpPr>
          <p:nvPr>
            <p:ph type="sldNum" sz="quarter" idx="12"/>
          </p:nvPr>
        </p:nvSpPr>
        <p:spPr/>
        <p:txBody>
          <a:bodyPr/>
          <a:lstStyle>
            <a:lvl1pPr>
              <a:defRPr/>
            </a:lvl1pPr>
          </a:lstStyle>
          <a:p>
            <a:fld id="{5726927E-A229-4DBD-84C7-021355AB4064}" type="slidenum">
              <a:rPr lang="es-ES"/>
              <a:pPr/>
              <a:t>‹N°›</a:t>
            </a:fld>
            <a:endParaRPr lang="es-ES"/>
          </a:p>
        </p:txBody>
      </p:sp>
    </p:spTree>
  </p:cSld>
  <p:clrMapOvr>
    <a:masterClrMapping/>
  </p:clrMapOvr>
  <p:transition>
    <p:cover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endParaRPr lang="es-ES"/>
          </a:p>
        </p:txBody>
      </p:sp>
      <p:sp>
        <p:nvSpPr>
          <p:cNvPr id="3" name="Espace réservé du pied de page 2"/>
          <p:cNvSpPr>
            <a:spLocks noGrp="1"/>
          </p:cNvSpPr>
          <p:nvPr>
            <p:ph type="ftr" sz="quarter" idx="11"/>
          </p:nvPr>
        </p:nvSpPr>
        <p:spPr/>
        <p:txBody>
          <a:bodyPr/>
          <a:lstStyle>
            <a:lvl1pPr>
              <a:defRPr/>
            </a:lvl1pPr>
          </a:lstStyle>
          <a:p>
            <a:endParaRPr lang="es-ES"/>
          </a:p>
        </p:txBody>
      </p:sp>
      <p:sp>
        <p:nvSpPr>
          <p:cNvPr id="4" name="Espace réservé du numéro de diapositive 3"/>
          <p:cNvSpPr>
            <a:spLocks noGrp="1"/>
          </p:cNvSpPr>
          <p:nvPr>
            <p:ph type="sldNum" sz="quarter" idx="12"/>
          </p:nvPr>
        </p:nvSpPr>
        <p:spPr/>
        <p:txBody>
          <a:bodyPr/>
          <a:lstStyle>
            <a:lvl1pPr>
              <a:defRPr/>
            </a:lvl1pPr>
          </a:lstStyle>
          <a:p>
            <a:fld id="{DED08735-89A1-4C5B-AE5F-54C6BF1E5B7B}" type="slidenum">
              <a:rPr lang="es-ES"/>
              <a:pPr/>
              <a:t>‹N°›</a:t>
            </a:fld>
            <a:endParaRPr lang="es-ES"/>
          </a:p>
        </p:txBody>
      </p:sp>
    </p:spTree>
  </p:cSld>
  <p:clrMapOvr>
    <a:masterClrMapping/>
  </p:clrMapOvr>
  <p:transition>
    <p:cover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endParaRPr lang="es-ES"/>
          </a:p>
        </p:txBody>
      </p:sp>
      <p:sp>
        <p:nvSpPr>
          <p:cNvPr id="6" name="Espace réservé du pied de page 5"/>
          <p:cNvSpPr>
            <a:spLocks noGrp="1"/>
          </p:cNvSpPr>
          <p:nvPr>
            <p:ph type="ftr" sz="quarter" idx="11"/>
          </p:nvPr>
        </p:nvSpPr>
        <p:spPr/>
        <p:txBody>
          <a:bodyPr/>
          <a:lstStyle>
            <a:lvl1pPr>
              <a:defRPr/>
            </a:lvl1pPr>
          </a:lstStyle>
          <a:p>
            <a:endParaRPr lang="es-ES"/>
          </a:p>
        </p:txBody>
      </p:sp>
      <p:sp>
        <p:nvSpPr>
          <p:cNvPr id="7" name="Espace réservé du numéro de diapositive 6"/>
          <p:cNvSpPr>
            <a:spLocks noGrp="1"/>
          </p:cNvSpPr>
          <p:nvPr>
            <p:ph type="sldNum" sz="quarter" idx="12"/>
          </p:nvPr>
        </p:nvSpPr>
        <p:spPr/>
        <p:txBody>
          <a:bodyPr/>
          <a:lstStyle>
            <a:lvl1pPr>
              <a:defRPr/>
            </a:lvl1pPr>
          </a:lstStyle>
          <a:p>
            <a:fld id="{42F10CD8-95A8-454F-A2B6-796CA5FB8141}" type="slidenum">
              <a:rPr lang="es-ES"/>
              <a:pPr/>
              <a:t>‹N°›</a:t>
            </a:fld>
            <a:endParaRPr lang="es-ES"/>
          </a:p>
        </p:txBody>
      </p:sp>
    </p:spTree>
  </p:cSld>
  <p:clrMapOvr>
    <a:masterClrMapping/>
  </p:clrMapOvr>
  <p:transition>
    <p:cover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endParaRPr lang="es-ES"/>
          </a:p>
        </p:txBody>
      </p:sp>
      <p:sp>
        <p:nvSpPr>
          <p:cNvPr id="6" name="Espace réservé du pied de page 5"/>
          <p:cNvSpPr>
            <a:spLocks noGrp="1"/>
          </p:cNvSpPr>
          <p:nvPr>
            <p:ph type="ftr" sz="quarter" idx="11"/>
          </p:nvPr>
        </p:nvSpPr>
        <p:spPr/>
        <p:txBody>
          <a:bodyPr/>
          <a:lstStyle>
            <a:lvl1pPr>
              <a:defRPr/>
            </a:lvl1pPr>
          </a:lstStyle>
          <a:p>
            <a:endParaRPr lang="es-ES"/>
          </a:p>
        </p:txBody>
      </p:sp>
      <p:sp>
        <p:nvSpPr>
          <p:cNvPr id="7" name="Espace réservé du numéro de diapositive 6"/>
          <p:cNvSpPr>
            <a:spLocks noGrp="1"/>
          </p:cNvSpPr>
          <p:nvPr>
            <p:ph type="sldNum" sz="quarter" idx="12"/>
          </p:nvPr>
        </p:nvSpPr>
        <p:spPr/>
        <p:txBody>
          <a:bodyPr/>
          <a:lstStyle>
            <a:lvl1pPr>
              <a:defRPr/>
            </a:lvl1pPr>
          </a:lstStyle>
          <a:p>
            <a:fld id="{56CF22F0-9F80-429C-A0C5-2BC6050BA512}" type="slidenum">
              <a:rPr lang="es-ES"/>
              <a:pPr/>
              <a:t>‹N°›</a:t>
            </a:fld>
            <a:endParaRPr lang="es-ES"/>
          </a:p>
        </p:txBody>
      </p:sp>
    </p:spTree>
  </p:cSld>
  <p:clrMapOvr>
    <a:masterClrMapping/>
  </p:clrMapOvr>
  <p:transition>
    <p:cover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DB7A83A-ACA2-49C1-A02C-C56210CDCF24}" type="slidenum">
              <a:rPr lang="es-ES"/>
              <a:pPr/>
              <a:t>‹N°›</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cover dir="u"/>
  </p:transition>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539750" y="0"/>
            <a:ext cx="8229600" cy="1125538"/>
          </a:xfrm>
        </p:spPr>
        <p:txBody>
          <a:bodyPr>
            <a:scene3d>
              <a:camera prst="orthographicFront"/>
              <a:lightRig rig="threePt" dir="t"/>
            </a:scene3d>
            <a:sp3d extrusionH="57150">
              <a:bevelT w="38100" h="38100"/>
            </a:sp3d>
          </a:bodyPr>
          <a:lstStyle/>
          <a:p>
            <a:r>
              <a:rPr lang="fr-FR"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Book Antiqua" pitchFamily="18" charset="0"/>
              </a:rPr>
              <a:t>Plan</a:t>
            </a:r>
            <a:endParaRPr lang="fr-FR" dirty="0">
              <a:solidFill>
                <a:srgbClr val="1C1C1C"/>
              </a:solidFill>
              <a:latin typeface="Book Antiqua" pitchFamily="18" charset="0"/>
            </a:endParaRPr>
          </a:p>
        </p:txBody>
      </p:sp>
      <p:sp>
        <p:nvSpPr>
          <p:cNvPr id="18" name="Forme libre 5">
            <a:extLst>
              <a:ext uri="{FF2B5EF4-FFF2-40B4-BE49-F238E27FC236}">
                <a16:creationId xmlns:a16="http://schemas.microsoft.com/office/drawing/2014/main" id="{38ED96A4-3825-4B28-A647-9D4631AD32B8}"/>
              </a:ext>
            </a:extLst>
          </p:cNvPr>
          <p:cNvSpPr/>
          <p:nvPr/>
        </p:nvSpPr>
        <p:spPr>
          <a:xfrm>
            <a:off x="2055438" y="1835464"/>
            <a:ext cx="5564562" cy="2783062"/>
          </a:xfrm>
          <a:custGeom>
            <a:avLst/>
            <a:gdLst>
              <a:gd name="connsiteX0" fmla="*/ 0 w 8352928"/>
              <a:gd name="connsiteY0" fmla="*/ 0 h 4394250"/>
              <a:gd name="connsiteX1" fmla="*/ 8352928 w 8352928"/>
              <a:gd name="connsiteY1" fmla="*/ 0 h 4394250"/>
              <a:gd name="connsiteX2" fmla="*/ 8352928 w 8352928"/>
              <a:gd name="connsiteY2" fmla="*/ 4394250 h 4394250"/>
              <a:gd name="connsiteX3" fmla="*/ 0 w 8352928"/>
              <a:gd name="connsiteY3" fmla="*/ 4394250 h 4394250"/>
              <a:gd name="connsiteX4" fmla="*/ 0 w 8352928"/>
              <a:gd name="connsiteY4" fmla="*/ 0 h 4394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2928" h="4394250">
                <a:moveTo>
                  <a:pt x="0" y="0"/>
                </a:moveTo>
                <a:lnTo>
                  <a:pt x="8352928" y="0"/>
                </a:lnTo>
                <a:lnTo>
                  <a:pt x="8352928" y="4394250"/>
                </a:lnTo>
                <a:lnTo>
                  <a:pt x="0" y="4394250"/>
                </a:lnTo>
                <a:lnTo>
                  <a:pt x="0" y="0"/>
                </a:lnTo>
                <a:close/>
              </a:path>
            </a:pathLst>
          </a:custGeom>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8280" tIns="645668" rIns="648280" bIns="142240" numCol="1" spcCol="1270" anchor="t" anchorCtr="0">
            <a:noAutofit/>
          </a:bodyPr>
          <a:lstStyle/>
          <a:p>
            <a:pPr marL="571500" lvl="2" indent="-342900" algn="l" defTabSz="889000">
              <a:lnSpc>
                <a:spcPct val="90000"/>
              </a:lnSpc>
              <a:spcBef>
                <a:spcPct val="0"/>
              </a:spcBef>
              <a:spcAft>
                <a:spcPct val="15000"/>
              </a:spcAft>
              <a:buFont typeface="Arial" panose="020B0604020202020204" pitchFamily="34" charset="0"/>
              <a:buChar char="•"/>
            </a:pPr>
            <a:r>
              <a:rPr lang="fr-FR" sz="2000" b="0" kern="1200" dirty="0">
                <a:latin typeface="Book Antiqua" pitchFamily="18" charset="0"/>
              </a:rPr>
              <a:t>Définition </a:t>
            </a:r>
          </a:p>
          <a:p>
            <a:pPr marL="571500" lvl="2" indent="-342900" algn="l" defTabSz="889000">
              <a:lnSpc>
                <a:spcPct val="90000"/>
              </a:lnSpc>
              <a:spcBef>
                <a:spcPct val="0"/>
              </a:spcBef>
              <a:spcAft>
                <a:spcPct val="15000"/>
              </a:spcAft>
              <a:buFont typeface="Arial" panose="020B0604020202020204" pitchFamily="34" charset="0"/>
              <a:buChar char="•"/>
            </a:pPr>
            <a:r>
              <a:rPr lang="fr-FR" sz="2000" dirty="0">
                <a:latin typeface="Book Antiqua" pitchFamily="18" charset="0"/>
              </a:rPr>
              <a:t>Objectif</a:t>
            </a:r>
          </a:p>
          <a:p>
            <a:pPr marL="571500" lvl="2" indent="-342900" algn="l" defTabSz="889000">
              <a:lnSpc>
                <a:spcPct val="90000"/>
              </a:lnSpc>
              <a:spcBef>
                <a:spcPct val="0"/>
              </a:spcBef>
              <a:spcAft>
                <a:spcPct val="15000"/>
              </a:spcAft>
              <a:buFont typeface="Arial" panose="020B0604020202020204" pitchFamily="34" charset="0"/>
              <a:buChar char="•"/>
            </a:pPr>
            <a:r>
              <a:rPr lang="fr-FR" sz="2000" dirty="0">
                <a:latin typeface="Book Antiqua" pitchFamily="18" charset="0"/>
              </a:rPr>
              <a:t>Sprint 0</a:t>
            </a:r>
          </a:p>
          <a:p>
            <a:pPr marL="571500" lvl="2" indent="-342900" algn="l" defTabSz="889000">
              <a:lnSpc>
                <a:spcPct val="90000"/>
              </a:lnSpc>
              <a:spcBef>
                <a:spcPct val="0"/>
              </a:spcBef>
              <a:spcAft>
                <a:spcPct val="15000"/>
              </a:spcAft>
              <a:buFont typeface="Arial" panose="020B0604020202020204" pitchFamily="34" charset="0"/>
              <a:buChar char="•"/>
            </a:pPr>
            <a:r>
              <a:rPr lang="fr-FR" sz="2000" dirty="0">
                <a:latin typeface="Book Antiqua" pitchFamily="18" charset="0"/>
              </a:rPr>
              <a:t>Release</a:t>
            </a:r>
          </a:p>
          <a:p>
            <a:pPr marL="571500" lvl="2" indent="-342900" algn="l" defTabSz="889000">
              <a:lnSpc>
                <a:spcPct val="90000"/>
              </a:lnSpc>
              <a:spcBef>
                <a:spcPct val="0"/>
              </a:spcBef>
              <a:spcAft>
                <a:spcPct val="15000"/>
              </a:spcAft>
              <a:buFont typeface="Arial" panose="020B0604020202020204" pitchFamily="34" charset="0"/>
              <a:buChar char="•"/>
            </a:pPr>
            <a:r>
              <a:rPr lang="fr-FR" sz="2000" dirty="0">
                <a:latin typeface="Book Antiqua" pitchFamily="18" charset="0"/>
              </a:rPr>
              <a:t>Revue du sprint</a:t>
            </a:r>
          </a:p>
          <a:p>
            <a:pPr marL="571500" lvl="2" indent="-342900" algn="l" defTabSz="889000">
              <a:lnSpc>
                <a:spcPct val="90000"/>
              </a:lnSpc>
              <a:spcBef>
                <a:spcPct val="0"/>
              </a:spcBef>
              <a:spcAft>
                <a:spcPct val="15000"/>
              </a:spcAft>
              <a:buFont typeface="Arial" panose="020B0604020202020204" pitchFamily="34" charset="0"/>
              <a:buChar char="•"/>
            </a:pPr>
            <a:r>
              <a:rPr lang="fr-FR" sz="2000" dirty="0">
                <a:latin typeface="Book Antiqua" pitchFamily="18" charset="0"/>
              </a:rPr>
              <a:t>Rétrospective du sprint</a:t>
            </a:r>
          </a:p>
          <a:p>
            <a:pPr marL="228600" lvl="2" algn="l" defTabSz="889000">
              <a:lnSpc>
                <a:spcPct val="90000"/>
              </a:lnSpc>
              <a:spcBef>
                <a:spcPct val="0"/>
              </a:spcBef>
              <a:spcAft>
                <a:spcPct val="15000"/>
              </a:spcAft>
            </a:pPr>
            <a:endParaRPr lang="fr-FR" sz="2000" b="0" kern="1200" dirty="0">
              <a:latin typeface="Book Antiqua" pitchFamily="18" charset="0"/>
            </a:endParaRPr>
          </a:p>
        </p:txBody>
      </p:sp>
      <p:sp>
        <p:nvSpPr>
          <p:cNvPr id="6" name="Forme libre 5"/>
          <p:cNvSpPr/>
          <p:nvPr/>
        </p:nvSpPr>
        <p:spPr>
          <a:xfrm>
            <a:off x="1331640" y="1628800"/>
            <a:ext cx="5112568" cy="580384"/>
          </a:xfrm>
          <a:custGeom>
            <a:avLst/>
            <a:gdLst>
              <a:gd name="connsiteX0" fmla="*/ 0 w 5489169"/>
              <a:gd name="connsiteY0" fmla="*/ 86842 h 868416"/>
              <a:gd name="connsiteX1" fmla="*/ 25436 w 5489169"/>
              <a:gd name="connsiteY1" fmla="*/ 25435 h 868416"/>
              <a:gd name="connsiteX2" fmla="*/ 86843 w 5489169"/>
              <a:gd name="connsiteY2" fmla="*/ 0 h 868416"/>
              <a:gd name="connsiteX3" fmla="*/ 5402327 w 5489169"/>
              <a:gd name="connsiteY3" fmla="*/ 0 h 868416"/>
              <a:gd name="connsiteX4" fmla="*/ 5463734 w 5489169"/>
              <a:gd name="connsiteY4" fmla="*/ 25436 h 868416"/>
              <a:gd name="connsiteX5" fmla="*/ 5489169 w 5489169"/>
              <a:gd name="connsiteY5" fmla="*/ 86843 h 868416"/>
              <a:gd name="connsiteX6" fmla="*/ 5489169 w 5489169"/>
              <a:gd name="connsiteY6" fmla="*/ 781574 h 868416"/>
              <a:gd name="connsiteX7" fmla="*/ 5463734 w 5489169"/>
              <a:gd name="connsiteY7" fmla="*/ 842981 h 868416"/>
              <a:gd name="connsiteX8" fmla="*/ 5402327 w 5489169"/>
              <a:gd name="connsiteY8" fmla="*/ 868416 h 868416"/>
              <a:gd name="connsiteX9" fmla="*/ 86842 w 5489169"/>
              <a:gd name="connsiteY9" fmla="*/ 868416 h 868416"/>
              <a:gd name="connsiteX10" fmla="*/ 25435 w 5489169"/>
              <a:gd name="connsiteY10" fmla="*/ 842981 h 868416"/>
              <a:gd name="connsiteX11" fmla="*/ 0 w 5489169"/>
              <a:gd name="connsiteY11" fmla="*/ 781574 h 868416"/>
              <a:gd name="connsiteX12" fmla="*/ 0 w 5489169"/>
              <a:gd name="connsiteY12" fmla="*/ 86842 h 868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169" h="868416">
                <a:moveTo>
                  <a:pt x="0" y="86842"/>
                </a:moveTo>
                <a:cubicBezTo>
                  <a:pt x="0" y="63810"/>
                  <a:pt x="9149" y="41721"/>
                  <a:pt x="25436" y="25435"/>
                </a:cubicBezTo>
                <a:cubicBezTo>
                  <a:pt x="41722" y="9149"/>
                  <a:pt x="63811" y="0"/>
                  <a:pt x="86843" y="0"/>
                </a:cubicBezTo>
                <a:lnTo>
                  <a:pt x="5402327" y="0"/>
                </a:lnTo>
                <a:cubicBezTo>
                  <a:pt x="5425359" y="0"/>
                  <a:pt x="5447448" y="9149"/>
                  <a:pt x="5463734" y="25436"/>
                </a:cubicBezTo>
                <a:cubicBezTo>
                  <a:pt x="5480020" y="41722"/>
                  <a:pt x="5489169" y="63811"/>
                  <a:pt x="5489169" y="86843"/>
                </a:cubicBezTo>
                <a:lnTo>
                  <a:pt x="5489169" y="781574"/>
                </a:lnTo>
                <a:cubicBezTo>
                  <a:pt x="5489169" y="804606"/>
                  <a:pt x="5480020" y="826695"/>
                  <a:pt x="5463734" y="842981"/>
                </a:cubicBezTo>
                <a:cubicBezTo>
                  <a:pt x="5447448" y="859267"/>
                  <a:pt x="5425359" y="868416"/>
                  <a:pt x="5402327" y="868416"/>
                </a:cubicBezTo>
                <a:lnTo>
                  <a:pt x="86842" y="868416"/>
                </a:lnTo>
                <a:cubicBezTo>
                  <a:pt x="63810" y="868416"/>
                  <a:pt x="41721" y="859267"/>
                  <a:pt x="25435" y="842981"/>
                </a:cubicBezTo>
                <a:cubicBezTo>
                  <a:pt x="9149" y="826695"/>
                  <a:pt x="0" y="804606"/>
                  <a:pt x="0" y="781574"/>
                </a:cubicBezTo>
                <a:lnTo>
                  <a:pt x="0" y="86842"/>
                </a:lnTo>
                <a:close/>
              </a:path>
            </a:pathLst>
          </a:cu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70215" tIns="170215" rIns="1158038" bIns="170215" numCol="1" spcCol="1270" anchor="ctr" anchorCtr="0">
            <a:noAutofit/>
          </a:bodyPr>
          <a:lstStyle/>
          <a:p>
            <a:pPr lvl="0" algn="l" defTabSz="1689100">
              <a:lnSpc>
                <a:spcPct val="90000"/>
              </a:lnSpc>
              <a:spcBef>
                <a:spcPct val="0"/>
              </a:spcBef>
              <a:spcAft>
                <a:spcPct val="35000"/>
              </a:spcAft>
            </a:pPr>
            <a:r>
              <a:rPr lang="fr-FR" sz="3800" b="1" kern="1200" dirty="0">
                <a:latin typeface="Book Antiqua" pitchFamily="18" charset="0"/>
              </a:rPr>
              <a:t>Sprint</a:t>
            </a:r>
          </a:p>
        </p:txBody>
      </p:sp>
      <p:sp>
        <p:nvSpPr>
          <p:cNvPr id="4" name="Espace réservé du numéro de diapositive 3"/>
          <p:cNvSpPr>
            <a:spLocks noGrp="1"/>
          </p:cNvSpPr>
          <p:nvPr>
            <p:ph type="sldNum" sz="quarter" idx="12"/>
          </p:nvPr>
        </p:nvSpPr>
        <p:spPr/>
        <p:txBody>
          <a:bodyPr/>
          <a:lstStyle/>
          <a:p>
            <a:fld id="{FF21E1FE-B6AF-4A0D-9CB5-9FE704FC1E2E}" type="slidenum">
              <a:rPr lang="es-ES" smtClean="0"/>
              <a:pPr/>
              <a:t>1</a:t>
            </a:fld>
            <a:endParaRPr lang="es-ES"/>
          </a:p>
        </p:txBody>
      </p:sp>
      <p:sp>
        <p:nvSpPr>
          <p:cNvPr id="19" name="Forme libre 5">
            <a:extLst>
              <a:ext uri="{FF2B5EF4-FFF2-40B4-BE49-F238E27FC236}">
                <a16:creationId xmlns:a16="http://schemas.microsoft.com/office/drawing/2014/main" id="{22AD8A48-ADC9-4175-B89D-526CF1C1024C}"/>
              </a:ext>
            </a:extLst>
          </p:cNvPr>
          <p:cNvSpPr/>
          <p:nvPr/>
        </p:nvSpPr>
        <p:spPr>
          <a:xfrm>
            <a:off x="1331640" y="4939008"/>
            <a:ext cx="5112568" cy="580384"/>
          </a:xfrm>
          <a:custGeom>
            <a:avLst/>
            <a:gdLst>
              <a:gd name="connsiteX0" fmla="*/ 0 w 5489169"/>
              <a:gd name="connsiteY0" fmla="*/ 86842 h 868416"/>
              <a:gd name="connsiteX1" fmla="*/ 25436 w 5489169"/>
              <a:gd name="connsiteY1" fmla="*/ 25435 h 868416"/>
              <a:gd name="connsiteX2" fmla="*/ 86843 w 5489169"/>
              <a:gd name="connsiteY2" fmla="*/ 0 h 868416"/>
              <a:gd name="connsiteX3" fmla="*/ 5402327 w 5489169"/>
              <a:gd name="connsiteY3" fmla="*/ 0 h 868416"/>
              <a:gd name="connsiteX4" fmla="*/ 5463734 w 5489169"/>
              <a:gd name="connsiteY4" fmla="*/ 25436 h 868416"/>
              <a:gd name="connsiteX5" fmla="*/ 5489169 w 5489169"/>
              <a:gd name="connsiteY5" fmla="*/ 86843 h 868416"/>
              <a:gd name="connsiteX6" fmla="*/ 5489169 w 5489169"/>
              <a:gd name="connsiteY6" fmla="*/ 781574 h 868416"/>
              <a:gd name="connsiteX7" fmla="*/ 5463734 w 5489169"/>
              <a:gd name="connsiteY7" fmla="*/ 842981 h 868416"/>
              <a:gd name="connsiteX8" fmla="*/ 5402327 w 5489169"/>
              <a:gd name="connsiteY8" fmla="*/ 868416 h 868416"/>
              <a:gd name="connsiteX9" fmla="*/ 86842 w 5489169"/>
              <a:gd name="connsiteY9" fmla="*/ 868416 h 868416"/>
              <a:gd name="connsiteX10" fmla="*/ 25435 w 5489169"/>
              <a:gd name="connsiteY10" fmla="*/ 842981 h 868416"/>
              <a:gd name="connsiteX11" fmla="*/ 0 w 5489169"/>
              <a:gd name="connsiteY11" fmla="*/ 781574 h 868416"/>
              <a:gd name="connsiteX12" fmla="*/ 0 w 5489169"/>
              <a:gd name="connsiteY12" fmla="*/ 86842 h 868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169" h="868416">
                <a:moveTo>
                  <a:pt x="0" y="86842"/>
                </a:moveTo>
                <a:cubicBezTo>
                  <a:pt x="0" y="63810"/>
                  <a:pt x="9149" y="41721"/>
                  <a:pt x="25436" y="25435"/>
                </a:cubicBezTo>
                <a:cubicBezTo>
                  <a:pt x="41722" y="9149"/>
                  <a:pt x="63811" y="0"/>
                  <a:pt x="86843" y="0"/>
                </a:cubicBezTo>
                <a:lnTo>
                  <a:pt x="5402327" y="0"/>
                </a:lnTo>
                <a:cubicBezTo>
                  <a:pt x="5425359" y="0"/>
                  <a:pt x="5447448" y="9149"/>
                  <a:pt x="5463734" y="25436"/>
                </a:cubicBezTo>
                <a:cubicBezTo>
                  <a:pt x="5480020" y="41722"/>
                  <a:pt x="5489169" y="63811"/>
                  <a:pt x="5489169" y="86843"/>
                </a:cubicBezTo>
                <a:lnTo>
                  <a:pt x="5489169" y="781574"/>
                </a:lnTo>
                <a:cubicBezTo>
                  <a:pt x="5489169" y="804606"/>
                  <a:pt x="5480020" y="826695"/>
                  <a:pt x="5463734" y="842981"/>
                </a:cubicBezTo>
                <a:cubicBezTo>
                  <a:pt x="5447448" y="859267"/>
                  <a:pt x="5425359" y="868416"/>
                  <a:pt x="5402327" y="868416"/>
                </a:cubicBezTo>
                <a:lnTo>
                  <a:pt x="86842" y="868416"/>
                </a:lnTo>
                <a:cubicBezTo>
                  <a:pt x="63810" y="868416"/>
                  <a:pt x="41721" y="859267"/>
                  <a:pt x="25435" y="842981"/>
                </a:cubicBezTo>
                <a:cubicBezTo>
                  <a:pt x="9149" y="826695"/>
                  <a:pt x="0" y="804606"/>
                  <a:pt x="0" y="781574"/>
                </a:cubicBezTo>
                <a:lnTo>
                  <a:pt x="0" y="86842"/>
                </a:lnTo>
                <a:close/>
              </a:path>
            </a:pathLst>
          </a:cu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70215" tIns="170215" rIns="1158038" bIns="170215" numCol="1" spcCol="1270" anchor="ctr" anchorCtr="0">
            <a:noAutofit/>
          </a:bodyPr>
          <a:lstStyle/>
          <a:p>
            <a:pPr lvl="0" algn="l" defTabSz="1689100">
              <a:lnSpc>
                <a:spcPct val="90000"/>
              </a:lnSpc>
              <a:spcBef>
                <a:spcPct val="0"/>
              </a:spcBef>
              <a:spcAft>
                <a:spcPct val="35000"/>
              </a:spcAft>
            </a:pPr>
            <a:r>
              <a:rPr lang="fr-FR" sz="3800" b="1" kern="1200" dirty="0" err="1">
                <a:latin typeface="Book Antiqua" pitchFamily="18" charset="0"/>
              </a:rPr>
              <a:t>Backlog</a:t>
            </a:r>
            <a:endParaRPr lang="fr-FR" sz="3800" b="1" kern="1200" dirty="0">
              <a:latin typeface="Book Antiqua" pitchFamily="18" charset="0"/>
            </a:endParaRPr>
          </a:p>
        </p:txBody>
      </p:sp>
      <p:sp>
        <p:nvSpPr>
          <p:cNvPr id="20" name="Forme libre 5">
            <a:extLst>
              <a:ext uri="{FF2B5EF4-FFF2-40B4-BE49-F238E27FC236}">
                <a16:creationId xmlns:a16="http://schemas.microsoft.com/office/drawing/2014/main" id="{FF304D31-734E-4719-870B-1066D9DEB365}"/>
              </a:ext>
            </a:extLst>
          </p:cNvPr>
          <p:cNvSpPr/>
          <p:nvPr/>
        </p:nvSpPr>
        <p:spPr>
          <a:xfrm>
            <a:off x="1338198" y="5839874"/>
            <a:ext cx="5112568" cy="580384"/>
          </a:xfrm>
          <a:custGeom>
            <a:avLst/>
            <a:gdLst>
              <a:gd name="connsiteX0" fmla="*/ 0 w 5489169"/>
              <a:gd name="connsiteY0" fmla="*/ 86842 h 868416"/>
              <a:gd name="connsiteX1" fmla="*/ 25436 w 5489169"/>
              <a:gd name="connsiteY1" fmla="*/ 25435 h 868416"/>
              <a:gd name="connsiteX2" fmla="*/ 86843 w 5489169"/>
              <a:gd name="connsiteY2" fmla="*/ 0 h 868416"/>
              <a:gd name="connsiteX3" fmla="*/ 5402327 w 5489169"/>
              <a:gd name="connsiteY3" fmla="*/ 0 h 868416"/>
              <a:gd name="connsiteX4" fmla="*/ 5463734 w 5489169"/>
              <a:gd name="connsiteY4" fmla="*/ 25436 h 868416"/>
              <a:gd name="connsiteX5" fmla="*/ 5489169 w 5489169"/>
              <a:gd name="connsiteY5" fmla="*/ 86843 h 868416"/>
              <a:gd name="connsiteX6" fmla="*/ 5489169 w 5489169"/>
              <a:gd name="connsiteY6" fmla="*/ 781574 h 868416"/>
              <a:gd name="connsiteX7" fmla="*/ 5463734 w 5489169"/>
              <a:gd name="connsiteY7" fmla="*/ 842981 h 868416"/>
              <a:gd name="connsiteX8" fmla="*/ 5402327 w 5489169"/>
              <a:gd name="connsiteY8" fmla="*/ 868416 h 868416"/>
              <a:gd name="connsiteX9" fmla="*/ 86842 w 5489169"/>
              <a:gd name="connsiteY9" fmla="*/ 868416 h 868416"/>
              <a:gd name="connsiteX10" fmla="*/ 25435 w 5489169"/>
              <a:gd name="connsiteY10" fmla="*/ 842981 h 868416"/>
              <a:gd name="connsiteX11" fmla="*/ 0 w 5489169"/>
              <a:gd name="connsiteY11" fmla="*/ 781574 h 868416"/>
              <a:gd name="connsiteX12" fmla="*/ 0 w 5489169"/>
              <a:gd name="connsiteY12" fmla="*/ 86842 h 868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169" h="868416">
                <a:moveTo>
                  <a:pt x="0" y="86842"/>
                </a:moveTo>
                <a:cubicBezTo>
                  <a:pt x="0" y="63810"/>
                  <a:pt x="9149" y="41721"/>
                  <a:pt x="25436" y="25435"/>
                </a:cubicBezTo>
                <a:cubicBezTo>
                  <a:pt x="41722" y="9149"/>
                  <a:pt x="63811" y="0"/>
                  <a:pt x="86843" y="0"/>
                </a:cubicBezTo>
                <a:lnTo>
                  <a:pt x="5402327" y="0"/>
                </a:lnTo>
                <a:cubicBezTo>
                  <a:pt x="5425359" y="0"/>
                  <a:pt x="5447448" y="9149"/>
                  <a:pt x="5463734" y="25436"/>
                </a:cubicBezTo>
                <a:cubicBezTo>
                  <a:pt x="5480020" y="41722"/>
                  <a:pt x="5489169" y="63811"/>
                  <a:pt x="5489169" y="86843"/>
                </a:cubicBezTo>
                <a:lnTo>
                  <a:pt x="5489169" y="781574"/>
                </a:lnTo>
                <a:cubicBezTo>
                  <a:pt x="5489169" y="804606"/>
                  <a:pt x="5480020" y="826695"/>
                  <a:pt x="5463734" y="842981"/>
                </a:cubicBezTo>
                <a:cubicBezTo>
                  <a:pt x="5447448" y="859267"/>
                  <a:pt x="5425359" y="868416"/>
                  <a:pt x="5402327" y="868416"/>
                </a:cubicBezTo>
                <a:lnTo>
                  <a:pt x="86842" y="868416"/>
                </a:lnTo>
                <a:cubicBezTo>
                  <a:pt x="63810" y="868416"/>
                  <a:pt x="41721" y="859267"/>
                  <a:pt x="25435" y="842981"/>
                </a:cubicBezTo>
                <a:cubicBezTo>
                  <a:pt x="9149" y="826695"/>
                  <a:pt x="0" y="804606"/>
                  <a:pt x="0" y="781574"/>
                </a:cubicBezTo>
                <a:lnTo>
                  <a:pt x="0" y="86842"/>
                </a:lnTo>
                <a:close/>
              </a:path>
            </a:pathLst>
          </a:cu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70215" tIns="170215" rIns="1158038" bIns="170215" numCol="1" spcCol="1270" anchor="ctr" anchorCtr="0">
            <a:noAutofit/>
          </a:bodyPr>
          <a:lstStyle/>
          <a:p>
            <a:pPr lvl="0" defTabSz="1689100">
              <a:lnSpc>
                <a:spcPct val="90000"/>
              </a:lnSpc>
              <a:spcAft>
                <a:spcPct val="35000"/>
              </a:spcAft>
            </a:pPr>
            <a:r>
              <a:rPr lang="fr-FR" sz="3800" b="1" dirty="0" err="1">
                <a:latin typeface="Book Antiqua" pitchFamily="18" charset="0"/>
              </a:rPr>
              <a:t>Burndown</a:t>
            </a:r>
            <a:r>
              <a:rPr lang="fr-FR" sz="3800" b="1" dirty="0">
                <a:latin typeface="Book Antiqua" pitchFamily="18" charset="0"/>
              </a:rPr>
              <a:t> chart</a:t>
            </a:r>
            <a:endParaRPr lang="fr-FR" sz="3800" b="1" kern="1200" dirty="0">
              <a:latin typeface="Book Antiqua" pitchFamily="18" charset="0"/>
            </a:endParaRP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par>
                          <p:cTn id="8" fill="hold">
                            <p:stCondLst>
                              <p:cond delay="2000"/>
                            </p:stCondLst>
                            <p:childTnLst>
                              <p:par>
                                <p:cTn id="9" presetID="2" presetClass="entr" presetSubtype="4" fill="hold" grpId="0" nodeType="afterEffect">
                                  <p:stCondLst>
                                    <p:cond delay="0"/>
                                  </p:stCondLst>
                                  <p:childTnLst>
                                    <p:set>
                                      <p:cBhvr>
                                        <p:cTn id="10" dur="1" fill="hold">
                                          <p:stCondLst>
                                            <p:cond delay="0"/>
                                          </p:stCondLst>
                                        </p:cTn>
                                        <p:tgtEl>
                                          <p:spTgt spid="18">
                                            <p:bg/>
                                          </p:spTgt>
                                        </p:tgtEl>
                                        <p:attrNameLst>
                                          <p:attrName>style.visibility</p:attrName>
                                        </p:attrNameLst>
                                      </p:cBhvr>
                                      <p:to>
                                        <p:strVal val="visible"/>
                                      </p:to>
                                    </p:set>
                                    <p:anim calcmode="lin" valueType="num">
                                      <p:cBhvr additive="base">
                                        <p:cTn id="11" dur="500" fill="hold"/>
                                        <p:tgtEl>
                                          <p:spTgt spid="18">
                                            <p:bg/>
                                          </p:spTgt>
                                        </p:tgtEl>
                                        <p:attrNameLst>
                                          <p:attrName>ppt_x</p:attrName>
                                        </p:attrNameLst>
                                      </p:cBhvr>
                                      <p:tavLst>
                                        <p:tav tm="0">
                                          <p:val>
                                            <p:strVal val="#ppt_x"/>
                                          </p:val>
                                        </p:tav>
                                        <p:tav tm="100000">
                                          <p:val>
                                            <p:strVal val="#ppt_x"/>
                                          </p:val>
                                        </p:tav>
                                      </p:tavLst>
                                    </p:anim>
                                    <p:anim calcmode="lin" valueType="num">
                                      <p:cBhvr additive="base">
                                        <p:cTn id="12" dur="500" fill="hold"/>
                                        <p:tgtEl>
                                          <p:spTgt spid="18">
                                            <p:bg/>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20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allAtOnce" animBg="1"/>
      <p:bldP spid="6" grpId="0" animBg="1"/>
      <p:bldP spid="19" grpId="0" animBg="1"/>
      <p:bldP spid="2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39750" y="0"/>
            <a:ext cx="8229600" cy="1125538"/>
          </a:xfrm>
        </p:spPr>
        <p:txBody>
          <a:bodyPr>
            <a:scene3d>
              <a:camera prst="orthographicFront"/>
              <a:lightRig rig="threePt" dir="t"/>
            </a:scene3d>
            <a:sp3d extrusionH="57150">
              <a:bevelT w="38100" h="38100"/>
            </a:sp3d>
          </a:bodyPr>
          <a:lstStyle/>
          <a:p>
            <a:r>
              <a:rPr lang="fr-FR"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Book Antiqua" pitchFamily="18" charset="0"/>
              </a:rPr>
              <a:t>Sprint</a:t>
            </a:r>
            <a:endParaRPr lang="fr-FR" dirty="0">
              <a:solidFill>
                <a:srgbClr val="1C1C1C"/>
              </a:solidFill>
              <a:latin typeface="Book Antiqua" pitchFamily="18" charset="0"/>
            </a:endParaRPr>
          </a:p>
        </p:txBody>
      </p:sp>
      <p:sp>
        <p:nvSpPr>
          <p:cNvPr id="6" name="Forme libre 5"/>
          <p:cNvSpPr/>
          <p:nvPr/>
        </p:nvSpPr>
        <p:spPr>
          <a:xfrm>
            <a:off x="315347" y="2104711"/>
            <a:ext cx="8352928" cy="4524701"/>
          </a:xfrm>
          <a:custGeom>
            <a:avLst/>
            <a:gdLst>
              <a:gd name="connsiteX0" fmla="*/ 0 w 8352928"/>
              <a:gd name="connsiteY0" fmla="*/ 0 h 4394250"/>
              <a:gd name="connsiteX1" fmla="*/ 8352928 w 8352928"/>
              <a:gd name="connsiteY1" fmla="*/ 0 h 4394250"/>
              <a:gd name="connsiteX2" fmla="*/ 8352928 w 8352928"/>
              <a:gd name="connsiteY2" fmla="*/ 4394250 h 4394250"/>
              <a:gd name="connsiteX3" fmla="*/ 0 w 8352928"/>
              <a:gd name="connsiteY3" fmla="*/ 4394250 h 4394250"/>
              <a:gd name="connsiteX4" fmla="*/ 0 w 8352928"/>
              <a:gd name="connsiteY4" fmla="*/ 0 h 4394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2928" h="4394250">
                <a:moveTo>
                  <a:pt x="0" y="0"/>
                </a:moveTo>
                <a:lnTo>
                  <a:pt x="8352928" y="0"/>
                </a:lnTo>
                <a:lnTo>
                  <a:pt x="8352928" y="4394250"/>
                </a:lnTo>
                <a:lnTo>
                  <a:pt x="0" y="4394250"/>
                </a:lnTo>
                <a:lnTo>
                  <a:pt x="0" y="0"/>
                </a:lnTo>
                <a:close/>
              </a:path>
            </a:pathLst>
          </a:custGeom>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8280" tIns="645668" rIns="648280" bIns="142240" numCol="1" spcCol="1270" anchor="t" anchorCtr="0">
            <a:noAutofit/>
          </a:bodyPr>
          <a:lstStyle/>
          <a:p>
            <a:pPr marL="228600" lvl="2" defTabSz="889000">
              <a:lnSpc>
                <a:spcPct val="90000"/>
              </a:lnSpc>
              <a:spcAft>
                <a:spcPct val="15000"/>
              </a:spcAft>
            </a:pPr>
            <a:r>
              <a:rPr lang="fr-FR" sz="2000" b="1" dirty="0">
                <a:highlight>
                  <a:srgbClr val="00FFFF"/>
                </a:highlight>
                <a:latin typeface="Book Antiqua" pitchFamily="18" charset="0"/>
              </a:rPr>
              <a:t>Une revue de sprint </a:t>
            </a:r>
            <a:r>
              <a:rPr lang="fr-FR" sz="2000" dirty="0">
                <a:latin typeface="Book Antiqua" pitchFamily="18" charset="0"/>
              </a:rPr>
              <a:t>est organisée </a:t>
            </a:r>
            <a:r>
              <a:rPr lang="fr-FR" sz="2000" b="1" dirty="0">
                <a:latin typeface="Book Antiqua" pitchFamily="18" charset="0"/>
              </a:rPr>
              <a:t>à la fin du sprint </a:t>
            </a:r>
            <a:r>
              <a:rPr lang="fr-FR" sz="2000" dirty="0">
                <a:latin typeface="Book Antiqua" pitchFamily="18" charset="0"/>
              </a:rPr>
              <a:t>pour </a:t>
            </a:r>
            <a:r>
              <a:rPr lang="fr-FR" sz="2000" u="sng" dirty="0">
                <a:latin typeface="Book Antiqua" pitchFamily="18" charset="0"/>
              </a:rPr>
              <a:t>inspecter l'incrément </a:t>
            </a:r>
            <a:r>
              <a:rPr lang="fr-FR" sz="2000" dirty="0">
                <a:latin typeface="Book Antiqua" pitchFamily="18" charset="0"/>
              </a:rPr>
              <a:t>et </a:t>
            </a:r>
            <a:r>
              <a:rPr lang="fr-FR" sz="2000" u="sng" dirty="0">
                <a:latin typeface="Book Antiqua" pitchFamily="18" charset="0"/>
              </a:rPr>
              <a:t>adapter le </a:t>
            </a:r>
            <a:r>
              <a:rPr lang="fr-FR" sz="2000" u="sng" dirty="0" err="1">
                <a:latin typeface="Book Antiqua" pitchFamily="18" charset="0"/>
              </a:rPr>
              <a:t>backlog</a:t>
            </a:r>
            <a:r>
              <a:rPr lang="fr-FR" sz="2000" u="sng" dirty="0">
                <a:latin typeface="Book Antiqua" pitchFamily="18" charset="0"/>
              </a:rPr>
              <a:t> produit </a:t>
            </a:r>
            <a:r>
              <a:rPr lang="fr-FR" sz="2000" dirty="0">
                <a:latin typeface="Book Antiqua" pitchFamily="18" charset="0"/>
              </a:rPr>
              <a:t>si nécessaire. </a:t>
            </a:r>
          </a:p>
          <a:p>
            <a:pPr marL="228600" lvl="2" defTabSz="889000">
              <a:lnSpc>
                <a:spcPct val="90000"/>
              </a:lnSpc>
              <a:spcAft>
                <a:spcPct val="15000"/>
              </a:spcAft>
            </a:pPr>
            <a:r>
              <a:rPr lang="fr-FR" sz="2000" dirty="0">
                <a:latin typeface="Book Antiqua" pitchFamily="18" charset="0"/>
              </a:rPr>
              <a:t>Pendant la revue de sprint, l'équipe Scrum et les parties prenantes collaborent sur ce qui a été fait dans le sprint.</a:t>
            </a:r>
          </a:p>
          <a:p>
            <a:pPr marL="228600" lvl="2" defTabSz="889000">
              <a:lnSpc>
                <a:spcPct val="90000"/>
              </a:lnSpc>
              <a:spcAft>
                <a:spcPct val="15000"/>
              </a:spcAft>
            </a:pPr>
            <a:endParaRPr lang="fr-FR" sz="2000" dirty="0">
              <a:latin typeface="Book Antiqua" pitchFamily="18" charset="0"/>
            </a:endParaRPr>
          </a:p>
          <a:p>
            <a:pPr marL="228600" lvl="2" defTabSz="889000">
              <a:lnSpc>
                <a:spcPct val="90000"/>
              </a:lnSpc>
              <a:spcAft>
                <a:spcPts val="0"/>
              </a:spcAft>
            </a:pPr>
            <a:r>
              <a:rPr lang="fr-FR" sz="2000" dirty="0">
                <a:latin typeface="Book Antiqua" pitchFamily="18" charset="0"/>
              </a:rPr>
              <a:t>Sur la base de cela et de toute modification apportée au </a:t>
            </a:r>
            <a:r>
              <a:rPr lang="fr-FR" sz="2000" dirty="0" err="1">
                <a:latin typeface="Book Antiqua" pitchFamily="18" charset="0"/>
              </a:rPr>
              <a:t>Backlog</a:t>
            </a:r>
            <a:r>
              <a:rPr lang="fr-FR" sz="2000" dirty="0">
                <a:latin typeface="Book Antiqua" pitchFamily="18" charset="0"/>
              </a:rPr>
              <a:t> produit pendant le Sprint,</a:t>
            </a:r>
          </a:p>
          <a:p>
            <a:pPr marL="228600" lvl="2" defTabSz="889000">
              <a:lnSpc>
                <a:spcPct val="90000"/>
              </a:lnSpc>
              <a:spcAft>
                <a:spcPts val="0"/>
              </a:spcAft>
            </a:pPr>
            <a:r>
              <a:rPr lang="fr-FR" sz="2000" dirty="0">
                <a:latin typeface="Book Antiqua" pitchFamily="18" charset="0"/>
              </a:rPr>
              <a:t>les participants collaborent sur les prochaines </a:t>
            </a:r>
          </a:p>
          <a:p>
            <a:pPr marL="228600" lvl="2" defTabSz="889000">
              <a:lnSpc>
                <a:spcPct val="90000"/>
              </a:lnSpc>
              <a:spcAft>
                <a:spcPts val="0"/>
              </a:spcAft>
            </a:pPr>
            <a:r>
              <a:rPr lang="fr-FR" sz="2000" dirty="0">
                <a:latin typeface="Book Antiqua" pitchFamily="18" charset="0"/>
              </a:rPr>
              <a:t>choses qui pourraient être faites </a:t>
            </a:r>
          </a:p>
          <a:p>
            <a:pPr marL="228600" lvl="2" defTabSz="889000">
              <a:lnSpc>
                <a:spcPct val="90000"/>
              </a:lnSpc>
              <a:spcAft>
                <a:spcPts val="0"/>
              </a:spcAft>
            </a:pPr>
            <a:r>
              <a:rPr lang="fr-FR" sz="2000" dirty="0">
                <a:latin typeface="Book Antiqua" pitchFamily="18" charset="0"/>
              </a:rPr>
              <a:t>pour optimiser la valeur.</a:t>
            </a:r>
          </a:p>
          <a:p>
            <a:pPr marL="228600" lvl="2" defTabSz="889000">
              <a:lnSpc>
                <a:spcPct val="90000"/>
              </a:lnSpc>
              <a:spcAft>
                <a:spcPts val="0"/>
              </a:spcAft>
            </a:pPr>
            <a:r>
              <a:rPr lang="fr-FR" sz="2000" dirty="0">
                <a:latin typeface="Book Antiqua" pitchFamily="18" charset="0"/>
              </a:rPr>
              <a:t> </a:t>
            </a:r>
          </a:p>
          <a:p>
            <a:pPr marL="228600" lvl="2" defTabSz="889000">
              <a:lnSpc>
                <a:spcPct val="90000"/>
              </a:lnSpc>
              <a:spcAft>
                <a:spcPct val="15000"/>
              </a:spcAft>
            </a:pPr>
            <a:r>
              <a:rPr lang="fr-FR" sz="2000" u="sng" dirty="0">
                <a:latin typeface="Book Antiqua" pitchFamily="18" charset="0"/>
              </a:rPr>
              <a:t>Ceci est une réunion informelle</a:t>
            </a:r>
          </a:p>
        </p:txBody>
      </p:sp>
      <p:sp>
        <p:nvSpPr>
          <p:cNvPr id="7" name="Forme libre 6"/>
          <p:cNvSpPr/>
          <p:nvPr/>
        </p:nvSpPr>
        <p:spPr>
          <a:xfrm>
            <a:off x="813182" y="1723174"/>
            <a:ext cx="5847049" cy="915120"/>
          </a:xfrm>
          <a:custGeom>
            <a:avLst/>
            <a:gdLst>
              <a:gd name="connsiteX0" fmla="*/ 0 w 5847049"/>
              <a:gd name="connsiteY0" fmla="*/ 152523 h 915120"/>
              <a:gd name="connsiteX1" fmla="*/ 44673 w 5847049"/>
              <a:gd name="connsiteY1" fmla="*/ 44673 h 915120"/>
              <a:gd name="connsiteX2" fmla="*/ 152523 w 5847049"/>
              <a:gd name="connsiteY2" fmla="*/ 0 h 915120"/>
              <a:gd name="connsiteX3" fmla="*/ 5694526 w 5847049"/>
              <a:gd name="connsiteY3" fmla="*/ 0 h 915120"/>
              <a:gd name="connsiteX4" fmla="*/ 5802376 w 5847049"/>
              <a:gd name="connsiteY4" fmla="*/ 44673 h 915120"/>
              <a:gd name="connsiteX5" fmla="*/ 5847049 w 5847049"/>
              <a:gd name="connsiteY5" fmla="*/ 152523 h 915120"/>
              <a:gd name="connsiteX6" fmla="*/ 5847049 w 5847049"/>
              <a:gd name="connsiteY6" fmla="*/ 762597 h 915120"/>
              <a:gd name="connsiteX7" fmla="*/ 5802376 w 5847049"/>
              <a:gd name="connsiteY7" fmla="*/ 870447 h 915120"/>
              <a:gd name="connsiteX8" fmla="*/ 5694526 w 5847049"/>
              <a:gd name="connsiteY8" fmla="*/ 915120 h 915120"/>
              <a:gd name="connsiteX9" fmla="*/ 152523 w 5847049"/>
              <a:gd name="connsiteY9" fmla="*/ 915120 h 915120"/>
              <a:gd name="connsiteX10" fmla="*/ 44673 w 5847049"/>
              <a:gd name="connsiteY10" fmla="*/ 870447 h 915120"/>
              <a:gd name="connsiteX11" fmla="*/ 0 w 5847049"/>
              <a:gd name="connsiteY11" fmla="*/ 762597 h 915120"/>
              <a:gd name="connsiteX12" fmla="*/ 0 w 5847049"/>
              <a:gd name="connsiteY12" fmla="*/ 152523 h 915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47049" h="915120">
                <a:moveTo>
                  <a:pt x="0" y="152523"/>
                </a:moveTo>
                <a:cubicBezTo>
                  <a:pt x="0" y="112071"/>
                  <a:pt x="16069" y="73277"/>
                  <a:pt x="44673" y="44673"/>
                </a:cubicBezTo>
                <a:cubicBezTo>
                  <a:pt x="73277" y="16069"/>
                  <a:pt x="112072" y="0"/>
                  <a:pt x="152523" y="0"/>
                </a:cubicBezTo>
                <a:lnTo>
                  <a:pt x="5694526" y="0"/>
                </a:lnTo>
                <a:cubicBezTo>
                  <a:pt x="5734978" y="0"/>
                  <a:pt x="5773772" y="16069"/>
                  <a:pt x="5802376" y="44673"/>
                </a:cubicBezTo>
                <a:cubicBezTo>
                  <a:pt x="5830980" y="73277"/>
                  <a:pt x="5847049" y="112072"/>
                  <a:pt x="5847049" y="152523"/>
                </a:cubicBezTo>
                <a:lnTo>
                  <a:pt x="5847049" y="762597"/>
                </a:lnTo>
                <a:cubicBezTo>
                  <a:pt x="5847049" y="803049"/>
                  <a:pt x="5830980" y="841843"/>
                  <a:pt x="5802376" y="870447"/>
                </a:cubicBezTo>
                <a:cubicBezTo>
                  <a:pt x="5773772" y="899051"/>
                  <a:pt x="5734978" y="915120"/>
                  <a:pt x="5694526" y="915120"/>
                </a:cubicBezTo>
                <a:lnTo>
                  <a:pt x="152523" y="915120"/>
                </a:lnTo>
                <a:cubicBezTo>
                  <a:pt x="112071" y="915120"/>
                  <a:pt x="73277" y="899051"/>
                  <a:pt x="44673" y="870447"/>
                </a:cubicBezTo>
                <a:cubicBezTo>
                  <a:pt x="16069" y="841843"/>
                  <a:pt x="0" y="803048"/>
                  <a:pt x="0" y="762597"/>
                </a:cubicBezTo>
                <a:lnTo>
                  <a:pt x="0" y="152523"/>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265677" tIns="44672" rIns="265677" bIns="44672" numCol="1" spcCol="1270" anchor="ctr" anchorCtr="0">
            <a:noAutofit/>
          </a:bodyPr>
          <a:lstStyle/>
          <a:p>
            <a:pPr lvl="0" algn="just" defTabSz="1377950">
              <a:lnSpc>
                <a:spcPct val="90000"/>
              </a:lnSpc>
              <a:spcBef>
                <a:spcPct val="0"/>
              </a:spcBef>
              <a:spcAft>
                <a:spcPct val="35000"/>
              </a:spcAft>
            </a:pPr>
            <a:r>
              <a:rPr lang="fr-FR" sz="3100" kern="1200" dirty="0">
                <a:latin typeface="Book Antiqua" pitchFamily="18" charset="0"/>
              </a:rPr>
              <a:t>La revue du sprint</a:t>
            </a:r>
          </a:p>
        </p:txBody>
      </p:sp>
      <p:sp>
        <p:nvSpPr>
          <p:cNvPr id="4" name="Espace réservé du numéro de diapositive 3"/>
          <p:cNvSpPr>
            <a:spLocks noGrp="1"/>
          </p:cNvSpPr>
          <p:nvPr>
            <p:ph type="sldNum" sz="quarter" idx="12"/>
          </p:nvPr>
        </p:nvSpPr>
        <p:spPr/>
        <p:txBody>
          <a:bodyPr/>
          <a:lstStyle/>
          <a:p>
            <a:fld id="{FF21E1FE-B6AF-4A0D-9CB5-9FE704FC1E2E}" type="slidenum">
              <a:rPr lang="es-ES" smtClean="0"/>
              <a:pPr/>
              <a:t>10</a:t>
            </a:fld>
            <a:endParaRPr lang="es-ES"/>
          </a:p>
        </p:txBody>
      </p:sp>
      <p:pic>
        <p:nvPicPr>
          <p:cNvPr id="3" name="Image 2">
            <a:extLst>
              <a:ext uri="{FF2B5EF4-FFF2-40B4-BE49-F238E27FC236}">
                <a16:creationId xmlns:a16="http://schemas.microsoft.com/office/drawing/2014/main" id="{FE5355D8-D55B-4C52-8FF2-F91D0D5A73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4048" y="4546649"/>
            <a:ext cx="4744818" cy="2192300"/>
          </a:xfrm>
          <a:prstGeom prst="rect">
            <a:avLst/>
          </a:prstGeom>
        </p:spPr>
      </p:pic>
    </p:spTree>
    <p:extLst>
      <p:ext uri="{BB962C8B-B14F-4D97-AF65-F5344CB8AC3E}">
        <p14:creationId xmlns:p14="http://schemas.microsoft.com/office/powerpoint/2010/main" val="2343295369"/>
      </p:ext>
    </p:ext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39750" y="0"/>
            <a:ext cx="8229600" cy="1125538"/>
          </a:xfrm>
        </p:spPr>
        <p:txBody>
          <a:bodyPr>
            <a:scene3d>
              <a:camera prst="orthographicFront"/>
              <a:lightRig rig="threePt" dir="t"/>
            </a:scene3d>
            <a:sp3d extrusionH="57150">
              <a:bevelT w="38100" h="38100"/>
            </a:sp3d>
          </a:bodyPr>
          <a:lstStyle/>
          <a:p>
            <a:r>
              <a:rPr lang="fr-FR"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Book Antiqua" pitchFamily="18" charset="0"/>
              </a:rPr>
              <a:t>Sprint</a:t>
            </a:r>
            <a:endParaRPr lang="fr-FR" dirty="0">
              <a:solidFill>
                <a:srgbClr val="1C1C1C"/>
              </a:solidFill>
              <a:latin typeface="Book Antiqua" pitchFamily="18" charset="0"/>
            </a:endParaRPr>
          </a:p>
        </p:txBody>
      </p:sp>
      <p:sp>
        <p:nvSpPr>
          <p:cNvPr id="6" name="Forme libre 5"/>
          <p:cNvSpPr/>
          <p:nvPr/>
        </p:nvSpPr>
        <p:spPr>
          <a:xfrm>
            <a:off x="315347" y="2104711"/>
            <a:ext cx="8352928" cy="4524701"/>
          </a:xfrm>
          <a:custGeom>
            <a:avLst/>
            <a:gdLst>
              <a:gd name="connsiteX0" fmla="*/ 0 w 8352928"/>
              <a:gd name="connsiteY0" fmla="*/ 0 h 4394250"/>
              <a:gd name="connsiteX1" fmla="*/ 8352928 w 8352928"/>
              <a:gd name="connsiteY1" fmla="*/ 0 h 4394250"/>
              <a:gd name="connsiteX2" fmla="*/ 8352928 w 8352928"/>
              <a:gd name="connsiteY2" fmla="*/ 4394250 h 4394250"/>
              <a:gd name="connsiteX3" fmla="*/ 0 w 8352928"/>
              <a:gd name="connsiteY3" fmla="*/ 4394250 h 4394250"/>
              <a:gd name="connsiteX4" fmla="*/ 0 w 8352928"/>
              <a:gd name="connsiteY4" fmla="*/ 0 h 4394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2928" h="4394250">
                <a:moveTo>
                  <a:pt x="0" y="0"/>
                </a:moveTo>
                <a:lnTo>
                  <a:pt x="8352928" y="0"/>
                </a:lnTo>
                <a:lnTo>
                  <a:pt x="8352928" y="4394250"/>
                </a:lnTo>
                <a:lnTo>
                  <a:pt x="0" y="4394250"/>
                </a:lnTo>
                <a:lnTo>
                  <a:pt x="0" y="0"/>
                </a:lnTo>
                <a:close/>
              </a:path>
            </a:pathLst>
          </a:custGeom>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8280" tIns="645668" rIns="648280" bIns="142240" numCol="1" spcCol="1270" anchor="t" anchorCtr="0">
            <a:noAutofit/>
          </a:bodyPr>
          <a:lstStyle/>
          <a:p>
            <a:pPr marL="228600" lvl="2" defTabSz="889000">
              <a:lnSpc>
                <a:spcPct val="90000"/>
              </a:lnSpc>
              <a:spcAft>
                <a:spcPct val="15000"/>
              </a:spcAft>
            </a:pPr>
            <a:r>
              <a:rPr lang="fr-FR" sz="2000" b="1" i="1" dirty="0">
                <a:latin typeface="Book Antiqua" pitchFamily="18" charset="0"/>
              </a:rPr>
              <a:t>Durée maximum </a:t>
            </a:r>
            <a:r>
              <a:rPr lang="fr-FR" sz="2000" dirty="0">
                <a:latin typeface="Book Antiqua" pitchFamily="18" charset="0"/>
              </a:rPr>
              <a:t>: 1 heure par semaine de sprint (autrement dit : 2 heures pour des sprints de 2 semaines).</a:t>
            </a:r>
          </a:p>
          <a:p>
            <a:pPr marL="228600" lvl="2" defTabSz="889000">
              <a:lnSpc>
                <a:spcPct val="90000"/>
              </a:lnSpc>
              <a:spcAft>
                <a:spcPct val="15000"/>
              </a:spcAft>
            </a:pPr>
            <a:endParaRPr lang="fr-FR" sz="2000" dirty="0">
              <a:latin typeface="Book Antiqua" pitchFamily="18" charset="0"/>
            </a:endParaRPr>
          </a:p>
          <a:p>
            <a:pPr marL="228600" lvl="2" defTabSz="889000">
              <a:lnSpc>
                <a:spcPct val="90000"/>
              </a:lnSpc>
              <a:spcAft>
                <a:spcPct val="15000"/>
              </a:spcAft>
            </a:pPr>
            <a:r>
              <a:rPr lang="fr-FR" sz="2000" b="1" i="1" dirty="0">
                <a:latin typeface="Book Antiqua" pitchFamily="18" charset="0"/>
              </a:rPr>
              <a:t>Fréquence</a:t>
            </a:r>
            <a:r>
              <a:rPr lang="fr-FR" sz="2000" dirty="0">
                <a:latin typeface="Book Antiqua" pitchFamily="18" charset="0"/>
              </a:rPr>
              <a:t> : A la fin de chaque sprint.</a:t>
            </a:r>
          </a:p>
          <a:p>
            <a:pPr marL="228600" lvl="2" defTabSz="889000">
              <a:lnSpc>
                <a:spcPct val="90000"/>
              </a:lnSpc>
              <a:spcAft>
                <a:spcPct val="15000"/>
              </a:spcAft>
            </a:pPr>
            <a:endParaRPr lang="fr-FR" sz="2000" dirty="0">
              <a:latin typeface="Book Antiqua" pitchFamily="18" charset="0"/>
            </a:endParaRPr>
          </a:p>
          <a:p>
            <a:pPr marL="228600" lvl="2" defTabSz="889000">
              <a:lnSpc>
                <a:spcPct val="90000"/>
              </a:lnSpc>
              <a:spcAft>
                <a:spcPts val="0"/>
              </a:spcAft>
            </a:pPr>
            <a:r>
              <a:rPr lang="fr-FR" sz="2000" dirty="0">
                <a:latin typeface="Book Antiqua" pitchFamily="18" charset="0"/>
              </a:rPr>
              <a:t>L’équipe de développement présente à tout acteur projet intéressé (à minima le Product </a:t>
            </a:r>
            <a:r>
              <a:rPr lang="fr-FR" sz="2000" dirty="0" err="1">
                <a:latin typeface="Book Antiqua" pitchFamily="18" charset="0"/>
              </a:rPr>
              <a:t>Owner</a:t>
            </a:r>
            <a:r>
              <a:rPr lang="fr-FR" sz="2000" dirty="0">
                <a:latin typeface="Book Antiqua" pitchFamily="18" charset="0"/>
              </a:rPr>
              <a:t>) les</a:t>
            </a:r>
          </a:p>
          <a:p>
            <a:pPr marL="228600" lvl="2" defTabSz="889000">
              <a:lnSpc>
                <a:spcPct val="90000"/>
              </a:lnSpc>
              <a:spcAft>
                <a:spcPts val="0"/>
              </a:spcAft>
            </a:pPr>
            <a:r>
              <a:rPr lang="fr-FR" sz="2000" dirty="0">
                <a:latin typeface="Book Antiqua" pitchFamily="18" charset="0"/>
              </a:rPr>
              <a:t>nouvelles fonctionnalités développées au </a:t>
            </a:r>
          </a:p>
          <a:p>
            <a:pPr marL="228600" lvl="2" defTabSz="889000">
              <a:lnSpc>
                <a:spcPct val="90000"/>
              </a:lnSpc>
              <a:spcAft>
                <a:spcPts val="0"/>
              </a:spcAft>
            </a:pPr>
            <a:r>
              <a:rPr lang="fr-FR" sz="2000" dirty="0">
                <a:latin typeface="Book Antiqua" pitchFamily="18" charset="0"/>
              </a:rPr>
              <a:t>cours du sprint. Le Product </a:t>
            </a:r>
            <a:r>
              <a:rPr lang="fr-FR" sz="2000" dirty="0" err="1">
                <a:latin typeface="Book Antiqua" pitchFamily="18" charset="0"/>
              </a:rPr>
              <a:t>Owner</a:t>
            </a:r>
            <a:r>
              <a:rPr lang="fr-FR" sz="2000" dirty="0">
                <a:latin typeface="Book Antiqua" pitchFamily="18" charset="0"/>
              </a:rPr>
              <a:t> donne </a:t>
            </a:r>
          </a:p>
          <a:p>
            <a:pPr marL="228600" lvl="2" defTabSz="889000">
              <a:lnSpc>
                <a:spcPct val="90000"/>
              </a:lnSpc>
              <a:spcAft>
                <a:spcPts val="0"/>
              </a:spcAft>
            </a:pPr>
            <a:r>
              <a:rPr lang="fr-FR" sz="2000" dirty="0">
                <a:latin typeface="Book Antiqua" pitchFamily="18" charset="0"/>
              </a:rPr>
              <a:t>un feedback à l’équipe de développement, </a:t>
            </a:r>
          </a:p>
          <a:p>
            <a:pPr marL="228600" lvl="2" defTabSz="889000">
              <a:lnSpc>
                <a:spcPct val="90000"/>
              </a:lnSpc>
              <a:spcAft>
                <a:spcPts val="0"/>
              </a:spcAft>
            </a:pPr>
            <a:r>
              <a:rPr lang="fr-FR" sz="2000" dirty="0">
                <a:latin typeface="Book Antiqua" pitchFamily="18" charset="0"/>
              </a:rPr>
              <a:t>il accepte ou refuse les </a:t>
            </a:r>
          </a:p>
          <a:p>
            <a:pPr marL="228600" lvl="2" defTabSz="889000">
              <a:lnSpc>
                <a:spcPct val="90000"/>
              </a:lnSpc>
              <a:spcAft>
                <a:spcPts val="0"/>
              </a:spcAft>
            </a:pPr>
            <a:r>
              <a:rPr lang="fr-FR" sz="2000" dirty="0">
                <a:latin typeface="Book Antiqua" pitchFamily="18" charset="0"/>
              </a:rPr>
              <a:t>fonctionnalités présentées.</a:t>
            </a:r>
          </a:p>
          <a:p>
            <a:pPr marL="228600" lvl="2" defTabSz="889000">
              <a:lnSpc>
                <a:spcPct val="90000"/>
              </a:lnSpc>
              <a:spcAft>
                <a:spcPct val="15000"/>
              </a:spcAft>
            </a:pPr>
            <a:endParaRPr lang="fr-FR" sz="2000" u="sng" dirty="0">
              <a:latin typeface="Book Antiqua" pitchFamily="18" charset="0"/>
            </a:endParaRPr>
          </a:p>
        </p:txBody>
      </p:sp>
      <p:sp>
        <p:nvSpPr>
          <p:cNvPr id="7" name="Forme libre 6"/>
          <p:cNvSpPr/>
          <p:nvPr/>
        </p:nvSpPr>
        <p:spPr>
          <a:xfrm>
            <a:off x="813182" y="1723174"/>
            <a:ext cx="5847049" cy="915120"/>
          </a:xfrm>
          <a:custGeom>
            <a:avLst/>
            <a:gdLst>
              <a:gd name="connsiteX0" fmla="*/ 0 w 5847049"/>
              <a:gd name="connsiteY0" fmla="*/ 152523 h 915120"/>
              <a:gd name="connsiteX1" fmla="*/ 44673 w 5847049"/>
              <a:gd name="connsiteY1" fmla="*/ 44673 h 915120"/>
              <a:gd name="connsiteX2" fmla="*/ 152523 w 5847049"/>
              <a:gd name="connsiteY2" fmla="*/ 0 h 915120"/>
              <a:gd name="connsiteX3" fmla="*/ 5694526 w 5847049"/>
              <a:gd name="connsiteY3" fmla="*/ 0 h 915120"/>
              <a:gd name="connsiteX4" fmla="*/ 5802376 w 5847049"/>
              <a:gd name="connsiteY4" fmla="*/ 44673 h 915120"/>
              <a:gd name="connsiteX5" fmla="*/ 5847049 w 5847049"/>
              <a:gd name="connsiteY5" fmla="*/ 152523 h 915120"/>
              <a:gd name="connsiteX6" fmla="*/ 5847049 w 5847049"/>
              <a:gd name="connsiteY6" fmla="*/ 762597 h 915120"/>
              <a:gd name="connsiteX7" fmla="*/ 5802376 w 5847049"/>
              <a:gd name="connsiteY7" fmla="*/ 870447 h 915120"/>
              <a:gd name="connsiteX8" fmla="*/ 5694526 w 5847049"/>
              <a:gd name="connsiteY8" fmla="*/ 915120 h 915120"/>
              <a:gd name="connsiteX9" fmla="*/ 152523 w 5847049"/>
              <a:gd name="connsiteY9" fmla="*/ 915120 h 915120"/>
              <a:gd name="connsiteX10" fmla="*/ 44673 w 5847049"/>
              <a:gd name="connsiteY10" fmla="*/ 870447 h 915120"/>
              <a:gd name="connsiteX11" fmla="*/ 0 w 5847049"/>
              <a:gd name="connsiteY11" fmla="*/ 762597 h 915120"/>
              <a:gd name="connsiteX12" fmla="*/ 0 w 5847049"/>
              <a:gd name="connsiteY12" fmla="*/ 152523 h 915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47049" h="915120">
                <a:moveTo>
                  <a:pt x="0" y="152523"/>
                </a:moveTo>
                <a:cubicBezTo>
                  <a:pt x="0" y="112071"/>
                  <a:pt x="16069" y="73277"/>
                  <a:pt x="44673" y="44673"/>
                </a:cubicBezTo>
                <a:cubicBezTo>
                  <a:pt x="73277" y="16069"/>
                  <a:pt x="112072" y="0"/>
                  <a:pt x="152523" y="0"/>
                </a:cubicBezTo>
                <a:lnTo>
                  <a:pt x="5694526" y="0"/>
                </a:lnTo>
                <a:cubicBezTo>
                  <a:pt x="5734978" y="0"/>
                  <a:pt x="5773772" y="16069"/>
                  <a:pt x="5802376" y="44673"/>
                </a:cubicBezTo>
                <a:cubicBezTo>
                  <a:pt x="5830980" y="73277"/>
                  <a:pt x="5847049" y="112072"/>
                  <a:pt x="5847049" y="152523"/>
                </a:cubicBezTo>
                <a:lnTo>
                  <a:pt x="5847049" y="762597"/>
                </a:lnTo>
                <a:cubicBezTo>
                  <a:pt x="5847049" y="803049"/>
                  <a:pt x="5830980" y="841843"/>
                  <a:pt x="5802376" y="870447"/>
                </a:cubicBezTo>
                <a:cubicBezTo>
                  <a:pt x="5773772" y="899051"/>
                  <a:pt x="5734978" y="915120"/>
                  <a:pt x="5694526" y="915120"/>
                </a:cubicBezTo>
                <a:lnTo>
                  <a:pt x="152523" y="915120"/>
                </a:lnTo>
                <a:cubicBezTo>
                  <a:pt x="112071" y="915120"/>
                  <a:pt x="73277" y="899051"/>
                  <a:pt x="44673" y="870447"/>
                </a:cubicBezTo>
                <a:cubicBezTo>
                  <a:pt x="16069" y="841843"/>
                  <a:pt x="0" y="803048"/>
                  <a:pt x="0" y="762597"/>
                </a:cubicBezTo>
                <a:lnTo>
                  <a:pt x="0" y="152523"/>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265677" tIns="44672" rIns="265677" bIns="44672" numCol="1" spcCol="1270" anchor="ctr" anchorCtr="0">
            <a:noAutofit/>
          </a:bodyPr>
          <a:lstStyle/>
          <a:p>
            <a:pPr lvl="0" algn="just" defTabSz="1377950">
              <a:lnSpc>
                <a:spcPct val="90000"/>
              </a:lnSpc>
              <a:spcBef>
                <a:spcPct val="0"/>
              </a:spcBef>
              <a:spcAft>
                <a:spcPct val="35000"/>
              </a:spcAft>
            </a:pPr>
            <a:r>
              <a:rPr lang="fr-FR" sz="3100" kern="1200" dirty="0">
                <a:latin typeface="Book Antiqua" pitchFamily="18" charset="0"/>
              </a:rPr>
              <a:t>La revue du sprint</a:t>
            </a:r>
          </a:p>
        </p:txBody>
      </p:sp>
      <p:sp>
        <p:nvSpPr>
          <p:cNvPr id="4" name="Espace réservé du numéro de diapositive 3"/>
          <p:cNvSpPr>
            <a:spLocks noGrp="1"/>
          </p:cNvSpPr>
          <p:nvPr>
            <p:ph type="sldNum" sz="quarter" idx="12"/>
          </p:nvPr>
        </p:nvSpPr>
        <p:spPr/>
        <p:txBody>
          <a:bodyPr/>
          <a:lstStyle/>
          <a:p>
            <a:fld id="{FF21E1FE-B6AF-4A0D-9CB5-9FE704FC1E2E}" type="slidenum">
              <a:rPr lang="es-ES" smtClean="0"/>
              <a:pPr/>
              <a:t>11</a:t>
            </a:fld>
            <a:endParaRPr lang="es-ES"/>
          </a:p>
        </p:txBody>
      </p:sp>
      <p:pic>
        <p:nvPicPr>
          <p:cNvPr id="3" name="Image 2">
            <a:extLst>
              <a:ext uri="{FF2B5EF4-FFF2-40B4-BE49-F238E27FC236}">
                <a16:creationId xmlns:a16="http://schemas.microsoft.com/office/drawing/2014/main" id="{FE5355D8-D55B-4C52-8FF2-F91D0D5A73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4048" y="4546649"/>
            <a:ext cx="4744818" cy="2192300"/>
          </a:xfrm>
          <a:prstGeom prst="rect">
            <a:avLst/>
          </a:prstGeom>
        </p:spPr>
      </p:pic>
    </p:spTree>
    <p:extLst>
      <p:ext uri="{BB962C8B-B14F-4D97-AF65-F5344CB8AC3E}">
        <p14:creationId xmlns:p14="http://schemas.microsoft.com/office/powerpoint/2010/main" val="1652252048"/>
      </p:ext>
    </p:ext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39750" y="0"/>
            <a:ext cx="8229600" cy="1125538"/>
          </a:xfrm>
        </p:spPr>
        <p:txBody>
          <a:bodyPr>
            <a:scene3d>
              <a:camera prst="orthographicFront"/>
              <a:lightRig rig="threePt" dir="t"/>
            </a:scene3d>
            <a:sp3d extrusionH="57150">
              <a:bevelT w="38100" h="38100"/>
            </a:sp3d>
          </a:bodyPr>
          <a:lstStyle/>
          <a:p>
            <a:r>
              <a:rPr lang="fr-FR"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Book Antiqua" pitchFamily="18" charset="0"/>
              </a:rPr>
              <a:t>Sprint</a:t>
            </a:r>
            <a:endParaRPr lang="fr-FR" dirty="0">
              <a:solidFill>
                <a:srgbClr val="1C1C1C"/>
              </a:solidFill>
              <a:latin typeface="Book Antiqua" pitchFamily="18" charset="0"/>
            </a:endParaRPr>
          </a:p>
        </p:txBody>
      </p:sp>
      <p:sp>
        <p:nvSpPr>
          <p:cNvPr id="6" name="Forme libre 5"/>
          <p:cNvSpPr/>
          <p:nvPr/>
        </p:nvSpPr>
        <p:spPr>
          <a:xfrm>
            <a:off x="333872" y="2074519"/>
            <a:ext cx="8352928" cy="4524701"/>
          </a:xfrm>
          <a:custGeom>
            <a:avLst/>
            <a:gdLst>
              <a:gd name="connsiteX0" fmla="*/ 0 w 8352928"/>
              <a:gd name="connsiteY0" fmla="*/ 0 h 4394250"/>
              <a:gd name="connsiteX1" fmla="*/ 8352928 w 8352928"/>
              <a:gd name="connsiteY1" fmla="*/ 0 h 4394250"/>
              <a:gd name="connsiteX2" fmla="*/ 8352928 w 8352928"/>
              <a:gd name="connsiteY2" fmla="*/ 4394250 h 4394250"/>
              <a:gd name="connsiteX3" fmla="*/ 0 w 8352928"/>
              <a:gd name="connsiteY3" fmla="*/ 4394250 h 4394250"/>
              <a:gd name="connsiteX4" fmla="*/ 0 w 8352928"/>
              <a:gd name="connsiteY4" fmla="*/ 0 h 4394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2928" h="4394250">
                <a:moveTo>
                  <a:pt x="0" y="0"/>
                </a:moveTo>
                <a:lnTo>
                  <a:pt x="8352928" y="0"/>
                </a:lnTo>
                <a:lnTo>
                  <a:pt x="8352928" y="4394250"/>
                </a:lnTo>
                <a:lnTo>
                  <a:pt x="0" y="4394250"/>
                </a:lnTo>
                <a:lnTo>
                  <a:pt x="0" y="0"/>
                </a:lnTo>
                <a:close/>
              </a:path>
            </a:pathLst>
          </a:custGeom>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8280" tIns="645668" rIns="648280" bIns="142240" numCol="1" spcCol="1270" anchor="t" anchorCtr="0">
            <a:noAutofit/>
          </a:bodyPr>
          <a:lstStyle/>
          <a:p>
            <a:pPr marL="228600" lvl="2" defTabSz="889000">
              <a:lnSpc>
                <a:spcPct val="90000"/>
              </a:lnSpc>
              <a:spcAft>
                <a:spcPct val="15000"/>
              </a:spcAft>
            </a:pPr>
            <a:endParaRPr lang="fr-FR" sz="2000" u="sng" dirty="0">
              <a:latin typeface="Book Antiqua" pitchFamily="18" charset="0"/>
            </a:endParaRPr>
          </a:p>
        </p:txBody>
      </p:sp>
      <p:sp>
        <p:nvSpPr>
          <p:cNvPr id="7" name="Forme libre 6"/>
          <p:cNvSpPr/>
          <p:nvPr/>
        </p:nvSpPr>
        <p:spPr>
          <a:xfrm>
            <a:off x="813182" y="1723174"/>
            <a:ext cx="5847049" cy="915120"/>
          </a:xfrm>
          <a:custGeom>
            <a:avLst/>
            <a:gdLst>
              <a:gd name="connsiteX0" fmla="*/ 0 w 5847049"/>
              <a:gd name="connsiteY0" fmla="*/ 152523 h 915120"/>
              <a:gd name="connsiteX1" fmla="*/ 44673 w 5847049"/>
              <a:gd name="connsiteY1" fmla="*/ 44673 h 915120"/>
              <a:gd name="connsiteX2" fmla="*/ 152523 w 5847049"/>
              <a:gd name="connsiteY2" fmla="*/ 0 h 915120"/>
              <a:gd name="connsiteX3" fmla="*/ 5694526 w 5847049"/>
              <a:gd name="connsiteY3" fmla="*/ 0 h 915120"/>
              <a:gd name="connsiteX4" fmla="*/ 5802376 w 5847049"/>
              <a:gd name="connsiteY4" fmla="*/ 44673 h 915120"/>
              <a:gd name="connsiteX5" fmla="*/ 5847049 w 5847049"/>
              <a:gd name="connsiteY5" fmla="*/ 152523 h 915120"/>
              <a:gd name="connsiteX6" fmla="*/ 5847049 w 5847049"/>
              <a:gd name="connsiteY6" fmla="*/ 762597 h 915120"/>
              <a:gd name="connsiteX7" fmla="*/ 5802376 w 5847049"/>
              <a:gd name="connsiteY7" fmla="*/ 870447 h 915120"/>
              <a:gd name="connsiteX8" fmla="*/ 5694526 w 5847049"/>
              <a:gd name="connsiteY8" fmla="*/ 915120 h 915120"/>
              <a:gd name="connsiteX9" fmla="*/ 152523 w 5847049"/>
              <a:gd name="connsiteY9" fmla="*/ 915120 h 915120"/>
              <a:gd name="connsiteX10" fmla="*/ 44673 w 5847049"/>
              <a:gd name="connsiteY10" fmla="*/ 870447 h 915120"/>
              <a:gd name="connsiteX11" fmla="*/ 0 w 5847049"/>
              <a:gd name="connsiteY11" fmla="*/ 762597 h 915120"/>
              <a:gd name="connsiteX12" fmla="*/ 0 w 5847049"/>
              <a:gd name="connsiteY12" fmla="*/ 152523 h 915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47049" h="915120">
                <a:moveTo>
                  <a:pt x="0" y="152523"/>
                </a:moveTo>
                <a:cubicBezTo>
                  <a:pt x="0" y="112071"/>
                  <a:pt x="16069" y="73277"/>
                  <a:pt x="44673" y="44673"/>
                </a:cubicBezTo>
                <a:cubicBezTo>
                  <a:pt x="73277" y="16069"/>
                  <a:pt x="112072" y="0"/>
                  <a:pt x="152523" y="0"/>
                </a:cubicBezTo>
                <a:lnTo>
                  <a:pt x="5694526" y="0"/>
                </a:lnTo>
                <a:cubicBezTo>
                  <a:pt x="5734978" y="0"/>
                  <a:pt x="5773772" y="16069"/>
                  <a:pt x="5802376" y="44673"/>
                </a:cubicBezTo>
                <a:cubicBezTo>
                  <a:pt x="5830980" y="73277"/>
                  <a:pt x="5847049" y="112072"/>
                  <a:pt x="5847049" y="152523"/>
                </a:cubicBezTo>
                <a:lnTo>
                  <a:pt x="5847049" y="762597"/>
                </a:lnTo>
                <a:cubicBezTo>
                  <a:pt x="5847049" y="803049"/>
                  <a:pt x="5830980" y="841843"/>
                  <a:pt x="5802376" y="870447"/>
                </a:cubicBezTo>
                <a:cubicBezTo>
                  <a:pt x="5773772" y="899051"/>
                  <a:pt x="5734978" y="915120"/>
                  <a:pt x="5694526" y="915120"/>
                </a:cubicBezTo>
                <a:lnTo>
                  <a:pt x="152523" y="915120"/>
                </a:lnTo>
                <a:cubicBezTo>
                  <a:pt x="112071" y="915120"/>
                  <a:pt x="73277" y="899051"/>
                  <a:pt x="44673" y="870447"/>
                </a:cubicBezTo>
                <a:cubicBezTo>
                  <a:pt x="16069" y="841843"/>
                  <a:pt x="0" y="803048"/>
                  <a:pt x="0" y="762597"/>
                </a:cubicBezTo>
                <a:lnTo>
                  <a:pt x="0" y="152523"/>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265677" tIns="44672" rIns="265677" bIns="44672" numCol="1" spcCol="1270" anchor="ctr" anchorCtr="0">
            <a:noAutofit/>
          </a:bodyPr>
          <a:lstStyle/>
          <a:p>
            <a:pPr lvl="0" algn="just" defTabSz="1377950">
              <a:lnSpc>
                <a:spcPct val="90000"/>
              </a:lnSpc>
              <a:spcBef>
                <a:spcPct val="0"/>
              </a:spcBef>
              <a:spcAft>
                <a:spcPct val="35000"/>
              </a:spcAft>
            </a:pPr>
            <a:r>
              <a:rPr lang="fr-FR" sz="3100" kern="1200" dirty="0">
                <a:latin typeface="Book Antiqua" pitchFamily="18" charset="0"/>
              </a:rPr>
              <a:t>La revue du sprint</a:t>
            </a:r>
          </a:p>
        </p:txBody>
      </p:sp>
      <p:sp>
        <p:nvSpPr>
          <p:cNvPr id="4" name="Espace réservé du numéro de diapositive 3"/>
          <p:cNvSpPr>
            <a:spLocks noGrp="1"/>
          </p:cNvSpPr>
          <p:nvPr>
            <p:ph type="sldNum" sz="quarter" idx="12"/>
          </p:nvPr>
        </p:nvSpPr>
        <p:spPr/>
        <p:txBody>
          <a:bodyPr/>
          <a:lstStyle/>
          <a:p>
            <a:fld id="{FF21E1FE-B6AF-4A0D-9CB5-9FE704FC1E2E}" type="slidenum">
              <a:rPr lang="es-ES" smtClean="0"/>
              <a:pPr/>
              <a:t>12</a:t>
            </a:fld>
            <a:endParaRPr lang="es-ES"/>
          </a:p>
        </p:txBody>
      </p:sp>
      <p:pic>
        <p:nvPicPr>
          <p:cNvPr id="5" name="Image 4">
            <a:extLst>
              <a:ext uri="{FF2B5EF4-FFF2-40B4-BE49-F238E27FC236}">
                <a16:creationId xmlns:a16="http://schemas.microsoft.com/office/drawing/2014/main" id="{7FD69E72-81BB-4B03-BB99-E1A81FE4F8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030" y="2852936"/>
            <a:ext cx="7159378" cy="3515564"/>
          </a:xfrm>
          <a:prstGeom prst="rect">
            <a:avLst/>
          </a:prstGeom>
        </p:spPr>
      </p:pic>
    </p:spTree>
    <p:extLst>
      <p:ext uri="{BB962C8B-B14F-4D97-AF65-F5344CB8AC3E}">
        <p14:creationId xmlns:p14="http://schemas.microsoft.com/office/powerpoint/2010/main" val="208579620"/>
      </p:ext>
    </p:ext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nodePh="1">
                                  <p:stCondLst>
                                    <p:cond delay="0"/>
                                  </p:stCondLst>
                                  <p:endCondLst>
                                    <p:cond evt="begin" delay="0">
                                      <p:tn val="17"/>
                                    </p:cond>
                                  </p:end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39750" y="0"/>
            <a:ext cx="8229600" cy="1125538"/>
          </a:xfrm>
        </p:spPr>
        <p:txBody>
          <a:bodyPr>
            <a:scene3d>
              <a:camera prst="orthographicFront"/>
              <a:lightRig rig="threePt" dir="t"/>
            </a:scene3d>
            <a:sp3d extrusionH="57150">
              <a:bevelT w="38100" h="38100"/>
            </a:sp3d>
          </a:bodyPr>
          <a:lstStyle/>
          <a:p>
            <a:r>
              <a:rPr lang="fr-FR"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Book Antiqua" pitchFamily="18" charset="0"/>
              </a:rPr>
              <a:t>Sprint</a:t>
            </a:r>
            <a:endParaRPr lang="fr-FR" dirty="0">
              <a:solidFill>
                <a:srgbClr val="1C1C1C"/>
              </a:solidFill>
              <a:latin typeface="Book Antiqua" pitchFamily="18" charset="0"/>
            </a:endParaRPr>
          </a:p>
        </p:txBody>
      </p:sp>
      <p:sp>
        <p:nvSpPr>
          <p:cNvPr id="6" name="Forme libre 5"/>
          <p:cNvSpPr/>
          <p:nvPr/>
        </p:nvSpPr>
        <p:spPr>
          <a:xfrm>
            <a:off x="333872" y="2074519"/>
            <a:ext cx="8352928" cy="4524701"/>
          </a:xfrm>
          <a:custGeom>
            <a:avLst/>
            <a:gdLst>
              <a:gd name="connsiteX0" fmla="*/ 0 w 8352928"/>
              <a:gd name="connsiteY0" fmla="*/ 0 h 4394250"/>
              <a:gd name="connsiteX1" fmla="*/ 8352928 w 8352928"/>
              <a:gd name="connsiteY1" fmla="*/ 0 h 4394250"/>
              <a:gd name="connsiteX2" fmla="*/ 8352928 w 8352928"/>
              <a:gd name="connsiteY2" fmla="*/ 4394250 h 4394250"/>
              <a:gd name="connsiteX3" fmla="*/ 0 w 8352928"/>
              <a:gd name="connsiteY3" fmla="*/ 4394250 h 4394250"/>
              <a:gd name="connsiteX4" fmla="*/ 0 w 8352928"/>
              <a:gd name="connsiteY4" fmla="*/ 0 h 4394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2928" h="4394250">
                <a:moveTo>
                  <a:pt x="0" y="0"/>
                </a:moveTo>
                <a:lnTo>
                  <a:pt x="8352928" y="0"/>
                </a:lnTo>
                <a:lnTo>
                  <a:pt x="8352928" y="4394250"/>
                </a:lnTo>
                <a:lnTo>
                  <a:pt x="0" y="4394250"/>
                </a:lnTo>
                <a:lnTo>
                  <a:pt x="0" y="0"/>
                </a:lnTo>
                <a:close/>
              </a:path>
            </a:pathLst>
          </a:custGeom>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8280" tIns="645668" rIns="648280" bIns="142240" numCol="1" spcCol="1270" anchor="t" anchorCtr="0">
            <a:noAutofit/>
          </a:bodyPr>
          <a:lstStyle/>
          <a:p>
            <a:pPr marL="228600" lvl="2" defTabSz="889000">
              <a:lnSpc>
                <a:spcPct val="90000"/>
              </a:lnSpc>
              <a:spcAft>
                <a:spcPct val="15000"/>
              </a:spcAft>
            </a:pPr>
            <a:endParaRPr lang="fr-FR" sz="2000" b="1" i="1" dirty="0">
              <a:latin typeface="Book Antiqua" pitchFamily="18" charset="0"/>
            </a:endParaRPr>
          </a:p>
          <a:p>
            <a:pPr marL="228600" lvl="2" defTabSz="889000">
              <a:lnSpc>
                <a:spcPct val="90000"/>
              </a:lnSpc>
              <a:spcAft>
                <a:spcPct val="15000"/>
              </a:spcAft>
            </a:pPr>
            <a:r>
              <a:rPr lang="fr-FR" sz="2000" b="1" i="1" dirty="0">
                <a:latin typeface="Book Antiqua" pitchFamily="18" charset="0"/>
              </a:rPr>
              <a:t>Durée maximum </a:t>
            </a:r>
            <a:r>
              <a:rPr lang="fr-FR" sz="2000" dirty="0">
                <a:latin typeface="Book Antiqua" pitchFamily="18" charset="0"/>
              </a:rPr>
              <a:t>: 45 minutes par semaine de sprint (autrement dit : 1 heure 30 pour des sprints de 2 semaines).</a:t>
            </a:r>
          </a:p>
          <a:p>
            <a:pPr marL="228600" lvl="2" defTabSz="889000">
              <a:lnSpc>
                <a:spcPct val="90000"/>
              </a:lnSpc>
              <a:spcAft>
                <a:spcPct val="15000"/>
              </a:spcAft>
            </a:pPr>
            <a:endParaRPr lang="fr-FR" sz="2000" dirty="0">
              <a:latin typeface="Book Antiqua" pitchFamily="18" charset="0"/>
            </a:endParaRPr>
          </a:p>
          <a:p>
            <a:pPr marL="228600" lvl="2" defTabSz="889000">
              <a:lnSpc>
                <a:spcPct val="90000"/>
              </a:lnSpc>
              <a:spcAft>
                <a:spcPct val="15000"/>
              </a:spcAft>
            </a:pPr>
            <a:r>
              <a:rPr lang="fr-FR" sz="2000" b="1" i="1" dirty="0">
                <a:latin typeface="Book Antiqua" pitchFamily="18" charset="0"/>
              </a:rPr>
              <a:t>Fréquence</a:t>
            </a:r>
            <a:r>
              <a:rPr lang="fr-FR" sz="2000" dirty="0">
                <a:latin typeface="Book Antiqua" pitchFamily="18" charset="0"/>
              </a:rPr>
              <a:t> : A la fin de chaque sprint.</a:t>
            </a:r>
          </a:p>
          <a:p>
            <a:pPr marL="228600" lvl="2" defTabSz="889000">
              <a:lnSpc>
                <a:spcPct val="90000"/>
              </a:lnSpc>
              <a:spcAft>
                <a:spcPct val="15000"/>
              </a:spcAft>
            </a:pPr>
            <a:endParaRPr lang="fr-FR" sz="2000" dirty="0">
              <a:latin typeface="Book Antiqua" pitchFamily="18" charset="0"/>
            </a:endParaRPr>
          </a:p>
          <a:p>
            <a:pPr marL="228600" lvl="2" defTabSz="889000">
              <a:lnSpc>
                <a:spcPct val="90000"/>
              </a:lnSpc>
              <a:spcAft>
                <a:spcPct val="15000"/>
              </a:spcAft>
            </a:pPr>
            <a:r>
              <a:rPr lang="fr-FR" sz="2000" dirty="0">
                <a:latin typeface="Book Antiqua" pitchFamily="18" charset="0"/>
              </a:rPr>
              <a:t>Cette réunion est généralement </a:t>
            </a:r>
            <a:r>
              <a:rPr lang="fr-FR" sz="2000" b="1" dirty="0">
                <a:latin typeface="Book Antiqua" pitchFamily="18" charset="0"/>
              </a:rPr>
              <a:t>animée</a:t>
            </a:r>
            <a:r>
              <a:rPr lang="fr-FR" sz="2000" dirty="0">
                <a:latin typeface="Book Antiqua" pitchFamily="18" charset="0"/>
              </a:rPr>
              <a:t> par </a:t>
            </a:r>
            <a:r>
              <a:rPr lang="fr-FR" sz="2000" b="1" dirty="0">
                <a:latin typeface="Book Antiqua" pitchFamily="18" charset="0"/>
              </a:rPr>
              <a:t>le «</a:t>
            </a:r>
            <a:r>
              <a:rPr lang="fr-FR" sz="2000" b="1" dirty="0" err="1">
                <a:latin typeface="Book Antiqua" pitchFamily="18" charset="0"/>
              </a:rPr>
              <a:t>ScrumMaster</a:t>
            </a:r>
            <a:r>
              <a:rPr lang="fr-FR" sz="2000" b="1" dirty="0">
                <a:latin typeface="Book Antiqua" pitchFamily="18" charset="0"/>
              </a:rPr>
              <a:t> » qui s’adresse à son équipe</a:t>
            </a:r>
            <a:r>
              <a:rPr lang="fr-FR" sz="2000" dirty="0">
                <a:latin typeface="Book Antiqua" pitchFamily="18" charset="0"/>
              </a:rPr>
              <a:t>. Elle a pour but d’améliorer continuellement le processus de développement de l’équipe en mettant les idées de chacun à contribution. </a:t>
            </a:r>
          </a:p>
          <a:p>
            <a:pPr marL="228600" lvl="2" defTabSz="889000">
              <a:lnSpc>
                <a:spcPct val="90000"/>
              </a:lnSpc>
              <a:spcAft>
                <a:spcPct val="15000"/>
              </a:spcAft>
            </a:pPr>
            <a:endParaRPr lang="fr-FR" sz="2000" u="sng" dirty="0">
              <a:latin typeface="Book Antiqua" pitchFamily="18" charset="0"/>
            </a:endParaRPr>
          </a:p>
        </p:txBody>
      </p:sp>
      <p:sp>
        <p:nvSpPr>
          <p:cNvPr id="7" name="Forme libre 6"/>
          <p:cNvSpPr/>
          <p:nvPr/>
        </p:nvSpPr>
        <p:spPr>
          <a:xfrm>
            <a:off x="813182" y="1723174"/>
            <a:ext cx="5847049" cy="915120"/>
          </a:xfrm>
          <a:custGeom>
            <a:avLst/>
            <a:gdLst>
              <a:gd name="connsiteX0" fmla="*/ 0 w 5847049"/>
              <a:gd name="connsiteY0" fmla="*/ 152523 h 915120"/>
              <a:gd name="connsiteX1" fmla="*/ 44673 w 5847049"/>
              <a:gd name="connsiteY1" fmla="*/ 44673 h 915120"/>
              <a:gd name="connsiteX2" fmla="*/ 152523 w 5847049"/>
              <a:gd name="connsiteY2" fmla="*/ 0 h 915120"/>
              <a:gd name="connsiteX3" fmla="*/ 5694526 w 5847049"/>
              <a:gd name="connsiteY3" fmla="*/ 0 h 915120"/>
              <a:gd name="connsiteX4" fmla="*/ 5802376 w 5847049"/>
              <a:gd name="connsiteY4" fmla="*/ 44673 h 915120"/>
              <a:gd name="connsiteX5" fmla="*/ 5847049 w 5847049"/>
              <a:gd name="connsiteY5" fmla="*/ 152523 h 915120"/>
              <a:gd name="connsiteX6" fmla="*/ 5847049 w 5847049"/>
              <a:gd name="connsiteY6" fmla="*/ 762597 h 915120"/>
              <a:gd name="connsiteX7" fmla="*/ 5802376 w 5847049"/>
              <a:gd name="connsiteY7" fmla="*/ 870447 h 915120"/>
              <a:gd name="connsiteX8" fmla="*/ 5694526 w 5847049"/>
              <a:gd name="connsiteY8" fmla="*/ 915120 h 915120"/>
              <a:gd name="connsiteX9" fmla="*/ 152523 w 5847049"/>
              <a:gd name="connsiteY9" fmla="*/ 915120 h 915120"/>
              <a:gd name="connsiteX10" fmla="*/ 44673 w 5847049"/>
              <a:gd name="connsiteY10" fmla="*/ 870447 h 915120"/>
              <a:gd name="connsiteX11" fmla="*/ 0 w 5847049"/>
              <a:gd name="connsiteY11" fmla="*/ 762597 h 915120"/>
              <a:gd name="connsiteX12" fmla="*/ 0 w 5847049"/>
              <a:gd name="connsiteY12" fmla="*/ 152523 h 915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47049" h="915120">
                <a:moveTo>
                  <a:pt x="0" y="152523"/>
                </a:moveTo>
                <a:cubicBezTo>
                  <a:pt x="0" y="112071"/>
                  <a:pt x="16069" y="73277"/>
                  <a:pt x="44673" y="44673"/>
                </a:cubicBezTo>
                <a:cubicBezTo>
                  <a:pt x="73277" y="16069"/>
                  <a:pt x="112072" y="0"/>
                  <a:pt x="152523" y="0"/>
                </a:cubicBezTo>
                <a:lnTo>
                  <a:pt x="5694526" y="0"/>
                </a:lnTo>
                <a:cubicBezTo>
                  <a:pt x="5734978" y="0"/>
                  <a:pt x="5773772" y="16069"/>
                  <a:pt x="5802376" y="44673"/>
                </a:cubicBezTo>
                <a:cubicBezTo>
                  <a:pt x="5830980" y="73277"/>
                  <a:pt x="5847049" y="112072"/>
                  <a:pt x="5847049" y="152523"/>
                </a:cubicBezTo>
                <a:lnTo>
                  <a:pt x="5847049" y="762597"/>
                </a:lnTo>
                <a:cubicBezTo>
                  <a:pt x="5847049" y="803049"/>
                  <a:pt x="5830980" y="841843"/>
                  <a:pt x="5802376" y="870447"/>
                </a:cubicBezTo>
                <a:cubicBezTo>
                  <a:pt x="5773772" y="899051"/>
                  <a:pt x="5734978" y="915120"/>
                  <a:pt x="5694526" y="915120"/>
                </a:cubicBezTo>
                <a:lnTo>
                  <a:pt x="152523" y="915120"/>
                </a:lnTo>
                <a:cubicBezTo>
                  <a:pt x="112071" y="915120"/>
                  <a:pt x="73277" y="899051"/>
                  <a:pt x="44673" y="870447"/>
                </a:cubicBezTo>
                <a:cubicBezTo>
                  <a:pt x="16069" y="841843"/>
                  <a:pt x="0" y="803048"/>
                  <a:pt x="0" y="762597"/>
                </a:cubicBezTo>
                <a:lnTo>
                  <a:pt x="0" y="152523"/>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265677" tIns="44672" rIns="265677" bIns="44672" numCol="1" spcCol="1270" anchor="ctr" anchorCtr="0">
            <a:noAutofit/>
          </a:bodyPr>
          <a:lstStyle/>
          <a:p>
            <a:pPr lvl="0" algn="just" defTabSz="1377950">
              <a:lnSpc>
                <a:spcPct val="90000"/>
              </a:lnSpc>
              <a:spcAft>
                <a:spcPct val="35000"/>
              </a:spcAft>
            </a:pPr>
            <a:r>
              <a:rPr lang="fr-FR" sz="3100" kern="1200" dirty="0">
                <a:latin typeface="Book Antiqua" pitchFamily="18" charset="0"/>
              </a:rPr>
              <a:t>La </a:t>
            </a:r>
            <a:r>
              <a:rPr lang="fr-FR" sz="3200" dirty="0">
                <a:latin typeface="Book Antiqua" pitchFamily="18" charset="0"/>
              </a:rPr>
              <a:t>rétrospective</a:t>
            </a:r>
            <a:r>
              <a:rPr lang="fr-FR" sz="3100" kern="1200" dirty="0">
                <a:latin typeface="Book Antiqua" pitchFamily="18" charset="0"/>
              </a:rPr>
              <a:t> du sprint</a:t>
            </a:r>
          </a:p>
        </p:txBody>
      </p:sp>
      <p:sp>
        <p:nvSpPr>
          <p:cNvPr id="4" name="Espace réservé du numéro de diapositive 3"/>
          <p:cNvSpPr>
            <a:spLocks noGrp="1"/>
          </p:cNvSpPr>
          <p:nvPr>
            <p:ph type="sldNum" sz="quarter" idx="12"/>
          </p:nvPr>
        </p:nvSpPr>
        <p:spPr/>
        <p:txBody>
          <a:bodyPr/>
          <a:lstStyle/>
          <a:p>
            <a:fld id="{FF21E1FE-B6AF-4A0D-9CB5-9FE704FC1E2E}" type="slidenum">
              <a:rPr lang="es-ES" smtClean="0"/>
              <a:pPr/>
              <a:t>13</a:t>
            </a:fld>
            <a:endParaRPr lang="es-ES"/>
          </a:p>
        </p:txBody>
      </p:sp>
      <p:pic>
        <p:nvPicPr>
          <p:cNvPr id="3" name="Image 2">
            <a:extLst>
              <a:ext uri="{FF2B5EF4-FFF2-40B4-BE49-F238E27FC236}">
                <a16:creationId xmlns:a16="http://schemas.microsoft.com/office/drawing/2014/main" id="{3FBB6E83-490F-4276-A9EC-0EB3944800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4248" y="1463736"/>
            <a:ext cx="2235946" cy="1378944"/>
          </a:xfrm>
          <a:prstGeom prst="rect">
            <a:avLst/>
          </a:prstGeom>
        </p:spPr>
      </p:pic>
    </p:spTree>
    <p:extLst>
      <p:ext uri="{BB962C8B-B14F-4D97-AF65-F5344CB8AC3E}">
        <p14:creationId xmlns:p14="http://schemas.microsoft.com/office/powerpoint/2010/main" val="1584016049"/>
      </p:ext>
    </p:ext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39750" y="0"/>
            <a:ext cx="8229600" cy="1125538"/>
          </a:xfrm>
        </p:spPr>
        <p:txBody>
          <a:bodyPr>
            <a:scene3d>
              <a:camera prst="orthographicFront"/>
              <a:lightRig rig="threePt" dir="t"/>
            </a:scene3d>
            <a:sp3d extrusionH="57150">
              <a:bevelT w="38100" h="38100"/>
            </a:sp3d>
          </a:bodyPr>
          <a:lstStyle/>
          <a:p>
            <a:r>
              <a:rPr lang="fr-FR"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Book Antiqua" pitchFamily="18" charset="0"/>
              </a:rPr>
              <a:t>Sprint</a:t>
            </a:r>
            <a:endParaRPr lang="fr-FR" dirty="0">
              <a:solidFill>
                <a:srgbClr val="1C1C1C"/>
              </a:solidFill>
              <a:latin typeface="Book Antiqua" pitchFamily="18" charset="0"/>
            </a:endParaRPr>
          </a:p>
        </p:txBody>
      </p:sp>
      <p:sp>
        <p:nvSpPr>
          <p:cNvPr id="6" name="Forme libre 5"/>
          <p:cNvSpPr/>
          <p:nvPr/>
        </p:nvSpPr>
        <p:spPr>
          <a:xfrm>
            <a:off x="333872" y="2074519"/>
            <a:ext cx="8352928" cy="4524701"/>
          </a:xfrm>
          <a:custGeom>
            <a:avLst/>
            <a:gdLst>
              <a:gd name="connsiteX0" fmla="*/ 0 w 8352928"/>
              <a:gd name="connsiteY0" fmla="*/ 0 h 4394250"/>
              <a:gd name="connsiteX1" fmla="*/ 8352928 w 8352928"/>
              <a:gd name="connsiteY1" fmla="*/ 0 h 4394250"/>
              <a:gd name="connsiteX2" fmla="*/ 8352928 w 8352928"/>
              <a:gd name="connsiteY2" fmla="*/ 4394250 h 4394250"/>
              <a:gd name="connsiteX3" fmla="*/ 0 w 8352928"/>
              <a:gd name="connsiteY3" fmla="*/ 4394250 h 4394250"/>
              <a:gd name="connsiteX4" fmla="*/ 0 w 8352928"/>
              <a:gd name="connsiteY4" fmla="*/ 0 h 4394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2928" h="4394250">
                <a:moveTo>
                  <a:pt x="0" y="0"/>
                </a:moveTo>
                <a:lnTo>
                  <a:pt x="8352928" y="0"/>
                </a:lnTo>
                <a:lnTo>
                  <a:pt x="8352928" y="4394250"/>
                </a:lnTo>
                <a:lnTo>
                  <a:pt x="0" y="4394250"/>
                </a:lnTo>
                <a:lnTo>
                  <a:pt x="0" y="0"/>
                </a:lnTo>
                <a:close/>
              </a:path>
            </a:pathLst>
          </a:custGeom>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8280" tIns="645668" rIns="648280" bIns="142240" numCol="1" spcCol="1270" anchor="t" anchorCtr="0">
            <a:noAutofit/>
          </a:bodyPr>
          <a:lstStyle/>
          <a:p>
            <a:pPr marL="228600" lvl="2" defTabSz="889000">
              <a:lnSpc>
                <a:spcPct val="90000"/>
              </a:lnSpc>
              <a:spcAft>
                <a:spcPct val="15000"/>
              </a:spcAft>
            </a:pPr>
            <a:endParaRPr lang="fr-FR" sz="2000" b="1" i="1" dirty="0">
              <a:latin typeface="Book Antiqua" pitchFamily="18" charset="0"/>
            </a:endParaRPr>
          </a:p>
          <a:p>
            <a:pPr marL="228600" lvl="2" defTabSz="889000">
              <a:lnSpc>
                <a:spcPct val="90000"/>
              </a:lnSpc>
              <a:spcAft>
                <a:spcPct val="15000"/>
              </a:spcAft>
            </a:pPr>
            <a:r>
              <a:rPr lang="fr-FR" sz="2000" b="1" dirty="0">
                <a:latin typeface="Book Antiqua" pitchFamily="18" charset="0"/>
              </a:rPr>
              <a:t>Le rôle </a:t>
            </a:r>
            <a:r>
              <a:rPr lang="fr-FR" sz="2000" dirty="0">
                <a:latin typeface="Book Antiqua" pitchFamily="18" charset="0"/>
              </a:rPr>
              <a:t>de « </a:t>
            </a:r>
            <a:r>
              <a:rPr lang="fr-FR" sz="2000" dirty="0" err="1">
                <a:highlight>
                  <a:srgbClr val="00FFFF"/>
                </a:highlight>
                <a:latin typeface="Book Antiqua" pitchFamily="18" charset="0"/>
              </a:rPr>
              <a:t>scrum</a:t>
            </a:r>
            <a:r>
              <a:rPr lang="fr-FR" sz="2000" dirty="0">
                <a:highlight>
                  <a:srgbClr val="00FFFF"/>
                </a:highlight>
                <a:latin typeface="Book Antiqua" pitchFamily="18" charset="0"/>
              </a:rPr>
              <a:t> master </a:t>
            </a:r>
            <a:r>
              <a:rPr lang="fr-FR" sz="2000" dirty="0">
                <a:latin typeface="Book Antiqua" pitchFamily="18" charset="0"/>
              </a:rPr>
              <a:t>» est </a:t>
            </a:r>
            <a:r>
              <a:rPr lang="fr-FR" sz="2000" b="1" dirty="0">
                <a:latin typeface="Book Antiqua" pitchFamily="18" charset="0"/>
              </a:rPr>
              <a:t>déterminant</a:t>
            </a:r>
            <a:r>
              <a:rPr lang="fr-FR" sz="2000" dirty="0">
                <a:latin typeface="Book Antiqua" pitchFamily="18" charset="0"/>
              </a:rPr>
              <a:t> lors des rétrospectives de sprint. </a:t>
            </a:r>
          </a:p>
          <a:p>
            <a:pPr marL="228600" lvl="2" defTabSz="889000">
              <a:lnSpc>
                <a:spcPct val="90000"/>
              </a:lnSpc>
              <a:spcAft>
                <a:spcPct val="15000"/>
              </a:spcAft>
            </a:pPr>
            <a:r>
              <a:rPr lang="fr-FR" sz="2000" dirty="0">
                <a:latin typeface="Book Antiqua" pitchFamily="18" charset="0"/>
              </a:rPr>
              <a:t>Il </a:t>
            </a:r>
            <a:r>
              <a:rPr lang="fr-FR" sz="2000" b="1" dirty="0">
                <a:latin typeface="Book Antiqua" pitchFamily="18" charset="0"/>
              </a:rPr>
              <a:t>analyse</a:t>
            </a:r>
            <a:r>
              <a:rPr lang="fr-FR" sz="2000" dirty="0">
                <a:latin typeface="Book Antiqua" pitchFamily="18" charset="0"/>
              </a:rPr>
              <a:t> explicitement </a:t>
            </a:r>
            <a:r>
              <a:rPr lang="fr-FR" sz="2000" b="1" dirty="0">
                <a:latin typeface="Book Antiqua" pitchFamily="18" charset="0"/>
              </a:rPr>
              <a:t>les faits marquants survenus depuis la précédente réunion de ce type</a:t>
            </a:r>
            <a:r>
              <a:rPr lang="fr-FR" sz="2000" dirty="0">
                <a:latin typeface="Book Antiqua" pitchFamily="18" charset="0"/>
              </a:rPr>
              <a:t>. Il décide des actions d'amélioration ou de remédiation grâce aux échanges avec l'équipe.</a:t>
            </a:r>
          </a:p>
          <a:p>
            <a:pPr marL="228600" lvl="2" defTabSz="889000">
              <a:lnSpc>
                <a:spcPct val="90000"/>
              </a:lnSpc>
              <a:spcAft>
                <a:spcPct val="15000"/>
              </a:spcAft>
            </a:pPr>
            <a:r>
              <a:rPr lang="fr-FR" sz="2000" dirty="0">
                <a:latin typeface="Book Antiqua" pitchFamily="18" charset="0"/>
              </a:rPr>
              <a:t>Il utilise un format prédéterminé pour faciliter cette réunion. Il aura toujours la même intention de départ : </a:t>
            </a:r>
            <a:r>
              <a:rPr lang="fr-FR" sz="2000" b="1" dirty="0">
                <a:latin typeface="Book Antiqua" pitchFamily="18" charset="0"/>
              </a:rPr>
              <a:t>donner à tous les acteurs du projet les moyens de s'exprimer librement </a:t>
            </a:r>
            <a:r>
              <a:rPr lang="fr-FR" sz="2000" dirty="0">
                <a:latin typeface="Book Antiqua" pitchFamily="18" charset="0"/>
              </a:rPr>
              <a:t>!</a:t>
            </a:r>
          </a:p>
          <a:p>
            <a:pPr marL="228600" lvl="2" defTabSz="889000">
              <a:lnSpc>
                <a:spcPct val="90000"/>
              </a:lnSpc>
              <a:spcAft>
                <a:spcPct val="15000"/>
              </a:spcAft>
            </a:pPr>
            <a:r>
              <a:rPr lang="fr-FR" sz="2000" dirty="0">
                <a:latin typeface="Book Antiqua" pitchFamily="18" charset="0"/>
              </a:rPr>
              <a:t>Il doit </a:t>
            </a:r>
            <a:r>
              <a:rPr lang="fr-FR" sz="2000" b="1" dirty="0">
                <a:latin typeface="Book Antiqua" pitchFamily="18" charset="0"/>
              </a:rPr>
              <a:t>établir un climat de confiance entre les participants</a:t>
            </a:r>
            <a:r>
              <a:rPr lang="fr-FR" sz="2000" dirty="0">
                <a:latin typeface="Book Antiqua" pitchFamily="18" charset="0"/>
              </a:rPr>
              <a:t>.</a:t>
            </a:r>
          </a:p>
        </p:txBody>
      </p:sp>
      <p:sp>
        <p:nvSpPr>
          <p:cNvPr id="7" name="Forme libre 6"/>
          <p:cNvSpPr/>
          <p:nvPr/>
        </p:nvSpPr>
        <p:spPr>
          <a:xfrm>
            <a:off x="813182" y="1723174"/>
            <a:ext cx="5847049" cy="915120"/>
          </a:xfrm>
          <a:custGeom>
            <a:avLst/>
            <a:gdLst>
              <a:gd name="connsiteX0" fmla="*/ 0 w 5847049"/>
              <a:gd name="connsiteY0" fmla="*/ 152523 h 915120"/>
              <a:gd name="connsiteX1" fmla="*/ 44673 w 5847049"/>
              <a:gd name="connsiteY1" fmla="*/ 44673 h 915120"/>
              <a:gd name="connsiteX2" fmla="*/ 152523 w 5847049"/>
              <a:gd name="connsiteY2" fmla="*/ 0 h 915120"/>
              <a:gd name="connsiteX3" fmla="*/ 5694526 w 5847049"/>
              <a:gd name="connsiteY3" fmla="*/ 0 h 915120"/>
              <a:gd name="connsiteX4" fmla="*/ 5802376 w 5847049"/>
              <a:gd name="connsiteY4" fmla="*/ 44673 h 915120"/>
              <a:gd name="connsiteX5" fmla="*/ 5847049 w 5847049"/>
              <a:gd name="connsiteY5" fmla="*/ 152523 h 915120"/>
              <a:gd name="connsiteX6" fmla="*/ 5847049 w 5847049"/>
              <a:gd name="connsiteY6" fmla="*/ 762597 h 915120"/>
              <a:gd name="connsiteX7" fmla="*/ 5802376 w 5847049"/>
              <a:gd name="connsiteY7" fmla="*/ 870447 h 915120"/>
              <a:gd name="connsiteX8" fmla="*/ 5694526 w 5847049"/>
              <a:gd name="connsiteY8" fmla="*/ 915120 h 915120"/>
              <a:gd name="connsiteX9" fmla="*/ 152523 w 5847049"/>
              <a:gd name="connsiteY9" fmla="*/ 915120 h 915120"/>
              <a:gd name="connsiteX10" fmla="*/ 44673 w 5847049"/>
              <a:gd name="connsiteY10" fmla="*/ 870447 h 915120"/>
              <a:gd name="connsiteX11" fmla="*/ 0 w 5847049"/>
              <a:gd name="connsiteY11" fmla="*/ 762597 h 915120"/>
              <a:gd name="connsiteX12" fmla="*/ 0 w 5847049"/>
              <a:gd name="connsiteY12" fmla="*/ 152523 h 915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47049" h="915120">
                <a:moveTo>
                  <a:pt x="0" y="152523"/>
                </a:moveTo>
                <a:cubicBezTo>
                  <a:pt x="0" y="112071"/>
                  <a:pt x="16069" y="73277"/>
                  <a:pt x="44673" y="44673"/>
                </a:cubicBezTo>
                <a:cubicBezTo>
                  <a:pt x="73277" y="16069"/>
                  <a:pt x="112072" y="0"/>
                  <a:pt x="152523" y="0"/>
                </a:cubicBezTo>
                <a:lnTo>
                  <a:pt x="5694526" y="0"/>
                </a:lnTo>
                <a:cubicBezTo>
                  <a:pt x="5734978" y="0"/>
                  <a:pt x="5773772" y="16069"/>
                  <a:pt x="5802376" y="44673"/>
                </a:cubicBezTo>
                <a:cubicBezTo>
                  <a:pt x="5830980" y="73277"/>
                  <a:pt x="5847049" y="112072"/>
                  <a:pt x="5847049" y="152523"/>
                </a:cubicBezTo>
                <a:lnTo>
                  <a:pt x="5847049" y="762597"/>
                </a:lnTo>
                <a:cubicBezTo>
                  <a:pt x="5847049" y="803049"/>
                  <a:pt x="5830980" y="841843"/>
                  <a:pt x="5802376" y="870447"/>
                </a:cubicBezTo>
                <a:cubicBezTo>
                  <a:pt x="5773772" y="899051"/>
                  <a:pt x="5734978" y="915120"/>
                  <a:pt x="5694526" y="915120"/>
                </a:cubicBezTo>
                <a:lnTo>
                  <a:pt x="152523" y="915120"/>
                </a:lnTo>
                <a:cubicBezTo>
                  <a:pt x="112071" y="915120"/>
                  <a:pt x="73277" y="899051"/>
                  <a:pt x="44673" y="870447"/>
                </a:cubicBezTo>
                <a:cubicBezTo>
                  <a:pt x="16069" y="841843"/>
                  <a:pt x="0" y="803048"/>
                  <a:pt x="0" y="762597"/>
                </a:cubicBezTo>
                <a:lnTo>
                  <a:pt x="0" y="152523"/>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265677" tIns="44672" rIns="265677" bIns="44672" numCol="1" spcCol="1270" anchor="ctr" anchorCtr="0">
            <a:noAutofit/>
          </a:bodyPr>
          <a:lstStyle/>
          <a:p>
            <a:pPr lvl="0" algn="just" defTabSz="1377950">
              <a:lnSpc>
                <a:spcPct val="90000"/>
              </a:lnSpc>
              <a:spcAft>
                <a:spcPct val="35000"/>
              </a:spcAft>
            </a:pPr>
            <a:r>
              <a:rPr lang="fr-FR" sz="3100" kern="1200" dirty="0">
                <a:latin typeface="Book Antiqua" pitchFamily="18" charset="0"/>
              </a:rPr>
              <a:t>La </a:t>
            </a:r>
            <a:r>
              <a:rPr lang="fr-FR" sz="3200" dirty="0">
                <a:latin typeface="Book Antiqua" pitchFamily="18" charset="0"/>
              </a:rPr>
              <a:t>rétrospective</a:t>
            </a:r>
            <a:r>
              <a:rPr lang="fr-FR" sz="3100" kern="1200" dirty="0">
                <a:latin typeface="Book Antiqua" pitchFamily="18" charset="0"/>
              </a:rPr>
              <a:t> du sprint</a:t>
            </a:r>
          </a:p>
        </p:txBody>
      </p:sp>
      <p:sp>
        <p:nvSpPr>
          <p:cNvPr id="4" name="Espace réservé du numéro de diapositive 3"/>
          <p:cNvSpPr>
            <a:spLocks noGrp="1"/>
          </p:cNvSpPr>
          <p:nvPr>
            <p:ph type="sldNum" sz="quarter" idx="12"/>
          </p:nvPr>
        </p:nvSpPr>
        <p:spPr/>
        <p:txBody>
          <a:bodyPr/>
          <a:lstStyle/>
          <a:p>
            <a:fld id="{FF21E1FE-B6AF-4A0D-9CB5-9FE704FC1E2E}" type="slidenum">
              <a:rPr lang="es-ES" smtClean="0"/>
              <a:pPr/>
              <a:t>14</a:t>
            </a:fld>
            <a:endParaRPr lang="es-ES"/>
          </a:p>
        </p:txBody>
      </p:sp>
    </p:spTree>
    <p:extLst>
      <p:ext uri="{BB962C8B-B14F-4D97-AF65-F5344CB8AC3E}">
        <p14:creationId xmlns:p14="http://schemas.microsoft.com/office/powerpoint/2010/main" val="2489473476"/>
      </p:ext>
    </p:ext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39750" y="0"/>
            <a:ext cx="8229600" cy="1125538"/>
          </a:xfrm>
        </p:spPr>
        <p:txBody>
          <a:bodyPr>
            <a:scene3d>
              <a:camera prst="orthographicFront"/>
              <a:lightRig rig="threePt" dir="t"/>
            </a:scene3d>
            <a:sp3d extrusionH="57150">
              <a:bevelT w="38100" h="38100"/>
            </a:sp3d>
          </a:bodyPr>
          <a:lstStyle/>
          <a:p>
            <a:r>
              <a:rPr lang="fr-FR"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Book Antiqua" pitchFamily="18" charset="0"/>
              </a:rPr>
              <a:t>Sprint</a:t>
            </a:r>
            <a:endParaRPr lang="fr-FR" dirty="0">
              <a:solidFill>
                <a:srgbClr val="1C1C1C"/>
              </a:solidFill>
              <a:latin typeface="Book Antiqua" pitchFamily="18" charset="0"/>
            </a:endParaRPr>
          </a:p>
        </p:txBody>
      </p:sp>
      <p:sp>
        <p:nvSpPr>
          <p:cNvPr id="6" name="Forme libre 5"/>
          <p:cNvSpPr/>
          <p:nvPr/>
        </p:nvSpPr>
        <p:spPr>
          <a:xfrm>
            <a:off x="333872" y="2074519"/>
            <a:ext cx="8352928" cy="4524701"/>
          </a:xfrm>
          <a:custGeom>
            <a:avLst/>
            <a:gdLst>
              <a:gd name="connsiteX0" fmla="*/ 0 w 8352928"/>
              <a:gd name="connsiteY0" fmla="*/ 0 h 4394250"/>
              <a:gd name="connsiteX1" fmla="*/ 8352928 w 8352928"/>
              <a:gd name="connsiteY1" fmla="*/ 0 h 4394250"/>
              <a:gd name="connsiteX2" fmla="*/ 8352928 w 8352928"/>
              <a:gd name="connsiteY2" fmla="*/ 4394250 h 4394250"/>
              <a:gd name="connsiteX3" fmla="*/ 0 w 8352928"/>
              <a:gd name="connsiteY3" fmla="*/ 4394250 h 4394250"/>
              <a:gd name="connsiteX4" fmla="*/ 0 w 8352928"/>
              <a:gd name="connsiteY4" fmla="*/ 0 h 4394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2928" h="4394250">
                <a:moveTo>
                  <a:pt x="0" y="0"/>
                </a:moveTo>
                <a:lnTo>
                  <a:pt x="8352928" y="0"/>
                </a:lnTo>
                <a:lnTo>
                  <a:pt x="8352928" y="4394250"/>
                </a:lnTo>
                <a:lnTo>
                  <a:pt x="0" y="4394250"/>
                </a:lnTo>
                <a:lnTo>
                  <a:pt x="0" y="0"/>
                </a:lnTo>
                <a:close/>
              </a:path>
            </a:pathLst>
          </a:custGeom>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8280" tIns="645668" rIns="648280" bIns="142240" numCol="1" spcCol="1270" anchor="t" anchorCtr="0">
            <a:noAutofit/>
          </a:bodyPr>
          <a:lstStyle/>
          <a:p>
            <a:pPr marL="228600" lvl="2" defTabSz="889000">
              <a:lnSpc>
                <a:spcPct val="90000"/>
              </a:lnSpc>
              <a:spcAft>
                <a:spcPct val="15000"/>
              </a:spcAft>
            </a:pPr>
            <a:endParaRPr lang="fr-FR" sz="2000" b="1" i="1" dirty="0">
              <a:latin typeface="Book Antiqua" pitchFamily="18" charset="0"/>
            </a:endParaRPr>
          </a:p>
        </p:txBody>
      </p:sp>
      <p:sp>
        <p:nvSpPr>
          <p:cNvPr id="7" name="Forme libre 6"/>
          <p:cNvSpPr/>
          <p:nvPr/>
        </p:nvSpPr>
        <p:spPr>
          <a:xfrm>
            <a:off x="813182" y="1723174"/>
            <a:ext cx="5847049" cy="915120"/>
          </a:xfrm>
          <a:custGeom>
            <a:avLst/>
            <a:gdLst>
              <a:gd name="connsiteX0" fmla="*/ 0 w 5847049"/>
              <a:gd name="connsiteY0" fmla="*/ 152523 h 915120"/>
              <a:gd name="connsiteX1" fmla="*/ 44673 w 5847049"/>
              <a:gd name="connsiteY1" fmla="*/ 44673 h 915120"/>
              <a:gd name="connsiteX2" fmla="*/ 152523 w 5847049"/>
              <a:gd name="connsiteY2" fmla="*/ 0 h 915120"/>
              <a:gd name="connsiteX3" fmla="*/ 5694526 w 5847049"/>
              <a:gd name="connsiteY3" fmla="*/ 0 h 915120"/>
              <a:gd name="connsiteX4" fmla="*/ 5802376 w 5847049"/>
              <a:gd name="connsiteY4" fmla="*/ 44673 h 915120"/>
              <a:gd name="connsiteX5" fmla="*/ 5847049 w 5847049"/>
              <a:gd name="connsiteY5" fmla="*/ 152523 h 915120"/>
              <a:gd name="connsiteX6" fmla="*/ 5847049 w 5847049"/>
              <a:gd name="connsiteY6" fmla="*/ 762597 h 915120"/>
              <a:gd name="connsiteX7" fmla="*/ 5802376 w 5847049"/>
              <a:gd name="connsiteY7" fmla="*/ 870447 h 915120"/>
              <a:gd name="connsiteX8" fmla="*/ 5694526 w 5847049"/>
              <a:gd name="connsiteY8" fmla="*/ 915120 h 915120"/>
              <a:gd name="connsiteX9" fmla="*/ 152523 w 5847049"/>
              <a:gd name="connsiteY9" fmla="*/ 915120 h 915120"/>
              <a:gd name="connsiteX10" fmla="*/ 44673 w 5847049"/>
              <a:gd name="connsiteY10" fmla="*/ 870447 h 915120"/>
              <a:gd name="connsiteX11" fmla="*/ 0 w 5847049"/>
              <a:gd name="connsiteY11" fmla="*/ 762597 h 915120"/>
              <a:gd name="connsiteX12" fmla="*/ 0 w 5847049"/>
              <a:gd name="connsiteY12" fmla="*/ 152523 h 915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47049" h="915120">
                <a:moveTo>
                  <a:pt x="0" y="152523"/>
                </a:moveTo>
                <a:cubicBezTo>
                  <a:pt x="0" y="112071"/>
                  <a:pt x="16069" y="73277"/>
                  <a:pt x="44673" y="44673"/>
                </a:cubicBezTo>
                <a:cubicBezTo>
                  <a:pt x="73277" y="16069"/>
                  <a:pt x="112072" y="0"/>
                  <a:pt x="152523" y="0"/>
                </a:cubicBezTo>
                <a:lnTo>
                  <a:pt x="5694526" y="0"/>
                </a:lnTo>
                <a:cubicBezTo>
                  <a:pt x="5734978" y="0"/>
                  <a:pt x="5773772" y="16069"/>
                  <a:pt x="5802376" y="44673"/>
                </a:cubicBezTo>
                <a:cubicBezTo>
                  <a:pt x="5830980" y="73277"/>
                  <a:pt x="5847049" y="112072"/>
                  <a:pt x="5847049" y="152523"/>
                </a:cubicBezTo>
                <a:lnTo>
                  <a:pt x="5847049" y="762597"/>
                </a:lnTo>
                <a:cubicBezTo>
                  <a:pt x="5847049" y="803049"/>
                  <a:pt x="5830980" y="841843"/>
                  <a:pt x="5802376" y="870447"/>
                </a:cubicBezTo>
                <a:cubicBezTo>
                  <a:pt x="5773772" y="899051"/>
                  <a:pt x="5734978" y="915120"/>
                  <a:pt x="5694526" y="915120"/>
                </a:cubicBezTo>
                <a:lnTo>
                  <a:pt x="152523" y="915120"/>
                </a:lnTo>
                <a:cubicBezTo>
                  <a:pt x="112071" y="915120"/>
                  <a:pt x="73277" y="899051"/>
                  <a:pt x="44673" y="870447"/>
                </a:cubicBezTo>
                <a:cubicBezTo>
                  <a:pt x="16069" y="841843"/>
                  <a:pt x="0" y="803048"/>
                  <a:pt x="0" y="762597"/>
                </a:cubicBezTo>
                <a:lnTo>
                  <a:pt x="0" y="152523"/>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265677" tIns="44672" rIns="265677" bIns="44672" numCol="1" spcCol="1270" anchor="ctr" anchorCtr="0">
            <a:noAutofit/>
          </a:bodyPr>
          <a:lstStyle/>
          <a:p>
            <a:pPr lvl="0" algn="just" defTabSz="1377950">
              <a:lnSpc>
                <a:spcPct val="90000"/>
              </a:lnSpc>
              <a:spcAft>
                <a:spcPct val="35000"/>
              </a:spcAft>
            </a:pPr>
            <a:r>
              <a:rPr lang="fr-FR" sz="3100" kern="1200" dirty="0">
                <a:latin typeface="Book Antiqua" pitchFamily="18" charset="0"/>
              </a:rPr>
              <a:t>La </a:t>
            </a:r>
            <a:r>
              <a:rPr lang="fr-FR" sz="3200" dirty="0">
                <a:latin typeface="Book Antiqua" pitchFamily="18" charset="0"/>
              </a:rPr>
              <a:t>rétrospective</a:t>
            </a:r>
            <a:r>
              <a:rPr lang="fr-FR" sz="3100" kern="1200" dirty="0">
                <a:latin typeface="Book Antiqua" pitchFamily="18" charset="0"/>
              </a:rPr>
              <a:t> du sprint</a:t>
            </a:r>
          </a:p>
        </p:txBody>
      </p:sp>
      <p:sp>
        <p:nvSpPr>
          <p:cNvPr id="4" name="Espace réservé du numéro de diapositive 3"/>
          <p:cNvSpPr>
            <a:spLocks noGrp="1"/>
          </p:cNvSpPr>
          <p:nvPr>
            <p:ph type="sldNum" sz="quarter" idx="12"/>
          </p:nvPr>
        </p:nvSpPr>
        <p:spPr/>
        <p:txBody>
          <a:bodyPr/>
          <a:lstStyle/>
          <a:p>
            <a:fld id="{FF21E1FE-B6AF-4A0D-9CB5-9FE704FC1E2E}" type="slidenum">
              <a:rPr lang="es-ES" smtClean="0"/>
              <a:pPr/>
              <a:t>15</a:t>
            </a:fld>
            <a:endParaRPr lang="es-ES"/>
          </a:p>
        </p:txBody>
      </p:sp>
      <p:pic>
        <p:nvPicPr>
          <p:cNvPr id="3" name="Image 2">
            <a:extLst>
              <a:ext uri="{FF2B5EF4-FFF2-40B4-BE49-F238E27FC236}">
                <a16:creationId xmlns:a16="http://schemas.microsoft.com/office/drawing/2014/main" id="{CF03845D-2288-4E9C-BCD8-AFCF4CE92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975" y="2715327"/>
            <a:ext cx="7604050" cy="3806860"/>
          </a:xfrm>
          <a:prstGeom prst="rect">
            <a:avLst/>
          </a:prstGeom>
        </p:spPr>
      </p:pic>
    </p:spTree>
    <p:extLst>
      <p:ext uri="{BB962C8B-B14F-4D97-AF65-F5344CB8AC3E}">
        <p14:creationId xmlns:p14="http://schemas.microsoft.com/office/powerpoint/2010/main" val="3366818270"/>
      </p:ext>
    </p:ext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39750" y="0"/>
            <a:ext cx="8229600" cy="1125538"/>
          </a:xfrm>
        </p:spPr>
        <p:txBody>
          <a:bodyPr>
            <a:scene3d>
              <a:camera prst="orthographicFront"/>
              <a:lightRig rig="threePt" dir="t"/>
            </a:scene3d>
            <a:sp3d extrusionH="57150">
              <a:bevelT w="38100" h="38100"/>
            </a:sp3d>
          </a:bodyPr>
          <a:lstStyle/>
          <a:p>
            <a:r>
              <a:rPr lang="fr-FR" b="1" dirty="0" err="1">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Book Antiqua" pitchFamily="18" charset="0"/>
              </a:rPr>
              <a:t>Backlog</a:t>
            </a:r>
            <a:endParaRPr lang="fr-FR" dirty="0">
              <a:solidFill>
                <a:srgbClr val="1C1C1C"/>
              </a:solidFill>
              <a:latin typeface="Book Antiqua" pitchFamily="18" charset="0"/>
            </a:endParaRPr>
          </a:p>
        </p:txBody>
      </p:sp>
      <p:sp>
        <p:nvSpPr>
          <p:cNvPr id="6" name="Forme libre 5"/>
          <p:cNvSpPr/>
          <p:nvPr/>
        </p:nvSpPr>
        <p:spPr>
          <a:xfrm>
            <a:off x="333872" y="2074519"/>
            <a:ext cx="8352928" cy="4524701"/>
          </a:xfrm>
          <a:custGeom>
            <a:avLst/>
            <a:gdLst>
              <a:gd name="connsiteX0" fmla="*/ 0 w 8352928"/>
              <a:gd name="connsiteY0" fmla="*/ 0 h 4394250"/>
              <a:gd name="connsiteX1" fmla="*/ 8352928 w 8352928"/>
              <a:gd name="connsiteY1" fmla="*/ 0 h 4394250"/>
              <a:gd name="connsiteX2" fmla="*/ 8352928 w 8352928"/>
              <a:gd name="connsiteY2" fmla="*/ 4394250 h 4394250"/>
              <a:gd name="connsiteX3" fmla="*/ 0 w 8352928"/>
              <a:gd name="connsiteY3" fmla="*/ 4394250 h 4394250"/>
              <a:gd name="connsiteX4" fmla="*/ 0 w 8352928"/>
              <a:gd name="connsiteY4" fmla="*/ 0 h 4394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2928" h="4394250">
                <a:moveTo>
                  <a:pt x="0" y="0"/>
                </a:moveTo>
                <a:lnTo>
                  <a:pt x="8352928" y="0"/>
                </a:lnTo>
                <a:lnTo>
                  <a:pt x="8352928" y="4394250"/>
                </a:lnTo>
                <a:lnTo>
                  <a:pt x="0" y="4394250"/>
                </a:lnTo>
                <a:lnTo>
                  <a:pt x="0" y="0"/>
                </a:lnTo>
                <a:close/>
              </a:path>
            </a:pathLst>
          </a:custGeom>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8280" tIns="645668" rIns="648280" bIns="142240" numCol="1" spcCol="1270" anchor="t" anchorCtr="0">
            <a:noAutofit/>
          </a:bodyPr>
          <a:lstStyle/>
          <a:p>
            <a:pPr marL="228600" lvl="2" defTabSz="889000">
              <a:lnSpc>
                <a:spcPct val="90000"/>
              </a:lnSpc>
              <a:spcAft>
                <a:spcPct val="15000"/>
              </a:spcAft>
            </a:pPr>
            <a:r>
              <a:rPr lang="fr-FR" dirty="0">
                <a:latin typeface="Book Antiqua" panose="02040602050305030304" pitchFamily="18" charset="0"/>
              </a:rPr>
              <a:t>Rédigé par le «</a:t>
            </a:r>
            <a:r>
              <a:rPr lang="fr-FR" sz="2000" b="1" dirty="0">
                <a:highlight>
                  <a:srgbClr val="00FFFF"/>
                </a:highlight>
                <a:latin typeface="Book Antiqua" panose="02040602050305030304" pitchFamily="18" charset="0"/>
              </a:rPr>
              <a:t> Product </a:t>
            </a:r>
            <a:r>
              <a:rPr lang="fr-FR" sz="2000" b="1" dirty="0" err="1">
                <a:highlight>
                  <a:srgbClr val="00FFFF"/>
                </a:highlight>
                <a:latin typeface="Book Antiqua" panose="02040602050305030304" pitchFamily="18" charset="0"/>
              </a:rPr>
              <a:t>Owner</a:t>
            </a:r>
            <a:r>
              <a:rPr lang="fr-FR" sz="2000" b="1" dirty="0">
                <a:highlight>
                  <a:srgbClr val="00FFFF"/>
                </a:highlight>
                <a:latin typeface="Book Antiqua" panose="02040602050305030304" pitchFamily="18" charset="0"/>
              </a:rPr>
              <a:t> </a:t>
            </a:r>
            <a:r>
              <a:rPr lang="fr-FR" dirty="0">
                <a:latin typeface="Book Antiqua" panose="02040602050305030304" pitchFamily="18" charset="0"/>
              </a:rPr>
              <a:t>», le </a:t>
            </a:r>
            <a:r>
              <a:rPr lang="fr-FR" b="1" dirty="0">
                <a:latin typeface="Book Antiqua" panose="02040602050305030304" pitchFamily="18" charset="0"/>
              </a:rPr>
              <a:t>Product </a:t>
            </a:r>
            <a:r>
              <a:rPr lang="fr-FR" b="1" dirty="0" err="1">
                <a:latin typeface="Book Antiqua" panose="02040602050305030304" pitchFamily="18" charset="0"/>
              </a:rPr>
              <a:t>Backlog</a:t>
            </a:r>
            <a:r>
              <a:rPr lang="fr-FR" b="1" dirty="0">
                <a:latin typeface="Book Antiqua" panose="02040602050305030304" pitchFamily="18" charset="0"/>
              </a:rPr>
              <a:t> </a:t>
            </a:r>
            <a:r>
              <a:rPr lang="fr-FR" dirty="0">
                <a:latin typeface="Book Antiqua" panose="02040602050305030304" pitchFamily="18" charset="0"/>
              </a:rPr>
              <a:t>contient </a:t>
            </a:r>
            <a:r>
              <a:rPr lang="fr-FR" b="1" dirty="0">
                <a:latin typeface="Book Antiqua" panose="02040602050305030304" pitchFamily="18" charset="0"/>
              </a:rPr>
              <a:t>l’ensemble des fonctionnalités désirées par les utilisateurs</a:t>
            </a:r>
            <a:r>
              <a:rPr lang="fr-FR" dirty="0">
                <a:latin typeface="Book Antiqua" panose="02040602050305030304" pitchFamily="18" charset="0"/>
              </a:rPr>
              <a:t>, traduites principalement sous forme </a:t>
            </a:r>
            <a:r>
              <a:rPr lang="fr-FR" dirty="0" err="1">
                <a:latin typeface="Book Antiqua" panose="02040602050305030304" pitchFamily="18" charset="0"/>
              </a:rPr>
              <a:t>des</a:t>
            </a:r>
            <a:r>
              <a:rPr lang="fr-FR" b="1" dirty="0" err="1">
                <a:latin typeface="Book Antiqua" panose="02040602050305030304" pitchFamily="18" charset="0"/>
              </a:rPr>
              <a:t>User</a:t>
            </a:r>
            <a:r>
              <a:rPr lang="fr-FR" b="1" dirty="0">
                <a:latin typeface="Book Antiqua" panose="02040602050305030304" pitchFamily="18" charset="0"/>
              </a:rPr>
              <a:t> Stories</a:t>
            </a:r>
            <a:r>
              <a:rPr lang="fr-FR" dirty="0"/>
              <a:t>.</a:t>
            </a:r>
          </a:p>
          <a:p>
            <a:pPr marL="228600" lvl="2" defTabSz="889000">
              <a:lnSpc>
                <a:spcPct val="90000"/>
              </a:lnSpc>
              <a:spcAft>
                <a:spcPct val="15000"/>
              </a:spcAft>
            </a:pPr>
            <a:endParaRPr lang="fr-FR" sz="2000" b="1" i="1" dirty="0">
              <a:latin typeface="Book Antiqua" pitchFamily="18" charset="0"/>
            </a:endParaRPr>
          </a:p>
          <a:p>
            <a:pPr marL="228600" lvl="2" defTabSz="889000">
              <a:lnSpc>
                <a:spcPct val="90000"/>
              </a:lnSpc>
              <a:spcAft>
                <a:spcPct val="15000"/>
              </a:spcAft>
            </a:pPr>
            <a:r>
              <a:rPr lang="fr-FR" sz="2000" b="1" i="1" dirty="0">
                <a:highlight>
                  <a:srgbClr val="008080"/>
                </a:highlight>
                <a:latin typeface="Book Antiqua" pitchFamily="18" charset="0"/>
              </a:rPr>
              <a:t>Le Product </a:t>
            </a:r>
            <a:r>
              <a:rPr lang="fr-FR" sz="2000" b="1" i="1" dirty="0" err="1">
                <a:highlight>
                  <a:srgbClr val="008080"/>
                </a:highlight>
                <a:latin typeface="Book Antiqua" pitchFamily="18" charset="0"/>
              </a:rPr>
              <a:t>Owner</a:t>
            </a:r>
            <a:r>
              <a:rPr lang="fr-FR" sz="2000" b="1" i="1" dirty="0">
                <a:highlight>
                  <a:srgbClr val="008080"/>
                </a:highlight>
                <a:latin typeface="Book Antiqua" pitchFamily="18" charset="0"/>
              </a:rPr>
              <a:t> est responsable du Product </a:t>
            </a:r>
            <a:r>
              <a:rPr lang="fr-FR" sz="2000" b="1" i="1" dirty="0" err="1">
                <a:highlight>
                  <a:srgbClr val="008080"/>
                </a:highlight>
                <a:latin typeface="Book Antiqua" pitchFamily="18" charset="0"/>
              </a:rPr>
              <a:t>Backlog</a:t>
            </a:r>
            <a:r>
              <a:rPr lang="fr-FR" sz="2000" b="1" i="1" dirty="0">
                <a:highlight>
                  <a:srgbClr val="008080"/>
                </a:highlight>
                <a:latin typeface="Book Antiqua" pitchFamily="18" charset="0"/>
              </a:rPr>
              <a:t>, y compris son contenu, sa disponibilité et sa commande.</a:t>
            </a:r>
          </a:p>
        </p:txBody>
      </p:sp>
      <p:sp>
        <p:nvSpPr>
          <p:cNvPr id="4" name="Espace réservé du numéro de diapositive 3"/>
          <p:cNvSpPr>
            <a:spLocks noGrp="1"/>
          </p:cNvSpPr>
          <p:nvPr>
            <p:ph type="sldNum" sz="quarter" idx="12"/>
          </p:nvPr>
        </p:nvSpPr>
        <p:spPr/>
        <p:txBody>
          <a:bodyPr/>
          <a:lstStyle/>
          <a:p>
            <a:fld id="{FF21E1FE-B6AF-4A0D-9CB5-9FE704FC1E2E}" type="slidenum">
              <a:rPr lang="es-ES" smtClean="0"/>
              <a:pPr/>
              <a:t>16</a:t>
            </a:fld>
            <a:endParaRPr lang="es-ES"/>
          </a:p>
        </p:txBody>
      </p:sp>
      <p:pic>
        <p:nvPicPr>
          <p:cNvPr id="5" name="Image 4">
            <a:extLst>
              <a:ext uri="{FF2B5EF4-FFF2-40B4-BE49-F238E27FC236}">
                <a16:creationId xmlns:a16="http://schemas.microsoft.com/office/drawing/2014/main" id="{C2E505EA-5EFB-4CC3-AD9C-E384A4688B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0112" y="4725144"/>
            <a:ext cx="3468157" cy="1672213"/>
          </a:xfrm>
          <a:prstGeom prst="rect">
            <a:avLst/>
          </a:prstGeom>
        </p:spPr>
      </p:pic>
    </p:spTree>
    <p:extLst>
      <p:ext uri="{BB962C8B-B14F-4D97-AF65-F5344CB8AC3E}">
        <p14:creationId xmlns:p14="http://schemas.microsoft.com/office/powerpoint/2010/main" val="2819584192"/>
      </p:ext>
    </p:ext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additive="base">
                                        <p:cTn id="7" dur="500" fill="hold"/>
                                        <p:tgtEl>
                                          <p:spTgt spid="6">
                                            <p:bg/>
                                          </p:spTgt>
                                        </p:tgtEl>
                                        <p:attrNameLst>
                                          <p:attrName>ppt_x</p:attrName>
                                        </p:attrNameLst>
                                      </p:cBhvr>
                                      <p:tavLst>
                                        <p:tav tm="0">
                                          <p:val>
                                            <p:strVal val="#ppt_x"/>
                                          </p:val>
                                        </p:tav>
                                        <p:tav tm="100000">
                                          <p:val>
                                            <p:strVal val="#ppt_x"/>
                                          </p:val>
                                        </p:tav>
                                      </p:tavLst>
                                    </p:anim>
                                    <p:anim calcmode="lin" valueType="num">
                                      <p:cBhvr additive="base">
                                        <p:cTn id="8"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39750" y="0"/>
            <a:ext cx="8229600" cy="1125538"/>
          </a:xfrm>
        </p:spPr>
        <p:txBody>
          <a:bodyPr>
            <a:scene3d>
              <a:camera prst="orthographicFront"/>
              <a:lightRig rig="threePt" dir="t"/>
            </a:scene3d>
            <a:sp3d extrusionH="57150">
              <a:bevelT w="38100" h="38100"/>
            </a:sp3d>
          </a:bodyPr>
          <a:lstStyle/>
          <a:p>
            <a:r>
              <a:rPr lang="fr-FR" b="1" dirty="0" err="1">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Book Antiqua" pitchFamily="18" charset="0"/>
              </a:rPr>
              <a:t>Backlog</a:t>
            </a:r>
            <a:endParaRPr lang="fr-FR" dirty="0">
              <a:solidFill>
                <a:srgbClr val="1C1C1C"/>
              </a:solidFill>
              <a:latin typeface="Book Antiqua" pitchFamily="18" charset="0"/>
            </a:endParaRPr>
          </a:p>
        </p:txBody>
      </p:sp>
      <p:sp>
        <p:nvSpPr>
          <p:cNvPr id="6" name="Forme libre 5"/>
          <p:cNvSpPr/>
          <p:nvPr/>
        </p:nvSpPr>
        <p:spPr>
          <a:xfrm>
            <a:off x="333872" y="1720524"/>
            <a:ext cx="8352928" cy="5000951"/>
          </a:xfrm>
          <a:custGeom>
            <a:avLst/>
            <a:gdLst>
              <a:gd name="connsiteX0" fmla="*/ 0 w 8352928"/>
              <a:gd name="connsiteY0" fmla="*/ 0 h 4394250"/>
              <a:gd name="connsiteX1" fmla="*/ 8352928 w 8352928"/>
              <a:gd name="connsiteY1" fmla="*/ 0 h 4394250"/>
              <a:gd name="connsiteX2" fmla="*/ 8352928 w 8352928"/>
              <a:gd name="connsiteY2" fmla="*/ 4394250 h 4394250"/>
              <a:gd name="connsiteX3" fmla="*/ 0 w 8352928"/>
              <a:gd name="connsiteY3" fmla="*/ 4394250 h 4394250"/>
              <a:gd name="connsiteX4" fmla="*/ 0 w 8352928"/>
              <a:gd name="connsiteY4" fmla="*/ 0 h 4394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2928" h="4394250">
                <a:moveTo>
                  <a:pt x="0" y="0"/>
                </a:moveTo>
                <a:lnTo>
                  <a:pt x="8352928" y="0"/>
                </a:lnTo>
                <a:lnTo>
                  <a:pt x="8352928" y="4394250"/>
                </a:lnTo>
                <a:lnTo>
                  <a:pt x="0" y="4394250"/>
                </a:lnTo>
                <a:lnTo>
                  <a:pt x="0" y="0"/>
                </a:lnTo>
                <a:close/>
              </a:path>
            </a:pathLst>
          </a:custGeom>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8280" tIns="645668" rIns="648280" bIns="142240" numCol="1" spcCol="1270" anchor="t" anchorCtr="0">
            <a:noAutofit/>
          </a:bodyPr>
          <a:lstStyle/>
          <a:p>
            <a:r>
              <a:rPr lang="fr-FR" sz="2000" b="1" dirty="0">
                <a:latin typeface="Book Antiqua" panose="02040602050305030304" pitchFamily="18" charset="0"/>
              </a:rPr>
              <a:t>La création du </a:t>
            </a:r>
            <a:r>
              <a:rPr lang="fr-FR" sz="2000" b="1" dirty="0" err="1">
                <a:latin typeface="Book Antiqua" panose="02040602050305030304" pitchFamily="18" charset="0"/>
              </a:rPr>
              <a:t>product</a:t>
            </a:r>
            <a:r>
              <a:rPr lang="fr-FR" sz="2000" b="1" dirty="0">
                <a:latin typeface="Book Antiqua" panose="02040602050305030304" pitchFamily="18" charset="0"/>
              </a:rPr>
              <a:t> </a:t>
            </a:r>
            <a:r>
              <a:rPr lang="fr-FR" sz="2000" b="1" dirty="0" err="1">
                <a:latin typeface="Book Antiqua" panose="02040602050305030304" pitchFamily="18" charset="0"/>
              </a:rPr>
              <a:t>backlog</a:t>
            </a:r>
            <a:r>
              <a:rPr lang="fr-FR" sz="2000" b="1" dirty="0">
                <a:latin typeface="Book Antiqua" panose="02040602050305030304" pitchFamily="18" charset="0"/>
              </a:rPr>
              <a:t> :</a:t>
            </a:r>
          </a:p>
          <a:p>
            <a:endParaRPr lang="fr-FR" sz="2000" b="1" dirty="0">
              <a:latin typeface="Book Antiqua" panose="02040602050305030304" pitchFamily="18" charset="0"/>
            </a:endParaRPr>
          </a:p>
          <a:p>
            <a:r>
              <a:rPr lang="fr-FR" sz="2000" dirty="0">
                <a:latin typeface="Book Antiqua" panose="02040602050305030304" pitchFamily="18" charset="0"/>
              </a:rPr>
              <a:t>Les étapes de l’élaboration du </a:t>
            </a:r>
            <a:r>
              <a:rPr lang="fr-FR" sz="2000" dirty="0" err="1">
                <a:latin typeface="Book Antiqua" panose="02040602050305030304" pitchFamily="18" charset="0"/>
              </a:rPr>
              <a:t>product</a:t>
            </a:r>
            <a:r>
              <a:rPr lang="fr-FR" sz="2000" dirty="0">
                <a:latin typeface="Book Antiqua" panose="02040602050305030304" pitchFamily="18" charset="0"/>
              </a:rPr>
              <a:t> </a:t>
            </a:r>
            <a:r>
              <a:rPr lang="fr-FR" sz="2000" dirty="0" err="1">
                <a:latin typeface="Book Antiqua" panose="02040602050305030304" pitchFamily="18" charset="0"/>
              </a:rPr>
              <a:t>backlog</a:t>
            </a:r>
            <a:r>
              <a:rPr lang="fr-FR" sz="2000" dirty="0">
                <a:latin typeface="Book Antiqua" panose="02040602050305030304" pitchFamily="18" charset="0"/>
              </a:rPr>
              <a:t> présentées ici permettront de répondre aux 3 questions suivantes :</a:t>
            </a:r>
          </a:p>
          <a:p>
            <a:pPr lvl="0"/>
            <a:r>
              <a:rPr lang="fr-FR" sz="2000" dirty="0">
                <a:latin typeface="Book Antiqua" panose="02040602050305030304" pitchFamily="18" charset="0"/>
              </a:rPr>
              <a:t>	Quelles seront les fonctionnalités à créer ?</a:t>
            </a:r>
          </a:p>
          <a:p>
            <a:pPr lvl="0"/>
            <a:r>
              <a:rPr lang="fr-FR" sz="2000" dirty="0">
                <a:latin typeface="Book Antiqua" panose="02040602050305030304" pitchFamily="18" charset="0"/>
              </a:rPr>
              <a:t>	Dans quel ordre devront-elles être livrées ?</a:t>
            </a:r>
          </a:p>
          <a:p>
            <a:pPr lvl="0"/>
            <a:r>
              <a:rPr lang="fr-FR" sz="2000" dirty="0">
                <a:latin typeface="Book Antiqua" panose="02040602050305030304" pitchFamily="18" charset="0"/>
              </a:rPr>
              <a:t>	À qui sont-elles destinées ?</a:t>
            </a:r>
          </a:p>
          <a:p>
            <a:pPr marL="342900" indent="-342900">
              <a:buFont typeface="Arial" panose="020B0604020202020204" pitchFamily="34" charset="0"/>
              <a:buChar char="•"/>
            </a:pPr>
            <a:r>
              <a:rPr lang="fr-FR" sz="2000" b="1" dirty="0">
                <a:latin typeface="Book Antiqua" panose="02040602050305030304" pitchFamily="18" charset="0"/>
              </a:rPr>
              <a:t>Première étape : </a:t>
            </a:r>
            <a:r>
              <a:rPr lang="fr-FR" sz="2000" dirty="0">
                <a:latin typeface="Book Antiqua" panose="02040602050305030304" pitchFamily="18" charset="0"/>
              </a:rPr>
              <a:t>établir la vision du projet</a:t>
            </a:r>
          </a:p>
          <a:p>
            <a:pPr marL="342900" indent="-342900">
              <a:buFont typeface="Arial" panose="020B0604020202020204" pitchFamily="34" charset="0"/>
              <a:buChar char="•"/>
            </a:pPr>
            <a:r>
              <a:rPr lang="fr-FR" sz="2000" b="1" dirty="0">
                <a:latin typeface="Book Antiqua" panose="02040602050305030304" pitchFamily="18" charset="0"/>
              </a:rPr>
              <a:t>Deuxième étape : </a:t>
            </a:r>
            <a:r>
              <a:rPr lang="fr-FR" sz="2000" dirty="0">
                <a:latin typeface="Book Antiqua" panose="02040602050305030304" pitchFamily="18" charset="0"/>
              </a:rPr>
              <a:t>lister les acteurs / </a:t>
            </a:r>
            <a:r>
              <a:rPr lang="fr-FR" sz="2000" dirty="0" err="1">
                <a:latin typeface="Book Antiqua" panose="02040602050305030304" pitchFamily="18" charset="0"/>
              </a:rPr>
              <a:t>personas</a:t>
            </a:r>
            <a:endParaRPr lang="fr-FR" sz="2000" dirty="0">
              <a:latin typeface="Book Antiqua" panose="02040602050305030304" pitchFamily="18" charset="0"/>
            </a:endParaRPr>
          </a:p>
          <a:p>
            <a:pPr marL="342900" indent="-342900">
              <a:buFont typeface="Arial" panose="020B0604020202020204" pitchFamily="34" charset="0"/>
              <a:buChar char="•"/>
            </a:pPr>
            <a:r>
              <a:rPr lang="fr-FR" sz="2000" b="1" dirty="0">
                <a:latin typeface="Book Antiqua" panose="02040602050305030304" pitchFamily="18" charset="0"/>
              </a:rPr>
              <a:t>Troisième étape : </a:t>
            </a:r>
            <a:r>
              <a:rPr lang="fr-FR" sz="2000" dirty="0">
                <a:latin typeface="Book Antiqua" panose="02040602050305030304" pitchFamily="18" charset="0"/>
              </a:rPr>
              <a:t>les thèmes ou regroupement</a:t>
            </a:r>
          </a:p>
          <a:p>
            <a:r>
              <a:rPr lang="fr-FR" sz="2000" dirty="0">
                <a:latin typeface="Book Antiqua" panose="02040602050305030304" pitchFamily="18" charset="0"/>
              </a:rPr>
              <a:t> de fonctionnalités</a:t>
            </a:r>
          </a:p>
          <a:p>
            <a:r>
              <a:rPr lang="fr-FR" sz="2000" dirty="0">
                <a:latin typeface="Book Antiqua" panose="02040602050305030304" pitchFamily="18" charset="0"/>
              </a:rPr>
              <a:t>« </a:t>
            </a:r>
            <a:r>
              <a:rPr lang="fr-FR" sz="2000" b="1" dirty="0">
                <a:highlight>
                  <a:srgbClr val="00FFFF"/>
                </a:highlight>
                <a:latin typeface="Book Antiqua" panose="02040602050305030304" pitchFamily="18" charset="0"/>
              </a:rPr>
              <a:t>C'est le </a:t>
            </a:r>
            <a:r>
              <a:rPr lang="fr-FR" sz="2800" b="1" dirty="0" err="1">
                <a:highlight>
                  <a:srgbClr val="00FFFF"/>
                </a:highlight>
                <a:latin typeface="Book Antiqua" panose="02040602050305030304" pitchFamily="18" charset="0"/>
              </a:rPr>
              <a:t>product</a:t>
            </a:r>
            <a:r>
              <a:rPr lang="fr-FR" sz="2800" b="1" dirty="0">
                <a:highlight>
                  <a:srgbClr val="00FFFF"/>
                </a:highlight>
                <a:latin typeface="Book Antiqua" panose="02040602050305030304" pitchFamily="18" charset="0"/>
              </a:rPr>
              <a:t> </a:t>
            </a:r>
            <a:r>
              <a:rPr lang="fr-FR" sz="2800" b="1" dirty="0" err="1">
                <a:highlight>
                  <a:srgbClr val="00FFFF"/>
                </a:highlight>
                <a:latin typeface="Book Antiqua" panose="02040602050305030304" pitchFamily="18" charset="0"/>
              </a:rPr>
              <a:t>owner</a:t>
            </a:r>
            <a:r>
              <a:rPr lang="fr-FR" sz="2800" b="1" dirty="0">
                <a:highlight>
                  <a:srgbClr val="00FFFF"/>
                </a:highlight>
                <a:latin typeface="Book Antiqua" panose="02040602050305030304" pitchFamily="18" charset="0"/>
              </a:rPr>
              <a:t> </a:t>
            </a:r>
            <a:r>
              <a:rPr lang="fr-FR" sz="2000" b="1" dirty="0">
                <a:highlight>
                  <a:srgbClr val="00FFFF"/>
                </a:highlight>
                <a:latin typeface="Book Antiqua" panose="02040602050305030304" pitchFamily="18" charset="0"/>
              </a:rPr>
              <a:t>qui dispose du </a:t>
            </a:r>
          </a:p>
          <a:p>
            <a:r>
              <a:rPr lang="fr-FR" sz="2000" b="1" dirty="0">
                <a:highlight>
                  <a:srgbClr val="00FFFF"/>
                </a:highlight>
                <a:latin typeface="Book Antiqua" panose="02040602050305030304" pitchFamily="18" charset="0"/>
              </a:rPr>
              <a:t>dernier mot, car il est le garant du </a:t>
            </a:r>
            <a:r>
              <a:rPr lang="fr-FR" sz="2000" b="1" dirty="0" err="1">
                <a:highlight>
                  <a:srgbClr val="00FFFF"/>
                </a:highlight>
                <a:latin typeface="Book Antiqua" panose="02040602050305030304" pitchFamily="18" charset="0"/>
              </a:rPr>
              <a:t>backlog</a:t>
            </a:r>
            <a:r>
              <a:rPr lang="fr-FR" sz="2000" dirty="0">
                <a:latin typeface="Book Antiqua" panose="02040602050305030304" pitchFamily="18" charset="0"/>
              </a:rPr>
              <a:t>. »</a:t>
            </a:r>
          </a:p>
          <a:p>
            <a:pPr marL="228600" lvl="2" defTabSz="889000">
              <a:lnSpc>
                <a:spcPct val="90000"/>
              </a:lnSpc>
              <a:spcAft>
                <a:spcPct val="15000"/>
              </a:spcAft>
            </a:pPr>
            <a:endParaRPr lang="fr-FR" sz="2000" b="1" i="1" dirty="0">
              <a:highlight>
                <a:srgbClr val="008080"/>
              </a:highlight>
              <a:latin typeface="Book Antiqua" pitchFamily="18" charset="0"/>
            </a:endParaRPr>
          </a:p>
        </p:txBody>
      </p:sp>
      <p:sp>
        <p:nvSpPr>
          <p:cNvPr id="4" name="Espace réservé du numéro de diapositive 3"/>
          <p:cNvSpPr>
            <a:spLocks noGrp="1"/>
          </p:cNvSpPr>
          <p:nvPr>
            <p:ph type="sldNum" sz="quarter" idx="12"/>
          </p:nvPr>
        </p:nvSpPr>
        <p:spPr/>
        <p:txBody>
          <a:bodyPr/>
          <a:lstStyle/>
          <a:p>
            <a:fld id="{FF21E1FE-B6AF-4A0D-9CB5-9FE704FC1E2E}" type="slidenum">
              <a:rPr lang="es-ES" smtClean="0"/>
              <a:pPr/>
              <a:t>17</a:t>
            </a:fld>
            <a:endParaRPr lang="es-ES"/>
          </a:p>
        </p:txBody>
      </p:sp>
      <p:pic>
        <p:nvPicPr>
          <p:cNvPr id="3" name="Image 2">
            <a:extLst>
              <a:ext uri="{FF2B5EF4-FFF2-40B4-BE49-F238E27FC236}">
                <a16:creationId xmlns:a16="http://schemas.microsoft.com/office/drawing/2014/main" id="{F0368850-4099-466E-B7D6-2A882C0D3A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9561" y="4755975"/>
            <a:ext cx="2483768" cy="1788527"/>
          </a:xfrm>
          <a:prstGeom prst="rect">
            <a:avLst/>
          </a:prstGeom>
        </p:spPr>
      </p:pic>
    </p:spTree>
    <p:extLst>
      <p:ext uri="{BB962C8B-B14F-4D97-AF65-F5344CB8AC3E}">
        <p14:creationId xmlns:p14="http://schemas.microsoft.com/office/powerpoint/2010/main" val="1597345629"/>
      </p:ext>
    </p:ext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additive="base">
                                        <p:cTn id="7" dur="500" fill="hold"/>
                                        <p:tgtEl>
                                          <p:spTgt spid="6">
                                            <p:bg/>
                                          </p:spTgt>
                                        </p:tgtEl>
                                        <p:attrNameLst>
                                          <p:attrName>ppt_x</p:attrName>
                                        </p:attrNameLst>
                                      </p:cBhvr>
                                      <p:tavLst>
                                        <p:tav tm="0">
                                          <p:val>
                                            <p:strVal val="#ppt_x"/>
                                          </p:val>
                                        </p:tav>
                                        <p:tav tm="100000">
                                          <p:val>
                                            <p:strVal val="#ppt_x"/>
                                          </p:val>
                                        </p:tav>
                                      </p:tavLst>
                                    </p:anim>
                                    <p:anim calcmode="lin" valueType="num">
                                      <p:cBhvr additive="base">
                                        <p:cTn id="8"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39750" y="0"/>
            <a:ext cx="8229600" cy="1125538"/>
          </a:xfrm>
        </p:spPr>
        <p:txBody>
          <a:bodyPr>
            <a:scene3d>
              <a:camera prst="orthographicFront"/>
              <a:lightRig rig="threePt" dir="t"/>
            </a:scene3d>
            <a:sp3d extrusionH="57150">
              <a:bevelT w="38100" h="38100"/>
            </a:sp3d>
          </a:bodyPr>
          <a:lstStyle/>
          <a:p>
            <a:r>
              <a:rPr lang="fr-FR" b="1" dirty="0" err="1">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Book Antiqua" pitchFamily="18" charset="0"/>
              </a:rPr>
              <a:t>Burndown</a:t>
            </a:r>
            <a:r>
              <a:rPr lang="fr-FR"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Book Antiqua" pitchFamily="18" charset="0"/>
              </a:rPr>
              <a:t> chart</a:t>
            </a:r>
            <a:endParaRPr lang="fr-FR" dirty="0">
              <a:solidFill>
                <a:srgbClr val="1C1C1C"/>
              </a:solidFill>
              <a:latin typeface="Book Antiqua" pitchFamily="18" charset="0"/>
            </a:endParaRPr>
          </a:p>
        </p:txBody>
      </p:sp>
      <p:sp>
        <p:nvSpPr>
          <p:cNvPr id="6" name="Forme libre 5"/>
          <p:cNvSpPr/>
          <p:nvPr/>
        </p:nvSpPr>
        <p:spPr>
          <a:xfrm>
            <a:off x="333872" y="1720524"/>
            <a:ext cx="8352928" cy="4524701"/>
          </a:xfrm>
          <a:custGeom>
            <a:avLst/>
            <a:gdLst>
              <a:gd name="connsiteX0" fmla="*/ 0 w 8352928"/>
              <a:gd name="connsiteY0" fmla="*/ 0 h 4394250"/>
              <a:gd name="connsiteX1" fmla="*/ 8352928 w 8352928"/>
              <a:gd name="connsiteY1" fmla="*/ 0 h 4394250"/>
              <a:gd name="connsiteX2" fmla="*/ 8352928 w 8352928"/>
              <a:gd name="connsiteY2" fmla="*/ 4394250 h 4394250"/>
              <a:gd name="connsiteX3" fmla="*/ 0 w 8352928"/>
              <a:gd name="connsiteY3" fmla="*/ 4394250 h 4394250"/>
              <a:gd name="connsiteX4" fmla="*/ 0 w 8352928"/>
              <a:gd name="connsiteY4" fmla="*/ 0 h 4394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2928" h="4394250">
                <a:moveTo>
                  <a:pt x="0" y="0"/>
                </a:moveTo>
                <a:lnTo>
                  <a:pt x="8352928" y="0"/>
                </a:lnTo>
                <a:lnTo>
                  <a:pt x="8352928" y="4394250"/>
                </a:lnTo>
                <a:lnTo>
                  <a:pt x="0" y="4394250"/>
                </a:lnTo>
                <a:lnTo>
                  <a:pt x="0" y="0"/>
                </a:lnTo>
                <a:close/>
              </a:path>
            </a:pathLst>
          </a:custGeom>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8280" tIns="645668" rIns="648280" bIns="142240" numCol="1" spcCol="1270" anchor="t" anchorCtr="0">
            <a:noAutofit/>
          </a:bodyPr>
          <a:lstStyle/>
          <a:p>
            <a:r>
              <a:rPr lang="fr-FR" sz="2400" b="1" dirty="0">
                <a:latin typeface="Book Antiqua" panose="02040602050305030304" pitchFamily="18" charset="0"/>
              </a:rPr>
              <a:t>Le </a:t>
            </a:r>
            <a:r>
              <a:rPr lang="fr-FR" sz="2400" b="1" dirty="0" err="1">
                <a:latin typeface="Book Antiqua" panose="02040602050305030304" pitchFamily="18" charset="0"/>
              </a:rPr>
              <a:t>scrum</a:t>
            </a:r>
            <a:r>
              <a:rPr lang="fr-FR" sz="2400" b="1" dirty="0">
                <a:latin typeface="Book Antiqua" panose="02040602050305030304" pitchFamily="18" charset="0"/>
              </a:rPr>
              <a:t> </a:t>
            </a:r>
            <a:r>
              <a:rPr lang="fr-FR" sz="2400" b="1" dirty="0" err="1">
                <a:latin typeface="Book Antiqua" panose="02040602050305030304" pitchFamily="18" charset="0"/>
              </a:rPr>
              <a:t>burndown</a:t>
            </a:r>
            <a:r>
              <a:rPr lang="fr-FR" sz="2400" b="1" dirty="0">
                <a:latin typeface="Book Antiqua" panose="02040602050305030304" pitchFamily="18" charset="0"/>
              </a:rPr>
              <a:t> </a:t>
            </a:r>
            <a:r>
              <a:rPr lang="fr-FR" sz="2000" dirty="0">
                <a:latin typeface="Book Antiqua" panose="02040602050305030304" pitchFamily="18" charset="0"/>
              </a:rPr>
              <a:t>va donc permettre de </a:t>
            </a:r>
            <a:r>
              <a:rPr lang="fr-FR" sz="2000" dirty="0">
                <a:highlight>
                  <a:srgbClr val="00FFFF"/>
                </a:highlight>
                <a:latin typeface="Book Antiqua" panose="02040602050305030304" pitchFamily="18" charset="0"/>
              </a:rPr>
              <a:t>représenter sous forme graphique l’évolution de la quantité de travail restante pour une période donnée</a:t>
            </a:r>
            <a:r>
              <a:rPr lang="fr-FR" sz="2000" dirty="0">
                <a:latin typeface="Book Antiqua" panose="02040602050305030304" pitchFamily="18" charset="0"/>
              </a:rPr>
              <a:t>.</a:t>
            </a:r>
          </a:p>
          <a:p>
            <a:endParaRPr lang="fr-FR" sz="2000" dirty="0">
              <a:latin typeface="Book Antiqua" panose="02040602050305030304" pitchFamily="18" charset="0"/>
            </a:endParaRPr>
          </a:p>
          <a:p>
            <a:r>
              <a:rPr lang="fr-FR" sz="2000" dirty="0">
                <a:latin typeface="Book Antiqua" panose="02040602050305030304" pitchFamily="18" charset="0"/>
              </a:rPr>
              <a:t>Si le </a:t>
            </a:r>
            <a:r>
              <a:rPr lang="fr-FR" sz="2000" dirty="0" err="1">
                <a:latin typeface="Book Antiqua" panose="02040602050305030304" pitchFamily="18" charset="0"/>
              </a:rPr>
              <a:t>scrum</a:t>
            </a:r>
            <a:r>
              <a:rPr lang="fr-FR" sz="2000" dirty="0">
                <a:latin typeface="Book Antiqua" panose="02040602050305030304" pitchFamily="18" charset="0"/>
              </a:rPr>
              <a:t> </a:t>
            </a:r>
            <a:r>
              <a:rPr lang="fr-FR" sz="2000" dirty="0" err="1">
                <a:latin typeface="Book Antiqua" panose="02040602050305030304" pitchFamily="18" charset="0"/>
              </a:rPr>
              <a:t>board</a:t>
            </a:r>
            <a:r>
              <a:rPr lang="fr-FR" sz="2000" dirty="0">
                <a:latin typeface="Book Antiqua" panose="02040602050305030304" pitchFamily="18" charset="0"/>
              </a:rPr>
              <a:t> permet de suivre la progression de la réalisation de chaque tâche d’un sprint, </a:t>
            </a:r>
            <a:r>
              <a:rPr lang="fr-FR" sz="2000" b="1" dirty="0">
                <a:latin typeface="Book Antiqua" panose="02040602050305030304" pitchFamily="18" charset="0"/>
              </a:rPr>
              <a:t>il ne permet pas en revanche de mettre en lumière la quantité de travail restante sur une période donnée</a:t>
            </a:r>
            <a:r>
              <a:rPr lang="fr-FR" sz="2000" dirty="0">
                <a:latin typeface="Book Antiqua" panose="02040602050305030304" pitchFamily="18" charset="0"/>
              </a:rPr>
              <a:t>.</a:t>
            </a:r>
          </a:p>
          <a:p>
            <a:pPr marL="228600" lvl="2" defTabSz="889000">
              <a:lnSpc>
                <a:spcPct val="90000"/>
              </a:lnSpc>
              <a:spcAft>
                <a:spcPct val="15000"/>
              </a:spcAft>
            </a:pPr>
            <a:endParaRPr lang="fr-FR" sz="2000" b="1" i="1" dirty="0">
              <a:highlight>
                <a:srgbClr val="008080"/>
              </a:highlight>
              <a:latin typeface="Book Antiqua" pitchFamily="18" charset="0"/>
            </a:endParaRPr>
          </a:p>
        </p:txBody>
      </p:sp>
      <p:sp>
        <p:nvSpPr>
          <p:cNvPr id="4" name="Espace réservé du numéro de diapositive 3"/>
          <p:cNvSpPr>
            <a:spLocks noGrp="1"/>
          </p:cNvSpPr>
          <p:nvPr>
            <p:ph type="sldNum" sz="quarter" idx="12"/>
          </p:nvPr>
        </p:nvSpPr>
        <p:spPr/>
        <p:txBody>
          <a:bodyPr/>
          <a:lstStyle/>
          <a:p>
            <a:fld id="{FF21E1FE-B6AF-4A0D-9CB5-9FE704FC1E2E}" type="slidenum">
              <a:rPr lang="es-ES" smtClean="0"/>
              <a:pPr/>
              <a:t>18</a:t>
            </a:fld>
            <a:endParaRPr lang="es-ES"/>
          </a:p>
        </p:txBody>
      </p:sp>
      <p:pic>
        <p:nvPicPr>
          <p:cNvPr id="5" name="Image 4">
            <a:extLst>
              <a:ext uri="{FF2B5EF4-FFF2-40B4-BE49-F238E27FC236}">
                <a16:creationId xmlns:a16="http://schemas.microsoft.com/office/drawing/2014/main" id="{D95C3BFC-F207-4E20-9745-8F448F2FE2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48064" y="4797152"/>
            <a:ext cx="3419872" cy="1795433"/>
          </a:xfrm>
          <a:prstGeom prst="rect">
            <a:avLst/>
          </a:prstGeom>
        </p:spPr>
      </p:pic>
    </p:spTree>
    <p:extLst>
      <p:ext uri="{BB962C8B-B14F-4D97-AF65-F5344CB8AC3E}">
        <p14:creationId xmlns:p14="http://schemas.microsoft.com/office/powerpoint/2010/main" val="1380807967"/>
      </p:ext>
    </p:ext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additive="base">
                                        <p:cTn id="7" dur="500" fill="hold"/>
                                        <p:tgtEl>
                                          <p:spTgt spid="6">
                                            <p:bg/>
                                          </p:spTgt>
                                        </p:tgtEl>
                                        <p:attrNameLst>
                                          <p:attrName>ppt_x</p:attrName>
                                        </p:attrNameLst>
                                      </p:cBhvr>
                                      <p:tavLst>
                                        <p:tav tm="0">
                                          <p:val>
                                            <p:strVal val="#ppt_x"/>
                                          </p:val>
                                        </p:tav>
                                        <p:tav tm="100000">
                                          <p:val>
                                            <p:strVal val="#ppt_x"/>
                                          </p:val>
                                        </p:tav>
                                      </p:tavLst>
                                    </p:anim>
                                    <p:anim calcmode="lin" valueType="num">
                                      <p:cBhvr additive="base">
                                        <p:cTn id="8"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39750" y="0"/>
            <a:ext cx="8229600" cy="1125538"/>
          </a:xfrm>
        </p:spPr>
        <p:txBody>
          <a:bodyPr>
            <a:scene3d>
              <a:camera prst="orthographicFront"/>
              <a:lightRig rig="threePt" dir="t"/>
            </a:scene3d>
            <a:sp3d extrusionH="57150">
              <a:bevelT w="38100" h="38100"/>
            </a:sp3d>
          </a:bodyPr>
          <a:lstStyle/>
          <a:p>
            <a:r>
              <a:rPr lang="fr-FR" b="1" dirty="0" err="1">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Book Antiqua" pitchFamily="18" charset="0"/>
              </a:rPr>
              <a:t>Burndown</a:t>
            </a:r>
            <a:r>
              <a:rPr lang="fr-FR"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Book Antiqua" pitchFamily="18" charset="0"/>
              </a:rPr>
              <a:t> chart</a:t>
            </a:r>
            <a:endParaRPr lang="fr-FR" dirty="0">
              <a:solidFill>
                <a:srgbClr val="1C1C1C"/>
              </a:solidFill>
              <a:latin typeface="Book Antiqua" pitchFamily="18" charset="0"/>
            </a:endParaRPr>
          </a:p>
        </p:txBody>
      </p:sp>
      <p:sp>
        <p:nvSpPr>
          <p:cNvPr id="6" name="Forme libre 5"/>
          <p:cNvSpPr/>
          <p:nvPr/>
        </p:nvSpPr>
        <p:spPr>
          <a:xfrm>
            <a:off x="323528" y="1628800"/>
            <a:ext cx="8352928" cy="5075439"/>
          </a:xfrm>
          <a:custGeom>
            <a:avLst/>
            <a:gdLst>
              <a:gd name="connsiteX0" fmla="*/ 0 w 8352928"/>
              <a:gd name="connsiteY0" fmla="*/ 0 h 4394250"/>
              <a:gd name="connsiteX1" fmla="*/ 8352928 w 8352928"/>
              <a:gd name="connsiteY1" fmla="*/ 0 h 4394250"/>
              <a:gd name="connsiteX2" fmla="*/ 8352928 w 8352928"/>
              <a:gd name="connsiteY2" fmla="*/ 4394250 h 4394250"/>
              <a:gd name="connsiteX3" fmla="*/ 0 w 8352928"/>
              <a:gd name="connsiteY3" fmla="*/ 4394250 h 4394250"/>
              <a:gd name="connsiteX4" fmla="*/ 0 w 8352928"/>
              <a:gd name="connsiteY4" fmla="*/ 0 h 4394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2928" h="4394250">
                <a:moveTo>
                  <a:pt x="0" y="0"/>
                </a:moveTo>
                <a:lnTo>
                  <a:pt x="8352928" y="0"/>
                </a:lnTo>
                <a:lnTo>
                  <a:pt x="8352928" y="4394250"/>
                </a:lnTo>
                <a:lnTo>
                  <a:pt x="0" y="4394250"/>
                </a:lnTo>
                <a:lnTo>
                  <a:pt x="0" y="0"/>
                </a:lnTo>
                <a:close/>
              </a:path>
            </a:pathLst>
          </a:custGeom>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8280" tIns="645668" rIns="648280" bIns="142240" numCol="1" spcCol="1270" anchor="t" anchorCtr="0">
            <a:noAutofit/>
          </a:bodyPr>
          <a:lstStyle/>
          <a:p>
            <a:r>
              <a:rPr lang="fr-FR" sz="2000" dirty="0">
                <a:latin typeface="Book Antiqua" panose="02040602050305030304" pitchFamily="18" charset="0"/>
              </a:rPr>
              <a:t>Sur le </a:t>
            </a:r>
            <a:r>
              <a:rPr lang="fr-FR" sz="2000" dirty="0" err="1">
                <a:latin typeface="Book Antiqua" panose="02040602050305030304" pitchFamily="18" charset="0"/>
              </a:rPr>
              <a:t>scrum</a:t>
            </a:r>
            <a:r>
              <a:rPr lang="fr-FR" sz="2000" dirty="0">
                <a:latin typeface="Book Antiqua" panose="02040602050305030304" pitchFamily="18" charset="0"/>
              </a:rPr>
              <a:t> </a:t>
            </a:r>
            <a:r>
              <a:rPr lang="fr-FR" sz="2000" dirty="0" err="1">
                <a:latin typeface="Book Antiqua" panose="02040602050305030304" pitchFamily="18" charset="0"/>
              </a:rPr>
              <a:t>burndown</a:t>
            </a:r>
            <a:r>
              <a:rPr lang="fr-FR" sz="2000" dirty="0">
                <a:latin typeface="Book Antiqua" panose="02040602050305030304" pitchFamily="18" charset="0"/>
              </a:rPr>
              <a:t>, </a:t>
            </a:r>
            <a:r>
              <a:rPr lang="fr-FR" sz="2000" b="1" dirty="0">
                <a:latin typeface="Book Antiqua" panose="02040602050305030304" pitchFamily="18" charset="0"/>
              </a:rPr>
              <a:t>on place</a:t>
            </a:r>
            <a:r>
              <a:rPr lang="fr-FR" sz="2000" dirty="0">
                <a:latin typeface="Book Antiqua" panose="02040602050305030304" pitchFamily="18" charset="0"/>
              </a:rPr>
              <a:t> généralement </a:t>
            </a:r>
            <a:r>
              <a:rPr lang="fr-FR" sz="2000" b="1" dirty="0">
                <a:latin typeface="Book Antiqua" panose="02040602050305030304" pitchFamily="18" charset="0"/>
              </a:rPr>
              <a:t>la quantité de travail restante en ordonnée </a:t>
            </a:r>
            <a:r>
              <a:rPr lang="fr-FR" sz="2000" dirty="0">
                <a:latin typeface="Book Antiqua" panose="02040602050305030304" pitchFamily="18" charset="0"/>
              </a:rPr>
              <a:t>(</a:t>
            </a:r>
            <a:r>
              <a:rPr lang="fr-FR" sz="2000" dirty="0">
                <a:highlight>
                  <a:srgbClr val="FFFF00"/>
                </a:highlight>
                <a:latin typeface="Book Antiqua" panose="02040602050305030304" pitchFamily="18" charset="0"/>
              </a:rPr>
              <a:t>sur l’axe vertical</a:t>
            </a:r>
            <a:r>
              <a:rPr lang="fr-FR" sz="2000" dirty="0">
                <a:latin typeface="Book Antiqua" panose="02040602050305030304" pitchFamily="18" charset="0"/>
              </a:rPr>
              <a:t>), et </a:t>
            </a:r>
            <a:r>
              <a:rPr lang="fr-FR" sz="2000" b="1" dirty="0">
                <a:latin typeface="Book Antiqua" panose="02040602050305030304" pitchFamily="18" charset="0"/>
              </a:rPr>
              <a:t>le temps sur l’abscisse </a:t>
            </a:r>
            <a:r>
              <a:rPr lang="fr-FR" sz="2000" dirty="0">
                <a:latin typeface="Book Antiqua" panose="02040602050305030304" pitchFamily="18" charset="0"/>
              </a:rPr>
              <a:t>(</a:t>
            </a:r>
            <a:r>
              <a:rPr lang="fr-FR" sz="2000" dirty="0">
                <a:highlight>
                  <a:srgbClr val="FFFF00"/>
                </a:highlight>
                <a:latin typeface="Book Antiqua" panose="02040602050305030304" pitchFamily="18" charset="0"/>
              </a:rPr>
              <a:t>sur l’axe horizontal</a:t>
            </a:r>
            <a:r>
              <a:rPr lang="fr-FR" sz="2000" dirty="0">
                <a:latin typeface="Book Antiqua" panose="02040602050305030304" pitchFamily="18" charset="0"/>
              </a:rPr>
              <a:t>). </a:t>
            </a:r>
          </a:p>
          <a:p>
            <a:endParaRPr lang="fr-FR" sz="2000" dirty="0">
              <a:latin typeface="Book Antiqua" panose="02040602050305030304" pitchFamily="18" charset="0"/>
            </a:endParaRPr>
          </a:p>
          <a:p>
            <a:r>
              <a:rPr lang="fr-FR" sz="2000" b="1" dirty="0">
                <a:latin typeface="Book Antiqua" panose="02040602050305030304" pitchFamily="18" charset="0"/>
              </a:rPr>
              <a:t>L’intérêt de ce graphique </a:t>
            </a:r>
            <a:r>
              <a:rPr lang="fr-FR" sz="2000" dirty="0">
                <a:latin typeface="Book Antiqua" panose="02040602050305030304" pitchFamily="18" charset="0"/>
              </a:rPr>
              <a:t>est qu’il permet chaque jour de se situer en termes d’avancement et de charge de travail restante par rapport aux prévisions initiales.</a:t>
            </a:r>
            <a:endParaRPr lang="fr-FR" sz="2000" i="1" dirty="0">
              <a:highlight>
                <a:srgbClr val="008080"/>
              </a:highlight>
              <a:latin typeface="Book Antiqua" pitchFamily="18" charset="0"/>
            </a:endParaRPr>
          </a:p>
        </p:txBody>
      </p:sp>
      <p:sp>
        <p:nvSpPr>
          <p:cNvPr id="4" name="Espace réservé du numéro de diapositive 3"/>
          <p:cNvSpPr>
            <a:spLocks noGrp="1"/>
          </p:cNvSpPr>
          <p:nvPr>
            <p:ph type="sldNum" sz="quarter" idx="12"/>
          </p:nvPr>
        </p:nvSpPr>
        <p:spPr/>
        <p:txBody>
          <a:bodyPr/>
          <a:lstStyle/>
          <a:p>
            <a:fld id="{FF21E1FE-B6AF-4A0D-9CB5-9FE704FC1E2E}" type="slidenum">
              <a:rPr lang="es-ES" smtClean="0"/>
              <a:pPr/>
              <a:t>19</a:t>
            </a:fld>
            <a:endParaRPr lang="es-ES"/>
          </a:p>
        </p:txBody>
      </p:sp>
      <p:pic>
        <p:nvPicPr>
          <p:cNvPr id="3" name="Image 2">
            <a:extLst>
              <a:ext uri="{FF2B5EF4-FFF2-40B4-BE49-F238E27FC236}">
                <a16:creationId xmlns:a16="http://schemas.microsoft.com/office/drawing/2014/main" id="{B0E41E92-F27E-47FF-A932-899310A662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4494308"/>
            <a:ext cx="6524456" cy="2195119"/>
          </a:xfrm>
          <a:prstGeom prst="rect">
            <a:avLst/>
          </a:prstGeom>
        </p:spPr>
      </p:pic>
    </p:spTree>
    <p:extLst>
      <p:ext uri="{BB962C8B-B14F-4D97-AF65-F5344CB8AC3E}">
        <p14:creationId xmlns:p14="http://schemas.microsoft.com/office/powerpoint/2010/main" val="2219931955"/>
      </p:ext>
    </p:ext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additive="base">
                                        <p:cTn id="7" dur="500" fill="hold"/>
                                        <p:tgtEl>
                                          <p:spTgt spid="6">
                                            <p:bg/>
                                          </p:spTgt>
                                        </p:tgtEl>
                                        <p:attrNameLst>
                                          <p:attrName>ppt_x</p:attrName>
                                        </p:attrNameLst>
                                      </p:cBhvr>
                                      <p:tavLst>
                                        <p:tav tm="0">
                                          <p:val>
                                            <p:strVal val="#ppt_x"/>
                                          </p:val>
                                        </p:tav>
                                        <p:tav tm="100000">
                                          <p:val>
                                            <p:strVal val="#ppt_x"/>
                                          </p:val>
                                        </p:tav>
                                      </p:tavLst>
                                    </p:anim>
                                    <p:anim calcmode="lin" valueType="num">
                                      <p:cBhvr additive="base">
                                        <p:cTn id="8"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rme libre 5"/>
          <p:cNvSpPr/>
          <p:nvPr/>
        </p:nvSpPr>
        <p:spPr>
          <a:xfrm>
            <a:off x="251520" y="2180734"/>
            <a:ext cx="8352928" cy="4394250"/>
          </a:xfrm>
          <a:custGeom>
            <a:avLst/>
            <a:gdLst>
              <a:gd name="connsiteX0" fmla="*/ 0 w 8352928"/>
              <a:gd name="connsiteY0" fmla="*/ 0 h 4394250"/>
              <a:gd name="connsiteX1" fmla="*/ 8352928 w 8352928"/>
              <a:gd name="connsiteY1" fmla="*/ 0 h 4394250"/>
              <a:gd name="connsiteX2" fmla="*/ 8352928 w 8352928"/>
              <a:gd name="connsiteY2" fmla="*/ 4394250 h 4394250"/>
              <a:gd name="connsiteX3" fmla="*/ 0 w 8352928"/>
              <a:gd name="connsiteY3" fmla="*/ 4394250 h 4394250"/>
              <a:gd name="connsiteX4" fmla="*/ 0 w 8352928"/>
              <a:gd name="connsiteY4" fmla="*/ 0 h 4394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2928" h="4394250">
                <a:moveTo>
                  <a:pt x="0" y="0"/>
                </a:moveTo>
                <a:lnTo>
                  <a:pt x="8352928" y="0"/>
                </a:lnTo>
                <a:lnTo>
                  <a:pt x="8352928" y="4394250"/>
                </a:lnTo>
                <a:lnTo>
                  <a:pt x="0" y="4394250"/>
                </a:lnTo>
                <a:lnTo>
                  <a:pt x="0" y="0"/>
                </a:lnTo>
                <a:close/>
              </a:path>
            </a:pathLst>
          </a:custGeom>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8280" tIns="645668" rIns="648280" bIns="142240" numCol="1" spcCol="1270" anchor="t" anchorCtr="0">
            <a:noAutofit/>
          </a:bodyPr>
          <a:lstStyle/>
          <a:p>
            <a:pPr marL="228600" lvl="1" indent="-228600" algn="l" defTabSz="889000">
              <a:lnSpc>
                <a:spcPct val="90000"/>
              </a:lnSpc>
              <a:spcBef>
                <a:spcPct val="0"/>
              </a:spcBef>
              <a:spcAft>
                <a:spcPct val="15000"/>
              </a:spcAft>
              <a:buChar char="••"/>
            </a:pPr>
            <a:endParaRPr lang="fr-FR" sz="2000" b="0" kern="1200" dirty="0">
              <a:latin typeface="Book Antiqua" pitchFamily="18" charset="0"/>
            </a:endParaRPr>
          </a:p>
          <a:p>
            <a:pPr marL="228600" lvl="1" indent="-228600" algn="l" defTabSz="889000">
              <a:lnSpc>
                <a:spcPct val="90000"/>
              </a:lnSpc>
              <a:spcBef>
                <a:spcPct val="0"/>
              </a:spcBef>
              <a:spcAft>
                <a:spcPct val="15000"/>
              </a:spcAft>
              <a:buChar char="••"/>
            </a:pPr>
            <a:r>
              <a:rPr lang="fr-FR" sz="2400" b="1" kern="1200" dirty="0">
                <a:highlight>
                  <a:srgbClr val="008080"/>
                </a:highlight>
                <a:latin typeface="Book Antiqua" pitchFamily="18" charset="0"/>
              </a:rPr>
              <a:t>Sprint</a:t>
            </a:r>
            <a:r>
              <a:rPr lang="fr-FR" sz="2000" b="0" kern="1200" dirty="0">
                <a:latin typeface="Book Antiqua" pitchFamily="18" charset="0"/>
              </a:rPr>
              <a:t> = itération :</a:t>
            </a:r>
          </a:p>
          <a:p>
            <a:pPr marL="0" lvl="1" defTabSz="889000">
              <a:lnSpc>
                <a:spcPct val="90000"/>
              </a:lnSpc>
              <a:spcAft>
                <a:spcPct val="15000"/>
              </a:spcAft>
            </a:pPr>
            <a:r>
              <a:rPr lang="fr-FR" sz="2000" dirty="0">
                <a:latin typeface="Book Antiqua" pitchFamily="18" charset="0"/>
              </a:rPr>
              <a:t>	</a:t>
            </a:r>
            <a:r>
              <a:rPr lang="fr-FR" dirty="0"/>
              <a:t>Une </a:t>
            </a:r>
            <a:r>
              <a:rPr lang="fr-FR" b="1" dirty="0"/>
              <a:t>boîte de temps d'une à quatre semaines</a:t>
            </a:r>
            <a:r>
              <a:rPr lang="fr-FR" dirty="0"/>
              <a:t> (maximum). 	C'est la période au cours de laquelle une fonctionnalité 	complète du produit sera développée et incrémentée.</a:t>
            </a:r>
          </a:p>
          <a:p>
            <a:pPr marL="1200150" lvl="2" indent="-285750">
              <a:buFont typeface="Arial" panose="020B0604020202020204" pitchFamily="34" charset="0"/>
              <a:buChar char="•"/>
            </a:pPr>
            <a:r>
              <a:rPr lang="fr-FR" b="1" dirty="0"/>
              <a:t>La durée des sprints</a:t>
            </a:r>
            <a:r>
              <a:rPr lang="fr-FR" dirty="0"/>
              <a:t> est la même pendant toute la durée du projet.</a:t>
            </a:r>
          </a:p>
          <a:p>
            <a:pPr marL="1200150" lvl="2" indent="-285750">
              <a:buFont typeface="Arial" panose="020B0604020202020204" pitchFamily="34" charset="0"/>
              <a:buChar char="•"/>
            </a:pPr>
            <a:r>
              <a:rPr lang="fr-FR" b="1" dirty="0"/>
              <a:t>Le nombre de sprints</a:t>
            </a:r>
            <a:r>
              <a:rPr lang="fr-FR" dirty="0"/>
              <a:t> dépend de la capacité de l’équipe à couvrir les besoins.</a:t>
            </a:r>
          </a:p>
          <a:p>
            <a:pPr marL="1200150" lvl="2" indent="-285750">
              <a:buFont typeface="Arial" panose="020B0604020202020204" pitchFamily="34" charset="0"/>
              <a:buChar char="•"/>
            </a:pPr>
            <a:r>
              <a:rPr lang="fr-FR" b="1" dirty="0"/>
              <a:t>Un nouveau sprint commence</a:t>
            </a:r>
            <a:r>
              <a:rPr lang="fr-FR" dirty="0"/>
              <a:t> dès que le précédent est terminé.</a:t>
            </a:r>
          </a:p>
          <a:p>
            <a:pPr marL="0" lvl="1" algn="l" defTabSz="889000">
              <a:lnSpc>
                <a:spcPct val="90000"/>
              </a:lnSpc>
              <a:spcBef>
                <a:spcPct val="0"/>
              </a:spcBef>
              <a:spcAft>
                <a:spcPct val="15000"/>
              </a:spcAft>
            </a:pPr>
            <a:endParaRPr lang="fr-FR" sz="2000" b="0" kern="1200" dirty="0">
              <a:latin typeface="Book Antiqua" pitchFamily="18" charset="0"/>
            </a:endParaRPr>
          </a:p>
          <a:p>
            <a:pPr marL="228600" lvl="2" algn="l" defTabSz="889000">
              <a:lnSpc>
                <a:spcPct val="90000"/>
              </a:lnSpc>
              <a:spcBef>
                <a:spcPct val="0"/>
              </a:spcBef>
              <a:spcAft>
                <a:spcPct val="15000"/>
              </a:spcAft>
            </a:pPr>
            <a:r>
              <a:rPr lang="fr-FR" sz="2000" b="0" kern="1200" dirty="0">
                <a:latin typeface="Book Antiqua" pitchFamily="18" charset="0"/>
              </a:rPr>
              <a:t>	</a:t>
            </a:r>
          </a:p>
          <a:p>
            <a:pPr marL="228600" lvl="2" algn="l" defTabSz="889000">
              <a:lnSpc>
                <a:spcPct val="90000"/>
              </a:lnSpc>
              <a:spcBef>
                <a:spcPct val="0"/>
              </a:spcBef>
              <a:spcAft>
                <a:spcPct val="15000"/>
              </a:spcAft>
            </a:pPr>
            <a:endParaRPr lang="fr-FR" sz="2000" b="0" kern="1200" dirty="0">
              <a:latin typeface="Book Antiqua" pitchFamily="18" charset="0"/>
            </a:endParaRPr>
          </a:p>
        </p:txBody>
      </p:sp>
      <p:sp>
        <p:nvSpPr>
          <p:cNvPr id="7" name="Forme libre 6"/>
          <p:cNvSpPr/>
          <p:nvPr/>
        </p:nvSpPr>
        <p:spPr>
          <a:xfrm>
            <a:off x="813182" y="1723174"/>
            <a:ext cx="5847049" cy="915120"/>
          </a:xfrm>
          <a:custGeom>
            <a:avLst/>
            <a:gdLst>
              <a:gd name="connsiteX0" fmla="*/ 0 w 5847049"/>
              <a:gd name="connsiteY0" fmla="*/ 152523 h 915120"/>
              <a:gd name="connsiteX1" fmla="*/ 44673 w 5847049"/>
              <a:gd name="connsiteY1" fmla="*/ 44673 h 915120"/>
              <a:gd name="connsiteX2" fmla="*/ 152523 w 5847049"/>
              <a:gd name="connsiteY2" fmla="*/ 0 h 915120"/>
              <a:gd name="connsiteX3" fmla="*/ 5694526 w 5847049"/>
              <a:gd name="connsiteY3" fmla="*/ 0 h 915120"/>
              <a:gd name="connsiteX4" fmla="*/ 5802376 w 5847049"/>
              <a:gd name="connsiteY4" fmla="*/ 44673 h 915120"/>
              <a:gd name="connsiteX5" fmla="*/ 5847049 w 5847049"/>
              <a:gd name="connsiteY5" fmla="*/ 152523 h 915120"/>
              <a:gd name="connsiteX6" fmla="*/ 5847049 w 5847049"/>
              <a:gd name="connsiteY6" fmla="*/ 762597 h 915120"/>
              <a:gd name="connsiteX7" fmla="*/ 5802376 w 5847049"/>
              <a:gd name="connsiteY7" fmla="*/ 870447 h 915120"/>
              <a:gd name="connsiteX8" fmla="*/ 5694526 w 5847049"/>
              <a:gd name="connsiteY8" fmla="*/ 915120 h 915120"/>
              <a:gd name="connsiteX9" fmla="*/ 152523 w 5847049"/>
              <a:gd name="connsiteY9" fmla="*/ 915120 h 915120"/>
              <a:gd name="connsiteX10" fmla="*/ 44673 w 5847049"/>
              <a:gd name="connsiteY10" fmla="*/ 870447 h 915120"/>
              <a:gd name="connsiteX11" fmla="*/ 0 w 5847049"/>
              <a:gd name="connsiteY11" fmla="*/ 762597 h 915120"/>
              <a:gd name="connsiteX12" fmla="*/ 0 w 5847049"/>
              <a:gd name="connsiteY12" fmla="*/ 152523 h 915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47049" h="915120">
                <a:moveTo>
                  <a:pt x="0" y="152523"/>
                </a:moveTo>
                <a:cubicBezTo>
                  <a:pt x="0" y="112071"/>
                  <a:pt x="16069" y="73277"/>
                  <a:pt x="44673" y="44673"/>
                </a:cubicBezTo>
                <a:cubicBezTo>
                  <a:pt x="73277" y="16069"/>
                  <a:pt x="112072" y="0"/>
                  <a:pt x="152523" y="0"/>
                </a:cubicBezTo>
                <a:lnTo>
                  <a:pt x="5694526" y="0"/>
                </a:lnTo>
                <a:cubicBezTo>
                  <a:pt x="5734978" y="0"/>
                  <a:pt x="5773772" y="16069"/>
                  <a:pt x="5802376" y="44673"/>
                </a:cubicBezTo>
                <a:cubicBezTo>
                  <a:pt x="5830980" y="73277"/>
                  <a:pt x="5847049" y="112072"/>
                  <a:pt x="5847049" y="152523"/>
                </a:cubicBezTo>
                <a:lnTo>
                  <a:pt x="5847049" y="762597"/>
                </a:lnTo>
                <a:cubicBezTo>
                  <a:pt x="5847049" y="803049"/>
                  <a:pt x="5830980" y="841843"/>
                  <a:pt x="5802376" y="870447"/>
                </a:cubicBezTo>
                <a:cubicBezTo>
                  <a:pt x="5773772" y="899051"/>
                  <a:pt x="5734978" y="915120"/>
                  <a:pt x="5694526" y="915120"/>
                </a:cubicBezTo>
                <a:lnTo>
                  <a:pt x="152523" y="915120"/>
                </a:lnTo>
                <a:cubicBezTo>
                  <a:pt x="112071" y="915120"/>
                  <a:pt x="73277" y="899051"/>
                  <a:pt x="44673" y="870447"/>
                </a:cubicBezTo>
                <a:cubicBezTo>
                  <a:pt x="16069" y="841843"/>
                  <a:pt x="0" y="803048"/>
                  <a:pt x="0" y="762597"/>
                </a:cubicBezTo>
                <a:lnTo>
                  <a:pt x="0" y="152523"/>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265677" tIns="44672" rIns="265677" bIns="44672" numCol="1" spcCol="1270" anchor="ctr" anchorCtr="0">
            <a:noAutofit/>
          </a:bodyPr>
          <a:lstStyle/>
          <a:p>
            <a:pPr lvl="0" algn="just" defTabSz="1377950">
              <a:lnSpc>
                <a:spcPct val="90000"/>
              </a:lnSpc>
              <a:spcBef>
                <a:spcPct val="0"/>
              </a:spcBef>
              <a:spcAft>
                <a:spcPct val="35000"/>
              </a:spcAft>
            </a:pPr>
            <a:r>
              <a:rPr lang="fr-FR" sz="3100" kern="1200" dirty="0">
                <a:latin typeface="Book Antiqua" pitchFamily="18" charset="0"/>
              </a:rPr>
              <a:t>Definition</a:t>
            </a:r>
          </a:p>
        </p:txBody>
      </p:sp>
      <p:sp>
        <p:nvSpPr>
          <p:cNvPr id="4" name="Espace réservé du numéro de diapositive 3"/>
          <p:cNvSpPr>
            <a:spLocks noGrp="1"/>
          </p:cNvSpPr>
          <p:nvPr>
            <p:ph type="sldNum" sz="quarter" idx="12"/>
          </p:nvPr>
        </p:nvSpPr>
        <p:spPr/>
        <p:txBody>
          <a:bodyPr/>
          <a:lstStyle/>
          <a:p>
            <a:fld id="{FF21E1FE-B6AF-4A0D-9CB5-9FE704FC1E2E}" type="slidenum">
              <a:rPr lang="es-ES" smtClean="0"/>
              <a:pPr/>
              <a:t>2</a:t>
            </a:fld>
            <a:endParaRPr lang="es-ES"/>
          </a:p>
        </p:txBody>
      </p:sp>
      <p:pic>
        <p:nvPicPr>
          <p:cNvPr id="5" name="Image 4">
            <a:extLst>
              <a:ext uri="{FF2B5EF4-FFF2-40B4-BE49-F238E27FC236}">
                <a16:creationId xmlns:a16="http://schemas.microsoft.com/office/drawing/2014/main" id="{F4197B5A-A611-49B0-A5B2-7A5E42111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153" y="812993"/>
            <a:ext cx="3801306" cy="2735482"/>
          </a:xfrm>
          <a:prstGeom prst="rect">
            <a:avLst/>
          </a:prstGeom>
        </p:spPr>
      </p:pic>
      <p:sp>
        <p:nvSpPr>
          <p:cNvPr id="9" name="Rectangle 2"/>
          <p:cNvSpPr>
            <a:spLocks noGrp="1" noChangeArrowheads="1"/>
          </p:cNvSpPr>
          <p:nvPr>
            <p:ph type="title"/>
          </p:nvPr>
        </p:nvSpPr>
        <p:spPr>
          <a:xfrm>
            <a:off x="539750" y="0"/>
            <a:ext cx="8229600" cy="1125538"/>
          </a:xfrm>
        </p:spPr>
        <p:txBody>
          <a:bodyPr>
            <a:scene3d>
              <a:camera prst="orthographicFront"/>
              <a:lightRig rig="threePt" dir="t"/>
            </a:scene3d>
            <a:sp3d extrusionH="57150">
              <a:bevelT w="38100" h="38100"/>
            </a:sp3d>
          </a:bodyPr>
          <a:lstStyle/>
          <a:p>
            <a:r>
              <a:rPr lang="fr-FR"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Book Antiqua" pitchFamily="18" charset="0"/>
              </a:rPr>
              <a:t>Sprint</a:t>
            </a:r>
            <a:endParaRPr lang="fr-FR" dirty="0">
              <a:solidFill>
                <a:srgbClr val="1C1C1C"/>
              </a:solidFill>
              <a:latin typeface="Book Antiqua" pitchFamily="18" charset="0"/>
            </a:endParaRP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39750" y="0"/>
            <a:ext cx="8229600" cy="1125538"/>
          </a:xfrm>
        </p:spPr>
        <p:txBody>
          <a:bodyPr>
            <a:scene3d>
              <a:camera prst="orthographicFront"/>
              <a:lightRig rig="threePt" dir="t"/>
            </a:scene3d>
            <a:sp3d extrusionH="57150">
              <a:bevelT w="38100" h="38100"/>
            </a:sp3d>
          </a:bodyPr>
          <a:lstStyle/>
          <a:p>
            <a:r>
              <a:rPr lang="fr-FR" b="1" dirty="0" err="1">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Book Antiqua" pitchFamily="18" charset="0"/>
              </a:rPr>
              <a:t>Burndown</a:t>
            </a:r>
            <a:r>
              <a:rPr lang="fr-FR"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Book Antiqua" pitchFamily="18" charset="0"/>
              </a:rPr>
              <a:t> chart</a:t>
            </a:r>
            <a:endParaRPr lang="fr-FR" dirty="0">
              <a:solidFill>
                <a:srgbClr val="1C1C1C"/>
              </a:solidFill>
              <a:latin typeface="Book Antiqua" pitchFamily="18" charset="0"/>
            </a:endParaRPr>
          </a:p>
        </p:txBody>
      </p:sp>
      <p:sp>
        <p:nvSpPr>
          <p:cNvPr id="6" name="Forme libre 5"/>
          <p:cNvSpPr/>
          <p:nvPr/>
        </p:nvSpPr>
        <p:spPr>
          <a:xfrm>
            <a:off x="323528" y="1628800"/>
            <a:ext cx="8352928" cy="5075439"/>
          </a:xfrm>
          <a:custGeom>
            <a:avLst/>
            <a:gdLst>
              <a:gd name="connsiteX0" fmla="*/ 0 w 8352928"/>
              <a:gd name="connsiteY0" fmla="*/ 0 h 4394250"/>
              <a:gd name="connsiteX1" fmla="*/ 8352928 w 8352928"/>
              <a:gd name="connsiteY1" fmla="*/ 0 h 4394250"/>
              <a:gd name="connsiteX2" fmla="*/ 8352928 w 8352928"/>
              <a:gd name="connsiteY2" fmla="*/ 4394250 h 4394250"/>
              <a:gd name="connsiteX3" fmla="*/ 0 w 8352928"/>
              <a:gd name="connsiteY3" fmla="*/ 4394250 h 4394250"/>
              <a:gd name="connsiteX4" fmla="*/ 0 w 8352928"/>
              <a:gd name="connsiteY4" fmla="*/ 0 h 4394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2928" h="4394250">
                <a:moveTo>
                  <a:pt x="0" y="0"/>
                </a:moveTo>
                <a:lnTo>
                  <a:pt x="8352928" y="0"/>
                </a:lnTo>
                <a:lnTo>
                  <a:pt x="8352928" y="4394250"/>
                </a:lnTo>
                <a:lnTo>
                  <a:pt x="0" y="4394250"/>
                </a:lnTo>
                <a:lnTo>
                  <a:pt x="0" y="0"/>
                </a:lnTo>
                <a:close/>
              </a:path>
            </a:pathLst>
          </a:custGeom>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8280" tIns="645668" rIns="648280" bIns="142240" numCol="1" spcCol="1270" anchor="t" anchorCtr="0">
            <a:noAutofit/>
          </a:bodyPr>
          <a:lstStyle/>
          <a:p>
            <a:endParaRPr lang="fr-FR" sz="2000" i="1" dirty="0">
              <a:highlight>
                <a:srgbClr val="008080"/>
              </a:highlight>
              <a:latin typeface="Book Antiqua" pitchFamily="18" charset="0"/>
            </a:endParaRPr>
          </a:p>
        </p:txBody>
      </p:sp>
      <p:sp>
        <p:nvSpPr>
          <p:cNvPr id="4" name="Espace réservé du numéro de diapositive 3"/>
          <p:cNvSpPr>
            <a:spLocks noGrp="1"/>
          </p:cNvSpPr>
          <p:nvPr>
            <p:ph type="sldNum" sz="quarter" idx="12"/>
          </p:nvPr>
        </p:nvSpPr>
        <p:spPr/>
        <p:txBody>
          <a:bodyPr/>
          <a:lstStyle/>
          <a:p>
            <a:fld id="{FF21E1FE-B6AF-4A0D-9CB5-9FE704FC1E2E}" type="slidenum">
              <a:rPr lang="es-ES" smtClean="0"/>
              <a:pPr/>
              <a:t>20</a:t>
            </a:fld>
            <a:endParaRPr lang="es-ES"/>
          </a:p>
        </p:txBody>
      </p:sp>
      <p:graphicFrame>
        <p:nvGraphicFramePr>
          <p:cNvPr id="2" name="Tableau 1">
            <a:extLst>
              <a:ext uri="{FF2B5EF4-FFF2-40B4-BE49-F238E27FC236}">
                <a16:creationId xmlns:a16="http://schemas.microsoft.com/office/drawing/2014/main" id="{88FDF176-61C0-4BF3-A983-938A5FCA1A24}"/>
              </a:ext>
            </a:extLst>
          </p:cNvPr>
          <p:cNvGraphicFramePr>
            <a:graphicFrameLocks noGrp="1"/>
          </p:cNvGraphicFramePr>
          <p:nvPr>
            <p:extLst>
              <p:ext uri="{D42A27DB-BD31-4B8C-83A1-F6EECF244321}">
                <p14:modId xmlns:p14="http://schemas.microsoft.com/office/powerpoint/2010/main" val="249573359"/>
              </p:ext>
            </p:extLst>
          </p:nvPr>
        </p:nvGraphicFramePr>
        <p:xfrm>
          <a:off x="899592" y="1988840"/>
          <a:ext cx="7200800" cy="4117128"/>
        </p:xfrm>
        <a:graphic>
          <a:graphicData uri="http://schemas.openxmlformats.org/drawingml/2006/table">
            <a:tbl>
              <a:tblPr firstRow="1" firstCol="1" bandRow="1">
                <a:tableStyleId>{5C22544A-7EE6-4342-B048-85BDC9FD1C3A}</a:tableStyleId>
              </a:tblPr>
              <a:tblGrid>
                <a:gridCol w="3600400">
                  <a:extLst>
                    <a:ext uri="{9D8B030D-6E8A-4147-A177-3AD203B41FA5}">
                      <a16:colId xmlns:a16="http://schemas.microsoft.com/office/drawing/2014/main" val="625606856"/>
                    </a:ext>
                  </a:extLst>
                </a:gridCol>
                <a:gridCol w="3600400">
                  <a:extLst>
                    <a:ext uri="{9D8B030D-6E8A-4147-A177-3AD203B41FA5}">
                      <a16:colId xmlns:a16="http://schemas.microsoft.com/office/drawing/2014/main" val="4262229581"/>
                    </a:ext>
                  </a:extLst>
                </a:gridCol>
              </a:tblGrid>
              <a:tr h="1018889">
                <a:tc>
                  <a:txBody>
                    <a:bodyPr/>
                    <a:lstStyle/>
                    <a:p>
                      <a:pPr algn="ctr">
                        <a:lnSpc>
                          <a:spcPct val="107000"/>
                        </a:lnSpc>
                        <a:spcAft>
                          <a:spcPts val="800"/>
                        </a:spcAft>
                      </a:pPr>
                      <a:r>
                        <a:rPr lang="fr-FR" sz="3600" dirty="0">
                          <a:effectLst/>
                        </a:rPr>
                        <a:t>Agile</a:t>
                      </a:r>
                      <a:endParaRPr lang="fr-FR" sz="36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28575" marB="28575" anchor="ctr"/>
                </a:tc>
                <a:tc>
                  <a:txBody>
                    <a:bodyPr/>
                    <a:lstStyle/>
                    <a:p>
                      <a:pPr algn="ctr">
                        <a:lnSpc>
                          <a:spcPct val="107000"/>
                        </a:lnSpc>
                        <a:spcAft>
                          <a:spcPts val="800"/>
                        </a:spcAft>
                      </a:pPr>
                      <a:r>
                        <a:rPr lang="fr-FR" sz="3600" dirty="0">
                          <a:effectLst/>
                        </a:rPr>
                        <a:t>Scrum</a:t>
                      </a:r>
                      <a:endParaRPr lang="fr-FR" sz="36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28575" marB="28575" anchor="ctr"/>
                </a:tc>
                <a:extLst>
                  <a:ext uri="{0D108BD9-81ED-4DB2-BD59-A6C34878D82A}">
                    <a16:rowId xmlns:a16="http://schemas.microsoft.com/office/drawing/2014/main" val="1562719636"/>
                  </a:ext>
                </a:extLst>
              </a:tr>
              <a:tr h="1243481">
                <a:tc>
                  <a:txBody>
                    <a:bodyPr/>
                    <a:lstStyle/>
                    <a:p>
                      <a:pPr algn="ctr" rtl="0">
                        <a:lnSpc>
                          <a:spcPct val="100000"/>
                        </a:lnSpc>
                        <a:spcAft>
                          <a:spcPts val="800"/>
                        </a:spcAft>
                      </a:pPr>
                      <a:r>
                        <a:rPr lang="fr-FR" sz="1200" dirty="0">
                          <a:effectLst/>
                        </a:rPr>
                        <a:t>Agile est une méthodologie de développement basée sur une approche itérative et incrémentale.</a:t>
                      </a:r>
                      <a:endParaRPr lang="fr-FR" sz="12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28575" marB="28575" anchor="ctr"/>
                </a:tc>
                <a:tc>
                  <a:txBody>
                    <a:bodyPr/>
                    <a:lstStyle/>
                    <a:p>
                      <a:pPr>
                        <a:lnSpc>
                          <a:spcPct val="107000"/>
                        </a:lnSpc>
                        <a:spcAft>
                          <a:spcPts val="800"/>
                        </a:spcAft>
                      </a:pPr>
                      <a:r>
                        <a:rPr lang="fr-FR" sz="1200" dirty="0">
                          <a:effectLst/>
                        </a:rPr>
                        <a:t>Scrum est l’une des implémentations de la méthodologie agile. Dans lequel des versions incrémentielles sont livrées au client toutes les deux ou trois semaines.</a:t>
                      </a:r>
                      <a:endParaRPr lang="fr-FR" sz="12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28575" marB="28575" anchor="ctr"/>
                </a:tc>
                <a:extLst>
                  <a:ext uri="{0D108BD9-81ED-4DB2-BD59-A6C34878D82A}">
                    <a16:rowId xmlns:a16="http://schemas.microsoft.com/office/drawing/2014/main" val="2864894091"/>
                  </a:ext>
                </a:extLst>
              </a:tr>
              <a:tr h="1189660">
                <a:tc>
                  <a:txBody>
                    <a:bodyPr/>
                    <a:lstStyle/>
                    <a:p>
                      <a:pPr algn="ctr">
                        <a:lnSpc>
                          <a:spcPct val="107000"/>
                        </a:lnSpc>
                        <a:spcAft>
                          <a:spcPts val="800"/>
                        </a:spcAft>
                      </a:pPr>
                      <a:r>
                        <a:rPr lang="fr-FR" sz="1200" dirty="0">
                          <a:effectLst/>
                        </a:rPr>
                        <a:t>Le développement logiciel agile a été largement considéré comme hautement approprié aux environnements qui ont une équipe de développement de projet petite mais experte</a:t>
                      </a:r>
                      <a:endParaRPr lang="fr-FR" sz="12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28575" marB="28575" anchor="ctr"/>
                </a:tc>
                <a:tc>
                  <a:txBody>
                    <a:bodyPr/>
                    <a:lstStyle/>
                    <a:p>
                      <a:pPr algn="ctr">
                        <a:lnSpc>
                          <a:spcPct val="107000"/>
                        </a:lnSpc>
                        <a:spcAft>
                          <a:spcPts val="800"/>
                        </a:spcAft>
                      </a:pPr>
                      <a:r>
                        <a:rPr lang="fr-FR" sz="1200" dirty="0">
                          <a:effectLst/>
                        </a:rPr>
                        <a:t>Scrum est idéalement utilisé dans le projet où les exigences changent rapidement.</a:t>
                      </a:r>
                      <a:endParaRPr lang="fr-FR" sz="12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28575" marB="28575" anchor="ctr"/>
                </a:tc>
                <a:extLst>
                  <a:ext uri="{0D108BD9-81ED-4DB2-BD59-A6C34878D82A}">
                    <a16:rowId xmlns:a16="http://schemas.microsoft.com/office/drawing/2014/main" val="670733496"/>
                  </a:ext>
                </a:extLst>
              </a:tr>
              <a:tr h="665098">
                <a:tc>
                  <a:txBody>
                    <a:bodyPr/>
                    <a:lstStyle/>
                    <a:p>
                      <a:pPr algn="ctr">
                        <a:lnSpc>
                          <a:spcPct val="107000"/>
                        </a:lnSpc>
                        <a:spcAft>
                          <a:spcPts val="800"/>
                        </a:spcAft>
                      </a:pPr>
                      <a:r>
                        <a:rPr lang="fr-FR" sz="1200" dirty="0">
                          <a:effectLst/>
                        </a:rPr>
                        <a:t>Dans le processus Agile, le leadership joue un rôle essentiel.</a:t>
                      </a:r>
                      <a:endParaRPr lang="fr-FR" sz="12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28575" marB="28575" anchor="ctr"/>
                </a:tc>
                <a:tc>
                  <a:txBody>
                    <a:bodyPr/>
                    <a:lstStyle/>
                    <a:p>
                      <a:pPr algn="ctr">
                        <a:lnSpc>
                          <a:spcPct val="107000"/>
                        </a:lnSpc>
                        <a:spcAft>
                          <a:spcPts val="800"/>
                        </a:spcAft>
                      </a:pPr>
                      <a:r>
                        <a:rPr lang="fr-FR" sz="1200" dirty="0">
                          <a:effectLst/>
                        </a:rPr>
                        <a:t>Scrum crée une équipe multidisciplinaire auto-organisatrice.</a:t>
                      </a:r>
                      <a:endParaRPr lang="fr-FR" sz="12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28575" marB="28575" anchor="ctr"/>
                </a:tc>
                <a:extLst>
                  <a:ext uri="{0D108BD9-81ED-4DB2-BD59-A6C34878D82A}">
                    <a16:rowId xmlns:a16="http://schemas.microsoft.com/office/drawing/2014/main" val="4038261837"/>
                  </a:ext>
                </a:extLst>
              </a:tr>
            </a:tbl>
          </a:graphicData>
        </a:graphic>
      </p:graphicFrame>
    </p:spTree>
    <p:extLst>
      <p:ext uri="{BB962C8B-B14F-4D97-AF65-F5344CB8AC3E}">
        <p14:creationId xmlns:p14="http://schemas.microsoft.com/office/powerpoint/2010/main" val="812004120"/>
      </p:ext>
    </p:ext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additive="base">
                                        <p:cTn id="7" dur="500" fill="hold"/>
                                        <p:tgtEl>
                                          <p:spTgt spid="6">
                                            <p:bg/>
                                          </p:spTgt>
                                        </p:tgtEl>
                                        <p:attrNameLst>
                                          <p:attrName>ppt_x</p:attrName>
                                        </p:attrNameLst>
                                      </p:cBhvr>
                                      <p:tavLst>
                                        <p:tav tm="0">
                                          <p:val>
                                            <p:strVal val="#ppt_x"/>
                                          </p:val>
                                        </p:tav>
                                        <p:tav tm="100000">
                                          <p:val>
                                            <p:strVal val="#ppt_x"/>
                                          </p:val>
                                        </p:tav>
                                      </p:tavLst>
                                    </p:anim>
                                    <p:anim calcmode="lin" valueType="num">
                                      <p:cBhvr additive="base">
                                        <p:cTn id="8"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39750" y="0"/>
            <a:ext cx="8229600" cy="1125538"/>
          </a:xfrm>
        </p:spPr>
        <p:txBody>
          <a:bodyPr>
            <a:scene3d>
              <a:camera prst="orthographicFront"/>
              <a:lightRig rig="threePt" dir="t"/>
            </a:scene3d>
            <a:sp3d extrusionH="57150">
              <a:bevelT w="38100" h="38100"/>
            </a:sp3d>
          </a:bodyPr>
          <a:lstStyle/>
          <a:p>
            <a:r>
              <a:rPr lang="fr-FR" b="1" dirty="0" err="1">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Book Antiqua" pitchFamily="18" charset="0"/>
              </a:rPr>
              <a:t>Burndown</a:t>
            </a:r>
            <a:r>
              <a:rPr lang="fr-FR"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Book Antiqua" pitchFamily="18" charset="0"/>
              </a:rPr>
              <a:t> chart</a:t>
            </a:r>
            <a:endParaRPr lang="fr-FR" dirty="0">
              <a:solidFill>
                <a:srgbClr val="1C1C1C"/>
              </a:solidFill>
              <a:latin typeface="Book Antiqua" pitchFamily="18" charset="0"/>
            </a:endParaRPr>
          </a:p>
        </p:txBody>
      </p:sp>
      <p:sp>
        <p:nvSpPr>
          <p:cNvPr id="6" name="Forme libre 5"/>
          <p:cNvSpPr/>
          <p:nvPr/>
        </p:nvSpPr>
        <p:spPr>
          <a:xfrm>
            <a:off x="395536" y="1484784"/>
            <a:ext cx="8352928" cy="5075439"/>
          </a:xfrm>
          <a:custGeom>
            <a:avLst/>
            <a:gdLst>
              <a:gd name="connsiteX0" fmla="*/ 0 w 8352928"/>
              <a:gd name="connsiteY0" fmla="*/ 0 h 4394250"/>
              <a:gd name="connsiteX1" fmla="*/ 8352928 w 8352928"/>
              <a:gd name="connsiteY1" fmla="*/ 0 h 4394250"/>
              <a:gd name="connsiteX2" fmla="*/ 8352928 w 8352928"/>
              <a:gd name="connsiteY2" fmla="*/ 4394250 h 4394250"/>
              <a:gd name="connsiteX3" fmla="*/ 0 w 8352928"/>
              <a:gd name="connsiteY3" fmla="*/ 4394250 h 4394250"/>
              <a:gd name="connsiteX4" fmla="*/ 0 w 8352928"/>
              <a:gd name="connsiteY4" fmla="*/ 0 h 4394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2928" h="4394250">
                <a:moveTo>
                  <a:pt x="0" y="0"/>
                </a:moveTo>
                <a:lnTo>
                  <a:pt x="8352928" y="0"/>
                </a:lnTo>
                <a:lnTo>
                  <a:pt x="8352928" y="4394250"/>
                </a:lnTo>
                <a:lnTo>
                  <a:pt x="0" y="4394250"/>
                </a:lnTo>
                <a:lnTo>
                  <a:pt x="0" y="0"/>
                </a:lnTo>
                <a:close/>
              </a:path>
            </a:pathLst>
          </a:custGeom>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8280" tIns="645668" rIns="648280" bIns="142240" numCol="1" spcCol="1270" anchor="t" anchorCtr="0">
            <a:noAutofit/>
          </a:bodyPr>
          <a:lstStyle/>
          <a:p>
            <a:endParaRPr lang="fr-FR" sz="2000" i="1" dirty="0">
              <a:highlight>
                <a:srgbClr val="008080"/>
              </a:highlight>
              <a:latin typeface="Book Antiqua" pitchFamily="18" charset="0"/>
            </a:endParaRPr>
          </a:p>
        </p:txBody>
      </p:sp>
      <p:sp>
        <p:nvSpPr>
          <p:cNvPr id="4" name="Espace réservé du numéro de diapositive 3"/>
          <p:cNvSpPr>
            <a:spLocks noGrp="1"/>
          </p:cNvSpPr>
          <p:nvPr>
            <p:ph type="sldNum" sz="quarter" idx="12"/>
          </p:nvPr>
        </p:nvSpPr>
        <p:spPr/>
        <p:txBody>
          <a:bodyPr/>
          <a:lstStyle/>
          <a:p>
            <a:fld id="{FF21E1FE-B6AF-4A0D-9CB5-9FE704FC1E2E}" type="slidenum">
              <a:rPr lang="es-ES" smtClean="0"/>
              <a:pPr/>
              <a:t>21</a:t>
            </a:fld>
            <a:endParaRPr lang="es-ES"/>
          </a:p>
        </p:txBody>
      </p:sp>
      <p:graphicFrame>
        <p:nvGraphicFramePr>
          <p:cNvPr id="3" name="Tableau 2">
            <a:extLst>
              <a:ext uri="{FF2B5EF4-FFF2-40B4-BE49-F238E27FC236}">
                <a16:creationId xmlns:a16="http://schemas.microsoft.com/office/drawing/2014/main" id="{03794CAC-D3C8-4420-AD38-423EE505BDD5}"/>
              </a:ext>
            </a:extLst>
          </p:cNvPr>
          <p:cNvGraphicFramePr>
            <a:graphicFrameLocks noGrp="1"/>
          </p:cNvGraphicFramePr>
          <p:nvPr>
            <p:extLst>
              <p:ext uri="{D42A27DB-BD31-4B8C-83A1-F6EECF244321}">
                <p14:modId xmlns:p14="http://schemas.microsoft.com/office/powerpoint/2010/main" val="2485646100"/>
              </p:ext>
            </p:extLst>
          </p:nvPr>
        </p:nvGraphicFramePr>
        <p:xfrm>
          <a:off x="827584" y="1549230"/>
          <a:ext cx="7560840" cy="4695994"/>
        </p:xfrm>
        <a:graphic>
          <a:graphicData uri="http://schemas.openxmlformats.org/drawingml/2006/table">
            <a:tbl>
              <a:tblPr firstRow="1" firstCol="1" bandRow="1">
                <a:tableStyleId>{5C22544A-7EE6-4342-B048-85BDC9FD1C3A}</a:tableStyleId>
              </a:tblPr>
              <a:tblGrid>
                <a:gridCol w="3666659">
                  <a:extLst>
                    <a:ext uri="{9D8B030D-6E8A-4147-A177-3AD203B41FA5}">
                      <a16:colId xmlns:a16="http://schemas.microsoft.com/office/drawing/2014/main" val="1489827892"/>
                    </a:ext>
                  </a:extLst>
                </a:gridCol>
                <a:gridCol w="3894181">
                  <a:extLst>
                    <a:ext uri="{9D8B030D-6E8A-4147-A177-3AD203B41FA5}">
                      <a16:colId xmlns:a16="http://schemas.microsoft.com/office/drawing/2014/main" val="2615326986"/>
                    </a:ext>
                  </a:extLst>
                </a:gridCol>
              </a:tblGrid>
              <a:tr h="242969">
                <a:tc>
                  <a:txBody>
                    <a:bodyPr/>
                    <a:lstStyle/>
                    <a:p>
                      <a:pPr>
                        <a:lnSpc>
                          <a:spcPct val="107000"/>
                        </a:lnSpc>
                        <a:spcAft>
                          <a:spcPts val="800"/>
                        </a:spcAft>
                      </a:pP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18586" marR="18586" marT="27878" marB="27878" anchor="b"/>
                </a:tc>
                <a:tc>
                  <a:txBody>
                    <a:bodyPr/>
                    <a:lstStyle/>
                    <a:p>
                      <a:pPr>
                        <a:lnSpc>
                          <a:spcPct val="107000"/>
                        </a:lnSpc>
                        <a:spcAft>
                          <a:spcPts val="800"/>
                        </a:spcAft>
                      </a:pP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18586" marR="18586" marT="27878" marB="27878" anchor="b"/>
                </a:tc>
                <a:extLst>
                  <a:ext uri="{0D108BD9-81ED-4DB2-BD59-A6C34878D82A}">
                    <a16:rowId xmlns:a16="http://schemas.microsoft.com/office/drawing/2014/main" val="758887811"/>
                  </a:ext>
                </a:extLst>
              </a:tr>
              <a:tr h="658053">
                <a:tc>
                  <a:txBody>
                    <a:bodyPr/>
                    <a:lstStyle/>
                    <a:p>
                      <a:pPr>
                        <a:lnSpc>
                          <a:spcPct val="107000"/>
                        </a:lnSpc>
                        <a:spcAft>
                          <a:spcPts val="800"/>
                        </a:spcAft>
                      </a:pPr>
                      <a:r>
                        <a:rPr lang="fr-FR" sz="1000">
                          <a:effectLst/>
                        </a:rPr>
                        <a:t>Agile implique des collaborations et des interactions face à face entre les membres de diverses équipes inter-fonctionnelles.</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18586" marR="18586" marT="27878" marB="27878" anchor="b"/>
                </a:tc>
                <a:tc>
                  <a:txBody>
                    <a:bodyPr/>
                    <a:lstStyle/>
                    <a:p>
                      <a:pPr>
                        <a:lnSpc>
                          <a:spcPct val="107000"/>
                        </a:lnSpc>
                        <a:spcAft>
                          <a:spcPts val="800"/>
                        </a:spcAft>
                      </a:pPr>
                      <a:r>
                        <a:rPr lang="fr-FR" sz="1000">
                          <a:effectLst/>
                        </a:rPr>
                        <a:t>Dans Scrum, la collaboration s’effectue quotidiennement, avec un rôle fixe attribué au scrum master, au product owner et aux membres de l’équipe.</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18586" marR="18586" marT="27878" marB="27878" anchor="b"/>
                </a:tc>
                <a:extLst>
                  <a:ext uri="{0D108BD9-81ED-4DB2-BD59-A6C34878D82A}">
                    <a16:rowId xmlns:a16="http://schemas.microsoft.com/office/drawing/2014/main" val="1938657642"/>
                  </a:ext>
                </a:extLst>
              </a:tr>
              <a:tr h="658053">
                <a:tc>
                  <a:txBody>
                    <a:bodyPr/>
                    <a:lstStyle/>
                    <a:p>
                      <a:pPr>
                        <a:lnSpc>
                          <a:spcPct val="107000"/>
                        </a:lnSpc>
                        <a:spcAft>
                          <a:spcPts val="800"/>
                        </a:spcAft>
                      </a:pPr>
                      <a:r>
                        <a:rPr lang="fr-FR" sz="1000">
                          <a:effectLst/>
                        </a:rPr>
                        <a:t>Agile peut nécessiter beaucoup de processus de développement et de changements organisationnels initiaux.</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18586" marR="18586" marT="27878" marB="27878" anchor="b"/>
                </a:tc>
                <a:tc>
                  <a:txBody>
                    <a:bodyPr/>
                    <a:lstStyle/>
                    <a:p>
                      <a:pPr>
                        <a:lnSpc>
                          <a:spcPct val="107000"/>
                        </a:lnSpc>
                        <a:spcAft>
                          <a:spcPts val="800"/>
                        </a:spcAft>
                      </a:pPr>
                      <a:r>
                        <a:rPr lang="fr-FR" sz="1000">
                          <a:effectLst/>
                        </a:rPr>
                        <a:t>Pas trop de changements nécessaires lors de la mise en œuvre du processus Scrum.</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18586" marR="18586" marT="27878" marB="27878" anchor="b"/>
                </a:tc>
                <a:extLst>
                  <a:ext uri="{0D108BD9-81ED-4DB2-BD59-A6C34878D82A}">
                    <a16:rowId xmlns:a16="http://schemas.microsoft.com/office/drawing/2014/main" val="2232877494"/>
                  </a:ext>
                </a:extLst>
              </a:tr>
              <a:tr h="504707">
                <a:tc>
                  <a:txBody>
                    <a:bodyPr/>
                    <a:lstStyle/>
                    <a:p>
                      <a:pPr>
                        <a:lnSpc>
                          <a:spcPct val="107000"/>
                        </a:lnSpc>
                        <a:spcAft>
                          <a:spcPts val="800"/>
                        </a:spcAft>
                      </a:pPr>
                      <a:r>
                        <a:rPr lang="fr-FR" sz="1000">
                          <a:effectLst/>
                        </a:rPr>
                        <a:t>La méthode agile nécessite des livraisons fréquentes à l’utilisateur final pour obtenir ses commentaires.</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18586" marR="18586" marT="27878" marB="27878" anchor="b"/>
                </a:tc>
                <a:tc>
                  <a:txBody>
                    <a:bodyPr/>
                    <a:lstStyle/>
                    <a:p>
                      <a:pPr>
                        <a:lnSpc>
                          <a:spcPct val="107000"/>
                        </a:lnSpc>
                        <a:spcAft>
                          <a:spcPts val="800"/>
                        </a:spcAft>
                      </a:pPr>
                      <a:r>
                        <a:rPr lang="fr-FR" sz="1000">
                          <a:effectLst/>
                        </a:rPr>
                        <a:t>Dans Scrum, après chaque sprint, un build est fourni au client pour lui permettre de commenter.</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18586" marR="18586" marT="27878" marB="27878" anchor="b"/>
                </a:tc>
                <a:extLst>
                  <a:ext uri="{0D108BD9-81ED-4DB2-BD59-A6C34878D82A}">
                    <a16:rowId xmlns:a16="http://schemas.microsoft.com/office/drawing/2014/main" val="2189960690"/>
                  </a:ext>
                </a:extLst>
              </a:tr>
              <a:tr h="811399">
                <a:tc>
                  <a:txBody>
                    <a:bodyPr/>
                    <a:lstStyle/>
                    <a:p>
                      <a:pPr>
                        <a:lnSpc>
                          <a:spcPct val="107000"/>
                        </a:lnSpc>
                        <a:spcAft>
                          <a:spcPts val="800"/>
                        </a:spcAft>
                      </a:pPr>
                      <a:r>
                        <a:rPr lang="fr-FR" sz="1000">
                          <a:effectLst/>
                        </a:rPr>
                        <a:t>Dans cette méthode, chaque étape du développement, telle que les exigences, l’analyse, la conception, fait l’objet d’une surveillance continue pendant le cycle de vie.</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18586" marR="18586" marT="27878" marB="27878" anchor="b"/>
                </a:tc>
                <a:tc>
                  <a:txBody>
                    <a:bodyPr/>
                    <a:lstStyle/>
                    <a:p>
                      <a:pPr>
                        <a:lnSpc>
                          <a:spcPct val="107000"/>
                        </a:lnSpc>
                        <a:spcAft>
                          <a:spcPts val="800"/>
                        </a:spcAft>
                      </a:pPr>
                      <a:r>
                        <a:rPr lang="fr-FR" sz="1000">
                          <a:effectLst/>
                        </a:rPr>
                        <a:t>Une démonstration de la fonctionnalité est fournie à la fin de chaque sprint. Pour que les commentaires réguliers puissent être pris avant le prochain sprint.</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18586" marR="18586" marT="27878" marB="27878" anchor="b"/>
                </a:tc>
                <a:extLst>
                  <a:ext uri="{0D108BD9-81ED-4DB2-BD59-A6C34878D82A}">
                    <a16:rowId xmlns:a16="http://schemas.microsoft.com/office/drawing/2014/main" val="3874019416"/>
                  </a:ext>
                </a:extLst>
              </a:tr>
              <a:tr h="504707">
                <a:tc>
                  <a:txBody>
                    <a:bodyPr/>
                    <a:lstStyle/>
                    <a:p>
                      <a:pPr>
                        <a:lnSpc>
                          <a:spcPct val="107000"/>
                        </a:lnSpc>
                        <a:spcAft>
                          <a:spcPts val="800"/>
                        </a:spcAft>
                      </a:pPr>
                      <a:r>
                        <a:rPr lang="fr-FR" sz="1000">
                          <a:effectLst/>
                        </a:rPr>
                        <a:t>Le chef de projet prend en charge toutes les tâches de la méthode agile.</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18586" marR="18586" marT="27878" marB="27878" anchor="b"/>
                </a:tc>
                <a:tc>
                  <a:txBody>
                    <a:bodyPr/>
                    <a:lstStyle/>
                    <a:p>
                      <a:pPr>
                        <a:lnSpc>
                          <a:spcPct val="107000"/>
                        </a:lnSpc>
                        <a:spcAft>
                          <a:spcPts val="800"/>
                        </a:spcAft>
                      </a:pPr>
                      <a:r>
                        <a:rPr lang="fr-FR" sz="1000">
                          <a:effectLst/>
                        </a:rPr>
                        <a:t>Il n’existe pas de chef d’équipe. L’ensemble de l’équipe résout donc les problèmes.</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18586" marR="18586" marT="27878" marB="27878" anchor="b"/>
                </a:tc>
                <a:extLst>
                  <a:ext uri="{0D108BD9-81ED-4DB2-BD59-A6C34878D82A}">
                    <a16:rowId xmlns:a16="http://schemas.microsoft.com/office/drawing/2014/main" val="2779925972"/>
                  </a:ext>
                </a:extLst>
              </a:tr>
              <a:tr h="811399">
                <a:tc>
                  <a:txBody>
                    <a:bodyPr/>
                    <a:lstStyle/>
                    <a:p>
                      <a:pPr>
                        <a:lnSpc>
                          <a:spcPct val="107000"/>
                        </a:lnSpc>
                        <a:spcAft>
                          <a:spcPts val="800"/>
                        </a:spcAft>
                      </a:pPr>
                      <a:r>
                        <a:rPr lang="fr-FR" sz="1000">
                          <a:effectLst/>
                        </a:rPr>
                        <a:t>La méthode Agile encourage l’utilisateur final à faire part de ses commentaires pendant le processus. De cette façon, le produit final sera plus utile.</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18586" marR="18586" marT="27878" marB="27878" anchor="b"/>
                </a:tc>
                <a:tc>
                  <a:txBody>
                    <a:bodyPr/>
                    <a:lstStyle/>
                    <a:p>
                      <a:pPr>
                        <a:lnSpc>
                          <a:spcPct val="107000"/>
                        </a:lnSpc>
                        <a:spcAft>
                          <a:spcPts val="800"/>
                        </a:spcAft>
                      </a:pPr>
                      <a:r>
                        <a:rPr lang="fr-FR" sz="1000">
                          <a:effectLst/>
                        </a:rPr>
                        <a:t>Une réunion quotidienne de sprint est organisée pour examiner et faire un retour d’information afin de décider de l’évolution future du projet.</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18586" marR="18586" marT="27878" marB="27878" anchor="b"/>
                </a:tc>
                <a:extLst>
                  <a:ext uri="{0D108BD9-81ED-4DB2-BD59-A6C34878D82A}">
                    <a16:rowId xmlns:a16="http://schemas.microsoft.com/office/drawing/2014/main" val="235490548"/>
                  </a:ext>
                </a:extLst>
              </a:tr>
              <a:tr h="504707">
                <a:tc>
                  <a:txBody>
                    <a:bodyPr/>
                    <a:lstStyle/>
                    <a:p>
                      <a:pPr>
                        <a:lnSpc>
                          <a:spcPct val="107000"/>
                        </a:lnSpc>
                        <a:spcAft>
                          <a:spcPts val="800"/>
                        </a:spcAft>
                      </a:pPr>
                      <a:r>
                        <a:rPr lang="fr-FR" sz="1100" dirty="0">
                          <a:solidFill>
                            <a:schemeClr val="bg1"/>
                          </a:solidFill>
                          <a:effectLst/>
                          <a:latin typeface="inherit"/>
                          <a:ea typeface="Calibri" panose="020F0502020204030204" pitchFamily="34" charset="0"/>
                          <a:cs typeface="Open Sans" panose="020B0606030504020204" pitchFamily="34" charset="0"/>
                        </a:rPr>
                        <a:t>Le principal avantage de l’agile est sa flexibilité, car il réagit rapidement aux changements.</a:t>
                      </a:r>
                      <a:endParaRPr lang="fr-FR"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19050" marR="19050" marT="28575" marB="28575" anchor="b"/>
                </a:tc>
                <a:tc>
                  <a:txBody>
                    <a:bodyPr/>
                    <a:lstStyle/>
                    <a:p>
                      <a:pPr>
                        <a:lnSpc>
                          <a:spcPct val="107000"/>
                        </a:lnSpc>
                        <a:spcAft>
                          <a:spcPts val="800"/>
                        </a:spcAft>
                      </a:pPr>
                      <a:r>
                        <a:rPr lang="fr-FR" sz="1050" b="1" dirty="0">
                          <a:solidFill>
                            <a:srgbClr val="444444"/>
                          </a:solidFill>
                          <a:effectLst/>
                          <a:latin typeface="inherit"/>
                          <a:ea typeface="Calibri" panose="020F0502020204030204" pitchFamily="34" charset="0"/>
                          <a:cs typeface="Open Sans" panose="020B0606030504020204" pitchFamily="34" charset="0"/>
                        </a:rPr>
                        <a:t>Comparé à Agile, il s’agit d’une méthode plus rigide. Il n’</a:t>
                      </a:r>
                      <a:r>
                        <a:rPr lang="fr-FR" sz="1050" b="1" dirty="0" err="1">
                          <a:solidFill>
                            <a:srgbClr val="444444"/>
                          </a:solidFill>
                          <a:effectLst/>
                          <a:latin typeface="inherit"/>
                          <a:ea typeface="Calibri" panose="020F0502020204030204" pitchFamily="34" charset="0"/>
                          <a:cs typeface="Open Sans" panose="020B0606030504020204" pitchFamily="34" charset="0"/>
                        </a:rPr>
                        <a:t>ya</a:t>
                      </a:r>
                      <a:r>
                        <a:rPr lang="fr-FR" sz="1050" b="1" dirty="0">
                          <a:solidFill>
                            <a:srgbClr val="444444"/>
                          </a:solidFill>
                          <a:effectLst/>
                          <a:latin typeface="inherit"/>
                          <a:ea typeface="Calibri" panose="020F0502020204030204" pitchFamily="34" charset="0"/>
                          <a:cs typeface="Open Sans" panose="020B0606030504020204" pitchFamily="34" charset="0"/>
                        </a:rPr>
                        <a:t> donc pas beaucoup de place pour des changements fréquents.</a:t>
                      </a:r>
                      <a:endParaRPr lang="fr-FR" sz="1050" b="1"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28575" marB="28575" anchor="b"/>
                </a:tc>
                <a:extLst>
                  <a:ext uri="{0D108BD9-81ED-4DB2-BD59-A6C34878D82A}">
                    <a16:rowId xmlns:a16="http://schemas.microsoft.com/office/drawing/2014/main" val="317320519"/>
                  </a:ext>
                </a:extLst>
              </a:tr>
            </a:tbl>
          </a:graphicData>
        </a:graphic>
      </p:graphicFrame>
    </p:spTree>
    <p:extLst>
      <p:ext uri="{BB962C8B-B14F-4D97-AF65-F5344CB8AC3E}">
        <p14:creationId xmlns:p14="http://schemas.microsoft.com/office/powerpoint/2010/main" val="2240046317"/>
      </p:ext>
    </p:ext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additive="base">
                                        <p:cTn id="7" dur="500" fill="hold"/>
                                        <p:tgtEl>
                                          <p:spTgt spid="6">
                                            <p:bg/>
                                          </p:spTgt>
                                        </p:tgtEl>
                                        <p:attrNameLst>
                                          <p:attrName>ppt_x</p:attrName>
                                        </p:attrNameLst>
                                      </p:cBhvr>
                                      <p:tavLst>
                                        <p:tav tm="0">
                                          <p:val>
                                            <p:strVal val="#ppt_x"/>
                                          </p:val>
                                        </p:tav>
                                        <p:tav tm="100000">
                                          <p:val>
                                            <p:strVal val="#ppt_x"/>
                                          </p:val>
                                        </p:tav>
                                      </p:tavLst>
                                    </p:anim>
                                    <p:anim calcmode="lin" valueType="num">
                                      <p:cBhvr additive="base">
                                        <p:cTn id="8"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39750" y="0"/>
            <a:ext cx="8229600" cy="1125538"/>
          </a:xfrm>
        </p:spPr>
        <p:txBody>
          <a:bodyPr>
            <a:scene3d>
              <a:camera prst="orthographicFront"/>
              <a:lightRig rig="threePt" dir="t"/>
            </a:scene3d>
            <a:sp3d extrusionH="57150">
              <a:bevelT w="38100" h="38100"/>
            </a:sp3d>
          </a:bodyPr>
          <a:lstStyle/>
          <a:p>
            <a:r>
              <a:rPr lang="fr-FR"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Book Antiqua" pitchFamily="18" charset="0"/>
              </a:rPr>
              <a:t>Sprint</a:t>
            </a:r>
            <a:endParaRPr lang="fr-FR" dirty="0">
              <a:solidFill>
                <a:srgbClr val="1C1C1C"/>
              </a:solidFill>
              <a:latin typeface="Book Antiqua" pitchFamily="18" charset="0"/>
            </a:endParaRPr>
          </a:p>
        </p:txBody>
      </p:sp>
      <p:sp>
        <p:nvSpPr>
          <p:cNvPr id="6" name="Forme libre 5"/>
          <p:cNvSpPr/>
          <p:nvPr/>
        </p:nvSpPr>
        <p:spPr>
          <a:xfrm>
            <a:off x="457200" y="2022582"/>
            <a:ext cx="8352928" cy="4502762"/>
          </a:xfrm>
          <a:custGeom>
            <a:avLst/>
            <a:gdLst>
              <a:gd name="connsiteX0" fmla="*/ 0 w 8352928"/>
              <a:gd name="connsiteY0" fmla="*/ 0 h 4394250"/>
              <a:gd name="connsiteX1" fmla="*/ 8352928 w 8352928"/>
              <a:gd name="connsiteY1" fmla="*/ 0 h 4394250"/>
              <a:gd name="connsiteX2" fmla="*/ 8352928 w 8352928"/>
              <a:gd name="connsiteY2" fmla="*/ 4394250 h 4394250"/>
              <a:gd name="connsiteX3" fmla="*/ 0 w 8352928"/>
              <a:gd name="connsiteY3" fmla="*/ 4394250 h 4394250"/>
              <a:gd name="connsiteX4" fmla="*/ 0 w 8352928"/>
              <a:gd name="connsiteY4" fmla="*/ 0 h 4394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2928" h="4394250">
                <a:moveTo>
                  <a:pt x="0" y="0"/>
                </a:moveTo>
                <a:lnTo>
                  <a:pt x="8352928" y="0"/>
                </a:lnTo>
                <a:lnTo>
                  <a:pt x="8352928" y="4394250"/>
                </a:lnTo>
                <a:lnTo>
                  <a:pt x="0" y="4394250"/>
                </a:lnTo>
                <a:lnTo>
                  <a:pt x="0" y="0"/>
                </a:lnTo>
                <a:close/>
              </a:path>
            </a:pathLst>
          </a:custGeom>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8280" tIns="645668" rIns="648280" bIns="142240" numCol="1" spcCol="1270" anchor="t" anchorCtr="0">
            <a:noAutofit/>
          </a:bodyPr>
          <a:lstStyle/>
          <a:p>
            <a:pPr marL="0" lvl="1" defTabSz="889000">
              <a:lnSpc>
                <a:spcPct val="90000"/>
              </a:lnSpc>
              <a:spcAft>
                <a:spcPct val="15000"/>
              </a:spcAft>
            </a:pPr>
            <a:endParaRPr lang="fr-FR" sz="2000" dirty="0">
              <a:latin typeface="Book Antiqua" pitchFamily="18" charset="0"/>
            </a:endParaRPr>
          </a:p>
          <a:p>
            <a:pPr marL="0" lvl="1" defTabSz="889000">
              <a:lnSpc>
                <a:spcPct val="90000"/>
              </a:lnSpc>
              <a:spcAft>
                <a:spcPct val="15000"/>
              </a:spcAft>
            </a:pPr>
            <a:r>
              <a:rPr lang="fr-FR" sz="2000" dirty="0">
                <a:latin typeface="Book Antiqua" pitchFamily="18" charset="0"/>
              </a:rPr>
              <a:t>Une fois qu'</a:t>
            </a:r>
            <a:r>
              <a:rPr lang="fr-FR" sz="2000" b="1" dirty="0">
                <a:latin typeface="Book Antiqua" pitchFamily="18" charset="0"/>
              </a:rPr>
              <a:t>un Sprint</a:t>
            </a:r>
            <a:r>
              <a:rPr lang="fr-FR" sz="2000" dirty="0">
                <a:latin typeface="Book Antiqua" pitchFamily="18" charset="0"/>
              </a:rPr>
              <a:t> commence, aucune modification ne doit être apportée qui empêcherait l'objectif d'être retardé ou atteint.</a:t>
            </a:r>
          </a:p>
          <a:p>
            <a:pPr marL="0" lvl="1" defTabSz="889000">
              <a:lnSpc>
                <a:spcPct val="90000"/>
              </a:lnSpc>
              <a:spcAft>
                <a:spcPct val="15000"/>
              </a:spcAft>
            </a:pPr>
            <a:endParaRPr lang="fr-FR" sz="2400" b="1" dirty="0">
              <a:latin typeface="Book Antiqua" pitchFamily="18" charset="0"/>
            </a:endParaRPr>
          </a:p>
          <a:p>
            <a:pPr marL="0" lvl="1" defTabSz="889000">
              <a:lnSpc>
                <a:spcPct val="90000"/>
              </a:lnSpc>
              <a:spcAft>
                <a:spcPct val="15000"/>
              </a:spcAft>
            </a:pPr>
            <a:r>
              <a:rPr lang="fr-FR" sz="2000" b="1" dirty="0">
                <a:latin typeface="Book Antiqua" pitchFamily="18" charset="0"/>
              </a:rPr>
              <a:t>Le Sprint </a:t>
            </a:r>
            <a:r>
              <a:rPr lang="fr-FR" sz="2000" dirty="0">
                <a:latin typeface="Book Antiqua" pitchFamily="18" charset="0"/>
              </a:rPr>
              <a:t>se termine à l'expiration du délai et </a:t>
            </a:r>
            <a:r>
              <a:rPr lang="fr-FR" sz="2000" u="sng" dirty="0">
                <a:latin typeface="Book Antiqua" pitchFamily="18" charset="0"/>
              </a:rPr>
              <a:t>le </a:t>
            </a:r>
            <a:r>
              <a:rPr lang="fr-FR" sz="2000" u="sng" dirty="0" err="1">
                <a:latin typeface="Book Antiqua" pitchFamily="18" charset="0"/>
              </a:rPr>
              <a:t>backlog</a:t>
            </a:r>
            <a:r>
              <a:rPr lang="fr-FR" sz="2000" u="sng" dirty="0">
                <a:latin typeface="Book Antiqua" pitchFamily="18" charset="0"/>
              </a:rPr>
              <a:t> </a:t>
            </a:r>
            <a:r>
              <a:rPr lang="fr-FR" sz="2000" dirty="0">
                <a:latin typeface="Book Antiqua" pitchFamily="18" charset="0"/>
              </a:rPr>
              <a:t>est mis à jour pour que le processus recommence immédiatement jusqu'à ce que le développement du logiciel soit terminé et lancé.</a:t>
            </a:r>
          </a:p>
          <a:p>
            <a:pPr marL="0" lvl="1" defTabSz="889000">
              <a:lnSpc>
                <a:spcPct val="90000"/>
              </a:lnSpc>
              <a:spcAft>
                <a:spcPct val="15000"/>
              </a:spcAft>
            </a:pPr>
            <a:endParaRPr lang="fr-FR" sz="2000" dirty="0">
              <a:latin typeface="Book Antiqua" pitchFamily="18" charset="0"/>
            </a:endParaRPr>
          </a:p>
          <a:p>
            <a:pPr marL="0" lvl="1" defTabSz="889000">
              <a:lnSpc>
                <a:spcPct val="90000"/>
              </a:lnSpc>
              <a:spcAft>
                <a:spcPct val="15000"/>
              </a:spcAft>
            </a:pPr>
            <a:r>
              <a:rPr lang="fr-FR" sz="2000" dirty="0">
                <a:latin typeface="Book Antiqua" pitchFamily="18" charset="0"/>
              </a:rPr>
              <a:t>Pendant </a:t>
            </a:r>
            <a:r>
              <a:rPr lang="fr-FR" sz="2000" b="1" dirty="0">
                <a:latin typeface="Book Antiqua" pitchFamily="18" charset="0"/>
              </a:rPr>
              <a:t>le sprint</a:t>
            </a:r>
            <a:r>
              <a:rPr lang="fr-FR" sz="2000" dirty="0">
                <a:latin typeface="Book Antiqua" pitchFamily="18" charset="0"/>
              </a:rPr>
              <a:t>, des contrôles sont effectués pour s'assurer que c'est bien fini. </a:t>
            </a:r>
          </a:p>
          <a:p>
            <a:pPr marL="0" lvl="1" defTabSz="889000">
              <a:lnSpc>
                <a:spcPct val="90000"/>
              </a:lnSpc>
              <a:spcAft>
                <a:spcPct val="15000"/>
              </a:spcAft>
            </a:pPr>
            <a:endParaRPr lang="fr-FR" sz="2000" dirty="0">
              <a:latin typeface="Book Antiqua" pitchFamily="18" charset="0"/>
            </a:endParaRPr>
          </a:p>
          <a:p>
            <a:pPr marL="0" lvl="1" defTabSz="889000">
              <a:lnSpc>
                <a:spcPct val="90000"/>
              </a:lnSpc>
              <a:spcAft>
                <a:spcPct val="15000"/>
              </a:spcAft>
            </a:pPr>
            <a:endParaRPr lang="fr-FR" sz="2000" dirty="0">
              <a:latin typeface="Book Antiqua" pitchFamily="18" charset="0"/>
            </a:endParaRPr>
          </a:p>
          <a:p>
            <a:pPr marL="0" lvl="1" defTabSz="889000">
              <a:lnSpc>
                <a:spcPct val="90000"/>
              </a:lnSpc>
              <a:spcAft>
                <a:spcPct val="15000"/>
              </a:spcAft>
            </a:pPr>
            <a:endParaRPr lang="fr-FR" sz="2000" b="0" kern="1200" dirty="0">
              <a:latin typeface="Book Antiqua" pitchFamily="18" charset="0"/>
            </a:endParaRPr>
          </a:p>
          <a:p>
            <a:pPr marL="228600" lvl="2" algn="l" defTabSz="889000">
              <a:lnSpc>
                <a:spcPct val="90000"/>
              </a:lnSpc>
              <a:spcBef>
                <a:spcPct val="0"/>
              </a:spcBef>
              <a:spcAft>
                <a:spcPct val="15000"/>
              </a:spcAft>
            </a:pPr>
            <a:r>
              <a:rPr lang="fr-FR" sz="2000" b="0" kern="1200" dirty="0">
                <a:latin typeface="Book Antiqua" pitchFamily="18" charset="0"/>
              </a:rPr>
              <a:t>	</a:t>
            </a:r>
          </a:p>
          <a:p>
            <a:pPr marL="228600" lvl="2" algn="l" defTabSz="889000">
              <a:lnSpc>
                <a:spcPct val="90000"/>
              </a:lnSpc>
              <a:spcBef>
                <a:spcPct val="0"/>
              </a:spcBef>
              <a:spcAft>
                <a:spcPct val="15000"/>
              </a:spcAft>
            </a:pPr>
            <a:endParaRPr lang="fr-FR" sz="2000" b="0" kern="1200" dirty="0">
              <a:latin typeface="Book Antiqua" pitchFamily="18" charset="0"/>
            </a:endParaRPr>
          </a:p>
        </p:txBody>
      </p:sp>
      <p:sp>
        <p:nvSpPr>
          <p:cNvPr id="7" name="Forme libre 6"/>
          <p:cNvSpPr/>
          <p:nvPr/>
        </p:nvSpPr>
        <p:spPr>
          <a:xfrm>
            <a:off x="813182" y="1723174"/>
            <a:ext cx="5847049" cy="915120"/>
          </a:xfrm>
          <a:custGeom>
            <a:avLst/>
            <a:gdLst>
              <a:gd name="connsiteX0" fmla="*/ 0 w 5847049"/>
              <a:gd name="connsiteY0" fmla="*/ 152523 h 915120"/>
              <a:gd name="connsiteX1" fmla="*/ 44673 w 5847049"/>
              <a:gd name="connsiteY1" fmla="*/ 44673 h 915120"/>
              <a:gd name="connsiteX2" fmla="*/ 152523 w 5847049"/>
              <a:gd name="connsiteY2" fmla="*/ 0 h 915120"/>
              <a:gd name="connsiteX3" fmla="*/ 5694526 w 5847049"/>
              <a:gd name="connsiteY3" fmla="*/ 0 h 915120"/>
              <a:gd name="connsiteX4" fmla="*/ 5802376 w 5847049"/>
              <a:gd name="connsiteY4" fmla="*/ 44673 h 915120"/>
              <a:gd name="connsiteX5" fmla="*/ 5847049 w 5847049"/>
              <a:gd name="connsiteY5" fmla="*/ 152523 h 915120"/>
              <a:gd name="connsiteX6" fmla="*/ 5847049 w 5847049"/>
              <a:gd name="connsiteY6" fmla="*/ 762597 h 915120"/>
              <a:gd name="connsiteX7" fmla="*/ 5802376 w 5847049"/>
              <a:gd name="connsiteY7" fmla="*/ 870447 h 915120"/>
              <a:gd name="connsiteX8" fmla="*/ 5694526 w 5847049"/>
              <a:gd name="connsiteY8" fmla="*/ 915120 h 915120"/>
              <a:gd name="connsiteX9" fmla="*/ 152523 w 5847049"/>
              <a:gd name="connsiteY9" fmla="*/ 915120 h 915120"/>
              <a:gd name="connsiteX10" fmla="*/ 44673 w 5847049"/>
              <a:gd name="connsiteY10" fmla="*/ 870447 h 915120"/>
              <a:gd name="connsiteX11" fmla="*/ 0 w 5847049"/>
              <a:gd name="connsiteY11" fmla="*/ 762597 h 915120"/>
              <a:gd name="connsiteX12" fmla="*/ 0 w 5847049"/>
              <a:gd name="connsiteY12" fmla="*/ 152523 h 915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47049" h="915120">
                <a:moveTo>
                  <a:pt x="0" y="152523"/>
                </a:moveTo>
                <a:cubicBezTo>
                  <a:pt x="0" y="112071"/>
                  <a:pt x="16069" y="73277"/>
                  <a:pt x="44673" y="44673"/>
                </a:cubicBezTo>
                <a:cubicBezTo>
                  <a:pt x="73277" y="16069"/>
                  <a:pt x="112072" y="0"/>
                  <a:pt x="152523" y="0"/>
                </a:cubicBezTo>
                <a:lnTo>
                  <a:pt x="5694526" y="0"/>
                </a:lnTo>
                <a:cubicBezTo>
                  <a:pt x="5734978" y="0"/>
                  <a:pt x="5773772" y="16069"/>
                  <a:pt x="5802376" y="44673"/>
                </a:cubicBezTo>
                <a:cubicBezTo>
                  <a:pt x="5830980" y="73277"/>
                  <a:pt x="5847049" y="112072"/>
                  <a:pt x="5847049" y="152523"/>
                </a:cubicBezTo>
                <a:lnTo>
                  <a:pt x="5847049" y="762597"/>
                </a:lnTo>
                <a:cubicBezTo>
                  <a:pt x="5847049" y="803049"/>
                  <a:pt x="5830980" y="841843"/>
                  <a:pt x="5802376" y="870447"/>
                </a:cubicBezTo>
                <a:cubicBezTo>
                  <a:pt x="5773772" y="899051"/>
                  <a:pt x="5734978" y="915120"/>
                  <a:pt x="5694526" y="915120"/>
                </a:cubicBezTo>
                <a:lnTo>
                  <a:pt x="152523" y="915120"/>
                </a:lnTo>
                <a:cubicBezTo>
                  <a:pt x="112071" y="915120"/>
                  <a:pt x="73277" y="899051"/>
                  <a:pt x="44673" y="870447"/>
                </a:cubicBezTo>
                <a:cubicBezTo>
                  <a:pt x="16069" y="841843"/>
                  <a:pt x="0" y="803048"/>
                  <a:pt x="0" y="762597"/>
                </a:cubicBezTo>
                <a:lnTo>
                  <a:pt x="0" y="152523"/>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265677" tIns="44672" rIns="265677" bIns="44672" numCol="1" spcCol="1270" anchor="ctr" anchorCtr="0">
            <a:noAutofit/>
          </a:bodyPr>
          <a:lstStyle/>
          <a:p>
            <a:pPr lvl="0" algn="just" defTabSz="1377950">
              <a:lnSpc>
                <a:spcPct val="90000"/>
              </a:lnSpc>
              <a:spcBef>
                <a:spcPct val="0"/>
              </a:spcBef>
              <a:spcAft>
                <a:spcPct val="35000"/>
              </a:spcAft>
            </a:pPr>
            <a:r>
              <a:rPr lang="fr-FR" sz="3100" kern="1200" dirty="0">
                <a:latin typeface="Book Antiqua" pitchFamily="18" charset="0"/>
              </a:rPr>
              <a:t>Definition</a:t>
            </a:r>
          </a:p>
        </p:txBody>
      </p:sp>
      <p:sp>
        <p:nvSpPr>
          <p:cNvPr id="4" name="Espace réservé du numéro de diapositive 3"/>
          <p:cNvSpPr>
            <a:spLocks noGrp="1"/>
          </p:cNvSpPr>
          <p:nvPr>
            <p:ph type="sldNum" sz="quarter" idx="12"/>
          </p:nvPr>
        </p:nvSpPr>
        <p:spPr/>
        <p:txBody>
          <a:bodyPr/>
          <a:lstStyle/>
          <a:p>
            <a:fld id="{FF21E1FE-B6AF-4A0D-9CB5-9FE704FC1E2E}" type="slidenum">
              <a:rPr lang="es-ES" smtClean="0"/>
              <a:pPr/>
              <a:t>3</a:t>
            </a:fld>
            <a:endParaRPr lang="es-ES"/>
          </a:p>
        </p:txBody>
      </p:sp>
    </p:spTree>
    <p:extLst>
      <p:ext uri="{BB962C8B-B14F-4D97-AF65-F5344CB8AC3E}">
        <p14:creationId xmlns:p14="http://schemas.microsoft.com/office/powerpoint/2010/main" val="2330847203"/>
      </p:ext>
    </p:ext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39750" y="0"/>
            <a:ext cx="8229600" cy="1125538"/>
          </a:xfrm>
        </p:spPr>
        <p:txBody>
          <a:bodyPr>
            <a:scene3d>
              <a:camera prst="orthographicFront"/>
              <a:lightRig rig="threePt" dir="t"/>
            </a:scene3d>
            <a:sp3d extrusionH="57150">
              <a:bevelT w="38100" h="38100"/>
            </a:sp3d>
          </a:bodyPr>
          <a:lstStyle/>
          <a:p>
            <a:r>
              <a:rPr lang="fr-FR"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Book Antiqua" pitchFamily="18" charset="0"/>
              </a:rPr>
              <a:t>Sprint</a:t>
            </a:r>
            <a:endParaRPr lang="fr-FR" dirty="0">
              <a:solidFill>
                <a:srgbClr val="1C1C1C"/>
              </a:solidFill>
              <a:latin typeface="Book Antiqua" pitchFamily="18" charset="0"/>
            </a:endParaRPr>
          </a:p>
        </p:txBody>
      </p:sp>
      <p:sp>
        <p:nvSpPr>
          <p:cNvPr id="6" name="Forme libre 5"/>
          <p:cNvSpPr/>
          <p:nvPr/>
        </p:nvSpPr>
        <p:spPr>
          <a:xfrm>
            <a:off x="333872" y="2005777"/>
            <a:ext cx="8352928" cy="4502762"/>
          </a:xfrm>
          <a:custGeom>
            <a:avLst/>
            <a:gdLst>
              <a:gd name="connsiteX0" fmla="*/ 0 w 8352928"/>
              <a:gd name="connsiteY0" fmla="*/ 0 h 4394250"/>
              <a:gd name="connsiteX1" fmla="*/ 8352928 w 8352928"/>
              <a:gd name="connsiteY1" fmla="*/ 0 h 4394250"/>
              <a:gd name="connsiteX2" fmla="*/ 8352928 w 8352928"/>
              <a:gd name="connsiteY2" fmla="*/ 4394250 h 4394250"/>
              <a:gd name="connsiteX3" fmla="*/ 0 w 8352928"/>
              <a:gd name="connsiteY3" fmla="*/ 4394250 h 4394250"/>
              <a:gd name="connsiteX4" fmla="*/ 0 w 8352928"/>
              <a:gd name="connsiteY4" fmla="*/ 0 h 4394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2928" h="4394250">
                <a:moveTo>
                  <a:pt x="0" y="0"/>
                </a:moveTo>
                <a:lnTo>
                  <a:pt x="8352928" y="0"/>
                </a:lnTo>
                <a:lnTo>
                  <a:pt x="8352928" y="4394250"/>
                </a:lnTo>
                <a:lnTo>
                  <a:pt x="0" y="4394250"/>
                </a:lnTo>
                <a:lnTo>
                  <a:pt x="0" y="0"/>
                </a:lnTo>
                <a:close/>
              </a:path>
            </a:pathLst>
          </a:custGeom>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8280" tIns="645668" rIns="648280" bIns="142240" numCol="1" spcCol="1270" anchor="t" anchorCtr="0">
            <a:noAutofit/>
          </a:bodyPr>
          <a:lstStyle/>
          <a:p>
            <a:pPr marL="0" lvl="1" defTabSz="889000">
              <a:lnSpc>
                <a:spcPct val="90000"/>
              </a:lnSpc>
              <a:spcAft>
                <a:spcPct val="15000"/>
              </a:spcAft>
            </a:pPr>
            <a:endParaRPr lang="fr-FR" sz="2000" dirty="0">
              <a:latin typeface="Book Antiqua" pitchFamily="18" charset="0"/>
            </a:endParaRPr>
          </a:p>
          <a:p>
            <a:pPr marL="0" lvl="1" defTabSz="889000">
              <a:lnSpc>
                <a:spcPct val="90000"/>
              </a:lnSpc>
              <a:spcAft>
                <a:spcPct val="15000"/>
              </a:spcAft>
            </a:pPr>
            <a:r>
              <a:rPr lang="fr-FR" sz="2000" b="1" dirty="0">
                <a:latin typeface="Book Antiqua" pitchFamily="18" charset="0"/>
              </a:rPr>
              <a:t>L’objectif du sprint </a:t>
            </a:r>
            <a:r>
              <a:rPr lang="fr-FR" sz="2000" dirty="0">
                <a:latin typeface="Book Antiqua" pitchFamily="18" charset="0"/>
              </a:rPr>
              <a:t>(sprint goal) est une phrase claire et compréhensible de tous qui permet de définir l’objectif à atteindre sur le sprint en cours. Celui-ci sera fixe tout au long du sprint qui se déroule ; il ne peut en aucun cas être remis en cause.</a:t>
            </a:r>
          </a:p>
          <a:p>
            <a:pPr marL="0" lvl="1" defTabSz="889000">
              <a:lnSpc>
                <a:spcPct val="90000"/>
              </a:lnSpc>
              <a:spcAft>
                <a:spcPct val="15000"/>
              </a:spcAft>
            </a:pPr>
            <a:endParaRPr lang="fr-FR" sz="2000" dirty="0">
              <a:latin typeface="Book Antiqua" pitchFamily="18" charset="0"/>
            </a:endParaRPr>
          </a:p>
          <a:p>
            <a:pPr marL="0" lvl="1" defTabSz="889000">
              <a:lnSpc>
                <a:spcPct val="90000"/>
              </a:lnSpc>
              <a:spcAft>
                <a:spcPct val="15000"/>
              </a:spcAft>
            </a:pPr>
            <a:r>
              <a:rPr lang="fr-FR" sz="2000" dirty="0">
                <a:latin typeface="Book Antiqua" pitchFamily="18" charset="0"/>
              </a:rPr>
              <a:t>Il faut comprendre que chaque sprint a son propre</a:t>
            </a:r>
          </a:p>
          <a:p>
            <a:pPr marL="0" lvl="1" defTabSz="889000">
              <a:lnSpc>
                <a:spcPct val="90000"/>
              </a:lnSpc>
              <a:spcAft>
                <a:spcPct val="15000"/>
              </a:spcAft>
            </a:pPr>
            <a:r>
              <a:rPr lang="fr-FR" sz="2000" dirty="0">
                <a:latin typeface="Book Antiqua" pitchFamily="18" charset="0"/>
              </a:rPr>
              <a:t>objectif. </a:t>
            </a:r>
            <a:r>
              <a:rPr lang="fr-FR" sz="2000" b="1" dirty="0">
                <a:latin typeface="Book Antiqua" pitchFamily="18" charset="0"/>
              </a:rPr>
              <a:t>L’équipe </a:t>
            </a:r>
            <a:r>
              <a:rPr lang="fr-FR" sz="2000" b="1" dirty="0" err="1">
                <a:latin typeface="Book Antiqua" pitchFamily="18" charset="0"/>
              </a:rPr>
              <a:t>scrum</a:t>
            </a:r>
            <a:r>
              <a:rPr lang="fr-FR" sz="2000" b="1" dirty="0">
                <a:latin typeface="Book Antiqua" pitchFamily="18" charset="0"/>
              </a:rPr>
              <a:t> </a:t>
            </a:r>
            <a:r>
              <a:rPr lang="fr-FR" sz="2000" dirty="0">
                <a:latin typeface="Book Antiqua" pitchFamily="18" charset="0"/>
              </a:rPr>
              <a:t>l’écrit lors de la sprint</a:t>
            </a:r>
          </a:p>
          <a:p>
            <a:pPr marL="0" lvl="1" defTabSz="889000">
              <a:lnSpc>
                <a:spcPct val="90000"/>
              </a:lnSpc>
              <a:spcAft>
                <a:spcPct val="15000"/>
              </a:spcAft>
            </a:pPr>
            <a:r>
              <a:rPr lang="fr-FR" sz="2000" dirty="0">
                <a:latin typeface="Book Antiqua" pitchFamily="18" charset="0"/>
              </a:rPr>
              <a:t>planning ; elle choisira d’ailleurs l’ensemble des </a:t>
            </a:r>
          </a:p>
          <a:p>
            <a:pPr marL="0" lvl="1" defTabSz="889000">
              <a:lnSpc>
                <a:spcPct val="90000"/>
              </a:lnSpc>
              <a:spcAft>
                <a:spcPct val="15000"/>
              </a:spcAft>
            </a:pPr>
            <a:r>
              <a:rPr lang="fr-FR" sz="2000" dirty="0">
                <a:latin typeface="Book Antiqua" pitchFamily="18" charset="0"/>
              </a:rPr>
              <a:t>items à réaliser dans le sprint qui démarre pour </a:t>
            </a:r>
          </a:p>
          <a:p>
            <a:pPr marL="0" lvl="1" defTabSz="889000">
              <a:lnSpc>
                <a:spcPct val="90000"/>
              </a:lnSpc>
              <a:spcAft>
                <a:spcPct val="15000"/>
              </a:spcAft>
            </a:pPr>
            <a:r>
              <a:rPr lang="fr-FR" sz="2000" dirty="0">
                <a:latin typeface="Book Antiqua" pitchFamily="18" charset="0"/>
              </a:rPr>
              <a:t>répondre à cet objectif.</a:t>
            </a:r>
          </a:p>
          <a:p>
            <a:pPr marL="0" lvl="1" defTabSz="889000">
              <a:lnSpc>
                <a:spcPct val="90000"/>
              </a:lnSpc>
              <a:spcAft>
                <a:spcPct val="15000"/>
              </a:spcAft>
            </a:pPr>
            <a:endParaRPr lang="fr-FR" sz="2000" dirty="0">
              <a:latin typeface="Book Antiqua" pitchFamily="18" charset="0"/>
            </a:endParaRPr>
          </a:p>
          <a:p>
            <a:pPr marL="0" lvl="1" defTabSz="889000">
              <a:lnSpc>
                <a:spcPct val="90000"/>
              </a:lnSpc>
              <a:spcAft>
                <a:spcPct val="15000"/>
              </a:spcAft>
            </a:pPr>
            <a:endParaRPr lang="fr-FR" sz="2000" b="0" kern="1200" dirty="0">
              <a:latin typeface="Book Antiqua" pitchFamily="18" charset="0"/>
            </a:endParaRPr>
          </a:p>
          <a:p>
            <a:pPr marL="228600" lvl="2" algn="l" defTabSz="889000">
              <a:lnSpc>
                <a:spcPct val="90000"/>
              </a:lnSpc>
              <a:spcBef>
                <a:spcPct val="0"/>
              </a:spcBef>
              <a:spcAft>
                <a:spcPct val="15000"/>
              </a:spcAft>
            </a:pPr>
            <a:r>
              <a:rPr lang="fr-FR" sz="2000" b="0" kern="1200" dirty="0">
                <a:latin typeface="Book Antiqua" pitchFamily="18" charset="0"/>
              </a:rPr>
              <a:t>	</a:t>
            </a:r>
          </a:p>
          <a:p>
            <a:pPr marL="228600" lvl="2" algn="l" defTabSz="889000">
              <a:lnSpc>
                <a:spcPct val="90000"/>
              </a:lnSpc>
              <a:spcBef>
                <a:spcPct val="0"/>
              </a:spcBef>
              <a:spcAft>
                <a:spcPct val="15000"/>
              </a:spcAft>
            </a:pPr>
            <a:endParaRPr lang="fr-FR" sz="2000" b="0" kern="1200" dirty="0">
              <a:latin typeface="Book Antiqua" pitchFamily="18" charset="0"/>
            </a:endParaRPr>
          </a:p>
        </p:txBody>
      </p:sp>
      <p:sp>
        <p:nvSpPr>
          <p:cNvPr id="7" name="Forme libre 6"/>
          <p:cNvSpPr/>
          <p:nvPr/>
        </p:nvSpPr>
        <p:spPr>
          <a:xfrm>
            <a:off x="813182" y="1723174"/>
            <a:ext cx="5847049" cy="915120"/>
          </a:xfrm>
          <a:custGeom>
            <a:avLst/>
            <a:gdLst>
              <a:gd name="connsiteX0" fmla="*/ 0 w 5847049"/>
              <a:gd name="connsiteY0" fmla="*/ 152523 h 915120"/>
              <a:gd name="connsiteX1" fmla="*/ 44673 w 5847049"/>
              <a:gd name="connsiteY1" fmla="*/ 44673 h 915120"/>
              <a:gd name="connsiteX2" fmla="*/ 152523 w 5847049"/>
              <a:gd name="connsiteY2" fmla="*/ 0 h 915120"/>
              <a:gd name="connsiteX3" fmla="*/ 5694526 w 5847049"/>
              <a:gd name="connsiteY3" fmla="*/ 0 h 915120"/>
              <a:gd name="connsiteX4" fmla="*/ 5802376 w 5847049"/>
              <a:gd name="connsiteY4" fmla="*/ 44673 h 915120"/>
              <a:gd name="connsiteX5" fmla="*/ 5847049 w 5847049"/>
              <a:gd name="connsiteY5" fmla="*/ 152523 h 915120"/>
              <a:gd name="connsiteX6" fmla="*/ 5847049 w 5847049"/>
              <a:gd name="connsiteY6" fmla="*/ 762597 h 915120"/>
              <a:gd name="connsiteX7" fmla="*/ 5802376 w 5847049"/>
              <a:gd name="connsiteY7" fmla="*/ 870447 h 915120"/>
              <a:gd name="connsiteX8" fmla="*/ 5694526 w 5847049"/>
              <a:gd name="connsiteY8" fmla="*/ 915120 h 915120"/>
              <a:gd name="connsiteX9" fmla="*/ 152523 w 5847049"/>
              <a:gd name="connsiteY9" fmla="*/ 915120 h 915120"/>
              <a:gd name="connsiteX10" fmla="*/ 44673 w 5847049"/>
              <a:gd name="connsiteY10" fmla="*/ 870447 h 915120"/>
              <a:gd name="connsiteX11" fmla="*/ 0 w 5847049"/>
              <a:gd name="connsiteY11" fmla="*/ 762597 h 915120"/>
              <a:gd name="connsiteX12" fmla="*/ 0 w 5847049"/>
              <a:gd name="connsiteY12" fmla="*/ 152523 h 915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47049" h="915120">
                <a:moveTo>
                  <a:pt x="0" y="152523"/>
                </a:moveTo>
                <a:cubicBezTo>
                  <a:pt x="0" y="112071"/>
                  <a:pt x="16069" y="73277"/>
                  <a:pt x="44673" y="44673"/>
                </a:cubicBezTo>
                <a:cubicBezTo>
                  <a:pt x="73277" y="16069"/>
                  <a:pt x="112072" y="0"/>
                  <a:pt x="152523" y="0"/>
                </a:cubicBezTo>
                <a:lnTo>
                  <a:pt x="5694526" y="0"/>
                </a:lnTo>
                <a:cubicBezTo>
                  <a:pt x="5734978" y="0"/>
                  <a:pt x="5773772" y="16069"/>
                  <a:pt x="5802376" y="44673"/>
                </a:cubicBezTo>
                <a:cubicBezTo>
                  <a:pt x="5830980" y="73277"/>
                  <a:pt x="5847049" y="112072"/>
                  <a:pt x="5847049" y="152523"/>
                </a:cubicBezTo>
                <a:lnTo>
                  <a:pt x="5847049" y="762597"/>
                </a:lnTo>
                <a:cubicBezTo>
                  <a:pt x="5847049" y="803049"/>
                  <a:pt x="5830980" y="841843"/>
                  <a:pt x="5802376" y="870447"/>
                </a:cubicBezTo>
                <a:cubicBezTo>
                  <a:pt x="5773772" y="899051"/>
                  <a:pt x="5734978" y="915120"/>
                  <a:pt x="5694526" y="915120"/>
                </a:cubicBezTo>
                <a:lnTo>
                  <a:pt x="152523" y="915120"/>
                </a:lnTo>
                <a:cubicBezTo>
                  <a:pt x="112071" y="915120"/>
                  <a:pt x="73277" y="899051"/>
                  <a:pt x="44673" y="870447"/>
                </a:cubicBezTo>
                <a:cubicBezTo>
                  <a:pt x="16069" y="841843"/>
                  <a:pt x="0" y="803048"/>
                  <a:pt x="0" y="762597"/>
                </a:cubicBezTo>
                <a:lnTo>
                  <a:pt x="0" y="152523"/>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265677" tIns="44672" rIns="265677" bIns="44672" numCol="1" spcCol="1270" anchor="ctr" anchorCtr="0">
            <a:noAutofit/>
          </a:bodyPr>
          <a:lstStyle/>
          <a:p>
            <a:pPr lvl="0" algn="just" defTabSz="1377950">
              <a:lnSpc>
                <a:spcPct val="90000"/>
              </a:lnSpc>
              <a:spcBef>
                <a:spcPct val="0"/>
              </a:spcBef>
              <a:spcAft>
                <a:spcPct val="35000"/>
              </a:spcAft>
            </a:pPr>
            <a:r>
              <a:rPr lang="fr-FR" sz="3100" kern="1200" dirty="0">
                <a:latin typeface="Book Antiqua" pitchFamily="18" charset="0"/>
              </a:rPr>
              <a:t>Objectif</a:t>
            </a:r>
          </a:p>
        </p:txBody>
      </p:sp>
      <p:sp>
        <p:nvSpPr>
          <p:cNvPr id="4" name="Espace réservé du numéro de diapositive 3"/>
          <p:cNvSpPr>
            <a:spLocks noGrp="1"/>
          </p:cNvSpPr>
          <p:nvPr>
            <p:ph type="sldNum" sz="quarter" idx="12"/>
          </p:nvPr>
        </p:nvSpPr>
        <p:spPr/>
        <p:txBody>
          <a:bodyPr/>
          <a:lstStyle/>
          <a:p>
            <a:fld id="{FF21E1FE-B6AF-4A0D-9CB5-9FE704FC1E2E}" type="slidenum">
              <a:rPr lang="es-ES" smtClean="0"/>
              <a:pPr/>
              <a:t>4</a:t>
            </a:fld>
            <a:endParaRPr lang="es-ES"/>
          </a:p>
        </p:txBody>
      </p:sp>
      <p:pic>
        <p:nvPicPr>
          <p:cNvPr id="8" name="Image 7">
            <a:extLst>
              <a:ext uri="{FF2B5EF4-FFF2-40B4-BE49-F238E27FC236}">
                <a16:creationId xmlns:a16="http://schemas.microsoft.com/office/drawing/2014/main" id="{C5A4A043-1C3E-4686-94CF-AF0012FAD1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44208" y="4571386"/>
            <a:ext cx="2880320" cy="1673839"/>
          </a:xfrm>
          <a:prstGeom prst="rect">
            <a:avLst/>
          </a:prstGeom>
        </p:spPr>
      </p:pic>
    </p:spTree>
    <p:extLst>
      <p:ext uri="{BB962C8B-B14F-4D97-AF65-F5344CB8AC3E}">
        <p14:creationId xmlns:p14="http://schemas.microsoft.com/office/powerpoint/2010/main" val="3043362039"/>
      </p:ext>
    </p:ext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39750" y="0"/>
            <a:ext cx="8229600" cy="1125538"/>
          </a:xfrm>
        </p:spPr>
        <p:txBody>
          <a:bodyPr>
            <a:scene3d>
              <a:camera prst="orthographicFront"/>
              <a:lightRig rig="threePt" dir="t"/>
            </a:scene3d>
            <a:sp3d extrusionH="57150">
              <a:bevelT w="38100" h="38100"/>
            </a:sp3d>
          </a:bodyPr>
          <a:lstStyle/>
          <a:p>
            <a:r>
              <a:rPr lang="fr-FR"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Book Antiqua" pitchFamily="18" charset="0"/>
              </a:rPr>
              <a:t>Sprint</a:t>
            </a:r>
            <a:endParaRPr lang="fr-FR" dirty="0">
              <a:solidFill>
                <a:srgbClr val="1C1C1C"/>
              </a:solidFill>
              <a:latin typeface="Book Antiqua" pitchFamily="18" charset="0"/>
            </a:endParaRPr>
          </a:p>
        </p:txBody>
      </p:sp>
      <p:sp>
        <p:nvSpPr>
          <p:cNvPr id="6" name="Forme libre 5"/>
          <p:cNvSpPr/>
          <p:nvPr/>
        </p:nvSpPr>
        <p:spPr>
          <a:xfrm>
            <a:off x="333872" y="1980588"/>
            <a:ext cx="8352928" cy="4616764"/>
          </a:xfrm>
          <a:custGeom>
            <a:avLst/>
            <a:gdLst>
              <a:gd name="connsiteX0" fmla="*/ 0 w 8352928"/>
              <a:gd name="connsiteY0" fmla="*/ 0 h 4394250"/>
              <a:gd name="connsiteX1" fmla="*/ 8352928 w 8352928"/>
              <a:gd name="connsiteY1" fmla="*/ 0 h 4394250"/>
              <a:gd name="connsiteX2" fmla="*/ 8352928 w 8352928"/>
              <a:gd name="connsiteY2" fmla="*/ 4394250 h 4394250"/>
              <a:gd name="connsiteX3" fmla="*/ 0 w 8352928"/>
              <a:gd name="connsiteY3" fmla="*/ 4394250 h 4394250"/>
              <a:gd name="connsiteX4" fmla="*/ 0 w 8352928"/>
              <a:gd name="connsiteY4" fmla="*/ 0 h 4394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2928" h="4394250">
                <a:moveTo>
                  <a:pt x="0" y="0"/>
                </a:moveTo>
                <a:lnTo>
                  <a:pt x="8352928" y="0"/>
                </a:lnTo>
                <a:lnTo>
                  <a:pt x="8352928" y="4394250"/>
                </a:lnTo>
                <a:lnTo>
                  <a:pt x="0" y="4394250"/>
                </a:lnTo>
                <a:lnTo>
                  <a:pt x="0" y="0"/>
                </a:lnTo>
                <a:close/>
              </a:path>
            </a:pathLst>
          </a:custGeom>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8280" tIns="645668" rIns="648280" bIns="142240" numCol="1" spcCol="1270" anchor="t" anchorCtr="0">
            <a:noAutofit/>
          </a:bodyPr>
          <a:lstStyle/>
          <a:p>
            <a:pPr marL="0" lvl="1" defTabSz="889000">
              <a:lnSpc>
                <a:spcPct val="90000"/>
              </a:lnSpc>
              <a:spcAft>
                <a:spcPct val="15000"/>
              </a:spcAft>
            </a:pPr>
            <a:endParaRPr lang="fr-FR" sz="2000" dirty="0">
              <a:latin typeface="Book Antiqua" pitchFamily="18" charset="0"/>
            </a:endParaRPr>
          </a:p>
          <a:p>
            <a:pPr marL="0" lvl="1" defTabSz="889000">
              <a:lnSpc>
                <a:spcPct val="90000"/>
              </a:lnSpc>
              <a:spcAft>
                <a:spcPct val="15000"/>
              </a:spcAft>
            </a:pPr>
            <a:r>
              <a:rPr lang="fr-FR" sz="2400" b="1" dirty="0">
                <a:highlight>
                  <a:srgbClr val="008080"/>
                </a:highlight>
                <a:latin typeface="Book Antiqua" pitchFamily="18" charset="0"/>
              </a:rPr>
              <a:t>Et si l’objectif n’est plus atteignable ?</a:t>
            </a:r>
            <a:endParaRPr lang="fr-FR" sz="2400" dirty="0">
              <a:highlight>
                <a:srgbClr val="008080"/>
              </a:highlight>
              <a:latin typeface="Book Antiqua" pitchFamily="18" charset="0"/>
            </a:endParaRPr>
          </a:p>
          <a:p>
            <a:pPr marL="0" lvl="1" defTabSz="889000">
              <a:lnSpc>
                <a:spcPct val="90000"/>
              </a:lnSpc>
              <a:spcAft>
                <a:spcPct val="15000"/>
              </a:spcAft>
            </a:pPr>
            <a:r>
              <a:rPr lang="fr-FR" sz="2000" dirty="0">
                <a:latin typeface="Book Antiqua" pitchFamily="18" charset="0"/>
              </a:rPr>
              <a:t>Dans le cas exceptionnel où l’objectif de sprint n’est plus atteignable, le </a:t>
            </a:r>
            <a:r>
              <a:rPr lang="fr-FR" sz="2000" dirty="0" err="1">
                <a:latin typeface="Book Antiqua" pitchFamily="18" charset="0"/>
              </a:rPr>
              <a:t>product</a:t>
            </a:r>
            <a:r>
              <a:rPr lang="fr-FR" sz="2000" dirty="0">
                <a:latin typeface="Book Antiqua" pitchFamily="18" charset="0"/>
              </a:rPr>
              <a:t> </a:t>
            </a:r>
            <a:r>
              <a:rPr lang="fr-FR" sz="2000" dirty="0" err="1">
                <a:latin typeface="Book Antiqua" pitchFamily="18" charset="0"/>
              </a:rPr>
              <a:t>owner</a:t>
            </a:r>
            <a:r>
              <a:rPr lang="fr-FR" sz="2000" dirty="0">
                <a:latin typeface="Book Antiqua" pitchFamily="18" charset="0"/>
              </a:rPr>
              <a:t> peut mettre fin au sprint. </a:t>
            </a:r>
          </a:p>
          <a:p>
            <a:pPr marL="0" lvl="1" defTabSz="889000">
              <a:lnSpc>
                <a:spcPct val="90000"/>
              </a:lnSpc>
              <a:spcAft>
                <a:spcPct val="15000"/>
              </a:spcAft>
            </a:pPr>
            <a:endParaRPr lang="fr-FR" sz="2000" dirty="0">
              <a:latin typeface="Book Antiqua" pitchFamily="18" charset="0"/>
            </a:endParaRPr>
          </a:p>
          <a:p>
            <a:pPr marL="0" lvl="1" defTabSz="889000">
              <a:lnSpc>
                <a:spcPct val="90000"/>
              </a:lnSpc>
              <a:spcAft>
                <a:spcPct val="15000"/>
              </a:spcAft>
            </a:pPr>
            <a:r>
              <a:rPr lang="fr-FR" sz="2000" dirty="0">
                <a:latin typeface="Book Antiqua" pitchFamily="18" charset="0"/>
              </a:rPr>
              <a:t>A ce moment là, tous les items « </a:t>
            </a:r>
            <a:r>
              <a:rPr lang="fr-FR" sz="2000" dirty="0" err="1">
                <a:latin typeface="Book Antiqua" pitchFamily="18" charset="0"/>
              </a:rPr>
              <a:t>done</a:t>
            </a:r>
            <a:r>
              <a:rPr lang="fr-FR" sz="2000" dirty="0">
                <a:latin typeface="Book Antiqua" pitchFamily="18" charset="0"/>
              </a:rPr>
              <a:t> » rejoindront l’incrément et les items non terminés repartiront dans</a:t>
            </a:r>
          </a:p>
          <a:p>
            <a:pPr marL="0" lvl="1" defTabSz="889000">
              <a:lnSpc>
                <a:spcPct val="90000"/>
              </a:lnSpc>
              <a:spcAft>
                <a:spcPct val="15000"/>
              </a:spcAft>
            </a:pPr>
            <a:r>
              <a:rPr lang="fr-FR" sz="2000" dirty="0">
                <a:latin typeface="Book Antiqua" pitchFamily="18" charset="0"/>
              </a:rPr>
              <a:t>le </a:t>
            </a:r>
            <a:r>
              <a:rPr lang="fr-FR" sz="2000" dirty="0" err="1">
                <a:latin typeface="Book Antiqua" pitchFamily="18" charset="0"/>
              </a:rPr>
              <a:t>product</a:t>
            </a:r>
            <a:r>
              <a:rPr lang="fr-FR" sz="2000" dirty="0">
                <a:latin typeface="Book Antiqua" pitchFamily="18" charset="0"/>
              </a:rPr>
              <a:t> </a:t>
            </a:r>
            <a:r>
              <a:rPr lang="fr-FR" sz="2000" dirty="0" err="1">
                <a:latin typeface="Book Antiqua" pitchFamily="18" charset="0"/>
              </a:rPr>
              <a:t>backlog</a:t>
            </a:r>
            <a:r>
              <a:rPr lang="fr-FR" sz="2000" dirty="0">
                <a:latin typeface="Book Antiqua" pitchFamily="18" charset="0"/>
              </a:rPr>
              <a:t> ; il sera important d’estimer </a:t>
            </a:r>
          </a:p>
          <a:p>
            <a:pPr marL="0" lvl="1" defTabSz="889000">
              <a:lnSpc>
                <a:spcPct val="90000"/>
              </a:lnSpc>
              <a:spcAft>
                <a:spcPct val="15000"/>
              </a:spcAft>
            </a:pPr>
            <a:r>
              <a:rPr lang="fr-FR" sz="2000" dirty="0">
                <a:latin typeface="Book Antiqua" pitchFamily="18" charset="0"/>
              </a:rPr>
              <a:t>à nouveau tous ces items.</a:t>
            </a:r>
          </a:p>
          <a:p>
            <a:pPr marL="0" lvl="1" defTabSz="889000">
              <a:lnSpc>
                <a:spcPct val="90000"/>
              </a:lnSpc>
              <a:spcAft>
                <a:spcPct val="15000"/>
              </a:spcAft>
            </a:pPr>
            <a:endParaRPr lang="fr-FR" sz="2000" dirty="0">
              <a:latin typeface="Book Antiqua" pitchFamily="18" charset="0"/>
            </a:endParaRPr>
          </a:p>
          <a:p>
            <a:pPr marL="0" lvl="1" defTabSz="889000">
              <a:lnSpc>
                <a:spcPct val="90000"/>
              </a:lnSpc>
              <a:spcAft>
                <a:spcPct val="15000"/>
              </a:spcAft>
            </a:pPr>
            <a:r>
              <a:rPr lang="fr-FR" sz="2000" b="1" dirty="0">
                <a:latin typeface="Book Antiqua" pitchFamily="18" charset="0"/>
              </a:rPr>
              <a:t>L’équipe </a:t>
            </a:r>
            <a:r>
              <a:rPr lang="fr-FR" sz="2000" b="1" dirty="0" err="1">
                <a:latin typeface="Book Antiqua" pitchFamily="18" charset="0"/>
              </a:rPr>
              <a:t>scrum</a:t>
            </a:r>
            <a:r>
              <a:rPr lang="fr-FR" sz="2000" b="1" dirty="0">
                <a:latin typeface="Book Antiqua" pitchFamily="18" charset="0"/>
              </a:rPr>
              <a:t> </a:t>
            </a:r>
            <a:r>
              <a:rPr lang="fr-FR" sz="2000" dirty="0">
                <a:latin typeface="Book Antiqua" pitchFamily="18" charset="0"/>
              </a:rPr>
              <a:t>commencera directement </a:t>
            </a:r>
          </a:p>
          <a:p>
            <a:pPr marL="0" lvl="1" defTabSz="889000">
              <a:lnSpc>
                <a:spcPct val="90000"/>
              </a:lnSpc>
              <a:spcAft>
                <a:spcPct val="15000"/>
              </a:spcAft>
            </a:pPr>
            <a:r>
              <a:rPr lang="fr-FR" sz="2000" dirty="0">
                <a:latin typeface="Book Antiqua" pitchFamily="18" charset="0"/>
              </a:rPr>
              <a:t>un nouveau sprint.</a:t>
            </a:r>
          </a:p>
          <a:p>
            <a:pPr marL="0" lvl="1" defTabSz="889000">
              <a:lnSpc>
                <a:spcPct val="90000"/>
              </a:lnSpc>
              <a:spcAft>
                <a:spcPct val="15000"/>
              </a:spcAft>
            </a:pPr>
            <a:endParaRPr lang="fr-FR" sz="2000" dirty="0">
              <a:latin typeface="Book Antiqua" pitchFamily="18" charset="0"/>
            </a:endParaRPr>
          </a:p>
          <a:p>
            <a:pPr marL="0" lvl="1" defTabSz="889000">
              <a:lnSpc>
                <a:spcPct val="90000"/>
              </a:lnSpc>
              <a:spcAft>
                <a:spcPct val="15000"/>
              </a:spcAft>
            </a:pPr>
            <a:endParaRPr lang="fr-FR" sz="2000" b="0" kern="1200" dirty="0">
              <a:latin typeface="Book Antiqua" pitchFamily="18" charset="0"/>
            </a:endParaRPr>
          </a:p>
          <a:p>
            <a:pPr marL="228600" lvl="2" algn="l" defTabSz="889000">
              <a:lnSpc>
                <a:spcPct val="90000"/>
              </a:lnSpc>
              <a:spcBef>
                <a:spcPct val="0"/>
              </a:spcBef>
              <a:spcAft>
                <a:spcPct val="15000"/>
              </a:spcAft>
            </a:pPr>
            <a:r>
              <a:rPr lang="fr-FR" sz="2000" b="0" kern="1200" dirty="0">
                <a:latin typeface="Book Antiqua" pitchFamily="18" charset="0"/>
              </a:rPr>
              <a:t>	</a:t>
            </a:r>
          </a:p>
          <a:p>
            <a:pPr marL="228600" lvl="2" algn="l" defTabSz="889000">
              <a:lnSpc>
                <a:spcPct val="90000"/>
              </a:lnSpc>
              <a:spcBef>
                <a:spcPct val="0"/>
              </a:spcBef>
              <a:spcAft>
                <a:spcPct val="15000"/>
              </a:spcAft>
            </a:pPr>
            <a:endParaRPr lang="fr-FR" sz="2000" b="0" kern="1200" dirty="0">
              <a:latin typeface="Book Antiqua" pitchFamily="18" charset="0"/>
            </a:endParaRPr>
          </a:p>
        </p:txBody>
      </p:sp>
      <p:sp>
        <p:nvSpPr>
          <p:cNvPr id="7" name="Forme libre 6"/>
          <p:cNvSpPr/>
          <p:nvPr/>
        </p:nvSpPr>
        <p:spPr>
          <a:xfrm>
            <a:off x="813182" y="1723174"/>
            <a:ext cx="5847049" cy="915120"/>
          </a:xfrm>
          <a:custGeom>
            <a:avLst/>
            <a:gdLst>
              <a:gd name="connsiteX0" fmla="*/ 0 w 5847049"/>
              <a:gd name="connsiteY0" fmla="*/ 152523 h 915120"/>
              <a:gd name="connsiteX1" fmla="*/ 44673 w 5847049"/>
              <a:gd name="connsiteY1" fmla="*/ 44673 h 915120"/>
              <a:gd name="connsiteX2" fmla="*/ 152523 w 5847049"/>
              <a:gd name="connsiteY2" fmla="*/ 0 h 915120"/>
              <a:gd name="connsiteX3" fmla="*/ 5694526 w 5847049"/>
              <a:gd name="connsiteY3" fmla="*/ 0 h 915120"/>
              <a:gd name="connsiteX4" fmla="*/ 5802376 w 5847049"/>
              <a:gd name="connsiteY4" fmla="*/ 44673 h 915120"/>
              <a:gd name="connsiteX5" fmla="*/ 5847049 w 5847049"/>
              <a:gd name="connsiteY5" fmla="*/ 152523 h 915120"/>
              <a:gd name="connsiteX6" fmla="*/ 5847049 w 5847049"/>
              <a:gd name="connsiteY6" fmla="*/ 762597 h 915120"/>
              <a:gd name="connsiteX7" fmla="*/ 5802376 w 5847049"/>
              <a:gd name="connsiteY7" fmla="*/ 870447 h 915120"/>
              <a:gd name="connsiteX8" fmla="*/ 5694526 w 5847049"/>
              <a:gd name="connsiteY8" fmla="*/ 915120 h 915120"/>
              <a:gd name="connsiteX9" fmla="*/ 152523 w 5847049"/>
              <a:gd name="connsiteY9" fmla="*/ 915120 h 915120"/>
              <a:gd name="connsiteX10" fmla="*/ 44673 w 5847049"/>
              <a:gd name="connsiteY10" fmla="*/ 870447 h 915120"/>
              <a:gd name="connsiteX11" fmla="*/ 0 w 5847049"/>
              <a:gd name="connsiteY11" fmla="*/ 762597 h 915120"/>
              <a:gd name="connsiteX12" fmla="*/ 0 w 5847049"/>
              <a:gd name="connsiteY12" fmla="*/ 152523 h 915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47049" h="915120">
                <a:moveTo>
                  <a:pt x="0" y="152523"/>
                </a:moveTo>
                <a:cubicBezTo>
                  <a:pt x="0" y="112071"/>
                  <a:pt x="16069" y="73277"/>
                  <a:pt x="44673" y="44673"/>
                </a:cubicBezTo>
                <a:cubicBezTo>
                  <a:pt x="73277" y="16069"/>
                  <a:pt x="112072" y="0"/>
                  <a:pt x="152523" y="0"/>
                </a:cubicBezTo>
                <a:lnTo>
                  <a:pt x="5694526" y="0"/>
                </a:lnTo>
                <a:cubicBezTo>
                  <a:pt x="5734978" y="0"/>
                  <a:pt x="5773772" y="16069"/>
                  <a:pt x="5802376" y="44673"/>
                </a:cubicBezTo>
                <a:cubicBezTo>
                  <a:pt x="5830980" y="73277"/>
                  <a:pt x="5847049" y="112072"/>
                  <a:pt x="5847049" y="152523"/>
                </a:cubicBezTo>
                <a:lnTo>
                  <a:pt x="5847049" y="762597"/>
                </a:lnTo>
                <a:cubicBezTo>
                  <a:pt x="5847049" y="803049"/>
                  <a:pt x="5830980" y="841843"/>
                  <a:pt x="5802376" y="870447"/>
                </a:cubicBezTo>
                <a:cubicBezTo>
                  <a:pt x="5773772" y="899051"/>
                  <a:pt x="5734978" y="915120"/>
                  <a:pt x="5694526" y="915120"/>
                </a:cubicBezTo>
                <a:lnTo>
                  <a:pt x="152523" y="915120"/>
                </a:lnTo>
                <a:cubicBezTo>
                  <a:pt x="112071" y="915120"/>
                  <a:pt x="73277" y="899051"/>
                  <a:pt x="44673" y="870447"/>
                </a:cubicBezTo>
                <a:cubicBezTo>
                  <a:pt x="16069" y="841843"/>
                  <a:pt x="0" y="803048"/>
                  <a:pt x="0" y="762597"/>
                </a:cubicBezTo>
                <a:lnTo>
                  <a:pt x="0" y="152523"/>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265677" tIns="44672" rIns="265677" bIns="44672" numCol="1" spcCol="1270" anchor="ctr" anchorCtr="0">
            <a:noAutofit/>
          </a:bodyPr>
          <a:lstStyle/>
          <a:p>
            <a:pPr lvl="0" algn="just" defTabSz="1377950">
              <a:lnSpc>
                <a:spcPct val="90000"/>
              </a:lnSpc>
              <a:spcBef>
                <a:spcPct val="0"/>
              </a:spcBef>
              <a:spcAft>
                <a:spcPct val="35000"/>
              </a:spcAft>
            </a:pPr>
            <a:r>
              <a:rPr lang="fr-FR" sz="3100" kern="1200" dirty="0">
                <a:latin typeface="Book Antiqua" pitchFamily="18" charset="0"/>
              </a:rPr>
              <a:t>Objectif</a:t>
            </a:r>
          </a:p>
        </p:txBody>
      </p:sp>
      <p:sp>
        <p:nvSpPr>
          <p:cNvPr id="4" name="Espace réservé du numéro de diapositive 3"/>
          <p:cNvSpPr>
            <a:spLocks noGrp="1"/>
          </p:cNvSpPr>
          <p:nvPr>
            <p:ph type="sldNum" sz="quarter" idx="12"/>
          </p:nvPr>
        </p:nvSpPr>
        <p:spPr/>
        <p:txBody>
          <a:bodyPr/>
          <a:lstStyle/>
          <a:p>
            <a:fld id="{FF21E1FE-B6AF-4A0D-9CB5-9FE704FC1E2E}" type="slidenum">
              <a:rPr lang="es-ES" smtClean="0"/>
              <a:pPr/>
              <a:t>5</a:t>
            </a:fld>
            <a:endParaRPr lang="es-ES"/>
          </a:p>
        </p:txBody>
      </p:sp>
      <p:pic>
        <p:nvPicPr>
          <p:cNvPr id="3" name="Image 2">
            <a:extLst>
              <a:ext uri="{FF2B5EF4-FFF2-40B4-BE49-F238E27FC236}">
                <a16:creationId xmlns:a16="http://schemas.microsoft.com/office/drawing/2014/main" id="{F94851D3-9CC8-4698-9D6D-E82610C01D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0647" y="4318931"/>
            <a:ext cx="2951312" cy="2369306"/>
          </a:xfrm>
          <a:prstGeom prst="rect">
            <a:avLst/>
          </a:prstGeom>
        </p:spPr>
      </p:pic>
    </p:spTree>
    <p:extLst>
      <p:ext uri="{BB962C8B-B14F-4D97-AF65-F5344CB8AC3E}">
        <p14:creationId xmlns:p14="http://schemas.microsoft.com/office/powerpoint/2010/main" val="3344182823"/>
      </p:ext>
    </p:ext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39750" y="0"/>
            <a:ext cx="8229600" cy="1125538"/>
          </a:xfrm>
        </p:spPr>
        <p:txBody>
          <a:bodyPr>
            <a:scene3d>
              <a:camera prst="orthographicFront"/>
              <a:lightRig rig="threePt" dir="t"/>
            </a:scene3d>
            <a:sp3d extrusionH="57150">
              <a:bevelT w="38100" h="38100"/>
            </a:sp3d>
          </a:bodyPr>
          <a:lstStyle/>
          <a:p>
            <a:r>
              <a:rPr lang="fr-FR"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Book Antiqua" pitchFamily="18" charset="0"/>
              </a:rPr>
              <a:t>Sprint</a:t>
            </a:r>
            <a:endParaRPr lang="fr-FR" dirty="0">
              <a:solidFill>
                <a:srgbClr val="1C1C1C"/>
              </a:solidFill>
              <a:latin typeface="Book Antiqua" pitchFamily="18" charset="0"/>
            </a:endParaRPr>
          </a:p>
        </p:txBody>
      </p:sp>
      <p:sp>
        <p:nvSpPr>
          <p:cNvPr id="6" name="Forme libre 5"/>
          <p:cNvSpPr/>
          <p:nvPr/>
        </p:nvSpPr>
        <p:spPr>
          <a:xfrm>
            <a:off x="315347" y="2104711"/>
            <a:ext cx="8352928" cy="4276617"/>
          </a:xfrm>
          <a:custGeom>
            <a:avLst/>
            <a:gdLst>
              <a:gd name="connsiteX0" fmla="*/ 0 w 8352928"/>
              <a:gd name="connsiteY0" fmla="*/ 0 h 4394250"/>
              <a:gd name="connsiteX1" fmla="*/ 8352928 w 8352928"/>
              <a:gd name="connsiteY1" fmla="*/ 0 h 4394250"/>
              <a:gd name="connsiteX2" fmla="*/ 8352928 w 8352928"/>
              <a:gd name="connsiteY2" fmla="*/ 4394250 h 4394250"/>
              <a:gd name="connsiteX3" fmla="*/ 0 w 8352928"/>
              <a:gd name="connsiteY3" fmla="*/ 4394250 h 4394250"/>
              <a:gd name="connsiteX4" fmla="*/ 0 w 8352928"/>
              <a:gd name="connsiteY4" fmla="*/ 0 h 4394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2928" h="4394250">
                <a:moveTo>
                  <a:pt x="0" y="0"/>
                </a:moveTo>
                <a:lnTo>
                  <a:pt x="8352928" y="0"/>
                </a:lnTo>
                <a:lnTo>
                  <a:pt x="8352928" y="4394250"/>
                </a:lnTo>
                <a:lnTo>
                  <a:pt x="0" y="4394250"/>
                </a:lnTo>
                <a:lnTo>
                  <a:pt x="0" y="0"/>
                </a:lnTo>
                <a:close/>
              </a:path>
            </a:pathLst>
          </a:custGeom>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8280" tIns="645668" rIns="648280" bIns="142240" numCol="1" spcCol="1270" anchor="t" anchorCtr="0">
            <a:noAutofit/>
          </a:bodyPr>
          <a:lstStyle/>
          <a:p>
            <a:pPr marL="0" lvl="1" defTabSz="889000">
              <a:lnSpc>
                <a:spcPct val="90000"/>
              </a:lnSpc>
              <a:spcAft>
                <a:spcPct val="15000"/>
              </a:spcAft>
            </a:pPr>
            <a:endParaRPr lang="fr-FR" sz="2000" dirty="0">
              <a:latin typeface="Book Antiqua" pitchFamily="18" charset="0"/>
            </a:endParaRPr>
          </a:p>
          <a:p>
            <a:pPr marL="0" lvl="1" defTabSz="889000">
              <a:lnSpc>
                <a:spcPct val="90000"/>
              </a:lnSpc>
              <a:spcAft>
                <a:spcPct val="15000"/>
              </a:spcAft>
            </a:pPr>
            <a:r>
              <a:rPr lang="fr-FR" sz="2000" dirty="0">
                <a:latin typeface="Book Antiqua" pitchFamily="18" charset="0"/>
              </a:rPr>
              <a:t>Nous pouvons appliquer les 4 étapes suivantes pour gérer les histoires inachevées dans un sprint:</a:t>
            </a:r>
          </a:p>
          <a:p>
            <a:pPr marL="0" lvl="1" defTabSz="889000">
              <a:lnSpc>
                <a:spcPct val="90000"/>
              </a:lnSpc>
              <a:spcAft>
                <a:spcPct val="15000"/>
              </a:spcAft>
            </a:pPr>
            <a:endParaRPr lang="fr-FR" sz="2000" dirty="0">
              <a:latin typeface="Book Antiqua" pitchFamily="18" charset="0"/>
            </a:endParaRPr>
          </a:p>
          <a:p>
            <a:pPr lvl="2" indent="-457200" defTabSz="889000">
              <a:lnSpc>
                <a:spcPct val="90000"/>
              </a:lnSpc>
              <a:spcAft>
                <a:spcPct val="15000"/>
              </a:spcAft>
              <a:buFont typeface="+mj-lt"/>
              <a:buAutoNum type="arabicPeriod"/>
            </a:pPr>
            <a:r>
              <a:rPr lang="fr-FR" sz="2000" dirty="0">
                <a:latin typeface="Book Antiqua" pitchFamily="18" charset="0"/>
              </a:rPr>
              <a:t>Identifiez les histoires que vous ne pourrez pas terminer.</a:t>
            </a:r>
          </a:p>
          <a:p>
            <a:pPr lvl="2" indent="-457200" defTabSz="889000">
              <a:lnSpc>
                <a:spcPct val="90000"/>
              </a:lnSpc>
              <a:spcAft>
                <a:spcPct val="15000"/>
              </a:spcAft>
              <a:buFont typeface="+mj-lt"/>
              <a:buAutoNum type="arabicPeriod"/>
            </a:pPr>
            <a:r>
              <a:rPr lang="fr-FR" sz="2000" dirty="0">
                <a:latin typeface="Book Antiqua" pitchFamily="18" charset="0"/>
              </a:rPr>
              <a:t>Documentez et estimez le reste.</a:t>
            </a:r>
          </a:p>
          <a:p>
            <a:pPr lvl="2" indent="-457200" defTabSz="889000">
              <a:lnSpc>
                <a:spcPct val="90000"/>
              </a:lnSpc>
              <a:spcAft>
                <a:spcPct val="15000"/>
              </a:spcAft>
              <a:buFont typeface="+mj-lt"/>
              <a:buAutoNum type="arabicPeriod"/>
            </a:pPr>
            <a:r>
              <a:rPr lang="fr-FR" sz="2000" dirty="0">
                <a:latin typeface="Book Antiqua" pitchFamily="18" charset="0"/>
              </a:rPr>
              <a:t>Renvoyez ces histoires dans le </a:t>
            </a:r>
            <a:r>
              <a:rPr lang="fr-FR" sz="2000" dirty="0" err="1">
                <a:latin typeface="Book Antiqua" pitchFamily="18" charset="0"/>
              </a:rPr>
              <a:t>Backlog</a:t>
            </a:r>
            <a:r>
              <a:rPr lang="fr-FR" sz="2000" dirty="0">
                <a:latin typeface="Book Antiqua" pitchFamily="18" charset="0"/>
              </a:rPr>
              <a:t> produit.</a:t>
            </a:r>
          </a:p>
          <a:p>
            <a:pPr lvl="2" indent="-457200" defTabSz="889000">
              <a:lnSpc>
                <a:spcPct val="90000"/>
              </a:lnSpc>
              <a:spcAft>
                <a:spcPct val="15000"/>
              </a:spcAft>
              <a:buFont typeface="+mj-lt"/>
              <a:buAutoNum type="arabicPeriod"/>
            </a:pPr>
            <a:r>
              <a:rPr lang="fr-FR" sz="2000" dirty="0">
                <a:latin typeface="Book Antiqua" pitchFamily="18" charset="0"/>
              </a:rPr>
              <a:t>Apportez les histoires inachevées à la</a:t>
            </a:r>
          </a:p>
          <a:p>
            <a:pPr marL="457200" lvl="2" defTabSz="889000">
              <a:lnSpc>
                <a:spcPct val="90000"/>
              </a:lnSpc>
              <a:spcAft>
                <a:spcPct val="15000"/>
              </a:spcAft>
            </a:pPr>
            <a:r>
              <a:rPr lang="fr-FR" sz="2000" dirty="0">
                <a:latin typeface="Book Antiqua" pitchFamily="18" charset="0"/>
              </a:rPr>
              <a:t> rétrospective Sprint.</a:t>
            </a:r>
          </a:p>
          <a:p>
            <a:pPr marL="0" lvl="1" defTabSz="889000">
              <a:lnSpc>
                <a:spcPct val="90000"/>
              </a:lnSpc>
              <a:spcAft>
                <a:spcPct val="15000"/>
              </a:spcAft>
            </a:pPr>
            <a:endParaRPr lang="fr-FR" sz="2000" b="0" kern="1200" dirty="0">
              <a:latin typeface="Book Antiqua" pitchFamily="18" charset="0"/>
            </a:endParaRPr>
          </a:p>
          <a:p>
            <a:pPr marL="228600" lvl="2" algn="l" defTabSz="889000">
              <a:lnSpc>
                <a:spcPct val="90000"/>
              </a:lnSpc>
              <a:spcBef>
                <a:spcPct val="0"/>
              </a:spcBef>
              <a:spcAft>
                <a:spcPct val="15000"/>
              </a:spcAft>
            </a:pPr>
            <a:r>
              <a:rPr lang="fr-FR" sz="2000" b="0" kern="1200" dirty="0">
                <a:latin typeface="Book Antiqua" pitchFamily="18" charset="0"/>
              </a:rPr>
              <a:t>	</a:t>
            </a:r>
          </a:p>
          <a:p>
            <a:pPr marL="228600" lvl="2" algn="l" defTabSz="889000">
              <a:lnSpc>
                <a:spcPct val="90000"/>
              </a:lnSpc>
              <a:spcBef>
                <a:spcPct val="0"/>
              </a:spcBef>
              <a:spcAft>
                <a:spcPct val="15000"/>
              </a:spcAft>
            </a:pPr>
            <a:endParaRPr lang="fr-FR" sz="2000" b="0" kern="1200" dirty="0">
              <a:latin typeface="Book Antiqua" pitchFamily="18" charset="0"/>
            </a:endParaRPr>
          </a:p>
        </p:txBody>
      </p:sp>
      <p:sp>
        <p:nvSpPr>
          <p:cNvPr id="7" name="Forme libre 6"/>
          <p:cNvSpPr/>
          <p:nvPr/>
        </p:nvSpPr>
        <p:spPr>
          <a:xfrm>
            <a:off x="813182" y="1723174"/>
            <a:ext cx="5847049" cy="915120"/>
          </a:xfrm>
          <a:custGeom>
            <a:avLst/>
            <a:gdLst>
              <a:gd name="connsiteX0" fmla="*/ 0 w 5847049"/>
              <a:gd name="connsiteY0" fmla="*/ 152523 h 915120"/>
              <a:gd name="connsiteX1" fmla="*/ 44673 w 5847049"/>
              <a:gd name="connsiteY1" fmla="*/ 44673 h 915120"/>
              <a:gd name="connsiteX2" fmla="*/ 152523 w 5847049"/>
              <a:gd name="connsiteY2" fmla="*/ 0 h 915120"/>
              <a:gd name="connsiteX3" fmla="*/ 5694526 w 5847049"/>
              <a:gd name="connsiteY3" fmla="*/ 0 h 915120"/>
              <a:gd name="connsiteX4" fmla="*/ 5802376 w 5847049"/>
              <a:gd name="connsiteY4" fmla="*/ 44673 h 915120"/>
              <a:gd name="connsiteX5" fmla="*/ 5847049 w 5847049"/>
              <a:gd name="connsiteY5" fmla="*/ 152523 h 915120"/>
              <a:gd name="connsiteX6" fmla="*/ 5847049 w 5847049"/>
              <a:gd name="connsiteY6" fmla="*/ 762597 h 915120"/>
              <a:gd name="connsiteX7" fmla="*/ 5802376 w 5847049"/>
              <a:gd name="connsiteY7" fmla="*/ 870447 h 915120"/>
              <a:gd name="connsiteX8" fmla="*/ 5694526 w 5847049"/>
              <a:gd name="connsiteY8" fmla="*/ 915120 h 915120"/>
              <a:gd name="connsiteX9" fmla="*/ 152523 w 5847049"/>
              <a:gd name="connsiteY9" fmla="*/ 915120 h 915120"/>
              <a:gd name="connsiteX10" fmla="*/ 44673 w 5847049"/>
              <a:gd name="connsiteY10" fmla="*/ 870447 h 915120"/>
              <a:gd name="connsiteX11" fmla="*/ 0 w 5847049"/>
              <a:gd name="connsiteY11" fmla="*/ 762597 h 915120"/>
              <a:gd name="connsiteX12" fmla="*/ 0 w 5847049"/>
              <a:gd name="connsiteY12" fmla="*/ 152523 h 915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47049" h="915120">
                <a:moveTo>
                  <a:pt x="0" y="152523"/>
                </a:moveTo>
                <a:cubicBezTo>
                  <a:pt x="0" y="112071"/>
                  <a:pt x="16069" y="73277"/>
                  <a:pt x="44673" y="44673"/>
                </a:cubicBezTo>
                <a:cubicBezTo>
                  <a:pt x="73277" y="16069"/>
                  <a:pt x="112072" y="0"/>
                  <a:pt x="152523" y="0"/>
                </a:cubicBezTo>
                <a:lnTo>
                  <a:pt x="5694526" y="0"/>
                </a:lnTo>
                <a:cubicBezTo>
                  <a:pt x="5734978" y="0"/>
                  <a:pt x="5773772" y="16069"/>
                  <a:pt x="5802376" y="44673"/>
                </a:cubicBezTo>
                <a:cubicBezTo>
                  <a:pt x="5830980" y="73277"/>
                  <a:pt x="5847049" y="112072"/>
                  <a:pt x="5847049" y="152523"/>
                </a:cubicBezTo>
                <a:lnTo>
                  <a:pt x="5847049" y="762597"/>
                </a:lnTo>
                <a:cubicBezTo>
                  <a:pt x="5847049" y="803049"/>
                  <a:pt x="5830980" y="841843"/>
                  <a:pt x="5802376" y="870447"/>
                </a:cubicBezTo>
                <a:cubicBezTo>
                  <a:pt x="5773772" y="899051"/>
                  <a:pt x="5734978" y="915120"/>
                  <a:pt x="5694526" y="915120"/>
                </a:cubicBezTo>
                <a:lnTo>
                  <a:pt x="152523" y="915120"/>
                </a:lnTo>
                <a:cubicBezTo>
                  <a:pt x="112071" y="915120"/>
                  <a:pt x="73277" y="899051"/>
                  <a:pt x="44673" y="870447"/>
                </a:cubicBezTo>
                <a:cubicBezTo>
                  <a:pt x="16069" y="841843"/>
                  <a:pt x="0" y="803048"/>
                  <a:pt x="0" y="762597"/>
                </a:cubicBezTo>
                <a:lnTo>
                  <a:pt x="0" y="152523"/>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265677" tIns="44672" rIns="265677" bIns="44672" numCol="1" spcCol="1270" anchor="ctr" anchorCtr="0">
            <a:noAutofit/>
          </a:bodyPr>
          <a:lstStyle/>
          <a:p>
            <a:pPr lvl="0" algn="just" defTabSz="1377950">
              <a:lnSpc>
                <a:spcPct val="90000"/>
              </a:lnSpc>
              <a:spcBef>
                <a:spcPct val="0"/>
              </a:spcBef>
              <a:spcAft>
                <a:spcPct val="35000"/>
              </a:spcAft>
            </a:pPr>
            <a:r>
              <a:rPr lang="fr-FR" sz="3100" kern="1200" dirty="0">
                <a:latin typeface="Book Antiqua" pitchFamily="18" charset="0"/>
              </a:rPr>
              <a:t>Objectif</a:t>
            </a:r>
          </a:p>
        </p:txBody>
      </p:sp>
      <p:sp>
        <p:nvSpPr>
          <p:cNvPr id="4" name="Espace réservé du numéro de diapositive 3"/>
          <p:cNvSpPr>
            <a:spLocks noGrp="1"/>
          </p:cNvSpPr>
          <p:nvPr>
            <p:ph type="sldNum" sz="quarter" idx="12"/>
          </p:nvPr>
        </p:nvSpPr>
        <p:spPr/>
        <p:txBody>
          <a:bodyPr/>
          <a:lstStyle/>
          <a:p>
            <a:fld id="{FF21E1FE-B6AF-4A0D-9CB5-9FE704FC1E2E}" type="slidenum">
              <a:rPr lang="es-ES" smtClean="0"/>
              <a:pPr/>
              <a:t>6</a:t>
            </a:fld>
            <a:endParaRPr lang="es-ES"/>
          </a:p>
        </p:txBody>
      </p:sp>
      <p:pic>
        <p:nvPicPr>
          <p:cNvPr id="3" name="Image 2">
            <a:extLst>
              <a:ext uri="{FF2B5EF4-FFF2-40B4-BE49-F238E27FC236}">
                <a16:creationId xmlns:a16="http://schemas.microsoft.com/office/drawing/2014/main" id="{F94851D3-9CC8-4698-9D6D-E82610C01D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32251" y="4211486"/>
            <a:ext cx="2951312" cy="2369306"/>
          </a:xfrm>
          <a:prstGeom prst="rect">
            <a:avLst/>
          </a:prstGeom>
        </p:spPr>
      </p:pic>
    </p:spTree>
    <p:extLst>
      <p:ext uri="{BB962C8B-B14F-4D97-AF65-F5344CB8AC3E}">
        <p14:creationId xmlns:p14="http://schemas.microsoft.com/office/powerpoint/2010/main" val="2059460395"/>
      </p:ext>
    </p:ext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39750" y="0"/>
            <a:ext cx="8229600" cy="1125538"/>
          </a:xfrm>
        </p:spPr>
        <p:txBody>
          <a:bodyPr>
            <a:scene3d>
              <a:camera prst="orthographicFront"/>
              <a:lightRig rig="threePt" dir="t"/>
            </a:scene3d>
            <a:sp3d extrusionH="57150">
              <a:bevelT w="38100" h="38100"/>
            </a:sp3d>
          </a:bodyPr>
          <a:lstStyle/>
          <a:p>
            <a:r>
              <a:rPr lang="fr-FR"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Book Antiqua" pitchFamily="18" charset="0"/>
              </a:rPr>
              <a:t>Sprint</a:t>
            </a:r>
            <a:endParaRPr lang="fr-FR" dirty="0">
              <a:solidFill>
                <a:srgbClr val="1C1C1C"/>
              </a:solidFill>
              <a:latin typeface="Book Antiqua" pitchFamily="18" charset="0"/>
            </a:endParaRPr>
          </a:p>
        </p:txBody>
      </p:sp>
      <p:sp>
        <p:nvSpPr>
          <p:cNvPr id="6" name="Forme libre 5"/>
          <p:cNvSpPr/>
          <p:nvPr/>
        </p:nvSpPr>
        <p:spPr>
          <a:xfrm>
            <a:off x="315347" y="2104711"/>
            <a:ext cx="8352928" cy="4276617"/>
          </a:xfrm>
          <a:custGeom>
            <a:avLst/>
            <a:gdLst>
              <a:gd name="connsiteX0" fmla="*/ 0 w 8352928"/>
              <a:gd name="connsiteY0" fmla="*/ 0 h 4394250"/>
              <a:gd name="connsiteX1" fmla="*/ 8352928 w 8352928"/>
              <a:gd name="connsiteY1" fmla="*/ 0 h 4394250"/>
              <a:gd name="connsiteX2" fmla="*/ 8352928 w 8352928"/>
              <a:gd name="connsiteY2" fmla="*/ 4394250 h 4394250"/>
              <a:gd name="connsiteX3" fmla="*/ 0 w 8352928"/>
              <a:gd name="connsiteY3" fmla="*/ 4394250 h 4394250"/>
              <a:gd name="connsiteX4" fmla="*/ 0 w 8352928"/>
              <a:gd name="connsiteY4" fmla="*/ 0 h 4394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2928" h="4394250">
                <a:moveTo>
                  <a:pt x="0" y="0"/>
                </a:moveTo>
                <a:lnTo>
                  <a:pt x="8352928" y="0"/>
                </a:lnTo>
                <a:lnTo>
                  <a:pt x="8352928" y="4394250"/>
                </a:lnTo>
                <a:lnTo>
                  <a:pt x="0" y="4394250"/>
                </a:lnTo>
                <a:lnTo>
                  <a:pt x="0" y="0"/>
                </a:lnTo>
                <a:close/>
              </a:path>
            </a:pathLst>
          </a:custGeom>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8280" tIns="645668" rIns="648280" bIns="142240" numCol="1" spcCol="1270" anchor="t" anchorCtr="0">
            <a:noAutofit/>
          </a:bodyPr>
          <a:lstStyle/>
          <a:p>
            <a:pPr marL="0" lvl="1" defTabSz="889000">
              <a:lnSpc>
                <a:spcPct val="90000"/>
              </a:lnSpc>
              <a:spcAft>
                <a:spcPct val="15000"/>
              </a:spcAft>
            </a:pPr>
            <a:endParaRPr lang="fr-FR" sz="2000" b="0" kern="1200" dirty="0">
              <a:latin typeface="Book Antiqua" pitchFamily="18" charset="0"/>
            </a:endParaRPr>
          </a:p>
          <a:p>
            <a:pPr marL="228600" lvl="2" algn="l" defTabSz="889000">
              <a:lnSpc>
                <a:spcPct val="90000"/>
              </a:lnSpc>
              <a:spcBef>
                <a:spcPct val="0"/>
              </a:spcBef>
              <a:spcAft>
                <a:spcPct val="15000"/>
              </a:spcAft>
            </a:pPr>
            <a:r>
              <a:rPr lang="fr-FR" sz="2000" b="0" kern="1200" dirty="0">
                <a:latin typeface="Book Antiqua" pitchFamily="18" charset="0"/>
              </a:rPr>
              <a:t>	</a:t>
            </a:r>
          </a:p>
          <a:p>
            <a:pPr marL="228600" lvl="2" defTabSz="889000">
              <a:lnSpc>
                <a:spcPct val="90000"/>
              </a:lnSpc>
              <a:spcAft>
                <a:spcPct val="15000"/>
              </a:spcAft>
            </a:pPr>
            <a:r>
              <a:rPr lang="fr-FR" sz="2000" u="sng" dirty="0">
                <a:latin typeface="Book Antiqua" pitchFamily="18" charset="0"/>
              </a:rPr>
              <a:t>À vrai dire</a:t>
            </a:r>
            <a:r>
              <a:rPr lang="fr-FR" sz="2000" dirty="0">
                <a:latin typeface="Book Antiqua" pitchFamily="18" charset="0"/>
              </a:rPr>
              <a:t>, il </a:t>
            </a:r>
            <a:r>
              <a:rPr lang="fr-FR" sz="2000" b="1" dirty="0">
                <a:latin typeface="Book Antiqua" pitchFamily="18" charset="0"/>
              </a:rPr>
              <a:t>ne s’agit pas d’un Sprint à part entière</a:t>
            </a:r>
            <a:r>
              <a:rPr lang="fr-FR" sz="2000" dirty="0">
                <a:latin typeface="Book Antiqua" pitchFamily="18" charset="0"/>
              </a:rPr>
              <a:t> régi par un Sprint </a:t>
            </a:r>
            <a:r>
              <a:rPr lang="fr-FR" sz="2000" dirty="0" err="1">
                <a:latin typeface="Book Antiqua" pitchFamily="18" charset="0"/>
              </a:rPr>
              <a:t>Backlog</a:t>
            </a:r>
            <a:r>
              <a:rPr lang="fr-FR" sz="2000" dirty="0">
                <a:latin typeface="Book Antiqua" pitchFamily="18" charset="0"/>
              </a:rPr>
              <a:t>, </a:t>
            </a:r>
            <a:r>
              <a:rPr lang="fr-FR" sz="2000" b="1" dirty="0">
                <a:latin typeface="Book Antiqua" pitchFamily="18" charset="0"/>
              </a:rPr>
              <a:t>d’une période de temps définie par Scrum, ni d’un ensemble de tâches à réaliser</a:t>
            </a:r>
            <a:r>
              <a:rPr lang="fr-FR" sz="2000" dirty="0">
                <a:latin typeface="Book Antiqua" pitchFamily="18" charset="0"/>
              </a:rPr>
              <a:t>. Il </a:t>
            </a:r>
            <a:r>
              <a:rPr lang="fr-FR" sz="2000" dirty="0">
                <a:highlight>
                  <a:srgbClr val="00FFFF"/>
                </a:highlight>
                <a:latin typeface="Book Antiqua" pitchFamily="18" charset="0"/>
              </a:rPr>
              <a:t>s’agit d’une période de préparation avant le commencement du premier Sprint</a:t>
            </a:r>
            <a:r>
              <a:rPr lang="fr-FR" sz="2000" dirty="0">
                <a:latin typeface="Book Antiqua" pitchFamily="18" charset="0"/>
              </a:rPr>
              <a:t>, d’où le nom : "Sprint 0".</a:t>
            </a:r>
            <a:endParaRPr lang="fr-FR" sz="2000" b="0" kern="1200" dirty="0">
              <a:latin typeface="Book Antiqua" pitchFamily="18" charset="0"/>
            </a:endParaRPr>
          </a:p>
        </p:txBody>
      </p:sp>
      <p:sp>
        <p:nvSpPr>
          <p:cNvPr id="7" name="Forme libre 6"/>
          <p:cNvSpPr/>
          <p:nvPr/>
        </p:nvSpPr>
        <p:spPr>
          <a:xfrm>
            <a:off x="813182" y="1723174"/>
            <a:ext cx="5847049" cy="915120"/>
          </a:xfrm>
          <a:custGeom>
            <a:avLst/>
            <a:gdLst>
              <a:gd name="connsiteX0" fmla="*/ 0 w 5847049"/>
              <a:gd name="connsiteY0" fmla="*/ 152523 h 915120"/>
              <a:gd name="connsiteX1" fmla="*/ 44673 w 5847049"/>
              <a:gd name="connsiteY1" fmla="*/ 44673 h 915120"/>
              <a:gd name="connsiteX2" fmla="*/ 152523 w 5847049"/>
              <a:gd name="connsiteY2" fmla="*/ 0 h 915120"/>
              <a:gd name="connsiteX3" fmla="*/ 5694526 w 5847049"/>
              <a:gd name="connsiteY3" fmla="*/ 0 h 915120"/>
              <a:gd name="connsiteX4" fmla="*/ 5802376 w 5847049"/>
              <a:gd name="connsiteY4" fmla="*/ 44673 h 915120"/>
              <a:gd name="connsiteX5" fmla="*/ 5847049 w 5847049"/>
              <a:gd name="connsiteY5" fmla="*/ 152523 h 915120"/>
              <a:gd name="connsiteX6" fmla="*/ 5847049 w 5847049"/>
              <a:gd name="connsiteY6" fmla="*/ 762597 h 915120"/>
              <a:gd name="connsiteX7" fmla="*/ 5802376 w 5847049"/>
              <a:gd name="connsiteY7" fmla="*/ 870447 h 915120"/>
              <a:gd name="connsiteX8" fmla="*/ 5694526 w 5847049"/>
              <a:gd name="connsiteY8" fmla="*/ 915120 h 915120"/>
              <a:gd name="connsiteX9" fmla="*/ 152523 w 5847049"/>
              <a:gd name="connsiteY9" fmla="*/ 915120 h 915120"/>
              <a:gd name="connsiteX10" fmla="*/ 44673 w 5847049"/>
              <a:gd name="connsiteY10" fmla="*/ 870447 h 915120"/>
              <a:gd name="connsiteX11" fmla="*/ 0 w 5847049"/>
              <a:gd name="connsiteY11" fmla="*/ 762597 h 915120"/>
              <a:gd name="connsiteX12" fmla="*/ 0 w 5847049"/>
              <a:gd name="connsiteY12" fmla="*/ 152523 h 915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47049" h="915120">
                <a:moveTo>
                  <a:pt x="0" y="152523"/>
                </a:moveTo>
                <a:cubicBezTo>
                  <a:pt x="0" y="112071"/>
                  <a:pt x="16069" y="73277"/>
                  <a:pt x="44673" y="44673"/>
                </a:cubicBezTo>
                <a:cubicBezTo>
                  <a:pt x="73277" y="16069"/>
                  <a:pt x="112072" y="0"/>
                  <a:pt x="152523" y="0"/>
                </a:cubicBezTo>
                <a:lnTo>
                  <a:pt x="5694526" y="0"/>
                </a:lnTo>
                <a:cubicBezTo>
                  <a:pt x="5734978" y="0"/>
                  <a:pt x="5773772" y="16069"/>
                  <a:pt x="5802376" y="44673"/>
                </a:cubicBezTo>
                <a:cubicBezTo>
                  <a:pt x="5830980" y="73277"/>
                  <a:pt x="5847049" y="112072"/>
                  <a:pt x="5847049" y="152523"/>
                </a:cubicBezTo>
                <a:lnTo>
                  <a:pt x="5847049" y="762597"/>
                </a:lnTo>
                <a:cubicBezTo>
                  <a:pt x="5847049" y="803049"/>
                  <a:pt x="5830980" y="841843"/>
                  <a:pt x="5802376" y="870447"/>
                </a:cubicBezTo>
                <a:cubicBezTo>
                  <a:pt x="5773772" y="899051"/>
                  <a:pt x="5734978" y="915120"/>
                  <a:pt x="5694526" y="915120"/>
                </a:cubicBezTo>
                <a:lnTo>
                  <a:pt x="152523" y="915120"/>
                </a:lnTo>
                <a:cubicBezTo>
                  <a:pt x="112071" y="915120"/>
                  <a:pt x="73277" y="899051"/>
                  <a:pt x="44673" y="870447"/>
                </a:cubicBezTo>
                <a:cubicBezTo>
                  <a:pt x="16069" y="841843"/>
                  <a:pt x="0" y="803048"/>
                  <a:pt x="0" y="762597"/>
                </a:cubicBezTo>
                <a:lnTo>
                  <a:pt x="0" y="152523"/>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265677" tIns="44672" rIns="265677" bIns="44672" numCol="1" spcCol="1270" anchor="ctr" anchorCtr="0">
            <a:noAutofit/>
          </a:bodyPr>
          <a:lstStyle/>
          <a:p>
            <a:pPr lvl="0" algn="just" defTabSz="1377950">
              <a:lnSpc>
                <a:spcPct val="90000"/>
              </a:lnSpc>
              <a:spcBef>
                <a:spcPct val="0"/>
              </a:spcBef>
              <a:spcAft>
                <a:spcPct val="35000"/>
              </a:spcAft>
            </a:pPr>
            <a:r>
              <a:rPr lang="fr-FR" sz="3100" kern="1200" dirty="0">
                <a:latin typeface="Book Antiqua" pitchFamily="18" charset="0"/>
              </a:rPr>
              <a:t>Sprint 0</a:t>
            </a:r>
          </a:p>
        </p:txBody>
      </p:sp>
      <p:sp>
        <p:nvSpPr>
          <p:cNvPr id="4" name="Espace réservé du numéro de diapositive 3"/>
          <p:cNvSpPr>
            <a:spLocks noGrp="1"/>
          </p:cNvSpPr>
          <p:nvPr>
            <p:ph type="sldNum" sz="quarter" idx="12"/>
          </p:nvPr>
        </p:nvSpPr>
        <p:spPr/>
        <p:txBody>
          <a:bodyPr/>
          <a:lstStyle/>
          <a:p>
            <a:fld id="{FF21E1FE-B6AF-4A0D-9CB5-9FE704FC1E2E}" type="slidenum">
              <a:rPr lang="es-ES" smtClean="0"/>
              <a:pPr/>
              <a:t>7</a:t>
            </a:fld>
            <a:endParaRPr lang="es-ES"/>
          </a:p>
        </p:txBody>
      </p:sp>
      <p:pic>
        <p:nvPicPr>
          <p:cNvPr id="5" name="Image 4">
            <a:extLst>
              <a:ext uri="{FF2B5EF4-FFF2-40B4-BE49-F238E27FC236}">
                <a16:creationId xmlns:a16="http://schemas.microsoft.com/office/drawing/2014/main" id="{D9F104C2-C260-486C-8BD2-983AE947CF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8902" y="1489347"/>
            <a:ext cx="3498328" cy="1703647"/>
          </a:xfrm>
          <a:prstGeom prst="rect">
            <a:avLst/>
          </a:prstGeom>
        </p:spPr>
      </p:pic>
    </p:spTree>
    <p:extLst>
      <p:ext uri="{BB962C8B-B14F-4D97-AF65-F5344CB8AC3E}">
        <p14:creationId xmlns:p14="http://schemas.microsoft.com/office/powerpoint/2010/main" val="1358934082"/>
      </p:ext>
    </p:ext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39750" y="0"/>
            <a:ext cx="8229600" cy="1125538"/>
          </a:xfrm>
        </p:spPr>
        <p:txBody>
          <a:bodyPr>
            <a:scene3d>
              <a:camera prst="orthographicFront"/>
              <a:lightRig rig="threePt" dir="t"/>
            </a:scene3d>
            <a:sp3d extrusionH="57150">
              <a:bevelT w="38100" h="38100"/>
            </a:sp3d>
          </a:bodyPr>
          <a:lstStyle/>
          <a:p>
            <a:r>
              <a:rPr lang="fr-FR"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Book Antiqua" pitchFamily="18" charset="0"/>
              </a:rPr>
              <a:t>Sprint</a:t>
            </a:r>
            <a:endParaRPr lang="fr-FR" dirty="0">
              <a:solidFill>
                <a:srgbClr val="1C1C1C"/>
              </a:solidFill>
              <a:latin typeface="Book Antiqua" pitchFamily="18" charset="0"/>
            </a:endParaRPr>
          </a:p>
        </p:txBody>
      </p:sp>
      <p:sp>
        <p:nvSpPr>
          <p:cNvPr id="6" name="Forme libre 5"/>
          <p:cNvSpPr/>
          <p:nvPr/>
        </p:nvSpPr>
        <p:spPr>
          <a:xfrm>
            <a:off x="315347" y="2104711"/>
            <a:ext cx="8352928" cy="4276617"/>
          </a:xfrm>
          <a:custGeom>
            <a:avLst/>
            <a:gdLst>
              <a:gd name="connsiteX0" fmla="*/ 0 w 8352928"/>
              <a:gd name="connsiteY0" fmla="*/ 0 h 4394250"/>
              <a:gd name="connsiteX1" fmla="*/ 8352928 w 8352928"/>
              <a:gd name="connsiteY1" fmla="*/ 0 h 4394250"/>
              <a:gd name="connsiteX2" fmla="*/ 8352928 w 8352928"/>
              <a:gd name="connsiteY2" fmla="*/ 4394250 h 4394250"/>
              <a:gd name="connsiteX3" fmla="*/ 0 w 8352928"/>
              <a:gd name="connsiteY3" fmla="*/ 4394250 h 4394250"/>
              <a:gd name="connsiteX4" fmla="*/ 0 w 8352928"/>
              <a:gd name="connsiteY4" fmla="*/ 0 h 4394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2928" h="4394250">
                <a:moveTo>
                  <a:pt x="0" y="0"/>
                </a:moveTo>
                <a:lnTo>
                  <a:pt x="8352928" y="0"/>
                </a:lnTo>
                <a:lnTo>
                  <a:pt x="8352928" y="4394250"/>
                </a:lnTo>
                <a:lnTo>
                  <a:pt x="0" y="4394250"/>
                </a:lnTo>
                <a:lnTo>
                  <a:pt x="0" y="0"/>
                </a:lnTo>
                <a:close/>
              </a:path>
            </a:pathLst>
          </a:custGeom>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8280" tIns="645668" rIns="648280" bIns="142240" numCol="1" spcCol="1270" anchor="t" anchorCtr="0">
            <a:noAutofit/>
          </a:bodyPr>
          <a:lstStyle/>
          <a:p>
            <a:pPr marL="228600" lvl="2" algn="l" defTabSz="889000">
              <a:lnSpc>
                <a:spcPct val="90000"/>
              </a:lnSpc>
              <a:spcBef>
                <a:spcPct val="0"/>
              </a:spcBef>
              <a:spcAft>
                <a:spcPct val="15000"/>
              </a:spcAft>
            </a:pPr>
            <a:r>
              <a:rPr lang="fr-FR" sz="2000" b="0" kern="1200" dirty="0">
                <a:latin typeface="Book Antiqua" pitchFamily="18" charset="0"/>
              </a:rPr>
              <a:t>	</a:t>
            </a:r>
          </a:p>
          <a:p>
            <a:pPr marL="228600" lvl="2" defTabSz="889000">
              <a:lnSpc>
                <a:spcPct val="90000"/>
              </a:lnSpc>
              <a:spcAft>
                <a:spcPct val="15000"/>
              </a:spcAft>
            </a:pPr>
            <a:r>
              <a:rPr lang="fr-FR" sz="2000" dirty="0">
                <a:latin typeface="Book Antiqua" pitchFamily="18" charset="0"/>
              </a:rPr>
              <a:t>Dans le Sprint 0, nous allons retrouver les actions suivantes :</a:t>
            </a:r>
          </a:p>
          <a:p>
            <a:pPr marL="571500" lvl="2" indent="-342900" defTabSz="889000">
              <a:lnSpc>
                <a:spcPct val="90000"/>
              </a:lnSpc>
              <a:spcAft>
                <a:spcPct val="15000"/>
              </a:spcAft>
              <a:buFont typeface="Arial" panose="020B0604020202020204" pitchFamily="34" charset="0"/>
              <a:buChar char="•"/>
            </a:pPr>
            <a:r>
              <a:rPr lang="fr-FR" b="1" dirty="0">
                <a:latin typeface="Book Antiqua" pitchFamily="18" charset="0"/>
              </a:rPr>
              <a:t>Constitution de l’équipe Scrum </a:t>
            </a:r>
            <a:r>
              <a:rPr lang="fr-FR" dirty="0">
                <a:latin typeface="Book Antiqua" pitchFamily="18" charset="0"/>
              </a:rPr>
              <a:t>(Product </a:t>
            </a:r>
            <a:r>
              <a:rPr lang="fr-FR" dirty="0" err="1">
                <a:latin typeface="Book Antiqua" pitchFamily="18" charset="0"/>
              </a:rPr>
              <a:t>Owner</a:t>
            </a:r>
            <a:r>
              <a:rPr lang="fr-FR" dirty="0">
                <a:latin typeface="Book Antiqua" pitchFamily="18" charset="0"/>
              </a:rPr>
              <a:t>, Scrum Master, Équipe de développement).</a:t>
            </a:r>
          </a:p>
          <a:p>
            <a:pPr marL="571500" lvl="2" indent="-342900" defTabSz="889000">
              <a:lnSpc>
                <a:spcPct val="90000"/>
              </a:lnSpc>
              <a:spcAft>
                <a:spcPct val="15000"/>
              </a:spcAft>
              <a:buFont typeface="Arial" panose="020B0604020202020204" pitchFamily="34" charset="0"/>
              <a:buChar char="•"/>
            </a:pPr>
            <a:r>
              <a:rPr lang="fr-FR" b="1" dirty="0">
                <a:latin typeface="Book Antiqua" pitchFamily="18" charset="0"/>
              </a:rPr>
              <a:t>Écriture du Product </a:t>
            </a:r>
            <a:r>
              <a:rPr lang="fr-FR" b="1" dirty="0" err="1">
                <a:latin typeface="Book Antiqua" pitchFamily="18" charset="0"/>
              </a:rPr>
              <a:t>Backlog</a:t>
            </a:r>
            <a:r>
              <a:rPr lang="fr-FR" dirty="0">
                <a:latin typeface="Book Antiqua" pitchFamily="18" charset="0"/>
              </a:rPr>
              <a:t>.</a:t>
            </a:r>
          </a:p>
          <a:p>
            <a:pPr marL="571500" lvl="2" indent="-342900" defTabSz="889000">
              <a:lnSpc>
                <a:spcPct val="90000"/>
              </a:lnSpc>
              <a:spcAft>
                <a:spcPct val="15000"/>
              </a:spcAft>
              <a:buFont typeface="Arial" panose="020B0604020202020204" pitchFamily="34" charset="0"/>
              <a:buChar char="•"/>
            </a:pPr>
            <a:r>
              <a:rPr lang="fr-FR" b="1" dirty="0">
                <a:latin typeface="Book Antiqua" pitchFamily="18" charset="0"/>
              </a:rPr>
              <a:t>Priorisation du Product </a:t>
            </a:r>
            <a:r>
              <a:rPr lang="fr-FR" b="1" dirty="0" err="1">
                <a:latin typeface="Book Antiqua" pitchFamily="18" charset="0"/>
              </a:rPr>
              <a:t>Backlog</a:t>
            </a:r>
            <a:r>
              <a:rPr lang="fr-FR" b="1" dirty="0">
                <a:latin typeface="Book Antiqua" pitchFamily="18" charset="0"/>
              </a:rPr>
              <a:t>.</a:t>
            </a:r>
          </a:p>
          <a:p>
            <a:pPr marL="571500" lvl="2" indent="-342900" defTabSz="889000">
              <a:lnSpc>
                <a:spcPct val="90000"/>
              </a:lnSpc>
              <a:spcAft>
                <a:spcPct val="15000"/>
              </a:spcAft>
              <a:buFont typeface="Arial" panose="020B0604020202020204" pitchFamily="34" charset="0"/>
              <a:buChar char="•"/>
            </a:pPr>
            <a:r>
              <a:rPr lang="fr-FR" b="1" dirty="0">
                <a:latin typeface="Book Antiqua" pitchFamily="18" charset="0"/>
              </a:rPr>
              <a:t>Estimation et planification des Sprints </a:t>
            </a:r>
            <a:r>
              <a:rPr lang="fr-FR" dirty="0">
                <a:latin typeface="Book Antiqua" pitchFamily="18" charset="0"/>
              </a:rPr>
              <a:t>et éventuellement </a:t>
            </a:r>
            <a:r>
              <a:rPr lang="fr-FR" b="1" dirty="0">
                <a:latin typeface="Book Antiqua" pitchFamily="18" charset="0"/>
              </a:rPr>
              <a:t>des Releases.</a:t>
            </a:r>
          </a:p>
          <a:p>
            <a:pPr marL="571500" lvl="2" indent="-342900" defTabSz="889000">
              <a:lnSpc>
                <a:spcPct val="90000"/>
              </a:lnSpc>
              <a:spcAft>
                <a:spcPct val="15000"/>
              </a:spcAft>
              <a:buFont typeface="Arial" panose="020B0604020202020204" pitchFamily="34" charset="0"/>
              <a:buChar char="•"/>
            </a:pPr>
            <a:r>
              <a:rPr lang="fr-FR" b="1" dirty="0">
                <a:latin typeface="Book Antiqua" pitchFamily="18" charset="0"/>
              </a:rPr>
              <a:t>Mise en place de tout élément nécessaire au commencement du Sprint 1</a:t>
            </a:r>
            <a:r>
              <a:rPr lang="fr-FR" dirty="0">
                <a:latin typeface="Book Antiqua" pitchFamily="18" charset="0"/>
              </a:rPr>
              <a:t> (configuration des environnements de développement, achat de licence, mise en place de l’architecture applicative…).</a:t>
            </a:r>
          </a:p>
        </p:txBody>
      </p:sp>
      <p:sp>
        <p:nvSpPr>
          <p:cNvPr id="7" name="Forme libre 6"/>
          <p:cNvSpPr/>
          <p:nvPr/>
        </p:nvSpPr>
        <p:spPr>
          <a:xfrm>
            <a:off x="813182" y="1723174"/>
            <a:ext cx="5847049" cy="915120"/>
          </a:xfrm>
          <a:custGeom>
            <a:avLst/>
            <a:gdLst>
              <a:gd name="connsiteX0" fmla="*/ 0 w 5847049"/>
              <a:gd name="connsiteY0" fmla="*/ 152523 h 915120"/>
              <a:gd name="connsiteX1" fmla="*/ 44673 w 5847049"/>
              <a:gd name="connsiteY1" fmla="*/ 44673 h 915120"/>
              <a:gd name="connsiteX2" fmla="*/ 152523 w 5847049"/>
              <a:gd name="connsiteY2" fmla="*/ 0 h 915120"/>
              <a:gd name="connsiteX3" fmla="*/ 5694526 w 5847049"/>
              <a:gd name="connsiteY3" fmla="*/ 0 h 915120"/>
              <a:gd name="connsiteX4" fmla="*/ 5802376 w 5847049"/>
              <a:gd name="connsiteY4" fmla="*/ 44673 h 915120"/>
              <a:gd name="connsiteX5" fmla="*/ 5847049 w 5847049"/>
              <a:gd name="connsiteY5" fmla="*/ 152523 h 915120"/>
              <a:gd name="connsiteX6" fmla="*/ 5847049 w 5847049"/>
              <a:gd name="connsiteY6" fmla="*/ 762597 h 915120"/>
              <a:gd name="connsiteX7" fmla="*/ 5802376 w 5847049"/>
              <a:gd name="connsiteY7" fmla="*/ 870447 h 915120"/>
              <a:gd name="connsiteX8" fmla="*/ 5694526 w 5847049"/>
              <a:gd name="connsiteY8" fmla="*/ 915120 h 915120"/>
              <a:gd name="connsiteX9" fmla="*/ 152523 w 5847049"/>
              <a:gd name="connsiteY9" fmla="*/ 915120 h 915120"/>
              <a:gd name="connsiteX10" fmla="*/ 44673 w 5847049"/>
              <a:gd name="connsiteY10" fmla="*/ 870447 h 915120"/>
              <a:gd name="connsiteX11" fmla="*/ 0 w 5847049"/>
              <a:gd name="connsiteY11" fmla="*/ 762597 h 915120"/>
              <a:gd name="connsiteX12" fmla="*/ 0 w 5847049"/>
              <a:gd name="connsiteY12" fmla="*/ 152523 h 915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47049" h="915120">
                <a:moveTo>
                  <a:pt x="0" y="152523"/>
                </a:moveTo>
                <a:cubicBezTo>
                  <a:pt x="0" y="112071"/>
                  <a:pt x="16069" y="73277"/>
                  <a:pt x="44673" y="44673"/>
                </a:cubicBezTo>
                <a:cubicBezTo>
                  <a:pt x="73277" y="16069"/>
                  <a:pt x="112072" y="0"/>
                  <a:pt x="152523" y="0"/>
                </a:cubicBezTo>
                <a:lnTo>
                  <a:pt x="5694526" y="0"/>
                </a:lnTo>
                <a:cubicBezTo>
                  <a:pt x="5734978" y="0"/>
                  <a:pt x="5773772" y="16069"/>
                  <a:pt x="5802376" y="44673"/>
                </a:cubicBezTo>
                <a:cubicBezTo>
                  <a:pt x="5830980" y="73277"/>
                  <a:pt x="5847049" y="112072"/>
                  <a:pt x="5847049" y="152523"/>
                </a:cubicBezTo>
                <a:lnTo>
                  <a:pt x="5847049" y="762597"/>
                </a:lnTo>
                <a:cubicBezTo>
                  <a:pt x="5847049" y="803049"/>
                  <a:pt x="5830980" y="841843"/>
                  <a:pt x="5802376" y="870447"/>
                </a:cubicBezTo>
                <a:cubicBezTo>
                  <a:pt x="5773772" y="899051"/>
                  <a:pt x="5734978" y="915120"/>
                  <a:pt x="5694526" y="915120"/>
                </a:cubicBezTo>
                <a:lnTo>
                  <a:pt x="152523" y="915120"/>
                </a:lnTo>
                <a:cubicBezTo>
                  <a:pt x="112071" y="915120"/>
                  <a:pt x="73277" y="899051"/>
                  <a:pt x="44673" y="870447"/>
                </a:cubicBezTo>
                <a:cubicBezTo>
                  <a:pt x="16069" y="841843"/>
                  <a:pt x="0" y="803048"/>
                  <a:pt x="0" y="762597"/>
                </a:cubicBezTo>
                <a:lnTo>
                  <a:pt x="0" y="152523"/>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265677" tIns="44672" rIns="265677" bIns="44672" numCol="1" spcCol="1270" anchor="ctr" anchorCtr="0">
            <a:noAutofit/>
          </a:bodyPr>
          <a:lstStyle/>
          <a:p>
            <a:pPr lvl="0" algn="just" defTabSz="1377950">
              <a:lnSpc>
                <a:spcPct val="90000"/>
              </a:lnSpc>
              <a:spcBef>
                <a:spcPct val="0"/>
              </a:spcBef>
              <a:spcAft>
                <a:spcPct val="35000"/>
              </a:spcAft>
            </a:pPr>
            <a:r>
              <a:rPr lang="fr-FR" sz="3100" kern="1200" dirty="0">
                <a:latin typeface="Book Antiqua" pitchFamily="18" charset="0"/>
              </a:rPr>
              <a:t>Sprint 0</a:t>
            </a:r>
          </a:p>
        </p:txBody>
      </p:sp>
      <p:sp>
        <p:nvSpPr>
          <p:cNvPr id="4" name="Espace réservé du numéro de diapositive 3"/>
          <p:cNvSpPr>
            <a:spLocks noGrp="1"/>
          </p:cNvSpPr>
          <p:nvPr>
            <p:ph type="sldNum" sz="quarter" idx="12"/>
          </p:nvPr>
        </p:nvSpPr>
        <p:spPr/>
        <p:txBody>
          <a:bodyPr/>
          <a:lstStyle/>
          <a:p>
            <a:fld id="{FF21E1FE-B6AF-4A0D-9CB5-9FE704FC1E2E}" type="slidenum">
              <a:rPr lang="es-ES" smtClean="0"/>
              <a:pPr/>
              <a:t>8</a:t>
            </a:fld>
            <a:endParaRPr lang="es-ES"/>
          </a:p>
        </p:txBody>
      </p:sp>
      <p:pic>
        <p:nvPicPr>
          <p:cNvPr id="5" name="Image 4">
            <a:extLst>
              <a:ext uri="{FF2B5EF4-FFF2-40B4-BE49-F238E27FC236}">
                <a16:creationId xmlns:a16="http://schemas.microsoft.com/office/drawing/2014/main" id="{D9F104C2-C260-486C-8BD2-983AE947CF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8902" y="1328910"/>
            <a:ext cx="3498328" cy="1703647"/>
          </a:xfrm>
          <a:prstGeom prst="rect">
            <a:avLst/>
          </a:prstGeom>
        </p:spPr>
      </p:pic>
    </p:spTree>
    <p:extLst>
      <p:ext uri="{BB962C8B-B14F-4D97-AF65-F5344CB8AC3E}">
        <p14:creationId xmlns:p14="http://schemas.microsoft.com/office/powerpoint/2010/main" val="3390645346"/>
      </p:ext>
    </p:ext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39750" y="0"/>
            <a:ext cx="8229600" cy="1125538"/>
          </a:xfrm>
        </p:spPr>
        <p:txBody>
          <a:bodyPr>
            <a:scene3d>
              <a:camera prst="orthographicFront"/>
              <a:lightRig rig="threePt" dir="t"/>
            </a:scene3d>
            <a:sp3d extrusionH="57150">
              <a:bevelT w="38100" h="38100"/>
            </a:sp3d>
          </a:bodyPr>
          <a:lstStyle/>
          <a:p>
            <a:r>
              <a:rPr lang="fr-FR"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Book Antiqua" pitchFamily="18" charset="0"/>
              </a:rPr>
              <a:t>Sprint</a:t>
            </a:r>
            <a:endParaRPr lang="fr-FR" dirty="0">
              <a:solidFill>
                <a:srgbClr val="1C1C1C"/>
              </a:solidFill>
              <a:latin typeface="Book Antiqua" pitchFamily="18" charset="0"/>
            </a:endParaRPr>
          </a:p>
        </p:txBody>
      </p:sp>
      <p:sp>
        <p:nvSpPr>
          <p:cNvPr id="6" name="Forme libre 5"/>
          <p:cNvSpPr/>
          <p:nvPr/>
        </p:nvSpPr>
        <p:spPr>
          <a:xfrm>
            <a:off x="315347" y="2104711"/>
            <a:ext cx="8352928" cy="4276617"/>
          </a:xfrm>
          <a:custGeom>
            <a:avLst/>
            <a:gdLst>
              <a:gd name="connsiteX0" fmla="*/ 0 w 8352928"/>
              <a:gd name="connsiteY0" fmla="*/ 0 h 4394250"/>
              <a:gd name="connsiteX1" fmla="*/ 8352928 w 8352928"/>
              <a:gd name="connsiteY1" fmla="*/ 0 h 4394250"/>
              <a:gd name="connsiteX2" fmla="*/ 8352928 w 8352928"/>
              <a:gd name="connsiteY2" fmla="*/ 4394250 h 4394250"/>
              <a:gd name="connsiteX3" fmla="*/ 0 w 8352928"/>
              <a:gd name="connsiteY3" fmla="*/ 4394250 h 4394250"/>
              <a:gd name="connsiteX4" fmla="*/ 0 w 8352928"/>
              <a:gd name="connsiteY4" fmla="*/ 0 h 4394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2928" h="4394250">
                <a:moveTo>
                  <a:pt x="0" y="0"/>
                </a:moveTo>
                <a:lnTo>
                  <a:pt x="8352928" y="0"/>
                </a:lnTo>
                <a:lnTo>
                  <a:pt x="8352928" y="4394250"/>
                </a:lnTo>
                <a:lnTo>
                  <a:pt x="0" y="4394250"/>
                </a:lnTo>
                <a:lnTo>
                  <a:pt x="0" y="0"/>
                </a:lnTo>
                <a:close/>
              </a:path>
            </a:pathLst>
          </a:custGeom>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8280" tIns="645668" rIns="648280" bIns="142240" numCol="1" spcCol="1270" anchor="t" anchorCtr="0">
            <a:noAutofit/>
          </a:bodyPr>
          <a:lstStyle/>
          <a:p>
            <a:pPr marL="228600" lvl="2" defTabSz="889000">
              <a:lnSpc>
                <a:spcPct val="90000"/>
              </a:lnSpc>
              <a:spcAft>
                <a:spcPct val="15000"/>
              </a:spcAft>
            </a:pPr>
            <a:r>
              <a:rPr lang="fr-FR" sz="2200" b="1" dirty="0">
                <a:latin typeface="Book Antiqua" pitchFamily="18" charset="0"/>
              </a:rPr>
              <a:t>Une release </a:t>
            </a:r>
            <a:r>
              <a:rPr lang="fr-FR" sz="2000" dirty="0">
                <a:latin typeface="Book Antiqua" pitchFamily="18" charset="0"/>
              </a:rPr>
              <a:t>correspond à la livraison d'une version. Par habitude, on parle de release pour considérer la période de temps qui va du début du travail sur cette version jusqu'à sa livraison et qui passe par une série de sprints successifs.</a:t>
            </a:r>
          </a:p>
          <a:p>
            <a:pPr marL="228600" lvl="2" defTabSz="889000">
              <a:lnSpc>
                <a:spcPct val="90000"/>
              </a:lnSpc>
              <a:spcAft>
                <a:spcPct val="15000"/>
              </a:spcAft>
            </a:pPr>
            <a:endParaRPr lang="fr-FR" sz="2000" dirty="0">
              <a:latin typeface="Book Antiqua" pitchFamily="18" charset="0"/>
            </a:endParaRPr>
          </a:p>
          <a:p>
            <a:pPr marL="228600" lvl="2" defTabSz="889000">
              <a:lnSpc>
                <a:spcPct val="90000"/>
              </a:lnSpc>
              <a:spcAft>
                <a:spcPct val="15000"/>
              </a:spcAft>
            </a:pPr>
            <a:r>
              <a:rPr lang="fr-FR" sz="2000" b="1" dirty="0">
                <a:latin typeface="Book Antiqua" pitchFamily="18" charset="0"/>
              </a:rPr>
              <a:t>Une release </a:t>
            </a:r>
            <a:r>
              <a:rPr lang="fr-FR" sz="2000" dirty="0">
                <a:latin typeface="Book Antiqua" pitchFamily="18" charset="0"/>
              </a:rPr>
              <a:t>est une nouvelle version du produit, livrée aux utilisateurs. </a:t>
            </a:r>
          </a:p>
          <a:p>
            <a:pPr marL="228600" lvl="2" defTabSz="889000">
              <a:lnSpc>
                <a:spcPct val="90000"/>
              </a:lnSpc>
              <a:spcAft>
                <a:spcPct val="15000"/>
              </a:spcAft>
            </a:pPr>
            <a:r>
              <a:rPr lang="fr-FR" sz="2000" dirty="0">
                <a:latin typeface="Book Antiqua" pitchFamily="18" charset="0"/>
              </a:rPr>
              <a:t>« </a:t>
            </a:r>
            <a:r>
              <a:rPr lang="fr-FR" sz="2000" b="1" dirty="0">
                <a:highlight>
                  <a:srgbClr val="00FFFF"/>
                </a:highlight>
                <a:latin typeface="Book Antiqua" pitchFamily="18" charset="0"/>
              </a:rPr>
              <a:t>Elle est le fruit de plusieurs </a:t>
            </a:r>
          </a:p>
          <a:p>
            <a:pPr marL="228600" lvl="2" defTabSz="889000">
              <a:lnSpc>
                <a:spcPct val="90000"/>
              </a:lnSpc>
              <a:spcAft>
                <a:spcPct val="15000"/>
              </a:spcAft>
            </a:pPr>
            <a:r>
              <a:rPr lang="fr-FR" sz="2000" b="1" dirty="0">
                <a:highlight>
                  <a:srgbClr val="00FFFF"/>
                </a:highlight>
                <a:latin typeface="Book Antiqua" pitchFamily="18" charset="0"/>
              </a:rPr>
              <a:t>Sprints </a:t>
            </a:r>
            <a:r>
              <a:rPr lang="fr-FR" sz="2000" dirty="0">
                <a:latin typeface="Book Antiqua" pitchFamily="18" charset="0"/>
              </a:rPr>
              <a:t>»</a:t>
            </a:r>
          </a:p>
        </p:txBody>
      </p:sp>
      <p:sp>
        <p:nvSpPr>
          <p:cNvPr id="7" name="Forme libre 6"/>
          <p:cNvSpPr/>
          <p:nvPr/>
        </p:nvSpPr>
        <p:spPr>
          <a:xfrm>
            <a:off x="813182" y="1723174"/>
            <a:ext cx="5847049" cy="915120"/>
          </a:xfrm>
          <a:custGeom>
            <a:avLst/>
            <a:gdLst>
              <a:gd name="connsiteX0" fmla="*/ 0 w 5847049"/>
              <a:gd name="connsiteY0" fmla="*/ 152523 h 915120"/>
              <a:gd name="connsiteX1" fmla="*/ 44673 w 5847049"/>
              <a:gd name="connsiteY1" fmla="*/ 44673 h 915120"/>
              <a:gd name="connsiteX2" fmla="*/ 152523 w 5847049"/>
              <a:gd name="connsiteY2" fmla="*/ 0 h 915120"/>
              <a:gd name="connsiteX3" fmla="*/ 5694526 w 5847049"/>
              <a:gd name="connsiteY3" fmla="*/ 0 h 915120"/>
              <a:gd name="connsiteX4" fmla="*/ 5802376 w 5847049"/>
              <a:gd name="connsiteY4" fmla="*/ 44673 h 915120"/>
              <a:gd name="connsiteX5" fmla="*/ 5847049 w 5847049"/>
              <a:gd name="connsiteY5" fmla="*/ 152523 h 915120"/>
              <a:gd name="connsiteX6" fmla="*/ 5847049 w 5847049"/>
              <a:gd name="connsiteY6" fmla="*/ 762597 h 915120"/>
              <a:gd name="connsiteX7" fmla="*/ 5802376 w 5847049"/>
              <a:gd name="connsiteY7" fmla="*/ 870447 h 915120"/>
              <a:gd name="connsiteX8" fmla="*/ 5694526 w 5847049"/>
              <a:gd name="connsiteY8" fmla="*/ 915120 h 915120"/>
              <a:gd name="connsiteX9" fmla="*/ 152523 w 5847049"/>
              <a:gd name="connsiteY9" fmla="*/ 915120 h 915120"/>
              <a:gd name="connsiteX10" fmla="*/ 44673 w 5847049"/>
              <a:gd name="connsiteY10" fmla="*/ 870447 h 915120"/>
              <a:gd name="connsiteX11" fmla="*/ 0 w 5847049"/>
              <a:gd name="connsiteY11" fmla="*/ 762597 h 915120"/>
              <a:gd name="connsiteX12" fmla="*/ 0 w 5847049"/>
              <a:gd name="connsiteY12" fmla="*/ 152523 h 915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47049" h="915120">
                <a:moveTo>
                  <a:pt x="0" y="152523"/>
                </a:moveTo>
                <a:cubicBezTo>
                  <a:pt x="0" y="112071"/>
                  <a:pt x="16069" y="73277"/>
                  <a:pt x="44673" y="44673"/>
                </a:cubicBezTo>
                <a:cubicBezTo>
                  <a:pt x="73277" y="16069"/>
                  <a:pt x="112072" y="0"/>
                  <a:pt x="152523" y="0"/>
                </a:cubicBezTo>
                <a:lnTo>
                  <a:pt x="5694526" y="0"/>
                </a:lnTo>
                <a:cubicBezTo>
                  <a:pt x="5734978" y="0"/>
                  <a:pt x="5773772" y="16069"/>
                  <a:pt x="5802376" y="44673"/>
                </a:cubicBezTo>
                <a:cubicBezTo>
                  <a:pt x="5830980" y="73277"/>
                  <a:pt x="5847049" y="112072"/>
                  <a:pt x="5847049" y="152523"/>
                </a:cubicBezTo>
                <a:lnTo>
                  <a:pt x="5847049" y="762597"/>
                </a:lnTo>
                <a:cubicBezTo>
                  <a:pt x="5847049" y="803049"/>
                  <a:pt x="5830980" y="841843"/>
                  <a:pt x="5802376" y="870447"/>
                </a:cubicBezTo>
                <a:cubicBezTo>
                  <a:pt x="5773772" y="899051"/>
                  <a:pt x="5734978" y="915120"/>
                  <a:pt x="5694526" y="915120"/>
                </a:cubicBezTo>
                <a:lnTo>
                  <a:pt x="152523" y="915120"/>
                </a:lnTo>
                <a:cubicBezTo>
                  <a:pt x="112071" y="915120"/>
                  <a:pt x="73277" y="899051"/>
                  <a:pt x="44673" y="870447"/>
                </a:cubicBezTo>
                <a:cubicBezTo>
                  <a:pt x="16069" y="841843"/>
                  <a:pt x="0" y="803048"/>
                  <a:pt x="0" y="762597"/>
                </a:cubicBezTo>
                <a:lnTo>
                  <a:pt x="0" y="152523"/>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265677" tIns="44672" rIns="265677" bIns="44672" numCol="1" spcCol="1270" anchor="ctr" anchorCtr="0">
            <a:noAutofit/>
          </a:bodyPr>
          <a:lstStyle/>
          <a:p>
            <a:pPr lvl="0" algn="just" defTabSz="1377950">
              <a:lnSpc>
                <a:spcPct val="90000"/>
              </a:lnSpc>
              <a:spcBef>
                <a:spcPct val="0"/>
              </a:spcBef>
              <a:spcAft>
                <a:spcPct val="35000"/>
              </a:spcAft>
            </a:pPr>
            <a:r>
              <a:rPr lang="fr-FR" sz="3100" kern="1200" dirty="0">
                <a:latin typeface="Book Antiqua" pitchFamily="18" charset="0"/>
              </a:rPr>
              <a:t>Release</a:t>
            </a:r>
          </a:p>
        </p:txBody>
      </p:sp>
      <p:sp>
        <p:nvSpPr>
          <p:cNvPr id="4" name="Espace réservé du numéro de diapositive 3"/>
          <p:cNvSpPr>
            <a:spLocks noGrp="1"/>
          </p:cNvSpPr>
          <p:nvPr>
            <p:ph type="sldNum" sz="quarter" idx="12"/>
          </p:nvPr>
        </p:nvSpPr>
        <p:spPr/>
        <p:txBody>
          <a:bodyPr/>
          <a:lstStyle/>
          <a:p>
            <a:fld id="{FF21E1FE-B6AF-4A0D-9CB5-9FE704FC1E2E}" type="slidenum">
              <a:rPr lang="es-ES" smtClean="0"/>
              <a:pPr/>
              <a:t>9</a:t>
            </a:fld>
            <a:endParaRPr lang="es-ES"/>
          </a:p>
        </p:txBody>
      </p:sp>
      <p:pic>
        <p:nvPicPr>
          <p:cNvPr id="11" name="Image 10">
            <a:extLst>
              <a:ext uri="{FF2B5EF4-FFF2-40B4-BE49-F238E27FC236}">
                <a16:creationId xmlns:a16="http://schemas.microsoft.com/office/drawing/2014/main" id="{F6EA84E5-84EB-4803-AB43-1FE47783F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4721634"/>
            <a:ext cx="4016152" cy="1678357"/>
          </a:xfrm>
          <a:prstGeom prst="rect">
            <a:avLst/>
          </a:prstGeom>
        </p:spPr>
      </p:pic>
    </p:spTree>
    <p:extLst>
      <p:ext uri="{BB962C8B-B14F-4D97-AF65-F5344CB8AC3E}">
        <p14:creationId xmlns:p14="http://schemas.microsoft.com/office/powerpoint/2010/main" val="1182982143"/>
      </p:ext>
    </p:ext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P spid="7" grpId="0" animBg="1"/>
    </p:bld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21790</TotalTime>
  <Words>4165</Words>
  <Application>Microsoft Office PowerPoint</Application>
  <PresentationFormat>Affichage à l'écran (4:3)</PresentationFormat>
  <Paragraphs>425</Paragraphs>
  <Slides>21</Slides>
  <Notes>20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21</vt:i4>
      </vt:variant>
    </vt:vector>
  </HeadingPairs>
  <TitlesOfParts>
    <vt:vector size="26" baseType="lpstr">
      <vt:lpstr>Arial</vt:lpstr>
      <vt:lpstr>Book Antiqua</vt:lpstr>
      <vt:lpstr>Calibri</vt:lpstr>
      <vt:lpstr>inherit</vt:lpstr>
      <vt:lpstr>Diseño predeterminado</vt:lpstr>
      <vt:lpstr>Plan</vt:lpstr>
      <vt:lpstr>Sprint</vt:lpstr>
      <vt:lpstr>Sprint</vt:lpstr>
      <vt:lpstr>Sprint</vt:lpstr>
      <vt:lpstr>Sprint</vt:lpstr>
      <vt:lpstr>Sprint</vt:lpstr>
      <vt:lpstr>Sprint</vt:lpstr>
      <vt:lpstr>Sprint</vt:lpstr>
      <vt:lpstr>Sprint</vt:lpstr>
      <vt:lpstr>Sprint</vt:lpstr>
      <vt:lpstr>Sprint</vt:lpstr>
      <vt:lpstr>Sprint</vt:lpstr>
      <vt:lpstr>Sprint</vt:lpstr>
      <vt:lpstr>Sprint</vt:lpstr>
      <vt:lpstr>Sprint</vt:lpstr>
      <vt:lpstr>Backlog</vt:lpstr>
      <vt:lpstr>Backlog</vt:lpstr>
      <vt:lpstr>Burndown chart</vt:lpstr>
      <vt:lpstr>Burndown chart</vt:lpstr>
      <vt:lpstr>Burndown chart</vt:lpstr>
      <vt:lpstr>Burndown chart</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ahmedriahi</cp:lastModifiedBy>
  <cp:revision>1317</cp:revision>
  <dcterms:created xsi:type="dcterms:W3CDTF">2010-05-23T14:28:12Z</dcterms:created>
  <dcterms:modified xsi:type="dcterms:W3CDTF">2020-11-13T21:08:45Z</dcterms:modified>
</cp:coreProperties>
</file>