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7" r:id="rId3"/>
    <p:sldId id="383" r:id="rId4"/>
    <p:sldId id="384" r:id="rId5"/>
    <p:sldId id="298" r:id="rId6"/>
    <p:sldId id="260" r:id="rId7"/>
    <p:sldId id="385" r:id="rId8"/>
    <p:sldId id="264" r:id="rId9"/>
    <p:sldId id="282" r:id="rId10"/>
    <p:sldId id="443" r:id="rId11"/>
    <p:sldId id="444" r:id="rId12"/>
    <p:sldId id="386" r:id="rId13"/>
    <p:sldId id="404" r:id="rId14"/>
    <p:sldId id="403" r:id="rId15"/>
    <p:sldId id="397" r:id="rId16"/>
    <p:sldId id="365" r:id="rId17"/>
    <p:sldId id="366" r:id="rId18"/>
    <p:sldId id="445" r:id="rId19"/>
    <p:sldId id="446" r:id="rId20"/>
    <p:sldId id="447" r:id="rId21"/>
    <p:sldId id="448" r:id="rId22"/>
    <p:sldId id="449" r:id="rId23"/>
    <p:sldId id="450" r:id="rId24"/>
    <p:sldId id="396" r:id="rId25"/>
    <p:sldId id="281" r:id="rId26"/>
    <p:sldId id="452" r:id="rId27"/>
  </p:sldIdLst>
  <p:sldSz cx="9144000" cy="6858000" type="screen4x3"/>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654D"/>
    <a:srgbClr val="F5C1F3"/>
    <a:srgbClr val="CC0000"/>
    <a:srgbClr val="017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35" autoAdjust="0"/>
    <p:restoredTop sz="94660"/>
  </p:normalViewPr>
  <p:slideViewPr>
    <p:cSldViewPr snapToGrid="0">
      <p:cViewPr varScale="1">
        <p:scale>
          <a:sx n="114" d="100"/>
          <a:sy n="114" d="100"/>
        </p:scale>
        <p:origin x="1116" y="108"/>
      </p:cViewPr>
      <p:guideLst/>
    </p:cSldViewPr>
  </p:slid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9EB9103-A803-498C-8371-C0BF1FB5C1A2}"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DA7AE3B-BF29-4D65-8AC7-A3A8937C04CF}"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0ADE34C-863D-4A40-8D66-AA9E43A1F7AB}"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4EE7709-1E57-4797-B397-3A0BE789446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008361"/>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cxnSp>
        <p:nvCxnSpPr>
          <p:cNvPr id="9" name="Straight Connector 8"/>
          <p:cNvCxnSpPr/>
          <p:nvPr/>
        </p:nvCxnSpPr>
        <p:spPr>
          <a:xfrm>
            <a:off x="868680" y="396101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227552"/>
            <a:ext cx="7543800" cy="4641542"/>
          </a:xfrm>
        </p:spPr>
        <p:txBody>
          <a:bodyPr/>
          <a:lstStyle/>
          <a:p>
            <a:pPr lvl="0"/>
            <a:r>
              <a:rPr lang="ja-JP" altLang="en-US" dirty="0"/>
              <a:t>マスター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en-US" dirty="0"/>
          </a:p>
        </p:txBody>
      </p:sp>
      <p:sp>
        <p:nvSpPr>
          <p:cNvPr id="7" name="タイトル 6"/>
          <p:cNvSpPr>
            <a:spLocks noGrp="1"/>
          </p:cNvSpPr>
          <p:nvPr>
            <p:ph type="title"/>
          </p:nvPr>
        </p:nvSpPr>
        <p:spPr/>
        <p:txBody>
          <a:bodyPr/>
          <a:lstStyle/>
          <a:p>
            <a:r>
              <a:rPr kumimoji="1" lang="ja-JP" altLang="en-US"/>
              <a:t>マスター タイトルの書式設定</a:t>
            </a:r>
            <a:endParaRPr kumimoji="1" lang="ja-JP" altLang="en-US"/>
          </a:p>
        </p:txBody>
      </p:sp>
      <p:sp>
        <p:nvSpPr>
          <p:cNvPr id="8" name="日付プレースホルダー 7"/>
          <p:cNvSpPr>
            <a:spLocks noGrp="1"/>
          </p:cNvSpPr>
          <p:nvPr>
            <p:ph type="dt" sz="half" idx="10"/>
          </p:nvPr>
        </p:nvSpPr>
        <p:spPr/>
        <p:txBody>
          <a:bodyPr/>
          <a:lstStyle/>
          <a:p>
            <a:endParaRPr kumimoji="1" lang="ja-JP" altLang="en-US" dirty="0"/>
          </a:p>
        </p:txBody>
      </p:sp>
      <p:sp>
        <p:nvSpPr>
          <p:cNvPr id="9" name="フッター プレースホルダー 8"/>
          <p:cNvSpPr>
            <a:spLocks noGrp="1"/>
          </p:cNvSpPr>
          <p:nvPr>
            <p:ph type="ftr" sz="quarter" idx="11"/>
          </p:nvPr>
        </p:nvSpPr>
        <p:spPr/>
        <p:txBody>
          <a:bodyPr/>
          <a:lstStyle/>
          <a:p>
            <a:endParaRPr kumimoji="1" lang="ja-JP" altLang="en-US"/>
          </a:p>
        </p:txBody>
      </p:sp>
      <p:sp>
        <p:nvSpPr>
          <p:cNvPr id="10" name="スライド番号プレースホルダー 9"/>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68123"/>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822961" y="-79156"/>
            <a:ext cx="7543800" cy="1450757"/>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sz="2000"/>
            </a:lvl1pPr>
          </a:lstStyle>
          <a:p>
            <a:fld id="{C177C477-FD26-4DBB-84A8-AFC7583E4AC2}" type="slidenum">
              <a:rPr kumimoji="1" lang="ja-JP" altLang="en-US" smtClean="0"/>
            </a:fld>
            <a:endParaRPr kumimoji="1" lang="ja-JP" alt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77C477-FD26-4DBB-84A8-AFC7583E4AC2}"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fld id="{C177C477-FD26-4DBB-84A8-AFC7583E4AC2}" type="slidenum">
              <a:rPr kumimoji="1" lang="ja-JP" altLang="en-US" smtClean="0"/>
            </a:fld>
            <a:endParaRPr kumimoji="1" lang="ja-JP" altLang="en-US" sz="1800" dirty="0"/>
          </a:p>
        </p:txBody>
      </p:sp>
      <p:cxnSp>
        <p:nvCxnSpPr>
          <p:cNvPr id="10" name="Straight Connector 9"/>
          <p:cNvCxnSpPr/>
          <p:nvPr/>
        </p:nvCxnSpPr>
        <p:spPr>
          <a:xfrm>
            <a:off x="822959" y="103126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Users\chini\AppData\Local\Temp\wps\INetCache\022392db59b618ccab5c2a941f4fc1ef" TargetMode="Externa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6998" y="2115769"/>
            <a:ext cx="7604272" cy="1313231"/>
          </a:xfrm>
        </p:spPr>
        <p:txBody>
          <a:bodyPr>
            <a:noAutofit/>
          </a:bodyPr>
          <a:lstStyle/>
          <a:p>
            <a:pPr>
              <a:lnSpc>
                <a:spcPct val="100000"/>
              </a:lnSpc>
            </a:pPr>
            <a:r>
              <a:rPr lang="ja-JP" altLang="ja-JP" sz="3600" dirty="0"/>
              <a:t>ダブルレイヤー</a:t>
            </a:r>
            <a:r>
              <a:rPr lang="en-US" altLang="ja-JP" sz="3600" dirty="0"/>
              <a:t>LSTM</a:t>
            </a:r>
            <a:r>
              <a:rPr lang="ja-JP" altLang="en-US" sz="3600" dirty="0"/>
              <a:t>を用いた翻訳システムの</a:t>
            </a:r>
            <a:r>
              <a:rPr lang="ja-JP" altLang="en-US" sz="3600" dirty="0"/>
              <a:t>構築</a:t>
            </a:r>
            <a:endParaRPr lang="ja-JP" altLang="en-US" sz="3600" dirty="0"/>
          </a:p>
        </p:txBody>
      </p:sp>
      <p:sp>
        <p:nvSpPr>
          <p:cNvPr id="5" name="テキスト ボックス 4"/>
          <p:cNvSpPr txBox="1"/>
          <p:nvPr/>
        </p:nvSpPr>
        <p:spPr>
          <a:xfrm>
            <a:off x="4871180" y="145216"/>
            <a:ext cx="5296277" cy="398780"/>
          </a:xfrm>
          <a:prstGeom prst="rect">
            <a:avLst/>
          </a:prstGeom>
          <a:noFill/>
        </p:spPr>
        <p:txBody>
          <a:bodyPr wrap="square" rtlCol="0">
            <a:spAutoFit/>
          </a:bodyPr>
          <a:lstStyle/>
          <a:p>
            <a:r>
              <a:rPr kumimoji="1" lang="ja-JP" altLang="en-US" sz="2000" dirty="0"/>
              <a:t>令和</a:t>
            </a:r>
            <a:r>
              <a:rPr kumimoji="1" lang="en-US" altLang="ja-JP" sz="2000" dirty="0"/>
              <a:t>3</a:t>
            </a:r>
            <a:r>
              <a:rPr kumimoji="1" lang="ja-JP" altLang="en-US" sz="2000" dirty="0"/>
              <a:t>年</a:t>
            </a:r>
            <a:r>
              <a:rPr kumimoji="1" lang="en-US" altLang="ja-JP" sz="2000" dirty="0"/>
              <a:t>7</a:t>
            </a:r>
            <a:r>
              <a:rPr kumimoji="1" lang="ja-JP" altLang="en-US" sz="2000" dirty="0"/>
              <a:t>月</a:t>
            </a:r>
            <a:r>
              <a:rPr kumimoji="1" lang="en-US" altLang="ja-JP" sz="2000" dirty="0"/>
              <a:t>26</a:t>
            </a:r>
            <a:r>
              <a:rPr kumimoji="1" lang="ja-JP" altLang="en-US" sz="2000" dirty="0"/>
              <a:t>日（月）　</a:t>
            </a:r>
            <a:r>
              <a:rPr kumimoji="1" lang="en-US" altLang="ja-JP" sz="2000" dirty="0"/>
              <a:t>M1</a:t>
            </a:r>
            <a:r>
              <a:rPr kumimoji="1" lang="ja-JP" altLang="en-US" sz="2000" dirty="0"/>
              <a:t>前期発表会</a:t>
            </a:r>
            <a:endParaRPr kumimoji="1" lang="ja-JP" altLang="en-US" sz="2000" dirty="0"/>
          </a:p>
        </p:txBody>
      </p:sp>
      <p:sp>
        <p:nvSpPr>
          <p:cNvPr id="6" name="テキスト ボックス 5"/>
          <p:cNvSpPr txBox="1"/>
          <p:nvPr/>
        </p:nvSpPr>
        <p:spPr>
          <a:xfrm>
            <a:off x="3275434" y="4373682"/>
            <a:ext cx="5548284" cy="1198880"/>
          </a:xfrm>
          <a:prstGeom prst="rect">
            <a:avLst/>
          </a:prstGeom>
          <a:noFill/>
        </p:spPr>
        <p:txBody>
          <a:bodyPr wrap="square" rtlCol="0">
            <a:spAutoFit/>
          </a:bodyPr>
          <a:lstStyle/>
          <a:p>
            <a:pPr algn="r"/>
            <a:r>
              <a:rPr kumimoji="1" lang="ja-JP" altLang="en-US" sz="2400" dirty="0"/>
              <a:t>ソフトウェアシステム研究グループ</a:t>
            </a:r>
            <a:endParaRPr kumimoji="1" lang="en-US" altLang="ja-JP" sz="2400" dirty="0"/>
          </a:p>
          <a:p>
            <a:pPr algn="r"/>
            <a:endParaRPr kumimoji="1" lang="en-US" altLang="ja-JP" sz="2400" dirty="0"/>
          </a:p>
          <a:p>
            <a:pPr algn="r"/>
            <a:r>
              <a:rPr kumimoji="1" lang="ja-JP" altLang="en-US" sz="2400" dirty="0"/>
              <a:t>陳　</a:t>
            </a:r>
            <a:r>
              <a:rPr kumimoji="1" lang="ja-JP" altLang="en-US" sz="2400" dirty="0"/>
              <a:t>偉斉　</a:t>
            </a:r>
            <a:endParaRPr kumimoji="1"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822959" y="386694"/>
            <a:ext cx="7543800" cy="690132"/>
          </a:xfrm>
        </p:spPr>
        <p:txBody>
          <a:bodyPr>
            <a:normAutofit fontScale="90000"/>
          </a:bodyPr>
          <a:lstStyle/>
          <a:p>
            <a:pPr algn="l">
              <a:buClrTx/>
              <a:buSzTx/>
              <a:buFontTx/>
            </a:pPr>
            <a:r>
              <a:rPr kumimoji="1" lang="ja-JP" altLang="en-US" sz="4445" dirty="0">
                <a:solidFill>
                  <a:schemeClr val="tx1"/>
                </a:solidFill>
              </a:rPr>
              <a:t>要素技術</a:t>
            </a:r>
            <a:endParaRPr kumimoji="1" lang="ja-JP" altLang="en-US" sz="4445"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2198036" cy="295214"/>
            </a:xfrm>
            <a:prstGeom prst="rect">
              <a:avLst/>
            </a:prstGeom>
            <a:solidFill>
              <a:schemeClr val="bg1"/>
            </a:solidFill>
            <a:ln>
              <a:noFill/>
            </a:ln>
          </p:spPr>
          <p:txBody>
            <a:bodyPr wrap="square" rtlCol="0">
              <a:spAutoFit/>
            </a:bodyPr>
            <a:p>
              <a:r>
                <a:rPr lang="en-US" altLang="ja-JP" sz="2400" spc="-1">
                  <a:latin typeface="+mn-ea"/>
                  <a:sym typeface="+mn-ea"/>
                </a:rPr>
                <a:t>jieba(</a:t>
              </a:r>
              <a:r>
                <a:rPr lang="ja-JP" altLang="ja-JP" sz="2400" spc="-1">
                  <a:latin typeface="+mn-ea"/>
                  <a:sym typeface="+mn-ea"/>
                </a:rPr>
                <a:t>中国語テキスト分かち書き</a:t>
              </a:r>
              <a:r>
                <a:rPr lang="en-US" altLang="ja-JP" sz="2400" spc="-1" dirty="0">
                  <a:latin typeface="+mn-ea"/>
                  <a:sym typeface="+mn-ea"/>
                </a:rPr>
                <a:t>)</a:t>
              </a:r>
              <a:endParaRPr lang="en-US" altLang="ja-JP" sz="2400" b="0" strike="noStrike" spc="-1" dirty="0">
                <a:latin typeface="+mn-ea"/>
              </a:endParaRPr>
            </a:p>
            <a:p>
              <a:endParaRPr kumimoji="1" lang="ja-JP" altLang="en-US" sz="2400" dirty="0"/>
            </a:p>
          </p:txBody>
        </p:sp>
      </p:grpSp>
      <p:sp>
        <p:nvSpPr>
          <p:cNvPr id="8" name="文本框 7"/>
          <p:cNvSpPr txBox="1"/>
          <p:nvPr/>
        </p:nvSpPr>
        <p:spPr>
          <a:xfrm>
            <a:off x="1093470" y="1889760"/>
            <a:ext cx="6677660" cy="988695"/>
          </a:xfrm>
          <a:prstGeom prst="rect">
            <a:avLst/>
          </a:prstGeom>
          <a:noFill/>
        </p:spPr>
        <p:txBody>
          <a:bodyPr wrap="square" rtlCol="0">
            <a:spAutoFit/>
          </a:bodyPr>
          <a:p>
            <a:pPr algn="l">
              <a:lnSpc>
                <a:spcPct val="100000"/>
              </a:lnSpc>
              <a:spcBef>
                <a:spcPts val="1000"/>
              </a:spcBef>
              <a:buClrTx/>
              <a:buSzTx/>
              <a:buFontTx/>
            </a:pPr>
            <a:r>
              <a:rPr kumimoji="1" lang="ja-JP" altLang="ja-JP" sz="2600" dirty="0">
                <a:sym typeface="+mn-ea"/>
              </a:rPr>
              <a:t>・全モード</a:t>
            </a:r>
            <a:endParaRPr kumimoji="1" lang="ja-JP" altLang="ja-JP" sz="2600" b="0" strike="noStrike" dirty="0"/>
          </a:p>
          <a:p>
            <a:pPr>
              <a:lnSpc>
                <a:spcPct val="100000"/>
              </a:lnSpc>
              <a:spcBef>
                <a:spcPts val="1000"/>
              </a:spcBef>
            </a:pPr>
            <a:r>
              <a:rPr kumimoji="1" lang="en-US" altLang="zh-CN" sz="2400" b="1" dirty="0"/>
              <a:t>                               </a:t>
            </a:r>
            <a:r>
              <a:rPr kumimoji="1" lang="zh-CN" altLang="ja-JP" sz="2400" b="1" dirty="0"/>
              <a:t>我来到东京大学</a:t>
            </a:r>
            <a:endParaRPr kumimoji="1" lang="zh-CN" altLang="ja-JP" sz="2400" b="1" dirty="0"/>
          </a:p>
        </p:txBody>
      </p:sp>
      <p:sp>
        <p:nvSpPr>
          <p:cNvPr id="5" name="文本框 4"/>
          <p:cNvSpPr txBox="1"/>
          <p:nvPr/>
        </p:nvSpPr>
        <p:spPr>
          <a:xfrm>
            <a:off x="2087245" y="3378200"/>
            <a:ext cx="4690745" cy="460375"/>
          </a:xfrm>
          <a:prstGeom prst="rect">
            <a:avLst/>
          </a:prstGeom>
          <a:noFill/>
        </p:spPr>
        <p:txBody>
          <a:bodyPr wrap="square" rtlCol="0">
            <a:spAutoFit/>
          </a:bodyPr>
          <a:p>
            <a:pPr>
              <a:lnSpc>
                <a:spcPct val="100000"/>
              </a:lnSpc>
              <a:spcBef>
                <a:spcPts val="1000"/>
              </a:spcBef>
            </a:pPr>
            <a:r>
              <a:rPr kumimoji="1" lang="zh-CN" altLang="ja-JP" sz="2400" b="1" dirty="0">
                <a:sym typeface="+mn-ea"/>
              </a:rPr>
              <a:t>我</a:t>
            </a:r>
            <a:r>
              <a:rPr kumimoji="1" lang="en-US" altLang="ja-JP" sz="2400" b="1" dirty="0">
                <a:sym typeface="+mn-ea"/>
              </a:rPr>
              <a:t>,</a:t>
            </a:r>
            <a:r>
              <a:rPr kumimoji="1" lang="zh-CN" altLang="ja-JP" sz="2400" b="1" dirty="0">
                <a:sym typeface="+mn-ea"/>
              </a:rPr>
              <a:t>来到</a:t>
            </a:r>
            <a:r>
              <a:rPr kumimoji="1" lang="en-US" altLang="zh-CN" sz="2400" b="1" dirty="0">
                <a:sym typeface="+mn-ea"/>
              </a:rPr>
              <a:t>,</a:t>
            </a:r>
            <a:r>
              <a:rPr kumimoji="1" lang="zh-CN" altLang="ja-JP" sz="2400" b="1" dirty="0">
                <a:sym typeface="+mn-ea"/>
              </a:rPr>
              <a:t>东京</a:t>
            </a:r>
            <a:r>
              <a:rPr kumimoji="1" lang="en-US" altLang="zh-CN" sz="2400" b="1" dirty="0">
                <a:sym typeface="+mn-ea"/>
              </a:rPr>
              <a:t>,</a:t>
            </a:r>
            <a:r>
              <a:rPr kumimoji="1" lang="zh-CN" altLang="en-US" sz="2400" b="1" dirty="0">
                <a:sym typeface="+mn-ea"/>
              </a:rPr>
              <a:t>东京大学</a:t>
            </a:r>
            <a:r>
              <a:rPr kumimoji="1" lang="en-US" altLang="zh-CN" sz="2400" b="1" dirty="0">
                <a:sym typeface="+mn-ea"/>
              </a:rPr>
              <a:t>,</a:t>
            </a:r>
            <a:r>
              <a:rPr kumimoji="1" lang="zh-CN" altLang="en-US" sz="2400" b="1" dirty="0">
                <a:sym typeface="+mn-ea"/>
              </a:rPr>
              <a:t>京大</a:t>
            </a:r>
            <a:r>
              <a:rPr kumimoji="1" lang="en-US" altLang="zh-CN" sz="2400" b="1" dirty="0">
                <a:sym typeface="+mn-ea"/>
              </a:rPr>
              <a:t>,</a:t>
            </a:r>
            <a:r>
              <a:rPr kumimoji="1" lang="zh-CN" altLang="en-US" sz="2400" b="1" dirty="0">
                <a:sym typeface="+mn-ea"/>
              </a:rPr>
              <a:t>大学</a:t>
            </a:r>
            <a:endParaRPr kumimoji="1" lang="zh-CN" altLang="en-US" sz="2400" b="1" dirty="0">
              <a:sym typeface="+mn-ea"/>
            </a:endParaRPr>
          </a:p>
        </p:txBody>
      </p:sp>
      <p:sp>
        <p:nvSpPr>
          <p:cNvPr id="7" name="下箭头 6"/>
          <p:cNvSpPr/>
          <p:nvPr/>
        </p:nvSpPr>
        <p:spPr>
          <a:xfrm>
            <a:off x="4189730" y="2978785"/>
            <a:ext cx="485775" cy="299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93470" y="3938905"/>
            <a:ext cx="6677660" cy="988695"/>
          </a:xfrm>
          <a:prstGeom prst="rect">
            <a:avLst/>
          </a:prstGeom>
          <a:noFill/>
        </p:spPr>
        <p:txBody>
          <a:bodyPr wrap="square" rtlCol="0">
            <a:spAutoFit/>
          </a:bodyPr>
          <a:p>
            <a:pPr algn="l">
              <a:lnSpc>
                <a:spcPct val="100000"/>
              </a:lnSpc>
              <a:spcBef>
                <a:spcPts val="1000"/>
              </a:spcBef>
              <a:buClrTx/>
              <a:buSzTx/>
              <a:buFontTx/>
            </a:pPr>
            <a:r>
              <a:rPr kumimoji="1" lang="ja-JP" altLang="ja-JP" sz="2600" dirty="0">
                <a:sym typeface="+mn-ea"/>
              </a:rPr>
              <a:t>・</a:t>
            </a:r>
            <a:r>
              <a:rPr kumimoji="1" lang="ja-JP" altLang="ja-JP" sz="2600" dirty="0">
                <a:sym typeface="+mn-ea"/>
              </a:rPr>
              <a:t>精確モード</a:t>
            </a:r>
            <a:endParaRPr kumimoji="1" lang="ja-JP" altLang="ja-JP" sz="2600" b="0" strike="noStrike" dirty="0"/>
          </a:p>
          <a:p>
            <a:pPr>
              <a:lnSpc>
                <a:spcPct val="100000"/>
              </a:lnSpc>
              <a:spcBef>
                <a:spcPts val="1000"/>
              </a:spcBef>
            </a:pPr>
            <a:r>
              <a:rPr kumimoji="1" lang="en-US" altLang="zh-CN" sz="2400" b="1" dirty="0"/>
              <a:t>                               </a:t>
            </a:r>
            <a:r>
              <a:rPr kumimoji="1" lang="zh-CN" altLang="ja-JP" sz="2400" b="1" dirty="0"/>
              <a:t>我来到东京大学</a:t>
            </a:r>
            <a:endParaRPr kumimoji="1" lang="zh-CN" altLang="ja-JP" sz="2400" b="1" dirty="0"/>
          </a:p>
        </p:txBody>
      </p:sp>
      <p:sp>
        <p:nvSpPr>
          <p:cNvPr id="10" name="文本框 9"/>
          <p:cNvSpPr txBox="1"/>
          <p:nvPr/>
        </p:nvSpPr>
        <p:spPr>
          <a:xfrm>
            <a:off x="3138805" y="5427345"/>
            <a:ext cx="2587625" cy="460375"/>
          </a:xfrm>
          <a:prstGeom prst="rect">
            <a:avLst/>
          </a:prstGeom>
          <a:noFill/>
        </p:spPr>
        <p:txBody>
          <a:bodyPr wrap="square" rtlCol="0">
            <a:spAutoFit/>
          </a:bodyPr>
          <a:p>
            <a:pPr>
              <a:lnSpc>
                <a:spcPct val="100000"/>
              </a:lnSpc>
              <a:spcBef>
                <a:spcPts val="1000"/>
              </a:spcBef>
            </a:pPr>
            <a:r>
              <a:rPr kumimoji="1" lang="zh-CN" altLang="ja-JP" sz="2400" b="1" dirty="0">
                <a:sym typeface="+mn-ea"/>
              </a:rPr>
              <a:t>我</a:t>
            </a:r>
            <a:r>
              <a:rPr kumimoji="1" lang="en-US" altLang="ja-JP" sz="2400" b="1" dirty="0">
                <a:sym typeface="+mn-ea"/>
              </a:rPr>
              <a:t>,</a:t>
            </a:r>
            <a:r>
              <a:rPr kumimoji="1" lang="zh-CN" altLang="ja-JP" sz="2400" b="1" dirty="0">
                <a:sym typeface="+mn-ea"/>
              </a:rPr>
              <a:t>来到</a:t>
            </a:r>
            <a:r>
              <a:rPr kumimoji="1" lang="en-US" altLang="zh-CN" sz="2400" b="1" dirty="0">
                <a:sym typeface="+mn-ea"/>
              </a:rPr>
              <a:t>,</a:t>
            </a:r>
            <a:r>
              <a:rPr kumimoji="1" lang="zh-CN" altLang="en-US" sz="2400" b="1" dirty="0">
                <a:sym typeface="+mn-ea"/>
              </a:rPr>
              <a:t>东京大学</a:t>
            </a:r>
            <a:endParaRPr kumimoji="1" lang="zh-CN" altLang="en-US" sz="2400" b="1" dirty="0">
              <a:sym typeface="+mn-ea"/>
            </a:endParaRPr>
          </a:p>
        </p:txBody>
      </p:sp>
      <p:sp>
        <p:nvSpPr>
          <p:cNvPr id="11" name="下箭头 10"/>
          <p:cNvSpPr/>
          <p:nvPr/>
        </p:nvSpPr>
        <p:spPr>
          <a:xfrm>
            <a:off x="4189730" y="5027930"/>
            <a:ext cx="485775" cy="299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テキスト ボックス 7"/>
          <p:cNvSpPr txBox="1"/>
          <p:nvPr/>
        </p:nvSpPr>
        <p:spPr>
          <a:xfrm>
            <a:off x="1093470" y="3869381"/>
            <a:ext cx="6819265" cy="2128194"/>
          </a:xfrm>
          <a:prstGeom prst="roundRect">
            <a:avLst>
              <a:gd name="adj" fmla="val 18901"/>
            </a:avLst>
          </a:prstGeom>
          <a:noFill/>
          <a:ln w="25400">
            <a:solidFill>
              <a:srgbClr val="FF0000"/>
            </a:solidFill>
          </a:ln>
        </p:spPr>
        <p:txBody>
          <a:bodyPr wrap="square" rtlCol="0" anchor="b" anchorCtr="0">
            <a:spAutoFit/>
          </a:bodyPr>
          <a:p>
            <a:r>
              <a:rPr lang="en-US" altLang="ja-JP" sz="2400" dirty="0"/>
              <a:t>                                                                         </a:t>
            </a:r>
            <a:endParaRPr lang="en-US" altLang="ja-JP" sz="2400" dirty="0"/>
          </a:p>
          <a:p>
            <a:endParaRPr lang="en-US" altLang="ja-JP" sz="2400" dirty="0"/>
          </a:p>
          <a:p>
            <a:r>
              <a:rPr lang="en-US" altLang="ja-JP" sz="2400" dirty="0"/>
              <a:t>                                   </a:t>
            </a:r>
            <a:endParaRPr lang="en-US" altLang="ja-JP" sz="2400" dirty="0"/>
          </a:p>
          <a:p>
            <a:endParaRPr lang="en-US" altLang="ja-JP" sz="2400" dirty="0"/>
          </a:p>
          <a:p>
            <a:endParaRPr lang="en-US" altLang="ja-JP" sz="2400" dirty="0"/>
          </a:p>
        </p:txBody>
      </p:sp>
    </p:spTree>
  </p:cSld>
  <p:clrMapOvr>
    <a:masterClrMapping/>
  </p:clrMapOvr>
  <mc:AlternateContent xmlns:mc="http://schemas.openxmlformats.org/markup-compatibility/2006">
    <mc:Choice xmlns:p14="http://schemas.microsoft.com/office/powerpoint/2010/main" Requires="p14">
      <p:transition spd="slow" p14:dur="2000" advTm="31625"/>
    </mc:Choice>
    <mc:Fallback>
      <p:transition spd="slow" advTm="316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kumimoji="1" lang="ja-JP" altLang="en-US" sz="4000" dirty="0">
                <a:solidFill>
                  <a:schemeClr val="tx1"/>
                </a:solidFill>
              </a:rPr>
              <a:t>発表の構成</a:t>
            </a:r>
            <a:endParaRPr kumimoji="1" lang="ja-JP" altLang="en-US" sz="4000"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5" name="文本框 14"/>
          <p:cNvSpPr txBox="1"/>
          <p:nvPr/>
        </p:nvSpPr>
        <p:spPr>
          <a:xfrm>
            <a:off x="868261" y="1329547"/>
            <a:ext cx="4572000" cy="3322955"/>
          </a:xfrm>
          <a:prstGeom prst="rect">
            <a:avLst/>
          </a:prstGeom>
          <a:noFill/>
        </p:spPr>
        <p:txBody>
          <a:bodyPr wrap="square">
            <a:spAutoFit/>
          </a:bodyPr>
          <a:lstStyle/>
          <a:p>
            <a:pPr>
              <a:lnSpc>
                <a:spcPct val="150000"/>
              </a:lnSpc>
            </a:pPr>
            <a:r>
              <a:rPr lang="en-US" altLang="zh-CN" sz="2800" dirty="0"/>
              <a:t>1.</a:t>
            </a:r>
            <a:r>
              <a:rPr lang="ja-JP" altLang="en-US" sz="2800" dirty="0"/>
              <a:t>はじめに</a:t>
            </a:r>
            <a:endParaRPr lang="en-US" altLang="ja-JP" sz="2800" dirty="0"/>
          </a:p>
          <a:p>
            <a:pPr>
              <a:lnSpc>
                <a:spcPct val="150000"/>
              </a:lnSpc>
            </a:pPr>
            <a:r>
              <a:rPr lang="en-US" altLang="ja-JP" sz="2800" dirty="0"/>
              <a:t>2.</a:t>
            </a:r>
            <a:r>
              <a:rPr lang="ja-JP" altLang="en-US" sz="2800" dirty="0"/>
              <a:t>要素技術</a:t>
            </a:r>
            <a:endParaRPr lang="en-US" altLang="ja-JP" sz="2800" dirty="0"/>
          </a:p>
          <a:p>
            <a:pPr>
              <a:lnSpc>
                <a:spcPct val="150000"/>
              </a:lnSpc>
            </a:pPr>
            <a:r>
              <a:rPr lang="en-US" altLang="ja-JP" sz="2800" dirty="0">
                <a:solidFill>
                  <a:srgbClr val="FF0000"/>
                </a:solidFill>
              </a:rPr>
              <a:t>3.</a:t>
            </a:r>
            <a:r>
              <a:rPr lang="ja-JP" altLang="en-US" sz="2800" dirty="0">
                <a:solidFill>
                  <a:srgbClr val="FF0000"/>
                </a:solidFill>
              </a:rPr>
              <a:t>データセット</a:t>
            </a:r>
            <a:endParaRPr lang="en-US" altLang="ja-JP" sz="2800" dirty="0">
              <a:solidFill>
                <a:srgbClr val="FF0000"/>
              </a:solidFill>
            </a:endParaRPr>
          </a:p>
          <a:p>
            <a:pPr>
              <a:lnSpc>
                <a:spcPct val="150000"/>
              </a:lnSpc>
            </a:pPr>
            <a:r>
              <a:rPr lang="en-US" altLang="ja-JP" sz="2800" dirty="0"/>
              <a:t>4.</a:t>
            </a:r>
            <a:r>
              <a:rPr lang="ja-JP" altLang="en-US" sz="2800" dirty="0"/>
              <a:t>実験の流れ</a:t>
            </a:r>
            <a:endParaRPr lang="en-US" altLang="ja-JP" sz="2800" dirty="0"/>
          </a:p>
          <a:p>
            <a:pPr>
              <a:lnSpc>
                <a:spcPct val="150000"/>
              </a:lnSpc>
            </a:pPr>
            <a:r>
              <a:rPr lang="en-US" altLang="ja-JP" sz="2800" dirty="0"/>
              <a:t>5.</a:t>
            </a:r>
            <a:r>
              <a:rPr lang="ja-JP" altLang="en-US" sz="2800" dirty="0"/>
              <a:t>まとめと今後の</a:t>
            </a:r>
            <a:r>
              <a:rPr lang="ja-JP" altLang="en-US" sz="2800" dirty="0"/>
              <a:t>課題</a:t>
            </a:r>
            <a:endParaRPr lang="ja-JP"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Tm="6960"/>
    </mc:Choice>
    <mc:Fallback>
      <p:transition spd="slow" advTm="69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7" name="タイトル 2"/>
          <p:cNvSpPr>
            <a:spLocks noGrp="1"/>
          </p:cNvSpPr>
          <p:nvPr>
            <p:ph type="title"/>
          </p:nvPr>
        </p:nvSpPr>
        <p:spPr>
          <a:xfrm>
            <a:off x="800100" y="465357"/>
            <a:ext cx="7543800" cy="590661"/>
          </a:xfrm>
        </p:spPr>
        <p:txBody>
          <a:bodyPr>
            <a:noAutofit/>
          </a:bodyPr>
          <a:lstStyle/>
          <a:p>
            <a:r>
              <a:rPr lang="ja-JP" altLang="en-US" sz="4000" dirty="0">
                <a:solidFill>
                  <a:schemeClr val="tx1"/>
                </a:solidFill>
              </a:rPr>
              <a:t>データセット</a:t>
            </a:r>
            <a:endParaRPr kumimoji="1" lang="ja-JP" altLang="en-US" sz="4000" dirty="0">
              <a:solidFill>
                <a:schemeClr val="tx1"/>
              </a:solidFill>
            </a:endParaRPr>
          </a:p>
        </p:txBody>
      </p:sp>
      <p:grpSp>
        <p:nvGrpSpPr>
          <p:cNvPr id="22" name="グループ化 21"/>
          <p:cNvGrpSpPr/>
          <p:nvPr/>
        </p:nvGrpSpPr>
        <p:grpSpPr>
          <a:xfrm rot="0">
            <a:off x="905510" y="1284605"/>
            <a:ext cx="7332980" cy="2745104"/>
            <a:chOff x="444618" y="3450242"/>
            <a:chExt cx="3749878" cy="2474485"/>
          </a:xfrm>
        </p:grpSpPr>
        <p:sp>
          <p:nvSpPr>
            <p:cNvPr id="24" name="四角形: 角を丸くする 23"/>
            <p:cNvSpPr/>
            <p:nvPr/>
          </p:nvSpPr>
          <p:spPr>
            <a:xfrm>
              <a:off x="444618" y="3670616"/>
              <a:ext cx="3749878" cy="2254111"/>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1637893" cy="748127"/>
            </a:xfrm>
            <a:prstGeom prst="rect">
              <a:avLst/>
            </a:prstGeom>
            <a:solidFill>
              <a:schemeClr val="bg1"/>
            </a:solidFill>
            <a:ln>
              <a:noFill/>
            </a:ln>
          </p:spPr>
          <p:txBody>
            <a:bodyPr wrap="square" rtlCol="0">
              <a:spAutoFit/>
            </a:bodyPr>
            <a:p>
              <a:r>
                <a:rPr lang="en-US" altLang="ja-JP" sz="2400" spc="-1">
                  <a:latin typeface="+mn-ea"/>
                  <a:sym typeface="+mn-ea"/>
                </a:rPr>
                <a:t>ManyThings</a:t>
              </a:r>
              <a:r>
                <a:rPr lang="ja-JP" altLang="en-US" sz="2400" spc="-1">
                  <a:latin typeface="+mn-ea"/>
                  <a:sym typeface="+mn-ea"/>
                </a:rPr>
                <a:t>データセット</a:t>
              </a:r>
              <a:endParaRPr lang="en-US" altLang="ja-JP" sz="2400" b="0" strike="noStrike" spc="-1" dirty="0">
                <a:latin typeface="+mn-ea"/>
              </a:endParaRPr>
            </a:p>
            <a:p>
              <a:endParaRPr kumimoji="1" lang="ja-JP" altLang="en-US" sz="2400" dirty="0"/>
            </a:p>
          </p:txBody>
        </p:sp>
      </p:grpSp>
      <p:sp>
        <p:nvSpPr>
          <p:cNvPr id="8" name="文本框 7"/>
          <p:cNvSpPr txBox="1"/>
          <p:nvPr/>
        </p:nvSpPr>
        <p:spPr>
          <a:xfrm>
            <a:off x="1093470" y="1729740"/>
            <a:ext cx="6957695" cy="1948180"/>
          </a:xfrm>
          <a:prstGeom prst="rect">
            <a:avLst/>
          </a:prstGeom>
          <a:noFill/>
        </p:spPr>
        <p:txBody>
          <a:bodyPr wrap="square" rtlCol="0">
            <a:spAutoFit/>
          </a:bodyPr>
          <a:p>
            <a:pPr lvl="0">
              <a:spcBef>
                <a:spcPts val="1000"/>
              </a:spcBef>
            </a:pPr>
            <a:r>
              <a:rPr kumimoji="1" lang="ja-JP" altLang="ja-JP" sz="2600" dirty="0">
                <a:sym typeface="+mn-ea"/>
              </a:rPr>
              <a:t>・</a:t>
            </a:r>
            <a:r>
              <a:rPr sz="2600" spc="-1">
                <a:solidFill>
                  <a:prstClr val="black"/>
                </a:solidFill>
                <a:latin typeface="Meiryo" panose="020B0604030504040204" pitchFamily="34" charset="-128"/>
                <a:sym typeface="+mn-ea"/>
              </a:rPr>
              <a:t>ManyThings</a:t>
            </a:r>
            <a:r>
              <a:rPr lang="en-US" sz="2600" spc="-1">
                <a:solidFill>
                  <a:prstClr val="black"/>
                </a:solidFill>
                <a:latin typeface="Meiryo" panose="020B0604030504040204" pitchFamily="34" charset="-128"/>
                <a:sym typeface="+mn-ea"/>
              </a:rPr>
              <a:t> Bilingual Sentence Pairs</a:t>
            </a:r>
            <a:r>
              <a:rPr lang="ja-JP" altLang="en-US" sz="2600" spc="-1">
                <a:solidFill>
                  <a:prstClr val="black"/>
                </a:solidFill>
                <a:latin typeface="Meiryo" panose="020B0604030504040204" pitchFamily="34" charset="-128"/>
                <a:sym typeface="+mn-ea"/>
              </a:rPr>
              <a:t>の</a:t>
            </a:r>
            <a:endParaRPr lang="en-US" altLang="ja-JP" sz="2600" spc="-1" dirty="0">
              <a:solidFill>
                <a:prstClr val="black"/>
              </a:solidFill>
              <a:latin typeface="Meiryo" panose="020B0604030504040204" pitchFamily="34" charset="-128"/>
            </a:endParaRPr>
          </a:p>
          <a:p>
            <a:pPr lvl="0">
              <a:spcBef>
                <a:spcPts val="1000"/>
              </a:spcBef>
            </a:pPr>
            <a:r>
              <a:rPr lang="ja-JP" altLang="en-US" sz="2600" spc="-1">
                <a:solidFill>
                  <a:prstClr val="black"/>
                </a:solidFill>
                <a:latin typeface="Meiryo" panose="020B0604030504040204" pitchFamily="34" charset="-128"/>
                <a:sym typeface="+mn-ea"/>
              </a:rPr>
              <a:t>　英語</a:t>
            </a:r>
            <a:r>
              <a:rPr lang="en-US" altLang="ja-JP" sz="2600" spc="-1">
                <a:solidFill>
                  <a:prstClr val="black"/>
                </a:solidFill>
                <a:latin typeface="Meiryo" panose="020B0604030504040204" pitchFamily="34" charset="-128"/>
                <a:sym typeface="+mn-ea"/>
              </a:rPr>
              <a:t>‐</a:t>
            </a:r>
            <a:r>
              <a:rPr lang="ja-JP" altLang="en-US" sz="2600" spc="-1">
                <a:solidFill>
                  <a:prstClr val="black"/>
                </a:solidFill>
                <a:latin typeface="Meiryo" panose="020B0604030504040204" pitchFamily="34" charset="-128"/>
                <a:sym typeface="+mn-ea"/>
              </a:rPr>
              <a:t>中国語本文を使用</a:t>
            </a:r>
            <a:endParaRPr lang="en-US" altLang="ja-JP" sz="2600" spc="-1" dirty="0">
              <a:solidFill>
                <a:prstClr val="black"/>
              </a:solidFill>
              <a:latin typeface="Meiryo" panose="020B0604030504040204" pitchFamily="34" charset="-128"/>
            </a:endParaRPr>
          </a:p>
          <a:p>
            <a:pPr lvl="0">
              <a:spcBef>
                <a:spcPts val="1000"/>
              </a:spcBef>
            </a:pPr>
            <a:r>
              <a:rPr kumimoji="1" lang="ja-JP" altLang="ja-JP" sz="2600" dirty="0">
                <a:sym typeface="+mn-ea"/>
              </a:rPr>
              <a:t>・全データセットは</a:t>
            </a:r>
            <a:r>
              <a:rPr lang="ja-JP" altLang="en-US" sz="2600" spc="-1">
                <a:solidFill>
                  <a:prstClr val="black"/>
                </a:solidFill>
                <a:latin typeface="Meiryo" panose="020B0604030504040204" pitchFamily="34" charset="-128"/>
                <a:sym typeface="+mn-ea"/>
              </a:rPr>
              <a:t>英語</a:t>
            </a:r>
            <a:r>
              <a:rPr lang="en-US" altLang="ja-JP" sz="2600" spc="-1">
                <a:solidFill>
                  <a:prstClr val="black"/>
                </a:solidFill>
                <a:latin typeface="Meiryo" panose="020B0604030504040204" pitchFamily="34" charset="-128"/>
                <a:sym typeface="+mn-ea"/>
              </a:rPr>
              <a:t>‐</a:t>
            </a:r>
            <a:r>
              <a:rPr lang="ja-JP" altLang="en-US" sz="2600" spc="-1">
                <a:solidFill>
                  <a:prstClr val="black"/>
                </a:solidFill>
                <a:latin typeface="Meiryo" panose="020B0604030504040204" pitchFamily="34" charset="-128"/>
                <a:sym typeface="+mn-ea"/>
              </a:rPr>
              <a:t>中国語本文</a:t>
            </a:r>
            <a:r>
              <a:rPr lang="en-US" altLang="ja-JP" sz="2600" spc="-1">
                <a:solidFill>
                  <a:prstClr val="black"/>
                </a:solidFill>
                <a:latin typeface="Meiryo" panose="020B0604030504040204" pitchFamily="34" charset="-128"/>
                <a:sym typeface="+mn-ea"/>
              </a:rPr>
              <a:t>24360</a:t>
            </a:r>
            <a:r>
              <a:rPr lang="ja-JP" altLang="en-US" sz="2600" spc="-1">
                <a:solidFill>
                  <a:prstClr val="black"/>
                </a:solidFill>
                <a:latin typeface="Meiryo" panose="020B0604030504040204" pitchFamily="34" charset="-128"/>
                <a:sym typeface="+mn-ea"/>
              </a:rPr>
              <a:t>ペア</a:t>
            </a:r>
            <a:r>
              <a:rPr lang="en-US" altLang="ja-JP" sz="2600" spc="-1">
                <a:solidFill>
                  <a:prstClr val="black"/>
                </a:solidFill>
                <a:latin typeface="Meiryo" panose="020B0604030504040204" pitchFamily="34" charset="-128"/>
                <a:sym typeface="+mn-ea"/>
              </a:rPr>
              <a:t>,</a:t>
            </a:r>
            <a:r>
              <a:rPr lang="ja-JP" altLang="en-US" sz="2600" spc="-1">
                <a:solidFill>
                  <a:prstClr val="black"/>
                </a:solidFill>
                <a:latin typeface="Meiryo" panose="020B0604030504040204" pitchFamily="34" charset="-128"/>
                <a:sym typeface="+mn-ea"/>
              </a:rPr>
              <a:t>最長文本は</a:t>
            </a:r>
            <a:r>
              <a:rPr lang="en-US" altLang="ja-JP" sz="2600" spc="-1">
                <a:solidFill>
                  <a:prstClr val="black"/>
                </a:solidFill>
                <a:latin typeface="Meiryo" panose="020B0604030504040204" pitchFamily="34" charset="-128"/>
                <a:sym typeface="+mn-ea"/>
              </a:rPr>
              <a:t>33</a:t>
            </a:r>
            <a:r>
              <a:rPr lang="ja-JP" altLang="en-US" sz="2600" spc="-1">
                <a:solidFill>
                  <a:prstClr val="black"/>
                </a:solidFill>
                <a:latin typeface="Meiryo" panose="020B0604030504040204" pitchFamily="34" charset="-128"/>
                <a:sym typeface="+mn-ea"/>
              </a:rPr>
              <a:t>文字、最短文本は</a:t>
            </a:r>
            <a:r>
              <a:rPr lang="en-US" altLang="ja-JP" sz="2600" spc="-1">
                <a:solidFill>
                  <a:prstClr val="black"/>
                </a:solidFill>
                <a:latin typeface="Meiryo" panose="020B0604030504040204" pitchFamily="34" charset="-128"/>
                <a:sym typeface="+mn-ea"/>
              </a:rPr>
              <a:t>1</a:t>
            </a:r>
            <a:endParaRPr lang="ja-JP" altLang="en-US" sz="2600" spc="-1">
              <a:solidFill>
                <a:prstClr val="black"/>
              </a:solidFill>
              <a:latin typeface="Meiryo" panose="020B0604030504040204"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549"/>
    </mc:Choice>
    <mc:Fallback>
      <p:transition spd="slow" advTm="354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1" name="タイトル 2"/>
          <p:cNvSpPr>
            <a:spLocks noGrp="1"/>
          </p:cNvSpPr>
          <p:nvPr>
            <p:ph type="title"/>
          </p:nvPr>
        </p:nvSpPr>
        <p:spPr>
          <a:xfrm>
            <a:off x="822959" y="386694"/>
            <a:ext cx="7543800" cy="690132"/>
          </a:xfrm>
        </p:spPr>
        <p:txBody>
          <a:bodyPr>
            <a:normAutofit/>
          </a:bodyPr>
          <a:lstStyle/>
          <a:p>
            <a:r>
              <a:rPr lang="ja-JP" altLang="en-US" sz="4000" dirty="0">
                <a:solidFill>
                  <a:schemeClr val="tx1"/>
                </a:solidFill>
              </a:rPr>
              <a:t>データセット</a:t>
            </a:r>
            <a:endParaRPr lang="ja-JP" altLang="en-US" sz="4000" dirty="0">
              <a:solidFill>
                <a:schemeClr val="tx1"/>
              </a:solidFill>
            </a:endParaRPr>
          </a:p>
        </p:txBody>
      </p:sp>
      <p:grpSp>
        <p:nvGrpSpPr>
          <p:cNvPr id="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1187180" cy="163757"/>
            </a:xfrm>
            <a:prstGeom prst="rect">
              <a:avLst/>
            </a:prstGeom>
            <a:solidFill>
              <a:schemeClr val="bg1"/>
            </a:solidFill>
            <a:ln>
              <a:noFill/>
            </a:ln>
          </p:spPr>
          <p:txBody>
            <a:bodyPr wrap="square" rtlCol="0">
              <a:spAutoFit/>
            </a:bodyPr>
            <a:p>
              <a:r>
                <a:rPr lang="ja-JP" altLang="en-US" sz="2400" spc="-1">
                  <a:latin typeface="+mn-ea"/>
                  <a:sym typeface="+mn-ea"/>
                </a:rPr>
                <a:t>データセットの</a:t>
              </a:r>
              <a:r>
                <a:rPr lang="ja-JP" altLang="en-US" sz="2400" spc="-1">
                  <a:latin typeface="+mn-ea"/>
                  <a:sym typeface="+mn-ea"/>
                </a:rPr>
                <a:t>例</a:t>
              </a:r>
              <a:endParaRPr lang="ja-JP" altLang="en-US" sz="2400" spc="-1">
                <a:latin typeface="+mn-ea"/>
                <a:sym typeface="+mn-ea"/>
              </a:endParaRPr>
            </a:p>
          </p:txBody>
        </p:sp>
      </p:grpSp>
      <p:graphicFrame>
        <p:nvGraphicFramePr>
          <p:cNvPr id="6" name="表格 5"/>
          <p:cNvGraphicFramePr/>
          <p:nvPr>
            <p:custDataLst>
              <p:tags r:id="rId1"/>
            </p:custDataLst>
          </p:nvPr>
        </p:nvGraphicFramePr>
        <p:xfrm>
          <a:off x="1104900" y="2059940"/>
          <a:ext cx="6919595" cy="4411980"/>
        </p:xfrm>
        <a:graphic>
          <a:graphicData uri="http://schemas.openxmlformats.org/drawingml/2006/table">
            <a:tbl>
              <a:tblPr firstRow="1" bandRow="1">
                <a:tableStyleId>{5940675A-B579-460E-94D1-54222C63F5DA}</a:tableStyleId>
              </a:tblPr>
              <a:tblGrid>
                <a:gridCol w="4635500"/>
                <a:gridCol w="2284095"/>
              </a:tblGrid>
              <a:tr h="38100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英語</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中国語</a:t>
                      </a:r>
                      <a:endParaRPr kumimoji="0" lang="ja-JP" altLang="en-US" sz="2600" spc="-1">
                        <a:solidFill>
                          <a:prstClr val="black"/>
                        </a:solidFill>
                        <a:latin typeface="Meiryo" panose="020B0604030504040204" pitchFamily="34" charset="-128"/>
                      </a:endParaRPr>
                    </a:p>
                  </a:txBody>
                  <a:tcPr/>
                </a:tc>
              </a:tr>
              <a:tr h="38100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Where are the strawberries</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草莓在哪裡</a:t>
                      </a:r>
                      <a:endParaRPr kumimoji="0" lang="ja-JP" altLang="en-US" sz="2600" spc="-1">
                        <a:solidFill>
                          <a:prstClr val="black"/>
                        </a:solidFill>
                        <a:latin typeface="Meiryo" panose="020B0604030504040204" pitchFamily="34" charset="-128"/>
                      </a:endParaRPr>
                    </a:p>
                  </a:txBody>
                  <a:tcPr/>
                </a:tc>
              </a:tr>
              <a:tr h="38100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What's the matter with you</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你怎么了</a:t>
                      </a:r>
                      <a:endParaRPr kumimoji="0" lang="ja-JP" altLang="en-US" sz="2600" spc="-1">
                        <a:solidFill>
                          <a:prstClr val="black"/>
                        </a:solidFill>
                        <a:latin typeface="Meiryo" panose="020B0604030504040204" pitchFamily="34" charset="-128"/>
                      </a:endParaRPr>
                    </a:p>
                  </a:txBody>
                  <a:tcPr/>
                </a:tc>
              </a:tr>
              <a:tr h="51054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You can count on her</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你可以相信她</a:t>
                      </a:r>
                      <a:endParaRPr kumimoji="0" lang="ja-JP" altLang="en-US" sz="2600" spc="-1">
                        <a:solidFill>
                          <a:prstClr val="black"/>
                        </a:solidFill>
                        <a:latin typeface="Meiryo" panose="020B0604030504040204" pitchFamily="34" charset="-128"/>
                      </a:endParaRPr>
                    </a:p>
                  </a:txBody>
                  <a:tcPr/>
                </a:tc>
              </a:tr>
              <a:tr h="38100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You don't need money</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你不需要錢</a:t>
                      </a:r>
                      <a:endParaRPr kumimoji="0" lang="ja-JP" altLang="en-US" sz="2600" spc="-1">
                        <a:solidFill>
                          <a:prstClr val="black"/>
                        </a:solidFill>
                        <a:latin typeface="Meiryo" panose="020B0604030504040204" pitchFamily="34" charset="-128"/>
                      </a:endParaRPr>
                    </a:p>
                  </a:txBody>
                  <a:tcPr/>
                </a:tc>
              </a:tr>
              <a:tr h="38100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We haven't lost hope</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我</a:t>
                      </a:r>
                      <a:r>
                        <a:rPr kumimoji="0" lang="ja-JP" altLang="en-US" sz="2600" b="1" spc="-1">
                          <a:solidFill>
                            <a:prstClr val="black"/>
                          </a:solidFill>
                          <a:latin typeface="Meiryo" panose="020B0604030504040204" pitchFamily="34" charset="-128"/>
                        </a:rPr>
                        <a:t>们</a:t>
                      </a:r>
                      <a:r>
                        <a:rPr kumimoji="0" lang="ja-JP" altLang="en-US" sz="2600" spc="-1">
                          <a:solidFill>
                            <a:prstClr val="black"/>
                          </a:solidFill>
                          <a:latin typeface="Meiryo" panose="020B0604030504040204" pitchFamily="34" charset="-128"/>
                        </a:rPr>
                        <a:t>没有失望</a:t>
                      </a:r>
                      <a:endParaRPr kumimoji="0" lang="ja-JP" altLang="en-US" sz="2600" spc="-1">
                        <a:solidFill>
                          <a:prstClr val="black"/>
                        </a:solidFill>
                        <a:latin typeface="Meiryo" panose="020B0604030504040204" pitchFamily="34" charset="-128"/>
                      </a:endParaRPr>
                    </a:p>
                  </a:txBody>
                  <a:tcPr/>
                </a:tc>
              </a:tr>
              <a:tr h="381000">
                <a:tc>
                  <a:txBody>
                    <a:bodyPr/>
                    <a:p>
                      <a:pPr algn="l" defTabSz="457200">
                        <a:spcBef>
                          <a:spcPts val="1000"/>
                        </a:spcBef>
                        <a:buClrTx/>
                        <a:buSzTx/>
                        <a:buFontTx/>
                        <a:buNone/>
                      </a:pPr>
                      <a:r>
                        <a:rPr kumimoji="0" lang="ja-JP" altLang="en-US" sz="2600" spc="-1">
                          <a:solidFill>
                            <a:prstClr val="black"/>
                          </a:solidFill>
                          <a:latin typeface="Meiryo" panose="020B0604030504040204" pitchFamily="34" charset="-128"/>
                        </a:rPr>
                        <a:t>Tom wanted to see me</a:t>
                      </a:r>
                      <a:endParaRPr kumimoji="0" lang="ja-JP" altLang="en-US" sz="2600" spc="-1">
                        <a:solidFill>
                          <a:prstClr val="black"/>
                        </a:solidFill>
                        <a:latin typeface="Meiryo" panose="020B0604030504040204" pitchFamily="34" charset="-128"/>
                      </a:endParaRPr>
                    </a:p>
                  </a:txBody>
                  <a:tcPr/>
                </a:tc>
                <a:tc>
                  <a:txBody>
                    <a:bodyPr/>
                    <a:p>
                      <a:pPr algn="l" defTabSz="457200">
                        <a:spcBef>
                          <a:spcPts val="1000"/>
                        </a:spcBef>
                        <a:buClrTx/>
                        <a:buSzTx/>
                        <a:buFontTx/>
                        <a:buNone/>
                      </a:pPr>
                      <a:r>
                        <a:rPr kumimoji="0" lang="ja-JP" altLang="en-US" sz="2600" b="1" spc="-1">
                          <a:solidFill>
                            <a:prstClr val="black"/>
                          </a:solidFill>
                          <a:latin typeface="Meiryo" panose="020B0604030504040204" pitchFamily="34" charset="-128"/>
                        </a:rPr>
                        <a:t>汤</a:t>
                      </a:r>
                      <a:r>
                        <a:rPr kumimoji="0" lang="ja-JP" altLang="en-US" sz="2600" spc="-1">
                          <a:solidFill>
                            <a:prstClr val="black"/>
                          </a:solidFill>
                          <a:latin typeface="Meiryo" panose="020B0604030504040204" pitchFamily="34" charset="-128"/>
                        </a:rPr>
                        <a:t>姆想</a:t>
                      </a:r>
                      <a:r>
                        <a:rPr kumimoji="0" lang="ja-JP" altLang="en-US" sz="2600" b="1" spc="-1">
                          <a:solidFill>
                            <a:prstClr val="black"/>
                          </a:solidFill>
                          <a:latin typeface="Meiryo" panose="020B0604030504040204" pitchFamily="34" charset="-128"/>
                        </a:rPr>
                        <a:t>见</a:t>
                      </a:r>
                      <a:r>
                        <a:rPr kumimoji="0" lang="ja-JP" altLang="en-US" sz="2600" spc="-1">
                          <a:solidFill>
                            <a:prstClr val="black"/>
                          </a:solidFill>
                          <a:latin typeface="Meiryo" panose="020B0604030504040204" pitchFamily="34" charset="-128"/>
                        </a:rPr>
                        <a:t>我</a:t>
                      </a:r>
                      <a:endParaRPr kumimoji="0" lang="ja-JP" altLang="en-US" sz="2600" spc="-1">
                        <a:solidFill>
                          <a:prstClr val="black"/>
                        </a:solidFill>
                        <a:latin typeface="Meiryo" panose="020B0604030504040204" pitchFamily="34" charset="-128"/>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2568"/>
    </mc:Choice>
    <mc:Fallback>
      <p:transition spd="slow" advTm="3256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kumimoji="1" lang="ja-JP" altLang="en-US" sz="4000"/>
              <a:t>発表の構成</a:t>
            </a:r>
            <a:endParaRPr kumimoji="1" lang="ja-JP" altLang="en-US" sz="4000" dirty="0"/>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5" name="文本框 14"/>
          <p:cNvSpPr txBox="1"/>
          <p:nvPr/>
        </p:nvSpPr>
        <p:spPr>
          <a:xfrm>
            <a:off x="868261" y="1329547"/>
            <a:ext cx="4572000" cy="3322955"/>
          </a:xfrm>
          <a:prstGeom prst="rect">
            <a:avLst/>
          </a:prstGeom>
          <a:noFill/>
        </p:spPr>
        <p:txBody>
          <a:bodyPr wrap="square">
            <a:spAutoFit/>
          </a:bodyPr>
          <a:lstStyle/>
          <a:p>
            <a:pPr>
              <a:lnSpc>
                <a:spcPct val="150000"/>
              </a:lnSpc>
            </a:pPr>
            <a:r>
              <a:rPr lang="en-US" altLang="zh-CN" sz="2800" dirty="0"/>
              <a:t>1.</a:t>
            </a:r>
            <a:r>
              <a:rPr lang="ja-JP" altLang="en-US" sz="2800" dirty="0"/>
              <a:t>はじめに</a:t>
            </a:r>
            <a:endParaRPr lang="en-US" altLang="ja-JP" sz="2800" dirty="0"/>
          </a:p>
          <a:p>
            <a:pPr>
              <a:lnSpc>
                <a:spcPct val="150000"/>
              </a:lnSpc>
            </a:pPr>
            <a:r>
              <a:rPr lang="en-US" altLang="ja-JP" sz="2800" dirty="0"/>
              <a:t>2.</a:t>
            </a:r>
            <a:r>
              <a:rPr lang="ja-JP" altLang="en-US" sz="2800" dirty="0"/>
              <a:t>要素技術</a:t>
            </a:r>
            <a:endParaRPr lang="en-US" altLang="ja-JP" sz="2800" dirty="0"/>
          </a:p>
          <a:p>
            <a:pPr>
              <a:lnSpc>
                <a:spcPct val="150000"/>
              </a:lnSpc>
            </a:pPr>
            <a:r>
              <a:rPr lang="en-US" altLang="ja-JP" sz="2800" dirty="0"/>
              <a:t>3.</a:t>
            </a:r>
            <a:r>
              <a:rPr lang="ja-JP" altLang="en-US" sz="2800" dirty="0"/>
              <a:t>データセット</a:t>
            </a:r>
            <a:endParaRPr lang="en-US" altLang="ja-JP" sz="2800" dirty="0"/>
          </a:p>
          <a:p>
            <a:pPr>
              <a:lnSpc>
                <a:spcPct val="150000"/>
              </a:lnSpc>
            </a:pPr>
            <a:r>
              <a:rPr lang="en-US" altLang="ja-JP" sz="2800" dirty="0">
                <a:solidFill>
                  <a:srgbClr val="FF0000"/>
                </a:solidFill>
              </a:rPr>
              <a:t>4.</a:t>
            </a:r>
            <a:r>
              <a:rPr lang="ja-JP" altLang="en-US" sz="2800" dirty="0">
                <a:solidFill>
                  <a:srgbClr val="FF0000"/>
                </a:solidFill>
              </a:rPr>
              <a:t>実験の流れ</a:t>
            </a:r>
            <a:endParaRPr lang="en-US" altLang="ja-JP" sz="2800" dirty="0">
              <a:solidFill>
                <a:srgbClr val="FF0000"/>
              </a:solidFill>
            </a:endParaRPr>
          </a:p>
          <a:p>
            <a:pPr>
              <a:lnSpc>
                <a:spcPct val="150000"/>
              </a:lnSpc>
            </a:pPr>
            <a:r>
              <a:rPr lang="en-US" altLang="ja-JP" sz="2800" dirty="0"/>
              <a:t>5.</a:t>
            </a:r>
            <a:r>
              <a:rPr lang="ja-JP" altLang="en-US" sz="2800" dirty="0"/>
              <a:t>まとめと今後の課題</a:t>
            </a:r>
            <a:endParaRPr lang="ja-JP"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a:t>
            </a:r>
            <a:r>
              <a:rPr lang="ja-JP" altLang="en-US" sz="4000" dirty="0">
                <a:solidFill>
                  <a:schemeClr val="tx1"/>
                </a:solidFill>
              </a:rPr>
              <a:t>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853042" cy="163757"/>
            </a:xfrm>
            <a:prstGeom prst="rect">
              <a:avLst/>
            </a:prstGeom>
            <a:solidFill>
              <a:schemeClr val="bg1"/>
            </a:solidFill>
            <a:ln>
              <a:noFill/>
            </a:ln>
          </p:spPr>
          <p:txBody>
            <a:bodyPr wrap="square" rtlCol="0">
              <a:spAutoFit/>
            </a:bodyPr>
            <a:p>
              <a:r>
                <a:rPr lang="ja-JP" altLang="ja-JP" sz="2400" spc="-1">
                  <a:latin typeface="+mn-ea"/>
                  <a:sym typeface="+mn-ea"/>
                </a:rPr>
                <a:t>データ</a:t>
              </a:r>
              <a:r>
                <a:rPr lang="ja-JP" altLang="ja-JP" sz="2400" spc="-1">
                  <a:latin typeface="+mn-ea"/>
                  <a:sym typeface="+mn-ea"/>
                </a:rPr>
                <a:t>処理</a:t>
              </a:r>
              <a:endParaRPr lang="ja-JP" altLang="ja-JP" sz="2400" spc="-1">
                <a:latin typeface="+mn-ea"/>
                <a:sym typeface="+mn-ea"/>
              </a:endParaRPr>
            </a:p>
          </p:txBody>
        </p:sp>
      </p:grpSp>
      <p:sp>
        <p:nvSpPr>
          <p:cNvPr id="8" name="文本框 7"/>
          <p:cNvSpPr txBox="1"/>
          <p:nvPr/>
        </p:nvSpPr>
        <p:spPr>
          <a:xfrm>
            <a:off x="1093470" y="1729740"/>
            <a:ext cx="6957695" cy="491490"/>
          </a:xfrm>
          <a:prstGeom prst="rect">
            <a:avLst/>
          </a:prstGeom>
          <a:noFill/>
        </p:spPr>
        <p:txBody>
          <a:bodyPr wrap="square" rtlCol="0">
            <a:spAutoFit/>
          </a:bodyPr>
          <a:p>
            <a:pPr lvl="0">
              <a:spcBef>
                <a:spcPts val="1000"/>
              </a:spcBef>
            </a:pPr>
            <a:r>
              <a:rPr kumimoji="1" lang="ja-JP" altLang="ja-JP" sz="2600" dirty="0">
                <a:sym typeface="+mn-ea"/>
              </a:rPr>
              <a:t>・データセット</a:t>
            </a:r>
            <a:r>
              <a:rPr kumimoji="1" lang="ja-JP" altLang="ja-JP" sz="2600" dirty="0">
                <a:sym typeface="+mn-ea"/>
              </a:rPr>
              <a:t>文本を</a:t>
            </a:r>
            <a:r>
              <a:rPr kumimoji="1" lang="en-US" altLang="ja-JP" sz="2600" dirty="0">
                <a:sym typeface="+mn-ea"/>
              </a:rPr>
              <a:t>4</a:t>
            </a:r>
            <a:r>
              <a:rPr kumimoji="1" lang="ja-JP" altLang="en-US" sz="2600" dirty="0">
                <a:sym typeface="+mn-ea"/>
              </a:rPr>
              <a:t>：</a:t>
            </a:r>
            <a:r>
              <a:rPr kumimoji="1" lang="en-US" altLang="ja-JP" sz="2600" dirty="0">
                <a:sym typeface="+mn-ea"/>
              </a:rPr>
              <a:t>1</a:t>
            </a:r>
            <a:r>
              <a:rPr kumimoji="1" lang="ja-JP" altLang="en-US" sz="2600" dirty="0">
                <a:sym typeface="+mn-ea"/>
              </a:rPr>
              <a:t>の比率で分け</a:t>
            </a:r>
            <a:r>
              <a:rPr kumimoji="1" lang="ja-JP" altLang="en-US" sz="2600" dirty="0">
                <a:sym typeface="+mn-ea"/>
              </a:rPr>
              <a:t>る</a:t>
            </a:r>
            <a:endParaRPr kumimoji="1" lang="ja-JP" altLang="en-US" sz="2600" dirty="0">
              <a:sym typeface="+mn-ea"/>
            </a:endParaRPr>
          </a:p>
        </p:txBody>
      </p:sp>
      <p:graphicFrame>
        <p:nvGraphicFramePr>
          <p:cNvPr id="9" name="表格 8"/>
          <p:cNvGraphicFramePr/>
          <p:nvPr>
            <p:custDataLst>
              <p:tags r:id="rId1"/>
            </p:custDataLst>
          </p:nvPr>
        </p:nvGraphicFramePr>
        <p:xfrm>
          <a:off x="2527935" y="2438400"/>
          <a:ext cx="3802380" cy="731520"/>
        </p:xfrm>
        <a:graphic>
          <a:graphicData uri="http://schemas.openxmlformats.org/drawingml/2006/table">
            <a:tbl>
              <a:tblPr firstRow="1" bandRow="1">
                <a:tableStyleId>{5940675A-B579-460E-94D1-54222C63F5DA}</a:tableStyleId>
              </a:tblPr>
              <a:tblGrid>
                <a:gridCol w="1431290"/>
                <a:gridCol w="1185545"/>
                <a:gridCol w="1185545"/>
              </a:tblGrid>
              <a:tr h="365760">
                <a:tc>
                  <a:txBody>
                    <a:bodyPr/>
                    <a:p>
                      <a:pPr>
                        <a:buNone/>
                      </a:pPr>
                      <a:r>
                        <a:rPr lang="en-US" altLang="zh-CN"/>
                        <a:t>DataSet</a:t>
                      </a:r>
                      <a:endParaRPr lang="en-US" altLang="zh-CN"/>
                    </a:p>
                  </a:txBody>
                  <a:tcPr/>
                </a:tc>
                <a:tc>
                  <a:txBody>
                    <a:bodyPr/>
                    <a:p>
                      <a:pPr>
                        <a:buNone/>
                      </a:pPr>
                      <a:r>
                        <a:rPr lang="en-US" altLang="zh-CN"/>
                        <a:t>Training</a:t>
                      </a:r>
                      <a:endParaRPr lang="en-US" altLang="zh-CN"/>
                    </a:p>
                  </a:txBody>
                  <a:tcPr/>
                </a:tc>
                <a:tc>
                  <a:txBody>
                    <a:bodyPr/>
                    <a:p>
                      <a:pPr>
                        <a:buNone/>
                      </a:pPr>
                      <a:r>
                        <a:rPr lang="en-US" altLang="zh-CN"/>
                        <a:t>Testing</a:t>
                      </a:r>
                      <a:endParaRPr lang="en-US" altLang="zh-CN"/>
                    </a:p>
                  </a:txBody>
                  <a:tcPr/>
                </a:tc>
              </a:tr>
              <a:tr h="365760">
                <a:tc>
                  <a:txBody>
                    <a:bodyPr/>
                    <a:p>
                      <a:pPr>
                        <a:buNone/>
                      </a:pPr>
                      <a:r>
                        <a:rPr lang="en-US" altLang="zh-CN"/>
                        <a:t>Pairs</a:t>
                      </a:r>
                      <a:endParaRPr lang="en-US" altLang="zh-CN"/>
                    </a:p>
                  </a:txBody>
                  <a:tcPr/>
                </a:tc>
                <a:tc>
                  <a:txBody>
                    <a:bodyPr/>
                    <a:p>
                      <a:pPr>
                        <a:buNone/>
                      </a:pPr>
                      <a:r>
                        <a:rPr lang="en-US" altLang="zh-CN"/>
                        <a:t>19488</a:t>
                      </a:r>
                      <a:endParaRPr lang="en-US" altLang="zh-CN"/>
                    </a:p>
                  </a:txBody>
                  <a:tcPr/>
                </a:tc>
                <a:tc>
                  <a:txBody>
                    <a:bodyPr/>
                    <a:p>
                      <a:pPr>
                        <a:buNone/>
                      </a:pPr>
                      <a:r>
                        <a:rPr lang="en-US" altLang="zh-CN"/>
                        <a:t>4872</a:t>
                      </a:r>
                      <a:endParaRPr lang="en-US" altLang="zh-CN"/>
                    </a:p>
                  </a:txBody>
                  <a:tcPr/>
                </a:tc>
              </a:tr>
            </a:tbl>
          </a:graphicData>
        </a:graphic>
      </p:graphicFrame>
      <p:graphicFrame>
        <p:nvGraphicFramePr>
          <p:cNvPr id="10" name="表格 9"/>
          <p:cNvGraphicFramePr/>
          <p:nvPr>
            <p:custDataLst>
              <p:tags r:id="rId2"/>
            </p:custDataLst>
          </p:nvPr>
        </p:nvGraphicFramePr>
        <p:xfrm>
          <a:off x="2527935" y="4159250"/>
          <a:ext cx="3802380" cy="1097280"/>
        </p:xfrm>
        <a:graphic>
          <a:graphicData uri="http://schemas.openxmlformats.org/drawingml/2006/table">
            <a:tbl>
              <a:tblPr firstRow="1" bandRow="1">
                <a:tableStyleId>{5940675A-B579-460E-94D1-54222C63F5DA}</a:tableStyleId>
              </a:tblPr>
              <a:tblGrid>
                <a:gridCol w="1412875"/>
                <a:gridCol w="1186180"/>
                <a:gridCol w="1203325"/>
              </a:tblGrid>
              <a:tr h="365760">
                <a:tc>
                  <a:txBody>
                    <a:bodyPr/>
                    <a:p>
                      <a:pPr>
                        <a:buNone/>
                      </a:pPr>
                      <a:r>
                        <a:rPr lang="en-US" altLang="zh-CN"/>
                        <a:t>DataSet</a:t>
                      </a:r>
                      <a:endParaRPr lang="en-US" altLang="zh-CN"/>
                    </a:p>
                  </a:txBody>
                  <a:tcPr/>
                </a:tc>
                <a:tc>
                  <a:txBody>
                    <a:bodyPr/>
                    <a:p>
                      <a:pPr>
                        <a:buNone/>
                      </a:pPr>
                      <a:r>
                        <a:rPr lang="en-US" altLang="zh-CN"/>
                        <a:t>Training</a:t>
                      </a:r>
                      <a:endParaRPr lang="en-US" altLang="zh-CN"/>
                    </a:p>
                  </a:txBody>
                  <a:tcPr/>
                </a:tc>
                <a:tc>
                  <a:txBody>
                    <a:bodyPr/>
                    <a:p>
                      <a:pPr>
                        <a:buNone/>
                      </a:pPr>
                      <a:r>
                        <a:rPr lang="en-US" altLang="zh-CN"/>
                        <a:t>Testing</a:t>
                      </a:r>
                      <a:endParaRPr lang="en-US" altLang="zh-CN"/>
                    </a:p>
                  </a:txBody>
                  <a:tcPr/>
                </a:tc>
              </a:tr>
              <a:tr h="365760">
                <a:tc>
                  <a:txBody>
                    <a:bodyPr/>
                    <a:p>
                      <a:pPr>
                        <a:buNone/>
                      </a:pPr>
                      <a:r>
                        <a:rPr lang="en-US" altLang="zh-CN"/>
                        <a:t>Cmn_Vocab</a:t>
                      </a:r>
                      <a:endParaRPr lang="en-US" altLang="zh-CN"/>
                    </a:p>
                  </a:txBody>
                  <a:tcPr/>
                </a:tc>
                <a:tc>
                  <a:txBody>
                    <a:bodyPr/>
                    <a:p>
                      <a:pPr>
                        <a:buNone/>
                      </a:pPr>
                      <a:r>
                        <a:rPr lang="en-US" altLang="zh-CN"/>
                        <a:t>12973</a:t>
                      </a:r>
                      <a:endParaRPr lang="en-US" altLang="zh-CN"/>
                    </a:p>
                  </a:txBody>
                  <a:tcPr/>
                </a:tc>
                <a:tc>
                  <a:txBody>
                    <a:bodyPr/>
                    <a:p>
                      <a:pPr>
                        <a:buNone/>
                      </a:pPr>
                      <a:r>
                        <a:rPr lang="en-US" altLang="zh-CN"/>
                        <a:t>5814</a:t>
                      </a:r>
                      <a:endParaRPr lang="en-US" altLang="zh-CN"/>
                    </a:p>
                  </a:txBody>
                  <a:tcPr/>
                </a:tc>
              </a:tr>
              <a:tr h="365760">
                <a:tc>
                  <a:txBody>
                    <a:bodyPr/>
                    <a:p>
                      <a:pPr>
                        <a:buNone/>
                      </a:pPr>
                      <a:r>
                        <a:rPr lang="en-US" altLang="zh-CN"/>
                        <a:t>Eng_Vocab</a:t>
                      </a:r>
                      <a:endParaRPr lang="en-US" altLang="zh-CN"/>
                    </a:p>
                  </a:txBody>
                  <a:tcPr/>
                </a:tc>
                <a:tc>
                  <a:txBody>
                    <a:bodyPr/>
                    <a:p>
                      <a:pPr>
                        <a:buNone/>
                      </a:pPr>
                      <a:r>
                        <a:rPr lang="en-US" altLang="zh-CN"/>
                        <a:t>6750</a:t>
                      </a:r>
                      <a:endParaRPr lang="en-US" altLang="zh-CN"/>
                    </a:p>
                  </a:txBody>
                  <a:tcPr/>
                </a:tc>
                <a:tc>
                  <a:txBody>
                    <a:bodyPr/>
                    <a:p>
                      <a:pPr>
                        <a:buNone/>
                      </a:pPr>
                      <a:r>
                        <a:rPr lang="en-US" altLang="zh-CN"/>
                        <a:t>3541</a:t>
                      </a:r>
                      <a:endParaRPr lang="en-US" altLang="zh-CN"/>
                    </a:p>
                  </a:txBody>
                  <a:tcPr/>
                </a:tc>
              </a:tr>
            </a:tbl>
          </a:graphicData>
        </a:graphic>
      </p:graphicFrame>
      <p:sp>
        <p:nvSpPr>
          <p:cNvPr id="11" name="文本框 10"/>
          <p:cNvSpPr txBox="1"/>
          <p:nvPr/>
        </p:nvSpPr>
        <p:spPr>
          <a:xfrm>
            <a:off x="1092835" y="3512185"/>
            <a:ext cx="6957695" cy="491490"/>
          </a:xfrm>
          <a:prstGeom prst="rect">
            <a:avLst/>
          </a:prstGeom>
          <a:noFill/>
        </p:spPr>
        <p:txBody>
          <a:bodyPr wrap="square" rtlCol="0">
            <a:spAutoFit/>
          </a:bodyPr>
          <a:p>
            <a:pPr lvl="0">
              <a:spcBef>
                <a:spcPts val="1000"/>
              </a:spcBef>
            </a:pPr>
            <a:r>
              <a:rPr kumimoji="1" lang="ja-JP" altLang="ja-JP" sz="2600" dirty="0">
                <a:sym typeface="+mn-ea"/>
              </a:rPr>
              <a:t>・</a:t>
            </a:r>
            <a:r>
              <a:rPr kumimoji="1" lang="en-US" altLang="ja-JP" sz="2600" dirty="0">
                <a:sym typeface="+mn-ea"/>
              </a:rPr>
              <a:t>Tokenize</a:t>
            </a:r>
            <a:r>
              <a:rPr kumimoji="1" lang="ja-JP" altLang="en-US" sz="2600" dirty="0">
                <a:sym typeface="+mn-ea"/>
              </a:rPr>
              <a:t>で単語のディクショナリを</a:t>
            </a:r>
            <a:r>
              <a:rPr kumimoji="1" lang="ja-JP" altLang="en-US" sz="2600" dirty="0">
                <a:sym typeface="+mn-ea"/>
              </a:rPr>
              <a:t>構築する</a:t>
            </a:r>
            <a:endParaRPr kumimoji="1" lang="ja-JP" altLang="en-US" sz="260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1006635" cy="163757"/>
            </a:xfrm>
            <a:prstGeom prst="rect">
              <a:avLst/>
            </a:prstGeom>
            <a:solidFill>
              <a:schemeClr val="bg1"/>
            </a:solidFill>
            <a:ln>
              <a:noFill/>
            </a:ln>
          </p:spPr>
          <p:txBody>
            <a:bodyPr wrap="square" rtlCol="0">
              <a:spAutoFit/>
            </a:bodyPr>
            <a:p>
              <a:r>
                <a:rPr lang="ja-JP" altLang="ja-JP" sz="2400" spc="-1">
                  <a:latin typeface="+mn-ea"/>
                  <a:sym typeface="+mn-ea"/>
                </a:rPr>
                <a:t>モデルの</a:t>
              </a:r>
              <a:r>
                <a:rPr lang="ja-JP" altLang="ja-JP" sz="2400" spc="-1">
                  <a:latin typeface="+mn-ea"/>
                  <a:sym typeface="+mn-ea"/>
                </a:rPr>
                <a:t>実装</a:t>
              </a:r>
              <a:endParaRPr lang="ja-JP" altLang="ja-JP" sz="2400" spc="-1">
                <a:latin typeface="+mn-ea"/>
                <a:sym typeface="+mn-ea"/>
              </a:endParaRPr>
            </a:p>
          </p:txBody>
        </p:sp>
      </p:grpSp>
      <p:pic>
        <p:nvPicPr>
          <p:cNvPr id="2" name="图片 1" descr="Seq2Seq"/>
          <p:cNvPicPr>
            <a:picLocks noChangeAspect="1"/>
          </p:cNvPicPr>
          <p:nvPr/>
        </p:nvPicPr>
        <p:blipFill>
          <a:blip r:embed="rId1"/>
          <a:stretch>
            <a:fillRect/>
          </a:stretch>
        </p:blipFill>
        <p:spPr>
          <a:xfrm>
            <a:off x="1775460" y="1805305"/>
            <a:ext cx="5592445" cy="40417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634505" cy="163757"/>
            </a:xfrm>
            <a:prstGeom prst="rect">
              <a:avLst/>
            </a:prstGeom>
            <a:solidFill>
              <a:schemeClr val="bg1"/>
            </a:solidFill>
            <a:ln>
              <a:noFill/>
            </a:ln>
          </p:spPr>
          <p:txBody>
            <a:bodyPr wrap="square" rtlCol="0">
              <a:spAutoFit/>
            </a:bodyPr>
            <a:p>
              <a:r>
                <a:rPr lang="en-US" altLang="ja-JP" sz="2400" spc="-1">
                  <a:latin typeface="+mn-ea"/>
                  <a:sym typeface="+mn-ea"/>
                </a:rPr>
                <a:t>Encoder</a:t>
              </a:r>
              <a:endParaRPr lang="en-US" altLang="ja-JP" sz="2400" spc="-1">
                <a:latin typeface="+mn-ea"/>
                <a:sym typeface="+mn-ea"/>
              </a:endParaRPr>
            </a:p>
          </p:txBody>
        </p:sp>
      </p:grpSp>
      <p:pic>
        <p:nvPicPr>
          <p:cNvPr id="3" name="图片 2" descr="Encoder"/>
          <p:cNvPicPr>
            <a:picLocks noChangeAspect="1"/>
          </p:cNvPicPr>
          <p:nvPr/>
        </p:nvPicPr>
        <p:blipFill>
          <a:blip r:embed="rId1"/>
          <a:stretch>
            <a:fillRect/>
          </a:stretch>
        </p:blipFill>
        <p:spPr>
          <a:xfrm>
            <a:off x="1526540" y="1946910"/>
            <a:ext cx="4051300" cy="3703320"/>
          </a:xfrm>
          <a:prstGeom prst="rect">
            <a:avLst/>
          </a:prstGeom>
        </p:spPr>
      </p:pic>
      <p:sp>
        <p:nvSpPr>
          <p:cNvPr id="11" name="文本框 10"/>
          <p:cNvSpPr txBox="1"/>
          <p:nvPr/>
        </p:nvSpPr>
        <p:spPr>
          <a:xfrm>
            <a:off x="5577840" y="2100580"/>
            <a:ext cx="2464435" cy="3502660"/>
          </a:xfrm>
          <a:prstGeom prst="rect">
            <a:avLst/>
          </a:prstGeom>
          <a:noFill/>
        </p:spPr>
        <p:txBody>
          <a:bodyPr wrap="square" rtlCol="0">
            <a:spAutoFit/>
          </a:bodyPr>
          <a:p>
            <a:pPr lvl="0">
              <a:spcBef>
                <a:spcPts val="1000"/>
              </a:spcBef>
            </a:pPr>
            <a:r>
              <a:rPr kumimoji="1" lang="ja-JP" altLang="ja-JP" sz="2000" dirty="0">
                <a:sym typeface="+mn-ea"/>
              </a:rPr>
              <a:t>・</a:t>
            </a:r>
            <a:r>
              <a:rPr kumimoji="1" lang="ja-JP" altLang="en-US" sz="2000" dirty="0">
                <a:sym typeface="+mn-ea"/>
              </a:rPr>
              <a:t>始めと終わりのトークン</a:t>
            </a:r>
            <a:r>
              <a:rPr kumimoji="1" lang="en-US" altLang="ja-JP" sz="2000" dirty="0">
                <a:sym typeface="+mn-ea"/>
              </a:rPr>
              <a:t>&lt;SOS&gt;</a:t>
            </a:r>
            <a:r>
              <a:rPr kumimoji="1" lang="ja-JP" altLang="en-US" sz="2000" dirty="0">
                <a:sym typeface="+mn-ea"/>
              </a:rPr>
              <a:t>と</a:t>
            </a:r>
            <a:r>
              <a:rPr kumimoji="1" lang="en-US" altLang="ja-JP" sz="2000" dirty="0">
                <a:sym typeface="+mn-ea"/>
              </a:rPr>
              <a:t>&lt;EOS&gt;</a:t>
            </a:r>
            <a:r>
              <a:rPr kumimoji="1" lang="ja-JP" altLang="en-US" sz="2000" dirty="0">
                <a:sym typeface="+mn-ea"/>
              </a:rPr>
              <a:t>を加入　</a:t>
            </a:r>
            <a:endParaRPr kumimoji="1" lang="ja-JP" altLang="en-US" sz="1200" dirty="0">
              <a:sym typeface="+mn-ea"/>
            </a:endParaRPr>
          </a:p>
          <a:p>
            <a:pPr lvl="0">
              <a:spcBef>
                <a:spcPts val="1000"/>
              </a:spcBef>
            </a:pPr>
            <a:endParaRPr kumimoji="1" lang="ja-JP" altLang="ja-JP" sz="2000" dirty="0">
              <a:sym typeface="+mn-ea"/>
            </a:endParaRPr>
          </a:p>
          <a:p>
            <a:pPr lvl="0">
              <a:spcBef>
                <a:spcPts val="1000"/>
              </a:spcBef>
            </a:pPr>
            <a:r>
              <a:rPr kumimoji="1" lang="ja-JP" altLang="ja-JP" sz="2000" dirty="0">
                <a:sym typeface="+mn-ea"/>
              </a:rPr>
              <a:t>・</a:t>
            </a:r>
            <a:r>
              <a:rPr kumimoji="1" lang="ja-JP" altLang="en-US" sz="2000" dirty="0">
                <a:sym typeface="+mn-ea"/>
              </a:rPr>
              <a:t>二層</a:t>
            </a:r>
            <a:r>
              <a:rPr kumimoji="1" lang="en-US" altLang="ja-JP" sz="2000" dirty="0">
                <a:sym typeface="+mn-ea"/>
              </a:rPr>
              <a:t>LSTM</a:t>
            </a:r>
            <a:r>
              <a:rPr kumimoji="1" lang="ja-JP" altLang="en-US" sz="2000" dirty="0">
                <a:sym typeface="+mn-ea"/>
              </a:rPr>
              <a:t>で実装</a:t>
            </a:r>
            <a:endParaRPr kumimoji="1" lang="ja-JP" altLang="en-US" sz="2000" dirty="0">
              <a:sym typeface="+mn-ea"/>
            </a:endParaRPr>
          </a:p>
          <a:p>
            <a:pPr lvl="0">
              <a:spcBef>
                <a:spcPts val="1000"/>
              </a:spcBef>
            </a:pPr>
            <a:endParaRPr kumimoji="1" lang="ja-JP" altLang="en-US" sz="2000" dirty="0">
              <a:sym typeface="+mn-ea"/>
            </a:endParaRPr>
          </a:p>
          <a:p>
            <a:pPr lvl="0">
              <a:spcBef>
                <a:spcPts val="1000"/>
              </a:spcBef>
            </a:pPr>
            <a:r>
              <a:rPr kumimoji="1" lang="ja-JP" altLang="ja-JP" sz="2000" dirty="0">
                <a:sym typeface="+mn-ea"/>
              </a:rPr>
              <a:t>・</a:t>
            </a:r>
            <a:r>
              <a:rPr kumimoji="1" lang="en-US" altLang="ja-JP" sz="2000" dirty="0">
                <a:sym typeface="+mn-ea"/>
              </a:rPr>
              <a:t>Context Vector</a:t>
            </a:r>
            <a:r>
              <a:rPr kumimoji="1" lang="ja-JP" altLang="en-US" sz="2000" dirty="0">
                <a:sym typeface="+mn-ea"/>
              </a:rPr>
              <a:t>は出力ｈと記憶ｃを示す</a:t>
            </a:r>
            <a:endParaRPr kumimoji="1" lang="ja-JP" altLang="en-US" sz="2000" dirty="0">
              <a:sym typeface="+mn-ea"/>
            </a:endParaRPr>
          </a:p>
          <a:p>
            <a:pPr lvl="0">
              <a:spcBef>
                <a:spcPts val="1000"/>
              </a:spcBef>
            </a:pPr>
            <a:endParaRPr kumimoji="1" lang="ja-JP" altLang="en-US" sz="20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666977" cy="163757"/>
            </a:xfrm>
            <a:prstGeom prst="rect">
              <a:avLst/>
            </a:prstGeom>
            <a:solidFill>
              <a:schemeClr val="bg1"/>
            </a:solidFill>
            <a:ln>
              <a:noFill/>
            </a:ln>
          </p:spPr>
          <p:txBody>
            <a:bodyPr wrap="square" rtlCol="0">
              <a:spAutoFit/>
            </a:bodyPr>
            <a:p>
              <a:r>
                <a:rPr lang="en-US" altLang="ja-JP" sz="2400" spc="-1">
                  <a:latin typeface="+mn-ea"/>
                  <a:sym typeface="+mn-ea"/>
                </a:rPr>
                <a:t>Decoder</a:t>
              </a:r>
              <a:endParaRPr lang="en-US" altLang="ja-JP" sz="2400" spc="-1">
                <a:latin typeface="+mn-ea"/>
                <a:sym typeface="+mn-ea"/>
              </a:endParaRPr>
            </a:p>
          </p:txBody>
        </p:sp>
      </p:grpSp>
      <p:pic>
        <p:nvPicPr>
          <p:cNvPr id="3" name="图片 2" descr="Encoder"/>
          <p:cNvPicPr>
            <a:picLocks noChangeAspect="1"/>
          </p:cNvPicPr>
          <p:nvPr/>
        </p:nvPicPr>
        <p:blipFill>
          <a:blip r:embed="rId1"/>
          <a:stretch>
            <a:fillRect/>
          </a:stretch>
        </p:blipFill>
        <p:spPr>
          <a:xfrm>
            <a:off x="1526540" y="1946910"/>
            <a:ext cx="4051300" cy="3703320"/>
          </a:xfrm>
          <a:prstGeom prst="rect">
            <a:avLst/>
          </a:prstGeom>
        </p:spPr>
      </p:pic>
      <p:sp>
        <p:nvSpPr>
          <p:cNvPr id="11" name="文本框 10"/>
          <p:cNvSpPr txBox="1"/>
          <p:nvPr/>
        </p:nvSpPr>
        <p:spPr>
          <a:xfrm>
            <a:off x="5577840" y="2100580"/>
            <a:ext cx="2464435" cy="2758440"/>
          </a:xfrm>
          <a:prstGeom prst="rect">
            <a:avLst/>
          </a:prstGeom>
          <a:noFill/>
        </p:spPr>
        <p:txBody>
          <a:bodyPr wrap="square" rtlCol="0">
            <a:spAutoFit/>
          </a:bodyPr>
          <a:p>
            <a:pPr lvl="0">
              <a:spcBef>
                <a:spcPts val="1000"/>
              </a:spcBef>
            </a:pPr>
            <a:r>
              <a:rPr kumimoji="1" lang="ja-JP" altLang="ja-JP" sz="2000" dirty="0">
                <a:sym typeface="+mn-ea"/>
              </a:rPr>
              <a:t>・</a:t>
            </a:r>
            <a:r>
              <a:rPr kumimoji="1" lang="en-US" altLang="ja-JP" sz="2000" dirty="0">
                <a:sym typeface="+mn-ea"/>
              </a:rPr>
              <a:t>Teach Force Ratio</a:t>
            </a:r>
            <a:r>
              <a:rPr kumimoji="1" lang="ja-JP" altLang="en-US" sz="2000" dirty="0">
                <a:sym typeface="+mn-ea"/>
              </a:rPr>
              <a:t>を</a:t>
            </a:r>
            <a:r>
              <a:rPr kumimoji="1" lang="ja-JP" altLang="en-US" sz="2000" dirty="0">
                <a:sym typeface="+mn-ea"/>
              </a:rPr>
              <a:t>導入　</a:t>
            </a:r>
            <a:endParaRPr kumimoji="1" lang="ja-JP" altLang="en-US" sz="1200" dirty="0">
              <a:sym typeface="+mn-ea"/>
            </a:endParaRPr>
          </a:p>
          <a:p>
            <a:pPr lvl="0">
              <a:spcBef>
                <a:spcPts val="1000"/>
              </a:spcBef>
            </a:pPr>
            <a:endParaRPr kumimoji="1" lang="ja-JP" altLang="ja-JP" sz="2000" dirty="0">
              <a:sym typeface="+mn-ea"/>
            </a:endParaRPr>
          </a:p>
          <a:p>
            <a:pPr lvl="0">
              <a:spcBef>
                <a:spcPts val="1000"/>
              </a:spcBef>
            </a:pPr>
            <a:r>
              <a:rPr kumimoji="1" lang="ja-JP" altLang="ja-JP" sz="2000" dirty="0">
                <a:sym typeface="+mn-ea"/>
              </a:rPr>
              <a:t>・最初の入力は</a:t>
            </a:r>
            <a:r>
              <a:rPr kumimoji="1" lang="en-US" altLang="ja-JP" sz="2000" dirty="0">
                <a:sym typeface="+mn-ea"/>
              </a:rPr>
              <a:t>&lt;SOS&gt;</a:t>
            </a:r>
            <a:r>
              <a:rPr kumimoji="1" lang="ja-JP" altLang="en-US" sz="2000" dirty="0">
                <a:sym typeface="+mn-ea"/>
              </a:rPr>
              <a:t>だけ</a:t>
            </a:r>
            <a:endParaRPr kumimoji="1" lang="ja-JP" altLang="en-US" sz="2000" dirty="0">
              <a:sym typeface="+mn-ea"/>
            </a:endParaRPr>
          </a:p>
          <a:p>
            <a:pPr lvl="0">
              <a:spcBef>
                <a:spcPts val="1000"/>
              </a:spcBef>
            </a:pPr>
            <a:endParaRPr kumimoji="1" lang="ja-JP" altLang="en-US" sz="2000" dirty="0">
              <a:sym typeface="+mn-ea"/>
            </a:endParaRPr>
          </a:p>
          <a:p>
            <a:pPr lvl="0">
              <a:spcBef>
                <a:spcPts val="1000"/>
              </a:spcBef>
            </a:pPr>
            <a:endParaRPr kumimoji="1" lang="ja-JP" altLang="en-US" sz="2000" dirty="0">
              <a:sym typeface="+mn-ea"/>
            </a:endParaRPr>
          </a:p>
        </p:txBody>
      </p:sp>
      <p:pic>
        <p:nvPicPr>
          <p:cNvPr id="2" name="图片 1" descr="Decoder"/>
          <p:cNvPicPr>
            <a:picLocks noChangeAspect="1"/>
          </p:cNvPicPr>
          <p:nvPr/>
        </p:nvPicPr>
        <p:blipFill>
          <a:blip r:embed="rId2"/>
          <a:stretch>
            <a:fillRect/>
          </a:stretch>
        </p:blipFill>
        <p:spPr>
          <a:xfrm>
            <a:off x="1526540" y="1946910"/>
            <a:ext cx="4051300" cy="40157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1324212" cy="163757"/>
            </a:xfrm>
            <a:prstGeom prst="rect">
              <a:avLst/>
            </a:prstGeom>
            <a:solidFill>
              <a:schemeClr val="bg1"/>
            </a:solidFill>
            <a:ln>
              <a:noFill/>
            </a:ln>
          </p:spPr>
          <p:txBody>
            <a:bodyPr wrap="square" rtlCol="0">
              <a:spAutoFit/>
            </a:bodyPr>
            <a:p>
              <a:r>
                <a:rPr lang="en-US" altLang="ja-JP" sz="2400" spc="-1">
                  <a:latin typeface="+mn-ea"/>
                  <a:sym typeface="+mn-ea"/>
                </a:rPr>
                <a:t>Teach Force Ratio</a:t>
              </a:r>
              <a:endParaRPr lang="en-US" altLang="ja-JP" sz="2400" spc="-1">
                <a:latin typeface="+mn-ea"/>
                <a:sym typeface="+mn-ea"/>
              </a:endParaRPr>
            </a:p>
          </p:txBody>
        </p:sp>
      </p:grpSp>
      <p:sp>
        <p:nvSpPr>
          <p:cNvPr id="11" name="文本框 10"/>
          <p:cNvSpPr txBox="1"/>
          <p:nvPr/>
        </p:nvSpPr>
        <p:spPr>
          <a:xfrm>
            <a:off x="1854200" y="4495165"/>
            <a:ext cx="5570855" cy="1143000"/>
          </a:xfrm>
          <a:prstGeom prst="rect">
            <a:avLst/>
          </a:prstGeom>
          <a:noFill/>
        </p:spPr>
        <p:txBody>
          <a:bodyPr wrap="square" rtlCol="0">
            <a:spAutoFit/>
          </a:bodyPr>
          <a:p>
            <a:pPr lvl="0">
              <a:spcBef>
                <a:spcPts val="1000"/>
              </a:spcBef>
            </a:pPr>
            <a:r>
              <a:rPr kumimoji="1" lang="ja-JP" altLang="ja-JP" sz="2000" dirty="0">
                <a:sym typeface="+mn-ea"/>
              </a:rPr>
              <a:t>・</a:t>
            </a:r>
            <a:r>
              <a:rPr kumimoji="1" lang="en-US" altLang="ja-JP" sz="2000" dirty="0">
                <a:sym typeface="+mn-ea"/>
              </a:rPr>
              <a:t>Encoder</a:t>
            </a:r>
            <a:r>
              <a:rPr kumimoji="1" lang="ja-JP" altLang="en-US" sz="2000" dirty="0">
                <a:sym typeface="+mn-ea"/>
              </a:rPr>
              <a:t>が予測した結果が間違えると</a:t>
            </a:r>
            <a:r>
              <a:rPr kumimoji="1" lang="en-US" altLang="ja-JP" sz="2000" dirty="0">
                <a:sym typeface="+mn-ea"/>
              </a:rPr>
              <a:t>,</a:t>
            </a:r>
            <a:r>
              <a:rPr kumimoji="1" lang="ja-JP" altLang="en-US" sz="2000" dirty="0">
                <a:sym typeface="+mn-ea"/>
              </a:rPr>
              <a:t>続きの実験によくない</a:t>
            </a:r>
            <a:endParaRPr kumimoji="1" lang="ja-JP" altLang="ja-JP" sz="2000" dirty="0">
              <a:sym typeface="+mn-ea"/>
            </a:endParaRPr>
          </a:p>
          <a:p>
            <a:pPr lvl="0">
              <a:spcBef>
                <a:spcPts val="1000"/>
              </a:spcBef>
            </a:pPr>
            <a:r>
              <a:rPr kumimoji="1" lang="ja-JP" altLang="ja-JP" sz="2000" dirty="0">
                <a:sym typeface="+mn-ea"/>
              </a:rPr>
              <a:t>・先生のように正確な答えをモデルに教える</a:t>
            </a:r>
            <a:endParaRPr kumimoji="1" lang="ja-JP" altLang="en-US" sz="2000" dirty="0">
              <a:sym typeface="+mn-ea"/>
            </a:endParaRPr>
          </a:p>
        </p:txBody>
      </p:sp>
      <p:pic>
        <p:nvPicPr>
          <p:cNvPr id="5" name="图片 4" descr="TF"/>
          <p:cNvPicPr>
            <a:picLocks noChangeAspect="1"/>
          </p:cNvPicPr>
          <p:nvPr/>
        </p:nvPicPr>
        <p:blipFill>
          <a:blip r:embed="rId1"/>
          <a:stretch>
            <a:fillRect/>
          </a:stretch>
        </p:blipFill>
        <p:spPr>
          <a:xfrm>
            <a:off x="2748915" y="1946910"/>
            <a:ext cx="3781425" cy="2332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kumimoji="1" lang="ja-JP" altLang="en-US" sz="4000" dirty="0">
                <a:solidFill>
                  <a:schemeClr val="tx1"/>
                </a:solidFill>
              </a:rPr>
              <a:t>発表の構成</a:t>
            </a:r>
            <a:endParaRPr kumimoji="1" lang="ja-JP" altLang="en-US" sz="4000"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5" name="文本框 14"/>
          <p:cNvSpPr txBox="1"/>
          <p:nvPr/>
        </p:nvSpPr>
        <p:spPr>
          <a:xfrm>
            <a:off x="868261" y="1329547"/>
            <a:ext cx="4572000" cy="3322955"/>
          </a:xfrm>
          <a:prstGeom prst="rect">
            <a:avLst/>
          </a:prstGeom>
          <a:noFill/>
        </p:spPr>
        <p:txBody>
          <a:bodyPr wrap="square">
            <a:spAutoFit/>
          </a:bodyPr>
          <a:lstStyle/>
          <a:p>
            <a:pPr>
              <a:lnSpc>
                <a:spcPct val="150000"/>
              </a:lnSpc>
            </a:pPr>
            <a:r>
              <a:rPr lang="en-US" altLang="zh-CN" sz="2800" dirty="0"/>
              <a:t>1.</a:t>
            </a:r>
            <a:r>
              <a:rPr lang="ja-JP" altLang="en-US" sz="2800" dirty="0"/>
              <a:t>はじめに</a:t>
            </a:r>
            <a:endParaRPr lang="en-US" altLang="ja-JP" sz="2800" dirty="0"/>
          </a:p>
          <a:p>
            <a:pPr>
              <a:lnSpc>
                <a:spcPct val="150000"/>
              </a:lnSpc>
            </a:pPr>
            <a:r>
              <a:rPr lang="en-US" altLang="ja-JP" sz="2800" dirty="0"/>
              <a:t>2.</a:t>
            </a:r>
            <a:r>
              <a:rPr lang="ja-JP" altLang="en-US" sz="2800" dirty="0"/>
              <a:t>要素技術</a:t>
            </a:r>
            <a:endParaRPr lang="en-US" altLang="ja-JP" sz="2800" dirty="0"/>
          </a:p>
          <a:p>
            <a:pPr>
              <a:lnSpc>
                <a:spcPct val="150000"/>
              </a:lnSpc>
            </a:pPr>
            <a:r>
              <a:rPr lang="en-US" altLang="ja-JP" sz="2800" dirty="0"/>
              <a:t>3.</a:t>
            </a:r>
            <a:r>
              <a:rPr lang="ja-JP" altLang="en-US" sz="2800" dirty="0"/>
              <a:t>データセット</a:t>
            </a:r>
            <a:endParaRPr lang="en-US" altLang="ja-JP" sz="2800" dirty="0"/>
          </a:p>
          <a:p>
            <a:pPr>
              <a:lnSpc>
                <a:spcPct val="150000"/>
              </a:lnSpc>
            </a:pPr>
            <a:r>
              <a:rPr lang="en-US" altLang="ja-JP" sz="2800" dirty="0"/>
              <a:t>4.</a:t>
            </a:r>
            <a:r>
              <a:rPr lang="ja-JP" altLang="en-US" sz="2800" dirty="0"/>
              <a:t>実験の流れ</a:t>
            </a:r>
            <a:endParaRPr lang="en-US" altLang="ja-JP" sz="2800" dirty="0"/>
          </a:p>
          <a:p>
            <a:pPr>
              <a:lnSpc>
                <a:spcPct val="150000"/>
              </a:lnSpc>
            </a:pPr>
            <a:r>
              <a:rPr lang="en-US" altLang="ja-JP" sz="2800" dirty="0"/>
              <a:t>5.</a:t>
            </a:r>
            <a:r>
              <a:rPr lang="ja-JP" altLang="en-US" sz="2800" dirty="0"/>
              <a:t>まとめと今後の</a:t>
            </a:r>
            <a:r>
              <a:rPr lang="ja-JP" altLang="en-US" sz="2800" dirty="0"/>
              <a:t>課題</a:t>
            </a:r>
            <a:endParaRPr lang="ja-JP"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Tm="8008"/>
    </mc:Choice>
    <mc:Fallback>
      <p:transition spd="slow" advTm="800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724777" cy="163757"/>
            </a:xfrm>
            <a:prstGeom prst="rect">
              <a:avLst/>
            </a:prstGeom>
            <a:solidFill>
              <a:schemeClr val="bg1"/>
            </a:solidFill>
            <a:ln>
              <a:noFill/>
            </a:ln>
          </p:spPr>
          <p:txBody>
            <a:bodyPr wrap="square" rtlCol="0">
              <a:spAutoFit/>
            </a:bodyPr>
            <a:p>
              <a:r>
                <a:rPr lang="ja-JP" altLang="en-US" sz="2400" spc="-1">
                  <a:latin typeface="+mn-ea"/>
                  <a:sym typeface="+mn-ea"/>
                </a:rPr>
                <a:t>評価</a:t>
              </a:r>
              <a:r>
                <a:rPr lang="ja-JP" altLang="en-US" sz="2400" spc="-1">
                  <a:latin typeface="+mn-ea"/>
                  <a:sym typeface="+mn-ea"/>
                </a:rPr>
                <a:t>指標</a:t>
              </a:r>
              <a:endParaRPr lang="ja-JP" altLang="en-US" sz="2400" spc="-1">
                <a:latin typeface="+mn-ea"/>
                <a:sym typeface="+mn-ea"/>
              </a:endParaRPr>
            </a:p>
          </p:txBody>
        </p:sp>
      </p:grpSp>
      <p:sp>
        <p:nvSpPr>
          <p:cNvPr id="11" name="文本框 10"/>
          <p:cNvSpPr txBox="1"/>
          <p:nvPr/>
        </p:nvSpPr>
        <p:spPr>
          <a:xfrm>
            <a:off x="1786255" y="1842770"/>
            <a:ext cx="5570855" cy="1271270"/>
          </a:xfrm>
          <a:prstGeom prst="rect">
            <a:avLst/>
          </a:prstGeom>
          <a:noFill/>
        </p:spPr>
        <p:txBody>
          <a:bodyPr wrap="square" rtlCol="0">
            <a:spAutoFit/>
          </a:bodyPr>
          <a:p>
            <a:pPr lvl="0">
              <a:spcBef>
                <a:spcPts val="1000"/>
              </a:spcBef>
            </a:pPr>
            <a:r>
              <a:rPr kumimoji="1" lang="ja-JP" altLang="ja-JP" sz="2000" dirty="0">
                <a:sym typeface="+mn-ea"/>
              </a:rPr>
              <a:t>・</a:t>
            </a:r>
            <a:r>
              <a:rPr lang="en-US" altLang="ja-JP" sz="2000" spc="-1">
                <a:latin typeface="+mn-ea"/>
                <a:sym typeface="+mn-ea"/>
              </a:rPr>
              <a:t>bilingual evaluation understudy(BLEU</a:t>
            </a:r>
            <a:r>
              <a:rPr lang="en-US" altLang="ja-JP" sz="2000" spc="-1" dirty="0">
                <a:latin typeface="+mn-ea"/>
                <a:sym typeface="+mn-ea"/>
              </a:rPr>
              <a:t>)</a:t>
            </a:r>
            <a:endParaRPr lang="en-US" altLang="ja-JP" sz="2000" spc="-1" dirty="0">
              <a:latin typeface="+mn-ea"/>
              <a:sym typeface="+mn-ea"/>
            </a:endParaRPr>
          </a:p>
          <a:p>
            <a:pPr lvl="0">
              <a:spcBef>
                <a:spcPts val="1000"/>
              </a:spcBef>
            </a:pPr>
            <a:r>
              <a:rPr kumimoji="1" lang="ja-JP" altLang="ja-JP" sz="2000" dirty="0">
                <a:sym typeface="+mn-ea"/>
              </a:rPr>
              <a:t>・</a:t>
            </a:r>
            <a:r>
              <a:rPr lang="ja-JP" altLang="en-US" sz="2000" spc="-1">
                <a:latin typeface="+mn-ea"/>
                <a:sym typeface="+mn-ea"/>
              </a:rPr>
              <a:t>機械翻訳に広く使わる評価手法</a:t>
            </a:r>
            <a:endParaRPr lang="en-US" altLang="ja-JP" sz="2000" spc="-1" dirty="0">
              <a:latin typeface="+mn-ea"/>
              <a:sym typeface="+mn-ea"/>
            </a:endParaRPr>
          </a:p>
          <a:p>
            <a:pPr lvl="0">
              <a:spcBef>
                <a:spcPts val="1000"/>
              </a:spcBef>
            </a:pPr>
            <a:endParaRPr kumimoji="1" lang="ja-JP" altLang="en-US" sz="2000" dirty="0">
              <a:sym typeface="+mn-ea"/>
            </a:endParaRPr>
          </a:p>
        </p:txBody>
      </p:sp>
      <p:pic>
        <p:nvPicPr>
          <p:cNvPr id="2" name="图片 1"/>
          <p:cNvPicPr>
            <a:picLocks noChangeAspect="1"/>
          </p:cNvPicPr>
          <p:nvPr/>
        </p:nvPicPr>
        <p:blipFill>
          <a:blip r:embed="rId1"/>
          <a:stretch>
            <a:fillRect/>
          </a:stretch>
        </p:blipFill>
        <p:spPr>
          <a:xfrm>
            <a:off x="2487295" y="2922905"/>
            <a:ext cx="4168140" cy="2476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724777" cy="163757"/>
            </a:xfrm>
            <a:prstGeom prst="rect">
              <a:avLst/>
            </a:prstGeom>
            <a:solidFill>
              <a:schemeClr val="bg1"/>
            </a:solidFill>
            <a:ln>
              <a:noFill/>
            </a:ln>
          </p:spPr>
          <p:txBody>
            <a:bodyPr wrap="square" rtlCol="0">
              <a:spAutoFit/>
            </a:bodyPr>
            <a:p>
              <a:r>
                <a:rPr lang="ja-JP" altLang="en-US" sz="2400" spc="-1">
                  <a:latin typeface="+mn-ea"/>
                  <a:sym typeface="+mn-ea"/>
                </a:rPr>
                <a:t>実験</a:t>
              </a:r>
              <a:r>
                <a:rPr lang="ja-JP" altLang="en-US" sz="2400" spc="-1">
                  <a:latin typeface="+mn-ea"/>
                  <a:sym typeface="+mn-ea"/>
                </a:rPr>
                <a:t>結果</a:t>
              </a:r>
              <a:endParaRPr lang="ja-JP" altLang="en-US" sz="2400" spc="-1">
                <a:latin typeface="+mn-ea"/>
                <a:sym typeface="+mn-ea"/>
              </a:endParaRPr>
            </a:p>
          </p:txBody>
        </p:sp>
      </p:grpSp>
      <p:pic>
        <p:nvPicPr>
          <p:cNvPr id="3" name="图片 2"/>
          <p:cNvPicPr>
            <a:picLocks noChangeAspect="1"/>
          </p:cNvPicPr>
          <p:nvPr/>
        </p:nvPicPr>
        <p:blipFill>
          <a:blip r:embed="rId1"/>
          <a:stretch>
            <a:fillRect/>
          </a:stretch>
        </p:blipFill>
        <p:spPr>
          <a:xfrm>
            <a:off x="1526540" y="2037080"/>
            <a:ext cx="5840730" cy="3023235"/>
          </a:xfrm>
          <a:prstGeom prst="rect">
            <a:avLst/>
          </a:prstGeom>
        </p:spPr>
      </p:pic>
      <p:sp>
        <p:nvSpPr>
          <p:cNvPr id="5" name="文本框 4"/>
          <p:cNvSpPr txBox="1"/>
          <p:nvPr/>
        </p:nvSpPr>
        <p:spPr>
          <a:xfrm>
            <a:off x="1526540" y="1724025"/>
            <a:ext cx="4705350" cy="398780"/>
          </a:xfrm>
          <a:prstGeom prst="rect">
            <a:avLst/>
          </a:prstGeom>
          <a:noFill/>
        </p:spPr>
        <p:txBody>
          <a:bodyPr wrap="square" rtlCol="0">
            <a:spAutoFit/>
          </a:bodyPr>
          <a:p>
            <a:pPr lvl="0">
              <a:spcBef>
                <a:spcPts val="1000"/>
              </a:spcBef>
            </a:pPr>
            <a:r>
              <a:rPr kumimoji="1" lang="ja-JP" altLang="ja-JP" sz="2000" dirty="0">
                <a:sym typeface="+mn-ea"/>
              </a:rPr>
              <a:t>・</a:t>
            </a:r>
            <a:r>
              <a:rPr lang="en-US" altLang="ja-JP" sz="2000" spc="-1">
                <a:latin typeface="+mn-ea"/>
                <a:sym typeface="+mn-ea"/>
              </a:rPr>
              <a:t>Training Loss</a:t>
            </a:r>
            <a:endParaRPr lang="en-US" altLang="ja-JP" sz="2000" spc="-1">
              <a:latin typeface="+mn-ea"/>
              <a:sym typeface="+mn-ea"/>
            </a:endParaRPr>
          </a:p>
        </p:txBody>
      </p:sp>
      <p:sp>
        <p:nvSpPr>
          <p:cNvPr id="6" name="文本框 5"/>
          <p:cNvSpPr txBox="1"/>
          <p:nvPr/>
        </p:nvSpPr>
        <p:spPr>
          <a:xfrm>
            <a:off x="5241290" y="2375535"/>
            <a:ext cx="2686685" cy="1198880"/>
          </a:xfrm>
          <a:prstGeom prst="rect">
            <a:avLst/>
          </a:prstGeom>
          <a:noFill/>
        </p:spPr>
        <p:txBody>
          <a:bodyPr wrap="square" rtlCol="0">
            <a:spAutoFit/>
          </a:bodyPr>
          <a:p>
            <a:r>
              <a:rPr lang="ja-JP" altLang="en-US"/>
              <a:t>横軸：</a:t>
            </a:r>
            <a:r>
              <a:rPr lang="en-US" altLang="ja-JP"/>
              <a:t>Training Step</a:t>
            </a:r>
            <a:endParaRPr lang="ja-JP" altLang="en-US"/>
          </a:p>
          <a:p>
            <a:r>
              <a:rPr lang="ja-JP" altLang="en-US"/>
              <a:t>縦軸：</a:t>
            </a:r>
            <a:r>
              <a:rPr lang="en-US" altLang="ja-JP"/>
              <a:t>Training Loss</a:t>
            </a:r>
            <a:endParaRPr lang="en-US" altLang="ja-JP"/>
          </a:p>
          <a:p>
            <a:endParaRPr lang="en-US" altLang="ja-JP"/>
          </a:p>
          <a:p>
            <a:endParaRPr lang="en-US" altLang="ja-JP"/>
          </a:p>
        </p:txBody>
      </p:sp>
      <p:sp>
        <p:nvSpPr>
          <p:cNvPr id="9" name="文本框 8"/>
          <p:cNvSpPr txBox="1"/>
          <p:nvPr/>
        </p:nvSpPr>
        <p:spPr>
          <a:xfrm>
            <a:off x="1526540" y="5151120"/>
            <a:ext cx="2686685" cy="953135"/>
          </a:xfrm>
          <a:prstGeom prst="rect">
            <a:avLst/>
          </a:prstGeom>
          <a:noFill/>
        </p:spPr>
        <p:txBody>
          <a:bodyPr wrap="square" rtlCol="0">
            <a:spAutoFit/>
          </a:bodyPr>
          <a:p>
            <a:pPr algn="l">
              <a:spcBef>
                <a:spcPts val="1000"/>
              </a:spcBef>
              <a:buClrTx/>
              <a:buSzTx/>
              <a:buFontTx/>
            </a:pPr>
            <a:r>
              <a:rPr lang="en-US" altLang="ja-JP" sz="2000" spc="-1">
                <a:latin typeface="+mn-ea"/>
              </a:rPr>
              <a:t>Bleu score：16.94</a:t>
            </a:r>
            <a:endParaRPr lang="en-US" altLang="ja-JP" sz="2000" spc="-1">
              <a:latin typeface="+mn-ea"/>
            </a:endParaRPr>
          </a:p>
          <a:p>
            <a:endParaRPr lang="en-US" altLang="ja-JP"/>
          </a:p>
          <a:p>
            <a:endParaRPr lang="en-US" altLang="ja-J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8" name="フリーフォーム: 図形 7"/>
          <p:cNvSpPr/>
          <p:nvPr/>
        </p:nvSpPr>
        <p:spPr>
          <a:xfrm>
            <a:off x="4230704" y="1488033"/>
            <a:ext cx="115077" cy="85973"/>
          </a:xfrm>
          <a:custGeom>
            <a:avLst/>
            <a:gdLst>
              <a:gd name="connsiteX0" fmla="*/ 17446 w 122283"/>
              <a:gd name="connsiteY0" fmla="*/ 19298 h 98968"/>
              <a:gd name="connsiteX1" fmla="*/ 19827 w 122283"/>
              <a:gd name="connsiteY1" fmla="*/ 31205 h 98968"/>
              <a:gd name="connsiteX2" fmla="*/ 22209 w 122283"/>
              <a:gd name="connsiteY2" fmla="*/ 38348 h 98968"/>
              <a:gd name="connsiteX3" fmla="*/ 24590 w 122283"/>
              <a:gd name="connsiteY3" fmla="*/ 52636 h 98968"/>
              <a:gd name="connsiteX4" fmla="*/ 29352 w 122283"/>
              <a:gd name="connsiteY4" fmla="*/ 66923 h 98968"/>
              <a:gd name="connsiteX5" fmla="*/ 31734 w 122283"/>
              <a:gd name="connsiteY5" fmla="*/ 76448 h 98968"/>
              <a:gd name="connsiteX6" fmla="*/ 34115 w 122283"/>
              <a:gd name="connsiteY6" fmla="*/ 83592 h 98968"/>
              <a:gd name="connsiteX7" fmla="*/ 19827 w 122283"/>
              <a:gd name="connsiteY7" fmla="*/ 78830 h 98968"/>
              <a:gd name="connsiteX8" fmla="*/ 12684 w 122283"/>
              <a:gd name="connsiteY8" fmla="*/ 76448 h 98968"/>
              <a:gd name="connsiteX9" fmla="*/ 7921 w 122283"/>
              <a:gd name="connsiteY9" fmla="*/ 69305 h 98968"/>
              <a:gd name="connsiteX10" fmla="*/ 12684 w 122283"/>
              <a:gd name="connsiteY10" fmla="*/ 52636 h 98968"/>
              <a:gd name="connsiteX11" fmla="*/ 22209 w 122283"/>
              <a:gd name="connsiteY11" fmla="*/ 38348 h 98968"/>
              <a:gd name="connsiteX12" fmla="*/ 24590 w 122283"/>
              <a:gd name="connsiteY12" fmla="*/ 31205 h 98968"/>
              <a:gd name="connsiteX13" fmla="*/ 31734 w 122283"/>
              <a:gd name="connsiteY13" fmla="*/ 24061 h 98968"/>
              <a:gd name="connsiteX14" fmla="*/ 24590 w 122283"/>
              <a:gd name="connsiteY14" fmla="*/ 19298 h 98968"/>
              <a:gd name="connsiteX15" fmla="*/ 12684 w 122283"/>
              <a:gd name="connsiteY15" fmla="*/ 9773 h 98968"/>
              <a:gd name="connsiteX16" fmla="*/ 76977 w 122283"/>
              <a:gd name="connsiteY16" fmla="*/ 7392 h 98968"/>
              <a:gd name="connsiteX17" fmla="*/ 84121 w 122283"/>
              <a:gd name="connsiteY17" fmla="*/ 2630 h 98968"/>
              <a:gd name="connsiteX18" fmla="*/ 110315 w 122283"/>
              <a:gd name="connsiteY18" fmla="*/ 5011 h 98968"/>
              <a:gd name="connsiteX19" fmla="*/ 117459 w 122283"/>
              <a:gd name="connsiteY19" fmla="*/ 9773 h 98968"/>
              <a:gd name="connsiteX20" fmla="*/ 119840 w 122283"/>
              <a:gd name="connsiteY20" fmla="*/ 16917 h 98968"/>
              <a:gd name="connsiteX21" fmla="*/ 117459 w 122283"/>
              <a:gd name="connsiteY21" fmla="*/ 59780 h 98968"/>
              <a:gd name="connsiteX22" fmla="*/ 115077 w 122283"/>
              <a:gd name="connsiteY22" fmla="*/ 71686 h 98968"/>
              <a:gd name="connsiteX23" fmla="*/ 110315 w 122283"/>
              <a:gd name="connsiteY23" fmla="*/ 85973 h 98968"/>
              <a:gd name="connsiteX24" fmla="*/ 86502 w 122283"/>
              <a:gd name="connsiteY24" fmla="*/ 83592 h 98968"/>
              <a:gd name="connsiteX25" fmla="*/ 62690 w 122283"/>
              <a:gd name="connsiteY25" fmla="*/ 76448 h 98968"/>
              <a:gd name="connsiteX26" fmla="*/ 48402 w 122283"/>
              <a:gd name="connsiteY26" fmla="*/ 71686 h 98968"/>
              <a:gd name="connsiteX27" fmla="*/ 41259 w 122283"/>
              <a:gd name="connsiteY27" fmla="*/ 69305 h 98968"/>
              <a:gd name="connsiteX28" fmla="*/ 31734 w 122283"/>
              <a:gd name="connsiteY28" fmla="*/ 66923 h 98968"/>
              <a:gd name="connsiteX29" fmla="*/ 24590 w 122283"/>
              <a:gd name="connsiteY29" fmla="*/ 62161 h 98968"/>
              <a:gd name="connsiteX30" fmla="*/ 24590 w 122283"/>
              <a:gd name="connsiteY30" fmla="*/ 28823 h 98968"/>
              <a:gd name="connsiteX31" fmla="*/ 46021 w 122283"/>
              <a:gd name="connsiteY31" fmla="*/ 31205 h 98968"/>
              <a:gd name="connsiteX32" fmla="*/ 60309 w 122283"/>
              <a:gd name="connsiteY32" fmla="*/ 38348 h 98968"/>
              <a:gd name="connsiteX33" fmla="*/ 67452 w 122283"/>
              <a:gd name="connsiteY33" fmla="*/ 40730 h 98968"/>
              <a:gd name="connsiteX34" fmla="*/ 72215 w 122283"/>
              <a:gd name="connsiteY34" fmla="*/ 57398 h 98968"/>
              <a:gd name="connsiteX35" fmla="*/ 69834 w 122283"/>
              <a:gd name="connsiteY35" fmla="*/ 69305 h 98968"/>
              <a:gd name="connsiteX36" fmla="*/ 48402 w 122283"/>
              <a:gd name="connsiteY36" fmla="*/ 81211 h 98968"/>
              <a:gd name="connsiteX37" fmla="*/ 41259 w 122283"/>
              <a:gd name="connsiteY37" fmla="*/ 83592 h 98968"/>
              <a:gd name="connsiteX38" fmla="*/ 24590 w 122283"/>
              <a:gd name="connsiteY38" fmla="*/ 81211 h 98968"/>
              <a:gd name="connsiteX39" fmla="*/ 31734 w 122283"/>
              <a:gd name="connsiteY39" fmla="*/ 43111 h 98968"/>
              <a:gd name="connsiteX40" fmla="*/ 60309 w 122283"/>
              <a:gd name="connsiteY40" fmla="*/ 31205 h 98968"/>
              <a:gd name="connsiteX41" fmla="*/ 57927 w 122283"/>
              <a:gd name="connsiteY41" fmla="*/ 47873 h 98968"/>
              <a:gd name="connsiteX42" fmla="*/ 55546 w 122283"/>
              <a:gd name="connsiteY42" fmla="*/ 55017 h 98968"/>
              <a:gd name="connsiteX43" fmla="*/ 53165 w 122283"/>
              <a:gd name="connsiteY43" fmla="*/ 69305 h 98968"/>
              <a:gd name="connsiteX44" fmla="*/ 46021 w 122283"/>
              <a:gd name="connsiteY44" fmla="*/ 66923 h 98968"/>
              <a:gd name="connsiteX45" fmla="*/ 43640 w 122283"/>
              <a:gd name="connsiteY45" fmla="*/ 57398 h 98968"/>
              <a:gd name="connsiteX46" fmla="*/ 46021 w 122283"/>
              <a:gd name="connsiteY46" fmla="*/ 24061 h 98968"/>
              <a:gd name="connsiteX47" fmla="*/ 31734 w 122283"/>
              <a:gd name="connsiteY47" fmla="*/ 19298 h 98968"/>
              <a:gd name="connsiteX48" fmla="*/ 24590 w 122283"/>
              <a:gd name="connsiteY48" fmla="*/ 14536 h 98968"/>
              <a:gd name="connsiteX49" fmla="*/ 10302 w 122283"/>
              <a:gd name="connsiteY49" fmla="*/ 9773 h 98968"/>
              <a:gd name="connsiteX50" fmla="*/ 5540 w 122283"/>
              <a:gd name="connsiteY50" fmla="*/ 16917 h 98968"/>
              <a:gd name="connsiteX51" fmla="*/ 7921 w 122283"/>
              <a:gd name="connsiteY51" fmla="*/ 93117 h 98968"/>
              <a:gd name="connsiteX52" fmla="*/ 62690 w 122283"/>
              <a:gd name="connsiteY52" fmla="*/ 88355 h 98968"/>
              <a:gd name="connsiteX53" fmla="*/ 76977 w 122283"/>
              <a:gd name="connsiteY53" fmla="*/ 85973 h 98968"/>
              <a:gd name="connsiteX54" fmla="*/ 86502 w 122283"/>
              <a:gd name="connsiteY54" fmla="*/ 83592 h 98968"/>
              <a:gd name="connsiteX55" fmla="*/ 100790 w 122283"/>
              <a:gd name="connsiteY55" fmla="*/ 78830 h 98968"/>
              <a:gd name="connsiteX56" fmla="*/ 115077 w 122283"/>
              <a:gd name="connsiteY56" fmla="*/ 76448 h 98968"/>
              <a:gd name="connsiteX57" fmla="*/ 105552 w 122283"/>
              <a:gd name="connsiteY57" fmla="*/ 38348 h 98968"/>
              <a:gd name="connsiteX58" fmla="*/ 98409 w 122283"/>
              <a:gd name="connsiteY58" fmla="*/ 33586 h 98968"/>
              <a:gd name="connsiteX59" fmla="*/ 93646 w 122283"/>
              <a:gd name="connsiteY59" fmla="*/ 59780 h 98968"/>
              <a:gd name="connsiteX60" fmla="*/ 91265 w 122283"/>
              <a:gd name="connsiteY60" fmla="*/ 81211 h 98968"/>
              <a:gd name="connsiteX61" fmla="*/ 88884 w 122283"/>
              <a:gd name="connsiteY61" fmla="*/ 69305 h 98968"/>
              <a:gd name="connsiteX62" fmla="*/ 84121 w 122283"/>
              <a:gd name="connsiteY62" fmla="*/ 55017 h 98968"/>
              <a:gd name="connsiteX63" fmla="*/ 81740 w 122283"/>
              <a:gd name="connsiteY63" fmla="*/ 47873 h 98968"/>
              <a:gd name="connsiteX64" fmla="*/ 79359 w 122283"/>
              <a:gd name="connsiteY64" fmla="*/ 38348 h 98968"/>
              <a:gd name="connsiteX65" fmla="*/ 74596 w 122283"/>
              <a:gd name="connsiteY65" fmla="*/ 24061 h 98968"/>
              <a:gd name="connsiteX66" fmla="*/ 57927 w 122283"/>
              <a:gd name="connsiteY66" fmla="*/ 19298 h 98968"/>
              <a:gd name="connsiteX67" fmla="*/ 79359 w 122283"/>
              <a:gd name="connsiteY67" fmla="*/ 12155 h 98968"/>
              <a:gd name="connsiteX68" fmla="*/ 81740 w 122283"/>
              <a:gd name="connsiteY68" fmla="*/ 2630 h 98968"/>
              <a:gd name="connsiteX69" fmla="*/ 88884 w 122283"/>
              <a:gd name="connsiteY69" fmla="*/ 5011 h 98968"/>
              <a:gd name="connsiteX70" fmla="*/ 96027 w 122283"/>
              <a:gd name="connsiteY70" fmla="*/ 21680 h 98968"/>
              <a:gd name="connsiteX71" fmla="*/ 98409 w 122283"/>
              <a:gd name="connsiteY71" fmla="*/ 28823 h 98968"/>
              <a:gd name="connsiteX72" fmla="*/ 88884 w 122283"/>
              <a:gd name="connsiteY72" fmla="*/ 57398 h 98968"/>
              <a:gd name="connsiteX73" fmla="*/ 84121 w 122283"/>
              <a:gd name="connsiteY73" fmla="*/ 50255 h 98968"/>
              <a:gd name="connsiteX74" fmla="*/ 88884 w 122283"/>
              <a:gd name="connsiteY74" fmla="*/ 21680 h 98968"/>
              <a:gd name="connsiteX75" fmla="*/ 100790 w 122283"/>
              <a:gd name="connsiteY75" fmla="*/ 40730 h 98968"/>
              <a:gd name="connsiteX76" fmla="*/ 103171 w 122283"/>
              <a:gd name="connsiteY76" fmla="*/ 31205 h 98968"/>
              <a:gd name="connsiteX77" fmla="*/ 105552 w 122283"/>
              <a:gd name="connsiteY77" fmla="*/ 24061 h 98968"/>
              <a:gd name="connsiteX78" fmla="*/ 103171 w 122283"/>
              <a:gd name="connsiteY78" fmla="*/ 5011 h 98968"/>
              <a:gd name="connsiteX79" fmla="*/ 79359 w 122283"/>
              <a:gd name="connsiteY79" fmla="*/ 248 h 98968"/>
              <a:gd name="connsiteX80" fmla="*/ 115077 w 122283"/>
              <a:gd name="connsiteY80" fmla="*/ 2630 h 98968"/>
              <a:gd name="connsiteX81" fmla="*/ 119840 w 122283"/>
              <a:gd name="connsiteY81" fmla="*/ 9773 h 98968"/>
              <a:gd name="connsiteX82" fmla="*/ 122221 w 122283"/>
              <a:gd name="connsiteY82" fmla="*/ 16917 h 98968"/>
              <a:gd name="connsiteX83" fmla="*/ 119840 w 122283"/>
              <a:gd name="connsiteY83" fmla="*/ 90736 h 98968"/>
              <a:gd name="connsiteX84" fmla="*/ 112696 w 122283"/>
              <a:gd name="connsiteY84" fmla="*/ 93117 h 98968"/>
              <a:gd name="connsiteX85" fmla="*/ 72215 w 122283"/>
              <a:gd name="connsiteY85" fmla="*/ 90736 h 98968"/>
              <a:gd name="connsiteX86" fmla="*/ 57927 w 122283"/>
              <a:gd name="connsiteY86" fmla="*/ 85973 h 98968"/>
              <a:gd name="connsiteX87" fmla="*/ 50784 w 122283"/>
              <a:gd name="connsiteY87" fmla="*/ 83592 h 98968"/>
              <a:gd name="connsiteX88" fmla="*/ 43640 w 122283"/>
              <a:gd name="connsiteY88" fmla="*/ 81211 h 98968"/>
              <a:gd name="connsiteX89" fmla="*/ 36496 w 122283"/>
              <a:gd name="connsiteY89" fmla="*/ 76448 h 98968"/>
              <a:gd name="connsiteX90" fmla="*/ 29352 w 122283"/>
              <a:gd name="connsiteY90" fmla="*/ 66923 h 98968"/>
              <a:gd name="connsiteX91" fmla="*/ 24590 w 122283"/>
              <a:gd name="connsiteY91" fmla="*/ 43111 h 98968"/>
              <a:gd name="connsiteX92" fmla="*/ 26971 w 122283"/>
              <a:gd name="connsiteY92" fmla="*/ 14536 h 98968"/>
              <a:gd name="connsiteX93" fmla="*/ 41259 w 122283"/>
              <a:gd name="connsiteY93" fmla="*/ 9773 h 98968"/>
              <a:gd name="connsiteX94" fmla="*/ 55546 w 122283"/>
              <a:gd name="connsiteY94" fmla="*/ 2630 h 98968"/>
              <a:gd name="connsiteX95" fmla="*/ 17446 w 122283"/>
              <a:gd name="connsiteY95" fmla="*/ 19298 h 9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2283" h="98968">
                <a:moveTo>
                  <a:pt x="17446" y="19298"/>
                </a:moveTo>
                <a:cubicBezTo>
                  <a:pt x="11493" y="24060"/>
                  <a:pt x="18845" y="27278"/>
                  <a:pt x="19827" y="31205"/>
                </a:cubicBezTo>
                <a:cubicBezTo>
                  <a:pt x="20436" y="33640"/>
                  <a:pt x="21664" y="35898"/>
                  <a:pt x="22209" y="38348"/>
                </a:cubicBezTo>
                <a:cubicBezTo>
                  <a:pt x="23257" y="43061"/>
                  <a:pt x="23419" y="47952"/>
                  <a:pt x="24590" y="52636"/>
                </a:cubicBezTo>
                <a:cubicBezTo>
                  <a:pt x="25807" y="57506"/>
                  <a:pt x="28134" y="62053"/>
                  <a:pt x="29352" y="66923"/>
                </a:cubicBezTo>
                <a:cubicBezTo>
                  <a:pt x="30146" y="70098"/>
                  <a:pt x="30835" y="73301"/>
                  <a:pt x="31734" y="76448"/>
                </a:cubicBezTo>
                <a:cubicBezTo>
                  <a:pt x="32424" y="78862"/>
                  <a:pt x="36576" y="83100"/>
                  <a:pt x="34115" y="83592"/>
                </a:cubicBezTo>
                <a:cubicBezTo>
                  <a:pt x="29192" y="84577"/>
                  <a:pt x="24590" y="80418"/>
                  <a:pt x="19827" y="78830"/>
                </a:cubicBezTo>
                <a:lnTo>
                  <a:pt x="12684" y="76448"/>
                </a:lnTo>
                <a:cubicBezTo>
                  <a:pt x="11096" y="74067"/>
                  <a:pt x="8326" y="72138"/>
                  <a:pt x="7921" y="69305"/>
                </a:cubicBezTo>
                <a:cubicBezTo>
                  <a:pt x="7780" y="68322"/>
                  <a:pt x="11668" y="54465"/>
                  <a:pt x="12684" y="52636"/>
                </a:cubicBezTo>
                <a:cubicBezTo>
                  <a:pt x="15464" y="47632"/>
                  <a:pt x="22209" y="38348"/>
                  <a:pt x="22209" y="38348"/>
                </a:cubicBezTo>
                <a:cubicBezTo>
                  <a:pt x="23003" y="35967"/>
                  <a:pt x="23198" y="33293"/>
                  <a:pt x="24590" y="31205"/>
                </a:cubicBezTo>
                <a:cubicBezTo>
                  <a:pt x="26458" y="28403"/>
                  <a:pt x="31734" y="27429"/>
                  <a:pt x="31734" y="24061"/>
                </a:cubicBezTo>
                <a:cubicBezTo>
                  <a:pt x="31734" y="21199"/>
                  <a:pt x="26880" y="21015"/>
                  <a:pt x="24590" y="19298"/>
                </a:cubicBezTo>
                <a:cubicBezTo>
                  <a:pt x="20524" y="16248"/>
                  <a:pt x="16653" y="12948"/>
                  <a:pt x="12684" y="9773"/>
                </a:cubicBezTo>
                <a:cubicBezTo>
                  <a:pt x="34115" y="8979"/>
                  <a:pt x="55638" y="9526"/>
                  <a:pt x="76977" y="7392"/>
                </a:cubicBezTo>
                <a:cubicBezTo>
                  <a:pt x="79825" y="7107"/>
                  <a:pt x="81266" y="2834"/>
                  <a:pt x="84121" y="2630"/>
                </a:cubicBezTo>
                <a:cubicBezTo>
                  <a:pt x="92866" y="2005"/>
                  <a:pt x="101584" y="4217"/>
                  <a:pt x="110315" y="5011"/>
                </a:cubicBezTo>
                <a:cubicBezTo>
                  <a:pt x="112696" y="6598"/>
                  <a:pt x="115671" y="7538"/>
                  <a:pt x="117459" y="9773"/>
                </a:cubicBezTo>
                <a:cubicBezTo>
                  <a:pt x="119027" y="11733"/>
                  <a:pt x="119840" y="14407"/>
                  <a:pt x="119840" y="16917"/>
                </a:cubicBezTo>
                <a:cubicBezTo>
                  <a:pt x="119840" y="31227"/>
                  <a:pt x="118699" y="45524"/>
                  <a:pt x="117459" y="59780"/>
                </a:cubicBezTo>
                <a:cubicBezTo>
                  <a:pt x="117108" y="63812"/>
                  <a:pt x="116142" y="67781"/>
                  <a:pt x="115077" y="71686"/>
                </a:cubicBezTo>
                <a:cubicBezTo>
                  <a:pt x="113756" y="76529"/>
                  <a:pt x="110315" y="85973"/>
                  <a:pt x="110315" y="85973"/>
                </a:cubicBezTo>
                <a:cubicBezTo>
                  <a:pt x="102377" y="85179"/>
                  <a:pt x="94399" y="84720"/>
                  <a:pt x="86502" y="83592"/>
                </a:cubicBezTo>
                <a:cubicBezTo>
                  <a:pt x="80200" y="82692"/>
                  <a:pt x="67667" y="78107"/>
                  <a:pt x="62690" y="76448"/>
                </a:cubicBezTo>
                <a:lnTo>
                  <a:pt x="48402" y="71686"/>
                </a:lnTo>
                <a:cubicBezTo>
                  <a:pt x="46021" y="70892"/>
                  <a:pt x="43694" y="69914"/>
                  <a:pt x="41259" y="69305"/>
                </a:cubicBezTo>
                <a:lnTo>
                  <a:pt x="31734" y="66923"/>
                </a:lnTo>
                <a:cubicBezTo>
                  <a:pt x="29353" y="65336"/>
                  <a:pt x="26378" y="64396"/>
                  <a:pt x="24590" y="62161"/>
                </a:cubicBezTo>
                <a:cubicBezTo>
                  <a:pt x="18701" y="54799"/>
                  <a:pt x="24553" y="29225"/>
                  <a:pt x="24590" y="28823"/>
                </a:cubicBezTo>
                <a:cubicBezTo>
                  <a:pt x="31734" y="29617"/>
                  <a:pt x="38931" y="30023"/>
                  <a:pt x="46021" y="31205"/>
                </a:cubicBezTo>
                <a:cubicBezTo>
                  <a:pt x="54998" y="32701"/>
                  <a:pt x="52082" y="34234"/>
                  <a:pt x="60309" y="38348"/>
                </a:cubicBezTo>
                <a:cubicBezTo>
                  <a:pt x="62554" y="39471"/>
                  <a:pt x="65071" y="39936"/>
                  <a:pt x="67452" y="40730"/>
                </a:cubicBezTo>
                <a:cubicBezTo>
                  <a:pt x="68576" y="44102"/>
                  <a:pt x="72215" y="54403"/>
                  <a:pt x="72215" y="57398"/>
                </a:cubicBezTo>
                <a:cubicBezTo>
                  <a:pt x="72215" y="61446"/>
                  <a:pt x="71644" y="65685"/>
                  <a:pt x="69834" y="69305"/>
                </a:cubicBezTo>
                <a:cubicBezTo>
                  <a:pt x="65557" y="77858"/>
                  <a:pt x="56317" y="78572"/>
                  <a:pt x="48402" y="81211"/>
                </a:cubicBezTo>
                <a:lnTo>
                  <a:pt x="41259" y="83592"/>
                </a:lnTo>
                <a:cubicBezTo>
                  <a:pt x="35703" y="82798"/>
                  <a:pt x="26801" y="86370"/>
                  <a:pt x="24590" y="81211"/>
                </a:cubicBezTo>
                <a:cubicBezTo>
                  <a:pt x="16787" y="63005"/>
                  <a:pt x="24107" y="54551"/>
                  <a:pt x="31734" y="43111"/>
                </a:cubicBezTo>
                <a:cubicBezTo>
                  <a:pt x="39018" y="21255"/>
                  <a:pt x="31501" y="28323"/>
                  <a:pt x="60309" y="31205"/>
                </a:cubicBezTo>
                <a:cubicBezTo>
                  <a:pt x="59515" y="36761"/>
                  <a:pt x="59028" y="42370"/>
                  <a:pt x="57927" y="47873"/>
                </a:cubicBezTo>
                <a:cubicBezTo>
                  <a:pt x="57435" y="50334"/>
                  <a:pt x="56090" y="52567"/>
                  <a:pt x="55546" y="55017"/>
                </a:cubicBezTo>
                <a:cubicBezTo>
                  <a:pt x="54499" y="59730"/>
                  <a:pt x="53959" y="64542"/>
                  <a:pt x="53165" y="69305"/>
                </a:cubicBezTo>
                <a:cubicBezTo>
                  <a:pt x="50784" y="68511"/>
                  <a:pt x="47589" y="68883"/>
                  <a:pt x="46021" y="66923"/>
                </a:cubicBezTo>
                <a:cubicBezTo>
                  <a:pt x="43977" y="64367"/>
                  <a:pt x="43640" y="60671"/>
                  <a:pt x="43640" y="57398"/>
                </a:cubicBezTo>
                <a:cubicBezTo>
                  <a:pt x="43640" y="46257"/>
                  <a:pt x="45227" y="35173"/>
                  <a:pt x="46021" y="24061"/>
                </a:cubicBezTo>
                <a:cubicBezTo>
                  <a:pt x="41259" y="22473"/>
                  <a:pt x="35911" y="22082"/>
                  <a:pt x="31734" y="19298"/>
                </a:cubicBezTo>
                <a:cubicBezTo>
                  <a:pt x="29353" y="17711"/>
                  <a:pt x="27205" y="15698"/>
                  <a:pt x="24590" y="14536"/>
                </a:cubicBezTo>
                <a:cubicBezTo>
                  <a:pt x="20002" y="12497"/>
                  <a:pt x="10302" y="9773"/>
                  <a:pt x="10302" y="9773"/>
                </a:cubicBezTo>
                <a:cubicBezTo>
                  <a:pt x="8715" y="12154"/>
                  <a:pt x="5622" y="14056"/>
                  <a:pt x="5540" y="16917"/>
                </a:cubicBezTo>
                <a:cubicBezTo>
                  <a:pt x="4814" y="42319"/>
                  <a:pt x="-7954" y="73273"/>
                  <a:pt x="7921" y="93117"/>
                </a:cubicBezTo>
                <a:cubicBezTo>
                  <a:pt x="19369" y="107427"/>
                  <a:pt x="44614" y="91369"/>
                  <a:pt x="62690" y="88355"/>
                </a:cubicBezTo>
                <a:cubicBezTo>
                  <a:pt x="67452" y="87561"/>
                  <a:pt x="72243" y="86920"/>
                  <a:pt x="76977" y="85973"/>
                </a:cubicBezTo>
                <a:cubicBezTo>
                  <a:pt x="80186" y="85331"/>
                  <a:pt x="83367" y="84532"/>
                  <a:pt x="86502" y="83592"/>
                </a:cubicBezTo>
                <a:cubicBezTo>
                  <a:pt x="91311" y="82150"/>
                  <a:pt x="95838" y="79656"/>
                  <a:pt x="100790" y="78830"/>
                </a:cubicBezTo>
                <a:lnTo>
                  <a:pt x="115077" y="76448"/>
                </a:lnTo>
                <a:cubicBezTo>
                  <a:pt x="111521" y="23098"/>
                  <a:pt x="124228" y="47687"/>
                  <a:pt x="105552" y="38348"/>
                </a:cubicBezTo>
                <a:cubicBezTo>
                  <a:pt x="102993" y="37068"/>
                  <a:pt x="100790" y="35173"/>
                  <a:pt x="98409" y="33586"/>
                </a:cubicBezTo>
                <a:cubicBezTo>
                  <a:pt x="96610" y="42576"/>
                  <a:pt x="94866" y="50626"/>
                  <a:pt x="93646" y="59780"/>
                </a:cubicBezTo>
                <a:cubicBezTo>
                  <a:pt x="92696" y="66905"/>
                  <a:pt x="92059" y="74067"/>
                  <a:pt x="91265" y="81211"/>
                </a:cubicBezTo>
                <a:cubicBezTo>
                  <a:pt x="90471" y="77242"/>
                  <a:pt x="89949" y="73210"/>
                  <a:pt x="88884" y="69305"/>
                </a:cubicBezTo>
                <a:cubicBezTo>
                  <a:pt x="87563" y="64462"/>
                  <a:pt x="85709" y="59780"/>
                  <a:pt x="84121" y="55017"/>
                </a:cubicBezTo>
                <a:cubicBezTo>
                  <a:pt x="83327" y="52636"/>
                  <a:pt x="82349" y="50308"/>
                  <a:pt x="81740" y="47873"/>
                </a:cubicBezTo>
                <a:cubicBezTo>
                  <a:pt x="80946" y="44698"/>
                  <a:pt x="80299" y="41483"/>
                  <a:pt x="79359" y="38348"/>
                </a:cubicBezTo>
                <a:cubicBezTo>
                  <a:pt x="77916" y="33540"/>
                  <a:pt x="79358" y="25648"/>
                  <a:pt x="74596" y="24061"/>
                </a:cubicBezTo>
                <a:cubicBezTo>
                  <a:pt x="64347" y="20645"/>
                  <a:pt x="69887" y="22289"/>
                  <a:pt x="57927" y="19298"/>
                </a:cubicBezTo>
                <a:cubicBezTo>
                  <a:pt x="63268" y="18408"/>
                  <a:pt x="75174" y="18432"/>
                  <a:pt x="79359" y="12155"/>
                </a:cubicBezTo>
                <a:cubicBezTo>
                  <a:pt x="81174" y="9432"/>
                  <a:pt x="80946" y="5805"/>
                  <a:pt x="81740" y="2630"/>
                </a:cubicBezTo>
                <a:cubicBezTo>
                  <a:pt x="84121" y="3424"/>
                  <a:pt x="86924" y="3443"/>
                  <a:pt x="88884" y="5011"/>
                </a:cubicBezTo>
                <a:cubicBezTo>
                  <a:pt x="94254" y="9307"/>
                  <a:pt x="94332" y="15749"/>
                  <a:pt x="96027" y="21680"/>
                </a:cubicBezTo>
                <a:cubicBezTo>
                  <a:pt x="96717" y="24093"/>
                  <a:pt x="97615" y="26442"/>
                  <a:pt x="98409" y="28823"/>
                </a:cubicBezTo>
                <a:cubicBezTo>
                  <a:pt x="92785" y="51317"/>
                  <a:pt x="96573" y="42018"/>
                  <a:pt x="88884" y="57398"/>
                </a:cubicBezTo>
                <a:cubicBezTo>
                  <a:pt x="87296" y="55017"/>
                  <a:pt x="84359" y="53107"/>
                  <a:pt x="84121" y="50255"/>
                </a:cubicBezTo>
                <a:cubicBezTo>
                  <a:pt x="83057" y="37490"/>
                  <a:pt x="85528" y="31744"/>
                  <a:pt x="88884" y="21680"/>
                </a:cubicBezTo>
                <a:cubicBezTo>
                  <a:pt x="111150" y="27246"/>
                  <a:pt x="85435" y="17694"/>
                  <a:pt x="100790" y="40730"/>
                </a:cubicBezTo>
                <a:cubicBezTo>
                  <a:pt x="102605" y="43453"/>
                  <a:pt x="102272" y="34352"/>
                  <a:pt x="103171" y="31205"/>
                </a:cubicBezTo>
                <a:cubicBezTo>
                  <a:pt x="103861" y="28791"/>
                  <a:pt x="104758" y="26442"/>
                  <a:pt x="105552" y="24061"/>
                </a:cubicBezTo>
                <a:cubicBezTo>
                  <a:pt x="104758" y="17711"/>
                  <a:pt x="107906" y="9316"/>
                  <a:pt x="103171" y="5011"/>
                </a:cubicBezTo>
                <a:cubicBezTo>
                  <a:pt x="97182" y="-434"/>
                  <a:pt x="71282" y="-291"/>
                  <a:pt x="79359" y="248"/>
                </a:cubicBezTo>
                <a:lnTo>
                  <a:pt x="115077" y="2630"/>
                </a:lnTo>
                <a:cubicBezTo>
                  <a:pt x="116665" y="5011"/>
                  <a:pt x="118560" y="7213"/>
                  <a:pt x="119840" y="9773"/>
                </a:cubicBezTo>
                <a:cubicBezTo>
                  <a:pt x="120963" y="12018"/>
                  <a:pt x="122221" y="14407"/>
                  <a:pt x="122221" y="16917"/>
                </a:cubicBezTo>
                <a:cubicBezTo>
                  <a:pt x="122221" y="41536"/>
                  <a:pt x="122894" y="66307"/>
                  <a:pt x="119840" y="90736"/>
                </a:cubicBezTo>
                <a:cubicBezTo>
                  <a:pt x="119529" y="93227"/>
                  <a:pt x="115077" y="92323"/>
                  <a:pt x="112696" y="93117"/>
                </a:cubicBezTo>
                <a:cubicBezTo>
                  <a:pt x="99202" y="92323"/>
                  <a:pt x="85618" y="92484"/>
                  <a:pt x="72215" y="90736"/>
                </a:cubicBezTo>
                <a:cubicBezTo>
                  <a:pt x="67237" y="90087"/>
                  <a:pt x="62690" y="87561"/>
                  <a:pt x="57927" y="85973"/>
                </a:cubicBezTo>
                <a:lnTo>
                  <a:pt x="50784" y="83592"/>
                </a:lnTo>
                <a:lnTo>
                  <a:pt x="43640" y="81211"/>
                </a:lnTo>
                <a:cubicBezTo>
                  <a:pt x="41259" y="79623"/>
                  <a:pt x="38520" y="78472"/>
                  <a:pt x="36496" y="76448"/>
                </a:cubicBezTo>
                <a:cubicBezTo>
                  <a:pt x="33690" y="73642"/>
                  <a:pt x="31127" y="70473"/>
                  <a:pt x="29352" y="66923"/>
                </a:cubicBezTo>
                <a:cubicBezTo>
                  <a:pt x="27576" y="63372"/>
                  <a:pt x="24889" y="44904"/>
                  <a:pt x="24590" y="43111"/>
                </a:cubicBezTo>
                <a:cubicBezTo>
                  <a:pt x="25384" y="33586"/>
                  <a:pt x="22697" y="23085"/>
                  <a:pt x="26971" y="14536"/>
                </a:cubicBezTo>
                <a:cubicBezTo>
                  <a:pt x="29216" y="10046"/>
                  <a:pt x="37082" y="12558"/>
                  <a:pt x="41259" y="9773"/>
                </a:cubicBezTo>
                <a:cubicBezTo>
                  <a:pt x="50491" y="3619"/>
                  <a:pt x="45687" y="5916"/>
                  <a:pt x="55546" y="2630"/>
                </a:cubicBezTo>
                <a:cubicBezTo>
                  <a:pt x="16688" y="-609"/>
                  <a:pt x="23399" y="14536"/>
                  <a:pt x="17446" y="19298"/>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p:cNvSpPr/>
          <p:nvPr/>
        </p:nvSpPr>
        <p:spPr>
          <a:xfrm>
            <a:off x="4298156" y="1509200"/>
            <a:ext cx="50007" cy="74637"/>
          </a:xfrm>
          <a:custGeom>
            <a:avLst/>
            <a:gdLst>
              <a:gd name="connsiteX0" fmla="*/ 2382 w 50007"/>
              <a:gd name="connsiteY0" fmla="*/ 10038 h 74637"/>
              <a:gd name="connsiteX1" fmla="*/ 47625 w 50007"/>
              <a:gd name="connsiteY1" fmla="*/ 52900 h 74637"/>
              <a:gd name="connsiteX2" fmla="*/ 40482 w 50007"/>
              <a:gd name="connsiteY2" fmla="*/ 50519 h 74637"/>
              <a:gd name="connsiteX3" fmla="*/ 35719 w 50007"/>
              <a:gd name="connsiteY3" fmla="*/ 26706 h 74637"/>
              <a:gd name="connsiteX4" fmla="*/ 33338 w 50007"/>
              <a:gd name="connsiteY4" fmla="*/ 33850 h 74637"/>
              <a:gd name="connsiteX5" fmla="*/ 26194 w 50007"/>
              <a:gd name="connsiteY5" fmla="*/ 29088 h 74637"/>
              <a:gd name="connsiteX6" fmla="*/ 21432 w 50007"/>
              <a:gd name="connsiteY6" fmla="*/ 50519 h 74637"/>
              <a:gd name="connsiteX7" fmla="*/ 23813 w 50007"/>
              <a:gd name="connsiteY7" fmla="*/ 40994 h 74637"/>
              <a:gd name="connsiteX8" fmla="*/ 30957 w 50007"/>
              <a:gd name="connsiteY8" fmla="*/ 26706 h 74637"/>
              <a:gd name="connsiteX9" fmla="*/ 35719 w 50007"/>
              <a:gd name="connsiteY9" fmla="*/ 33850 h 74637"/>
              <a:gd name="connsiteX10" fmla="*/ 50007 w 50007"/>
              <a:gd name="connsiteY10" fmla="*/ 43375 h 74637"/>
              <a:gd name="connsiteX11" fmla="*/ 45244 w 50007"/>
              <a:gd name="connsiteY11" fmla="*/ 36231 h 74637"/>
              <a:gd name="connsiteX12" fmla="*/ 35719 w 50007"/>
              <a:gd name="connsiteY12" fmla="*/ 33850 h 74637"/>
              <a:gd name="connsiteX13" fmla="*/ 28575 w 50007"/>
              <a:gd name="connsiteY13" fmla="*/ 31469 h 74637"/>
              <a:gd name="connsiteX14" fmla="*/ 26194 w 50007"/>
              <a:gd name="connsiteY14" fmla="*/ 31469 h 74637"/>
              <a:gd name="connsiteX15" fmla="*/ 28575 w 50007"/>
              <a:gd name="connsiteY15" fmla="*/ 19563 h 74637"/>
              <a:gd name="connsiteX16" fmla="*/ 35719 w 50007"/>
              <a:gd name="connsiteY16" fmla="*/ 21944 h 74637"/>
              <a:gd name="connsiteX17" fmla="*/ 33338 w 50007"/>
              <a:gd name="connsiteY17" fmla="*/ 43375 h 74637"/>
              <a:gd name="connsiteX18" fmla="*/ 2382 w 50007"/>
              <a:gd name="connsiteY18" fmla="*/ 19563 h 74637"/>
              <a:gd name="connsiteX19" fmla="*/ 0 w 50007"/>
              <a:gd name="connsiteY19" fmla="*/ 10038 h 74637"/>
              <a:gd name="connsiteX20" fmla="*/ 2382 w 50007"/>
              <a:gd name="connsiteY20" fmla="*/ 513 h 74637"/>
              <a:gd name="connsiteX21" fmla="*/ 9525 w 50007"/>
              <a:gd name="connsiteY21" fmla="*/ 2894 h 74637"/>
              <a:gd name="connsiteX22" fmla="*/ 14288 w 50007"/>
              <a:gd name="connsiteY22" fmla="*/ 12419 h 74637"/>
              <a:gd name="connsiteX23" fmla="*/ 21432 w 50007"/>
              <a:gd name="connsiteY23" fmla="*/ 26706 h 74637"/>
              <a:gd name="connsiteX24" fmla="*/ 2382 w 50007"/>
              <a:gd name="connsiteY24" fmla="*/ 10038 h 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07" h="74637">
                <a:moveTo>
                  <a:pt x="2382" y="10038"/>
                </a:moveTo>
                <a:cubicBezTo>
                  <a:pt x="17463" y="24325"/>
                  <a:pt x="33387" y="37772"/>
                  <a:pt x="47625" y="52900"/>
                </a:cubicBezTo>
                <a:cubicBezTo>
                  <a:pt x="49345" y="54728"/>
                  <a:pt x="41521" y="52804"/>
                  <a:pt x="40482" y="50519"/>
                </a:cubicBezTo>
                <a:cubicBezTo>
                  <a:pt x="37132" y="43150"/>
                  <a:pt x="35719" y="26706"/>
                  <a:pt x="35719" y="26706"/>
                </a:cubicBezTo>
                <a:cubicBezTo>
                  <a:pt x="34925" y="29087"/>
                  <a:pt x="35773" y="33241"/>
                  <a:pt x="33338" y="33850"/>
                </a:cubicBezTo>
                <a:cubicBezTo>
                  <a:pt x="30562" y="34544"/>
                  <a:pt x="27857" y="26759"/>
                  <a:pt x="26194" y="29088"/>
                </a:cubicBezTo>
                <a:cubicBezTo>
                  <a:pt x="21941" y="35043"/>
                  <a:pt x="23019" y="43375"/>
                  <a:pt x="21432" y="50519"/>
                </a:cubicBezTo>
                <a:cubicBezTo>
                  <a:pt x="16644" y="98381"/>
                  <a:pt x="19735" y="64102"/>
                  <a:pt x="23813" y="40994"/>
                </a:cubicBezTo>
                <a:cubicBezTo>
                  <a:pt x="24996" y="34288"/>
                  <a:pt x="27199" y="32343"/>
                  <a:pt x="30957" y="26706"/>
                </a:cubicBezTo>
                <a:cubicBezTo>
                  <a:pt x="32544" y="29087"/>
                  <a:pt x="33565" y="31965"/>
                  <a:pt x="35719" y="33850"/>
                </a:cubicBezTo>
                <a:cubicBezTo>
                  <a:pt x="40027" y="37619"/>
                  <a:pt x="50007" y="43375"/>
                  <a:pt x="50007" y="43375"/>
                </a:cubicBezTo>
                <a:cubicBezTo>
                  <a:pt x="48419" y="40994"/>
                  <a:pt x="47625" y="37819"/>
                  <a:pt x="45244" y="36231"/>
                </a:cubicBezTo>
                <a:cubicBezTo>
                  <a:pt x="42521" y="34416"/>
                  <a:pt x="38866" y="34749"/>
                  <a:pt x="35719" y="33850"/>
                </a:cubicBezTo>
                <a:cubicBezTo>
                  <a:pt x="33305" y="33160"/>
                  <a:pt x="30956" y="32263"/>
                  <a:pt x="28575" y="31469"/>
                </a:cubicBezTo>
                <a:cubicBezTo>
                  <a:pt x="13948" y="46098"/>
                  <a:pt x="24205" y="36774"/>
                  <a:pt x="26194" y="31469"/>
                </a:cubicBezTo>
                <a:cubicBezTo>
                  <a:pt x="27615" y="27679"/>
                  <a:pt x="27781" y="23532"/>
                  <a:pt x="28575" y="19563"/>
                </a:cubicBezTo>
                <a:cubicBezTo>
                  <a:pt x="30956" y="20357"/>
                  <a:pt x="33944" y="20169"/>
                  <a:pt x="35719" y="21944"/>
                </a:cubicBezTo>
                <a:cubicBezTo>
                  <a:pt x="41672" y="27897"/>
                  <a:pt x="34925" y="38613"/>
                  <a:pt x="33338" y="43375"/>
                </a:cubicBezTo>
                <a:cubicBezTo>
                  <a:pt x="-4182" y="40249"/>
                  <a:pt x="7158" y="50605"/>
                  <a:pt x="2382" y="19563"/>
                </a:cubicBezTo>
                <a:cubicBezTo>
                  <a:pt x="1884" y="16328"/>
                  <a:pt x="794" y="13213"/>
                  <a:pt x="0" y="10038"/>
                </a:cubicBezTo>
                <a:cubicBezTo>
                  <a:pt x="794" y="6863"/>
                  <a:pt x="-236" y="2477"/>
                  <a:pt x="2382" y="513"/>
                </a:cubicBezTo>
                <a:cubicBezTo>
                  <a:pt x="4390" y="-993"/>
                  <a:pt x="7750" y="1119"/>
                  <a:pt x="9525" y="2894"/>
                </a:cubicBezTo>
                <a:cubicBezTo>
                  <a:pt x="12035" y="5404"/>
                  <a:pt x="12527" y="9337"/>
                  <a:pt x="14288" y="12419"/>
                </a:cubicBezTo>
                <a:cubicBezTo>
                  <a:pt x="21673" y="25343"/>
                  <a:pt x="17065" y="13610"/>
                  <a:pt x="21432" y="26706"/>
                </a:cubicBezTo>
                <a:lnTo>
                  <a:pt x="2382" y="10038"/>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p:cNvSpPr/>
          <p:nvPr/>
        </p:nvSpPr>
        <p:spPr>
          <a:xfrm>
            <a:off x="8666234" y="1469231"/>
            <a:ext cx="127722" cy="107157"/>
          </a:xfrm>
          <a:custGeom>
            <a:avLst/>
            <a:gdLst>
              <a:gd name="connsiteX0" fmla="*/ 11041 w 127722"/>
              <a:gd name="connsiteY0" fmla="*/ 0 h 107157"/>
              <a:gd name="connsiteX1" fmla="*/ 8660 w 127722"/>
              <a:gd name="connsiteY1" fmla="*/ 61913 h 107157"/>
              <a:gd name="connsiteX2" fmla="*/ 8660 w 127722"/>
              <a:gd name="connsiteY2" fmla="*/ 100013 h 107157"/>
              <a:gd name="connsiteX3" fmla="*/ 15804 w 127722"/>
              <a:gd name="connsiteY3" fmla="*/ 104775 h 107157"/>
              <a:gd name="connsiteX4" fmla="*/ 41997 w 127722"/>
              <a:gd name="connsiteY4" fmla="*/ 102394 h 107157"/>
              <a:gd name="connsiteX5" fmla="*/ 87241 w 127722"/>
              <a:gd name="connsiteY5" fmla="*/ 100013 h 107157"/>
              <a:gd name="connsiteX6" fmla="*/ 96766 w 127722"/>
              <a:gd name="connsiteY6" fmla="*/ 97632 h 107157"/>
              <a:gd name="connsiteX7" fmla="*/ 127722 w 127722"/>
              <a:gd name="connsiteY7" fmla="*/ 92869 h 107157"/>
              <a:gd name="connsiteX8" fmla="*/ 125341 w 127722"/>
              <a:gd name="connsiteY8" fmla="*/ 80963 h 107157"/>
              <a:gd name="connsiteX9" fmla="*/ 118197 w 127722"/>
              <a:gd name="connsiteY9" fmla="*/ 76200 h 107157"/>
              <a:gd name="connsiteX10" fmla="*/ 113435 w 127722"/>
              <a:gd name="connsiteY10" fmla="*/ 69057 h 107157"/>
              <a:gd name="connsiteX11" fmla="*/ 113435 w 127722"/>
              <a:gd name="connsiteY11" fmla="*/ 83344 h 107157"/>
              <a:gd name="connsiteX12" fmla="*/ 103910 w 127722"/>
              <a:gd name="connsiteY12" fmla="*/ 95250 h 107157"/>
              <a:gd name="connsiteX13" fmla="*/ 99147 w 127722"/>
              <a:gd name="connsiteY13" fmla="*/ 88107 h 107157"/>
              <a:gd name="connsiteX14" fmla="*/ 101529 w 127722"/>
              <a:gd name="connsiteY14" fmla="*/ 78582 h 107157"/>
              <a:gd name="connsiteX15" fmla="*/ 111054 w 127722"/>
              <a:gd name="connsiteY15" fmla="*/ 64294 h 107157"/>
              <a:gd name="connsiteX16" fmla="*/ 115816 w 127722"/>
              <a:gd name="connsiteY16" fmla="*/ 57150 h 107157"/>
              <a:gd name="connsiteX17" fmla="*/ 120579 w 127722"/>
              <a:gd name="connsiteY17" fmla="*/ 40482 h 107157"/>
              <a:gd name="connsiteX18" fmla="*/ 94385 w 127722"/>
              <a:gd name="connsiteY18" fmla="*/ 19050 h 107157"/>
              <a:gd name="connsiteX19" fmla="*/ 87241 w 127722"/>
              <a:gd name="connsiteY19" fmla="*/ 21432 h 107157"/>
              <a:gd name="connsiteX20" fmla="*/ 82479 w 127722"/>
              <a:gd name="connsiteY20" fmla="*/ 30957 h 107157"/>
              <a:gd name="connsiteX21" fmla="*/ 80097 w 127722"/>
              <a:gd name="connsiteY21" fmla="*/ 38100 h 107157"/>
              <a:gd name="connsiteX22" fmla="*/ 89622 w 127722"/>
              <a:gd name="connsiteY22" fmla="*/ 35719 h 107157"/>
              <a:gd name="connsiteX23" fmla="*/ 111054 w 127722"/>
              <a:gd name="connsiteY23" fmla="*/ 23813 h 107157"/>
              <a:gd name="connsiteX24" fmla="*/ 118197 w 127722"/>
              <a:gd name="connsiteY24" fmla="*/ 28575 h 107157"/>
              <a:gd name="connsiteX25" fmla="*/ 108672 w 127722"/>
              <a:gd name="connsiteY25" fmla="*/ 107157 h 107157"/>
              <a:gd name="connsiteX26" fmla="*/ 106291 w 127722"/>
              <a:gd name="connsiteY26" fmla="*/ 40482 h 107157"/>
              <a:gd name="connsiteX27" fmla="*/ 99147 w 127722"/>
              <a:gd name="connsiteY27" fmla="*/ 33338 h 107157"/>
              <a:gd name="connsiteX28" fmla="*/ 101529 w 127722"/>
              <a:gd name="connsiteY28" fmla="*/ 80963 h 107157"/>
              <a:gd name="connsiteX29" fmla="*/ 115816 w 127722"/>
              <a:gd name="connsiteY29" fmla="*/ 88107 h 107157"/>
              <a:gd name="connsiteX30" fmla="*/ 118197 w 127722"/>
              <a:gd name="connsiteY30" fmla="*/ 33338 h 107157"/>
              <a:gd name="connsiteX31" fmla="*/ 125341 w 127722"/>
              <a:gd name="connsiteY31" fmla="*/ 28575 h 107157"/>
              <a:gd name="connsiteX32" fmla="*/ 127722 w 127722"/>
              <a:gd name="connsiteY32" fmla="*/ 35719 h 107157"/>
              <a:gd name="connsiteX33" fmla="*/ 125341 w 127722"/>
              <a:gd name="connsiteY33" fmla="*/ 61913 h 107157"/>
              <a:gd name="connsiteX34" fmla="*/ 120579 w 127722"/>
              <a:gd name="connsiteY34" fmla="*/ 71438 h 107157"/>
              <a:gd name="connsiteX35" fmla="*/ 113435 w 127722"/>
              <a:gd name="connsiteY35" fmla="*/ 85725 h 107157"/>
              <a:gd name="connsiteX36" fmla="*/ 111054 w 127722"/>
              <a:gd name="connsiteY36" fmla="*/ 23813 h 107157"/>
              <a:gd name="connsiteX37" fmla="*/ 115816 w 127722"/>
              <a:gd name="connsiteY37" fmla="*/ 14288 h 107157"/>
              <a:gd name="connsiteX38" fmla="*/ 113435 w 127722"/>
              <a:gd name="connsiteY38" fmla="*/ 4763 h 107157"/>
              <a:gd name="connsiteX39" fmla="*/ 96766 w 127722"/>
              <a:gd name="connsiteY39" fmla="*/ 14288 h 107157"/>
              <a:gd name="connsiteX40" fmla="*/ 89622 w 127722"/>
              <a:gd name="connsiteY40" fmla="*/ 21432 h 107157"/>
              <a:gd name="connsiteX41" fmla="*/ 61047 w 127722"/>
              <a:gd name="connsiteY41" fmla="*/ 38100 h 107157"/>
              <a:gd name="connsiteX42" fmla="*/ 44379 w 127722"/>
              <a:gd name="connsiteY42" fmla="*/ 45244 h 107157"/>
              <a:gd name="connsiteX43" fmla="*/ 34854 w 127722"/>
              <a:gd name="connsiteY43" fmla="*/ 57150 h 107157"/>
              <a:gd name="connsiteX44" fmla="*/ 22947 w 127722"/>
              <a:gd name="connsiteY44" fmla="*/ 78582 h 107157"/>
              <a:gd name="connsiteX45" fmla="*/ 27710 w 127722"/>
              <a:gd name="connsiteY45" fmla="*/ 45244 h 107157"/>
              <a:gd name="connsiteX46" fmla="*/ 41997 w 127722"/>
              <a:gd name="connsiteY46" fmla="*/ 38100 h 107157"/>
              <a:gd name="connsiteX47" fmla="*/ 58666 w 127722"/>
              <a:gd name="connsiteY47" fmla="*/ 40482 h 107157"/>
              <a:gd name="connsiteX48" fmla="*/ 58666 w 127722"/>
              <a:gd name="connsiteY48" fmla="*/ 54769 h 107157"/>
              <a:gd name="connsiteX49" fmla="*/ 53904 w 127722"/>
              <a:gd name="connsiteY49" fmla="*/ 76200 h 107157"/>
              <a:gd name="connsiteX50" fmla="*/ 46760 w 127722"/>
              <a:gd name="connsiteY50" fmla="*/ 80963 h 107157"/>
              <a:gd name="connsiteX51" fmla="*/ 39616 w 127722"/>
              <a:gd name="connsiteY51" fmla="*/ 78582 h 107157"/>
              <a:gd name="connsiteX52" fmla="*/ 37235 w 127722"/>
              <a:gd name="connsiteY52" fmla="*/ 71438 h 107157"/>
              <a:gd name="connsiteX53" fmla="*/ 32472 w 127722"/>
              <a:gd name="connsiteY53" fmla="*/ 64294 h 107157"/>
              <a:gd name="connsiteX54" fmla="*/ 18185 w 127722"/>
              <a:gd name="connsiteY54" fmla="*/ 73819 h 107157"/>
              <a:gd name="connsiteX55" fmla="*/ 13422 w 127722"/>
              <a:gd name="connsiteY55" fmla="*/ 88107 h 107157"/>
              <a:gd name="connsiteX56" fmla="*/ 20566 w 127722"/>
              <a:gd name="connsiteY56" fmla="*/ 92869 h 107157"/>
              <a:gd name="connsiteX57" fmla="*/ 49141 w 127722"/>
              <a:gd name="connsiteY57" fmla="*/ 90488 h 107157"/>
              <a:gd name="connsiteX58" fmla="*/ 68191 w 127722"/>
              <a:gd name="connsiteY58" fmla="*/ 85725 h 107157"/>
              <a:gd name="connsiteX59" fmla="*/ 72954 w 127722"/>
              <a:gd name="connsiteY59" fmla="*/ 78582 h 107157"/>
              <a:gd name="connsiteX60" fmla="*/ 70572 w 127722"/>
              <a:gd name="connsiteY60" fmla="*/ 69057 h 107157"/>
              <a:gd name="connsiteX61" fmla="*/ 56285 w 127722"/>
              <a:gd name="connsiteY61" fmla="*/ 78582 h 107157"/>
              <a:gd name="connsiteX62" fmla="*/ 49141 w 127722"/>
              <a:gd name="connsiteY62" fmla="*/ 80963 h 107157"/>
              <a:gd name="connsiteX63" fmla="*/ 22947 w 127722"/>
              <a:gd name="connsiteY63" fmla="*/ 78582 h 107157"/>
              <a:gd name="connsiteX64" fmla="*/ 20566 w 127722"/>
              <a:gd name="connsiteY64" fmla="*/ 71438 h 107157"/>
              <a:gd name="connsiteX65" fmla="*/ 27710 w 127722"/>
              <a:gd name="connsiteY65" fmla="*/ 69057 h 107157"/>
              <a:gd name="connsiteX66" fmla="*/ 46760 w 127722"/>
              <a:gd name="connsiteY66" fmla="*/ 66675 h 107157"/>
              <a:gd name="connsiteX67" fmla="*/ 53904 w 127722"/>
              <a:gd name="connsiteY67" fmla="*/ 59532 h 107157"/>
              <a:gd name="connsiteX68" fmla="*/ 61047 w 127722"/>
              <a:gd name="connsiteY68" fmla="*/ 57150 h 107157"/>
              <a:gd name="connsiteX69" fmla="*/ 49141 w 127722"/>
              <a:gd name="connsiteY69" fmla="*/ 40482 h 107157"/>
              <a:gd name="connsiteX70" fmla="*/ 25329 w 127722"/>
              <a:gd name="connsiteY70" fmla="*/ 35719 h 107157"/>
              <a:gd name="connsiteX71" fmla="*/ 39616 w 127722"/>
              <a:gd name="connsiteY71" fmla="*/ 30957 h 107157"/>
              <a:gd name="connsiteX72" fmla="*/ 46760 w 127722"/>
              <a:gd name="connsiteY72" fmla="*/ 28575 h 107157"/>
              <a:gd name="connsiteX73" fmla="*/ 61047 w 127722"/>
              <a:gd name="connsiteY73" fmla="*/ 35719 h 107157"/>
              <a:gd name="connsiteX74" fmla="*/ 68191 w 127722"/>
              <a:gd name="connsiteY74" fmla="*/ 38100 h 107157"/>
              <a:gd name="connsiteX75" fmla="*/ 44379 w 127722"/>
              <a:gd name="connsiteY75" fmla="*/ 35719 h 107157"/>
              <a:gd name="connsiteX76" fmla="*/ 37235 w 127722"/>
              <a:gd name="connsiteY76" fmla="*/ 30957 h 107157"/>
              <a:gd name="connsiteX77" fmla="*/ 30091 w 127722"/>
              <a:gd name="connsiteY77" fmla="*/ 28575 h 107157"/>
              <a:gd name="connsiteX78" fmla="*/ 37235 w 127722"/>
              <a:gd name="connsiteY78" fmla="*/ 23813 h 107157"/>
              <a:gd name="connsiteX79" fmla="*/ 68191 w 127722"/>
              <a:gd name="connsiteY79" fmla="*/ 26194 h 107157"/>
              <a:gd name="connsiteX80" fmla="*/ 61047 w 127722"/>
              <a:gd name="connsiteY80" fmla="*/ 30957 h 107157"/>
              <a:gd name="connsiteX81" fmla="*/ 51522 w 127722"/>
              <a:gd name="connsiteY81" fmla="*/ 28575 h 107157"/>
              <a:gd name="connsiteX82" fmla="*/ 68191 w 127722"/>
              <a:gd name="connsiteY82" fmla="*/ 45244 h 107157"/>
              <a:gd name="connsiteX83" fmla="*/ 77716 w 127722"/>
              <a:gd name="connsiteY83" fmla="*/ 59532 h 107157"/>
              <a:gd name="connsiteX84" fmla="*/ 82479 w 127722"/>
              <a:gd name="connsiteY84" fmla="*/ 73819 h 107157"/>
              <a:gd name="connsiteX85" fmla="*/ 80097 w 127722"/>
              <a:gd name="connsiteY85" fmla="*/ 90488 h 107157"/>
              <a:gd name="connsiteX86" fmla="*/ 41997 w 127722"/>
              <a:gd name="connsiteY86" fmla="*/ 88107 h 107157"/>
              <a:gd name="connsiteX87" fmla="*/ 34854 w 127722"/>
              <a:gd name="connsiteY87" fmla="*/ 90488 h 107157"/>
              <a:gd name="connsiteX88" fmla="*/ 41997 w 127722"/>
              <a:gd name="connsiteY88" fmla="*/ 85725 h 107157"/>
              <a:gd name="connsiteX89" fmla="*/ 49141 w 127722"/>
              <a:gd name="connsiteY89" fmla="*/ 83344 h 107157"/>
              <a:gd name="connsiteX90" fmla="*/ 51522 w 127722"/>
              <a:gd name="connsiteY90" fmla="*/ 64294 h 107157"/>
              <a:gd name="connsiteX91" fmla="*/ 58666 w 127722"/>
              <a:gd name="connsiteY91" fmla="*/ 69057 h 107157"/>
              <a:gd name="connsiteX92" fmla="*/ 56285 w 127722"/>
              <a:gd name="connsiteY92" fmla="*/ 61913 h 107157"/>
              <a:gd name="connsiteX93" fmla="*/ 44379 w 127722"/>
              <a:gd name="connsiteY93" fmla="*/ 50007 h 107157"/>
              <a:gd name="connsiteX94" fmla="*/ 15804 w 127722"/>
              <a:gd name="connsiteY94" fmla="*/ 54769 h 107157"/>
              <a:gd name="connsiteX95" fmla="*/ 13422 w 127722"/>
              <a:gd name="connsiteY95" fmla="*/ 76200 h 107157"/>
              <a:gd name="connsiteX96" fmla="*/ 34854 w 127722"/>
              <a:gd name="connsiteY96" fmla="*/ 80963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7722" h="107157">
                <a:moveTo>
                  <a:pt x="11041" y="0"/>
                </a:moveTo>
                <a:cubicBezTo>
                  <a:pt x="10247" y="20638"/>
                  <a:pt x="10081" y="41309"/>
                  <a:pt x="8660" y="61913"/>
                </a:cubicBezTo>
                <a:cubicBezTo>
                  <a:pt x="6886" y="87646"/>
                  <a:pt x="-9906" y="30393"/>
                  <a:pt x="8660" y="100013"/>
                </a:cubicBezTo>
                <a:cubicBezTo>
                  <a:pt x="9397" y="102778"/>
                  <a:pt x="13423" y="103188"/>
                  <a:pt x="15804" y="104775"/>
                </a:cubicBezTo>
                <a:cubicBezTo>
                  <a:pt x="24535" y="103981"/>
                  <a:pt x="33249" y="102977"/>
                  <a:pt x="41997" y="102394"/>
                </a:cubicBezTo>
                <a:cubicBezTo>
                  <a:pt x="57066" y="101390"/>
                  <a:pt x="72196" y="101321"/>
                  <a:pt x="87241" y="100013"/>
                </a:cubicBezTo>
                <a:cubicBezTo>
                  <a:pt x="90501" y="99730"/>
                  <a:pt x="93538" y="98170"/>
                  <a:pt x="96766" y="97632"/>
                </a:cubicBezTo>
                <a:cubicBezTo>
                  <a:pt x="148679" y="88979"/>
                  <a:pt x="91297" y="100153"/>
                  <a:pt x="127722" y="92869"/>
                </a:cubicBezTo>
                <a:cubicBezTo>
                  <a:pt x="126928" y="88900"/>
                  <a:pt x="127349" y="84477"/>
                  <a:pt x="125341" y="80963"/>
                </a:cubicBezTo>
                <a:cubicBezTo>
                  <a:pt x="123921" y="78478"/>
                  <a:pt x="120221" y="78224"/>
                  <a:pt x="118197" y="76200"/>
                </a:cubicBezTo>
                <a:cubicBezTo>
                  <a:pt x="116174" y="74177"/>
                  <a:pt x="115022" y="71438"/>
                  <a:pt x="113435" y="69057"/>
                </a:cubicBezTo>
                <a:cubicBezTo>
                  <a:pt x="116196" y="58012"/>
                  <a:pt x="119931" y="41117"/>
                  <a:pt x="113435" y="83344"/>
                </a:cubicBezTo>
                <a:cubicBezTo>
                  <a:pt x="112121" y="91889"/>
                  <a:pt x="110895" y="90594"/>
                  <a:pt x="103910" y="95250"/>
                </a:cubicBezTo>
                <a:cubicBezTo>
                  <a:pt x="102322" y="92869"/>
                  <a:pt x="99552" y="90940"/>
                  <a:pt x="99147" y="88107"/>
                </a:cubicBezTo>
                <a:cubicBezTo>
                  <a:pt x="98684" y="84867"/>
                  <a:pt x="100065" y="81509"/>
                  <a:pt x="101529" y="78582"/>
                </a:cubicBezTo>
                <a:cubicBezTo>
                  <a:pt x="104089" y="73462"/>
                  <a:pt x="107879" y="69057"/>
                  <a:pt x="111054" y="64294"/>
                </a:cubicBezTo>
                <a:cubicBezTo>
                  <a:pt x="112641" y="61913"/>
                  <a:pt x="114911" y="59865"/>
                  <a:pt x="115816" y="57150"/>
                </a:cubicBezTo>
                <a:cubicBezTo>
                  <a:pt x="119232" y="46902"/>
                  <a:pt x="117588" y="52442"/>
                  <a:pt x="120579" y="40482"/>
                </a:cubicBezTo>
                <a:cubicBezTo>
                  <a:pt x="117572" y="10416"/>
                  <a:pt x="125966" y="14191"/>
                  <a:pt x="94385" y="19050"/>
                </a:cubicBezTo>
                <a:cubicBezTo>
                  <a:pt x="91904" y="19432"/>
                  <a:pt x="89622" y="20638"/>
                  <a:pt x="87241" y="21432"/>
                </a:cubicBezTo>
                <a:cubicBezTo>
                  <a:pt x="85654" y="24607"/>
                  <a:pt x="83877" y="27694"/>
                  <a:pt x="82479" y="30957"/>
                </a:cubicBezTo>
                <a:cubicBezTo>
                  <a:pt x="81490" y="33264"/>
                  <a:pt x="78009" y="36708"/>
                  <a:pt x="80097" y="38100"/>
                </a:cubicBezTo>
                <a:cubicBezTo>
                  <a:pt x="82820" y="39915"/>
                  <a:pt x="86447" y="36513"/>
                  <a:pt x="89622" y="35719"/>
                </a:cubicBezTo>
                <a:cubicBezTo>
                  <a:pt x="105999" y="24802"/>
                  <a:pt x="98480" y="28004"/>
                  <a:pt x="111054" y="23813"/>
                </a:cubicBezTo>
                <a:cubicBezTo>
                  <a:pt x="113435" y="25400"/>
                  <a:pt x="118024" y="25719"/>
                  <a:pt x="118197" y="28575"/>
                </a:cubicBezTo>
                <a:cubicBezTo>
                  <a:pt x="122567" y="100692"/>
                  <a:pt x="135504" y="89268"/>
                  <a:pt x="108672" y="107157"/>
                </a:cubicBezTo>
                <a:cubicBezTo>
                  <a:pt x="107878" y="84932"/>
                  <a:pt x="109137" y="62538"/>
                  <a:pt x="106291" y="40482"/>
                </a:cubicBezTo>
                <a:cubicBezTo>
                  <a:pt x="105860" y="37142"/>
                  <a:pt x="99540" y="29993"/>
                  <a:pt x="99147" y="33338"/>
                </a:cubicBezTo>
                <a:cubicBezTo>
                  <a:pt x="97290" y="49124"/>
                  <a:pt x="98686" y="65325"/>
                  <a:pt x="101529" y="80963"/>
                </a:cubicBezTo>
                <a:cubicBezTo>
                  <a:pt x="102124" y="84238"/>
                  <a:pt x="113533" y="87346"/>
                  <a:pt x="115816" y="88107"/>
                </a:cubicBezTo>
                <a:cubicBezTo>
                  <a:pt x="116610" y="69851"/>
                  <a:pt x="115310" y="51382"/>
                  <a:pt x="118197" y="33338"/>
                </a:cubicBezTo>
                <a:cubicBezTo>
                  <a:pt x="118649" y="30512"/>
                  <a:pt x="122564" y="27881"/>
                  <a:pt x="125341" y="28575"/>
                </a:cubicBezTo>
                <a:cubicBezTo>
                  <a:pt x="127776" y="29184"/>
                  <a:pt x="126928" y="33338"/>
                  <a:pt x="127722" y="35719"/>
                </a:cubicBezTo>
                <a:cubicBezTo>
                  <a:pt x="126928" y="44450"/>
                  <a:pt x="127060" y="53316"/>
                  <a:pt x="125341" y="61913"/>
                </a:cubicBezTo>
                <a:cubicBezTo>
                  <a:pt x="124645" y="65394"/>
                  <a:pt x="121977" y="68175"/>
                  <a:pt x="120579" y="71438"/>
                </a:cubicBezTo>
                <a:cubicBezTo>
                  <a:pt x="114665" y="85237"/>
                  <a:pt x="122584" y="72002"/>
                  <a:pt x="113435" y="85725"/>
                </a:cubicBezTo>
                <a:cubicBezTo>
                  <a:pt x="112641" y="65088"/>
                  <a:pt x="112475" y="44417"/>
                  <a:pt x="111054" y="23813"/>
                </a:cubicBezTo>
                <a:cubicBezTo>
                  <a:pt x="110340" y="13467"/>
                  <a:pt x="103828" y="18283"/>
                  <a:pt x="115816" y="14288"/>
                </a:cubicBezTo>
                <a:cubicBezTo>
                  <a:pt x="115022" y="11113"/>
                  <a:pt x="116443" y="6052"/>
                  <a:pt x="113435" y="4763"/>
                </a:cubicBezTo>
                <a:cubicBezTo>
                  <a:pt x="95997" y="-2710"/>
                  <a:pt x="101024" y="7901"/>
                  <a:pt x="96766" y="14288"/>
                </a:cubicBezTo>
                <a:cubicBezTo>
                  <a:pt x="94898" y="17090"/>
                  <a:pt x="92003" y="19051"/>
                  <a:pt x="89622" y="21432"/>
                </a:cubicBezTo>
                <a:cubicBezTo>
                  <a:pt x="82338" y="43287"/>
                  <a:pt x="89855" y="35220"/>
                  <a:pt x="61047" y="38100"/>
                </a:cubicBezTo>
                <a:cubicBezTo>
                  <a:pt x="55328" y="39530"/>
                  <a:pt x="48490" y="40106"/>
                  <a:pt x="44379" y="45244"/>
                </a:cubicBezTo>
                <a:cubicBezTo>
                  <a:pt x="31235" y="61674"/>
                  <a:pt x="55323" y="43504"/>
                  <a:pt x="34854" y="57150"/>
                </a:cubicBezTo>
                <a:cubicBezTo>
                  <a:pt x="23937" y="73527"/>
                  <a:pt x="27140" y="66008"/>
                  <a:pt x="22947" y="78582"/>
                </a:cubicBezTo>
                <a:cubicBezTo>
                  <a:pt x="19266" y="63855"/>
                  <a:pt x="17829" y="65005"/>
                  <a:pt x="27710" y="45244"/>
                </a:cubicBezTo>
                <a:cubicBezTo>
                  <a:pt x="29555" y="41553"/>
                  <a:pt x="38618" y="39227"/>
                  <a:pt x="41997" y="38100"/>
                </a:cubicBezTo>
                <a:cubicBezTo>
                  <a:pt x="47553" y="38894"/>
                  <a:pt x="53646" y="37972"/>
                  <a:pt x="58666" y="40482"/>
                </a:cubicBezTo>
                <a:cubicBezTo>
                  <a:pt x="64380" y="43339"/>
                  <a:pt x="59301" y="51912"/>
                  <a:pt x="58666" y="54769"/>
                </a:cubicBezTo>
                <a:cubicBezTo>
                  <a:pt x="58631" y="54929"/>
                  <a:pt x="56378" y="73107"/>
                  <a:pt x="53904" y="76200"/>
                </a:cubicBezTo>
                <a:cubicBezTo>
                  <a:pt x="52116" y="78435"/>
                  <a:pt x="49141" y="79375"/>
                  <a:pt x="46760" y="80963"/>
                </a:cubicBezTo>
                <a:cubicBezTo>
                  <a:pt x="44379" y="80169"/>
                  <a:pt x="41391" y="80357"/>
                  <a:pt x="39616" y="78582"/>
                </a:cubicBezTo>
                <a:cubicBezTo>
                  <a:pt x="37841" y="76807"/>
                  <a:pt x="38358" y="73683"/>
                  <a:pt x="37235" y="71438"/>
                </a:cubicBezTo>
                <a:cubicBezTo>
                  <a:pt x="35955" y="68878"/>
                  <a:pt x="34060" y="66675"/>
                  <a:pt x="32472" y="64294"/>
                </a:cubicBezTo>
                <a:cubicBezTo>
                  <a:pt x="22990" y="66664"/>
                  <a:pt x="22296" y="64568"/>
                  <a:pt x="18185" y="73819"/>
                </a:cubicBezTo>
                <a:cubicBezTo>
                  <a:pt x="16146" y="78407"/>
                  <a:pt x="13422" y="88107"/>
                  <a:pt x="13422" y="88107"/>
                </a:cubicBezTo>
                <a:cubicBezTo>
                  <a:pt x="15803" y="89694"/>
                  <a:pt x="17710" y="92679"/>
                  <a:pt x="20566" y="92869"/>
                </a:cubicBezTo>
                <a:cubicBezTo>
                  <a:pt x="30103" y="93505"/>
                  <a:pt x="39648" y="91605"/>
                  <a:pt x="49141" y="90488"/>
                </a:cubicBezTo>
                <a:cubicBezTo>
                  <a:pt x="58026" y="89443"/>
                  <a:pt x="60608" y="88253"/>
                  <a:pt x="68191" y="85725"/>
                </a:cubicBezTo>
                <a:cubicBezTo>
                  <a:pt x="69779" y="83344"/>
                  <a:pt x="72549" y="81415"/>
                  <a:pt x="72954" y="78582"/>
                </a:cubicBezTo>
                <a:cubicBezTo>
                  <a:pt x="73417" y="75342"/>
                  <a:pt x="73845" y="69057"/>
                  <a:pt x="70572" y="69057"/>
                </a:cubicBezTo>
                <a:cubicBezTo>
                  <a:pt x="64848" y="69057"/>
                  <a:pt x="61715" y="76772"/>
                  <a:pt x="56285" y="78582"/>
                </a:cubicBezTo>
                <a:lnTo>
                  <a:pt x="49141" y="80963"/>
                </a:lnTo>
                <a:cubicBezTo>
                  <a:pt x="40410" y="80169"/>
                  <a:pt x="31264" y="81354"/>
                  <a:pt x="22947" y="78582"/>
                </a:cubicBezTo>
                <a:cubicBezTo>
                  <a:pt x="20566" y="77788"/>
                  <a:pt x="19443" y="73683"/>
                  <a:pt x="20566" y="71438"/>
                </a:cubicBezTo>
                <a:cubicBezTo>
                  <a:pt x="21689" y="69193"/>
                  <a:pt x="25240" y="69506"/>
                  <a:pt x="27710" y="69057"/>
                </a:cubicBezTo>
                <a:cubicBezTo>
                  <a:pt x="34006" y="67912"/>
                  <a:pt x="40410" y="67469"/>
                  <a:pt x="46760" y="66675"/>
                </a:cubicBezTo>
                <a:cubicBezTo>
                  <a:pt x="49141" y="64294"/>
                  <a:pt x="51102" y="61400"/>
                  <a:pt x="53904" y="59532"/>
                </a:cubicBezTo>
                <a:cubicBezTo>
                  <a:pt x="55992" y="58140"/>
                  <a:pt x="60692" y="59635"/>
                  <a:pt x="61047" y="57150"/>
                </a:cubicBezTo>
                <a:cubicBezTo>
                  <a:pt x="62961" y="43748"/>
                  <a:pt x="57312" y="42817"/>
                  <a:pt x="49141" y="40482"/>
                </a:cubicBezTo>
                <a:cubicBezTo>
                  <a:pt x="39187" y="37638"/>
                  <a:pt x="36567" y="37592"/>
                  <a:pt x="25329" y="35719"/>
                </a:cubicBezTo>
                <a:lnTo>
                  <a:pt x="39616" y="30957"/>
                </a:lnTo>
                <a:lnTo>
                  <a:pt x="46760" y="28575"/>
                </a:lnTo>
                <a:cubicBezTo>
                  <a:pt x="64725" y="34565"/>
                  <a:pt x="42575" y="26483"/>
                  <a:pt x="61047" y="35719"/>
                </a:cubicBezTo>
                <a:cubicBezTo>
                  <a:pt x="63292" y="36841"/>
                  <a:pt x="70701" y="38100"/>
                  <a:pt x="68191" y="38100"/>
                </a:cubicBezTo>
                <a:cubicBezTo>
                  <a:pt x="60214" y="38100"/>
                  <a:pt x="52316" y="36513"/>
                  <a:pt x="44379" y="35719"/>
                </a:cubicBezTo>
                <a:cubicBezTo>
                  <a:pt x="41998" y="34132"/>
                  <a:pt x="39795" y="32237"/>
                  <a:pt x="37235" y="30957"/>
                </a:cubicBezTo>
                <a:cubicBezTo>
                  <a:pt x="34990" y="29834"/>
                  <a:pt x="30091" y="31085"/>
                  <a:pt x="30091" y="28575"/>
                </a:cubicBezTo>
                <a:cubicBezTo>
                  <a:pt x="30091" y="25713"/>
                  <a:pt x="34854" y="25400"/>
                  <a:pt x="37235" y="23813"/>
                </a:cubicBezTo>
                <a:cubicBezTo>
                  <a:pt x="47554" y="24607"/>
                  <a:pt x="58278" y="23220"/>
                  <a:pt x="68191" y="26194"/>
                </a:cubicBezTo>
                <a:cubicBezTo>
                  <a:pt x="70932" y="27016"/>
                  <a:pt x="63880" y="30552"/>
                  <a:pt x="61047" y="30957"/>
                </a:cubicBezTo>
                <a:cubicBezTo>
                  <a:pt x="57807" y="31420"/>
                  <a:pt x="51522" y="28575"/>
                  <a:pt x="51522" y="28575"/>
                </a:cubicBezTo>
                <a:cubicBezTo>
                  <a:pt x="62439" y="44952"/>
                  <a:pt x="55617" y="41053"/>
                  <a:pt x="68191" y="45244"/>
                </a:cubicBezTo>
                <a:cubicBezTo>
                  <a:pt x="71366" y="50007"/>
                  <a:pt x="75906" y="54102"/>
                  <a:pt x="77716" y="59532"/>
                </a:cubicBezTo>
                <a:lnTo>
                  <a:pt x="82479" y="73819"/>
                </a:lnTo>
                <a:cubicBezTo>
                  <a:pt x="81685" y="79375"/>
                  <a:pt x="85390" y="88620"/>
                  <a:pt x="80097" y="90488"/>
                </a:cubicBezTo>
                <a:cubicBezTo>
                  <a:pt x="68098" y="94723"/>
                  <a:pt x="54722" y="88107"/>
                  <a:pt x="41997" y="88107"/>
                </a:cubicBezTo>
                <a:cubicBezTo>
                  <a:pt x="39487" y="88107"/>
                  <a:pt x="37235" y="89694"/>
                  <a:pt x="34854" y="90488"/>
                </a:cubicBezTo>
                <a:cubicBezTo>
                  <a:pt x="37235" y="88900"/>
                  <a:pt x="39437" y="87005"/>
                  <a:pt x="41997" y="85725"/>
                </a:cubicBezTo>
                <a:cubicBezTo>
                  <a:pt x="44242" y="84602"/>
                  <a:pt x="48122" y="85638"/>
                  <a:pt x="49141" y="83344"/>
                </a:cubicBezTo>
                <a:cubicBezTo>
                  <a:pt x="51740" y="77496"/>
                  <a:pt x="50728" y="70644"/>
                  <a:pt x="51522" y="64294"/>
                </a:cubicBezTo>
                <a:cubicBezTo>
                  <a:pt x="53903" y="65882"/>
                  <a:pt x="56106" y="70337"/>
                  <a:pt x="58666" y="69057"/>
                </a:cubicBezTo>
                <a:cubicBezTo>
                  <a:pt x="60911" y="67935"/>
                  <a:pt x="57408" y="64158"/>
                  <a:pt x="56285" y="61913"/>
                </a:cubicBezTo>
                <a:cubicBezTo>
                  <a:pt x="52316" y="53976"/>
                  <a:pt x="51522" y="54769"/>
                  <a:pt x="44379" y="50007"/>
                </a:cubicBezTo>
                <a:cubicBezTo>
                  <a:pt x="34854" y="51594"/>
                  <a:pt x="24680" y="50965"/>
                  <a:pt x="15804" y="54769"/>
                </a:cubicBezTo>
                <a:cubicBezTo>
                  <a:pt x="9559" y="57445"/>
                  <a:pt x="9971" y="72749"/>
                  <a:pt x="13422" y="76200"/>
                </a:cubicBezTo>
                <a:cubicBezTo>
                  <a:pt x="18938" y="81716"/>
                  <a:pt x="27922" y="80963"/>
                  <a:pt x="34854" y="8096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2"/>
          <p:cNvSpPr txBox="1"/>
          <p:nvPr/>
        </p:nvSpPr>
        <p:spPr>
          <a:xfrm>
            <a:off x="800100" y="465357"/>
            <a:ext cx="7543800" cy="5906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dirty="0">
                <a:solidFill>
                  <a:schemeClr val="tx1"/>
                </a:solidFill>
              </a:rPr>
              <a:t>実験の流れ</a:t>
            </a:r>
            <a:endParaRPr lang="ja-JP" altLang="en-US" sz="4000" dirty="0">
              <a:solidFill>
                <a:schemeClr val="tx1"/>
              </a:solidFill>
            </a:endParaRPr>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1209261" cy="163757"/>
            </a:xfrm>
            <a:prstGeom prst="rect">
              <a:avLst/>
            </a:prstGeom>
            <a:solidFill>
              <a:schemeClr val="bg1"/>
            </a:solidFill>
            <a:ln>
              <a:noFill/>
            </a:ln>
          </p:spPr>
          <p:txBody>
            <a:bodyPr wrap="square" rtlCol="0">
              <a:spAutoFit/>
            </a:bodyPr>
            <a:p>
              <a:r>
                <a:rPr lang="ja-JP" altLang="en-US" sz="2400" spc="-1">
                  <a:latin typeface="+mn-ea"/>
                  <a:sym typeface="+mn-ea"/>
                </a:rPr>
                <a:t>モデル</a:t>
              </a:r>
              <a:r>
                <a:rPr lang="ja-JP" altLang="en-US" sz="2400" spc="-1">
                  <a:latin typeface="+mn-ea"/>
                  <a:sym typeface="+mn-ea"/>
                </a:rPr>
                <a:t>パラメータ</a:t>
              </a:r>
              <a:endParaRPr lang="ja-JP" altLang="en-US" sz="2400" spc="-1">
                <a:latin typeface="+mn-ea"/>
                <a:sym typeface="+mn-ea"/>
              </a:endParaRPr>
            </a:p>
          </p:txBody>
        </p:sp>
      </p:grpSp>
      <p:graphicFrame>
        <p:nvGraphicFramePr>
          <p:cNvPr id="405" name="Table 3"/>
          <p:cNvGraphicFramePr/>
          <p:nvPr>
            <p:custDataLst>
              <p:tags r:id="rId1"/>
            </p:custDataLst>
          </p:nvPr>
        </p:nvGraphicFramePr>
        <p:xfrm>
          <a:off x="2012315" y="2005965"/>
          <a:ext cx="5119370" cy="3630930"/>
        </p:xfrm>
        <a:graphic>
          <a:graphicData uri="http://schemas.openxmlformats.org/drawingml/2006/table">
            <a:tbl>
              <a:tblPr/>
              <a:tblGrid>
                <a:gridCol w="2245995"/>
                <a:gridCol w="2873375"/>
              </a:tblGrid>
              <a:tr h="361315">
                <a:tc>
                  <a:txBody>
                    <a:bodyPr/>
                    <a:p>
                      <a:pPr algn="ctr">
                        <a:lnSpc>
                          <a:spcPct val="100000"/>
                        </a:lnSpc>
                      </a:pPr>
                      <a:r>
                        <a:rPr lang="ja-JP" altLang="en-US" sz="1600" b="0" strike="noStrike" spc="-1" dirty="0">
                          <a:latin typeface="+mn-ea"/>
                          <a:ea typeface="+mn-ea"/>
                        </a:rPr>
                        <a:t>パラメータ</a:t>
                      </a:r>
                      <a:endParaRPr lang="ja-JP" altLang="en-US" sz="1600" b="0" strike="noStrike" spc="-1" dirty="0">
                        <a:latin typeface="+mn-ea"/>
                        <a:ea typeface="+mn-ea"/>
                      </a:endParaRPr>
                    </a:p>
                  </a:txBody>
                  <a:tcPr marL="9360" marR="9360">
                    <a:lnL w="12240">
                      <a:solidFill>
                        <a:srgbClr val="000000"/>
                      </a:solidFill>
                    </a:lnL>
                    <a:lnR w="6480">
                      <a:solidFill>
                        <a:srgbClr val="000000"/>
                      </a:solidFill>
                    </a:lnR>
                    <a:lnT w="12240">
                      <a:solidFill>
                        <a:srgbClr val="000000"/>
                      </a:solidFill>
                    </a:lnT>
                    <a:lnB w="12240">
                      <a:solidFill>
                        <a:srgbClr val="000000"/>
                      </a:solidFill>
                    </a:lnB>
                    <a:noFill/>
                  </a:tcPr>
                </a:tc>
                <a:tc>
                  <a:txBody>
                    <a:bodyPr/>
                    <a:p>
                      <a:pPr algn="ctr">
                        <a:lnSpc>
                          <a:spcPct val="100000"/>
                        </a:lnSpc>
                      </a:pPr>
                      <a:r>
                        <a:rPr lang="en-US" sz="1600" b="0" strike="noStrike" spc="-1" dirty="0">
                          <a:solidFill>
                            <a:srgbClr val="000000"/>
                          </a:solidFill>
                          <a:latin typeface="+mn-ea"/>
                          <a:ea typeface="+mn-ea"/>
                        </a:rPr>
                        <a:t>値</a:t>
                      </a:r>
                      <a:endParaRPr lang="en-US" sz="1600" b="0" strike="noStrike" spc="-1" dirty="0">
                        <a:solidFill>
                          <a:srgbClr val="000000"/>
                        </a:solidFill>
                        <a:latin typeface="+mn-ea"/>
                        <a:ea typeface="+mn-ea"/>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r>
              <a:tr h="361950">
                <a:tc>
                  <a:txBody>
                    <a:bodyPr/>
                    <a:p>
                      <a:pPr algn="ctr">
                        <a:lnSpc>
                          <a:spcPct val="100000"/>
                        </a:lnSpc>
                      </a:pPr>
                      <a:r>
                        <a:rPr lang="en-US" altLang="ja-JP" sz="1600" b="0" strike="noStrike" spc="-1" dirty="0">
                          <a:latin typeface="+mn-ea"/>
                          <a:ea typeface="+mn-ea"/>
                        </a:rPr>
                        <a:t>Input_size</a:t>
                      </a:r>
                      <a:endParaRPr lang="en-US" altLang="ja-JP" sz="1600" b="0" strike="noStrike" spc="-1" dirty="0">
                        <a:latin typeface="+mn-ea"/>
                        <a:ea typeface="+mn-ea"/>
                      </a:endParaRPr>
                    </a:p>
                  </a:txBody>
                  <a:tcPr marL="9360" marR="9360">
                    <a:lnL w="12240">
                      <a:solidFill>
                        <a:srgbClr val="000000"/>
                      </a:solidFill>
                    </a:lnL>
                    <a:lnR w="6480">
                      <a:solidFill>
                        <a:srgbClr val="000000"/>
                      </a:solidFill>
                    </a:lnR>
                    <a:lnT w="12240">
                      <a:solidFill>
                        <a:srgbClr val="000000"/>
                      </a:solidFill>
                    </a:lnT>
                    <a:lnB w="6480">
                      <a:solidFill>
                        <a:srgbClr val="000000"/>
                      </a:solidFill>
                    </a:lnB>
                    <a:noFill/>
                  </a:tcPr>
                </a:tc>
                <a:tc>
                  <a:txBody>
                    <a:bodyPr/>
                    <a:p>
                      <a:pPr algn="ctr">
                        <a:lnSpc>
                          <a:spcPct val="100000"/>
                        </a:lnSpc>
                      </a:pPr>
                      <a:r>
                        <a:rPr lang="en-US" sz="1600" b="0" strike="noStrike" spc="-1" dirty="0">
                          <a:latin typeface="+mn-ea"/>
                          <a:ea typeface="+mn-ea"/>
                        </a:rPr>
                        <a:t>12973</a:t>
                      </a:r>
                      <a:endParaRPr lang="en-US" sz="1600" b="0" strike="noStrike" spc="-1" dirty="0">
                        <a:latin typeface="+mn-ea"/>
                        <a:ea typeface="+mn-ea"/>
                      </a:endParaRPr>
                    </a:p>
                  </a:txBody>
                  <a:tcPr marL="9360" marR="9360">
                    <a:lnL w="6480">
                      <a:solidFill>
                        <a:srgbClr val="000000"/>
                      </a:solidFill>
                    </a:lnL>
                    <a:lnR w="12240">
                      <a:solidFill>
                        <a:srgbClr val="000000"/>
                      </a:solidFill>
                    </a:lnR>
                    <a:lnT w="12240">
                      <a:solidFill>
                        <a:srgbClr val="000000"/>
                      </a:solidFill>
                    </a:lnT>
                    <a:lnB w="6480">
                      <a:solidFill>
                        <a:srgbClr val="000000"/>
                      </a:solidFill>
                    </a:lnB>
                    <a:noFill/>
                  </a:tcPr>
                </a:tc>
              </a:tr>
              <a:tr h="361315">
                <a:tc>
                  <a:txBody>
                    <a:bodyPr/>
                    <a:p>
                      <a:pPr algn="ctr">
                        <a:lnSpc>
                          <a:spcPct val="100000"/>
                        </a:lnSpc>
                      </a:pPr>
                      <a:r>
                        <a:rPr lang="en-US" altLang="ja-JP" sz="1600" b="0" strike="noStrike" spc="-1" dirty="0">
                          <a:solidFill>
                            <a:srgbClr val="000000"/>
                          </a:solidFill>
                          <a:latin typeface="+mn-ea"/>
                          <a:ea typeface="+mn-ea"/>
                        </a:rPr>
                        <a:t>Hidden_Size</a:t>
                      </a:r>
                      <a:endParaRPr lang="en-US" altLang="ja-JP" sz="1600" b="0" strike="noStrike" spc="-1" dirty="0">
                        <a:solidFill>
                          <a:srgbClr val="000000"/>
                        </a:solidFill>
                        <a:latin typeface="+mn-ea"/>
                        <a:ea typeface="+mn-ea"/>
                      </a:endParaRPr>
                    </a:p>
                  </a:txBody>
                  <a:tcPr marL="9360" marR="9360">
                    <a:lnL w="12240">
                      <a:solidFill>
                        <a:srgbClr val="000000"/>
                      </a:solidFill>
                    </a:lnL>
                    <a:lnR w="6480">
                      <a:solidFill>
                        <a:srgbClr val="000000"/>
                      </a:solidFill>
                    </a:lnR>
                    <a:lnT w="6480">
                      <a:solidFill>
                        <a:srgbClr val="000000"/>
                      </a:solidFill>
                    </a:lnT>
                    <a:lnB w="6480">
                      <a:solidFill>
                        <a:srgbClr val="000000"/>
                      </a:solidFill>
                    </a:lnB>
                    <a:noFill/>
                  </a:tcPr>
                </a:tc>
                <a:tc>
                  <a:txBody>
                    <a:bodyPr/>
                    <a:p>
                      <a:pPr algn="ctr">
                        <a:lnSpc>
                          <a:spcPct val="100000"/>
                        </a:lnSpc>
                      </a:pPr>
                      <a:r>
                        <a:rPr lang="en-US" sz="1600" b="0" strike="noStrike" spc="-1" dirty="0">
                          <a:latin typeface="+mn-ea"/>
                          <a:ea typeface="+mn-ea"/>
                        </a:rPr>
                        <a:t>1024</a:t>
                      </a:r>
                      <a:endParaRPr lang="en-US" sz="1600" b="0" strike="noStrike" spc="-1" dirty="0">
                        <a:latin typeface="+mn-ea"/>
                        <a:ea typeface="+mn-ea"/>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r>
              <a:tr h="361950">
                <a:tc>
                  <a:txBody>
                    <a:bodyPr/>
                    <a:p>
                      <a:pPr algn="ctr">
                        <a:lnSpc>
                          <a:spcPct val="100000"/>
                        </a:lnSpc>
                      </a:pPr>
                      <a:r>
                        <a:rPr lang="en-US" altLang="ja-JP" sz="1600" b="0" strike="noStrike" spc="-1" dirty="0">
                          <a:latin typeface="+mn-ea"/>
                          <a:ea typeface="+mn-ea"/>
                        </a:rPr>
                        <a:t>Output_size</a:t>
                      </a:r>
                      <a:endParaRPr lang="en-US" altLang="ja-JP" sz="1600" b="0" strike="noStrike" spc="-1" dirty="0">
                        <a:latin typeface="+mn-ea"/>
                        <a:ea typeface="+mn-ea"/>
                      </a:endParaRPr>
                    </a:p>
                  </a:txBody>
                  <a:tcPr marL="9360" marR="9360">
                    <a:lnL w="12240">
                      <a:solidFill>
                        <a:srgbClr val="000000"/>
                      </a:solid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a:solidFill>
                        <a:srgbClr val="000000"/>
                      </a:solidFill>
                    </a:lnB>
                    <a:noFill/>
                  </a:tcPr>
                </a:tc>
                <a:tc>
                  <a:txBody>
                    <a:bodyPr/>
                    <a:p>
                      <a:pPr algn="ctr">
                        <a:lnSpc>
                          <a:spcPct val="100000"/>
                        </a:lnSpc>
                      </a:pPr>
                      <a:r>
                        <a:rPr lang="en-US" sz="1600" b="0" strike="noStrike" spc="-1" dirty="0">
                          <a:solidFill>
                            <a:srgbClr val="000000"/>
                          </a:solidFill>
                          <a:latin typeface="+mn-ea"/>
                          <a:ea typeface="+mn-ea"/>
                        </a:rPr>
                        <a:t>6075</a:t>
                      </a:r>
                      <a:endParaRPr lang="en-US" sz="1600" b="0" strike="noStrike" spc="-1" dirty="0">
                        <a:solidFill>
                          <a:srgbClr val="000000"/>
                        </a:solidFill>
                        <a:latin typeface="+mn-ea"/>
                        <a:ea typeface="+mn-ea"/>
                      </a:endParaRPr>
                    </a:p>
                  </a:txBody>
                  <a:tcPr marL="9360" marR="9360">
                    <a:lnL w="6480" cap="flat" cmpd="sng" algn="ctr">
                      <a:solidFill>
                        <a:srgbClr val="000000"/>
                      </a:solidFill>
                      <a:prstDash val="solid"/>
                      <a:round/>
                      <a:headEnd type="none" w="med" len="med"/>
                      <a:tailEnd type="none" w="med" len="med"/>
                    </a:lnL>
                    <a:lnR w="12240">
                      <a:solidFill>
                        <a:srgbClr val="000000"/>
                      </a:solidFill>
                    </a:lnR>
                    <a:lnT w="6480" cap="flat" cmpd="sng" algn="ctr">
                      <a:solidFill>
                        <a:srgbClr val="000000"/>
                      </a:solidFill>
                      <a:prstDash val="solid"/>
                      <a:round/>
                      <a:headEnd type="none" w="med" len="med"/>
                      <a:tailEnd type="none" w="med" len="med"/>
                    </a:lnT>
                    <a:lnB w="6480">
                      <a:solidFill>
                        <a:srgbClr val="000000"/>
                      </a:solidFill>
                    </a:lnB>
                    <a:noFill/>
                  </a:tcPr>
                </a:tc>
              </a:tr>
              <a:tr h="361315">
                <a:tc>
                  <a:txBody>
                    <a:bodyPr/>
                    <a:p>
                      <a:pPr algn="ctr">
                        <a:lnSpc>
                          <a:spcPct val="100000"/>
                        </a:lnSpc>
                        <a:buNone/>
                      </a:pPr>
                      <a:r>
                        <a:rPr lang="en-US" altLang="ja-JP" sz="1600" b="0" strike="noStrike" spc="-1" dirty="0">
                          <a:latin typeface="+mn-ea"/>
                          <a:ea typeface="+mn-ea"/>
                        </a:rPr>
                        <a:t>Embedding_size</a:t>
                      </a:r>
                      <a:endParaRPr lang="en-US" altLang="ja-JP" sz="1600" b="0" strike="noStrike" spc="-1" dirty="0">
                        <a:latin typeface="+mn-ea"/>
                        <a:ea typeface="+mn-ea"/>
                      </a:endParaRPr>
                    </a:p>
                  </a:txBody>
                  <a:tcPr marL="9360" marR="9360">
                    <a:lnL w="12240">
                      <a:solidFill>
                        <a:srgbClr val="000000"/>
                      </a:solid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a:solidFill>
                        <a:srgbClr val="000000"/>
                      </a:solidFill>
                    </a:lnB>
                    <a:noFill/>
                  </a:tcPr>
                </a:tc>
                <a:tc>
                  <a:txBody>
                    <a:bodyPr/>
                    <a:p>
                      <a:pPr algn="ctr">
                        <a:lnSpc>
                          <a:spcPct val="100000"/>
                        </a:lnSpc>
                        <a:buNone/>
                      </a:pPr>
                      <a:r>
                        <a:rPr lang="en-US" altLang="en-US" sz="1600" b="0" strike="noStrike" spc="-1" dirty="0">
                          <a:solidFill>
                            <a:srgbClr val="000000"/>
                          </a:solidFill>
                          <a:latin typeface="+mn-ea"/>
                          <a:ea typeface="+mn-ea"/>
                        </a:rPr>
                        <a:t>300</a:t>
                      </a:r>
                      <a:endParaRPr lang="en-US" altLang="en-US" sz="1600" b="0" strike="noStrike" spc="-1" dirty="0">
                        <a:solidFill>
                          <a:srgbClr val="000000"/>
                        </a:solidFill>
                        <a:latin typeface="+mn-ea"/>
                        <a:ea typeface="+mn-ea"/>
                      </a:endParaRPr>
                    </a:p>
                  </a:txBody>
                  <a:tcPr marL="9360" marR="9360">
                    <a:lnL w="6480" cap="flat" cmpd="sng" algn="ctr">
                      <a:solidFill>
                        <a:srgbClr val="000000"/>
                      </a:solidFill>
                      <a:prstDash val="solid"/>
                      <a:round/>
                      <a:headEnd type="none" w="med" len="med"/>
                      <a:tailEnd type="none" w="med" len="med"/>
                    </a:lnL>
                    <a:lnR w="12240">
                      <a:solidFill>
                        <a:srgbClr val="000000"/>
                      </a:solidFill>
                    </a:lnR>
                    <a:lnT w="6480" cap="flat" cmpd="sng" algn="ctr">
                      <a:solidFill>
                        <a:srgbClr val="000000"/>
                      </a:solidFill>
                      <a:prstDash val="solid"/>
                      <a:round/>
                      <a:headEnd type="none" w="med" len="med"/>
                      <a:tailEnd type="none" w="med" len="med"/>
                    </a:lnT>
                    <a:lnB w="6480">
                      <a:solidFill>
                        <a:srgbClr val="000000"/>
                      </a:solidFill>
                    </a:lnB>
                    <a:noFill/>
                  </a:tcPr>
                </a:tc>
              </a:tr>
              <a:tr h="361950">
                <a:tc>
                  <a:txBody>
                    <a:bodyPr/>
                    <a:p>
                      <a:pPr algn="ctr">
                        <a:lnSpc>
                          <a:spcPct val="100000"/>
                        </a:lnSpc>
                      </a:pPr>
                      <a:r>
                        <a:rPr lang="en-US" altLang="ja-JP" sz="1600" b="0" strike="noStrike" spc="-1" dirty="0">
                          <a:latin typeface="+mn-ea"/>
                          <a:ea typeface="+mn-ea"/>
                        </a:rPr>
                        <a:t>Batch_size</a:t>
                      </a:r>
                      <a:endParaRPr lang="en-US" altLang="ja-JP" sz="1600" b="0" strike="noStrike" spc="-1" dirty="0">
                        <a:latin typeface="+mn-ea"/>
                        <a:ea typeface="+mn-ea"/>
                      </a:endParaRPr>
                    </a:p>
                  </a:txBody>
                  <a:tcPr marL="9360" marR="9360">
                    <a:lnL w="12240">
                      <a:solidFill>
                        <a:srgbClr val="000000"/>
                      </a:solidFill>
                    </a:lnL>
                    <a:lnR w="6480">
                      <a:solidFill>
                        <a:srgbClr val="000000"/>
                      </a:solidFill>
                    </a:lnR>
                    <a:lnT w="6480">
                      <a:solidFill>
                        <a:srgbClr val="000000"/>
                      </a:solidFill>
                    </a:lnT>
                    <a:lnB w="6480">
                      <a:solidFill>
                        <a:srgbClr val="000000"/>
                      </a:solidFill>
                    </a:lnB>
                    <a:noFill/>
                  </a:tcPr>
                </a:tc>
                <a:tc>
                  <a:txBody>
                    <a:bodyPr/>
                    <a:p>
                      <a:pPr algn="ctr">
                        <a:lnSpc>
                          <a:spcPct val="100000"/>
                        </a:lnSpc>
                      </a:pPr>
                      <a:r>
                        <a:rPr lang="en-US" sz="1600" b="0" strike="noStrike" spc="-1" dirty="0">
                          <a:solidFill>
                            <a:srgbClr val="000000"/>
                          </a:solidFill>
                          <a:latin typeface="+mn-ea"/>
                          <a:ea typeface="+mn-ea"/>
                        </a:rPr>
                        <a:t>32</a:t>
                      </a:r>
                      <a:endParaRPr lang="en-US" sz="1600" b="0" strike="noStrike" spc="-1" dirty="0">
                        <a:solidFill>
                          <a:srgbClr val="000000"/>
                        </a:solidFill>
                        <a:latin typeface="+mn-ea"/>
                        <a:ea typeface="+mn-ea"/>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r>
              <a:tr h="361315">
                <a:tc>
                  <a:txBody>
                    <a:bodyPr/>
                    <a:p>
                      <a:pPr algn="ctr">
                        <a:lnSpc>
                          <a:spcPct val="100000"/>
                        </a:lnSpc>
                      </a:pPr>
                      <a:r>
                        <a:rPr lang="en-US" sz="1600" b="0" strike="noStrike" spc="-1" dirty="0">
                          <a:latin typeface="+mn-ea"/>
                          <a:ea typeface="+mn-ea"/>
                        </a:rPr>
                        <a:t>Epoch</a:t>
                      </a:r>
                      <a:endParaRPr lang="en-US" sz="1600" b="0" strike="noStrike" spc="-1" dirty="0">
                        <a:latin typeface="+mn-ea"/>
                        <a:ea typeface="+mn-ea"/>
                      </a:endParaRPr>
                    </a:p>
                  </a:txBody>
                  <a:tcPr marL="9360" marR="9360">
                    <a:lnL w="12240">
                      <a:solidFill>
                        <a:srgbClr val="000000"/>
                      </a:solid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a:solidFill>
                        <a:srgbClr val="000000"/>
                      </a:solidFill>
                    </a:lnB>
                    <a:noFill/>
                  </a:tcPr>
                </a:tc>
                <a:tc>
                  <a:txBody>
                    <a:bodyPr/>
                    <a:p>
                      <a:pPr algn="ctr">
                        <a:lnSpc>
                          <a:spcPct val="100000"/>
                        </a:lnSpc>
                      </a:pPr>
                      <a:r>
                        <a:rPr lang="en-US" sz="1600" b="0" strike="noStrike" spc="-1">
                          <a:solidFill>
                            <a:srgbClr val="000000"/>
                          </a:solidFill>
                          <a:latin typeface="+mn-ea"/>
                          <a:ea typeface="+mn-ea"/>
                        </a:rPr>
                        <a:t>100</a:t>
                      </a:r>
                      <a:endParaRPr lang="en-US" sz="1600" b="0" strike="noStrike" spc="-1" dirty="0">
                        <a:solidFill>
                          <a:srgbClr val="000000"/>
                        </a:solidFill>
                        <a:latin typeface="+mn-ea"/>
                        <a:ea typeface="+mn-ea"/>
                      </a:endParaRPr>
                    </a:p>
                  </a:txBody>
                  <a:tcPr marL="9360" marR="9360">
                    <a:lnL w="6480" cap="flat" cmpd="sng" algn="ctr">
                      <a:solidFill>
                        <a:srgbClr val="000000"/>
                      </a:solidFill>
                      <a:prstDash val="solid"/>
                      <a:round/>
                      <a:headEnd type="none" w="med" len="med"/>
                      <a:tailEnd type="none" w="med" len="med"/>
                    </a:lnL>
                    <a:lnR w="12240">
                      <a:solidFill>
                        <a:srgbClr val="000000"/>
                      </a:solidFill>
                    </a:lnR>
                    <a:lnT w="6480" cap="flat" cmpd="sng" algn="ctr">
                      <a:solidFill>
                        <a:srgbClr val="000000"/>
                      </a:solidFill>
                      <a:prstDash val="solid"/>
                      <a:round/>
                      <a:headEnd type="none" w="med" len="med"/>
                      <a:tailEnd type="none" w="med" len="med"/>
                    </a:lnT>
                    <a:lnB w="6480">
                      <a:solidFill>
                        <a:srgbClr val="000000"/>
                      </a:solidFill>
                    </a:lnB>
                    <a:noFill/>
                  </a:tcPr>
                </a:tc>
              </a:tr>
              <a:tr h="376555">
                <a:tc>
                  <a:txBody>
                    <a:bodyPr/>
                    <a:p>
                      <a:pPr algn="ctr">
                        <a:lnSpc>
                          <a:spcPct val="100000"/>
                        </a:lnSpc>
                      </a:pPr>
                      <a:r>
                        <a:rPr lang="en-US" altLang="ja-JP" sz="1600" b="0" strike="noStrike" spc="-1" dirty="0">
                          <a:latin typeface="+mn-ea"/>
                          <a:ea typeface="+mn-ea"/>
                        </a:rPr>
                        <a:t>Loss Function</a:t>
                      </a:r>
                      <a:endParaRPr lang="en-US" altLang="ja-JP" sz="1600" b="0" strike="noStrike" spc="-1" dirty="0">
                        <a:latin typeface="+mn-ea"/>
                        <a:ea typeface="+mn-ea"/>
                      </a:endParaRPr>
                    </a:p>
                  </a:txBody>
                  <a:tcPr marL="9360" marR="9360">
                    <a:lnL w="12240">
                      <a:solidFill>
                        <a:srgbClr val="000000"/>
                      </a:solid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a:solidFill>
                        <a:srgbClr val="000000"/>
                      </a:solidFill>
                    </a:lnB>
                    <a:noFill/>
                  </a:tcPr>
                </a:tc>
                <a:tc>
                  <a:txBody>
                    <a:bodyPr/>
                    <a:p>
                      <a:pPr algn="ctr">
                        <a:lnSpc>
                          <a:spcPct val="100000"/>
                        </a:lnSpc>
                      </a:pPr>
                      <a:r>
                        <a:rPr lang="en-US" sz="1600" b="0" strike="noStrike" spc="-1" dirty="0">
                          <a:solidFill>
                            <a:srgbClr val="000000"/>
                          </a:solidFill>
                          <a:latin typeface="+mn-ea"/>
                          <a:ea typeface="+mn-ea"/>
                        </a:rPr>
                        <a:t>Cross Entropy</a:t>
                      </a:r>
                      <a:endParaRPr lang="en-US" sz="1600" b="0" strike="noStrike" spc="-1" dirty="0">
                        <a:solidFill>
                          <a:srgbClr val="000000"/>
                        </a:solidFill>
                        <a:latin typeface="+mn-ea"/>
                        <a:ea typeface="+mn-ea"/>
                      </a:endParaRPr>
                    </a:p>
                  </a:txBody>
                  <a:tcPr marL="9360" marR="9360">
                    <a:lnL w="6480" cap="flat" cmpd="sng" algn="ctr">
                      <a:solidFill>
                        <a:srgbClr val="000000"/>
                      </a:solidFill>
                      <a:prstDash val="solid"/>
                      <a:round/>
                      <a:headEnd type="none" w="med" len="med"/>
                      <a:tailEnd type="none" w="med" len="med"/>
                    </a:lnL>
                    <a:lnR w="12240">
                      <a:solidFill>
                        <a:srgbClr val="000000"/>
                      </a:solidFill>
                    </a:lnR>
                    <a:lnT w="6480" cap="flat" cmpd="sng" algn="ctr">
                      <a:solidFill>
                        <a:srgbClr val="000000"/>
                      </a:solidFill>
                      <a:prstDash val="solid"/>
                      <a:round/>
                      <a:headEnd type="none" w="med" len="med"/>
                      <a:tailEnd type="none" w="med" len="med"/>
                    </a:lnT>
                    <a:lnB w="6480">
                      <a:solidFill>
                        <a:srgbClr val="000000"/>
                      </a:solidFill>
                    </a:lnB>
                    <a:noFill/>
                  </a:tcPr>
                </a:tc>
              </a:tr>
              <a:tr h="361950">
                <a:tc>
                  <a:txBody>
                    <a:bodyPr/>
                    <a:p>
                      <a:pPr algn="ctr">
                        <a:lnSpc>
                          <a:spcPct val="100000"/>
                        </a:lnSpc>
                        <a:buClrTx/>
                        <a:buSzTx/>
                        <a:buFontTx/>
                      </a:pPr>
                      <a:r>
                        <a:rPr lang="en-US" altLang="ja-JP" sz="1600" b="0" strike="noStrike" spc="-1" dirty="0">
                          <a:latin typeface="+mn-ea"/>
                          <a:ea typeface="+mn-ea"/>
                        </a:rPr>
                        <a:t>Optimizer</a:t>
                      </a:r>
                      <a:endParaRPr lang="en-US" altLang="ja-JP" sz="1600" b="0" strike="noStrike" spc="-1" dirty="0">
                        <a:latin typeface="+mn-ea"/>
                        <a:ea typeface="+mn-ea"/>
                      </a:endParaRPr>
                    </a:p>
                  </a:txBody>
                  <a:tcPr marL="9360" marR="9360">
                    <a:lnL w="12240">
                      <a:solidFill>
                        <a:srgbClr val="000000"/>
                      </a:solid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a:solidFill>
                        <a:srgbClr val="000000"/>
                      </a:solidFill>
                    </a:lnB>
                    <a:noFill/>
                  </a:tcPr>
                </a:tc>
                <a:tc>
                  <a:txBody>
                    <a:bodyPr/>
                    <a:p>
                      <a:pPr algn="ctr">
                        <a:lnSpc>
                          <a:spcPct val="100000"/>
                        </a:lnSpc>
                        <a:buClrTx/>
                        <a:buSzTx/>
                        <a:buFontTx/>
                      </a:pPr>
                      <a:r>
                        <a:rPr lang="en-US" altLang="ja-JP" sz="1600" b="0" strike="noStrike" spc="-1" dirty="0">
                          <a:latin typeface="+mn-ea"/>
                          <a:ea typeface="+mn-ea"/>
                        </a:rPr>
                        <a:t>Adam</a:t>
                      </a:r>
                      <a:endParaRPr lang="en-US" altLang="ja-JP" sz="1600" b="0" strike="noStrike" spc="-1" dirty="0">
                        <a:latin typeface="+mn-ea"/>
                        <a:ea typeface="+mn-ea"/>
                      </a:endParaRPr>
                    </a:p>
                  </a:txBody>
                  <a:tcPr marL="9360" marR="9360">
                    <a:lnL w="6480" cap="flat" cmpd="sng" algn="ctr">
                      <a:solidFill>
                        <a:srgbClr val="000000"/>
                      </a:solidFill>
                      <a:prstDash val="solid"/>
                      <a:round/>
                      <a:headEnd type="none" w="med" len="med"/>
                      <a:tailEnd type="none" w="med" len="med"/>
                    </a:lnL>
                    <a:lnR w="12240">
                      <a:solidFill>
                        <a:srgbClr val="000000"/>
                      </a:solidFill>
                    </a:lnR>
                    <a:lnT w="6480" cap="flat" cmpd="sng" algn="ctr">
                      <a:solidFill>
                        <a:srgbClr val="000000"/>
                      </a:solidFill>
                      <a:prstDash val="solid"/>
                      <a:round/>
                      <a:headEnd type="none" w="med" len="med"/>
                      <a:tailEnd type="none" w="med" len="med"/>
                    </a:lnT>
                    <a:lnB w="6480">
                      <a:solidFill>
                        <a:srgbClr val="000000"/>
                      </a:solidFill>
                    </a:lnB>
                    <a:noFill/>
                  </a:tcPr>
                </a:tc>
              </a:tr>
              <a:tr h="361315">
                <a:tc>
                  <a:txBody>
                    <a:bodyPr/>
                    <a:p>
                      <a:pPr algn="ctr">
                        <a:lnSpc>
                          <a:spcPct val="100000"/>
                        </a:lnSpc>
                        <a:buClrTx/>
                        <a:buSzTx/>
                        <a:buFontTx/>
                      </a:pPr>
                      <a:r>
                        <a:rPr lang="en-US" altLang="ja-JP" sz="1600" b="0" strike="noStrike" spc="-1" dirty="0">
                          <a:latin typeface="+mn-ea"/>
                          <a:ea typeface="+mn-ea"/>
                        </a:rPr>
                        <a:t>Learning Rate</a:t>
                      </a:r>
                      <a:endParaRPr lang="en-US" altLang="ja-JP" sz="1600" b="0" strike="noStrike" spc="-1" dirty="0">
                        <a:latin typeface="+mn-ea"/>
                        <a:ea typeface="+mn-ea"/>
                      </a:endParaRPr>
                    </a:p>
                  </a:txBody>
                  <a:tcPr marL="9360" marR="9360">
                    <a:lnL w="12240">
                      <a:solidFill>
                        <a:srgbClr val="000000"/>
                      </a:solidFill>
                    </a:lnL>
                    <a:lnR w="6480">
                      <a:solidFill>
                        <a:srgbClr val="000000"/>
                      </a:solidFill>
                    </a:lnR>
                    <a:lnT w="6480">
                      <a:solidFill>
                        <a:srgbClr val="000000"/>
                      </a:solidFill>
                    </a:lnT>
                    <a:lnB w="12240">
                      <a:solidFill>
                        <a:srgbClr val="000000"/>
                      </a:solidFill>
                    </a:lnB>
                    <a:noFill/>
                  </a:tcPr>
                </a:tc>
                <a:tc>
                  <a:txBody>
                    <a:bodyPr/>
                    <a:p>
                      <a:pPr algn="ctr">
                        <a:lnSpc>
                          <a:spcPct val="100000"/>
                        </a:lnSpc>
                        <a:buClrTx/>
                        <a:buSzTx/>
                        <a:buFontTx/>
                      </a:pPr>
                      <a:r>
                        <a:rPr lang="en-US" altLang="ja-JP" sz="1600" b="0" strike="noStrike" spc="-1" dirty="0">
                          <a:latin typeface="+mn-ea"/>
                          <a:ea typeface="+mn-ea"/>
                        </a:rPr>
                        <a:t>0.001</a:t>
                      </a:r>
                      <a:endParaRPr lang="en-US" altLang="ja-JP" sz="1600" b="0" strike="noStrike" spc="-1" dirty="0">
                        <a:latin typeface="+mn-ea"/>
                        <a:ea typeface="+mn-ea"/>
                      </a:endParaRPr>
                    </a:p>
                  </a:txBody>
                  <a:tcPr marL="9360" marR="9360">
                    <a:lnL w="6480">
                      <a:solidFill>
                        <a:srgbClr val="000000"/>
                      </a:solidFill>
                    </a:lnL>
                    <a:lnR w="12240">
                      <a:solidFill>
                        <a:srgbClr val="000000"/>
                      </a:solidFill>
                    </a:lnR>
                    <a:lnT w="6480">
                      <a:solidFill>
                        <a:srgbClr val="000000"/>
                      </a:solidFill>
                    </a:lnT>
                    <a:lnB w="12240">
                      <a:solidFill>
                        <a:srgbClr val="000000"/>
                      </a:solidFill>
                    </a:lnB>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kumimoji="1" lang="ja-JP" altLang="en-US" sz="4000"/>
              <a:t>発表の構成</a:t>
            </a:r>
            <a:endParaRPr kumimoji="1" lang="ja-JP" altLang="en-US" sz="4000" dirty="0"/>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5" name="文本框 14"/>
          <p:cNvSpPr txBox="1"/>
          <p:nvPr/>
        </p:nvSpPr>
        <p:spPr>
          <a:xfrm>
            <a:off x="868261" y="1329547"/>
            <a:ext cx="4572000" cy="3322955"/>
          </a:xfrm>
          <a:prstGeom prst="rect">
            <a:avLst/>
          </a:prstGeom>
          <a:noFill/>
        </p:spPr>
        <p:txBody>
          <a:bodyPr wrap="square">
            <a:spAutoFit/>
          </a:bodyPr>
          <a:lstStyle/>
          <a:p>
            <a:pPr>
              <a:lnSpc>
                <a:spcPct val="150000"/>
              </a:lnSpc>
            </a:pPr>
            <a:r>
              <a:rPr lang="en-US" altLang="zh-CN" sz="2800" dirty="0">
                <a:sym typeface="+mn-ea"/>
              </a:rPr>
              <a:t>1.</a:t>
            </a:r>
            <a:r>
              <a:rPr lang="ja-JP" altLang="en-US" sz="2800" dirty="0">
                <a:sym typeface="+mn-ea"/>
              </a:rPr>
              <a:t>はじめに</a:t>
            </a:r>
            <a:endParaRPr lang="en-US" altLang="ja-JP" sz="2800" dirty="0"/>
          </a:p>
          <a:p>
            <a:pPr>
              <a:lnSpc>
                <a:spcPct val="150000"/>
              </a:lnSpc>
            </a:pPr>
            <a:r>
              <a:rPr lang="en-US" altLang="ja-JP" sz="2800" dirty="0">
                <a:sym typeface="+mn-ea"/>
              </a:rPr>
              <a:t>2.</a:t>
            </a:r>
            <a:r>
              <a:rPr lang="ja-JP" altLang="en-US" sz="2800" dirty="0">
                <a:sym typeface="+mn-ea"/>
              </a:rPr>
              <a:t>要素技術</a:t>
            </a:r>
            <a:endParaRPr lang="en-US" altLang="ja-JP" sz="2800" dirty="0"/>
          </a:p>
          <a:p>
            <a:pPr>
              <a:lnSpc>
                <a:spcPct val="150000"/>
              </a:lnSpc>
            </a:pPr>
            <a:r>
              <a:rPr lang="en-US" altLang="ja-JP" sz="2800" dirty="0">
                <a:sym typeface="+mn-ea"/>
              </a:rPr>
              <a:t>3.</a:t>
            </a:r>
            <a:r>
              <a:rPr lang="ja-JP" altLang="en-US" sz="2800" dirty="0">
                <a:sym typeface="+mn-ea"/>
              </a:rPr>
              <a:t>データセット</a:t>
            </a:r>
            <a:endParaRPr lang="en-US" altLang="ja-JP" sz="2800" dirty="0"/>
          </a:p>
          <a:p>
            <a:pPr>
              <a:lnSpc>
                <a:spcPct val="150000"/>
              </a:lnSpc>
            </a:pPr>
            <a:r>
              <a:rPr lang="en-US" altLang="ja-JP" sz="2800" dirty="0">
                <a:sym typeface="+mn-ea"/>
              </a:rPr>
              <a:t>4.</a:t>
            </a:r>
            <a:r>
              <a:rPr lang="ja-JP" altLang="en-US" sz="2800" dirty="0">
                <a:sym typeface="+mn-ea"/>
              </a:rPr>
              <a:t>実験の流れ</a:t>
            </a:r>
            <a:endParaRPr lang="en-US" altLang="ja-JP" sz="2800" dirty="0"/>
          </a:p>
          <a:p>
            <a:pPr>
              <a:lnSpc>
                <a:spcPct val="150000"/>
              </a:lnSpc>
            </a:pPr>
            <a:r>
              <a:rPr lang="en-US" altLang="ja-JP" sz="2800" dirty="0">
                <a:solidFill>
                  <a:srgbClr val="FF0000"/>
                </a:solidFill>
              </a:rPr>
              <a:t>5.</a:t>
            </a:r>
            <a:r>
              <a:rPr lang="ja-JP" altLang="en-US" sz="2800" dirty="0">
                <a:solidFill>
                  <a:srgbClr val="FF0000"/>
                </a:solidFill>
              </a:rPr>
              <a:t>まとめと今後の課題</a:t>
            </a:r>
            <a:endParaRPr lang="ja-JP" altLang="en-US" sz="28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9" name="タイトル 2"/>
          <p:cNvSpPr>
            <a:spLocks noGrp="1"/>
          </p:cNvSpPr>
          <p:nvPr>
            <p:ph type="title"/>
          </p:nvPr>
        </p:nvSpPr>
        <p:spPr>
          <a:xfrm>
            <a:off x="800100" y="465357"/>
            <a:ext cx="7543800" cy="590661"/>
          </a:xfrm>
        </p:spPr>
        <p:txBody>
          <a:bodyPr>
            <a:noAutofit/>
          </a:bodyPr>
          <a:lstStyle/>
          <a:p>
            <a:r>
              <a:rPr lang="ja-JP" altLang="en-US" sz="4000" dirty="0"/>
              <a:t>まとめと今後の課題</a:t>
            </a:r>
            <a:endParaRPr lang="ja-JP" altLang="en-US" sz="4000" dirty="0"/>
          </a:p>
        </p:txBody>
      </p:sp>
      <p:grpSp>
        <p:nvGrpSpPr>
          <p:cNvPr id="22" name="グループ化 21"/>
          <p:cNvGrpSpPr/>
          <p:nvPr/>
        </p:nvGrpSpPr>
        <p:grpSpPr>
          <a:xfrm rot="0">
            <a:off x="905510" y="1271270"/>
            <a:ext cx="7332980" cy="1734820"/>
            <a:chOff x="444618" y="3450242"/>
            <a:chExt cx="3749878" cy="617080"/>
          </a:xfrm>
        </p:grpSpPr>
        <p:sp>
          <p:nvSpPr>
            <p:cNvPr id="24" name="四角形: 角を丸くする 23"/>
            <p:cNvSpPr/>
            <p:nvPr/>
          </p:nvSpPr>
          <p:spPr>
            <a:xfrm>
              <a:off x="444618" y="3526586"/>
              <a:ext cx="3749878" cy="540736"/>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510786" cy="163757"/>
            </a:xfrm>
            <a:prstGeom prst="rect">
              <a:avLst/>
            </a:prstGeom>
            <a:solidFill>
              <a:schemeClr val="bg1"/>
            </a:solidFill>
            <a:ln>
              <a:noFill/>
            </a:ln>
          </p:spPr>
          <p:txBody>
            <a:bodyPr wrap="square" rtlCol="0">
              <a:spAutoFit/>
            </a:bodyPr>
            <a:p>
              <a:r>
                <a:rPr lang="ja-JP" altLang="en-US" sz="2400" spc="-1">
                  <a:latin typeface="+mn-ea"/>
                  <a:sym typeface="+mn-ea"/>
                </a:rPr>
                <a:t>まとめ</a:t>
              </a:r>
              <a:endParaRPr lang="ja-JP" altLang="en-US" sz="2400" spc="-1">
                <a:latin typeface="+mn-ea"/>
                <a:sym typeface="+mn-ea"/>
              </a:endParaRPr>
            </a:p>
          </p:txBody>
        </p:sp>
      </p:grpSp>
      <p:sp>
        <p:nvSpPr>
          <p:cNvPr id="11" name="文本框 10"/>
          <p:cNvSpPr txBox="1"/>
          <p:nvPr/>
        </p:nvSpPr>
        <p:spPr>
          <a:xfrm>
            <a:off x="1786255" y="1946910"/>
            <a:ext cx="5570855" cy="835025"/>
          </a:xfrm>
          <a:prstGeom prst="rect">
            <a:avLst/>
          </a:prstGeom>
          <a:noFill/>
        </p:spPr>
        <p:txBody>
          <a:bodyPr wrap="square" rtlCol="0">
            <a:spAutoFit/>
          </a:bodyPr>
          <a:p>
            <a:pPr lvl="0">
              <a:spcBef>
                <a:spcPts val="1000"/>
              </a:spcBef>
            </a:pPr>
            <a:r>
              <a:rPr kumimoji="1" lang="ja-JP" altLang="ja-JP" sz="2000" dirty="0">
                <a:sym typeface="+mn-ea"/>
              </a:rPr>
              <a:t>・</a:t>
            </a:r>
            <a:r>
              <a:rPr lang="ja-JP" altLang="en-US" sz="2000" spc="-1">
                <a:latin typeface="+mn-ea"/>
                <a:sym typeface="+mn-ea"/>
              </a:rPr>
              <a:t>ダブルレイヤー</a:t>
            </a:r>
            <a:r>
              <a:rPr lang="en-US" altLang="ja-JP" sz="2000" spc="-1">
                <a:latin typeface="+mn-ea"/>
                <a:sym typeface="+mn-ea"/>
              </a:rPr>
              <a:t>LSTM</a:t>
            </a:r>
            <a:r>
              <a:rPr lang="ja-JP" altLang="en-US" sz="2000" spc="-1">
                <a:latin typeface="+mn-ea"/>
                <a:sym typeface="+mn-ea"/>
              </a:rPr>
              <a:t>で翻訳システムの実装</a:t>
            </a:r>
            <a:endParaRPr lang="en-US" altLang="ja-JP" sz="2000" spc="-1" dirty="0">
              <a:latin typeface="+mn-ea"/>
              <a:sym typeface="+mn-ea"/>
            </a:endParaRPr>
          </a:p>
          <a:p>
            <a:pPr lvl="0">
              <a:spcBef>
                <a:spcPts val="1000"/>
              </a:spcBef>
            </a:pPr>
            <a:endParaRPr kumimoji="1" lang="ja-JP" altLang="en-US" sz="2000" dirty="0">
              <a:sym typeface="+mn-ea"/>
            </a:endParaRPr>
          </a:p>
        </p:txBody>
      </p:sp>
      <p:grpSp>
        <p:nvGrpSpPr>
          <p:cNvPr id="5" name="グループ化 21"/>
          <p:cNvGrpSpPr/>
          <p:nvPr/>
        </p:nvGrpSpPr>
        <p:grpSpPr>
          <a:xfrm rot="0">
            <a:off x="800100" y="3582033"/>
            <a:ext cx="7332980" cy="2369187"/>
            <a:chOff x="444618" y="3465878"/>
            <a:chExt cx="3749878" cy="601444"/>
          </a:xfrm>
        </p:grpSpPr>
        <p:sp>
          <p:nvSpPr>
            <p:cNvPr id="6" name="四角形: 角を丸くする 23"/>
            <p:cNvSpPr/>
            <p:nvPr/>
          </p:nvSpPr>
          <p:spPr>
            <a:xfrm>
              <a:off x="444618" y="3526586"/>
              <a:ext cx="3749878" cy="540736"/>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7" name="テキスト ボックス 24"/>
            <p:cNvSpPr txBox="1"/>
            <p:nvPr/>
          </p:nvSpPr>
          <p:spPr>
            <a:xfrm>
              <a:off x="816099" y="3465878"/>
              <a:ext cx="888437" cy="116871"/>
            </a:xfrm>
            <a:prstGeom prst="rect">
              <a:avLst/>
            </a:prstGeom>
            <a:solidFill>
              <a:schemeClr val="bg1"/>
            </a:solidFill>
            <a:ln>
              <a:noFill/>
            </a:ln>
          </p:spPr>
          <p:txBody>
            <a:bodyPr wrap="square" rtlCol="0">
              <a:spAutoFit/>
            </a:bodyPr>
            <a:p>
              <a:r>
                <a:rPr lang="ja-JP" altLang="en-US" sz="2400" spc="-1">
                  <a:latin typeface="+mn-ea"/>
                  <a:sym typeface="+mn-ea"/>
                </a:rPr>
                <a:t>今後の課題</a:t>
              </a:r>
              <a:endParaRPr lang="ja-JP" altLang="en-US" sz="2400" spc="-1">
                <a:latin typeface="+mn-ea"/>
                <a:sym typeface="+mn-ea"/>
              </a:endParaRPr>
            </a:p>
          </p:txBody>
        </p:sp>
      </p:grpSp>
      <p:sp>
        <p:nvSpPr>
          <p:cNvPr id="8" name="文本框 7"/>
          <p:cNvSpPr txBox="1"/>
          <p:nvPr/>
        </p:nvSpPr>
        <p:spPr>
          <a:xfrm>
            <a:off x="1786255" y="4190365"/>
            <a:ext cx="5570855" cy="1271270"/>
          </a:xfrm>
          <a:prstGeom prst="rect">
            <a:avLst/>
          </a:prstGeom>
          <a:noFill/>
        </p:spPr>
        <p:txBody>
          <a:bodyPr wrap="square" rtlCol="0">
            <a:spAutoFit/>
          </a:bodyPr>
          <a:p>
            <a:pPr lvl="0">
              <a:spcBef>
                <a:spcPts val="1000"/>
              </a:spcBef>
            </a:pPr>
            <a:r>
              <a:rPr kumimoji="1" lang="ja-JP" altLang="ja-JP" sz="2000" dirty="0">
                <a:sym typeface="+mn-ea"/>
              </a:rPr>
              <a:t>・日本語</a:t>
            </a:r>
            <a:r>
              <a:rPr kumimoji="1" lang="en-US" altLang="ja-JP" sz="2000" dirty="0">
                <a:sym typeface="+mn-ea"/>
              </a:rPr>
              <a:t>‐</a:t>
            </a:r>
            <a:r>
              <a:rPr kumimoji="1" lang="ja-JP" altLang="en-US" sz="2000" dirty="0">
                <a:sym typeface="+mn-ea"/>
              </a:rPr>
              <a:t>中国語翻訳に関する取り組み</a:t>
            </a:r>
            <a:endParaRPr kumimoji="1" lang="ja-JP" altLang="en-US" sz="2000" dirty="0">
              <a:sym typeface="+mn-ea"/>
            </a:endParaRPr>
          </a:p>
          <a:p>
            <a:pPr lvl="0">
              <a:spcBef>
                <a:spcPts val="1000"/>
              </a:spcBef>
            </a:pPr>
            <a:r>
              <a:rPr kumimoji="1" lang="ja-JP" altLang="ja-JP" sz="2000" dirty="0">
                <a:sym typeface="+mn-ea"/>
              </a:rPr>
              <a:t>・</a:t>
            </a:r>
            <a:r>
              <a:rPr kumimoji="1" lang="en-US" altLang="ja-JP" sz="2000" dirty="0">
                <a:sym typeface="+mn-ea"/>
              </a:rPr>
              <a:t>Transformer</a:t>
            </a:r>
            <a:r>
              <a:rPr kumimoji="1" lang="ja-JP" altLang="en-US" sz="2000" dirty="0">
                <a:sym typeface="+mn-ea"/>
              </a:rPr>
              <a:t>の</a:t>
            </a:r>
            <a:r>
              <a:rPr kumimoji="1" lang="ja-JP" altLang="en-US" sz="2000" dirty="0">
                <a:sym typeface="+mn-ea"/>
              </a:rPr>
              <a:t>導入</a:t>
            </a:r>
            <a:endParaRPr kumimoji="1" lang="ja-JP" altLang="en-US" sz="2000" dirty="0">
              <a:sym typeface="+mn-ea"/>
            </a:endParaRPr>
          </a:p>
          <a:p>
            <a:pPr lvl="0">
              <a:spcBef>
                <a:spcPts val="1000"/>
              </a:spcBef>
            </a:pPr>
            <a:r>
              <a:rPr kumimoji="1" lang="ja-JP" altLang="ja-JP" sz="2000" dirty="0">
                <a:sym typeface="+mn-ea"/>
              </a:rPr>
              <a:t>・機械翻訳を漫画に利用する可能性の</a:t>
            </a:r>
            <a:r>
              <a:rPr kumimoji="1" lang="ja-JP" altLang="ja-JP" sz="2000" dirty="0">
                <a:sym typeface="+mn-ea"/>
              </a:rPr>
              <a:t>探索</a:t>
            </a:r>
            <a:endParaRPr kumimoji="1" lang="ja-JP" altLang="ja-JP" sz="2000" dirty="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2" name="文本框 1"/>
          <p:cNvSpPr txBox="1"/>
          <p:nvPr/>
        </p:nvSpPr>
        <p:spPr>
          <a:xfrm>
            <a:off x="2284095" y="2586355"/>
            <a:ext cx="4576445" cy="737235"/>
          </a:xfrm>
          <a:prstGeom prst="rect">
            <a:avLst/>
          </a:prstGeom>
          <a:noFill/>
        </p:spPr>
        <p:txBody>
          <a:bodyPr wrap="none" rtlCol="0" anchor="t">
            <a:spAutoFit/>
          </a:bodyPr>
          <a:p>
            <a:pPr algn="l">
              <a:lnSpc>
                <a:spcPct val="150000"/>
              </a:lnSpc>
              <a:buClrTx/>
              <a:buSzTx/>
              <a:buFontTx/>
            </a:pPr>
            <a:r>
              <a:rPr lang="ja-JP" altLang="en-US" sz="2800" dirty="0">
                <a:sym typeface="+mn-ea"/>
              </a:rPr>
              <a:t>ご清聴ありがとうございました</a:t>
            </a:r>
            <a:endParaRPr lang="ja-JP" altLang="en-US" sz="2800" dirty="0"/>
          </a:p>
        </p:txBody>
      </p:sp>
      <p:pic>
        <p:nvPicPr>
          <p:cNvPr id="6" name="图片 5"/>
          <p:cNvPicPr>
            <a:picLocks noChangeAspect="1"/>
          </p:cNvPicPr>
          <p:nvPr/>
        </p:nvPicPr>
        <p:blipFill>
          <a:blip r:embed="rId1"/>
          <a:stretch>
            <a:fillRect/>
          </a:stretch>
        </p:blipFill>
        <p:spPr>
          <a:xfrm>
            <a:off x="424815" y="847725"/>
            <a:ext cx="8213090" cy="6629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kumimoji="1" lang="ja-JP" altLang="en-US" sz="4000" dirty="0">
                <a:solidFill>
                  <a:schemeClr val="tx1"/>
                </a:solidFill>
              </a:rPr>
              <a:t>発表の構成</a:t>
            </a:r>
            <a:endParaRPr kumimoji="1" lang="ja-JP" altLang="en-US" sz="4000"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5" name="文本框 14"/>
          <p:cNvSpPr txBox="1"/>
          <p:nvPr/>
        </p:nvSpPr>
        <p:spPr>
          <a:xfrm>
            <a:off x="868261" y="1329547"/>
            <a:ext cx="4572000" cy="3322955"/>
          </a:xfrm>
          <a:prstGeom prst="rect">
            <a:avLst/>
          </a:prstGeom>
          <a:noFill/>
        </p:spPr>
        <p:txBody>
          <a:bodyPr wrap="square">
            <a:spAutoFit/>
          </a:bodyPr>
          <a:lstStyle/>
          <a:p>
            <a:pPr>
              <a:lnSpc>
                <a:spcPct val="150000"/>
              </a:lnSpc>
            </a:pPr>
            <a:r>
              <a:rPr lang="en-US" altLang="zh-CN" sz="2800" dirty="0">
                <a:solidFill>
                  <a:srgbClr val="FF0000"/>
                </a:solidFill>
              </a:rPr>
              <a:t>1.</a:t>
            </a:r>
            <a:r>
              <a:rPr lang="ja-JP" altLang="en-US" sz="2800" dirty="0">
                <a:solidFill>
                  <a:srgbClr val="FF0000"/>
                </a:solidFill>
              </a:rPr>
              <a:t>はじめに</a:t>
            </a:r>
            <a:endParaRPr lang="en-US" altLang="ja-JP" sz="2800" dirty="0">
              <a:solidFill>
                <a:srgbClr val="FF0000"/>
              </a:solidFill>
            </a:endParaRPr>
          </a:p>
          <a:p>
            <a:pPr>
              <a:lnSpc>
                <a:spcPct val="150000"/>
              </a:lnSpc>
            </a:pPr>
            <a:r>
              <a:rPr lang="en-US" altLang="ja-JP" sz="2800" dirty="0">
                <a:sym typeface="+mn-ea"/>
              </a:rPr>
              <a:t>2.</a:t>
            </a:r>
            <a:r>
              <a:rPr lang="ja-JP" altLang="en-US" sz="2800" dirty="0">
                <a:sym typeface="+mn-ea"/>
              </a:rPr>
              <a:t>要素技術</a:t>
            </a:r>
            <a:endParaRPr lang="en-US" altLang="ja-JP" sz="2800" dirty="0"/>
          </a:p>
          <a:p>
            <a:pPr>
              <a:lnSpc>
                <a:spcPct val="150000"/>
              </a:lnSpc>
            </a:pPr>
            <a:r>
              <a:rPr lang="en-US" altLang="ja-JP" sz="2800" dirty="0">
                <a:sym typeface="+mn-ea"/>
              </a:rPr>
              <a:t>3.</a:t>
            </a:r>
            <a:r>
              <a:rPr lang="ja-JP" altLang="en-US" sz="2800" dirty="0">
                <a:sym typeface="+mn-ea"/>
              </a:rPr>
              <a:t>データセット</a:t>
            </a:r>
            <a:endParaRPr lang="en-US" altLang="ja-JP" sz="2800" dirty="0"/>
          </a:p>
          <a:p>
            <a:pPr>
              <a:lnSpc>
                <a:spcPct val="150000"/>
              </a:lnSpc>
            </a:pPr>
            <a:r>
              <a:rPr lang="en-US" altLang="ja-JP" sz="2800" dirty="0">
                <a:sym typeface="+mn-ea"/>
              </a:rPr>
              <a:t>4.</a:t>
            </a:r>
            <a:r>
              <a:rPr lang="ja-JP" altLang="en-US" sz="2800" dirty="0">
                <a:sym typeface="+mn-ea"/>
              </a:rPr>
              <a:t>実験の流れ</a:t>
            </a:r>
            <a:endParaRPr lang="en-US" altLang="ja-JP" sz="2800" dirty="0"/>
          </a:p>
          <a:p>
            <a:pPr>
              <a:lnSpc>
                <a:spcPct val="150000"/>
              </a:lnSpc>
            </a:pPr>
            <a:r>
              <a:rPr lang="en-US" altLang="ja-JP" sz="2800" dirty="0">
                <a:sym typeface="+mn-ea"/>
              </a:rPr>
              <a:t>5.</a:t>
            </a:r>
            <a:r>
              <a:rPr lang="ja-JP" altLang="en-US" sz="2800" dirty="0">
                <a:sym typeface="+mn-ea"/>
              </a:rPr>
              <a:t>まとめと今後の課題</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Tm="1263"/>
    </mc:Choice>
    <mc:Fallback>
      <p:transition spd="slow" advTm="12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lang="ja-JP" altLang="en-US" sz="4000" dirty="0">
                <a:solidFill>
                  <a:schemeClr val="tx1"/>
                </a:solidFill>
              </a:rPr>
              <a:t>はじめに</a:t>
            </a:r>
            <a:endParaRPr kumimoji="1" lang="ja-JP" altLang="en-US" sz="4000"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pic>
        <p:nvPicPr>
          <p:cNvPr id="100" name="图片 99"/>
          <p:cNvPicPr/>
          <p:nvPr/>
        </p:nvPicPr>
        <p:blipFill>
          <a:blip r:embed="rId1" r:link="rId2"/>
          <a:stretch>
            <a:fillRect/>
          </a:stretch>
        </p:blipFill>
        <p:spPr>
          <a:xfrm>
            <a:off x="1696085" y="2257425"/>
            <a:ext cx="1683385" cy="1389380"/>
          </a:xfrm>
          <a:prstGeom prst="rect">
            <a:avLst/>
          </a:prstGeom>
          <a:noFill/>
          <a:ln w="9525">
            <a:noFill/>
          </a:ln>
        </p:spPr>
      </p:pic>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1959042" cy="163757"/>
            </a:xfrm>
            <a:prstGeom prst="rect">
              <a:avLst/>
            </a:prstGeom>
            <a:solidFill>
              <a:schemeClr val="bg1"/>
            </a:solidFill>
            <a:ln>
              <a:noFill/>
            </a:ln>
          </p:spPr>
          <p:txBody>
            <a:bodyPr wrap="square" rtlCol="0">
              <a:spAutoFit/>
            </a:bodyPr>
            <a:p>
              <a:r>
                <a:rPr kumimoji="1" lang="ja-JP" altLang="en-US" sz="2400" dirty="0"/>
                <a:t>漫画に関する翻訳</a:t>
              </a:r>
              <a:r>
                <a:rPr kumimoji="1" lang="ja-JP" altLang="en-US" sz="2400" dirty="0"/>
                <a:t>システム</a:t>
              </a:r>
              <a:endParaRPr kumimoji="1" lang="ja-JP" altLang="en-US" sz="2400" dirty="0"/>
            </a:p>
          </p:txBody>
        </p:sp>
      </p:grpSp>
      <p:sp>
        <p:nvSpPr>
          <p:cNvPr id="6" name="右箭头 5"/>
          <p:cNvSpPr/>
          <p:nvPr/>
        </p:nvSpPr>
        <p:spPr>
          <a:xfrm>
            <a:off x="3858260" y="2787650"/>
            <a:ext cx="1415415" cy="587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3864610" y="4471035"/>
            <a:ext cx="1415415" cy="587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013200" y="2494915"/>
            <a:ext cx="796925" cy="460375"/>
          </a:xfrm>
          <a:prstGeom prst="rect">
            <a:avLst/>
          </a:prstGeom>
          <a:noFill/>
        </p:spPr>
        <p:txBody>
          <a:bodyPr wrap="square" rtlCol="0">
            <a:spAutoFit/>
          </a:bodyPr>
          <a:p>
            <a:r>
              <a:rPr kumimoji="1" lang="ja-JP" altLang="en-US" sz="2400" dirty="0"/>
              <a:t>識別</a:t>
            </a:r>
            <a:endParaRPr kumimoji="1" lang="ja-JP" altLang="en-US" sz="2400" dirty="0"/>
          </a:p>
        </p:txBody>
      </p:sp>
      <p:sp>
        <p:nvSpPr>
          <p:cNvPr id="10" name="文本框 9"/>
          <p:cNvSpPr txBox="1"/>
          <p:nvPr/>
        </p:nvSpPr>
        <p:spPr>
          <a:xfrm>
            <a:off x="4013200" y="4170680"/>
            <a:ext cx="796925" cy="460375"/>
          </a:xfrm>
          <a:prstGeom prst="rect">
            <a:avLst/>
          </a:prstGeom>
          <a:noFill/>
        </p:spPr>
        <p:txBody>
          <a:bodyPr wrap="square" rtlCol="0">
            <a:spAutoFit/>
          </a:bodyPr>
          <a:p>
            <a:r>
              <a:rPr kumimoji="1" lang="ja-JP" altLang="en-US" sz="2400" dirty="0"/>
              <a:t>翻訳</a:t>
            </a:r>
            <a:endParaRPr kumimoji="1" lang="ja-JP" altLang="en-US" sz="2400" dirty="0"/>
          </a:p>
        </p:txBody>
      </p:sp>
      <p:sp>
        <p:nvSpPr>
          <p:cNvPr id="11" name="流程图: 顺序访问存储器 10"/>
          <p:cNvSpPr/>
          <p:nvPr/>
        </p:nvSpPr>
        <p:spPr>
          <a:xfrm>
            <a:off x="5752465" y="2574290"/>
            <a:ext cx="1548765" cy="1014095"/>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6040120" y="2851150"/>
            <a:ext cx="973455" cy="460375"/>
          </a:xfrm>
          <a:prstGeom prst="rect">
            <a:avLst/>
          </a:prstGeom>
          <a:noFill/>
        </p:spPr>
        <p:txBody>
          <a:bodyPr wrap="square" rtlCol="0">
            <a:spAutoFit/>
          </a:bodyPr>
          <a:p>
            <a:r>
              <a:rPr kumimoji="1" lang="ja-JP" altLang="en-US" sz="2400" dirty="0"/>
              <a:t>セリフ</a:t>
            </a:r>
            <a:endParaRPr kumimoji="1" lang="ja-JP" altLang="en-US" sz="2400" dirty="0"/>
          </a:p>
        </p:txBody>
      </p:sp>
      <p:sp>
        <p:nvSpPr>
          <p:cNvPr id="13" name="流程图: 顺序访问存储器 12"/>
          <p:cNvSpPr/>
          <p:nvPr/>
        </p:nvSpPr>
        <p:spPr>
          <a:xfrm>
            <a:off x="1763395" y="4257675"/>
            <a:ext cx="1548765" cy="1014095"/>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2051050" y="4534535"/>
            <a:ext cx="973455" cy="460375"/>
          </a:xfrm>
          <a:prstGeom prst="rect">
            <a:avLst/>
          </a:prstGeom>
          <a:noFill/>
        </p:spPr>
        <p:txBody>
          <a:bodyPr wrap="square" rtlCol="0">
            <a:spAutoFit/>
          </a:bodyPr>
          <a:p>
            <a:r>
              <a:rPr kumimoji="1" lang="ja-JP" altLang="en-US" sz="2400" dirty="0"/>
              <a:t>セリフ</a:t>
            </a:r>
            <a:endParaRPr kumimoji="1" lang="ja-JP" altLang="en-US" sz="2400" dirty="0"/>
          </a:p>
        </p:txBody>
      </p:sp>
      <p:sp>
        <p:nvSpPr>
          <p:cNvPr id="19" name="文本框 18"/>
          <p:cNvSpPr txBox="1"/>
          <p:nvPr/>
        </p:nvSpPr>
        <p:spPr>
          <a:xfrm>
            <a:off x="6040120" y="4534535"/>
            <a:ext cx="973455" cy="460375"/>
          </a:xfrm>
          <a:prstGeom prst="rect">
            <a:avLst/>
          </a:prstGeom>
          <a:noFill/>
        </p:spPr>
        <p:txBody>
          <a:bodyPr wrap="square" rtlCol="0">
            <a:spAutoFit/>
          </a:bodyPr>
          <a:p>
            <a:pPr algn="l">
              <a:buClrTx/>
              <a:buSzTx/>
              <a:buFontTx/>
            </a:pPr>
            <a:r>
              <a:rPr kumimoji="1" lang="ja-JP" altLang="en-US" sz="2400" dirty="0"/>
              <a:t>台</a:t>
            </a:r>
            <a:r>
              <a:rPr kumimoji="1" lang="ja-JP" altLang="en-US" sz="2400" b="1" dirty="0"/>
              <a:t>词</a:t>
            </a:r>
            <a:endParaRPr kumimoji="1" lang="ja-JP" altLang="en-US" sz="2400" b="1" dirty="0"/>
          </a:p>
        </p:txBody>
      </p:sp>
      <p:sp>
        <p:nvSpPr>
          <p:cNvPr id="20" name="テキスト ボックス 7"/>
          <p:cNvSpPr txBox="1"/>
          <p:nvPr/>
        </p:nvSpPr>
        <p:spPr>
          <a:xfrm>
            <a:off x="1526540" y="4092129"/>
            <a:ext cx="5897880" cy="1297116"/>
          </a:xfrm>
          <a:prstGeom prst="roundRect">
            <a:avLst>
              <a:gd name="adj" fmla="val 18901"/>
            </a:avLst>
          </a:prstGeom>
          <a:noFill/>
          <a:ln w="25400">
            <a:solidFill>
              <a:srgbClr val="FF0000"/>
            </a:solidFill>
          </a:ln>
        </p:spPr>
        <p:txBody>
          <a:bodyPr wrap="square" rtlCol="0" anchor="b" anchorCtr="0">
            <a:spAutoFit/>
          </a:bodyPr>
          <a:lstStyle/>
          <a:p>
            <a:r>
              <a:rPr lang="en-US" altLang="ja-JP" sz="2400" dirty="0"/>
              <a:t>                                                                         </a:t>
            </a:r>
            <a:endParaRPr lang="en-US" altLang="ja-JP" sz="2400" dirty="0"/>
          </a:p>
          <a:p>
            <a:endParaRPr lang="en-US" altLang="ja-JP" sz="2400" dirty="0"/>
          </a:p>
          <a:p>
            <a:r>
              <a:rPr lang="en-US" altLang="ja-JP" sz="2400" dirty="0"/>
              <a:t>                                   </a:t>
            </a:r>
            <a:endParaRPr lang="en-US" altLang="ja-JP" sz="2400" dirty="0"/>
          </a:p>
        </p:txBody>
      </p:sp>
    </p:spTree>
  </p:cSld>
  <p:clrMapOvr>
    <a:masterClrMapping/>
  </p:clrMapOvr>
  <mc:AlternateContent xmlns:mc="http://schemas.openxmlformats.org/markup-compatibility/2006">
    <mc:Choice xmlns:p14="http://schemas.microsoft.com/office/powerpoint/2010/main" Requires="p14">
      <p:transition spd="slow" p14:dur="2000" advTm="34734"/>
    </mc:Choice>
    <mc:Fallback>
      <p:transition spd="slow" advTm="3473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grpSp>
        <p:nvGrpSpPr>
          <p:cNvPr id="15" name="グループ化 14"/>
          <p:cNvGrpSpPr/>
          <p:nvPr/>
        </p:nvGrpSpPr>
        <p:grpSpPr>
          <a:xfrm>
            <a:off x="1098343" y="3502752"/>
            <a:ext cx="6948138" cy="1632042"/>
            <a:chOff x="444618" y="3331358"/>
            <a:chExt cx="3749878" cy="1282587"/>
          </a:xfrm>
        </p:grpSpPr>
        <p:sp>
          <p:nvSpPr>
            <p:cNvPr id="16" name="四角形: 角を丸くする 15"/>
            <p:cNvSpPr/>
            <p:nvPr/>
          </p:nvSpPr>
          <p:spPr>
            <a:xfrm>
              <a:off x="444618" y="3526643"/>
              <a:ext cx="3749878" cy="1087302"/>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822960" y="3331358"/>
              <a:ext cx="455826" cy="362813"/>
            </a:xfrm>
            <a:prstGeom prst="rect">
              <a:avLst/>
            </a:prstGeom>
            <a:solidFill>
              <a:schemeClr val="bg1"/>
            </a:solidFill>
            <a:ln>
              <a:noFill/>
            </a:ln>
          </p:spPr>
          <p:txBody>
            <a:bodyPr wrap="square" rtlCol="0">
              <a:spAutoFit/>
            </a:bodyPr>
            <a:lstStyle/>
            <a:p>
              <a:r>
                <a:rPr kumimoji="1" lang="ja-JP" altLang="en-US" sz="2400" dirty="0"/>
                <a:t>課題</a:t>
              </a:r>
              <a:endParaRPr kumimoji="1" lang="ja-JP" altLang="en-US" sz="2400" dirty="0"/>
            </a:p>
          </p:txBody>
        </p:sp>
        <p:sp>
          <p:nvSpPr>
            <p:cNvPr id="18" name="テキスト ボックス 17"/>
            <p:cNvSpPr txBox="1"/>
            <p:nvPr/>
          </p:nvSpPr>
          <p:spPr>
            <a:xfrm>
              <a:off x="1090963" y="3877300"/>
              <a:ext cx="2470914" cy="386252"/>
            </a:xfrm>
            <a:prstGeom prst="rect">
              <a:avLst/>
            </a:prstGeom>
            <a:noFill/>
          </p:spPr>
          <p:txBody>
            <a:bodyPr wrap="square">
              <a:spAutoFit/>
            </a:bodyPr>
            <a:lstStyle/>
            <a:p>
              <a:pPr lvl="1"/>
              <a:r>
                <a:rPr kumimoji="1" lang="en-US" altLang="ja-JP" sz="2600" dirty="0"/>
                <a:t>LSTM</a:t>
              </a:r>
              <a:r>
                <a:rPr kumimoji="1" lang="ja-JP" altLang="ja-JP" sz="2600" dirty="0"/>
                <a:t>で機械翻訳を理解する</a:t>
              </a:r>
              <a:endParaRPr kumimoji="1" lang="ja-JP" altLang="ja-JP" sz="2600" dirty="0"/>
            </a:p>
          </p:txBody>
        </p:sp>
      </p:grpSp>
      <p:grpSp>
        <p:nvGrpSpPr>
          <p:cNvPr id="5" name="グループ化 4"/>
          <p:cNvGrpSpPr/>
          <p:nvPr/>
        </p:nvGrpSpPr>
        <p:grpSpPr>
          <a:xfrm>
            <a:off x="1091993" y="1606945"/>
            <a:ext cx="6948138" cy="1410236"/>
            <a:chOff x="1256295" y="3147382"/>
            <a:chExt cx="6948138" cy="1529990"/>
          </a:xfrm>
        </p:grpSpPr>
        <p:grpSp>
          <p:nvGrpSpPr>
            <p:cNvPr id="22" name="グループ化 21"/>
            <p:cNvGrpSpPr/>
            <p:nvPr/>
          </p:nvGrpSpPr>
          <p:grpSpPr>
            <a:xfrm>
              <a:off x="1256295" y="3147382"/>
              <a:ext cx="6948138" cy="1529990"/>
              <a:chOff x="444618" y="3259402"/>
              <a:chExt cx="3749878" cy="193208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22966" y="3259402"/>
                <a:ext cx="456142" cy="630733"/>
              </a:xfrm>
              <a:prstGeom prst="rect">
                <a:avLst/>
              </a:prstGeom>
              <a:solidFill>
                <a:schemeClr val="bg1"/>
              </a:solidFill>
              <a:ln>
                <a:noFill/>
              </a:ln>
            </p:spPr>
            <p:txBody>
              <a:bodyPr wrap="square" rtlCol="0">
                <a:spAutoFit/>
              </a:bodyPr>
              <a:lstStyle/>
              <a:p>
                <a:r>
                  <a:rPr kumimoji="1" lang="ja-JP" altLang="en-US" sz="2400" dirty="0"/>
                  <a:t>手法</a:t>
                </a:r>
                <a:endParaRPr kumimoji="1" lang="ja-JP" altLang="en-US" sz="2400" dirty="0"/>
              </a:p>
            </p:txBody>
          </p:sp>
        </p:grpSp>
        <p:sp>
          <p:nvSpPr>
            <p:cNvPr id="27" name="テキスト ボックス 26"/>
            <p:cNvSpPr txBox="1"/>
            <p:nvPr/>
          </p:nvSpPr>
          <p:spPr>
            <a:xfrm>
              <a:off x="1632652" y="3544875"/>
              <a:ext cx="6221167" cy="967248"/>
            </a:xfrm>
            <a:prstGeom prst="rect">
              <a:avLst/>
            </a:prstGeom>
            <a:noFill/>
          </p:spPr>
          <p:txBody>
            <a:bodyPr wrap="square">
              <a:spAutoFit/>
            </a:bodyPr>
            <a:lstStyle/>
            <a:p>
              <a:pPr>
                <a:lnSpc>
                  <a:spcPct val="100000"/>
                </a:lnSpc>
                <a:spcBef>
                  <a:spcPts val="1000"/>
                </a:spcBef>
              </a:pPr>
              <a:r>
                <a:rPr kumimoji="1" lang="ja-JP" altLang="ja-JP" sz="2600" dirty="0">
                  <a:sym typeface="+mn-ea"/>
                </a:rPr>
                <a:t>・Attentionメカニズムを使ったモデルは時間と性能の要求が高い,故にLSTMで実験する</a:t>
              </a:r>
              <a:endParaRPr lang="ja-JP" altLang="en-US" sz="2600" dirty="0"/>
            </a:p>
          </p:txBody>
        </p:sp>
      </p:grpSp>
      <p:sp>
        <p:nvSpPr>
          <p:cNvPr id="20" name="タイトル 2"/>
          <p:cNvSpPr>
            <a:spLocks noGrp="1"/>
          </p:cNvSpPr>
          <p:nvPr>
            <p:ph type="title"/>
          </p:nvPr>
        </p:nvSpPr>
        <p:spPr>
          <a:xfrm>
            <a:off x="794138" y="144598"/>
            <a:ext cx="7543800" cy="833942"/>
          </a:xfrm>
        </p:spPr>
        <p:txBody>
          <a:bodyPr>
            <a:normAutofit/>
          </a:bodyPr>
          <a:lstStyle/>
          <a:p>
            <a:r>
              <a:rPr lang="ja-JP" altLang="en-US" sz="4000" dirty="0">
                <a:solidFill>
                  <a:schemeClr val="tx1"/>
                </a:solidFill>
              </a:rPr>
              <a:t>はじめに（研究目的）</a:t>
            </a:r>
            <a:endParaRPr kumimoji="1" lang="ja-JP" altLang="en-US" sz="4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7768"/>
    </mc:Choice>
    <mc:Fallback>
      <p:transition spd="slow" advTm="477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794138" y="144598"/>
            <a:ext cx="7543800" cy="833942"/>
          </a:xfrm>
        </p:spPr>
        <p:txBody>
          <a:bodyPr>
            <a:normAutofit/>
          </a:bodyPr>
          <a:lstStyle/>
          <a:p>
            <a:r>
              <a:rPr kumimoji="1" lang="ja-JP" altLang="en-US" sz="4000"/>
              <a:t>発表の構成</a:t>
            </a:r>
            <a:endParaRPr kumimoji="1" lang="ja-JP" altLang="en-US" sz="4000" dirty="0"/>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5" name="文本框 14"/>
          <p:cNvSpPr txBox="1"/>
          <p:nvPr/>
        </p:nvSpPr>
        <p:spPr>
          <a:xfrm>
            <a:off x="868261" y="1329547"/>
            <a:ext cx="4572000" cy="3322955"/>
          </a:xfrm>
          <a:prstGeom prst="rect">
            <a:avLst/>
          </a:prstGeom>
          <a:noFill/>
        </p:spPr>
        <p:txBody>
          <a:bodyPr wrap="square">
            <a:spAutoFit/>
          </a:bodyPr>
          <a:lstStyle/>
          <a:p>
            <a:pPr>
              <a:lnSpc>
                <a:spcPct val="150000"/>
              </a:lnSpc>
            </a:pPr>
            <a:r>
              <a:rPr lang="en-US" altLang="zh-CN" sz="2800" dirty="0"/>
              <a:t>1.</a:t>
            </a:r>
            <a:r>
              <a:rPr lang="ja-JP" altLang="en-US" sz="2800" dirty="0"/>
              <a:t>はじめに</a:t>
            </a:r>
            <a:endParaRPr lang="en-US" altLang="ja-JP" sz="2800" dirty="0"/>
          </a:p>
          <a:p>
            <a:pPr>
              <a:lnSpc>
                <a:spcPct val="150000"/>
              </a:lnSpc>
            </a:pPr>
            <a:r>
              <a:rPr lang="en-US" altLang="ja-JP" sz="2800" dirty="0">
                <a:solidFill>
                  <a:srgbClr val="FF0000"/>
                </a:solidFill>
              </a:rPr>
              <a:t>2.</a:t>
            </a:r>
            <a:r>
              <a:rPr lang="ja-JP" altLang="en-US" sz="2800" dirty="0">
                <a:solidFill>
                  <a:srgbClr val="FF0000"/>
                </a:solidFill>
              </a:rPr>
              <a:t>要素技術</a:t>
            </a:r>
            <a:endParaRPr lang="en-US" altLang="ja-JP" sz="2800" dirty="0">
              <a:solidFill>
                <a:srgbClr val="FF0000"/>
              </a:solidFill>
            </a:endParaRPr>
          </a:p>
          <a:p>
            <a:pPr>
              <a:lnSpc>
                <a:spcPct val="150000"/>
              </a:lnSpc>
            </a:pPr>
            <a:r>
              <a:rPr lang="en-US" altLang="ja-JP" sz="2800" dirty="0">
                <a:sym typeface="+mn-ea"/>
              </a:rPr>
              <a:t>3.</a:t>
            </a:r>
            <a:r>
              <a:rPr lang="ja-JP" altLang="en-US" sz="2800" dirty="0">
                <a:sym typeface="+mn-ea"/>
              </a:rPr>
              <a:t>データセット</a:t>
            </a:r>
            <a:endParaRPr lang="en-US" altLang="ja-JP" sz="2800" dirty="0"/>
          </a:p>
          <a:p>
            <a:pPr>
              <a:lnSpc>
                <a:spcPct val="150000"/>
              </a:lnSpc>
            </a:pPr>
            <a:r>
              <a:rPr lang="en-US" altLang="ja-JP" sz="2800" dirty="0">
                <a:sym typeface="+mn-ea"/>
              </a:rPr>
              <a:t>4.</a:t>
            </a:r>
            <a:r>
              <a:rPr lang="ja-JP" altLang="en-US" sz="2800" dirty="0">
                <a:sym typeface="+mn-ea"/>
              </a:rPr>
              <a:t>実験の流れ</a:t>
            </a:r>
            <a:endParaRPr lang="en-US" altLang="ja-JP" sz="2800" dirty="0"/>
          </a:p>
          <a:p>
            <a:pPr>
              <a:lnSpc>
                <a:spcPct val="150000"/>
              </a:lnSpc>
            </a:pPr>
            <a:r>
              <a:rPr lang="en-US" altLang="ja-JP" sz="2800" dirty="0">
                <a:sym typeface="+mn-ea"/>
              </a:rPr>
              <a:t>5.</a:t>
            </a:r>
            <a:r>
              <a:rPr lang="ja-JP" altLang="en-US" sz="2800" dirty="0">
                <a:sym typeface="+mn-ea"/>
              </a:rPr>
              <a:t>まとめと今後の課題</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Tm="3576"/>
    </mc:Choice>
    <mc:Fallback>
      <p:transition spd="slow" advTm="35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822959" y="386694"/>
            <a:ext cx="7543800" cy="690132"/>
          </a:xfrm>
        </p:spPr>
        <p:txBody>
          <a:bodyPr>
            <a:normAutofit fontScale="90000"/>
          </a:bodyPr>
          <a:lstStyle/>
          <a:p>
            <a:pPr algn="l">
              <a:buClrTx/>
              <a:buSzTx/>
              <a:buFontTx/>
            </a:pPr>
            <a:r>
              <a:rPr kumimoji="1" lang="ja-JP" altLang="en-US" sz="4445" dirty="0">
                <a:solidFill>
                  <a:schemeClr val="tx1"/>
                </a:solidFill>
              </a:rPr>
              <a:t>要素技術</a:t>
            </a:r>
            <a:endParaRPr kumimoji="1" lang="ja-JP" altLang="en-US" sz="4445"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2217844" cy="295214"/>
            </a:xfrm>
            <a:prstGeom prst="rect">
              <a:avLst/>
            </a:prstGeom>
            <a:solidFill>
              <a:schemeClr val="bg1"/>
            </a:solidFill>
            <a:ln>
              <a:noFill/>
            </a:ln>
          </p:spPr>
          <p:txBody>
            <a:bodyPr wrap="square" rtlCol="0">
              <a:spAutoFit/>
            </a:bodyPr>
            <a:p>
              <a:r>
                <a:rPr lang="en-US" altLang="ja-JP" sz="2400" spc="-1">
                  <a:latin typeface="+mn-ea"/>
                  <a:sym typeface="+mn-ea"/>
                </a:rPr>
                <a:t>Recurrent Neural Netword (</a:t>
              </a:r>
              <a:r>
                <a:rPr lang="en-US" altLang="ja-JP" sz="2400" spc="-1" dirty="0">
                  <a:latin typeface="+mn-ea"/>
                  <a:sym typeface="+mn-ea"/>
                </a:rPr>
                <a:t>RNN)</a:t>
              </a:r>
              <a:endParaRPr lang="en-US" altLang="ja-JP" sz="2400" b="0" strike="noStrike" spc="-1" dirty="0">
                <a:latin typeface="+mn-ea"/>
              </a:endParaRPr>
            </a:p>
            <a:p>
              <a:endParaRPr kumimoji="1" lang="ja-JP" altLang="en-US" sz="2400" dirty="0"/>
            </a:p>
          </p:txBody>
        </p:sp>
      </p:grpSp>
      <p:pic>
        <p:nvPicPr>
          <p:cNvPr id="2" name="图片 1" descr="RNN"/>
          <p:cNvPicPr>
            <a:picLocks noChangeAspect="1"/>
          </p:cNvPicPr>
          <p:nvPr/>
        </p:nvPicPr>
        <p:blipFill>
          <a:blip r:embed="rId1"/>
          <a:stretch>
            <a:fillRect/>
          </a:stretch>
        </p:blipFill>
        <p:spPr>
          <a:xfrm>
            <a:off x="1080135" y="2007870"/>
            <a:ext cx="4166235" cy="247967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5408930" y="2567305"/>
                <a:ext cx="2496185"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𝑂</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𝑔</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𝑊𝑂</m:t>
                      </m:r>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𝑆</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oMath>
                  </m:oMathPara>
                </a14:m>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5408930" y="2567305"/>
                <a:ext cx="249618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075555" y="3449320"/>
                <a:ext cx="3162935"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𝑆</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𝑊𝑋</m:t>
                      </m:r>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𝑋</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𝑊𝑆</m:t>
                      </m:r>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𝑆</m:t>
                          </m:r>
                        </m:e>
                        <m:sub>
                          <m:r>
                            <a:rPr lang="en-US" altLang="zh-CN" i="1">
                              <a:latin typeface="Cambria Math" panose="02040503050406030204" pitchFamily="18" charset="0"/>
                              <a:cs typeface="Cambria Math" panose="02040503050406030204" pitchFamily="18" charset="0"/>
                            </a:rPr>
                            <m:t>𝑡−</m:t>
                          </m:r>
                          <m:r>
                            <a:rPr lang="en-US" altLang="zh-CN" i="1">
                              <a:latin typeface="Cambria Math" panose="02040503050406030204" pitchFamily="18" charset="0"/>
                              <a:cs typeface="Cambria Math" panose="02040503050406030204" pitchFamily="18" charset="0"/>
                            </a:rPr>
                            <m:t>1</m:t>
                          </m:r>
                        </m:sub>
                      </m:sSub>
                      <m:r>
                        <a:rPr lang="en-US" altLang="zh-CN" i="1">
                          <a:latin typeface="Cambria Math" panose="02040503050406030204" pitchFamily="18" charset="0"/>
                          <a:cs typeface="Cambria Math" panose="02040503050406030204" pitchFamily="18" charset="0"/>
                        </a:rPr>
                        <m:t>)</m:t>
                      </m:r>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075555" y="3449320"/>
                <a:ext cx="3162935" cy="368300"/>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文本框 7"/>
          <p:cNvSpPr txBox="1"/>
          <p:nvPr/>
        </p:nvSpPr>
        <p:spPr>
          <a:xfrm>
            <a:off x="1280795" y="4500880"/>
            <a:ext cx="6957695" cy="1419860"/>
          </a:xfrm>
          <a:prstGeom prst="rect">
            <a:avLst/>
          </a:prstGeom>
          <a:noFill/>
        </p:spPr>
        <p:txBody>
          <a:bodyPr wrap="square" rtlCol="0">
            <a:spAutoFit/>
          </a:bodyPr>
          <a:p>
            <a:pPr algn="l">
              <a:lnSpc>
                <a:spcPct val="100000"/>
              </a:lnSpc>
              <a:spcBef>
                <a:spcPts val="1000"/>
              </a:spcBef>
              <a:buClrTx/>
              <a:buSzTx/>
              <a:buFontTx/>
            </a:pPr>
            <a:r>
              <a:rPr kumimoji="1" lang="ja-JP" altLang="ja-JP" sz="2600" dirty="0">
                <a:sym typeface="+mn-ea"/>
              </a:rPr>
              <a:t>・回帰構造を持つニューラルネットワーク</a:t>
            </a:r>
            <a:endParaRPr kumimoji="1" lang="ja-JP" altLang="ja-JP" sz="2600" b="0" strike="noStrike" dirty="0"/>
          </a:p>
          <a:p>
            <a:pPr>
              <a:lnSpc>
                <a:spcPct val="100000"/>
              </a:lnSpc>
              <a:spcBef>
                <a:spcPts val="1000"/>
              </a:spcBef>
            </a:pPr>
            <a:r>
              <a:rPr kumimoji="1" lang="ja-JP" altLang="ja-JP" sz="2600" dirty="0">
                <a:sym typeface="+mn-ea"/>
              </a:rPr>
              <a:t>・</a:t>
            </a:r>
            <a:r>
              <a:rPr lang="ja-JP" altLang="en-US" sz="2600" spc="-1">
                <a:latin typeface="+mn-ea"/>
                <a:sym typeface="+mn-ea"/>
              </a:rPr>
              <a:t>逆伝播による勾配消失と勾配爆発問題</a:t>
            </a:r>
            <a:r>
              <a:rPr lang="en-US" altLang="ja-JP" sz="2600" spc="-1">
                <a:latin typeface="+mn-ea"/>
                <a:sym typeface="+mn-ea"/>
              </a:rPr>
              <a:t>,</a:t>
            </a:r>
            <a:r>
              <a:rPr lang="ja-JP" altLang="en-US" sz="2600" spc="-1">
                <a:latin typeface="+mn-ea"/>
                <a:sym typeface="+mn-ea"/>
              </a:rPr>
              <a:t>故に長期的な記憶はできない</a:t>
            </a:r>
            <a:endParaRPr kumimoji="1" lang="ja-JP" altLang="ja-JP" sz="2600" dirty="0"/>
          </a:p>
        </p:txBody>
      </p:sp>
    </p:spTree>
  </p:cSld>
  <p:clrMapOvr>
    <a:masterClrMapping/>
  </p:clrMapOvr>
  <mc:AlternateContent xmlns:mc="http://schemas.openxmlformats.org/markup-compatibility/2006">
    <mc:Choice xmlns:p14="http://schemas.microsoft.com/office/powerpoint/2010/main" Requires="p14">
      <p:transition spd="slow" p14:dur="2000" advTm="31625"/>
    </mc:Choice>
    <mc:Fallback>
      <p:transition spd="slow" advTm="316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sp>
        <p:nvSpPr>
          <p:cNvPr id="17" name="タイトル 2"/>
          <p:cNvSpPr>
            <a:spLocks noGrp="1"/>
          </p:cNvSpPr>
          <p:nvPr>
            <p:ph type="title"/>
          </p:nvPr>
        </p:nvSpPr>
        <p:spPr>
          <a:xfrm>
            <a:off x="822959" y="386694"/>
            <a:ext cx="7543800" cy="690132"/>
          </a:xfrm>
        </p:spPr>
        <p:txBody>
          <a:bodyPr>
            <a:normAutofit fontScale="90000"/>
          </a:bodyPr>
          <a:lstStyle/>
          <a:p>
            <a:r>
              <a:rPr kumimoji="1" lang="ja-JP" altLang="en-US" sz="4445" dirty="0">
                <a:solidFill>
                  <a:schemeClr val="tx1"/>
                </a:solidFill>
              </a:rPr>
              <a:t>要素技術</a:t>
            </a:r>
            <a:endParaRPr kumimoji="1" lang="ja-JP" altLang="en-US" sz="4445" dirty="0">
              <a:solidFill>
                <a:schemeClr val="tx1"/>
              </a:solidFill>
            </a:endParaRPr>
          </a:p>
        </p:txBody>
      </p:sp>
      <p:grpSp>
        <p:nvGrpSpPr>
          <p:cNvPr id="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2299674" cy="295214"/>
            </a:xfrm>
            <a:prstGeom prst="rect">
              <a:avLst/>
            </a:prstGeom>
            <a:solidFill>
              <a:schemeClr val="bg1"/>
            </a:solidFill>
            <a:ln>
              <a:noFill/>
            </a:ln>
          </p:spPr>
          <p:txBody>
            <a:bodyPr wrap="square" rtlCol="0">
              <a:spAutoFit/>
            </a:bodyPr>
            <a:p>
              <a:r>
                <a:rPr lang="en-US" altLang="ja-JP" sz="2400" spc="-1">
                  <a:latin typeface="+mn-ea"/>
                  <a:sym typeface="+mn-ea"/>
                </a:rPr>
                <a:t>Long Short-term Memory (</a:t>
              </a:r>
              <a:r>
                <a:rPr lang="en-US" altLang="ja-JP" sz="2400" spc="-1" dirty="0">
                  <a:latin typeface="+mn-ea"/>
                  <a:sym typeface="+mn-ea"/>
                </a:rPr>
                <a:t>LSTM</a:t>
              </a:r>
              <a:r>
                <a:rPr lang="en-US" altLang="ja-JP" sz="2400" spc="-1" dirty="0">
                  <a:latin typeface="+mn-ea"/>
                  <a:sym typeface="+mn-ea"/>
                </a:rPr>
                <a:t>)</a:t>
              </a:r>
              <a:endParaRPr lang="en-US" altLang="ja-JP" sz="2400" b="0" strike="noStrike" spc="-1" dirty="0">
                <a:latin typeface="+mn-ea"/>
              </a:endParaRPr>
            </a:p>
            <a:p>
              <a:endParaRPr kumimoji="1" lang="ja-JP" altLang="en-US" sz="2400" dirty="0"/>
            </a:p>
          </p:txBody>
        </p:sp>
      </p:grpSp>
      <mc:AlternateContent xmlns:mc="http://schemas.openxmlformats.org/markup-compatibility/2006">
        <mc:Choice xmlns:a14="http://schemas.microsoft.com/office/drawing/2010/main" Requires="a14">
          <p:sp>
            <p:nvSpPr>
              <p:cNvPr id="5" name="文本框 4"/>
              <p:cNvSpPr txBox="1"/>
              <p:nvPr/>
            </p:nvSpPr>
            <p:spPr>
              <a:xfrm>
                <a:off x="5248910" y="2567305"/>
                <a:ext cx="2815590"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𝑍𝑓</m:t>
                      </m:r>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𝑡−</m:t>
                          </m:r>
                          <m:r>
                            <a:rPr lang="en-US" altLang="zh-CN" i="1">
                              <a:latin typeface="Cambria Math" panose="02040503050406030204" pitchFamily="18" charset="0"/>
                              <a:cs typeface="Cambria Math" panose="02040503050406030204" pitchFamily="18" charset="0"/>
                            </a:rPr>
                            <m:t>1</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𝑍𝑖</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𝑍</m:t>
                      </m:r>
                    </m:oMath>
                  </m:oMathPara>
                </a14:m>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5248910" y="2567305"/>
                <a:ext cx="2815590" cy="36830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075555" y="3449320"/>
                <a:ext cx="3162935"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ℎ</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𝑍o</m:t>
                      </m:r>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𝑡𝑎𝑛ℎ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075555" y="3449320"/>
                <a:ext cx="3162935" cy="368300"/>
              </a:xfrm>
              <a:prstGeom prst="rect">
                <a:avLst/>
              </a:prstGeom>
              <a:blipFill rotWithShape="1">
                <a:blip r:embed="rId2"/>
                <a:stretch>
                  <a:fillRect/>
                </a:stretch>
              </a:blipFill>
            </p:spPr>
            <p:txBody>
              <a:bodyPr/>
              <a:lstStyle/>
              <a:p>
                <a:r>
                  <a:rPr lang="zh-CN" altLang="en-US">
                    <a:noFill/>
                  </a:rPr>
                  <a:t> </a:t>
                </a:r>
              </a:p>
            </p:txBody>
          </p:sp>
        </mc:Fallback>
      </mc:AlternateContent>
      <p:pic>
        <p:nvPicPr>
          <p:cNvPr id="6" name="图片 5" descr="LSTM"/>
          <p:cNvPicPr>
            <a:picLocks noChangeAspect="1"/>
          </p:cNvPicPr>
          <p:nvPr/>
        </p:nvPicPr>
        <p:blipFill>
          <a:blip r:embed="rId3"/>
          <a:stretch>
            <a:fillRect/>
          </a:stretch>
        </p:blipFill>
        <p:spPr>
          <a:xfrm>
            <a:off x="1200785" y="1913255"/>
            <a:ext cx="3547745" cy="382524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4994910" y="4331335"/>
                <a:ext cx="3162935"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𝑦</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𝑊</m:t>
                          </m:r>
                          <m:r>
                            <a:rPr lang="en-US" altLang="zh-CN" i="1">
                              <a:latin typeface="Cambria Math" panose="02040503050406030204" pitchFamily="18" charset="0"/>
                              <a:cs typeface="Cambria Math" panose="02040503050406030204" pitchFamily="18" charset="0"/>
                            </a:rPr>
                            <m:t>ℎ</m:t>
                          </m:r>
                        </m:e>
                        <m:sub>
                          <m:r>
                            <a:rPr lang="en-US" altLang="zh-CN" i="1">
                              <a:latin typeface="Cambria Math" panose="02040503050406030204" pitchFamily="18" charset="0"/>
                              <a:cs typeface="Cambria Math" panose="02040503050406030204" pitchFamily="18" charset="0"/>
                            </a:rPr>
                            <m:t>𝑡</m:t>
                          </m:r>
                        </m:sub>
                      </m:sSub>
                      <m:r>
                        <a:rPr lang="en-US" altLang="zh-CN" i="1">
                          <a:latin typeface="Cambria Math" panose="02040503050406030204" pitchFamily="18" charset="0"/>
                          <a:cs typeface="Cambria Math" panose="02040503050406030204" pitchFamily="18" charset="0"/>
                        </a:rPr>
                        <m:t>)</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4994910" y="4331335"/>
                <a:ext cx="3162935" cy="36830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29630"/>
    </mc:Choice>
    <mc:Fallback>
      <p:transition spd="slow" advTm="296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822959" y="386694"/>
            <a:ext cx="7543800" cy="690132"/>
          </a:xfrm>
        </p:spPr>
        <p:txBody>
          <a:bodyPr>
            <a:normAutofit fontScale="90000"/>
          </a:bodyPr>
          <a:lstStyle/>
          <a:p>
            <a:pPr algn="l">
              <a:buClrTx/>
              <a:buSzTx/>
              <a:buFontTx/>
            </a:pPr>
            <a:r>
              <a:rPr kumimoji="1" lang="ja-JP" altLang="en-US" sz="4445" dirty="0">
                <a:solidFill>
                  <a:schemeClr val="tx1"/>
                </a:solidFill>
              </a:rPr>
              <a:t>要素技術</a:t>
            </a:r>
            <a:endParaRPr kumimoji="1" lang="ja-JP" altLang="en-US" sz="4445" dirty="0">
              <a:solidFill>
                <a:schemeClr val="tx1"/>
              </a:solidFill>
            </a:endParaRPr>
          </a:p>
        </p:txBody>
      </p:sp>
      <p:sp>
        <p:nvSpPr>
          <p:cNvPr id="4" name="スライド番号プレースホルダー 3"/>
          <p:cNvSpPr>
            <a:spLocks noGrp="1"/>
          </p:cNvSpPr>
          <p:nvPr>
            <p:ph type="sldNum" sz="quarter" idx="12"/>
          </p:nvPr>
        </p:nvSpPr>
        <p:spPr/>
        <p:txBody>
          <a:bodyPr/>
          <a:lstStyle/>
          <a:p>
            <a:fld id="{C177C477-FD26-4DBB-84A8-AFC7583E4AC2}" type="slidenum">
              <a:rPr kumimoji="1" lang="ja-JP" altLang="en-US" smtClean="0"/>
            </a:fld>
            <a:endParaRPr kumimoji="1" lang="ja-JP" altLang="en-US"/>
          </a:p>
        </p:txBody>
      </p:sp>
      <p:grpSp>
        <p:nvGrpSpPr>
          <p:cNvPr id="22" name="グループ化 21"/>
          <p:cNvGrpSpPr/>
          <p:nvPr/>
        </p:nvGrpSpPr>
        <p:grpSpPr>
          <a:xfrm rot="0">
            <a:off x="905510" y="1271270"/>
            <a:ext cx="7332980" cy="4895215"/>
            <a:chOff x="444618" y="3450242"/>
            <a:chExt cx="3749878" cy="1741241"/>
          </a:xfrm>
        </p:grpSpPr>
        <p:sp>
          <p:nvSpPr>
            <p:cNvPr id="24" name="四角形: 角を丸くする 23"/>
            <p:cNvSpPr/>
            <p:nvPr/>
          </p:nvSpPr>
          <p:spPr>
            <a:xfrm>
              <a:off x="444618" y="3526644"/>
              <a:ext cx="3749878" cy="166483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25" name="テキスト ボックス 24"/>
            <p:cNvSpPr txBox="1"/>
            <p:nvPr/>
          </p:nvSpPr>
          <p:spPr>
            <a:xfrm>
              <a:off x="762195" y="3450242"/>
              <a:ext cx="2306493" cy="295214"/>
            </a:xfrm>
            <a:prstGeom prst="rect">
              <a:avLst/>
            </a:prstGeom>
            <a:solidFill>
              <a:schemeClr val="bg1"/>
            </a:solidFill>
            <a:ln>
              <a:noFill/>
            </a:ln>
          </p:spPr>
          <p:txBody>
            <a:bodyPr wrap="square" rtlCol="0">
              <a:spAutoFit/>
            </a:bodyPr>
            <a:p>
              <a:r>
                <a:rPr lang="en-US" altLang="ja-JP" sz="2400" spc="-1">
                  <a:latin typeface="+mn-ea"/>
                  <a:sym typeface="+mn-ea"/>
                </a:rPr>
                <a:t>Sequence to Sequence (</a:t>
              </a:r>
              <a:r>
                <a:rPr lang="en-US" altLang="ja-JP" sz="2400" spc="-1" dirty="0">
                  <a:latin typeface="+mn-ea"/>
                  <a:sym typeface="+mn-ea"/>
                </a:rPr>
                <a:t>seq2seq</a:t>
              </a:r>
              <a:r>
                <a:rPr lang="en-US" altLang="ja-JP" sz="2400" spc="-1" dirty="0">
                  <a:latin typeface="+mn-ea"/>
                  <a:sym typeface="+mn-ea"/>
                </a:rPr>
                <a:t>)</a:t>
              </a:r>
              <a:endParaRPr lang="en-US" altLang="ja-JP" sz="2400" b="0" strike="noStrike" spc="-1" dirty="0">
                <a:latin typeface="+mn-ea"/>
              </a:endParaRPr>
            </a:p>
            <a:p>
              <a:endParaRPr kumimoji="1" lang="ja-JP" altLang="en-US" sz="2400" dirty="0"/>
            </a:p>
          </p:txBody>
        </p:sp>
      </p:grpSp>
      <p:sp>
        <p:nvSpPr>
          <p:cNvPr id="8" name="文本框 7"/>
          <p:cNvSpPr txBox="1"/>
          <p:nvPr/>
        </p:nvSpPr>
        <p:spPr>
          <a:xfrm>
            <a:off x="1280795" y="4826635"/>
            <a:ext cx="6957695" cy="1019810"/>
          </a:xfrm>
          <a:prstGeom prst="rect">
            <a:avLst/>
          </a:prstGeom>
          <a:noFill/>
        </p:spPr>
        <p:txBody>
          <a:bodyPr wrap="square" rtlCol="0">
            <a:spAutoFit/>
          </a:bodyPr>
          <a:p>
            <a:pPr algn="l">
              <a:lnSpc>
                <a:spcPct val="100000"/>
              </a:lnSpc>
              <a:spcBef>
                <a:spcPts val="1000"/>
              </a:spcBef>
              <a:buClrTx/>
              <a:buSzTx/>
              <a:buFontTx/>
            </a:pPr>
            <a:r>
              <a:rPr kumimoji="1" lang="ja-JP" altLang="ja-JP" sz="2600" dirty="0">
                <a:sym typeface="+mn-ea"/>
              </a:rPr>
              <a:t>・時系列データを処理するネットワーク構造</a:t>
            </a:r>
            <a:endParaRPr kumimoji="1" lang="ja-JP" altLang="ja-JP" sz="2600" b="0" strike="noStrike" dirty="0"/>
          </a:p>
          <a:p>
            <a:pPr>
              <a:lnSpc>
                <a:spcPct val="100000"/>
              </a:lnSpc>
              <a:spcBef>
                <a:spcPts val="1000"/>
              </a:spcBef>
            </a:pPr>
            <a:endParaRPr kumimoji="1" lang="ja-JP" altLang="ja-JP" sz="2600" dirty="0"/>
          </a:p>
        </p:txBody>
      </p:sp>
      <p:pic>
        <p:nvPicPr>
          <p:cNvPr id="6" name="图片 5" descr="Seq2SeqSim"/>
          <p:cNvPicPr>
            <a:picLocks noChangeAspect="1"/>
          </p:cNvPicPr>
          <p:nvPr/>
        </p:nvPicPr>
        <p:blipFill>
          <a:blip r:embed="rId1"/>
          <a:stretch>
            <a:fillRect/>
          </a:stretch>
        </p:blipFill>
        <p:spPr>
          <a:xfrm>
            <a:off x="1518285" y="1837690"/>
            <a:ext cx="6106795" cy="2376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625"/>
    </mc:Choice>
    <mc:Fallback>
      <p:transition spd="slow" advTm="31625"/>
    </mc:Fallback>
  </mc:AlternateContent>
</p:sld>
</file>

<file path=ppt/tags/tag1.xml><?xml version="1.0" encoding="utf-8"?>
<p:tagLst xmlns:p="http://schemas.openxmlformats.org/presentationml/2006/main">
  <p:tag name="KSO_WM_UNIT_TABLE_BEAUTIFY" val="smartTable{d7fd6715-5938-4bc8-8d55-fa8a99f89afb}"/>
  <p:tag name="TABLE_ENDDRAG_ORIGIN_RECT" val="532*138"/>
  <p:tag name="TABLE_ENDDRAG_RECT" val="108*151*532*138"/>
</p:tagLst>
</file>

<file path=ppt/tags/tag2.xml><?xml version="1.0" encoding="utf-8"?>
<p:tagLst xmlns:p="http://schemas.openxmlformats.org/presentationml/2006/main">
  <p:tag name="KSO_WM_UNIT_TABLE_BEAUTIFY" val="smartTable{d0d2cd29-2e33-4ee6-b1b7-a76170061bf4}"/>
  <p:tag name="TABLE_ENDDRAG_ORIGIN_RECT" val="299*35"/>
  <p:tag name="TABLE_ENDDRAG_RECT" val="108*240*299*35"/>
</p:tagLst>
</file>

<file path=ppt/tags/tag3.xml><?xml version="1.0" encoding="utf-8"?>
<p:tagLst xmlns:p="http://schemas.openxmlformats.org/presentationml/2006/main">
  <p:tag name="KSO_WM_UNIT_TABLE_BEAUTIFY" val="smartTable{e0d1687e-0df5-4a2b-b10f-09957b65f201}"/>
  <p:tag name="TABLE_ENDDRAG_ORIGIN_RECT" val="299*35"/>
  <p:tag name="TABLE_ENDDRAG_RECT" val="108*240*299*35"/>
</p:tagLst>
</file>

<file path=ppt/tags/tag4.xml><?xml version="1.0" encoding="utf-8"?>
<p:tagLst xmlns:p="http://schemas.openxmlformats.org/presentationml/2006/main">
  <p:tag name="KSO_WM_UNIT_TABLE_BEAUTIFY" val="smartTable{ea9a0826-9424-4a4d-8fcc-ec1f9d6b371c}"/>
  <p:tag name="TABLE_ENDDRAG_ORIGIN_RECT" val="403*285"/>
  <p:tag name="TABLE_ENDDRAG_RECT" val="181*153*403*285"/>
</p:tagLst>
</file>

<file path=ppt/theme/theme1.xml><?xml version="1.0" encoding="utf-8"?>
<a:theme xmlns:a="http://schemas.openxmlformats.org/drawingml/2006/main" name="レトロスペクト">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レトロスペク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2160</Words>
  <Application>WPS 演示</Application>
  <PresentationFormat>全屏显示(4:3)</PresentationFormat>
  <Paragraphs>377</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Calibri</vt:lpstr>
      <vt:lpstr>Times New Roman</vt:lpstr>
      <vt:lpstr>MS Gothic</vt:lpstr>
      <vt:lpstr>Cambria Math</vt:lpstr>
      <vt:lpstr>MS Mincho</vt:lpstr>
      <vt:lpstr>Calibri Light</vt:lpstr>
      <vt:lpstr>MS PGothic</vt:lpstr>
      <vt:lpstr>微软雅黑</vt:lpstr>
      <vt:lpstr>Arial Unicode MS</vt:lpstr>
      <vt:lpstr>Yu Gothic</vt:lpstr>
      <vt:lpstr>等线</vt:lpstr>
      <vt:lpstr>Meiryo</vt:lpstr>
      <vt:lpstr>レトロスペクト</vt:lpstr>
      <vt:lpstr> 非線形システムに対する固定時間安定を保証するスライディングモード制御</vt:lpstr>
      <vt:lpstr>発表の構成</vt:lpstr>
      <vt:lpstr>発表の構成</vt:lpstr>
      <vt:lpstr>はじめに（研究背景）</vt:lpstr>
      <vt:lpstr>はじめに（研究目的）</vt:lpstr>
      <vt:lpstr>発表の構成</vt:lpstr>
      <vt:lpstr>基礎理論</vt:lpstr>
      <vt:lpstr>基礎理論(固定時間安定)</vt:lpstr>
      <vt:lpstr>要素技術</vt:lpstr>
      <vt:lpstr>要素技術</vt:lpstr>
      <vt:lpstr>発表の構成</vt:lpstr>
      <vt:lpstr>提案手法(説明の流れ)</vt:lpstr>
      <vt:lpstr>従来手法</vt:lpstr>
      <vt:lpstr>発表の構成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発表の構成</vt:lpstr>
      <vt:lpstr>おわりに</vt:lpstr>
      <vt:lpstr>発表の構成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制約がある移動ロボットの モデル予測制御に基づいたビジュアルサーボ</dc:title>
  <dc:creator>中出 崇彦</dc:creator>
  <cp:lastModifiedBy>エレンデース</cp:lastModifiedBy>
  <cp:revision>589</cp:revision>
  <cp:lastPrinted>2020-12-23T04:00:00Z</cp:lastPrinted>
  <dcterms:created xsi:type="dcterms:W3CDTF">2019-07-02T09:15:00Z</dcterms:created>
  <dcterms:modified xsi:type="dcterms:W3CDTF">2021-07-21T05:23:26Z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F6DD609A6D8E44C382154A9B12C2C528</vt:lpwstr>
  </property>
  <property fmtid="{D5CDD505-2E9C-101B-9397-08002B2CF9AE}" pid="3" name="KSOProductBuildVer">
    <vt:lpwstr>2052-11.1.0.10667</vt:lpwstr>
  </property>
</Properties>
</file>