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98" r:id="rId3"/>
    <p:sldId id="497" r:id="rId5"/>
    <p:sldId id="498" r:id="rId6"/>
    <p:sldId id="499" r:id="rId7"/>
    <p:sldId id="500" r:id="rId8"/>
    <p:sldId id="501" r:id="rId9"/>
    <p:sldId id="502" r:id="rId10"/>
  </p:sldIdLst>
  <p:sldSz cx="9144000" cy="6858000" type="screen4x3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47"/>
    <a:srgbClr val="BF654D"/>
    <a:srgbClr val="F5C1F3"/>
    <a:srgbClr val="CC0000"/>
    <a:srgbClr val="017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B9103-A803-498C-8371-C0BF1FB5C1A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7AE3B-BF29-4D65-8AC7-A3A8937C04C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E34C-863D-4A40-8D66-AA9E43A1F7AB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E7709-1E57-4797-B397-3A0BE789446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近年, 機械学習の発展に伴い, 自然言語処理も大きく発展しています. 自然言語処理の 1 つタスクとして, 機械翻訳について新しい手法は次々に提案されていますが、漫画の翻訳は主に二つの部分で構成されています。まずは漫画からセリフやオノマトペなどのテキストの識別、そしてテキストの翻訳です。今回は翻訳の部分に着目し、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近年, 機械学習の発展に伴い, 自然言語処理も大きく発展しています. 自然言語処理の 1 つタスクとして, 機械翻訳について新しい手法は次々に提案されていますが、漫画の翻訳は主に二つの部分で構成されています。まずは漫画からセリフやオノマトペなどのテキストの識別、そしてテキストの翻訳です。今回は翻訳の部分に着目し、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近年, 機械学習の発展に伴い, 自然言語処理も大きく発展しています. 自然言語処理の 1 つタスクとして, 機械翻訳について新しい手法は次々に提案されていますが、漫画の翻訳は主に二つの部分で構成されています。まずは漫画からセリフやオノマトペなどのテキストの識別、そしてテキストの翻訳です。今回は翻訳の部分に着目し、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ja-JP" altLang="zh-CN"/>
              <a:t>人にとって当たり前のことですが、マシンには</a:t>
            </a:r>
            <a:r>
              <a:rPr lang="ja-JP" altLang="zh-CN"/>
              <a:t>そうに見えない</a:t>
            </a:r>
            <a:endParaRPr lang="ja-JP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ja-JP" altLang="zh-CN"/>
              <a:t>人にとって当たり前のことですが、マシンには</a:t>
            </a:r>
            <a:r>
              <a:rPr lang="ja-JP" altLang="zh-CN"/>
              <a:t>そうに見えない</a:t>
            </a:r>
            <a:endParaRPr lang="ja-JP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ja-JP" altLang="zh-CN"/>
              <a:t>人にとって当たり前のことですが、マシンには</a:t>
            </a:r>
            <a:r>
              <a:rPr lang="ja-JP" altLang="zh-CN"/>
              <a:t>そうに見えない</a:t>
            </a:r>
            <a:endParaRPr lang="ja-JP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ja-JP" altLang="zh-CN"/>
              <a:t>人にとって当たり前のことですが、マシンには</a:t>
            </a:r>
            <a:r>
              <a:rPr lang="ja-JP" altLang="zh-CN"/>
              <a:t>そうに見えない</a:t>
            </a:r>
            <a:endParaRPr lang="ja-JP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00836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68680" y="396101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27552"/>
            <a:ext cx="7543800" cy="4641542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ja-JP" altLang="en-US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6812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-79156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177C477-FD26-4DBB-84A8-AFC7583E4AC2}" type="slidenum">
              <a:rPr kumimoji="1" lang="ja-JP" altLang="en-US" smtClean="0"/>
            </a:fld>
            <a:endParaRPr kumimoji="1" lang="ja-JP" altLang="en-US" sz="2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C177C477-FD26-4DBB-84A8-AFC7583E4AC2}" type="slidenum">
              <a:rPr kumimoji="1" lang="ja-JP" altLang="en-US" smtClean="0"/>
            </a:fld>
            <a:endParaRPr kumimoji="1" lang="ja-JP" altLang="en-US" sz="1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03126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94138" y="144598"/>
            <a:ext cx="7543800" cy="83394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1"/>
                </a:solidFill>
              </a:rPr>
              <a:t>質問応答と灯謎の</a:t>
            </a:r>
            <a:r>
              <a:rPr kumimoji="1" lang="ja-JP" altLang="en-US" sz="4000" dirty="0">
                <a:solidFill>
                  <a:schemeClr val="tx1"/>
                </a:solidFill>
              </a:rPr>
              <a:t>違い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905510" y="1254124"/>
            <a:ext cx="7332980" cy="4912361"/>
            <a:chOff x="444618" y="3444143"/>
            <a:chExt cx="3749878" cy="1747340"/>
          </a:xfrm>
        </p:grpSpPr>
        <p:sp>
          <p:nvSpPr>
            <p:cNvPr id="24" name="四角形: 角を丸くする 23"/>
            <p:cNvSpPr/>
            <p:nvPr/>
          </p:nvSpPr>
          <p:spPr>
            <a:xfrm>
              <a:off x="444618" y="3526644"/>
              <a:ext cx="3749878" cy="1664839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62195" y="3444143"/>
              <a:ext cx="735493" cy="163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質問</a:t>
              </a:r>
              <a:r>
                <a:rPr kumimoji="1" lang="ja-JP" altLang="en-US" sz="2400" dirty="0"/>
                <a:t>応答</a:t>
              </a:r>
              <a:endParaRPr kumimoji="1" lang="ja-JP" altLang="en-US" sz="2400" dirty="0"/>
            </a:p>
          </p:txBody>
        </p:sp>
      </p:grpSp>
      <p:sp>
        <p:nvSpPr>
          <p:cNvPr id="8" name="右箭头 7"/>
          <p:cNvSpPr/>
          <p:nvPr/>
        </p:nvSpPr>
        <p:spPr>
          <a:xfrm>
            <a:off x="4251325" y="3514725"/>
            <a:ext cx="1415415" cy="587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56460" y="3754755"/>
            <a:ext cx="79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質問</a:t>
            </a:r>
            <a:endParaRPr kumimoji="1" lang="ja-JP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421755" y="3754755"/>
            <a:ext cx="81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ja-JP" altLang="en-US" sz="2400" dirty="0"/>
              <a:t>回答</a:t>
            </a:r>
            <a:endParaRPr kumimoji="1" lang="ja-JP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31315" y="2869565"/>
            <a:ext cx="2257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/>
              <a:t>吾輩は猫であるの作者は誰</a:t>
            </a:r>
            <a:r>
              <a:rPr kumimoji="1" lang="ja-JP" altLang="en-US" sz="2400" dirty="0"/>
              <a:t>？</a:t>
            </a:r>
            <a:endParaRPr kumimoji="1" lang="ja-JP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85" y="3157855"/>
            <a:ext cx="1423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/>
              <a:t>夏目漱石</a:t>
            </a:r>
            <a:endParaRPr kumimoji="1" lang="ja-JP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476750" y="3198495"/>
            <a:ext cx="79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/>
              <a:t>根拠</a:t>
            </a:r>
            <a:endParaRPr kumimoji="1" lang="ja-JP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745865" y="4215130"/>
            <a:ext cx="2258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>
                <a:sym typeface="+mn-ea"/>
              </a:rPr>
              <a:t>吾輩は猫である</a:t>
            </a:r>
            <a:r>
              <a:rPr kumimoji="1" lang="en-US" altLang="ja-JP" sz="2400" dirty="0">
                <a:sym typeface="+mn-ea"/>
              </a:rPr>
              <a:t>-</a:t>
            </a:r>
            <a:r>
              <a:rPr kumimoji="1" lang="en-US" altLang="ja-JP" sz="2400" dirty="0"/>
              <a:t>Wikipedia</a:t>
            </a:r>
            <a:endParaRPr kumimoji="1" lang="en-US" altLang="ja-JP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34"/>
    </mc:Choice>
    <mc:Fallback>
      <p:transition spd="slow" advTm="3473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94138" y="144598"/>
            <a:ext cx="7543800" cy="83394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1"/>
                </a:solidFill>
              </a:rPr>
              <a:t>質問応答と灯謎の</a:t>
            </a:r>
            <a:r>
              <a:rPr kumimoji="1" lang="ja-JP" altLang="en-US" sz="4000" dirty="0">
                <a:solidFill>
                  <a:schemeClr val="tx1"/>
                </a:solidFill>
              </a:rPr>
              <a:t>違い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905510" y="1254124"/>
            <a:ext cx="7332980" cy="4912361"/>
            <a:chOff x="444618" y="3444143"/>
            <a:chExt cx="3749878" cy="1747340"/>
          </a:xfrm>
        </p:grpSpPr>
        <p:sp>
          <p:nvSpPr>
            <p:cNvPr id="24" name="四角形: 角を丸くする 23"/>
            <p:cNvSpPr/>
            <p:nvPr/>
          </p:nvSpPr>
          <p:spPr>
            <a:xfrm>
              <a:off x="444618" y="3526644"/>
              <a:ext cx="3749878" cy="1664839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62195" y="3444143"/>
              <a:ext cx="1772002" cy="163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オープンドメイン質問</a:t>
              </a:r>
              <a:r>
                <a:rPr kumimoji="1" lang="ja-JP" altLang="en-US" sz="2400" dirty="0"/>
                <a:t>応答</a:t>
              </a:r>
              <a:endParaRPr kumimoji="1" lang="ja-JP" altLang="en-US" sz="2400" dirty="0"/>
            </a:p>
          </p:txBody>
        </p:sp>
      </p:grpSp>
      <p:sp>
        <p:nvSpPr>
          <p:cNvPr id="8" name="右箭头 7"/>
          <p:cNvSpPr/>
          <p:nvPr/>
        </p:nvSpPr>
        <p:spPr>
          <a:xfrm>
            <a:off x="4251325" y="3514725"/>
            <a:ext cx="1415415" cy="587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56460" y="3754755"/>
            <a:ext cx="79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質問</a:t>
            </a:r>
            <a:endParaRPr kumimoji="1" lang="ja-JP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421755" y="3754755"/>
            <a:ext cx="81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ja-JP" altLang="en-US" sz="2400" dirty="0"/>
              <a:t>回答</a:t>
            </a:r>
            <a:endParaRPr kumimoji="1" lang="ja-JP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31315" y="2869565"/>
            <a:ext cx="2257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/>
              <a:t>吾輩は猫であるの作者は誰</a:t>
            </a:r>
            <a:r>
              <a:rPr kumimoji="1" lang="ja-JP" altLang="en-US" sz="2400" dirty="0"/>
              <a:t>？</a:t>
            </a:r>
            <a:endParaRPr kumimoji="1" lang="ja-JP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85" y="3157855"/>
            <a:ext cx="1423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/>
              <a:t>夏目漱石</a:t>
            </a:r>
            <a:endParaRPr kumimoji="1" lang="ja-JP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476750" y="3198495"/>
            <a:ext cx="79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/>
              <a:t>根拠</a:t>
            </a:r>
            <a:endParaRPr kumimoji="1" lang="ja-JP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137660" y="4215130"/>
            <a:ext cx="142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ja-JP" sz="2400" dirty="0"/>
              <a:t>Wikipedia</a:t>
            </a:r>
            <a:r>
              <a:rPr kumimoji="1" lang="ja-JP" altLang="en-US" sz="2400" dirty="0"/>
              <a:t>で</a:t>
            </a:r>
            <a:r>
              <a:rPr kumimoji="1" lang="ja-JP" altLang="en-US" sz="2400" dirty="0"/>
              <a:t>検索</a:t>
            </a:r>
            <a:endParaRPr kumimoji="1" lang="ja-JP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34"/>
    </mc:Choice>
    <mc:Fallback>
      <p:transition spd="slow" advTm="347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94138" y="144598"/>
            <a:ext cx="7543800" cy="83394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1"/>
                </a:solidFill>
              </a:rPr>
              <a:t>質問応答と灯謎の</a:t>
            </a:r>
            <a:r>
              <a:rPr kumimoji="1" lang="ja-JP" altLang="en-US" sz="4000" dirty="0">
                <a:solidFill>
                  <a:schemeClr val="tx1"/>
                </a:solidFill>
              </a:rPr>
              <a:t>違い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905510" y="1254124"/>
            <a:ext cx="7332980" cy="4912361"/>
            <a:chOff x="444618" y="3444143"/>
            <a:chExt cx="3749878" cy="1747340"/>
          </a:xfrm>
        </p:grpSpPr>
        <p:sp>
          <p:nvSpPr>
            <p:cNvPr id="24" name="四角形: 角を丸くする 23"/>
            <p:cNvSpPr/>
            <p:nvPr/>
          </p:nvSpPr>
          <p:spPr>
            <a:xfrm>
              <a:off x="444618" y="3526644"/>
              <a:ext cx="3749878" cy="1664839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62195" y="3444143"/>
              <a:ext cx="1772002" cy="163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オープンドメイン質問</a:t>
              </a:r>
              <a:r>
                <a:rPr kumimoji="1" lang="ja-JP" altLang="en-US" sz="2400" dirty="0"/>
                <a:t>応答</a:t>
              </a:r>
              <a:endParaRPr kumimoji="1" lang="ja-JP" altLang="en-US" sz="2400" dirty="0"/>
            </a:p>
          </p:txBody>
        </p:sp>
      </p:grpSp>
      <p:sp>
        <p:nvSpPr>
          <p:cNvPr id="8" name="右箭头 7"/>
          <p:cNvSpPr/>
          <p:nvPr/>
        </p:nvSpPr>
        <p:spPr>
          <a:xfrm>
            <a:off x="4293870" y="3205480"/>
            <a:ext cx="1415415" cy="587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5380" y="3815080"/>
            <a:ext cx="79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質問</a:t>
            </a:r>
            <a:endParaRPr kumimoji="1" lang="ja-JP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461125" y="3815080"/>
            <a:ext cx="81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ja-JP" altLang="en-US" sz="2400" dirty="0"/>
              <a:t>回答</a:t>
            </a:r>
            <a:endParaRPr kumimoji="1" lang="ja-JP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30045" y="2616200"/>
            <a:ext cx="24212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kumimoji="1" lang="ja-JP" altLang="en-US" sz="2400" dirty="0"/>
              <a:t>一口咬掉牛尾巴</a:t>
            </a:r>
            <a:endParaRPr kumimoji="1" lang="ja-JP" altLang="en-US" sz="2400" dirty="0"/>
          </a:p>
          <a:p>
            <a:pPr algn="l">
              <a:buClrTx/>
              <a:buSzTx/>
              <a:buFontTx/>
            </a:pPr>
            <a:r>
              <a:rPr kumimoji="1" lang="en-US" altLang="zh-CN" sz="2400" dirty="0"/>
              <a:t>(</a:t>
            </a:r>
            <a:r>
              <a:rPr kumimoji="1" lang="ja-JP" altLang="zh-CN" sz="2400" dirty="0"/>
              <a:t>一口で牛の尻尾を食べた</a:t>
            </a:r>
            <a:r>
              <a:rPr kumimoji="1" lang="en-US" altLang="zh-CN" sz="2400" dirty="0"/>
              <a:t>)</a:t>
            </a:r>
            <a:endParaRPr kumimoji="1"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605270" y="3205480"/>
            <a:ext cx="521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/>
              <a:t>告</a:t>
            </a:r>
            <a:endParaRPr kumimoji="1" lang="ja-JP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417060" y="2889885"/>
            <a:ext cx="949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sz="2400" dirty="0"/>
              <a:t>ヒント</a:t>
            </a:r>
            <a:endParaRPr kumimoji="1" lang="ja-JP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964305" y="3815080"/>
            <a:ext cx="2074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kumimoji="1" lang="ja-JP" altLang="en-US" sz="2400" dirty="0"/>
              <a:t>　　打一字</a:t>
            </a:r>
            <a:endParaRPr kumimoji="1" lang="ja-JP" altLang="en-US" sz="2400" dirty="0"/>
          </a:p>
          <a:p>
            <a:r>
              <a:rPr kumimoji="1" lang="en-US" altLang="zh-CN" sz="2400" dirty="0"/>
              <a:t>(</a:t>
            </a:r>
            <a:r>
              <a:rPr kumimoji="1" lang="ja-JP" altLang="en-US" sz="2400" dirty="0"/>
              <a:t>答えは一文字</a:t>
            </a:r>
            <a:r>
              <a:rPr kumimoji="1" lang="en-US" altLang="zh-CN" sz="2400" dirty="0"/>
              <a:t>)</a:t>
            </a:r>
            <a:endParaRPr kumimoji="1"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34"/>
    </mc:Choice>
    <mc:Fallback>
      <p:transition spd="slow" advTm="3473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94138" y="144598"/>
            <a:ext cx="7543800" cy="833942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dirty="0">
                <a:solidFill>
                  <a:schemeClr val="tx1"/>
                </a:solidFill>
              </a:rPr>
              <a:t>灯謎問題を解決するための取り組み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905510" y="1254124"/>
            <a:ext cx="7332980" cy="4912361"/>
            <a:chOff x="444618" y="3444143"/>
            <a:chExt cx="3749878" cy="1747340"/>
          </a:xfrm>
        </p:grpSpPr>
        <p:sp>
          <p:nvSpPr>
            <p:cNvPr id="24" name="四角形: 角を丸くする 23"/>
            <p:cNvSpPr/>
            <p:nvPr/>
          </p:nvSpPr>
          <p:spPr>
            <a:xfrm>
              <a:off x="444618" y="3526644"/>
              <a:ext cx="3749878" cy="1664839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62195" y="3444143"/>
              <a:ext cx="1165424" cy="163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始めての</a:t>
              </a:r>
              <a:r>
                <a:rPr kumimoji="1" lang="ja-JP" altLang="en-US" sz="2400" dirty="0"/>
                <a:t>考え方</a:t>
              </a:r>
              <a:endParaRPr kumimoji="1" lang="ja-JP" altLang="en-US" sz="2400" dirty="0"/>
            </a:p>
          </p:txBody>
        </p:sp>
      </p:grpSp>
      <p:pic>
        <p:nvPicPr>
          <p:cNvPr id="6" name="图片 5" descr="diagram-202110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285" y="1714500"/>
            <a:ext cx="3434715" cy="38169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20545" y="5354320"/>
            <a:ext cx="832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kumimoji="1" lang="ja-JP" altLang="en-US" sz="2400" dirty="0"/>
              <a:t>子供</a:t>
            </a:r>
            <a:endParaRPr kumimoji="1" lang="ja-JP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772410" y="5354320"/>
            <a:ext cx="1781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kumimoji="1" lang="ja-JP" altLang="en-US" sz="2400" dirty="0"/>
              <a:t>いなくなった</a:t>
            </a:r>
            <a:endParaRPr kumimoji="1" lang="ja-JP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270625" y="1882775"/>
            <a:ext cx="901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kumimoji="1" lang="ja-JP" altLang="en-US" sz="5400" dirty="0"/>
              <a:t>孩</a:t>
            </a:r>
            <a:endParaRPr kumimoji="1" lang="ja-JP" altLang="en-US" sz="5400" dirty="0"/>
          </a:p>
        </p:txBody>
      </p:sp>
      <p:sp>
        <p:nvSpPr>
          <p:cNvPr id="21" name="椭圆 20"/>
          <p:cNvSpPr/>
          <p:nvPr/>
        </p:nvSpPr>
        <p:spPr>
          <a:xfrm>
            <a:off x="6270625" y="1928495"/>
            <a:ext cx="481965" cy="83058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270625" y="4525645"/>
            <a:ext cx="901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kumimoji="1" lang="ja-JP" altLang="en-US" sz="5400" dirty="0"/>
              <a:t>亥</a:t>
            </a:r>
            <a:endParaRPr kumimoji="1" lang="ja-JP" altLang="en-US" sz="5400" dirty="0"/>
          </a:p>
        </p:txBody>
      </p:sp>
      <p:sp>
        <p:nvSpPr>
          <p:cNvPr id="26" name="右箭头 25"/>
          <p:cNvSpPr/>
          <p:nvPr/>
        </p:nvSpPr>
        <p:spPr>
          <a:xfrm rot="5400000">
            <a:off x="6052185" y="3371215"/>
            <a:ext cx="1338580" cy="587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1" idx="3"/>
          </p:cNvCxnSpPr>
          <p:nvPr/>
        </p:nvCxnSpPr>
        <p:spPr>
          <a:xfrm flipH="1">
            <a:off x="5912485" y="2637155"/>
            <a:ext cx="428625" cy="275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632960" y="2912745"/>
            <a:ext cx="2120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kumimoji="1" lang="ja-JP" altLang="en-US" sz="1600" dirty="0"/>
              <a:t>この部分がなくなった</a:t>
            </a:r>
            <a:endParaRPr kumimoji="1" lang="ja-JP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34"/>
    </mc:Choice>
    <mc:Fallback>
      <p:transition spd="slow" advTm="3473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94138" y="144598"/>
            <a:ext cx="7543800" cy="833942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dirty="0">
                <a:solidFill>
                  <a:schemeClr val="tx1"/>
                </a:solidFill>
              </a:rPr>
              <a:t>灯謎問題を解決するための取り組み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905510" y="1254124"/>
            <a:ext cx="7332980" cy="4912361"/>
            <a:chOff x="444618" y="3444143"/>
            <a:chExt cx="3749878" cy="1747340"/>
          </a:xfrm>
        </p:grpSpPr>
        <p:sp>
          <p:nvSpPr>
            <p:cNvPr id="24" name="四角形: 角を丸くする 23"/>
            <p:cNvSpPr/>
            <p:nvPr/>
          </p:nvSpPr>
          <p:spPr>
            <a:xfrm>
              <a:off x="444618" y="3526644"/>
              <a:ext cx="3749878" cy="1664839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62195" y="3444143"/>
              <a:ext cx="1020598" cy="163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自分</a:t>
              </a:r>
              <a:r>
                <a:rPr kumimoji="1" lang="ja-JP" altLang="en-US" sz="2400" dirty="0"/>
                <a:t>の考え方</a:t>
              </a:r>
              <a:endParaRPr kumimoji="1" lang="ja-JP" altLang="en-US" sz="2400" dirty="0"/>
            </a:p>
          </p:txBody>
        </p:sp>
      </p:grpSp>
      <p:pic>
        <p:nvPicPr>
          <p:cNvPr id="2" name="图片 1" descr="diagram2-202110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6540" y="1789430"/>
            <a:ext cx="3785235" cy="407416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272790" y="4628515"/>
            <a:ext cx="292735" cy="36639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7"/>
          </p:cNvCxnSpPr>
          <p:nvPr/>
        </p:nvCxnSpPr>
        <p:spPr>
          <a:xfrm flipV="1">
            <a:off x="3522345" y="3943985"/>
            <a:ext cx="2193290" cy="737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475105" y="4050665"/>
            <a:ext cx="81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kumimoji="1" lang="ja-JP" altLang="en-US" sz="2400" dirty="0"/>
              <a:t>部首</a:t>
            </a:r>
            <a:endParaRPr kumimoji="1" lang="ja-JP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165860" y="5011420"/>
            <a:ext cx="1428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kumimoji="1" lang="ja-JP" altLang="en-US" sz="2400" dirty="0"/>
              <a:t>他の</a:t>
            </a:r>
            <a:r>
              <a:rPr kumimoji="1" lang="ja-JP" altLang="en-US" sz="2400" dirty="0"/>
              <a:t>部分</a:t>
            </a:r>
            <a:endParaRPr kumimoji="1" lang="ja-JP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830570" y="3204845"/>
            <a:ext cx="20218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kumimoji="1" lang="ja-JP" altLang="en-US" sz="2400" dirty="0"/>
              <a:t>分けられない漢字は部首と</a:t>
            </a:r>
            <a:r>
              <a:rPr kumimoji="1" lang="en-US" altLang="ja-JP" sz="2400" dirty="0"/>
              <a:t> pad </a:t>
            </a:r>
            <a:r>
              <a:rPr kumimoji="1" lang="ja-JP" altLang="en-US" sz="2400" dirty="0"/>
              <a:t>トークンで表示</a:t>
            </a:r>
            <a:r>
              <a:rPr kumimoji="1" lang="ja-JP" altLang="en-US" sz="2400" dirty="0"/>
              <a:t>する</a:t>
            </a:r>
            <a:endParaRPr kumimoji="1" lang="ja-JP" altLang="en-US" sz="2400" dirty="0"/>
          </a:p>
          <a:p>
            <a:pPr algn="l">
              <a:buClrTx/>
              <a:buSzTx/>
              <a:buFontTx/>
            </a:pPr>
            <a:endParaRPr kumimoji="1" lang="ja-JP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34"/>
    </mc:Choice>
    <mc:Fallback>
      <p:transition spd="slow" advTm="3473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94138" y="144598"/>
            <a:ext cx="7543800" cy="833942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dirty="0">
                <a:solidFill>
                  <a:schemeClr val="tx1"/>
                </a:solidFill>
              </a:rPr>
              <a:t>灯謎問題を解決するための取り組み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905510" y="1254124"/>
            <a:ext cx="7332980" cy="4912361"/>
            <a:chOff x="444618" y="3444143"/>
            <a:chExt cx="3749878" cy="1747340"/>
          </a:xfrm>
        </p:grpSpPr>
        <p:sp>
          <p:nvSpPr>
            <p:cNvPr id="24" name="四角形: 角を丸くする 23"/>
            <p:cNvSpPr/>
            <p:nvPr/>
          </p:nvSpPr>
          <p:spPr>
            <a:xfrm>
              <a:off x="444618" y="3526644"/>
              <a:ext cx="3749878" cy="1664839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62195" y="3444143"/>
              <a:ext cx="2680896" cy="163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Component-Enhancedを参考した</a:t>
              </a:r>
              <a:r>
                <a:rPr kumimoji="1" lang="ja-JP" altLang="en-US" sz="2400" dirty="0"/>
                <a:t>考え方</a:t>
              </a:r>
              <a:endParaRPr kumimoji="1" lang="ja-JP" altLang="en-US" sz="2400" dirty="0"/>
            </a:p>
          </p:txBody>
        </p:sp>
      </p:grpSp>
      <p:pic>
        <p:nvPicPr>
          <p:cNvPr id="6" name="图片 5" descr="diagram3-202110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560" y="1990090"/>
            <a:ext cx="4754880" cy="3728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34"/>
    </mc:Choice>
    <mc:Fallback>
      <p:transition spd="slow" advTm="3473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94138" y="144598"/>
            <a:ext cx="7543800" cy="833942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dirty="0">
                <a:solidFill>
                  <a:schemeClr val="tx1"/>
                </a:solidFill>
              </a:rPr>
              <a:t>灯謎問題を解決するための取り組み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477-FD26-4DBB-84A8-AFC7583E4AC2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905510" y="1254124"/>
            <a:ext cx="7332980" cy="4912361"/>
            <a:chOff x="444618" y="3444143"/>
            <a:chExt cx="3749878" cy="1747340"/>
          </a:xfrm>
        </p:grpSpPr>
        <p:sp>
          <p:nvSpPr>
            <p:cNvPr id="24" name="四角形: 角を丸くする 23"/>
            <p:cNvSpPr/>
            <p:nvPr/>
          </p:nvSpPr>
          <p:spPr>
            <a:xfrm>
              <a:off x="444618" y="3526644"/>
              <a:ext cx="3749878" cy="1664839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62195" y="3444143"/>
              <a:ext cx="1837921" cy="163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CharCBOW</a:t>
              </a:r>
              <a:r>
                <a:rPr kumimoji="1" lang="ja-JP" altLang="en-US" sz="2400" dirty="0"/>
                <a:t>と</a:t>
              </a:r>
              <a:r>
                <a:rPr kumimoji="1" lang="en-US" altLang="ja-JP" sz="2400" dirty="0"/>
                <a:t>CharSkipGram</a:t>
              </a:r>
              <a:endParaRPr kumimoji="1" lang="en-US" altLang="ja-JP" sz="2400" dirty="0"/>
            </a:p>
          </p:txBody>
        </p:sp>
      </p:grp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613535" y="1989773"/>
            <a:ext cx="5905500" cy="277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四角形: 角を丸くする 5"/>
          <p:cNvSpPr/>
          <p:nvPr/>
        </p:nvSpPr>
        <p:spPr>
          <a:xfrm>
            <a:off x="1240155" y="4832985"/>
            <a:ext cx="6573520" cy="1230630"/>
          </a:xfrm>
          <a:prstGeom prst="roundRect">
            <a:avLst/>
          </a:prstGeom>
          <a:solidFill>
            <a:srgbClr val="F3A447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marL="0" indent="0">
              <a:buNone/>
            </a:pPr>
            <a:r>
              <a:rPr sz="1600">
                <a:latin typeface="+mn-ea"/>
                <a:sym typeface="+mn-ea"/>
              </a:rPr>
              <a:t> Yanran Li, Wenjie Li, Fei Sun, and Sujian Li. Component-enhanced Chinese character embeddings. In</a:t>
            </a:r>
            <a:r>
              <a:rPr lang="en-US" sz="1600">
                <a:latin typeface="+mn-ea"/>
                <a:sym typeface="+mn-ea"/>
              </a:rPr>
              <a:t> </a:t>
            </a:r>
            <a:r>
              <a:rPr sz="1600">
                <a:latin typeface="+mn-ea"/>
                <a:sym typeface="+mn-ea"/>
              </a:rPr>
              <a:t>Proceedings of the 2015</a:t>
            </a:r>
            <a:r>
              <a:rPr lang="en-US" sz="1600">
                <a:latin typeface="+mn-ea"/>
                <a:sym typeface="+mn-ea"/>
              </a:rPr>
              <a:t> </a:t>
            </a:r>
            <a:r>
              <a:rPr sz="1600">
                <a:latin typeface="+mn-ea"/>
                <a:sym typeface="+mn-ea"/>
              </a:rPr>
              <a:t>Conference on Empirical Methods in Natural Language Processing, pp. 829–834, Lisbon,</a:t>
            </a:r>
            <a:r>
              <a:rPr lang="en-US" sz="1600">
                <a:latin typeface="+mn-ea"/>
                <a:sym typeface="+mn-ea"/>
              </a:rPr>
              <a:t> </a:t>
            </a:r>
            <a:r>
              <a:rPr sz="1600">
                <a:latin typeface="+mn-ea"/>
                <a:sym typeface="+mn-ea"/>
              </a:rPr>
              <a:t>Portugal, September 2015. Association for Computational Linguistics.</a:t>
            </a:r>
            <a:endParaRPr sz="160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34"/>
    </mc:Choice>
    <mc:Fallback>
      <p:transition spd="slow" advTm="34734"/>
    </mc:Fallback>
  </mc:AlternateContent>
</p:sld>
</file>

<file path=ppt/theme/theme1.xml><?xml version="1.0" encoding="utf-8"?>
<a:theme xmlns:a="http://schemas.openxmlformats.org/drawingml/2006/main" name="レトロスペクト">
  <a:themeElements>
    <a:clrScheme name="ペーパー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レトロスペク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WPS 演示</Application>
  <PresentationFormat>全屏显示(4:3)</PresentationFormat>
  <Paragraphs>99</Paragraphs>
  <Slides>7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MS PGothic</vt:lpstr>
      <vt:lpstr>Calibri Light</vt:lpstr>
      <vt:lpstr>微软雅黑</vt:lpstr>
      <vt:lpstr>Arial Unicode MS</vt:lpstr>
      <vt:lpstr>等线</vt:lpstr>
      <vt:lpstr>Yu Gothic</vt:lpstr>
      <vt:lpstr>レトロスペクト</vt:lpstr>
      <vt:lpstr>質問応答と灯謎の違い</vt:lpstr>
      <vt:lpstr>質問応答と灯謎の違い</vt:lpstr>
      <vt:lpstr>質問応答と灯謎の違い</vt:lpstr>
      <vt:lpstr>質問応答と灯謎の違い</vt:lpstr>
      <vt:lpstr>灯謎問題を解決するための取り組み</vt:lpstr>
      <vt:lpstr>灯謎問題を解決するための取り組み</vt:lpstr>
      <vt:lpstr>灯謎問題を解決するための取り組み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制約がある移動ロボットの モデル予測制御に基づいたビジュアルサーボ</dc:title>
  <dc:creator>中出 崇彦</dc:creator>
  <cp:lastModifiedBy>エレンデース</cp:lastModifiedBy>
  <cp:revision>625</cp:revision>
  <cp:lastPrinted>2020-12-23T04:00:00Z</cp:lastPrinted>
  <dcterms:created xsi:type="dcterms:W3CDTF">2019-07-02T09:15:00Z</dcterms:created>
  <dcterms:modified xsi:type="dcterms:W3CDTF">2021-10-27T06:08:00Z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8C44F94C020946D892CA2BC23A68C2B9</vt:lpwstr>
  </property>
  <property fmtid="{D5CDD505-2E9C-101B-9397-08002B2CF9AE}" pid="3" name="KSOProductBuildVer">
    <vt:lpwstr>2052-11.1.0.11045</vt:lpwstr>
  </property>
</Properties>
</file>