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35"/>
  </p:notesMasterIdLst>
  <p:sldIdLst>
    <p:sldId id="256" r:id="rId2"/>
    <p:sldId id="301" r:id="rId3"/>
    <p:sldId id="262" r:id="rId4"/>
    <p:sldId id="293" r:id="rId5"/>
    <p:sldId id="295" r:id="rId6"/>
    <p:sldId id="296" r:id="rId7"/>
    <p:sldId id="297" r:id="rId8"/>
    <p:sldId id="302" r:id="rId9"/>
    <p:sldId id="264" r:id="rId10"/>
    <p:sldId id="303" r:id="rId11"/>
    <p:sldId id="266" r:id="rId12"/>
    <p:sldId id="283" r:id="rId13"/>
    <p:sldId id="299" r:id="rId14"/>
    <p:sldId id="304" r:id="rId15"/>
    <p:sldId id="269" r:id="rId16"/>
    <p:sldId id="305" r:id="rId17"/>
    <p:sldId id="271" r:id="rId18"/>
    <p:sldId id="272" r:id="rId19"/>
    <p:sldId id="285" r:id="rId20"/>
    <p:sldId id="273" r:id="rId21"/>
    <p:sldId id="274" r:id="rId22"/>
    <p:sldId id="276" r:id="rId23"/>
    <p:sldId id="300" r:id="rId24"/>
    <p:sldId id="277" r:id="rId25"/>
    <p:sldId id="278" r:id="rId26"/>
    <p:sldId id="306" r:id="rId27"/>
    <p:sldId id="288" r:id="rId28"/>
    <p:sldId id="292" r:id="rId29"/>
    <p:sldId id="307" r:id="rId30"/>
    <p:sldId id="298" r:id="rId31"/>
    <p:sldId id="281" r:id="rId32"/>
    <p:sldId id="279" r:id="rId33"/>
    <p:sldId id="25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楠本 祐暉" initials="楠本" lastIdx="1" clrIdx="0">
    <p:extLst>
      <p:ext uri="{19B8F6BF-5375-455C-9EA6-DF929625EA0E}">
        <p15:presenceInfo xmlns:p15="http://schemas.microsoft.com/office/powerpoint/2012/main" userId="116c508e753fe8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486" autoAdjust="0"/>
  </p:normalViewPr>
  <p:slideViewPr>
    <p:cSldViewPr snapToGrid="0">
      <p:cViewPr>
        <p:scale>
          <a:sx n="100" d="100"/>
          <a:sy n="100" d="100"/>
        </p:scale>
        <p:origin x="248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0T19:41:26.57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AD16512-2CCC-4FA4-B510-FAB0A98F4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50E10C-1EED-438D-A7D0-F0D470838DA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0830F-71F5-4E9C-8785-61244E2A7023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F9946B2A-E510-4B3A-8393-19D289F9C6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B054A134-A727-4D24-8BB6-5C2FBE78B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1CF6C-BEAD-4121-82D3-0D6360D23C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C73156-21D8-412E-A2DC-E35FFD2F0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FE651-9E56-4C69-AC8B-C9AFB25A3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FE651-9E56-4C69-AC8B-C9AFB25A3BF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01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179C-5FBE-4004-8385-9159788A8558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40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C15B-04A9-4230-935D-9A5FB9ADB0D6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65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4FD4-712E-4B69-8FB2-84F342A63EDD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970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C532-D610-451F-9627-8AF42AC5563F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511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3EF8-A723-46DB-9CC7-2ECF1ECA9A9E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7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984-C988-4001-8239-C63B4AF2764B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169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6E51-EAD6-4DAF-AD15-4A4DDDFB8687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12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BACD-61E8-42BA-AD8E-44715DCAF60B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74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2E6F-99E1-4336-B996-B475BCC62D41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54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8AF-04C3-401A-876A-9150D5DEFB85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0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4123-C185-4248-925F-5A531CF4CD62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48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B062-4432-4ED8-9529-08F6AB323822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58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5A0C-B6B8-4D97-A06D-F1C5B871A707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73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7DF-1BAB-47E4-9419-1EAA57C615DB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7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39F0-B0CD-440C-B883-AD0E99454BA2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2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1A00-AA17-4EA1-A70F-83E59A21A642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6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C28A-BB68-45D7-8A83-74988895DB55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10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sc.repo.nii.ac.jp/?action=pages_view_main&amp;active_action=repository_view_main_item_detail&amp;item_id=1752&amp;item_no=1&amp;page_id=13&amp;block_id=2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orp.rakuten.co.jp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A305D-1DF0-4FD5-8226-37902B1F0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535" y="1914607"/>
            <a:ext cx="7391332" cy="1395454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マルチラベル付き日本語レビュー文章の分類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010BBD-813C-4BFE-A066-DA41F30FD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ja-JP" altLang="en-US" sz="2000" dirty="0">
                <a:latin typeface="+mn-ea"/>
              </a:rPr>
              <a:t>ソフトウェアシステム研究グループ</a:t>
            </a:r>
            <a:endParaRPr kumimoji="1" lang="en-US" altLang="ja-JP" sz="2000" dirty="0">
              <a:latin typeface="+mn-ea"/>
            </a:endParaRPr>
          </a:p>
          <a:p>
            <a:pPr algn="r"/>
            <a:r>
              <a:rPr lang="en-US" altLang="ja-JP" sz="2000" dirty="0">
                <a:latin typeface="+mn-ea"/>
              </a:rPr>
              <a:t>M1</a:t>
            </a:r>
            <a:r>
              <a:rPr lang="ja-JP" altLang="en-US" sz="2000" dirty="0">
                <a:latin typeface="+mn-ea"/>
              </a:rPr>
              <a:t>　楠本祐暉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9BE8A9-C8E7-481B-8489-86429FBE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23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３．データセット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４．提案手法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５．実験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６．まとめと今後の課題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7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62CDD-8116-42D5-9176-CA44FA4F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100" dirty="0"/>
              <a:t>データセット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C0D106-D172-413E-96B5-B399248F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97001"/>
            <a:ext cx="6591985" cy="5562600"/>
          </a:xfrm>
        </p:spPr>
        <p:txBody>
          <a:bodyPr>
            <a:normAutofit fontScale="92500"/>
          </a:bodyPr>
          <a:lstStyle/>
          <a:p>
            <a:r>
              <a:rPr lang="ja-JP" altLang="en-US" sz="2200" dirty="0">
                <a:latin typeface="+mn-ea"/>
              </a:rPr>
              <a:t>楽天トラベルレビューの</a:t>
            </a:r>
            <a:br>
              <a:rPr lang="en-US" altLang="ja-JP" sz="2200" dirty="0">
                <a:latin typeface="+mn-ea"/>
              </a:rPr>
            </a:br>
            <a:r>
              <a:rPr lang="ja-JP" altLang="en-US" sz="2200" dirty="0">
                <a:latin typeface="+mn-ea"/>
              </a:rPr>
              <a:t>アスペクトセンチメントタグ付きコーパスを使用</a:t>
            </a:r>
            <a:endParaRPr lang="en-US" altLang="ja-JP" sz="2200" dirty="0">
              <a:latin typeface="+mn-ea"/>
            </a:endParaRPr>
          </a:p>
          <a:p>
            <a:endParaRPr lang="en-US" altLang="ja-JP" sz="2200" dirty="0">
              <a:latin typeface="+mn-ea"/>
            </a:endParaRPr>
          </a:p>
          <a:p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楽天トラベルのレビュー約</a:t>
            </a:r>
            <a:r>
              <a:rPr lang="en-US" altLang="ja-JP" sz="2200" b="0" i="0" dirty="0">
                <a:solidFill>
                  <a:srgbClr val="000000"/>
                </a:solidFill>
                <a:effectLst/>
                <a:latin typeface="+mn-ea"/>
              </a:rPr>
              <a:t>7</a:t>
            </a: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万文について、</a:t>
            </a:r>
            <a:br>
              <a:rPr lang="en-US" altLang="ja-JP" sz="22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立地、部屋、食事等の</a:t>
            </a:r>
            <a:r>
              <a:rPr lang="en-US" altLang="ja-JP" sz="2200" b="0" i="0" dirty="0">
                <a:solidFill>
                  <a:srgbClr val="000000"/>
                </a:solidFill>
                <a:effectLst/>
                <a:latin typeface="+mn-ea"/>
              </a:rPr>
              <a:t>7</a:t>
            </a: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項目のアスペクトに対する</a:t>
            </a:r>
            <a:br>
              <a:rPr lang="en-US" altLang="ja-JP" sz="2200" dirty="0">
                <a:solidFill>
                  <a:srgbClr val="000000"/>
                </a:solidFill>
                <a:latin typeface="+mn-ea"/>
              </a:rPr>
            </a:b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ポジティブまたはネガティブのタグが</a:t>
            </a:r>
            <a:br>
              <a:rPr lang="en-US" altLang="ja-JP" sz="22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付与されている</a:t>
            </a:r>
            <a:endParaRPr lang="en-US" altLang="ja-JP" sz="2200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ja-JP" sz="2200" dirty="0">
              <a:latin typeface="+mn-ea"/>
            </a:endParaRPr>
          </a:p>
          <a:p>
            <a:r>
              <a:rPr lang="ja-JP" altLang="en-US" sz="2200" dirty="0">
                <a:latin typeface="+mn-ea"/>
              </a:rPr>
              <a:t>文章があるクラスに属していれば </a:t>
            </a:r>
            <a:r>
              <a:rPr lang="en-US" altLang="ja-JP" sz="2200" dirty="0">
                <a:latin typeface="+mn-ea"/>
              </a:rPr>
              <a:t>1 </a:t>
            </a:r>
            <a:r>
              <a:rPr lang="ja-JP" altLang="en-US" sz="2200" dirty="0">
                <a:latin typeface="+mn-ea"/>
              </a:rPr>
              <a:t>、属していな</a:t>
            </a:r>
            <a:br>
              <a:rPr lang="en-US" altLang="ja-JP" sz="2200" dirty="0">
                <a:latin typeface="+mn-ea"/>
              </a:rPr>
            </a:br>
            <a:r>
              <a:rPr lang="ja-JP" altLang="en-US" sz="2200" dirty="0">
                <a:latin typeface="+mn-ea"/>
              </a:rPr>
              <a:t>ければ </a:t>
            </a:r>
            <a:r>
              <a:rPr lang="en-US" altLang="ja-JP" sz="2200" dirty="0">
                <a:latin typeface="+mn-ea"/>
              </a:rPr>
              <a:t>0 </a:t>
            </a:r>
            <a:r>
              <a:rPr lang="ja-JP" altLang="en-US" sz="2200" dirty="0">
                <a:latin typeface="+mn-ea"/>
              </a:rPr>
              <a:t>というラベルが付与されている</a:t>
            </a:r>
            <a:endParaRPr lang="en-US" altLang="ja-JP" sz="2200" dirty="0">
              <a:latin typeface="+mn-ea"/>
            </a:endParaRPr>
          </a:p>
          <a:p>
            <a:endParaRPr lang="en-US" altLang="ja-JP" sz="1500" dirty="0"/>
          </a:p>
          <a:p>
            <a:pPr marL="0" indent="0">
              <a:buNone/>
            </a:pPr>
            <a:r>
              <a:rPr lang="ja-JP" altLang="en-US" sz="1000" dirty="0">
                <a:latin typeface="+mn-ea"/>
              </a:rPr>
              <a:t>楽天データセット </a:t>
            </a:r>
            <a:r>
              <a:rPr lang="en-US" altLang="ja-JP" sz="1000" dirty="0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https://dsc.repo.nii.ac.jp/?action=pages_view_main&amp;active_action=repository_view_main_item_detail&amp;item_id=1752&amp;item_no=1&amp;page_id=13&amp;block_id=</a:t>
            </a:r>
            <a:r>
              <a:rPr lang="en-US" altLang="ja-JP" sz="1000" dirty="0">
                <a:solidFill>
                  <a:schemeClr val="tx1"/>
                </a:solidFill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</a:t>
            </a:r>
            <a:endParaRPr lang="en-US" altLang="ja-JP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000" dirty="0">
                <a:latin typeface="+mn-ea"/>
              </a:rPr>
              <a:t>作成者</a:t>
            </a:r>
            <a:endParaRPr lang="en-US" altLang="ja-JP" sz="1000" dirty="0">
              <a:latin typeface="+mn-ea"/>
            </a:endParaRPr>
          </a:p>
          <a:p>
            <a:pPr marL="0" indent="0">
              <a:buNone/>
            </a:pPr>
            <a:r>
              <a:rPr lang="en-US" altLang="ja-JP" sz="1000" i="0" dirty="0">
                <a:solidFill>
                  <a:srgbClr val="000000"/>
                </a:solidFill>
                <a:latin typeface="+mn-ea"/>
              </a:rPr>
              <a:t>https://global.rakuten.com/corp/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3EA386-2D85-43F3-AA92-9FAFE98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0A5CF9-84B1-41FA-A241-380F997D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>
                <a:latin typeface="+mn-ea"/>
                <a:ea typeface="+mn-ea"/>
              </a:rPr>
            </a:br>
            <a:r>
              <a:rPr lang="ja-JP" altLang="en-US" sz="2100" dirty="0">
                <a:latin typeface="+mn-ea"/>
                <a:ea typeface="+mn-ea"/>
              </a:rPr>
              <a:t>データの具体例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41C743-191A-4EC4-BAB3-AF1F1812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8FC7912-D0B6-4DDA-A61E-C0EDCAF4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784350"/>
            <a:ext cx="6591985" cy="4126872"/>
          </a:xfrm>
        </p:spPr>
        <p:txBody>
          <a:bodyPr/>
          <a:lstStyle/>
          <a:p>
            <a:r>
              <a:rPr lang="ja-JP" altLang="en-US" dirty="0"/>
              <a:t>属しているクラス数を </a:t>
            </a:r>
            <a:r>
              <a:rPr lang="en-US" altLang="ja-JP" dirty="0"/>
              <a:t>k</a:t>
            </a:r>
            <a:r>
              <a:rPr lang="ja-JP" altLang="en-US" dirty="0"/>
              <a:t> とし、クラス数を</a:t>
            </a:r>
            <a:r>
              <a:rPr lang="en-US" altLang="ja-JP" dirty="0"/>
              <a:t> N </a:t>
            </a:r>
            <a:r>
              <a:rPr lang="ja-JP" altLang="en-US" dirty="0"/>
              <a:t>とすると、</a:t>
            </a:r>
            <a:br>
              <a:rPr lang="en-US" altLang="ja-JP" dirty="0"/>
            </a:br>
            <a:r>
              <a:rPr lang="ja-JP" altLang="en-US" dirty="0"/>
              <a:t>クラス情報は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 </a:t>
            </a:r>
            <a:r>
              <a:rPr lang="en-US" altLang="ja-JP" b="0" i="1" dirty="0">
                <a:solidFill>
                  <a:srgbClr val="1D1C1D"/>
                </a:solidFill>
                <a:effectLst/>
                <a:latin typeface="NotoSansJP"/>
              </a:rPr>
              <a:t>k of N 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ベクトルの形式になる</a:t>
            </a:r>
            <a:endParaRPr lang="ja-JP" altLang="en-US" dirty="0"/>
          </a:p>
        </p:txBody>
      </p:sp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BE82D8A2-6661-48DB-8C77-7C3701E9DF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376407"/>
              </p:ext>
            </p:extLst>
          </p:nvPr>
        </p:nvGraphicFramePr>
        <p:xfrm>
          <a:off x="873567" y="2596676"/>
          <a:ext cx="7967200" cy="318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404">
                  <a:extLst>
                    <a:ext uri="{9D8B030D-6E8A-4147-A177-3AD203B41FA5}">
                      <a16:colId xmlns:a16="http://schemas.microsoft.com/office/drawing/2014/main" val="1060049001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811149305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2942599353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1108467567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618935190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479045744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2763227417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37920922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4075143100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2069981135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83367067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617135268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611776236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095003866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1325663438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テキスト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朝食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朝食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サービス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サービス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705186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お部屋も広くて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お料理もとても美味しく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部屋の露天風呂からは星がプラネタリウム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のように広がっていて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とにかく最高でした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algn="ctr"/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792190"/>
                  </a:ext>
                </a:extLst>
              </a:tr>
              <a:tr h="641273"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一部の方が指摘した通り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廊下が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タバコ臭いのが気になりました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936216"/>
                  </a:ext>
                </a:extLst>
              </a:tr>
              <a:tr h="641273"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立地と値段で決めました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203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8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0A5CF9-84B1-41FA-A241-380F997D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>
                <a:latin typeface="+mn-ea"/>
                <a:ea typeface="+mn-ea"/>
              </a:rPr>
            </a:br>
            <a:r>
              <a:rPr lang="ja-JP" altLang="en-US" sz="2100" dirty="0">
                <a:latin typeface="+mn-ea"/>
                <a:ea typeface="+mn-ea"/>
              </a:rPr>
              <a:t>データの具体例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60048D07-070A-4CF6-AD50-D7137B699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970887"/>
              </p:ext>
            </p:extLst>
          </p:nvPr>
        </p:nvGraphicFramePr>
        <p:xfrm>
          <a:off x="858742" y="2882671"/>
          <a:ext cx="7967200" cy="318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404">
                  <a:extLst>
                    <a:ext uri="{9D8B030D-6E8A-4147-A177-3AD203B41FA5}">
                      <a16:colId xmlns:a16="http://schemas.microsoft.com/office/drawing/2014/main" val="1060049001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811149305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2942599353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1108467567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618935190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479045744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2763227417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37920922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4075143100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2069981135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83367067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617135268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611776236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095003866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1325663438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テキスト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朝食</a:t>
                      </a:r>
                      <a:endParaRPr kumimoji="1" lang="en-US" altLang="ja-JP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ja-JP" altLang="en-US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朝食</a:t>
                      </a:r>
                      <a:endParaRPr kumimoji="1" lang="en-US" altLang="ja-JP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サービス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サービス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705186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お部屋も広くて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お料理もとても美味しく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部屋の露天風呂からは星がプラネタリウムのように広がっていて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とにかく最高でした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algn="ctr"/>
                      <a:endParaRPr kumimoji="1" lang="ja-JP" altLang="en-US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792190"/>
                  </a:ext>
                </a:extLst>
              </a:tr>
              <a:tr h="641273"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一部の方が指摘した通り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廊下が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タバコ臭いのが気になりました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936216"/>
                  </a:ext>
                </a:extLst>
              </a:tr>
              <a:tr h="641273"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立地と値段で決めました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203855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41C743-191A-4EC4-BAB3-AF1F1812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8942FBE6-A817-4D09-8ACE-9809F79A349D}"/>
              </a:ext>
            </a:extLst>
          </p:cNvPr>
          <p:cNvSpPr/>
          <p:nvPr/>
        </p:nvSpPr>
        <p:spPr>
          <a:xfrm rot="5400000">
            <a:off x="6564180" y="435334"/>
            <a:ext cx="792096" cy="37314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6DB3C4-E7B7-406B-A472-9B06ADEA081C}"/>
              </a:ext>
            </a:extLst>
          </p:cNvPr>
          <p:cNvSpPr txBox="1"/>
          <p:nvPr/>
        </p:nvSpPr>
        <p:spPr>
          <a:xfrm>
            <a:off x="5429250" y="1443790"/>
            <a:ext cx="288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この </a:t>
            </a:r>
            <a:r>
              <a:rPr kumimoji="1" lang="en-US" altLang="ja-JP" dirty="0">
                <a:solidFill>
                  <a:srgbClr val="FF0000"/>
                </a:solidFill>
              </a:rPr>
              <a:t>12 </a:t>
            </a:r>
            <a:r>
              <a:rPr kumimoji="1" lang="ja-JP" altLang="en-US" dirty="0">
                <a:solidFill>
                  <a:srgbClr val="FF0000"/>
                </a:solidFill>
              </a:rPr>
              <a:t>クラスを使用した</a:t>
            </a:r>
          </a:p>
        </p:txBody>
      </p:sp>
    </p:spTree>
    <p:extLst>
      <p:ext uri="{BB962C8B-B14F-4D97-AF65-F5344CB8AC3E}">
        <p14:creationId xmlns:p14="http://schemas.microsoft.com/office/powerpoint/2010/main" val="87500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３．データセット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４．提案手法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５．実験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６．まとめと今後の課題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71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3E946-85B9-4EA7-9E72-9DAA688F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/>
            </a:br>
            <a:r>
              <a:rPr lang="ja-JP" altLang="en-US" sz="2100" dirty="0"/>
              <a:t>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9A900A-306E-4854-B967-1BEA021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2082373"/>
            <a:ext cx="6686550" cy="3941909"/>
          </a:xfrm>
        </p:spPr>
        <p:txBody>
          <a:bodyPr/>
          <a:lstStyle/>
          <a:p>
            <a:r>
              <a:rPr lang="ja-JP" altLang="en-US" sz="2000" dirty="0"/>
              <a:t>文章を多クラスに分類するモデルの提案</a:t>
            </a:r>
            <a:endParaRPr lang="en-US" altLang="ja-JP" sz="2000" dirty="0"/>
          </a:p>
          <a:p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1</a:t>
            </a:r>
            <a:r>
              <a:rPr lang="ja-JP" altLang="en-US" sz="2000" dirty="0"/>
              <a:t>．分散表現を獲得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2</a:t>
            </a:r>
            <a:r>
              <a:rPr lang="ja-JP" altLang="en-US" sz="2000" dirty="0"/>
              <a:t>．分類器による推定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657AB7-A817-4D4D-8693-B7C197BA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8AB1AE-7B1A-4691-A565-422C463D12FD}"/>
              </a:ext>
            </a:extLst>
          </p:cNvPr>
          <p:cNvSpPr/>
          <p:nvPr/>
        </p:nvSpPr>
        <p:spPr>
          <a:xfrm>
            <a:off x="1219176" y="4238543"/>
            <a:ext cx="632129" cy="1103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350" dirty="0"/>
              <a:t>データ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E6F229-683C-466C-BAC1-FC5DBBE0D68E}"/>
              </a:ext>
            </a:extLst>
          </p:cNvPr>
          <p:cNvSpPr/>
          <p:nvPr/>
        </p:nvSpPr>
        <p:spPr>
          <a:xfrm>
            <a:off x="3127348" y="4238544"/>
            <a:ext cx="632129" cy="1103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350" dirty="0"/>
              <a:t>ＢＥＲＴ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FB857A5D-E93C-4C25-9EF6-FFD688215729}"/>
              </a:ext>
            </a:extLst>
          </p:cNvPr>
          <p:cNvSpPr/>
          <p:nvPr/>
        </p:nvSpPr>
        <p:spPr>
          <a:xfrm>
            <a:off x="2020615" y="4775406"/>
            <a:ext cx="1014797" cy="357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88677C-B515-40D9-93FE-84C8C8936D5E}"/>
              </a:ext>
            </a:extLst>
          </p:cNvPr>
          <p:cNvSpPr txBox="1"/>
          <p:nvPr/>
        </p:nvSpPr>
        <p:spPr>
          <a:xfrm>
            <a:off x="2081862" y="4375990"/>
            <a:ext cx="7494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50" dirty="0">
                <a:latin typeface="+mn-ea"/>
              </a:rPr>
              <a:t>単語</a:t>
            </a:r>
            <a:r>
              <a:rPr kumimoji="1" lang="en-US" altLang="ja-JP" sz="1350" dirty="0">
                <a:latin typeface="+mn-ea"/>
              </a:rPr>
              <a:t>ID</a:t>
            </a:r>
            <a:endParaRPr kumimoji="1" lang="ja-JP" altLang="en-US" sz="1350" dirty="0">
              <a:latin typeface="+mn-ea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262085-FAEC-4AA8-90DB-DA9163A1E08B}"/>
              </a:ext>
            </a:extLst>
          </p:cNvPr>
          <p:cNvSpPr/>
          <p:nvPr/>
        </p:nvSpPr>
        <p:spPr>
          <a:xfrm>
            <a:off x="4970042" y="4299528"/>
            <a:ext cx="632129" cy="1103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350" dirty="0"/>
              <a:t>識別器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10C3CBC-5A50-43A3-A447-7C2EFCF6D232}"/>
              </a:ext>
            </a:extLst>
          </p:cNvPr>
          <p:cNvSpPr/>
          <p:nvPr/>
        </p:nvSpPr>
        <p:spPr>
          <a:xfrm>
            <a:off x="6780280" y="4299528"/>
            <a:ext cx="632129" cy="1103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350" dirty="0"/>
              <a:t>推定結果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4F185BD2-ECFC-449F-A015-7C7450012917}"/>
              </a:ext>
            </a:extLst>
          </p:cNvPr>
          <p:cNvSpPr/>
          <p:nvPr/>
        </p:nvSpPr>
        <p:spPr>
          <a:xfrm>
            <a:off x="3876587" y="4775338"/>
            <a:ext cx="1008798" cy="357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D48136A7-11F9-4C1C-A1F6-EBA91371239F}"/>
              </a:ext>
            </a:extLst>
          </p:cNvPr>
          <p:cNvSpPr/>
          <p:nvPr/>
        </p:nvSpPr>
        <p:spPr>
          <a:xfrm>
            <a:off x="5686827" y="4790164"/>
            <a:ext cx="1093453" cy="357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62D722-7DEE-4FB8-930C-37F5B868EAD3}"/>
              </a:ext>
            </a:extLst>
          </p:cNvPr>
          <p:cNvSpPr txBox="1"/>
          <p:nvPr/>
        </p:nvSpPr>
        <p:spPr>
          <a:xfrm>
            <a:off x="3910489" y="4299528"/>
            <a:ext cx="9748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350" dirty="0">
                <a:latin typeface="+mn-ea"/>
              </a:rPr>
              <a:t>[CLS]</a:t>
            </a:r>
            <a:r>
              <a:rPr kumimoji="1" lang="ja-JP" altLang="en-US" sz="1350" dirty="0">
                <a:latin typeface="+mn-ea"/>
              </a:rPr>
              <a:t>の分散表現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FB7A889-3534-41B9-A388-81B1AB85F8E8}"/>
              </a:ext>
            </a:extLst>
          </p:cNvPr>
          <p:cNvSpPr txBox="1"/>
          <p:nvPr/>
        </p:nvSpPr>
        <p:spPr>
          <a:xfrm>
            <a:off x="5738257" y="4366216"/>
            <a:ext cx="8317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50" dirty="0"/>
              <a:t>　推定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F9655B1C-5FD4-46F9-BCD4-DB052D7FAE47}"/>
              </a:ext>
            </a:extLst>
          </p:cNvPr>
          <p:cNvSpPr/>
          <p:nvPr/>
        </p:nvSpPr>
        <p:spPr>
          <a:xfrm>
            <a:off x="6108639" y="3215353"/>
            <a:ext cx="1093452" cy="751697"/>
          </a:xfrm>
          <a:prstGeom prst="wedgeRoundRectCallout">
            <a:avLst>
              <a:gd name="adj1" fmla="val -37740"/>
              <a:gd name="adj2" fmla="val 942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350" dirty="0"/>
              <a:t>方法は後ほど説明</a:t>
            </a:r>
          </a:p>
        </p:txBody>
      </p:sp>
    </p:spTree>
    <p:extLst>
      <p:ext uri="{BB962C8B-B14F-4D97-AF65-F5344CB8AC3E}">
        <p14:creationId xmlns:p14="http://schemas.microsoft.com/office/powerpoint/2010/main" val="364693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３．データセット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４．提案手法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５．実験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６．まとめと今後の課題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337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83B19-7F95-4A30-A9A8-0869EC87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/>
            </a:br>
            <a:r>
              <a:rPr lang="ja-JP" altLang="en-US" sz="2100" dirty="0"/>
              <a:t>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A7860D-0AC2-48C1-A788-FC1B1059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dirty="0"/>
              <a:t>立っているラベルをどれ程予測できるのかを調べる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u="sng" dirty="0">
                <a:latin typeface="+mn-ea"/>
              </a:rPr>
              <a:t>全ラベルのうち、少なくとも </a:t>
            </a:r>
            <a:r>
              <a:rPr lang="en-US" altLang="ja-JP" sz="2000" u="sng" dirty="0">
                <a:latin typeface="+mn-ea"/>
              </a:rPr>
              <a:t>1 </a:t>
            </a:r>
            <a:r>
              <a:rPr lang="ja-JP" altLang="en-US" sz="2000" u="sng" dirty="0">
                <a:latin typeface="+mn-ea"/>
              </a:rPr>
              <a:t>つのラベルが</a:t>
            </a:r>
            <a:br>
              <a:rPr lang="en-US" altLang="ja-JP" sz="2000" u="sng" dirty="0">
                <a:latin typeface="+mn-ea"/>
              </a:rPr>
            </a:br>
            <a:r>
              <a:rPr lang="ja-JP" altLang="en-US" sz="2000" u="sng" dirty="0">
                <a:latin typeface="+mn-ea"/>
              </a:rPr>
              <a:t>立っている</a:t>
            </a:r>
            <a:r>
              <a:rPr lang="ja-JP" altLang="en-US" sz="2000" dirty="0">
                <a:latin typeface="+mn-ea"/>
              </a:rPr>
              <a:t>データ群のみを用いて実験</a:t>
            </a:r>
            <a:endParaRPr lang="en-US" altLang="ja-JP" sz="2000" dirty="0">
              <a:latin typeface="+mn-ea"/>
            </a:endParaRPr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3B23B0-97BE-481E-A1F3-7194513E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F88329C4-C18E-4F04-8FEE-2C84B802F1F1}"/>
              </a:ext>
            </a:extLst>
          </p:cNvPr>
          <p:cNvSpPr/>
          <p:nvPr/>
        </p:nvSpPr>
        <p:spPr>
          <a:xfrm>
            <a:off x="4390263" y="3062097"/>
            <a:ext cx="363474" cy="733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663909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C44E3-5DB3-4BC7-9C1D-C75B2393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ja-JP" sz="2100" dirty="0"/>
            </a:br>
            <a:r>
              <a:rPr lang="ja-JP" altLang="en-US" sz="2100" dirty="0"/>
              <a:t>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1F51FA-1BB6-46EC-978D-CB94FC0F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予測方法</a:t>
            </a:r>
            <a:br>
              <a:rPr lang="en-US" altLang="ja-JP" sz="2000" dirty="0"/>
            </a:b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</a:t>
            </a:r>
            <a:r>
              <a:rPr lang="ja-JP" altLang="en-US" sz="2000" dirty="0"/>
              <a:t>．</a:t>
            </a:r>
            <a:r>
              <a:rPr lang="en-US" altLang="ja-JP" sz="2000" dirty="0"/>
              <a:t>BERT </a:t>
            </a:r>
            <a:r>
              <a:rPr lang="ja-JP" altLang="en-US" sz="2000" dirty="0"/>
              <a:t>の出力に対して閾値を設ける</a:t>
            </a:r>
            <a:br>
              <a:rPr lang="en-US" altLang="ja-JP" sz="2000" dirty="0"/>
            </a:b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</a:t>
            </a:r>
            <a:r>
              <a:rPr lang="ja-JP" altLang="en-US" sz="2000" dirty="0"/>
              <a:t>．値が閾値を下回れば </a:t>
            </a:r>
            <a:r>
              <a:rPr lang="en-US" altLang="ja-JP" sz="2000" dirty="0"/>
              <a:t>0</a:t>
            </a:r>
            <a:r>
              <a:rPr lang="ja-JP" altLang="en-US" sz="2000" dirty="0"/>
              <a:t>、上回れば </a:t>
            </a:r>
            <a:r>
              <a:rPr lang="en-US" altLang="ja-JP" sz="2000" dirty="0"/>
              <a:t>1 </a:t>
            </a:r>
            <a:r>
              <a:rPr lang="ja-JP" altLang="en-US" sz="2000" dirty="0"/>
              <a:t>にする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</a:t>
            </a:r>
            <a:r>
              <a:rPr lang="ja-JP" altLang="en-US" sz="2000" dirty="0"/>
              <a:t>．全ラベルが立たないデータに対しては、</a:t>
            </a:r>
            <a:br>
              <a:rPr lang="en-US" altLang="ja-JP" sz="2000" dirty="0"/>
            </a:br>
            <a:r>
              <a:rPr lang="ja-JP" altLang="en-US" sz="2000" dirty="0"/>
              <a:t>　　  最大値のみを </a:t>
            </a:r>
            <a:r>
              <a:rPr lang="en-US" altLang="ja-JP" sz="2000" dirty="0"/>
              <a:t>1 </a:t>
            </a:r>
            <a:r>
              <a:rPr lang="ja-JP" altLang="en-US" sz="2000" dirty="0"/>
              <a:t>にする</a:t>
            </a:r>
            <a:r>
              <a:rPr lang="en-US" altLang="ja-JP" sz="2000" dirty="0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F38636-05C5-40A7-B65D-12734DE6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732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2030DA-CFD6-4FC3-B5D6-089485E6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/>
            </a:br>
            <a:r>
              <a:rPr lang="ja-JP" altLang="en-US" sz="2100" dirty="0"/>
              <a:t>実験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A5121DC1-54C6-4785-B67E-3DBED6CA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3 </a:t>
            </a:r>
            <a:r>
              <a:rPr lang="ja-JP" altLang="en-US" dirty="0"/>
              <a:t>の処理を行わないと</a:t>
            </a:r>
            <a:r>
              <a:rPr lang="en-US" altLang="ja-JP" dirty="0"/>
              <a:t>…</a:t>
            </a:r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ACCEA8-D32F-451A-AABF-FB8CA71B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9" name="コンテンツ プレースホルダー 5">
            <a:extLst>
              <a:ext uri="{FF2B5EF4-FFF2-40B4-BE49-F238E27FC236}">
                <a16:creationId xmlns:a16="http://schemas.microsoft.com/office/drawing/2014/main" id="{B1C9A405-6053-4BB5-BAB6-FA36B91F0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2870767"/>
            <a:ext cx="3572689" cy="241990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9E4775-0592-4896-878E-5DAA302A448E}"/>
              </a:ext>
            </a:extLst>
          </p:cNvPr>
          <p:cNvSpPr txBox="1"/>
          <p:nvPr/>
        </p:nvSpPr>
        <p:spPr>
          <a:xfrm>
            <a:off x="4108291" y="3567018"/>
            <a:ext cx="392415" cy="9002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350" dirty="0"/>
              <a:t>データ数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85B6551-A070-4D8E-86AD-247E8B20E1A5}"/>
              </a:ext>
            </a:extLst>
          </p:cNvPr>
          <p:cNvSpPr txBox="1"/>
          <p:nvPr/>
        </p:nvSpPr>
        <p:spPr>
          <a:xfrm>
            <a:off x="5951553" y="5354582"/>
            <a:ext cx="11628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50" dirty="0"/>
              <a:t>立っているラベル数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C8D7B29B-2BD9-40CE-AA95-860A5E82B1F4}"/>
              </a:ext>
            </a:extLst>
          </p:cNvPr>
          <p:cNvSpPr/>
          <p:nvPr/>
        </p:nvSpPr>
        <p:spPr>
          <a:xfrm>
            <a:off x="2158780" y="4794973"/>
            <a:ext cx="2105108" cy="804533"/>
          </a:xfrm>
          <a:prstGeom prst="wedgeRoundRectCallout">
            <a:avLst>
              <a:gd name="adj1" fmla="val 89243"/>
              <a:gd name="adj2" fmla="val -447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50" dirty="0"/>
          </a:p>
          <a:p>
            <a:pPr algn="ctr"/>
            <a:r>
              <a:rPr kumimoji="1" lang="ja-JP" altLang="en-US" sz="1350" dirty="0"/>
              <a:t>少なくとも</a:t>
            </a:r>
            <a:r>
              <a:rPr kumimoji="1" lang="en-US" altLang="ja-JP" sz="1350" dirty="0"/>
              <a:t>1</a:t>
            </a:r>
            <a:r>
              <a:rPr kumimoji="1" lang="ja-JP" altLang="en-US" sz="1350" dirty="0"/>
              <a:t>つのラベルが立たないと予測結果として不適切</a:t>
            </a:r>
          </a:p>
          <a:p>
            <a:pPr algn="ctr"/>
            <a:endParaRPr kumimoji="1" lang="ja-JP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24860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１．はじめに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tx1"/>
                </a:solidFill>
              </a:rPr>
              <a:t>２．要素技術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３．データセット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４．提案手法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５．実験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６．まとめと今後の課題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330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70E54-FE76-4C21-9264-B540F11C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/>
            </a:br>
            <a:r>
              <a:rPr lang="ja-JP" altLang="en-US" sz="2100" dirty="0"/>
              <a:t>識別機の評価指標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2A1D0C-CF31-4E82-8F83-C0F2B8E8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836484"/>
            <a:ext cx="6591985" cy="5021516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latin typeface="+mn-ea"/>
              </a:rPr>
              <a:t>精度評価</a:t>
            </a:r>
            <a:br>
              <a:rPr lang="en-US" altLang="ja-JP" sz="2000" dirty="0">
                <a:latin typeface="+mn-ea"/>
              </a:rPr>
            </a:b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>
                <a:latin typeface="+mn-ea"/>
              </a:rPr>
              <a:t>　正解率 </a:t>
            </a:r>
            <a:r>
              <a:rPr lang="en-US" altLang="ja-JP" sz="2000" dirty="0">
                <a:latin typeface="+mn-ea"/>
              </a:rPr>
              <a:t>( Accuracy ), </a:t>
            </a:r>
            <a:r>
              <a:rPr lang="ja-JP" altLang="en-US" sz="2000" dirty="0">
                <a:latin typeface="+mn-ea"/>
              </a:rPr>
              <a:t>適合率 </a:t>
            </a:r>
            <a:r>
              <a:rPr lang="en-US" altLang="ja-JP" sz="2000" dirty="0">
                <a:latin typeface="+mn-ea"/>
              </a:rPr>
              <a:t>( Precision ),</a:t>
            </a:r>
          </a:p>
          <a:p>
            <a:pPr marL="0" indent="0">
              <a:buNone/>
            </a:pPr>
            <a:r>
              <a:rPr lang="en-US" altLang="ja-JP" sz="2000" dirty="0">
                <a:latin typeface="+mn-ea"/>
              </a:rPr>
              <a:t> </a:t>
            </a:r>
            <a:r>
              <a:rPr lang="ja-JP" altLang="en-US" sz="2000" dirty="0">
                <a:latin typeface="+mn-ea"/>
              </a:rPr>
              <a:t>再現率 </a:t>
            </a:r>
            <a:r>
              <a:rPr lang="en-US" altLang="ja-JP" sz="2000" dirty="0">
                <a:latin typeface="+mn-ea"/>
              </a:rPr>
              <a:t>(Recall), F1 </a:t>
            </a:r>
            <a:r>
              <a:rPr lang="ja-JP" altLang="en-US" sz="2000" dirty="0">
                <a:latin typeface="+mn-ea"/>
              </a:rPr>
              <a:t>値 </a:t>
            </a:r>
            <a:r>
              <a:rPr lang="en-US" altLang="ja-JP" sz="2000" dirty="0">
                <a:latin typeface="+mn-ea"/>
              </a:rPr>
              <a:t>( F1 ) </a:t>
            </a:r>
            <a:r>
              <a:rPr lang="ja-JP" altLang="en-US" sz="2000" dirty="0">
                <a:latin typeface="+mn-ea"/>
              </a:rPr>
              <a:t>を用いる</a:t>
            </a:r>
            <a:endParaRPr lang="en-US" altLang="ja-JP" sz="2000" i="1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1BF83A-59E2-4EB2-BE5D-F78B04ED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20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835084E2-AFE6-47F5-85E3-735EAAB5560A}"/>
                  </a:ext>
                </a:extLst>
              </p:cNvPr>
              <p:cNvSpPr/>
              <p:nvPr/>
            </p:nvSpPr>
            <p:spPr>
              <a:xfrm>
                <a:off x="5430416" y="3692178"/>
                <a:ext cx="3542338" cy="316582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altLang="ja-JP" sz="2000" dirty="0">
                    <a:latin typeface="+mn-ea"/>
                  </a:rPr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+mn-ea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+mn-ea"/>
                          </a:rPr>
                          <m:t>TP</m:t>
                        </m:r>
                        <m:r>
                          <a:rPr lang="en-US" altLang="ja-JP" sz="2000" b="0" i="0" smtClean="0">
                            <a:latin typeface="+mn-ea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+mn-ea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+mn-ea"/>
                          </a:rPr>
                          <m:t>TP</m:t>
                        </m:r>
                        <m:r>
                          <a:rPr lang="en-US" altLang="ja-JP" sz="2000" b="0" i="0" smtClean="0">
                            <a:latin typeface="+mn-ea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+mn-ea"/>
                          </a:rPr>
                          <m:t>FP</m:t>
                        </m:r>
                        <m:r>
                          <a:rPr lang="en-US" altLang="ja-JP" sz="2000" b="0" i="0" smtClean="0">
                            <a:latin typeface="+mn-ea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+mn-ea"/>
                          </a:rPr>
                          <m:t>TN</m:t>
                        </m:r>
                        <m:r>
                          <a:rPr lang="en-US" altLang="ja-JP" sz="2000" b="0" i="0" smtClean="0">
                            <a:latin typeface="+mn-ea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+mn-ea"/>
                          </a:rPr>
                          <m:t>FN</m:t>
                        </m:r>
                      </m:den>
                    </m:f>
                  </m:oMath>
                </a14:m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+mn-ea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+mn-ea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+mn-ea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+mn-ea"/>
                          </a:rPr>
                          <m:t>TP</m:t>
                        </m:r>
                        <m:r>
                          <a:rPr lang="en-US" altLang="ja-JP" sz="2000" b="0" i="0" smtClean="0">
                            <a:latin typeface="+mn-ea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+mn-ea"/>
                          </a:rPr>
                          <m:t>FP</m:t>
                        </m:r>
                      </m:den>
                    </m:f>
                  </m:oMath>
                </a14:m>
                <a:endParaRPr lang="en-US" altLang="ja-JP" sz="2000" b="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+mn-ea"/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+mn-ea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+mn-ea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+mn-ea"/>
                          </a:rPr>
                          <m:t>TP</m:t>
                        </m:r>
                        <m:r>
                          <a:rPr lang="en-US" altLang="ja-JP" sz="2000" b="0" i="0" smtClean="0">
                            <a:latin typeface="+mn-ea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+mn-ea"/>
                          </a:rPr>
                          <m:t>FN</m:t>
                        </m:r>
                      </m:den>
                    </m:f>
                  </m:oMath>
                </a14:m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+mn-ea"/>
                  </a:rPr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+mn-ea"/>
                          </a:rPr>
                        </m:ctrlPr>
                      </m:fPr>
                      <m:num>
                        <m:r>
                          <a:rPr lang="en-US" altLang="ja-JP" sz="2000" b="0" i="0" smtClean="0">
                            <a:latin typeface="+mn-ea"/>
                          </a:rPr>
                          <m:t>2 ∗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+mn-ea"/>
                          </a:rPr>
                          <m:t>Recall</m:t>
                        </m:r>
                        <m:r>
                          <a:rPr lang="en-US" altLang="ja-JP" sz="2000" b="0" i="0" smtClean="0">
                            <a:latin typeface="+mn-ea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+mn-ea"/>
                          </a:rPr>
                          <m:t>Precision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+mn-ea"/>
                          </a:rPr>
                          <m:t>Recall</m:t>
                        </m:r>
                        <m:r>
                          <a:rPr lang="en-US" altLang="ja-JP" sz="2000" b="0" i="0" smtClean="0">
                            <a:latin typeface="+mn-ea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+mn-ea"/>
                          </a:rPr>
                          <m:t>Precision</m:t>
                        </m:r>
                      </m:den>
                    </m:f>
                  </m:oMath>
                </a14:m>
                <a:endParaRPr kumimoji="1" lang="ja-JP" altLang="en-US" sz="2000" dirty="0">
                  <a:latin typeface="+mn-ea"/>
                </a:endParaRPr>
              </a:p>
            </p:txBody>
          </p:sp>
        </mc:Choice>
        <mc:Fallback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835084E2-AFE6-47F5-85E3-735EAAB55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416" y="3692178"/>
                <a:ext cx="3542338" cy="31658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39560DB1-6C10-474F-AA64-62936EDE3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261116"/>
              </p:ext>
            </p:extLst>
          </p:nvPr>
        </p:nvGraphicFramePr>
        <p:xfrm>
          <a:off x="430306" y="3692176"/>
          <a:ext cx="4856309" cy="316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063">
                  <a:extLst>
                    <a:ext uri="{9D8B030D-6E8A-4147-A177-3AD203B41FA5}">
                      <a16:colId xmlns:a16="http://schemas.microsoft.com/office/drawing/2014/main" val="2619614494"/>
                    </a:ext>
                  </a:extLst>
                </a:gridCol>
                <a:gridCol w="1282181">
                  <a:extLst>
                    <a:ext uri="{9D8B030D-6E8A-4147-A177-3AD203B41FA5}">
                      <a16:colId xmlns:a16="http://schemas.microsoft.com/office/drawing/2014/main" val="1609164138"/>
                    </a:ext>
                  </a:extLst>
                </a:gridCol>
                <a:gridCol w="1166463">
                  <a:extLst>
                    <a:ext uri="{9D8B030D-6E8A-4147-A177-3AD203B41FA5}">
                      <a16:colId xmlns:a16="http://schemas.microsoft.com/office/drawing/2014/main" val="701887859"/>
                    </a:ext>
                  </a:extLst>
                </a:gridCol>
                <a:gridCol w="1298602">
                  <a:extLst>
                    <a:ext uri="{9D8B030D-6E8A-4147-A177-3AD203B41FA5}">
                      <a16:colId xmlns:a16="http://schemas.microsoft.com/office/drawing/2014/main" val="1883101212"/>
                    </a:ext>
                  </a:extLst>
                </a:gridCol>
              </a:tblGrid>
              <a:tr h="791456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真の結果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13140"/>
                  </a:ext>
                </a:extLst>
              </a:tr>
              <a:tr h="791456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161295"/>
                  </a:ext>
                </a:extLst>
              </a:tr>
              <a:tr h="791456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予測結果</a:t>
                      </a:r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TP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FP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0975"/>
                  </a:ext>
                </a:extLst>
              </a:tr>
              <a:tr h="7914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FN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TN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93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25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430929-BFF0-4186-92D1-2F49B5D4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/>
            </a:br>
            <a:r>
              <a:rPr lang="ja-JP" altLang="en-US" sz="2100" dirty="0"/>
              <a:t>識別器の評価指標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70E83B-634D-4AEF-8D67-D66E8C4D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>
                <a:latin typeface="+mn-ea"/>
              </a:rPr>
              <a:t>全データ中の </a:t>
            </a:r>
            <a:r>
              <a:rPr lang="en-US" altLang="ja-JP" sz="2000" dirty="0">
                <a:latin typeface="+mn-ea"/>
              </a:rPr>
              <a:t>2 </a:t>
            </a:r>
            <a:r>
              <a:rPr lang="ja-JP" altLang="en-US" sz="2000" dirty="0">
                <a:latin typeface="+mn-ea"/>
              </a:rPr>
              <a:t>割をテストデータ、</a:t>
            </a:r>
            <a:r>
              <a:rPr lang="en-US" altLang="ja-JP" sz="2000" dirty="0">
                <a:latin typeface="+mn-ea"/>
              </a:rPr>
              <a:t> </a:t>
            </a:r>
            <a:br>
              <a:rPr lang="en-US" altLang="ja-JP" sz="2000" dirty="0">
                <a:latin typeface="+mn-ea"/>
              </a:rPr>
            </a:br>
            <a:r>
              <a:rPr lang="en-US" altLang="ja-JP" sz="2000" dirty="0">
                <a:latin typeface="+mn-ea"/>
              </a:rPr>
              <a:t>8 </a:t>
            </a:r>
            <a:r>
              <a:rPr lang="ja-JP" altLang="en-US" sz="2000" dirty="0">
                <a:latin typeface="+mn-ea"/>
              </a:rPr>
              <a:t>割を訓練データとした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訓練データを </a:t>
            </a:r>
            <a:r>
              <a:rPr lang="en-US" altLang="ja-JP" sz="2000" dirty="0">
                <a:latin typeface="+mn-ea"/>
              </a:rPr>
              <a:t>5 </a:t>
            </a:r>
            <a:r>
              <a:rPr lang="ja-JP" altLang="en-US" sz="2000" dirty="0">
                <a:latin typeface="+mn-ea"/>
              </a:rPr>
              <a:t>分割し、</a:t>
            </a:r>
            <a:r>
              <a:rPr lang="en-US" altLang="ja-JP" sz="2000" dirty="0">
                <a:latin typeface="+mn-ea"/>
              </a:rPr>
              <a:t>5 </a:t>
            </a:r>
            <a:r>
              <a:rPr lang="ja-JP" altLang="en-US" sz="2000" dirty="0">
                <a:latin typeface="+mn-ea"/>
              </a:rPr>
              <a:t>分割検証をすることで </a:t>
            </a:r>
            <a:br>
              <a:rPr lang="en-US" altLang="ja-JP" sz="2000" dirty="0">
                <a:latin typeface="+mn-ea"/>
              </a:rPr>
            </a:br>
            <a:r>
              <a:rPr lang="en-US" altLang="ja-JP" sz="2000" dirty="0">
                <a:latin typeface="+mn-ea"/>
              </a:rPr>
              <a:t>5 </a:t>
            </a:r>
            <a:r>
              <a:rPr lang="ja-JP" altLang="en-US" sz="2000" dirty="0">
                <a:latin typeface="+mn-ea"/>
              </a:rPr>
              <a:t>個の識別機を作成した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このうち、最も正解率の高いモデルを用いて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テストデータでの評価をした</a:t>
            </a: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1500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C4259D-A429-49AA-89E6-AA7FFACB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154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52505-AEA9-4D2A-A3B3-40D9DA34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ja-JP" dirty="0"/>
            </a:br>
            <a:r>
              <a:rPr lang="ja-JP" altLang="en-US" sz="2100" dirty="0"/>
              <a:t>実験時のパラメータ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BC54D76-9602-43CF-AA10-36ED44015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724496"/>
              </p:ext>
            </p:extLst>
          </p:nvPr>
        </p:nvGraphicFramePr>
        <p:xfrm>
          <a:off x="1944694" y="3065725"/>
          <a:ext cx="6686550" cy="256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3275">
                  <a:extLst>
                    <a:ext uri="{9D8B030D-6E8A-4147-A177-3AD203B41FA5}">
                      <a16:colId xmlns:a16="http://schemas.microsoft.com/office/drawing/2014/main" val="1384531393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33917415"/>
                    </a:ext>
                  </a:extLst>
                </a:gridCol>
              </a:tblGrid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入力層の次元数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768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28087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出力層の次元数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096278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バッチサイズ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766444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目的関数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BCE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with Logistic Loss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170239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エポック数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351360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2E6F66-19BE-48BE-BAB9-08E2770C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15F096FF-D576-4EF9-B272-45EE71B11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94096"/>
              </p:ext>
            </p:extLst>
          </p:nvPr>
        </p:nvGraphicFramePr>
        <p:xfrm>
          <a:off x="1944694" y="2479316"/>
          <a:ext cx="6683764" cy="52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882">
                  <a:extLst>
                    <a:ext uri="{9D8B030D-6E8A-4147-A177-3AD203B41FA5}">
                      <a16:colId xmlns:a16="http://schemas.microsoft.com/office/drawing/2014/main" val="4227173635"/>
                    </a:ext>
                  </a:extLst>
                </a:gridCol>
                <a:gridCol w="3341882">
                  <a:extLst>
                    <a:ext uri="{9D8B030D-6E8A-4147-A177-3AD203B41FA5}">
                      <a16:colId xmlns:a16="http://schemas.microsoft.com/office/drawing/2014/main" val="2481637146"/>
                    </a:ext>
                  </a:extLst>
                </a:gridCol>
              </a:tblGrid>
              <a:tr h="5227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パラメータ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265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789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0A5CF9-84B1-41FA-A241-380F997D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>
                <a:latin typeface="+mn-ea"/>
                <a:ea typeface="+mn-ea"/>
              </a:rPr>
            </a:br>
            <a:r>
              <a:rPr lang="ja-JP" altLang="en-US" sz="2100" dirty="0">
                <a:latin typeface="+mn-ea"/>
                <a:ea typeface="+mn-ea"/>
              </a:rPr>
              <a:t>識別の精度　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60048D07-070A-4CF6-AD50-D7137B699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83416"/>
              </p:ext>
            </p:extLst>
          </p:nvPr>
        </p:nvGraphicFramePr>
        <p:xfrm>
          <a:off x="994606" y="2571749"/>
          <a:ext cx="8047793" cy="115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61">
                  <a:extLst>
                    <a:ext uri="{9D8B030D-6E8A-4147-A177-3AD203B41FA5}">
                      <a16:colId xmlns:a16="http://schemas.microsoft.com/office/drawing/2014/main" val="1060049001"/>
                    </a:ext>
                  </a:extLst>
                </a:gridCol>
                <a:gridCol w="619061">
                  <a:extLst>
                    <a:ext uri="{9D8B030D-6E8A-4147-A177-3AD203B41FA5}">
                      <a16:colId xmlns:a16="http://schemas.microsoft.com/office/drawing/2014/main" val="1108467567"/>
                    </a:ext>
                  </a:extLst>
                </a:gridCol>
                <a:gridCol w="619061">
                  <a:extLst>
                    <a:ext uri="{9D8B030D-6E8A-4147-A177-3AD203B41FA5}">
                      <a16:colId xmlns:a16="http://schemas.microsoft.com/office/drawing/2014/main" val="3618935190"/>
                    </a:ext>
                  </a:extLst>
                </a:gridCol>
                <a:gridCol w="619061">
                  <a:extLst>
                    <a:ext uri="{9D8B030D-6E8A-4147-A177-3AD203B41FA5}">
                      <a16:colId xmlns:a16="http://schemas.microsoft.com/office/drawing/2014/main" val="3479045744"/>
                    </a:ext>
                  </a:extLst>
                </a:gridCol>
                <a:gridCol w="619061">
                  <a:extLst>
                    <a:ext uri="{9D8B030D-6E8A-4147-A177-3AD203B41FA5}">
                      <a16:colId xmlns:a16="http://schemas.microsoft.com/office/drawing/2014/main" val="2763227417"/>
                    </a:ext>
                  </a:extLst>
                </a:gridCol>
                <a:gridCol w="619061">
                  <a:extLst>
                    <a:ext uri="{9D8B030D-6E8A-4147-A177-3AD203B41FA5}">
                      <a16:colId xmlns:a16="http://schemas.microsoft.com/office/drawing/2014/main" val="337920922"/>
                    </a:ext>
                  </a:extLst>
                </a:gridCol>
                <a:gridCol w="619061">
                  <a:extLst>
                    <a:ext uri="{9D8B030D-6E8A-4147-A177-3AD203B41FA5}">
                      <a16:colId xmlns:a16="http://schemas.microsoft.com/office/drawing/2014/main" val="4075143100"/>
                    </a:ext>
                  </a:extLst>
                </a:gridCol>
                <a:gridCol w="619061">
                  <a:extLst>
                    <a:ext uri="{9D8B030D-6E8A-4147-A177-3AD203B41FA5}">
                      <a16:colId xmlns:a16="http://schemas.microsoft.com/office/drawing/2014/main" val="2069981135"/>
                    </a:ext>
                  </a:extLst>
                </a:gridCol>
                <a:gridCol w="619061">
                  <a:extLst>
                    <a:ext uri="{9D8B030D-6E8A-4147-A177-3AD203B41FA5}">
                      <a16:colId xmlns:a16="http://schemas.microsoft.com/office/drawing/2014/main" val="83367067"/>
                    </a:ext>
                  </a:extLst>
                </a:gridCol>
                <a:gridCol w="619061">
                  <a:extLst>
                    <a:ext uri="{9D8B030D-6E8A-4147-A177-3AD203B41FA5}">
                      <a16:colId xmlns:a16="http://schemas.microsoft.com/office/drawing/2014/main" val="617135268"/>
                    </a:ext>
                  </a:extLst>
                </a:gridCol>
                <a:gridCol w="619061">
                  <a:extLst>
                    <a:ext uri="{9D8B030D-6E8A-4147-A177-3AD203B41FA5}">
                      <a16:colId xmlns:a16="http://schemas.microsoft.com/office/drawing/2014/main" val="611776236"/>
                    </a:ext>
                  </a:extLst>
                </a:gridCol>
                <a:gridCol w="619061">
                  <a:extLst>
                    <a:ext uri="{9D8B030D-6E8A-4147-A177-3AD203B41FA5}">
                      <a16:colId xmlns:a16="http://schemas.microsoft.com/office/drawing/2014/main" val="3095003866"/>
                    </a:ext>
                  </a:extLst>
                </a:gridCol>
                <a:gridCol w="619061">
                  <a:extLst>
                    <a:ext uri="{9D8B030D-6E8A-4147-A177-3AD203B41FA5}">
                      <a16:colId xmlns:a16="http://schemas.microsoft.com/office/drawing/2014/main" val="1325663438"/>
                    </a:ext>
                  </a:extLst>
                </a:gridCol>
              </a:tblGrid>
              <a:tr h="415474"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9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サービス</a:t>
                      </a:r>
                      <a:endParaRPr kumimoji="1" lang="en-US" altLang="ja-JP" sz="9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サービス</a:t>
                      </a:r>
                      <a:endParaRPr kumimoji="1" lang="en-US" altLang="ja-JP" sz="9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9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9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9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9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9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9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705186"/>
                  </a:ext>
                </a:extLst>
              </a:tr>
              <a:tr h="632223"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正解率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0.8583</a:t>
                      </a:r>
                    </a:p>
                    <a:p>
                      <a:pPr algn="ctr"/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0.9583</a:t>
                      </a:r>
                      <a:endParaRPr kumimoji="1" lang="ja-JP" altLang="en-US" sz="11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0.9125</a:t>
                      </a:r>
                      <a:endParaRPr kumimoji="1" lang="ja-JP" altLang="en-US" sz="11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0.9583</a:t>
                      </a:r>
                      <a:endParaRPr kumimoji="1" lang="ja-JP" altLang="en-US" sz="11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0.8167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0.8333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0.8750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0.9833</a:t>
                      </a:r>
                      <a:endParaRPr kumimoji="1" lang="ja-JP" altLang="en-US" sz="11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0.8125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0.8792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0.9083</a:t>
                      </a:r>
                      <a:endParaRPr kumimoji="1" lang="ja-JP" altLang="en-US" sz="11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0.9208</a:t>
                      </a:r>
                      <a:endParaRPr kumimoji="1" lang="ja-JP" altLang="en-US" sz="11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792190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41C743-191A-4EC4-BAB3-AF1F1812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240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0A5CF9-84B1-41FA-A241-380F997D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>
                <a:latin typeface="+mn-ea"/>
                <a:ea typeface="+mn-ea"/>
              </a:rPr>
            </a:br>
            <a:r>
              <a:rPr lang="ja-JP" altLang="en-US" sz="2100" dirty="0">
                <a:latin typeface="+mn-ea"/>
                <a:ea typeface="+mn-ea"/>
              </a:rPr>
              <a:t>識別の精度　（ ラベルが立っている部分のみ ）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60048D07-070A-4CF6-AD50-D7137B699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276092"/>
              </p:ext>
            </p:extLst>
          </p:nvPr>
        </p:nvGraphicFramePr>
        <p:xfrm>
          <a:off x="840852" y="2423403"/>
          <a:ext cx="8205743" cy="234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211">
                  <a:extLst>
                    <a:ext uri="{9D8B030D-6E8A-4147-A177-3AD203B41FA5}">
                      <a16:colId xmlns:a16="http://schemas.microsoft.com/office/drawing/2014/main" val="1060049001"/>
                    </a:ext>
                  </a:extLst>
                </a:gridCol>
                <a:gridCol w="631211">
                  <a:extLst>
                    <a:ext uri="{9D8B030D-6E8A-4147-A177-3AD203B41FA5}">
                      <a16:colId xmlns:a16="http://schemas.microsoft.com/office/drawing/2014/main" val="1108467567"/>
                    </a:ext>
                  </a:extLst>
                </a:gridCol>
                <a:gridCol w="631211">
                  <a:extLst>
                    <a:ext uri="{9D8B030D-6E8A-4147-A177-3AD203B41FA5}">
                      <a16:colId xmlns:a16="http://schemas.microsoft.com/office/drawing/2014/main" val="3618935190"/>
                    </a:ext>
                  </a:extLst>
                </a:gridCol>
                <a:gridCol w="631211">
                  <a:extLst>
                    <a:ext uri="{9D8B030D-6E8A-4147-A177-3AD203B41FA5}">
                      <a16:colId xmlns:a16="http://schemas.microsoft.com/office/drawing/2014/main" val="3479045744"/>
                    </a:ext>
                  </a:extLst>
                </a:gridCol>
                <a:gridCol w="631211">
                  <a:extLst>
                    <a:ext uri="{9D8B030D-6E8A-4147-A177-3AD203B41FA5}">
                      <a16:colId xmlns:a16="http://schemas.microsoft.com/office/drawing/2014/main" val="2763227417"/>
                    </a:ext>
                  </a:extLst>
                </a:gridCol>
                <a:gridCol w="631211">
                  <a:extLst>
                    <a:ext uri="{9D8B030D-6E8A-4147-A177-3AD203B41FA5}">
                      <a16:colId xmlns:a16="http://schemas.microsoft.com/office/drawing/2014/main" val="337920922"/>
                    </a:ext>
                  </a:extLst>
                </a:gridCol>
                <a:gridCol w="631211">
                  <a:extLst>
                    <a:ext uri="{9D8B030D-6E8A-4147-A177-3AD203B41FA5}">
                      <a16:colId xmlns:a16="http://schemas.microsoft.com/office/drawing/2014/main" val="4075143100"/>
                    </a:ext>
                  </a:extLst>
                </a:gridCol>
                <a:gridCol w="631211">
                  <a:extLst>
                    <a:ext uri="{9D8B030D-6E8A-4147-A177-3AD203B41FA5}">
                      <a16:colId xmlns:a16="http://schemas.microsoft.com/office/drawing/2014/main" val="2069981135"/>
                    </a:ext>
                  </a:extLst>
                </a:gridCol>
                <a:gridCol w="631211">
                  <a:extLst>
                    <a:ext uri="{9D8B030D-6E8A-4147-A177-3AD203B41FA5}">
                      <a16:colId xmlns:a16="http://schemas.microsoft.com/office/drawing/2014/main" val="83367067"/>
                    </a:ext>
                  </a:extLst>
                </a:gridCol>
                <a:gridCol w="631211">
                  <a:extLst>
                    <a:ext uri="{9D8B030D-6E8A-4147-A177-3AD203B41FA5}">
                      <a16:colId xmlns:a16="http://schemas.microsoft.com/office/drawing/2014/main" val="617135268"/>
                    </a:ext>
                  </a:extLst>
                </a:gridCol>
                <a:gridCol w="631211">
                  <a:extLst>
                    <a:ext uri="{9D8B030D-6E8A-4147-A177-3AD203B41FA5}">
                      <a16:colId xmlns:a16="http://schemas.microsoft.com/office/drawing/2014/main" val="611776236"/>
                    </a:ext>
                  </a:extLst>
                </a:gridCol>
                <a:gridCol w="631211">
                  <a:extLst>
                    <a:ext uri="{9D8B030D-6E8A-4147-A177-3AD203B41FA5}">
                      <a16:colId xmlns:a16="http://schemas.microsoft.com/office/drawing/2014/main" val="3095003866"/>
                    </a:ext>
                  </a:extLst>
                </a:gridCol>
                <a:gridCol w="631211">
                  <a:extLst>
                    <a:ext uri="{9D8B030D-6E8A-4147-A177-3AD203B41FA5}">
                      <a16:colId xmlns:a16="http://schemas.microsoft.com/office/drawing/2014/main" val="1325663438"/>
                    </a:ext>
                  </a:extLst>
                </a:gridCol>
              </a:tblGrid>
              <a:tr h="421421"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サービス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サービス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negative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705186"/>
                  </a:ext>
                </a:extLst>
              </a:tr>
              <a:tr h="641273"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適合率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0.8182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0.25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0.5676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0.1818</a:t>
                      </a:r>
                    </a:p>
                    <a:p>
                      <a:pPr algn="ctr"/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0.6486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0.4324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0.7037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0.2895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0.4231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0.6829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0.3333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936216"/>
                  </a:ext>
                </a:extLst>
              </a:tr>
              <a:tr h="641273"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再現率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0.5806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0.3333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0.8076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0.6667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0.7273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0.4571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0.4634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0.3793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0.44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0.7568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0.1875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203855"/>
                  </a:ext>
                </a:extLst>
              </a:tr>
              <a:tr h="641273"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 1 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値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0.6792</a:t>
                      </a:r>
                      <a:endParaRPr kumimoji="1" lang="ja-JP" altLang="en-US" sz="11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0.2857</a:t>
                      </a:r>
                      <a:endParaRPr kumimoji="1" lang="ja-JP" altLang="en-US" sz="1100" b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0.6667</a:t>
                      </a:r>
                      <a:endParaRPr kumimoji="1" lang="ja-JP" altLang="en-US" sz="11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0.2857</a:t>
                      </a:r>
                      <a:endParaRPr kumimoji="1" lang="ja-JP" altLang="en-US" sz="1100" b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0.6857</a:t>
                      </a:r>
                      <a:endParaRPr kumimoji="1" lang="ja-JP" altLang="en-US" sz="11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0.4444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0.5588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Nan</a:t>
                      </a:r>
                      <a:endParaRPr kumimoji="1" lang="ja-JP" altLang="en-US" sz="1100" b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0.3284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0.4313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0.7179</a:t>
                      </a:r>
                      <a:endParaRPr kumimoji="1" lang="ja-JP" altLang="en-US" sz="11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100" b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0.2400</a:t>
                      </a:r>
                      <a:endParaRPr kumimoji="1" lang="ja-JP" altLang="en-US" sz="1100" b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23558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41C743-191A-4EC4-BAB3-AF1F1812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C9199B8-E051-43B2-9A52-419920890F33}"/>
              </a:ext>
            </a:extLst>
          </p:cNvPr>
          <p:cNvSpPr/>
          <p:nvPr/>
        </p:nvSpPr>
        <p:spPr>
          <a:xfrm>
            <a:off x="5975350" y="5137150"/>
            <a:ext cx="1536700" cy="965488"/>
          </a:xfrm>
          <a:prstGeom prst="wedgeRectCallout">
            <a:avLst>
              <a:gd name="adj1" fmla="val -34027"/>
              <a:gd name="adj2" fmla="val -113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このクラスに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属するデータが少なすぎた</a:t>
            </a:r>
          </a:p>
        </p:txBody>
      </p:sp>
    </p:spTree>
    <p:extLst>
      <p:ext uri="{BB962C8B-B14F-4D97-AF65-F5344CB8AC3E}">
        <p14:creationId xmlns:p14="http://schemas.microsoft.com/office/powerpoint/2010/main" val="33784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FA36A-BF15-4406-8BAD-648AF235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583" y="1319368"/>
            <a:ext cx="6683765" cy="960668"/>
          </a:xfrm>
        </p:spPr>
        <p:txBody>
          <a:bodyPr>
            <a:normAutofit/>
          </a:bodyPr>
          <a:lstStyle/>
          <a:p>
            <a:br>
              <a:rPr lang="en-US" altLang="ja-JP" sz="2100" dirty="0">
                <a:latin typeface="+mn-ea"/>
                <a:ea typeface="+mn-ea"/>
              </a:rPr>
            </a:br>
            <a:r>
              <a:rPr lang="ja-JP" altLang="en-US" sz="2100" dirty="0">
                <a:latin typeface="+mn-ea"/>
                <a:ea typeface="+mn-ea"/>
              </a:rPr>
              <a:t>識別結果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E92C43A-54F2-442E-A043-64265235A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657898"/>
              </p:ext>
            </p:extLst>
          </p:nvPr>
        </p:nvGraphicFramePr>
        <p:xfrm>
          <a:off x="1995579" y="3183006"/>
          <a:ext cx="6269800" cy="313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900">
                  <a:extLst>
                    <a:ext uri="{9D8B030D-6E8A-4147-A177-3AD203B41FA5}">
                      <a16:colId xmlns:a16="http://schemas.microsoft.com/office/drawing/2014/main" val="780001616"/>
                    </a:ext>
                  </a:extLst>
                </a:gridCol>
                <a:gridCol w="3134900">
                  <a:extLst>
                    <a:ext uri="{9D8B030D-6E8A-4147-A177-3AD203B41FA5}">
                      <a16:colId xmlns:a16="http://schemas.microsoft.com/office/drawing/2014/main" val="2344979739"/>
                    </a:ext>
                  </a:extLst>
                </a:gridCol>
              </a:tblGrid>
              <a:tr h="6246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全テストデータ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240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658559"/>
                  </a:ext>
                </a:extLst>
              </a:tr>
              <a:tr h="6246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全ラベルが正解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85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34194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一部ラベルが正解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立っているクラスのみ 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59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02434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全ラベルが不正解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立っているクラスのみ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39808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44A176-B23D-4240-A459-E4A0C131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5CAA72A4-9AC5-4782-916A-093AC78FA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92791"/>
              </p:ext>
            </p:extLst>
          </p:nvPr>
        </p:nvGraphicFramePr>
        <p:xfrm>
          <a:off x="1995581" y="2610513"/>
          <a:ext cx="6269800" cy="48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900">
                  <a:extLst>
                    <a:ext uri="{9D8B030D-6E8A-4147-A177-3AD203B41FA5}">
                      <a16:colId xmlns:a16="http://schemas.microsoft.com/office/drawing/2014/main" val="3458599098"/>
                    </a:ext>
                  </a:extLst>
                </a:gridCol>
                <a:gridCol w="3134900">
                  <a:extLst>
                    <a:ext uri="{9D8B030D-6E8A-4147-A177-3AD203B41FA5}">
                      <a16:colId xmlns:a16="http://schemas.microsoft.com/office/drawing/2014/main" val="2155659703"/>
                    </a:ext>
                  </a:extLst>
                </a:gridCol>
              </a:tblGrid>
              <a:tr h="4879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データ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データ数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85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354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３．データセット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４．提案手法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５．実験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６．まとめと今後の課題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276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14B91-BA54-46E1-8CAE-131F3A45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>
                <a:latin typeface="+mj-ea"/>
              </a:rPr>
            </a:br>
            <a:r>
              <a:rPr lang="ja-JP" altLang="en-US" sz="2100" dirty="0">
                <a:latin typeface="+mj-ea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B5876C-718F-4389-B56C-14EEF8C6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>
                <a:latin typeface="+mn-ea"/>
              </a:rPr>
              <a:t>本研究では</a:t>
            </a:r>
            <a:r>
              <a:rPr lang="ja-JP" altLang="en-US" sz="2000" dirty="0">
                <a:latin typeface="+mn-ea"/>
              </a:rPr>
              <a:t>アノテーションされたアスペクトベースのデータを用いて評判分析を行った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すべてのクラスの正解率の平均は </a:t>
            </a:r>
            <a:r>
              <a:rPr lang="en-US" altLang="ja-JP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0.8930 </a:t>
            </a:r>
            <a:r>
              <a:rPr lang="ja-JP" alt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であった</a:t>
            </a:r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 </a:t>
            </a:r>
            <a:br>
              <a:rPr lang="en-US" altLang="ja-JP" sz="2000" b="0" i="0" dirty="0">
                <a:solidFill>
                  <a:srgbClr val="1D1C1D"/>
                </a:solidFill>
                <a:effectLst/>
                <a:latin typeface="+mn-ea"/>
              </a:rPr>
            </a:br>
            <a:br>
              <a:rPr lang="ja-JP" altLang="en-US" sz="2000" dirty="0">
                <a:latin typeface="+mn-ea"/>
              </a:rPr>
            </a:br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クラス </a:t>
            </a:r>
            <a:r>
              <a:rPr lang="en-US" altLang="ja-JP" sz="2000" b="0" i="0" dirty="0">
                <a:solidFill>
                  <a:srgbClr val="1D1C1D"/>
                </a:solidFill>
                <a:effectLst/>
                <a:latin typeface="+mn-ea"/>
              </a:rPr>
              <a:t>1 </a:t>
            </a:r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のみの </a:t>
            </a:r>
            <a:r>
              <a:rPr lang="en-US" altLang="ja-JP" sz="2000" b="0" i="0" dirty="0">
                <a:solidFill>
                  <a:srgbClr val="1D1C1D"/>
                </a:solidFill>
                <a:effectLst/>
                <a:latin typeface="+mn-ea"/>
              </a:rPr>
              <a:t>F1 </a:t>
            </a:r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値の平均値は </a:t>
            </a:r>
            <a:r>
              <a:rPr lang="en-US" altLang="ja-JP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0.4437 </a:t>
            </a:r>
            <a:r>
              <a:rPr lang="ja-JP" alt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であった</a:t>
            </a: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ほとんどのデータにおいてラベルが立っていない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クラスが多いため、予測が </a:t>
            </a:r>
            <a:r>
              <a:rPr lang="en-US" altLang="ja-JP" sz="2000" dirty="0">
                <a:latin typeface="+mn-ea"/>
              </a:rPr>
              <a:t>0 </a:t>
            </a:r>
            <a:r>
              <a:rPr lang="ja-JP" altLang="en-US" sz="2000" dirty="0">
                <a:latin typeface="+mn-ea"/>
              </a:rPr>
              <a:t>に寄ってしまう問題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があった</a:t>
            </a: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6A3493-E1A7-48F6-B8BD-5E6D82E1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217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36C30-97A3-4E08-B289-C973265B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>
                <a:latin typeface="+mn-ea"/>
                <a:ea typeface="+mn-ea"/>
              </a:rPr>
            </a:br>
            <a:r>
              <a:rPr lang="ja-JP" altLang="en-US" sz="2100" dirty="0">
                <a:latin typeface="+mn-ea"/>
                <a:ea typeface="+mn-ea"/>
              </a:rPr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9389BD-3899-4C38-A6BC-82C40B427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000" dirty="0">
                <a:latin typeface="+mn-ea"/>
              </a:rPr>
              <a:t>全体的な精度の向上とその手法の模索に取り組む</a:t>
            </a:r>
            <a:endParaRPr kumimoji="1"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今回用いたデータセット以外での実験を試みる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アスペクトベースの感情分析のサーベイ</a:t>
            </a: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r>
              <a:rPr kumimoji="1" lang="ja-JP" altLang="en-US" sz="2000" dirty="0">
                <a:latin typeface="+mn-ea"/>
              </a:rPr>
              <a:t>一部正解データや全不正解データについて、</a:t>
            </a:r>
            <a:br>
              <a:rPr lang="en-US" altLang="ja-JP" sz="2000" dirty="0">
                <a:latin typeface="+mn-ea"/>
              </a:rPr>
            </a:br>
            <a:r>
              <a:rPr kumimoji="1" lang="ja-JP" altLang="en-US" sz="2000" dirty="0">
                <a:latin typeface="+mn-ea"/>
              </a:rPr>
              <a:t>関連研究であるアスペクトベースの感情分析の手法を用いて分析する</a:t>
            </a:r>
            <a:endParaRPr kumimoji="1" lang="en-US" altLang="ja-JP" sz="20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AE7EC2-799F-4731-AF1A-457134BF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97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7F18E-993A-4532-BC0F-5F704F7F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F4C433-F6A8-4B6E-8AFD-C58105DA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CC9D44-2D26-4892-912E-DD7AF43B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00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１．はじめに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３．データセット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４．提案手法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５．実験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６．まとめと今後の課題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874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90029-EE6D-46F2-8315-F4FD1F9E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569A87-38FD-4692-B18E-FA6800788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/>
              </a:rPr>
              <a:t>楽天グループ株式会社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が国立情報学研究所を通じて研究者に提供しているデータセットです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9699D4-688C-459D-A3DC-9171B56D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624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87F735-2DA6-45D4-AE58-3833EFD1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>
                <a:latin typeface="+mn-ea"/>
                <a:ea typeface="+mn-ea"/>
              </a:rPr>
            </a:br>
            <a:r>
              <a:rPr lang="ja-JP" altLang="en-US" sz="2100" dirty="0">
                <a:latin typeface="+mn-ea"/>
                <a:ea typeface="+mn-ea"/>
              </a:rPr>
              <a:t>識別結果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D39C7C-061A-49CE-8F8E-68CB5F156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全ラベルが正解したデータのラベル数の分布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57DE91-4801-4FB0-B4E7-AD3358DD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109626A-24B4-4D51-B0BD-E2C7F397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9" y="2999462"/>
            <a:ext cx="3572689" cy="241990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1B265F-3430-4780-BCBF-10D3C7359D44}"/>
              </a:ext>
            </a:extLst>
          </p:cNvPr>
          <p:cNvSpPr txBox="1"/>
          <p:nvPr/>
        </p:nvSpPr>
        <p:spPr>
          <a:xfrm>
            <a:off x="2261334" y="3761465"/>
            <a:ext cx="392415" cy="9303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350" dirty="0"/>
              <a:t>データ数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2E8AB7-F262-44CD-820C-403B78D91C21}"/>
              </a:ext>
            </a:extLst>
          </p:cNvPr>
          <p:cNvSpPr txBox="1"/>
          <p:nvPr/>
        </p:nvSpPr>
        <p:spPr>
          <a:xfrm>
            <a:off x="4109831" y="5516004"/>
            <a:ext cx="9243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50" dirty="0"/>
              <a:t>ラベル数</a:t>
            </a:r>
          </a:p>
          <a:p>
            <a:endParaRPr kumimoji="1" lang="ja-JP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11351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F9021-16DF-4FBD-8B25-17D71E14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/>
            </a:br>
            <a:r>
              <a:rPr lang="ja-JP" altLang="en-US" sz="2100" dirty="0"/>
              <a:t>識別結果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BA39E0-85FD-4681-8327-51366588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1500" dirty="0">
                <a:latin typeface="+mn-ea"/>
              </a:rPr>
              <a:t>全ラベルが正解したデータのラベル数の分布</a:t>
            </a:r>
            <a:endParaRPr lang="en-US" altLang="ja-JP" sz="15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494061-539B-4E51-9226-703B89EB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32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811CAA2-50FF-42F8-BBC1-1C5C8878B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02" y="3042217"/>
            <a:ext cx="3505999" cy="241990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E464C7-A3FA-4C2F-9E5D-B4E2591C6431}"/>
              </a:ext>
            </a:extLst>
          </p:cNvPr>
          <p:cNvSpPr txBox="1"/>
          <p:nvPr/>
        </p:nvSpPr>
        <p:spPr>
          <a:xfrm>
            <a:off x="2332896" y="3944206"/>
            <a:ext cx="392415" cy="8527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350" dirty="0"/>
              <a:t>データ数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5FC510-15EC-4A87-958C-2EFB0CB72ED4}"/>
              </a:ext>
            </a:extLst>
          </p:cNvPr>
          <p:cNvSpPr txBox="1"/>
          <p:nvPr/>
        </p:nvSpPr>
        <p:spPr>
          <a:xfrm>
            <a:off x="4222299" y="5598433"/>
            <a:ext cx="10628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50" dirty="0"/>
              <a:t>ラベル数</a:t>
            </a:r>
          </a:p>
        </p:txBody>
      </p:sp>
    </p:spTree>
    <p:extLst>
      <p:ext uri="{BB962C8B-B14F-4D97-AF65-F5344CB8AC3E}">
        <p14:creationId xmlns:p14="http://schemas.microsoft.com/office/powerpoint/2010/main" val="39402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A95B3-2A84-4DAE-93F2-36DE56E6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100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34218E-2694-4A4B-9665-DC1AC709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100" dirty="0"/>
              <a:t>・近年、説明可能な人工知能が注目されている</a:t>
            </a:r>
            <a:endParaRPr lang="en-US" altLang="ja-JP" sz="2100" dirty="0"/>
          </a:p>
          <a:p>
            <a:pPr marL="0" indent="0">
              <a:buNone/>
            </a:pPr>
            <a:endParaRPr lang="en-US" altLang="ja-JP" sz="2100" dirty="0"/>
          </a:p>
          <a:p>
            <a:pPr marL="0" indent="0">
              <a:buNone/>
            </a:pPr>
            <a:r>
              <a:rPr lang="ja-JP" altLang="en-US" sz="2100" dirty="0"/>
              <a:t>　　　　　　　</a:t>
            </a:r>
            <a:r>
              <a:rPr lang="ja-JP" altLang="en-US" sz="1500" dirty="0"/>
              <a:t>このような研究に取り組むために</a:t>
            </a:r>
            <a:r>
              <a:rPr lang="en-US" altLang="ja-JP" sz="1500" dirty="0"/>
              <a:t>…</a:t>
            </a:r>
            <a:r>
              <a:rPr lang="ja-JP" altLang="en-US" sz="1500" dirty="0"/>
              <a:t>　　　　　　　　　　</a:t>
            </a:r>
            <a:endParaRPr lang="en-US" altLang="ja-JP" sz="1500" dirty="0"/>
          </a:p>
          <a:p>
            <a:endParaRPr lang="en-US" altLang="ja-JP" sz="2100" dirty="0"/>
          </a:p>
          <a:p>
            <a:endParaRPr lang="en-US" altLang="ja-JP" sz="2100" dirty="0"/>
          </a:p>
          <a:p>
            <a:r>
              <a:rPr lang="ja-JP" altLang="en-US" sz="2100" dirty="0"/>
              <a:t>日本語レビュー文章を用いた多値分類に取り組む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65DE1E-AAB7-4C2C-B88E-9FB639F5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A6B70EBE-07D4-4061-88CE-DA08E5F1708A}"/>
              </a:ext>
            </a:extLst>
          </p:cNvPr>
          <p:cNvSpPr/>
          <p:nvPr/>
        </p:nvSpPr>
        <p:spPr>
          <a:xfrm>
            <a:off x="3315693" y="3093556"/>
            <a:ext cx="363474" cy="995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71209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33E8E-5A00-4741-A03B-5E4D3582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1" lang="en-US" altLang="ja-JP" sz="2800" dirty="0"/>
            </a:br>
            <a:r>
              <a:rPr lang="ja-JP" altLang="en-US" sz="2800" dirty="0"/>
              <a:t>はじ</a:t>
            </a:r>
            <a:r>
              <a:rPr kumimoji="1" lang="ja-JP" altLang="en-US" sz="2800" dirty="0"/>
              <a:t>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CEE60-61C8-441A-B8A9-00711D31F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000" dirty="0">
                <a:latin typeface="+mn-ea"/>
              </a:rPr>
              <a:t>・</a:t>
            </a:r>
            <a:r>
              <a:rPr lang="ja-JP" altLang="en-US" sz="2000" dirty="0">
                <a:latin typeface="+mn-ea"/>
              </a:rPr>
              <a:t>近年、説明可能な人工知能が注目されている</a:t>
            </a: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000" dirty="0"/>
              <a:t>・文章のセンチメントタグがなぜポジティブなのか、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kumimoji="1" lang="ja-JP" altLang="en-US" sz="2000" dirty="0"/>
              <a:t>ネガティブなのかの説明</a:t>
            </a:r>
            <a:r>
              <a:rPr lang="ja-JP" altLang="en-US" sz="2000" dirty="0"/>
              <a:t>が求められている</a:t>
            </a:r>
            <a:endParaRPr kumimoji="1"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C140F1-B151-4E9D-A2E6-550BDB5D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89F88303-28C2-46C1-AFB2-B3CB5EC1086E}"/>
              </a:ext>
            </a:extLst>
          </p:cNvPr>
          <p:cNvSpPr/>
          <p:nvPr/>
        </p:nvSpPr>
        <p:spPr>
          <a:xfrm>
            <a:off x="3167103" y="2833306"/>
            <a:ext cx="663389" cy="1485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86B6D8-3BFF-4E37-AB89-9D05BD8F8E25}"/>
              </a:ext>
            </a:extLst>
          </p:cNvPr>
          <p:cNvSpPr txBox="1"/>
          <p:nvPr/>
        </p:nvSpPr>
        <p:spPr>
          <a:xfrm>
            <a:off x="4203167" y="3244334"/>
            <a:ext cx="362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+mn-ea"/>
              </a:rPr>
              <a:t>自然言語処理の分野では</a:t>
            </a:r>
            <a:r>
              <a:rPr kumimoji="1" lang="en-US" altLang="ja-JP" sz="2000" dirty="0">
                <a:latin typeface="+mn-ea"/>
              </a:rPr>
              <a:t>…</a:t>
            </a:r>
            <a:endParaRPr kumimoji="1" lang="ja-JP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13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D1AC9-5D7C-4666-B848-A3FEE2D3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/>
            </a:br>
            <a:r>
              <a:rPr lang="ja-JP" altLang="en-US" sz="2100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038696-2DC8-4B72-8BBA-A04E1F39E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05000"/>
            <a:ext cx="6686550" cy="43288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・アスペクトベースの感情分析</a:t>
            </a:r>
            <a:br>
              <a:rPr lang="en-US" altLang="ja-JP" sz="3600" dirty="0">
                <a:latin typeface="+mn-ea"/>
              </a:rPr>
            </a:br>
            <a:br>
              <a:rPr lang="en-US" altLang="ja-JP" sz="3600" dirty="0">
                <a:latin typeface="+mn-ea"/>
              </a:rPr>
            </a:b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　文章中に含まれる</a:t>
            </a:r>
            <a:r>
              <a:rPr lang="ja-JP" altLang="en-US" sz="3600" dirty="0">
                <a:solidFill>
                  <a:srgbClr val="FF0000"/>
                </a:solidFill>
                <a:latin typeface="+mn-ea"/>
              </a:rPr>
              <a:t>アスペクト情報</a:t>
            </a:r>
            <a:r>
              <a:rPr lang="ja-JP" altLang="en-US" sz="3600" dirty="0">
                <a:latin typeface="+mn-ea"/>
              </a:rPr>
              <a:t>を利用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br>
              <a:rPr lang="en-US" altLang="ja-JP" sz="3600" dirty="0">
                <a:latin typeface="+mn-ea"/>
              </a:rPr>
            </a:br>
            <a:endParaRPr lang="en-US" altLang="ja-JP" sz="3600" dirty="0">
              <a:latin typeface="+mn-ea"/>
            </a:endParaRPr>
          </a:p>
          <a:p>
            <a:endParaRPr lang="en-US" altLang="ja-JP" sz="3600" u="sng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　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　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どの様なことについて書かれた文章なのかを分析</a:t>
            </a:r>
            <a:br>
              <a:rPr lang="en-US" altLang="ja-JP" sz="1650" dirty="0"/>
            </a:br>
            <a:br>
              <a:rPr lang="en-US" altLang="ja-JP" sz="1500" dirty="0"/>
            </a:br>
            <a:br>
              <a:rPr lang="en-US" altLang="ja-JP" sz="1500" dirty="0"/>
            </a:br>
            <a:endParaRPr lang="en-US" altLang="ja-JP" sz="15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5AFC4C-9E9D-48C6-ACE5-AD15D888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2F21ECDD-F35B-4CFB-ADDD-4150EB8E3174}"/>
              </a:ext>
            </a:extLst>
          </p:cNvPr>
          <p:cNvSpPr/>
          <p:nvPr/>
        </p:nvSpPr>
        <p:spPr>
          <a:xfrm>
            <a:off x="2680782" y="3498155"/>
            <a:ext cx="463660" cy="1166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3DA7E2AB-DFEA-46C5-928D-E3CF10AAA5EA}"/>
              </a:ext>
            </a:extLst>
          </p:cNvPr>
          <p:cNvSpPr/>
          <p:nvPr/>
        </p:nvSpPr>
        <p:spPr>
          <a:xfrm>
            <a:off x="4571405" y="3567314"/>
            <a:ext cx="2630091" cy="1304364"/>
          </a:xfrm>
          <a:prstGeom prst="wedgeRectCallout">
            <a:avLst>
              <a:gd name="adj1" fmla="val -34596"/>
              <a:gd name="adj2" fmla="val -7368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/>
          </a:p>
          <a:p>
            <a:r>
              <a:rPr kumimoji="1" lang="ja-JP" altLang="en-US" sz="2000" dirty="0">
                <a:latin typeface="+mn-ea"/>
              </a:rPr>
              <a:t>・文章が何を対象？</a:t>
            </a:r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kumimoji="1" lang="ja-JP" altLang="en-US" sz="2000" dirty="0">
                <a:latin typeface="+mn-ea"/>
              </a:rPr>
              <a:t>・その対象の属性</a:t>
            </a: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543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388D40-6BEE-4AD2-83EF-13791C03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>
                <a:latin typeface="+mn-ea"/>
              </a:rPr>
              <a:t>6</a:t>
            </a:fld>
            <a:endParaRPr kumimoji="1" lang="ja-JP" altLang="en-US">
              <a:latin typeface="+mn-ea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98C79C3-F627-46D3-B8D7-2D94891A403C}"/>
              </a:ext>
            </a:extLst>
          </p:cNvPr>
          <p:cNvSpPr/>
          <p:nvPr/>
        </p:nvSpPr>
        <p:spPr>
          <a:xfrm>
            <a:off x="560567" y="2425645"/>
            <a:ext cx="1633994" cy="4055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350" dirty="0">
                <a:latin typeface="+mn-ea"/>
              </a:rPr>
              <a:t>文章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6E62F7C-DDE0-44AA-86F9-0A351A5C0D13}"/>
              </a:ext>
            </a:extLst>
          </p:cNvPr>
          <p:cNvSpPr/>
          <p:nvPr/>
        </p:nvSpPr>
        <p:spPr>
          <a:xfrm>
            <a:off x="788423" y="4875712"/>
            <a:ext cx="1013789" cy="7085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+mn-ea"/>
              </a:rPr>
              <a:t>カテゴリ</a:t>
            </a:r>
            <a:endParaRPr kumimoji="1" lang="en-US" altLang="ja-JP" sz="900" dirty="0">
              <a:latin typeface="+mn-ea"/>
            </a:endParaRPr>
          </a:p>
          <a:p>
            <a:pPr algn="ctr"/>
            <a:r>
              <a:rPr kumimoji="1" lang="en-US" altLang="ja-JP" sz="900" dirty="0">
                <a:latin typeface="+mn-ea"/>
              </a:rPr>
              <a:t>2</a:t>
            </a:r>
            <a:endParaRPr kumimoji="1" lang="ja-JP" altLang="en-US" sz="900" dirty="0">
              <a:latin typeface="+mn-ea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B6971FE-91DF-4B08-AD23-71BDCA46DD97}"/>
              </a:ext>
            </a:extLst>
          </p:cNvPr>
          <p:cNvCxnSpPr>
            <a:cxnSpLocks/>
          </p:cNvCxnSpPr>
          <p:nvPr/>
        </p:nvCxnSpPr>
        <p:spPr>
          <a:xfrm>
            <a:off x="1468010" y="3224753"/>
            <a:ext cx="362778" cy="88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6D77D31-DFBA-45B9-A0F1-B1884A827C59}"/>
              </a:ext>
            </a:extLst>
          </p:cNvPr>
          <p:cNvCxnSpPr>
            <a:cxnSpLocks/>
          </p:cNvCxnSpPr>
          <p:nvPr/>
        </p:nvCxnSpPr>
        <p:spPr>
          <a:xfrm flipH="1">
            <a:off x="705242" y="3221305"/>
            <a:ext cx="316064" cy="88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8C17348-DD2B-439F-8A08-9596B38E8A04}"/>
              </a:ext>
            </a:extLst>
          </p:cNvPr>
          <p:cNvCxnSpPr>
            <a:cxnSpLocks/>
          </p:cNvCxnSpPr>
          <p:nvPr/>
        </p:nvCxnSpPr>
        <p:spPr>
          <a:xfrm>
            <a:off x="1268730" y="3144244"/>
            <a:ext cx="108834" cy="161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43335D0-578A-4552-B158-9D6B19FD0256}"/>
              </a:ext>
            </a:extLst>
          </p:cNvPr>
          <p:cNvSpPr/>
          <p:nvPr/>
        </p:nvSpPr>
        <p:spPr>
          <a:xfrm>
            <a:off x="759847" y="3429000"/>
            <a:ext cx="1070942" cy="40551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dirty="0"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文章を分類</a:t>
            </a:r>
          </a:p>
          <a:p>
            <a:pPr algn="ctr"/>
            <a:endParaRPr kumimoji="1" lang="ja-JP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859AB45E-57CC-4009-A784-489D6A863EF6}"/>
              </a:ext>
            </a:extLst>
          </p:cNvPr>
          <p:cNvSpPr/>
          <p:nvPr/>
        </p:nvSpPr>
        <p:spPr>
          <a:xfrm>
            <a:off x="2394277" y="3447946"/>
            <a:ext cx="733806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+mn-ea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A70B725-EBDB-4EF2-933C-E7AA7F87EC37}"/>
              </a:ext>
            </a:extLst>
          </p:cNvPr>
          <p:cNvSpPr/>
          <p:nvPr/>
        </p:nvSpPr>
        <p:spPr>
          <a:xfrm>
            <a:off x="3025566" y="2425688"/>
            <a:ext cx="1315751" cy="4054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350" dirty="0">
                <a:latin typeface="+mn-ea"/>
              </a:rPr>
              <a:t>文章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D510F1E-066B-47F1-BC33-14D744B1AF04}"/>
              </a:ext>
            </a:extLst>
          </p:cNvPr>
          <p:cNvCxnSpPr>
            <a:cxnSpLocks/>
          </p:cNvCxnSpPr>
          <p:nvPr/>
        </p:nvCxnSpPr>
        <p:spPr>
          <a:xfrm>
            <a:off x="3479244" y="3104843"/>
            <a:ext cx="408398" cy="96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02F87F3-2712-49E1-B1EB-5E28635B1E71}"/>
              </a:ext>
            </a:extLst>
          </p:cNvPr>
          <p:cNvCxnSpPr>
            <a:cxnSpLocks/>
          </p:cNvCxnSpPr>
          <p:nvPr/>
        </p:nvCxnSpPr>
        <p:spPr>
          <a:xfrm flipH="1">
            <a:off x="4728042" y="3063736"/>
            <a:ext cx="293319" cy="96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8B652906-44DF-48B0-A38F-F1D612A16CBB}"/>
              </a:ext>
            </a:extLst>
          </p:cNvPr>
          <p:cNvSpPr/>
          <p:nvPr/>
        </p:nvSpPr>
        <p:spPr>
          <a:xfrm>
            <a:off x="3254826" y="4342904"/>
            <a:ext cx="2172985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+mn-ea"/>
              </a:rPr>
              <a:t>文章中のカテゴリ </a:t>
            </a:r>
            <a:r>
              <a:rPr kumimoji="1" lang="en-US" altLang="ja-JP" sz="1200" dirty="0">
                <a:latin typeface="+mn-ea"/>
              </a:rPr>
              <a:t>2 </a:t>
            </a:r>
            <a:r>
              <a:rPr kumimoji="1" lang="ja-JP" altLang="en-US" sz="1200" dirty="0">
                <a:latin typeface="+mn-ea"/>
              </a:rPr>
              <a:t>に</a:t>
            </a:r>
            <a:endParaRPr kumimoji="1" lang="en-US" altLang="ja-JP" sz="1200" dirty="0">
              <a:latin typeface="+mn-ea"/>
            </a:endParaRPr>
          </a:p>
          <a:p>
            <a:pPr algn="ctr"/>
            <a:r>
              <a:rPr kumimoji="1" lang="ja-JP" altLang="en-US" sz="1200" dirty="0">
                <a:latin typeface="+mn-ea"/>
              </a:rPr>
              <a:t>属するフレーズの位置</a:t>
            </a:r>
            <a:endParaRPr kumimoji="1" lang="en-US" altLang="ja-JP" sz="1200" dirty="0">
              <a:latin typeface="+mn-ea"/>
            </a:endParaRPr>
          </a:p>
          <a:p>
            <a:pPr algn="ctr"/>
            <a:r>
              <a:rPr kumimoji="1" lang="ja-JP" altLang="en-US" sz="1200" dirty="0">
                <a:latin typeface="+mn-ea"/>
              </a:rPr>
              <a:t>を得る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D7F5893-9A1C-4852-9D9D-6D26CD8AC74D}"/>
              </a:ext>
            </a:extLst>
          </p:cNvPr>
          <p:cNvSpPr/>
          <p:nvPr/>
        </p:nvSpPr>
        <p:spPr>
          <a:xfrm>
            <a:off x="6131644" y="2564347"/>
            <a:ext cx="1461605" cy="4055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+mn-ea"/>
              </a:rPr>
              <a:t>得られたフレーズ</a:t>
            </a: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BA6E54E7-8D92-4F97-9F4A-C6BAB969AD6A}"/>
              </a:ext>
            </a:extLst>
          </p:cNvPr>
          <p:cNvSpPr/>
          <p:nvPr/>
        </p:nvSpPr>
        <p:spPr>
          <a:xfrm>
            <a:off x="5508722" y="3586394"/>
            <a:ext cx="733806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+mn-ea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3CB7348-9ACD-4C27-83EE-721A31920E5F}"/>
              </a:ext>
            </a:extLst>
          </p:cNvPr>
          <p:cNvCxnSpPr>
            <a:cxnSpLocks/>
          </p:cNvCxnSpPr>
          <p:nvPr/>
        </p:nvCxnSpPr>
        <p:spPr>
          <a:xfrm>
            <a:off x="7216037" y="3144244"/>
            <a:ext cx="320310" cy="101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7333313-51B5-437A-9CBD-3969A94DAE09}"/>
              </a:ext>
            </a:extLst>
          </p:cNvPr>
          <p:cNvSpPr/>
          <p:nvPr/>
        </p:nvSpPr>
        <p:spPr>
          <a:xfrm>
            <a:off x="7030070" y="1997692"/>
            <a:ext cx="1315751" cy="4054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350" dirty="0">
                <a:latin typeface="+mn-ea"/>
              </a:rPr>
              <a:t>文章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033F0C8-0F40-46B0-AE1C-5EB14D77DE32}"/>
              </a:ext>
            </a:extLst>
          </p:cNvPr>
          <p:cNvCxnSpPr>
            <a:cxnSpLocks/>
          </p:cNvCxnSpPr>
          <p:nvPr/>
        </p:nvCxnSpPr>
        <p:spPr>
          <a:xfrm flipH="1">
            <a:off x="7943353" y="3098351"/>
            <a:ext cx="428876" cy="106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8FFE5223-4E46-4EF1-8F2C-2D3FCCD23B3A}"/>
              </a:ext>
            </a:extLst>
          </p:cNvPr>
          <p:cNvSpPr/>
          <p:nvPr/>
        </p:nvSpPr>
        <p:spPr>
          <a:xfrm>
            <a:off x="6553862" y="4406654"/>
            <a:ext cx="2345636" cy="7085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350" dirty="0">
                <a:latin typeface="+mn-ea"/>
              </a:rPr>
              <a:t>Positive or Negative</a:t>
            </a:r>
            <a:endParaRPr kumimoji="1" lang="ja-JP" altLang="en-US" sz="1350" dirty="0">
              <a:latin typeface="+mn-ea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F9030C61-B592-43AE-BE56-A155DDA27CED}"/>
              </a:ext>
            </a:extLst>
          </p:cNvPr>
          <p:cNvSpPr/>
          <p:nvPr/>
        </p:nvSpPr>
        <p:spPr>
          <a:xfrm>
            <a:off x="7281275" y="3400398"/>
            <a:ext cx="1025719" cy="3719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極性を得る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9A29E77-CB97-4BC1-8677-63BA92162CD0}"/>
              </a:ext>
            </a:extLst>
          </p:cNvPr>
          <p:cNvSpPr txBox="1"/>
          <p:nvPr/>
        </p:nvSpPr>
        <p:spPr>
          <a:xfrm>
            <a:off x="1698022" y="1030190"/>
            <a:ext cx="574795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100" dirty="0">
              <a:latin typeface="+mn-ea"/>
            </a:endParaRPr>
          </a:p>
          <a:p>
            <a:r>
              <a:rPr kumimoji="1" lang="ja-JP" altLang="en-US" sz="2800" dirty="0">
                <a:latin typeface="+mn-ea"/>
              </a:rPr>
              <a:t>アスペクトベースの感情分析とは</a:t>
            </a:r>
            <a:endParaRPr kumimoji="1" lang="en-US" altLang="ja-JP" sz="2800" dirty="0">
              <a:latin typeface="+mn-ea"/>
            </a:endParaRPr>
          </a:p>
          <a:p>
            <a:endParaRPr kumimoji="1" lang="ja-JP" altLang="en-US" sz="1350" dirty="0">
              <a:latin typeface="+mn-ea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1652062-DF55-4793-BFEE-5FE7FCEA5ED9}"/>
              </a:ext>
            </a:extLst>
          </p:cNvPr>
          <p:cNvSpPr/>
          <p:nvPr/>
        </p:nvSpPr>
        <p:spPr>
          <a:xfrm>
            <a:off x="197176" y="4163743"/>
            <a:ext cx="1013789" cy="7085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+mn-ea"/>
              </a:rPr>
              <a:t>カテゴリ</a:t>
            </a:r>
            <a:endParaRPr kumimoji="1" lang="en-US" altLang="ja-JP" sz="900" dirty="0">
              <a:latin typeface="+mn-ea"/>
            </a:endParaRPr>
          </a:p>
          <a:p>
            <a:pPr algn="ctr"/>
            <a:r>
              <a:rPr kumimoji="1" lang="ja-JP" altLang="en-US" sz="900" dirty="0">
                <a:latin typeface="+mn-ea"/>
              </a:rPr>
              <a:t>１</a:t>
            </a: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9430EDC-B9FC-42C3-8C9D-6E10EAFE9B00}"/>
              </a:ext>
            </a:extLst>
          </p:cNvPr>
          <p:cNvSpPr/>
          <p:nvPr/>
        </p:nvSpPr>
        <p:spPr>
          <a:xfrm>
            <a:off x="1542741" y="4194784"/>
            <a:ext cx="1013789" cy="7085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カテゴリ</a:t>
            </a:r>
            <a:endParaRPr kumimoji="1" lang="en-US" altLang="ja-JP" sz="900" dirty="0"/>
          </a:p>
          <a:p>
            <a:pPr algn="ctr"/>
            <a:r>
              <a:rPr kumimoji="1" lang="en-US" altLang="ja-JP" sz="900" dirty="0"/>
              <a:t>3</a:t>
            </a:r>
            <a:endParaRPr kumimoji="1" lang="ja-JP" altLang="en-US" sz="9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6449ACB-8625-453B-B39C-E95E90189E6A}"/>
              </a:ext>
            </a:extLst>
          </p:cNvPr>
          <p:cNvSpPr/>
          <p:nvPr/>
        </p:nvSpPr>
        <p:spPr>
          <a:xfrm>
            <a:off x="4572000" y="2274143"/>
            <a:ext cx="1013789" cy="7085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カテゴリ</a:t>
            </a:r>
            <a:endParaRPr kumimoji="1" lang="en-US" altLang="ja-JP" sz="900" dirty="0"/>
          </a:p>
          <a:p>
            <a:pPr algn="ctr"/>
            <a:r>
              <a:rPr kumimoji="1" lang="en-US" altLang="ja-JP" sz="900" dirty="0"/>
              <a:t>2</a:t>
            </a:r>
            <a:endParaRPr kumimoji="1" lang="ja-JP" altLang="en-US" sz="9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0662BA1-80FE-47C2-A422-B0BD6DC8DE6C}"/>
              </a:ext>
            </a:extLst>
          </p:cNvPr>
          <p:cNvSpPr/>
          <p:nvPr/>
        </p:nvSpPr>
        <p:spPr>
          <a:xfrm>
            <a:off x="8000886" y="2436158"/>
            <a:ext cx="1013789" cy="7085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カテゴリ</a:t>
            </a:r>
            <a:endParaRPr kumimoji="1" lang="en-US" altLang="ja-JP" sz="900" dirty="0"/>
          </a:p>
          <a:p>
            <a:pPr algn="ctr"/>
            <a:r>
              <a:rPr kumimoji="1" lang="en-US" altLang="ja-JP" sz="900" dirty="0"/>
              <a:t>2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6780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388D40-6BEE-4AD2-83EF-13791C03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>
                <a:latin typeface="+mn-ea"/>
              </a:rPr>
              <a:t>7</a:t>
            </a:fld>
            <a:endParaRPr kumimoji="1" lang="ja-JP" altLang="en-US">
              <a:latin typeface="+mn-ea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98C79C3-F627-46D3-B8D7-2D94891A403C}"/>
              </a:ext>
            </a:extLst>
          </p:cNvPr>
          <p:cNvSpPr/>
          <p:nvPr/>
        </p:nvSpPr>
        <p:spPr>
          <a:xfrm>
            <a:off x="560567" y="2425645"/>
            <a:ext cx="1633994" cy="4055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350" dirty="0">
                <a:latin typeface="+mn-ea"/>
              </a:rPr>
              <a:t>文章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6E62F7C-DDE0-44AA-86F9-0A351A5C0D13}"/>
              </a:ext>
            </a:extLst>
          </p:cNvPr>
          <p:cNvSpPr/>
          <p:nvPr/>
        </p:nvSpPr>
        <p:spPr>
          <a:xfrm>
            <a:off x="788423" y="4875712"/>
            <a:ext cx="1013789" cy="7085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+mn-ea"/>
              </a:rPr>
              <a:t>カテゴリ</a:t>
            </a:r>
            <a:endParaRPr kumimoji="1" lang="en-US" altLang="ja-JP" sz="900" dirty="0">
              <a:latin typeface="+mn-ea"/>
            </a:endParaRPr>
          </a:p>
          <a:p>
            <a:pPr algn="ctr"/>
            <a:r>
              <a:rPr kumimoji="1" lang="en-US" altLang="ja-JP" sz="900" dirty="0">
                <a:latin typeface="+mn-ea"/>
              </a:rPr>
              <a:t>2</a:t>
            </a:r>
            <a:endParaRPr kumimoji="1" lang="ja-JP" altLang="en-US" sz="900" dirty="0">
              <a:latin typeface="+mn-ea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B6971FE-91DF-4B08-AD23-71BDCA46DD97}"/>
              </a:ext>
            </a:extLst>
          </p:cNvPr>
          <p:cNvCxnSpPr>
            <a:cxnSpLocks/>
          </p:cNvCxnSpPr>
          <p:nvPr/>
        </p:nvCxnSpPr>
        <p:spPr>
          <a:xfrm>
            <a:off x="1468010" y="3224753"/>
            <a:ext cx="362778" cy="88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6D77D31-DFBA-45B9-A0F1-B1884A827C59}"/>
              </a:ext>
            </a:extLst>
          </p:cNvPr>
          <p:cNvCxnSpPr>
            <a:cxnSpLocks/>
          </p:cNvCxnSpPr>
          <p:nvPr/>
        </p:nvCxnSpPr>
        <p:spPr>
          <a:xfrm flipH="1">
            <a:off x="705242" y="3221305"/>
            <a:ext cx="316064" cy="88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8C17348-DD2B-439F-8A08-9596B38E8A04}"/>
              </a:ext>
            </a:extLst>
          </p:cNvPr>
          <p:cNvCxnSpPr>
            <a:cxnSpLocks/>
          </p:cNvCxnSpPr>
          <p:nvPr/>
        </p:nvCxnSpPr>
        <p:spPr>
          <a:xfrm>
            <a:off x="1268730" y="3144244"/>
            <a:ext cx="108834" cy="161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43335D0-578A-4552-B158-9D6B19FD0256}"/>
              </a:ext>
            </a:extLst>
          </p:cNvPr>
          <p:cNvSpPr/>
          <p:nvPr/>
        </p:nvSpPr>
        <p:spPr>
          <a:xfrm>
            <a:off x="759847" y="3429000"/>
            <a:ext cx="1070942" cy="40551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dirty="0"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文章を分類</a:t>
            </a:r>
          </a:p>
          <a:p>
            <a:pPr algn="ctr"/>
            <a:endParaRPr kumimoji="1" lang="ja-JP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859AB45E-57CC-4009-A784-489D6A863EF6}"/>
              </a:ext>
            </a:extLst>
          </p:cNvPr>
          <p:cNvSpPr/>
          <p:nvPr/>
        </p:nvSpPr>
        <p:spPr>
          <a:xfrm>
            <a:off x="2394277" y="3447946"/>
            <a:ext cx="733806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+mn-ea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A70B725-EBDB-4EF2-933C-E7AA7F87EC37}"/>
              </a:ext>
            </a:extLst>
          </p:cNvPr>
          <p:cNvSpPr/>
          <p:nvPr/>
        </p:nvSpPr>
        <p:spPr>
          <a:xfrm>
            <a:off x="3025566" y="2425688"/>
            <a:ext cx="1315751" cy="405476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350" dirty="0">
                <a:solidFill>
                  <a:schemeClr val="bg2"/>
                </a:solidFill>
                <a:latin typeface="+mn-ea"/>
              </a:rPr>
              <a:t>文章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D510F1E-066B-47F1-BC33-14D744B1AF04}"/>
              </a:ext>
            </a:extLst>
          </p:cNvPr>
          <p:cNvCxnSpPr>
            <a:cxnSpLocks/>
          </p:cNvCxnSpPr>
          <p:nvPr/>
        </p:nvCxnSpPr>
        <p:spPr>
          <a:xfrm>
            <a:off x="3479244" y="3104843"/>
            <a:ext cx="408398" cy="96310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02F87F3-2712-49E1-B1EB-5E28635B1E71}"/>
              </a:ext>
            </a:extLst>
          </p:cNvPr>
          <p:cNvCxnSpPr>
            <a:cxnSpLocks/>
          </p:cNvCxnSpPr>
          <p:nvPr/>
        </p:nvCxnSpPr>
        <p:spPr>
          <a:xfrm flipH="1">
            <a:off x="4728042" y="3063736"/>
            <a:ext cx="293319" cy="96310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8B652906-44DF-48B0-A38F-F1D612A16CBB}"/>
              </a:ext>
            </a:extLst>
          </p:cNvPr>
          <p:cNvSpPr/>
          <p:nvPr/>
        </p:nvSpPr>
        <p:spPr>
          <a:xfrm>
            <a:off x="3254826" y="4342904"/>
            <a:ext cx="2172985" cy="685800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2"/>
                </a:solidFill>
                <a:latin typeface="+mn-ea"/>
              </a:rPr>
              <a:t>文章中のカテゴリ </a:t>
            </a:r>
            <a:r>
              <a:rPr kumimoji="1" lang="en-US" altLang="ja-JP" sz="1200" dirty="0">
                <a:solidFill>
                  <a:schemeClr val="bg2"/>
                </a:solidFill>
                <a:latin typeface="+mn-ea"/>
              </a:rPr>
              <a:t>2 </a:t>
            </a:r>
            <a:r>
              <a:rPr kumimoji="1" lang="ja-JP" altLang="en-US" sz="1200" dirty="0">
                <a:solidFill>
                  <a:schemeClr val="bg2"/>
                </a:solidFill>
                <a:latin typeface="+mn-ea"/>
              </a:rPr>
              <a:t>に</a:t>
            </a:r>
            <a:endParaRPr kumimoji="1" lang="en-US" altLang="ja-JP" sz="1200" dirty="0">
              <a:solidFill>
                <a:schemeClr val="bg2"/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bg2"/>
                </a:solidFill>
                <a:latin typeface="+mn-ea"/>
              </a:rPr>
              <a:t>属するフレーズの位置</a:t>
            </a:r>
            <a:endParaRPr kumimoji="1" lang="en-US" altLang="ja-JP" sz="1200" dirty="0">
              <a:solidFill>
                <a:schemeClr val="bg2"/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bg2"/>
                </a:solidFill>
                <a:latin typeface="+mn-ea"/>
              </a:rPr>
              <a:t>を得る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D7F5893-9A1C-4852-9D9D-6D26CD8AC74D}"/>
              </a:ext>
            </a:extLst>
          </p:cNvPr>
          <p:cNvSpPr/>
          <p:nvPr/>
        </p:nvSpPr>
        <p:spPr>
          <a:xfrm>
            <a:off x="6131644" y="2564347"/>
            <a:ext cx="1461605" cy="405518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2"/>
                </a:solidFill>
                <a:latin typeface="+mn-ea"/>
              </a:rPr>
              <a:t>得られたフレーズ</a:t>
            </a: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BA6E54E7-8D92-4F97-9F4A-C6BAB969AD6A}"/>
              </a:ext>
            </a:extLst>
          </p:cNvPr>
          <p:cNvSpPr/>
          <p:nvPr/>
        </p:nvSpPr>
        <p:spPr>
          <a:xfrm>
            <a:off x="5508722" y="3586394"/>
            <a:ext cx="733806" cy="363474"/>
          </a:xfrm>
          <a:prstGeom prst="right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chemeClr val="bg2"/>
              </a:solidFill>
              <a:latin typeface="+mn-ea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3CB7348-9ACD-4C27-83EE-721A31920E5F}"/>
              </a:ext>
            </a:extLst>
          </p:cNvPr>
          <p:cNvCxnSpPr>
            <a:cxnSpLocks/>
          </p:cNvCxnSpPr>
          <p:nvPr/>
        </p:nvCxnSpPr>
        <p:spPr>
          <a:xfrm>
            <a:off x="7216037" y="3144244"/>
            <a:ext cx="320310" cy="101677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7333313-51B5-437A-9CBD-3969A94DAE09}"/>
              </a:ext>
            </a:extLst>
          </p:cNvPr>
          <p:cNvSpPr/>
          <p:nvPr/>
        </p:nvSpPr>
        <p:spPr>
          <a:xfrm>
            <a:off x="7030070" y="1997692"/>
            <a:ext cx="1315751" cy="405476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350" dirty="0">
                <a:solidFill>
                  <a:schemeClr val="bg2"/>
                </a:solidFill>
                <a:latin typeface="+mn-ea"/>
              </a:rPr>
              <a:t>文章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033F0C8-0F40-46B0-AE1C-5EB14D77DE32}"/>
              </a:ext>
            </a:extLst>
          </p:cNvPr>
          <p:cNvCxnSpPr>
            <a:cxnSpLocks/>
          </p:cNvCxnSpPr>
          <p:nvPr/>
        </p:nvCxnSpPr>
        <p:spPr>
          <a:xfrm flipH="1">
            <a:off x="7943353" y="3098351"/>
            <a:ext cx="428876" cy="106266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8FFE5223-4E46-4EF1-8F2C-2D3FCCD23B3A}"/>
              </a:ext>
            </a:extLst>
          </p:cNvPr>
          <p:cNvSpPr/>
          <p:nvPr/>
        </p:nvSpPr>
        <p:spPr>
          <a:xfrm>
            <a:off x="6553862" y="4406654"/>
            <a:ext cx="2345636" cy="708521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350" dirty="0">
                <a:solidFill>
                  <a:schemeClr val="bg2"/>
                </a:solidFill>
                <a:latin typeface="+mn-ea"/>
              </a:rPr>
              <a:t>Positive or Negative</a:t>
            </a:r>
            <a:endParaRPr kumimoji="1" lang="ja-JP" altLang="en-US" sz="1350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F9030C61-B592-43AE-BE56-A155DDA27CED}"/>
              </a:ext>
            </a:extLst>
          </p:cNvPr>
          <p:cNvSpPr/>
          <p:nvPr/>
        </p:nvSpPr>
        <p:spPr>
          <a:xfrm>
            <a:off x="7281275" y="3400398"/>
            <a:ext cx="1025719" cy="371993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2"/>
                </a:solidFill>
                <a:latin typeface="+mn-ea"/>
              </a:rPr>
              <a:t>極性を得る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9A29E77-CB97-4BC1-8677-63BA92162CD0}"/>
              </a:ext>
            </a:extLst>
          </p:cNvPr>
          <p:cNvSpPr txBox="1"/>
          <p:nvPr/>
        </p:nvSpPr>
        <p:spPr>
          <a:xfrm>
            <a:off x="1698022" y="851546"/>
            <a:ext cx="574795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100" dirty="0">
              <a:latin typeface="+mn-ea"/>
            </a:endParaRPr>
          </a:p>
          <a:p>
            <a:r>
              <a:rPr kumimoji="1" lang="ja-JP" altLang="en-US" sz="2800" dirty="0">
                <a:latin typeface="+mn-ea"/>
              </a:rPr>
              <a:t>本研究では</a:t>
            </a:r>
            <a:r>
              <a:rPr kumimoji="1" lang="en-US" altLang="ja-JP" sz="2800" dirty="0">
                <a:latin typeface="+mn-ea"/>
              </a:rPr>
              <a:t>…</a:t>
            </a:r>
            <a:endParaRPr kumimoji="1" lang="ja-JP" altLang="en-US" sz="1350" dirty="0">
              <a:latin typeface="+mn-ea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1652062-DF55-4793-BFEE-5FE7FCEA5ED9}"/>
              </a:ext>
            </a:extLst>
          </p:cNvPr>
          <p:cNvSpPr/>
          <p:nvPr/>
        </p:nvSpPr>
        <p:spPr>
          <a:xfrm>
            <a:off x="197176" y="4163743"/>
            <a:ext cx="1013789" cy="7085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+mn-ea"/>
              </a:rPr>
              <a:t>カテゴリ</a:t>
            </a:r>
            <a:endParaRPr kumimoji="1" lang="en-US" altLang="ja-JP" sz="900" dirty="0">
              <a:latin typeface="+mn-ea"/>
            </a:endParaRPr>
          </a:p>
          <a:p>
            <a:pPr algn="ctr"/>
            <a:r>
              <a:rPr kumimoji="1" lang="ja-JP" altLang="en-US" sz="900" dirty="0">
                <a:latin typeface="+mn-ea"/>
              </a:rPr>
              <a:t>１</a:t>
            </a: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9430EDC-B9FC-42C3-8C9D-6E10EAFE9B00}"/>
              </a:ext>
            </a:extLst>
          </p:cNvPr>
          <p:cNvSpPr/>
          <p:nvPr/>
        </p:nvSpPr>
        <p:spPr>
          <a:xfrm>
            <a:off x="1542741" y="4194784"/>
            <a:ext cx="1013789" cy="7085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カテゴリ</a:t>
            </a:r>
            <a:endParaRPr kumimoji="1" lang="en-US" altLang="ja-JP" sz="900" dirty="0"/>
          </a:p>
          <a:p>
            <a:pPr algn="ctr"/>
            <a:r>
              <a:rPr kumimoji="1" lang="en-US" altLang="ja-JP" sz="900" dirty="0"/>
              <a:t>3</a:t>
            </a:r>
            <a:endParaRPr kumimoji="1" lang="ja-JP" altLang="en-US" sz="9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6449ACB-8625-453B-B39C-E95E90189E6A}"/>
              </a:ext>
            </a:extLst>
          </p:cNvPr>
          <p:cNvSpPr/>
          <p:nvPr/>
        </p:nvSpPr>
        <p:spPr>
          <a:xfrm>
            <a:off x="4572000" y="2274143"/>
            <a:ext cx="1013789" cy="708521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bg2"/>
                </a:solidFill>
              </a:rPr>
              <a:t>カテゴリ</a:t>
            </a:r>
            <a:endParaRPr kumimoji="1" lang="en-US" altLang="ja-JP" sz="900" dirty="0">
              <a:solidFill>
                <a:schemeClr val="bg2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bg2"/>
                </a:solidFill>
              </a:rPr>
              <a:t>2</a:t>
            </a:r>
            <a:endParaRPr kumimoji="1" lang="ja-JP" altLang="en-US" sz="900" dirty="0">
              <a:solidFill>
                <a:schemeClr val="bg2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0662BA1-80FE-47C2-A422-B0BD6DC8DE6C}"/>
              </a:ext>
            </a:extLst>
          </p:cNvPr>
          <p:cNvSpPr/>
          <p:nvPr/>
        </p:nvSpPr>
        <p:spPr>
          <a:xfrm>
            <a:off x="8000886" y="2436158"/>
            <a:ext cx="1013789" cy="708521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bg2"/>
                </a:solidFill>
              </a:rPr>
              <a:t>カテゴリ</a:t>
            </a:r>
            <a:endParaRPr kumimoji="1" lang="en-US" altLang="ja-JP" sz="900" dirty="0">
              <a:solidFill>
                <a:schemeClr val="bg2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bg2"/>
                </a:solidFill>
              </a:rPr>
              <a:t>2</a:t>
            </a:r>
            <a:endParaRPr kumimoji="1" lang="ja-JP" altLang="en-US" sz="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1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２．要素技術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３．データセット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４．提案手法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５．実験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bg2"/>
                </a:solidFill>
              </a:rPr>
              <a:t>６．まとめと今後の課題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A80D8A-FB9D-47A7-9887-26968BA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15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A5472-AF20-464A-AC56-BF3078B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100" dirty="0">
                <a:latin typeface="+mn-ea"/>
                <a:ea typeface="+mn-ea"/>
              </a:rPr>
              <a:t>BERT (Bidirectional Encoder Representations from Transformers)</a:t>
            </a:r>
            <a:endParaRPr lang="ja-JP" altLang="en-US" sz="2100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964217-1C8F-4B59-B048-F812E55D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dirty="0">
                <a:latin typeface="+mn-ea"/>
              </a:rPr>
              <a:t>複数の双方向 </a:t>
            </a:r>
            <a:r>
              <a:rPr lang="en-US" altLang="ja-JP" sz="2000" dirty="0">
                <a:latin typeface="+mn-ea"/>
              </a:rPr>
              <a:t>Transformer </a:t>
            </a:r>
            <a:r>
              <a:rPr lang="ja-JP" altLang="en-US" sz="2000" dirty="0">
                <a:latin typeface="+mn-ea"/>
              </a:rPr>
              <a:t>に基づく汎用言語モデル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文章に依存した各単語、および文章の分散表現が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得られる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本研究では、日本語 </a:t>
            </a:r>
            <a:r>
              <a:rPr lang="en-US" altLang="ja-JP" sz="2000" dirty="0">
                <a:latin typeface="+mn-ea"/>
              </a:rPr>
              <a:t>Wikipedia </a:t>
            </a:r>
            <a:r>
              <a:rPr lang="ja-JP" altLang="en-US" sz="2000" dirty="0">
                <a:latin typeface="+mn-ea"/>
              </a:rPr>
              <a:t>を用いた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事前学習済み </a:t>
            </a:r>
            <a:r>
              <a:rPr lang="en-US" altLang="ja-JP" sz="2000" dirty="0">
                <a:latin typeface="+mn-ea"/>
              </a:rPr>
              <a:t>BERT </a:t>
            </a:r>
            <a:r>
              <a:rPr lang="ja-JP" altLang="en-US" sz="2000" dirty="0">
                <a:latin typeface="+mn-ea"/>
              </a:rPr>
              <a:t>モデルを使用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 </a:t>
            </a:r>
            <a:r>
              <a:rPr lang="en-US" altLang="ja-JP" sz="2000" dirty="0">
                <a:latin typeface="+mn-ea"/>
              </a:rPr>
              <a:t>(</a:t>
            </a:r>
            <a:r>
              <a:rPr lang="ja-JP" altLang="en-US" sz="2000" dirty="0">
                <a:latin typeface="+mn-ea"/>
              </a:rPr>
              <a:t>東北大学 乾・鈴木研究室</a:t>
            </a:r>
            <a:r>
              <a:rPr lang="en-US" altLang="ja-JP" sz="2000" dirty="0">
                <a:latin typeface="+mn-ea"/>
              </a:rPr>
              <a:t>)</a:t>
            </a:r>
            <a:endParaRPr kumimoji="1" lang="en-US" altLang="ja-JP" sz="2000" dirty="0">
              <a:latin typeface="+mn-ea"/>
            </a:endParaRPr>
          </a:p>
          <a:p>
            <a:endParaRPr kumimoji="1" lang="ja-JP" altLang="en-US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D04E41-AF3F-4101-80C2-8A879829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58596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10600</TotalTime>
  <Words>1543</Words>
  <Application>Microsoft Office PowerPoint</Application>
  <PresentationFormat>画面に合わせる (4:3)</PresentationFormat>
  <Paragraphs>818</Paragraphs>
  <Slides>33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1" baseType="lpstr">
      <vt:lpstr>NotoSansJP</vt:lpstr>
      <vt:lpstr>メイリオ</vt:lpstr>
      <vt:lpstr>游ゴシック</vt:lpstr>
      <vt:lpstr>Arial</vt:lpstr>
      <vt:lpstr>Arial</vt:lpstr>
      <vt:lpstr>Century Gothic</vt:lpstr>
      <vt:lpstr>Wingdings 3</vt:lpstr>
      <vt:lpstr>ウィスプ</vt:lpstr>
      <vt:lpstr>マルチラベル付き日本語レビュー文章の分類</vt:lpstr>
      <vt:lpstr>発表の流れ</vt:lpstr>
      <vt:lpstr>発表の流れ</vt:lpstr>
      <vt:lpstr> はじめに</vt:lpstr>
      <vt:lpstr> 関連研究</vt:lpstr>
      <vt:lpstr>PowerPoint プレゼンテーション</vt:lpstr>
      <vt:lpstr>PowerPoint プレゼンテーション</vt:lpstr>
      <vt:lpstr>発表の流れ</vt:lpstr>
      <vt:lpstr>BERT (Bidirectional Encoder Representations from Transformers)</vt:lpstr>
      <vt:lpstr>発表の流れ</vt:lpstr>
      <vt:lpstr>データセット</vt:lpstr>
      <vt:lpstr> データの具体例</vt:lpstr>
      <vt:lpstr> データの具体例</vt:lpstr>
      <vt:lpstr>発表の流れ</vt:lpstr>
      <vt:lpstr> 提案手法</vt:lpstr>
      <vt:lpstr>発表の流れ</vt:lpstr>
      <vt:lpstr> 実験</vt:lpstr>
      <vt:lpstr> 実験</vt:lpstr>
      <vt:lpstr> 実験</vt:lpstr>
      <vt:lpstr> 識別機の評価指標</vt:lpstr>
      <vt:lpstr> 識別器の評価指標</vt:lpstr>
      <vt:lpstr> 実験時のパラメータ</vt:lpstr>
      <vt:lpstr> 識別の精度　</vt:lpstr>
      <vt:lpstr> 識別の精度　（ ラベルが立っている部分のみ ）</vt:lpstr>
      <vt:lpstr> 識別結果</vt:lpstr>
      <vt:lpstr>発表の流れ</vt:lpstr>
      <vt:lpstr> まとめ</vt:lpstr>
      <vt:lpstr> 今後の課題</vt:lpstr>
      <vt:lpstr>PowerPoint プレゼンテーション</vt:lpstr>
      <vt:lpstr>PowerPoint プレゼンテーション</vt:lpstr>
      <vt:lpstr> 識別結果</vt:lpstr>
      <vt:lpstr> 識別結果</vt:lpstr>
      <vt:lpstr>はじめに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楠本 祐暉</dc:creator>
  <cp:lastModifiedBy>楠本 祐暉</cp:lastModifiedBy>
  <cp:revision>68</cp:revision>
  <dcterms:created xsi:type="dcterms:W3CDTF">2021-07-17T03:46:58Z</dcterms:created>
  <dcterms:modified xsi:type="dcterms:W3CDTF">2021-07-25T23:27:40Z</dcterms:modified>
</cp:coreProperties>
</file>