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70" r:id="rId3"/>
    <p:sldId id="271" r:id="rId4"/>
    <p:sldId id="260" r:id="rId5"/>
    <p:sldId id="263" r:id="rId6"/>
    <p:sldId id="264" r:id="rId7"/>
    <p:sldId id="276" r:id="rId8"/>
    <p:sldId id="277" r:id="rId9"/>
    <p:sldId id="278" r:id="rId10"/>
    <p:sldId id="273" r:id="rId11"/>
    <p:sldId id="275" r:id="rId12"/>
    <p:sldId id="272" r:id="rId13"/>
    <p:sldId id="267" r:id="rId14"/>
    <p:sldId id="268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8658" autoAdjust="0"/>
  </p:normalViewPr>
  <p:slideViewPr>
    <p:cSldViewPr snapToGrid="0">
      <p:cViewPr varScale="1">
        <p:scale>
          <a:sx n="63" d="100"/>
          <a:sy n="63" d="100"/>
        </p:scale>
        <p:origin x="1374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E86BC-4FE8-4E03-86AC-EDF1AA91142A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E1D9-E39C-4769-A05E-F2E5041CBC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56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Today, I will talk about ~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E1D9-E39C-4769-A05E-F2E5041CBC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6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will talk about the proposed method.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E1D9-E39C-4769-A05E-F2E5041CBC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0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goal of ~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As a preliminary step, in the research, ~ from multiple candidates.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Here, I will explain the procedure of the research. First ~</a:t>
            </a:r>
          </a:p>
          <a:p>
            <a:r>
              <a:rPr kumimoji="1" lang="en-US" altLang="ja-JP" dirty="0"/>
              <a:t>Use these star maps as datasets, and this allows to expand datasets.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I devise to resolve the small datasets problems by this method.</a:t>
            </a:r>
            <a:endParaRPr kumimoji="1" lang="en-US" altLang="ja-JP" dirty="0"/>
          </a:p>
          <a:p>
            <a:r>
              <a:rPr kumimoji="1" lang="en-US" altLang="ja-JP" dirty="0"/>
              <a:t>(rotate and filter the star maps)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Then~</a:t>
            </a:r>
          </a:p>
          <a:p>
            <a:r>
              <a:rPr kumimoji="1" lang="en-US" altLang="ja-JP" dirty="0"/>
              <a:t>At this time, filter the astrophotography to make it easier to identify constellations. </a:t>
            </a:r>
          </a:p>
          <a:p>
            <a:r>
              <a:rPr kumimoji="1" lang="en-US" altLang="ja-JP" dirty="0"/>
              <a:t>(Filtering that leaves only stars with high brightness values)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This method will solve the first and second problems of the astrophotography identification.</a:t>
            </a:r>
            <a:endParaRPr kumimoji="1" lang="en-US" altLang="ja-JP" dirty="0"/>
          </a:p>
          <a:p>
            <a:r>
              <a:rPr kumimoji="1" lang="en-US" altLang="ja-JP" dirty="0"/>
              <a:t>In this way, I proposed the method to identify the constellation in the astrophotography from multiple candidates.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Finally, I will talk about future plans.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E1D9-E39C-4769-A05E-F2E5041CBC7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05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These are the two future plans. I will try to ~</a:t>
            </a:r>
          </a:p>
          <a:p>
            <a:r>
              <a:rPr kumimoji="1" lang="en-US" altLang="ja-JP" dirty="0"/>
              <a:t>(add rotate images to datasets)</a:t>
            </a:r>
          </a:p>
          <a:p>
            <a:r>
              <a:rPr kumimoji="1" lang="en-US" altLang="ja-JP" dirty="0"/>
              <a:t>(change the filtering method according to the number of stars in the astrophotography)</a:t>
            </a:r>
          </a:p>
          <a:p>
            <a:r>
              <a:rPr kumimoji="1" lang="en-US" altLang="ja-JP" dirty="0"/>
              <a:t>I would like to conclude my talk. Thank you for your listening.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Here is the Agenda of my presentation.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E1D9-E39C-4769-A05E-F2E5041CBC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0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First, I will introduce the research background.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E1D9-E39C-4769-A05E-F2E5041CBC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0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recent~</a:t>
            </a:r>
          </a:p>
          <a:p>
            <a:r>
              <a:rPr kumimoji="1" lang="en-US" altLang="ja-JP" dirty="0"/>
              <a:t>With the advent of neural networks, artificial intelligence can identify with high accuracy if it is simple. Like this. 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However, astrophotography doesn’t work out well like that. In fact, astrophotography identification is~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There are mainly three reasons why it is difficult for artificial intelligence to identify astrophotography well.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First, it is difficult ~</a:t>
            </a:r>
          </a:p>
          <a:p>
            <a:r>
              <a:rPr kumimoji="1" lang="en-US" altLang="ja-JP" dirty="0"/>
              <a:t>Too small stars can interfere with identification.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Second, </a:t>
            </a:r>
            <a:r>
              <a:rPr kumimoji="1" lang="en-US" altLang="ja-JP"/>
              <a:t>there is a </a:t>
            </a:r>
            <a:r>
              <a:rPr kumimoji="1" lang="en-US" altLang="ja-JP" dirty="0"/>
              <a:t>wide variety~</a:t>
            </a:r>
          </a:p>
          <a:p>
            <a:r>
              <a:rPr kumimoji="1" lang="en-US" altLang="ja-JP" dirty="0"/>
              <a:t>It depends on the photographer and the equipment.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600" dirty="0"/>
              <a:t>Third, the number of astrophotography datasets is small. </a:t>
            </a:r>
          </a:p>
          <a:p>
            <a:r>
              <a:rPr kumimoji="1" lang="en-US" altLang="ja-JP" sz="1600" dirty="0"/>
              <a:t>So I have to prepare a large dataset myself. </a:t>
            </a:r>
          </a:p>
          <a:p>
            <a:r>
              <a:rPr kumimoji="1" lang="en-US" altLang="ja-JP" sz="1600" dirty="0"/>
              <a:t>I try to identify astrophotography by inventing my own solution to these problems.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B63A3-D032-4697-8965-057601D2622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34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AE1023A-15A9-4913-BFC2-6F9B51CEF8F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9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23A-15A9-4913-BFC2-6F9B51CEF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76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23A-15A9-4913-BFC2-6F9B51CEF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5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AE1023A-15A9-4913-BFC2-6F9B51CEF8F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560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AE1023A-15A9-4913-BFC2-6F9B51CEF8F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AE1023A-15A9-4913-BFC2-6F9B51CEF8F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82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AE1023A-15A9-4913-BFC2-6F9B51CEF8F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94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AE1023A-15A9-4913-BFC2-6F9B51CEF8F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1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23A-15A9-4913-BFC2-6F9B51CEF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3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1023A-15A9-4913-BFC2-6F9B51CEF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2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23A-15A9-4913-BFC2-6F9B51CEF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6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59166C-EB54-4216-A1F1-49F826AD990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1023A-15A9-4913-BFC2-6F9B51CEF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2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5061F-0605-4439-BB45-6B62ED1E2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176" y="2023507"/>
            <a:ext cx="8471647" cy="2387600"/>
          </a:xfrm>
        </p:spPr>
        <p:txBody>
          <a:bodyPr>
            <a:normAutofit/>
          </a:bodyPr>
          <a:lstStyle/>
          <a:p>
            <a:pPr algn="ctr"/>
            <a:r>
              <a:rPr lang="en-US" altLang="ja-JP" sz="4400" dirty="0"/>
              <a:t>A Proposal</a:t>
            </a:r>
            <a:r>
              <a:rPr lang="ja-JP" altLang="en-US" sz="4400" dirty="0"/>
              <a:t> </a:t>
            </a:r>
            <a:r>
              <a:rPr lang="en-US" altLang="ja-JP" sz="4400" dirty="0"/>
              <a:t>of</a:t>
            </a:r>
            <a:r>
              <a:rPr lang="ja-JP" altLang="en-US" sz="4400" dirty="0"/>
              <a:t> </a:t>
            </a:r>
            <a:r>
              <a:rPr lang="en-US" altLang="ja-JP" sz="4400" dirty="0"/>
              <a:t>Constellation</a:t>
            </a:r>
            <a:r>
              <a:rPr lang="ja-JP" altLang="en-US" sz="4400" dirty="0"/>
              <a:t> </a:t>
            </a:r>
            <a:r>
              <a:rPr lang="en-US" altLang="ja-JP" sz="4400" dirty="0"/>
              <a:t>Identification Method Based on Star Map Data by Machine Learning</a:t>
            </a:r>
            <a:endParaRPr kumimoji="1" lang="ja-JP" altLang="en-US" sz="4400" dirty="0"/>
          </a:p>
        </p:txBody>
      </p:sp>
      <p:sp>
        <p:nvSpPr>
          <p:cNvPr id="11" name="フローチャート: 抜出し 10">
            <a:extLst>
              <a:ext uri="{FF2B5EF4-FFF2-40B4-BE49-F238E27FC236}">
                <a16:creationId xmlns:a16="http://schemas.microsoft.com/office/drawing/2014/main" id="{5D17BE40-6103-4749-84C2-29FA09B5BEC8}"/>
              </a:ext>
            </a:extLst>
          </p:cNvPr>
          <p:cNvSpPr/>
          <p:nvPr/>
        </p:nvSpPr>
        <p:spPr>
          <a:xfrm>
            <a:off x="5336330" y="1443139"/>
            <a:ext cx="3646304" cy="1205068"/>
          </a:xfrm>
          <a:prstGeom prst="flowChartExtra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抜出し 11">
            <a:extLst>
              <a:ext uri="{FF2B5EF4-FFF2-40B4-BE49-F238E27FC236}">
                <a16:creationId xmlns:a16="http://schemas.microsoft.com/office/drawing/2014/main" id="{D279523A-DB2A-41EA-864A-47BC4CA05876}"/>
              </a:ext>
            </a:extLst>
          </p:cNvPr>
          <p:cNvSpPr/>
          <p:nvPr/>
        </p:nvSpPr>
        <p:spPr>
          <a:xfrm>
            <a:off x="4724397" y="2016586"/>
            <a:ext cx="2127860" cy="631621"/>
          </a:xfrm>
          <a:prstGeom prst="flowChartExtra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B6C55A6-799F-4764-B9D3-3185AE49527F}"/>
              </a:ext>
            </a:extLst>
          </p:cNvPr>
          <p:cNvSpPr/>
          <p:nvPr/>
        </p:nvSpPr>
        <p:spPr>
          <a:xfrm>
            <a:off x="3643742" y="527553"/>
            <a:ext cx="1413164" cy="131628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3DCD1D9E-9343-467D-B13A-B5812CAF574C}"/>
              </a:ext>
            </a:extLst>
          </p:cNvPr>
          <p:cNvSpPr/>
          <p:nvPr/>
        </p:nvSpPr>
        <p:spPr>
          <a:xfrm>
            <a:off x="4267790" y="1379619"/>
            <a:ext cx="1289066" cy="184654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892B836-94FB-4293-9924-FAA81F4A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92" y="186557"/>
            <a:ext cx="3161210" cy="2107473"/>
          </a:xfrm>
          <a:prstGeom prst="rect">
            <a:avLst/>
          </a:prstGeom>
        </p:spPr>
      </p:pic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D011AF03-C48E-4F5E-B7D3-FE18C44C31C0}"/>
              </a:ext>
            </a:extLst>
          </p:cNvPr>
          <p:cNvSpPr/>
          <p:nvPr/>
        </p:nvSpPr>
        <p:spPr>
          <a:xfrm>
            <a:off x="4068136" y="1759646"/>
            <a:ext cx="1928944" cy="184654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250166F1-05F5-495F-A24B-A4BA9CD2D05E}"/>
              </a:ext>
            </a:extLst>
          </p:cNvPr>
          <p:cNvSpPr/>
          <p:nvPr/>
        </p:nvSpPr>
        <p:spPr>
          <a:xfrm rot="5400000">
            <a:off x="4763733" y="1611570"/>
            <a:ext cx="454667" cy="163338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E02710C-CF79-4219-972B-08705B23F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63" y="-119575"/>
            <a:ext cx="5715000" cy="381000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FB636423-70FF-4DE6-85BB-A748FD65704F}"/>
              </a:ext>
            </a:extLst>
          </p:cNvPr>
          <p:cNvSpPr/>
          <p:nvPr/>
        </p:nvSpPr>
        <p:spPr>
          <a:xfrm rot="19697375">
            <a:off x="1374483" y="4604212"/>
            <a:ext cx="451682" cy="49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02AD94C-A57D-45D1-ADC4-E95B2080DA0D}"/>
              </a:ext>
            </a:extLst>
          </p:cNvPr>
          <p:cNvSpPr/>
          <p:nvPr/>
        </p:nvSpPr>
        <p:spPr>
          <a:xfrm rot="19698513">
            <a:off x="1175983" y="4678169"/>
            <a:ext cx="1131482" cy="9050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8D36436-27E8-41B9-AB57-CCC8E562147C}"/>
              </a:ext>
            </a:extLst>
          </p:cNvPr>
          <p:cNvSpPr/>
          <p:nvPr/>
        </p:nvSpPr>
        <p:spPr>
          <a:xfrm rot="16558623">
            <a:off x="983063" y="5945879"/>
            <a:ext cx="495003" cy="172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CC17E8A-8DD8-45C1-808F-D71754EE1C16}"/>
              </a:ext>
            </a:extLst>
          </p:cNvPr>
          <p:cNvSpPr/>
          <p:nvPr/>
        </p:nvSpPr>
        <p:spPr>
          <a:xfrm rot="5963582">
            <a:off x="670448" y="5989281"/>
            <a:ext cx="561140" cy="1796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97D9B4-5154-47A6-9BCA-D6A69F5CC589}"/>
              </a:ext>
            </a:extLst>
          </p:cNvPr>
          <p:cNvSpPr/>
          <p:nvPr/>
        </p:nvSpPr>
        <p:spPr>
          <a:xfrm rot="16495670">
            <a:off x="1389072" y="5017793"/>
            <a:ext cx="226319" cy="1306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64E7A5D-BEAD-4B85-8960-A07C05F3846E}"/>
              </a:ext>
            </a:extLst>
          </p:cNvPr>
          <p:cNvSpPr/>
          <p:nvPr/>
        </p:nvSpPr>
        <p:spPr>
          <a:xfrm rot="19508898">
            <a:off x="833717" y="5070764"/>
            <a:ext cx="526473" cy="3080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911C695-2048-4502-B4ED-D70E3B9228BA}"/>
              </a:ext>
            </a:extLst>
          </p:cNvPr>
          <p:cNvSpPr/>
          <p:nvPr/>
        </p:nvSpPr>
        <p:spPr>
          <a:xfrm>
            <a:off x="711182" y="5224767"/>
            <a:ext cx="608053" cy="7049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3016859-4AFE-4EC9-924E-ED584125C72A}"/>
              </a:ext>
            </a:extLst>
          </p:cNvPr>
          <p:cNvSpPr/>
          <p:nvPr/>
        </p:nvSpPr>
        <p:spPr>
          <a:xfrm rot="18487000">
            <a:off x="1180142" y="5232388"/>
            <a:ext cx="441676" cy="1279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7E56D88-C79C-43E0-8700-59EAAA43C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02" y="4205752"/>
            <a:ext cx="3519055" cy="234603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49388D-F5C5-4D5B-AAEC-C671C6A5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EEDB0F-692F-4D73-B588-5E39B516A86F}"/>
              </a:ext>
            </a:extLst>
          </p:cNvPr>
          <p:cNvSpPr txBox="1"/>
          <p:nvPr/>
        </p:nvSpPr>
        <p:spPr>
          <a:xfrm>
            <a:off x="5556856" y="4647334"/>
            <a:ext cx="463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B4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Sayaka </a:t>
            </a:r>
            <a:r>
              <a:rPr kumimoji="1" lang="en-US" altLang="ja-JP" sz="2800" dirty="0" err="1"/>
              <a:t>Nadamoto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597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Agenda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bg1">
                    <a:lumMod val="75000"/>
                  </a:schemeClr>
                </a:solidFill>
              </a:rPr>
              <a:t>・ </a:t>
            </a:r>
            <a:r>
              <a:rPr kumimoji="1" lang="en-US" altLang="ja-JP" sz="3200" dirty="0">
                <a:solidFill>
                  <a:schemeClr val="bg1">
                    <a:lumMod val="75000"/>
                  </a:schemeClr>
                </a:solidFill>
              </a:rPr>
              <a:t>Research Background</a:t>
            </a:r>
          </a:p>
          <a:p>
            <a:endParaRPr kumimoji="1" lang="en-US" altLang="ja-JP" sz="3200" dirty="0"/>
          </a:p>
          <a:p>
            <a:r>
              <a:rPr lang="ja-JP" altLang="en-US" sz="3200" dirty="0">
                <a:solidFill>
                  <a:srgbClr val="C00000"/>
                </a:solidFill>
              </a:rPr>
              <a:t>・ </a:t>
            </a:r>
            <a:r>
              <a:rPr lang="en-US" altLang="ja-JP" sz="3200" dirty="0">
                <a:solidFill>
                  <a:srgbClr val="C00000"/>
                </a:solidFill>
              </a:rPr>
              <a:t>The Proposed Method</a:t>
            </a:r>
          </a:p>
          <a:p>
            <a:endParaRPr lang="en-US" altLang="ja-JP" sz="3200" dirty="0"/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</a:rPr>
              <a:t>・ 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</a:rPr>
              <a:t>Future Plans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6016B-51BF-4668-A595-8F1C18D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02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The Proposed Method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- The goal of my research is to create artificial intelligence that understands celestial bodies like humans. </a:t>
            </a:r>
            <a:endParaRPr kumimoji="1" lang="ja-JP" altLang="en-US" sz="2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1149D60-F3D0-4EA5-A31F-542EABCB2D82}"/>
              </a:ext>
            </a:extLst>
          </p:cNvPr>
          <p:cNvSpPr/>
          <p:nvPr/>
        </p:nvSpPr>
        <p:spPr>
          <a:xfrm>
            <a:off x="3019698" y="4660101"/>
            <a:ext cx="781904" cy="389408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5956D2E-BC5F-4544-AD48-135759FFA7D9}"/>
              </a:ext>
            </a:extLst>
          </p:cNvPr>
          <p:cNvSpPr/>
          <p:nvPr/>
        </p:nvSpPr>
        <p:spPr>
          <a:xfrm>
            <a:off x="6214630" y="4660101"/>
            <a:ext cx="781904" cy="389408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pic>
        <p:nvPicPr>
          <p:cNvPr id="9" name="コンテンツ プレースホルダー 12">
            <a:extLst>
              <a:ext uri="{FF2B5EF4-FFF2-40B4-BE49-F238E27FC236}">
                <a16:creationId xmlns:a16="http://schemas.microsoft.com/office/drawing/2014/main" id="{B6DFF413-980B-475B-B493-7148A104B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23" y="3719532"/>
            <a:ext cx="3105036" cy="2070024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31F10A8-B929-46F6-ADE1-171DB952B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8" y="3708489"/>
            <a:ext cx="2291090" cy="229263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146C2A-63E4-4757-96F3-80AF9C218DFF}"/>
              </a:ext>
            </a:extLst>
          </p:cNvPr>
          <p:cNvSpPr txBox="1"/>
          <p:nvPr/>
        </p:nvSpPr>
        <p:spPr>
          <a:xfrm>
            <a:off x="6862745" y="4500862"/>
            <a:ext cx="2430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　</a:t>
            </a:r>
            <a:r>
              <a:rPr kumimoji="1" lang="en-US" altLang="ja-JP" sz="3600" dirty="0"/>
              <a:t>Orion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416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The Proposed Method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- In the research, </a:t>
            </a:r>
            <a:r>
              <a:rPr lang="en-US" altLang="ja-JP" sz="2800" dirty="0"/>
              <a:t>I </a:t>
            </a:r>
            <a:r>
              <a:rPr kumimoji="1" lang="en-US" altLang="ja-JP" sz="2800" dirty="0"/>
              <a:t>try to identify a constellation in the astrophotography.</a:t>
            </a:r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1149D60-F3D0-4EA5-A31F-542EABCB2D82}"/>
              </a:ext>
            </a:extLst>
          </p:cNvPr>
          <p:cNvSpPr/>
          <p:nvPr/>
        </p:nvSpPr>
        <p:spPr>
          <a:xfrm>
            <a:off x="3019698" y="4660101"/>
            <a:ext cx="781904" cy="389408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5956D2E-BC5F-4544-AD48-135759FFA7D9}"/>
              </a:ext>
            </a:extLst>
          </p:cNvPr>
          <p:cNvSpPr/>
          <p:nvPr/>
        </p:nvSpPr>
        <p:spPr>
          <a:xfrm>
            <a:off x="6214630" y="4660101"/>
            <a:ext cx="781904" cy="389408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pic>
        <p:nvPicPr>
          <p:cNvPr id="9" name="コンテンツ プレースホルダー 12">
            <a:extLst>
              <a:ext uri="{FF2B5EF4-FFF2-40B4-BE49-F238E27FC236}">
                <a16:creationId xmlns:a16="http://schemas.microsoft.com/office/drawing/2014/main" id="{B6DFF413-980B-475B-B493-7148A104B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23" y="3719532"/>
            <a:ext cx="3105036" cy="2070024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31F10A8-B929-46F6-ADE1-171DB952B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8" y="3708489"/>
            <a:ext cx="2291090" cy="229263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146C2A-63E4-4757-96F3-80AF9C218DFF}"/>
              </a:ext>
            </a:extLst>
          </p:cNvPr>
          <p:cNvSpPr txBox="1"/>
          <p:nvPr/>
        </p:nvSpPr>
        <p:spPr>
          <a:xfrm>
            <a:off x="7063486" y="4346973"/>
            <a:ext cx="2430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　</a:t>
            </a:r>
            <a:r>
              <a:rPr kumimoji="1" lang="ja-JP" altLang="en-US" sz="6000" dirty="0"/>
              <a:t>？</a:t>
            </a: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60B9C259-9620-40B0-A69E-770962CBAC11}"/>
              </a:ext>
            </a:extLst>
          </p:cNvPr>
          <p:cNvSpPr/>
          <p:nvPr/>
        </p:nvSpPr>
        <p:spPr>
          <a:xfrm>
            <a:off x="5026539" y="2783907"/>
            <a:ext cx="3939989" cy="1214672"/>
          </a:xfrm>
          <a:prstGeom prst="wedgeEllipseCallout">
            <a:avLst>
              <a:gd name="adj1" fmla="val 19029"/>
              <a:gd name="adj2" fmla="val 778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Select from candidates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3934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The Proposed Method</a:t>
            </a:r>
            <a:endParaRPr kumimoji="1" lang="ja-JP" altLang="en-US" sz="44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9F0472A-F99F-45ED-9A41-129438C721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32046" r="17464" b="2513"/>
          <a:stretch/>
        </p:blipFill>
        <p:spPr>
          <a:xfrm>
            <a:off x="822959" y="3045417"/>
            <a:ext cx="2821194" cy="293205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64A5E22-F465-41F2-9F4C-8BFE982F247B}"/>
              </a:ext>
            </a:extLst>
          </p:cNvPr>
          <p:cNvSpPr/>
          <p:nvPr/>
        </p:nvSpPr>
        <p:spPr>
          <a:xfrm>
            <a:off x="3100211" y="2925492"/>
            <a:ext cx="1425388" cy="50552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Orion</a:t>
            </a:r>
            <a:endParaRPr kumimoji="1" lang="ja-JP" altLang="en-US" sz="22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9E0A22A-EA76-4FCB-BE08-65746626BC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t="25880" r="4711" b="5040"/>
          <a:stretch/>
        </p:blipFill>
        <p:spPr>
          <a:xfrm>
            <a:off x="5024763" y="3045417"/>
            <a:ext cx="3384600" cy="293857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180FC8D-2C8B-46F3-BDE5-77C64315FBD4}"/>
              </a:ext>
            </a:extLst>
          </p:cNvPr>
          <p:cNvSpPr/>
          <p:nvPr/>
        </p:nvSpPr>
        <p:spPr>
          <a:xfrm>
            <a:off x="7425344" y="5471941"/>
            <a:ext cx="1425388" cy="50552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Scorpio</a:t>
            </a:r>
            <a:endParaRPr kumimoji="1" lang="ja-JP" altLang="en-US" sz="2200" dirty="0"/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BDFA7049-9625-44A3-9E7E-B89B34DB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79758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- First, </a:t>
            </a:r>
            <a:r>
              <a:rPr lang="en-US" altLang="ja-JP" sz="2800" dirty="0"/>
              <a:t>create</a:t>
            </a:r>
            <a:r>
              <a:rPr kumimoji="1" lang="en-US" altLang="ja-JP" sz="2800" dirty="0"/>
              <a:t> star maps based on the data in the star catalog. </a:t>
            </a:r>
            <a:endParaRPr kumimoji="1" lang="ja-JP" altLang="en-US" sz="28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595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The</a:t>
            </a:r>
            <a:r>
              <a:rPr lang="ja-JP" altLang="en-US" sz="4400" dirty="0"/>
              <a:t> </a:t>
            </a:r>
            <a:r>
              <a:rPr lang="en-US" altLang="ja-JP" sz="4400" dirty="0"/>
              <a:t>Proposed Method</a:t>
            </a:r>
            <a:endParaRPr kumimoji="1" lang="ja-JP" altLang="en-US" sz="44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71DC4C1-7A88-4645-AEB7-E1E2FE368A91}"/>
              </a:ext>
            </a:extLst>
          </p:cNvPr>
          <p:cNvGrpSpPr/>
          <p:nvPr/>
        </p:nvGrpSpPr>
        <p:grpSpPr>
          <a:xfrm>
            <a:off x="970308" y="3065617"/>
            <a:ext cx="8188504" cy="3423259"/>
            <a:chOff x="613043" y="1961470"/>
            <a:chExt cx="10101242" cy="4401562"/>
          </a:xfrm>
        </p:grpSpPr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95956D2E-BC5F-4544-AD48-135759FFA7D9}"/>
                </a:ext>
              </a:extLst>
            </p:cNvPr>
            <p:cNvSpPr/>
            <p:nvPr/>
          </p:nvSpPr>
          <p:spPr>
            <a:xfrm>
              <a:off x="7793996" y="5170610"/>
              <a:ext cx="781904" cy="389408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 dirty="0"/>
            </a:p>
          </p:txBody>
        </p:sp>
        <p:pic>
          <p:nvPicPr>
            <p:cNvPr id="9" name="コンテンツ プレースホルダー 12">
              <a:extLst>
                <a:ext uri="{FF2B5EF4-FFF2-40B4-BE49-F238E27FC236}">
                  <a16:creationId xmlns:a16="http://schemas.microsoft.com/office/drawing/2014/main" id="{B6DFF413-980B-475B-B493-7148A104B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396" y="4293008"/>
              <a:ext cx="3105037" cy="2070024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31F10A8-B929-46F6-ADE1-171DB952B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043" y="4369569"/>
              <a:ext cx="1840855" cy="1842094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7146C2A-63E4-4757-96F3-80AF9C218DFF}"/>
                </a:ext>
              </a:extLst>
            </p:cNvPr>
            <p:cNvSpPr txBox="1"/>
            <p:nvPr/>
          </p:nvSpPr>
          <p:spPr>
            <a:xfrm>
              <a:off x="8283820" y="4686026"/>
              <a:ext cx="24304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　</a:t>
              </a:r>
              <a:r>
                <a:rPr kumimoji="1" lang="ja-JP" altLang="en-US" sz="6000" dirty="0"/>
                <a:t>？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16BCA-B81B-4918-B60D-3129FD33B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97" t="32046" r="17464" b="2513"/>
            <a:stretch/>
          </p:blipFill>
          <p:spPr>
            <a:xfrm>
              <a:off x="613043" y="2134086"/>
              <a:ext cx="1840856" cy="1913191"/>
            </a:xfrm>
            <a:prstGeom prst="rect">
              <a:avLst/>
            </a:prstGeom>
          </p:spPr>
        </p:pic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D43C78C8-BA24-41D2-9B9C-2DF9D773B004}"/>
                </a:ext>
              </a:extLst>
            </p:cNvPr>
            <p:cNvSpPr/>
            <p:nvPr/>
          </p:nvSpPr>
          <p:spPr>
            <a:xfrm>
              <a:off x="2749248" y="2895977"/>
              <a:ext cx="781904" cy="389408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 dirty="0"/>
            </a:p>
          </p:txBody>
        </p:sp>
        <p:pic>
          <p:nvPicPr>
            <p:cNvPr id="12" name="コンテンツ プレースホルダー 12">
              <a:extLst>
                <a:ext uri="{FF2B5EF4-FFF2-40B4-BE49-F238E27FC236}">
                  <a16:creationId xmlns:a16="http://schemas.microsoft.com/office/drawing/2014/main" id="{15FDC6F6-434F-428D-9732-42328AC1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200" y="1961470"/>
              <a:ext cx="3105036" cy="2070024"/>
            </a:xfrm>
            <a:prstGeom prst="rect">
              <a:avLst/>
            </a:prstGeom>
          </p:spPr>
        </p:pic>
        <p:sp>
          <p:nvSpPr>
            <p:cNvPr id="3" name="吹き出し: 円形 2">
              <a:extLst>
                <a:ext uri="{FF2B5EF4-FFF2-40B4-BE49-F238E27FC236}">
                  <a16:creationId xmlns:a16="http://schemas.microsoft.com/office/drawing/2014/main" id="{A4499BAD-DEB8-4195-99F8-7B8F832AE5F3}"/>
                </a:ext>
              </a:extLst>
            </p:cNvPr>
            <p:cNvSpPr/>
            <p:nvPr/>
          </p:nvSpPr>
          <p:spPr>
            <a:xfrm>
              <a:off x="5929238" y="2282416"/>
              <a:ext cx="3860535" cy="900953"/>
            </a:xfrm>
            <a:prstGeom prst="wedgeEllipseCallout">
              <a:avLst>
                <a:gd name="adj1" fmla="val -55401"/>
                <a:gd name="adj2" fmla="val 2966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200" dirty="0"/>
                <a:t>Learn star maps</a:t>
              </a:r>
              <a:endParaRPr kumimoji="1" lang="ja-JP" altLang="en-US" sz="2200" dirty="0"/>
            </a:p>
          </p:txBody>
        </p:sp>
      </p:grp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31D6459-0539-4C79-97EE-39E3E11F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79758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- </a:t>
            </a:r>
            <a:r>
              <a:rPr lang="en-US" altLang="ja-JP" sz="2800" dirty="0"/>
              <a:t>Then, artificial intelligence learns the star maps and it will identifies unknown photos.</a:t>
            </a:r>
            <a:endParaRPr kumimoji="1" lang="ja-JP" altLang="en-US" sz="2800" dirty="0"/>
          </a:p>
          <a:p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107127-0422-447B-8331-039C00DAE39F}"/>
              </a:ext>
            </a:extLst>
          </p:cNvPr>
          <p:cNvSpPr txBox="1"/>
          <p:nvPr/>
        </p:nvSpPr>
        <p:spPr>
          <a:xfrm>
            <a:off x="2638947" y="5451305"/>
            <a:ext cx="21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+ filter</a:t>
            </a:r>
            <a:endParaRPr kumimoji="1" lang="ja-JP" altLang="en-US" sz="2800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97E48A1-D90B-4270-A6AD-5144A32D0860}"/>
              </a:ext>
            </a:extLst>
          </p:cNvPr>
          <p:cNvSpPr/>
          <p:nvPr/>
        </p:nvSpPr>
        <p:spPr>
          <a:xfrm>
            <a:off x="3990458" y="5561486"/>
            <a:ext cx="633845" cy="30285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3B3446-833A-4D1D-BC65-1F9E6790B387}"/>
              </a:ext>
            </a:extLst>
          </p:cNvPr>
          <p:cNvSpPr txBox="1"/>
          <p:nvPr/>
        </p:nvSpPr>
        <p:spPr>
          <a:xfrm>
            <a:off x="2603591" y="345013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Orion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1546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Agenda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bg1">
                    <a:lumMod val="75000"/>
                  </a:schemeClr>
                </a:solidFill>
              </a:rPr>
              <a:t>・ </a:t>
            </a:r>
            <a:r>
              <a:rPr kumimoji="1" lang="en-US" altLang="ja-JP" sz="3200" dirty="0">
                <a:solidFill>
                  <a:schemeClr val="bg1">
                    <a:lumMod val="75000"/>
                  </a:schemeClr>
                </a:solidFill>
              </a:rPr>
              <a:t>Research Background</a:t>
            </a:r>
          </a:p>
          <a:p>
            <a:endParaRPr kumimoji="1" lang="en-US" altLang="ja-JP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</a:rPr>
              <a:t>・ 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</a:rPr>
              <a:t>The Proposed Method</a:t>
            </a:r>
          </a:p>
          <a:p>
            <a:endParaRPr lang="en-US" altLang="ja-JP" sz="3200" dirty="0"/>
          </a:p>
          <a:p>
            <a:r>
              <a:rPr lang="ja-JP" altLang="en-US" sz="3200" dirty="0">
                <a:solidFill>
                  <a:srgbClr val="C00000"/>
                </a:solidFill>
              </a:rPr>
              <a:t>・ </a:t>
            </a:r>
            <a:r>
              <a:rPr lang="en-US" altLang="ja-JP" sz="3200" dirty="0">
                <a:solidFill>
                  <a:srgbClr val="C00000"/>
                </a:solidFill>
              </a:rPr>
              <a:t>Future Plans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6016B-51BF-4668-A595-8F1C18D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24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Future Plans</a:t>
            </a:r>
            <a:endParaRPr kumimoji="1" lang="ja-JP" altLang="en-US" sz="44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31D6459-0539-4C79-97EE-39E3E11F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896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800" dirty="0"/>
              <a:t> - </a:t>
            </a:r>
            <a:r>
              <a:rPr lang="en-US" altLang="ja-JP" sz="2800" dirty="0"/>
              <a:t>Try to identify astrophotography taken in various compositions.</a:t>
            </a:r>
            <a:endParaRPr kumimoji="1" lang="ja-JP" altLang="en-US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 - Try to identify both astrophotography with many stars and with few stars.</a:t>
            </a:r>
            <a:endParaRPr kumimoji="1" lang="ja-JP" altLang="en-US" sz="2800" dirty="0"/>
          </a:p>
          <a:p>
            <a:endParaRPr kumimoji="1" lang="ja-JP" altLang="en-US" sz="3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915F3AA-FBBA-4F69-AB94-173511D28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32" y="3940705"/>
            <a:ext cx="3778623" cy="25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0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Agenda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・ </a:t>
            </a:r>
            <a:r>
              <a:rPr kumimoji="1" lang="en-US" altLang="ja-JP" sz="3200" dirty="0"/>
              <a:t>Research Background</a:t>
            </a:r>
          </a:p>
          <a:p>
            <a:endParaRPr kumimoji="1" lang="en-US" altLang="ja-JP" sz="3200" dirty="0"/>
          </a:p>
          <a:p>
            <a:r>
              <a:rPr lang="ja-JP" altLang="en-US" sz="3200" dirty="0"/>
              <a:t>・ </a:t>
            </a:r>
            <a:r>
              <a:rPr lang="en-US" altLang="ja-JP" sz="3200" dirty="0"/>
              <a:t>The Proposed Method</a:t>
            </a:r>
          </a:p>
          <a:p>
            <a:endParaRPr lang="en-US" altLang="ja-JP" sz="3200" dirty="0"/>
          </a:p>
          <a:p>
            <a:r>
              <a:rPr lang="ja-JP" altLang="en-US" sz="3200" dirty="0"/>
              <a:t>・ </a:t>
            </a:r>
            <a:r>
              <a:rPr lang="en-US" altLang="ja-JP" sz="3200" dirty="0"/>
              <a:t>Future Plans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6016B-51BF-4668-A595-8F1C18D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1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Agenda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rgbClr val="C00000"/>
                </a:solidFill>
              </a:rPr>
              <a:t>・ </a:t>
            </a:r>
            <a:r>
              <a:rPr kumimoji="1" lang="en-US" altLang="ja-JP" sz="3200" dirty="0">
                <a:solidFill>
                  <a:srgbClr val="C00000"/>
                </a:solidFill>
              </a:rPr>
              <a:t>Research Background</a:t>
            </a:r>
          </a:p>
          <a:p>
            <a:endParaRPr kumimoji="1" lang="en-US" altLang="ja-JP" sz="3200" dirty="0"/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</a:rPr>
              <a:t>・ 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</a:rPr>
              <a:t>The Proposed Method</a:t>
            </a:r>
          </a:p>
          <a:p>
            <a:endParaRPr lang="en-US" altLang="ja-JP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</a:rPr>
              <a:t>・ 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</a:rPr>
              <a:t>Future Plans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6016B-51BF-4668-A595-8F1C18D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2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Research</a:t>
            </a:r>
            <a:r>
              <a:rPr kumimoji="1" lang="ja-JP" altLang="en-US" sz="4400" dirty="0"/>
              <a:t> </a:t>
            </a:r>
            <a:r>
              <a:rPr lang="en-US" altLang="ja-JP" sz="4400" dirty="0"/>
              <a:t>B</a:t>
            </a:r>
            <a:r>
              <a:rPr kumimoji="1" lang="en-US" altLang="ja-JP" sz="4400" dirty="0"/>
              <a:t>ackgroun</a:t>
            </a:r>
            <a:r>
              <a:rPr lang="en-US" altLang="ja-JP" sz="4400" dirty="0"/>
              <a:t>d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- </a:t>
            </a:r>
            <a:r>
              <a:rPr lang="en-US" altLang="ja-JP" sz="2800" dirty="0"/>
              <a:t>In</a:t>
            </a:r>
            <a:r>
              <a:rPr lang="ja-JP" altLang="en-US" sz="2800" dirty="0"/>
              <a:t> </a:t>
            </a:r>
            <a:r>
              <a:rPr lang="en-US" altLang="ja-JP" sz="2800" dirty="0"/>
              <a:t>recent</a:t>
            </a:r>
            <a:r>
              <a:rPr lang="ja-JP" altLang="en-US" sz="2800" dirty="0"/>
              <a:t> </a:t>
            </a:r>
            <a:r>
              <a:rPr lang="en-US" altLang="ja-JP" sz="2800" dirty="0"/>
              <a:t>years,</a:t>
            </a:r>
            <a:r>
              <a:rPr lang="ja-JP" altLang="en-US" sz="2800" dirty="0"/>
              <a:t> </a:t>
            </a:r>
            <a:r>
              <a:rPr lang="en-US" altLang="ja-JP" sz="2800" dirty="0"/>
              <a:t>research</a:t>
            </a:r>
            <a:r>
              <a:rPr lang="ja-JP" altLang="en-US" sz="2800" dirty="0"/>
              <a:t> </a:t>
            </a:r>
            <a:r>
              <a:rPr lang="en-US" altLang="ja-JP" sz="2800" dirty="0"/>
              <a:t>on</a:t>
            </a:r>
            <a:r>
              <a:rPr lang="ja-JP" altLang="en-US" sz="2800" dirty="0"/>
              <a:t> </a:t>
            </a:r>
            <a:r>
              <a:rPr lang="en-US" altLang="ja-JP" sz="2800" dirty="0"/>
              <a:t>image</a:t>
            </a:r>
            <a:r>
              <a:rPr lang="ja-JP" altLang="en-US" sz="2800" dirty="0"/>
              <a:t> </a:t>
            </a:r>
            <a:r>
              <a:rPr lang="en-US" altLang="ja-JP" sz="2800" dirty="0"/>
              <a:t>recognition</a:t>
            </a:r>
            <a:r>
              <a:rPr lang="ja-JP" altLang="en-US" sz="2800" dirty="0"/>
              <a:t> </a:t>
            </a:r>
            <a:r>
              <a:rPr lang="en-US" altLang="ja-JP" sz="2800" dirty="0"/>
              <a:t>using</a:t>
            </a:r>
            <a:r>
              <a:rPr lang="ja-JP" altLang="en-US" sz="2800" dirty="0"/>
              <a:t> </a:t>
            </a:r>
            <a:r>
              <a:rPr lang="en-US" altLang="ja-JP" sz="2800" dirty="0"/>
              <a:t>artificial intelligence has attracted attention.</a:t>
            </a:r>
            <a:endParaRPr kumimoji="1" lang="ja-JP" altLang="en-US" sz="2800" dirty="0"/>
          </a:p>
          <a:p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1149D60-F3D0-4EA5-A31F-542EABCB2D82}"/>
              </a:ext>
            </a:extLst>
          </p:cNvPr>
          <p:cNvSpPr/>
          <p:nvPr/>
        </p:nvSpPr>
        <p:spPr>
          <a:xfrm>
            <a:off x="2887548" y="4369569"/>
            <a:ext cx="781904" cy="389408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5956D2E-BC5F-4544-AD48-135759FFA7D9}"/>
              </a:ext>
            </a:extLst>
          </p:cNvPr>
          <p:cNvSpPr/>
          <p:nvPr/>
        </p:nvSpPr>
        <p:spPr>
          <a:xfrm>
            <a:off x="6082480" y="4369569"/>
            <a:ext cx="781904" cy="389408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B2D5B-7BC4-4D32-87F6-58E0A8290295}"/>
              </a:ext>
            </a:extLst>
          </p:cNvPr>
          <p:cNvSpPr txBox="1"/>
          <p:nvPr/>
        </p:nvSpPr>
        <p:spPr>
          <a:xfrm>
            <a:off x="6972928" y="4271885"/>
            <a:ext cx="243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An apple</a:t>
            </a:r>
            <a:endParaRPr kumimoji="1" lang="ja-JP" altLang="en-US" sz="3200" dirty="0"/>
          </a:p>
        </p:txBody>
      </p:sp>
      <p:pic>
        <p:nvPicPr>
          <p:cNvPr id="9" name="コンテンツ プレースホルダー 12">
            <a:extLst>
              <a:ext uri="{FF2B5EF4-FFF2-40B4-BE49-F238E27FC236}">
                <a16:creationId xmlns:a16="http://schemas.microsoft.com/office/drawing/2014/main" id="{B6DFF413-980B-475B-B493-7148A104B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73" y="3429000"/>
            <a:ext cx="3105036" cy="2070024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6DAA4D1-0C1E-4820-8984-DA58B6FFF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1" y="3606762"/>
            <a:ext cx="1714500" cy="17145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95F9FA-B66A-48EB-BBD2-C4FE384D6093}"/>
              </a:ext>
            </a:extLst>
          </p:cNvPr>
          <p:cNvSpPr/>
          <p:nvPr/>
        </p:nvSpPr>
        <p:spPr>
          <a:xfrm>
            <a:off x="560857" y="3517881"/>
            <a:ext cx="2124597" cy="18922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1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Research</a:t>
            </a:r>
            <a:r>
              <a:rPr kumimoji="1" lang="ja-JP" altLang="en-US" sz="4400" dirty="0"/>
              <a:t> </a:t>
            </a:r>
            <a:r>
              <a:rPr lang="en-US" altLang="ja-JP" sz="4400" dirty="0"/>
              <a:t>B</a:t>
            </a:r>
            <a:r>
              <a:rPr kumimoji="1" lang="en-US" altLang="ja-JP" sz="4400" dirty="0"/>
              <a:t>ackgroun</a:t>
            </a:r>
            <a:r>
              <a:rPr lang="en-US" altLang="ja-JP" sz="4400" dirty="0"/>
              <a:t>d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- Astrophotography identification is a very difficult task, even with artificial intelligence. </a:t>
            </a:r>
            <a:endParaRPr kumimoji="1" lang="ja-JP" altLang="en-US" sz="2800" dirty="0"/>
          </a:p>
          <a:p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1149D60-F3D0-4EA5-A31F-542EABCB2D82}"/>
              </a:ext>
            </a:extLst>
          </p:cNvPr>
          <p:cNvSpPr/>
          <p:nvPr/>
        </p:nvSpPr>
        <p:spPr>
          <a:xfrm>
            <a:off x="2887548" y="4369569"/>
            <a:ext cx="781904" cy="389408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5956D2E-BC5F-4544-AD48-135759FFA7D9}"/>
              </a:ext>
            </a:extLst>
          </p:cNvPr>
          <p:cNvSpPr/>
          <p:nvPr/>
        </p:nvSpPr>
        <p:spPr>
          <a:xfrm>
            <a:off x="6082480" y="4369569"/>
            <a:ext cx="781904" cy="389408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pic>
        <p:nvPicPr>
          <p:cNvPr id="9" name="コンテンツ プレースホルダー 12">
            <a:extLst>
              <a:ext uri="{FF2B5EF4-FFF2-40B4-BE49-F238E27FC236}">
                <a16:creationId xmlns:a16="http://schemas.microsoft.com/office/drawing/2014/main" id="{B6DFF413-980B-475B-B493-7148A104B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73" y="3429000"/>
            <a:ext cx="3105036" cy="2070024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31F10A8-B929-46F6-ADE1-171DB952B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8" y="3417957"/>
            <a:ext cx="2291090" cy="229263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146C2A-63E4-4757-96F3-80AF9C218DFF}"/>
              </a:ext>
            </a:extLst>
          </p:cNvPr>
          <p:cNvSpPr txBox="1"/>
          <p:nvPr/>
        </p:nvSpPr>
        <p:spPr>
          <a:xfrm>
            <a:off x="6931336" y="4056441"/>
            <a:ext cx="2430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　</a:t>
            </a:r>
            <a:r>
              <a:rPr kumimoji="1" lang="ja-JP" altLang="en-US" sz="6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6733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Research</a:t>
            </a:r>
            <a:r>
              <a:rPr kumimoji="1" lang="ja-JP" altLang="en-US" sz="4400" dirty="0"/>
              <a:t> </a:t>
            </a:r>
            <a:r>
              <a:rPr lang="en-US" altLang="ja-JP" sz="4400" dirty="0"/>
              <a:t>B</a:t>
            </a:r>
            <a:r>
              <a:rPr kumimoji="1" lang="en-US" altLang="ja-JP" sz="4400" dirty="0"/>
              <a:t>ackgroun</a:t>
            </a:r>
            <a:r>
              <a:rPr lang="en-US" altLang="ja-JP" sz="4400" dirty="0"/>
              <a:t>d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- Astrophotography identification is a very difficult task, even with artificial intelligence. </a:t>
            </a:r>
            <a:endParaRPr kumimoji="1" lang="ja-JP" altLang="en-US" sz="2800" dirty="0"/>
          </a:p>
          <a:p>
            <a:endParaRPr kumimoji="1" lang="ja-JP" altLang="en-US" sz="32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31F10A8-B929-46F6-ADE1-171DB952B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099040"/>
            <a:ext cx="2876491" cy="2878427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13758F11-9A4D-44E6-A44C-CBF2AC2DF407}"/>
              </a:ext>
            </a:extLst>
          </p:cNvPr>
          <p:cNvSpPr/>
          <p:nvPr/>
        </p:nvSpPr>
        <p:spPr>
          <a:xfrm>
            <a:off x="3992268" y="2768202"/>
            <a:ext cx="4417095" cy="1089212"/>
          </a:xfrm>
          <a:prstGeom prst="wedgeRectCallout">
            <a:avLst>
              <a:gd name="adj1" fmla="val -64882"/>
              <a:gd name="adj2" fmla="val 30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Difficult to draw a line between </a:t>
            </a:r>
          </a:p>
          <a:p>
            <a:pPr algn="ctr"/>
            <a:r>
              <a:rPr kumimoji="1" lang="en-US" altLang="ja-JP" sz="2200" dirty="0"/>
              <a:t>the target and the background</a:t>
            </a:r>
            <a:endParaRPr kumimoji="1" lang="ja-JP" altLang="en-US" sz="2200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B5CC8D3-FFC4-4DD6-9B78-4C2E4D20D250}"/>
              </a:ext>
            </a:extLst>
          </p:cNvPr>
          <p:cNvSpPr/>
          <p:nvPr/>
        </p:nvSpPr>
        <p:spPr>
          <a:xfrm>
            <a:off x="4081372" y="4069388"/>
            <a:ext cx="3903466" cy="1089212"/>
          </a:xfrm>
          <a:prstGeom prst="wedgeRectCallout">
            <a:avLst>
              <a:gd name="adj1" fmla="val -67025"/>
              <a:gd name="adj2" fmla="val -23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Wide variety of ways to</a:t>
            </a:r>
          </a:p>
          <a:p>
            <a:pPr algn="ctr"/>
            <a:r>
              <a:rPr kumimoji="1" lang="en-US" altLang="ja-JP" sz="2200" dirty="0"/>
              <a:t> take and edit photos 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09097B0-E48E-4419-A234-378FAE9414CD}"/>
              </a:ext>
            </a:extLst>
          </p:cNvPr>
          <p:cNvSpPr/>
          <p:nvPr/>
        </p:nvSpPr>
        <p:spPr>
          <a:xfrm>
            <a:off x="4070525" y="5370574"/>
            <a:ext cx="2748053" cy="756580"/>
          </a:xfrm>
          <a:prstGeom prst="wedgeRectCallout">
            <a:avLst>
              <a:gd name="adj1" fmla="val -67025"/>
              <a:gd name="adj2" fmla="val -23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Small dataset </a:t>
            </a:r>
          </a:p>
        </p:txBody>
      </p:sp>
    </p:spTree>
    <p:extLst>
      <p:ext uri="{BB962C8B-B14F-4D97-AF65-F5344CB8AC3E}">
        <p14:creationId xmlns:p14="http://schemas.microsoft.com/office/powerpoint/2010/main" val="40831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Research</a:t>
            </a:r>
            <a:r>
              <a:rPr kumimoji="1" lang="ja-JP" altLang="en-US" sz="4400" dirty="0"/>
              <a:t> </a:t>
            </a:r>
            <a:r>
              <a:rPr lang="en-US" altLang="ja-JP" sz="4400" dirty="0"/>
              <a:t>B</a:t>
            </a:r>
            <a:r>
              <a:rPr kumimoji="1" lang="en-US" altLang="ja-JP" sz="4400" dirty="0"/>
              <a:t>ackgroun</a:t>
            </a:r>
            <a:r>
              <a:rPr lang="en-US" altLang="ja-JP" sz="4400" dirty="0"/>
              <a:t>d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- Astrophotography identification is a very difficult task, even with artificial intelligence. </a:t>
            </a:r>
            <a:endParaRPr kumimoji="1" lang="ja-JP" altLang="en-US" sz="2800" dirty="0"/>
          </a:p>
          <a:p>
            <a:endParaRPr kumimoji="1" lang="ja-JP" altLang="en-US" sz="32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31F10A8-B929-46F6-ADE1-171DB952B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099040"/>
            <a:ext cx="2876491" cy="2878427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13758F11-9A4D-44E6-A44C-CBF2AC2DF407}"/>
              </a:ext>
            </a:extLst>
          </p:cNvPr>
          <p:cNvSpPr/>
          <p:nvPr/>
        </p:nvSpPr>
        <p:spPr>
          <a:xfrm>
            <a:off x="3992268" y="2768202"/>
            <a:ext cx="4417095" cy="1089212"/>
          </a:xfrm>
          <a:prstGeom prst="wedgeRectCallout">
            <a:avLst>
              <a:gd name="adj1" fmla="val -64882"/>
              <a:gd name="adj2" fmla="val 30401"/>
            </a:avLst>
          </a:prstGeom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Difficult to draw a line between </a:t>
            </a:r>
          </a:p>
          <a:p>
            <a:pPr algn="ctr"/>
            <a:r>
              <a:rPr kumimoji="1" lang="en-US" altLang="ja-JP" sz="2200" dirty="0"/>
              <a:t>the target and the background</a:t>
            </a:r>
            <a:endParaRPr kumimoji="1" lang="ja-JP" altLang="en-US" sz="2200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B5CC8D3-FFC4-4DD6-9B78-4C2E4D20D250}"/>
              </a:ext>
            </a:extLst>
          </p:cNvPr>
          <p:cNvSpPr/>
          <p:nvPr/>
        </p:nvSpPr>
        <p:spPr>
          <a:xfrm>
            <a:off x="4081372" y="4069388"/>
            <a:ext cx="3903466" cy="1089212"/>
          </a:xfrm>
          <a:prstGeom prst="wedgeRectCallout">
            <a:avLst>
              <a:gd name="adj1" fmla="val -67025"/>
              <a:gd name="adj2" fmla="val -23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Wide variety of ways to</a:t>
            </a:r>
          </a:p>
          <a:p>
            <a:pPr algn="ctr"/>
            <a:r>
              <a:rPr kumimoji="1" lang="en-US" altLang="ja-JP" sz="2200" dirty="0"/>
              <a:t> take and edit photos 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09097B0-E48E-4419-A234-378FAE9414CD}"/>
              </a:ext>
            </a:extLst>
          </p:cNvPr>
          <p:cNvSpPr/>
          <p:nvPr/>
        </p:nvSpPr>
        <p:spPr>
          <a:xfrm>
            <a:off x="4070525" y="5370574"/>
            <a:ext cx="2748053" cy="756580"/>
          </a:xfrm>
          <a:prstGeom prst="wedgeRectCallout">
            <a:avLst>
              <a:gd name="adj1" fmla="val -67025"/>
              <a:gd name="adj2" fmla="val -23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Small dataset </a:t>
            </a:r>
          </a:p>
        </p:txBody>
      </p:sp>
    </p:spTree>
    <p:extLst>
      <p:ext uri="{BB962C8B-B14F-4D97-AF65-F5344CB8AC3E}">
        <p14:creationId xmlns:p14="http://schemas.microsoft.com/office/powerpoint/2010/main" val="120867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Research</a:t>
            </a:r>
            <a:r>
              <a:rPr kumimoji="1" lang="ja-JP" altLang="en-US" sz="4400" dirty="0"/>
              <a:t> </a:t>
            </a:r>
            <a:r>
              <a:rPr lang="en-US" altLang="ja-JP" sz="4400" dirty="0"/>
              <a:t>B</a:t>
            </a:r>
            <a:r>
              <a:rPr kumimoji="1" lang="en-US" altLang="ja-JP" sz="4400" dirty="0"/>
              <a:t>ackgroun</a:t>
            </a:r>
            <a:r>
              <a:rPr lang="en-US" altLang="ja-JP" sz="4400" dirty="0"/>
              <a:t>d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- Astrophotography identification is a very difficult task, even with artificial intelligence. </a:t>
            </a:r>
            <a:endParaRPr kumimoji="1" lang="ja-JP" altLang="en-US" sz="2800" dirty="0"/>
          </a:p>
          <a:p>
            <a:endParaRPr kumimoji="1" lang="ja-JP" altLang="en-US" sz="32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31F10A8-B929-46F6-ADE1-171DB952B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099040"/>
            <a:ext cx="2876491" cy="2878427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13758F11-9A4D-44E6-A44C-CBF2AC2DF407}"/>
              </a:ext>
            </a:extLst>
          </p:cNvPr>
          <p:cNvSpPr/>
          <p:nvPr/>
        </p:nvSpPr>
        <p:spPr>
          <a:xfrm>
            <a:off x="3992268" y="2768202"/>
            <a:ext cx="4417095" cy="1089212"/>
          </a:xfrm>
          <a:prstGeom prst="wedgeRectCallout">
            <a:avLst>
              <a:gd name="adj1" fmla="val -64882"/>
              <a:gd name="adj2" fmla="val 30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Difficult to draw a line between </a:t>
            </a:r>
          </a:p>
          <a:p>
            <a:pPr algn="ctr"/>
            <a:r>
              <a:rPr kumimoji="1" lang="en-US" altLang="ja-JP" sz="2200" dirty="0"/>
              <a:t>the target and the background</a:t>
            </a:r>
            <a:endParaRPr kumimoji="1" lang="ja-JP" altLang="en-US" sz="2200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B5CC8D3-FFC4-4DD6-9B78-4C2E4D20D250}"/>
              </a:ext>
            </a:extLst>
          </p:cNvPr>
          <p:cNvSpPr/>
          <p:nvPr/>
        </p:nvSpPr>
        <p:spPr>
          <a:xfrm>
            <a:off x="4081372" y="4069388"/>
            <a:ext cx="3903466" cy="1089212"/>
          </a:xfrm>
          <a:prstGeom prst="wedgeRectCallout">
            <a:avLst>
              <a:gd name="adj1" fmla="val -67025"/>
              <a:gd name="adj2" fmla="val -23920"/>
            </a:avLst>
          </a:prstGeom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Wide variety of ways to</a:t>
            </a:r>
          </a:p>
          <a:p>
            <a:pPr algn="ctr"/>
            <a:r>
              <a:rPr kumimoji="1" lang="en-US" altLang="ja-JP" sz="2200" dirty="0"/>
              <a:t> take and edit photos 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09097B0-E48E-4419-A234-378FAE9414CD}"/>
              </a:ext>
            </a:extLst>
          </p:cNvPr>
          <p:cNvSpPr/>
          <p:nvPr/>
        </p:nvSpPr>
        <p:spPr>
          <a:xfrm>
            <a:off x="4070525" y="5370574"/>
            <a:ext cx="2748053" cy="756580"/>
          </a:xfrm>
          <a:prstGeom prst="wedgeRectCallout">
            <a:avLst>
              <a:gd name="adj1" fmla="val -67025"/>
              <a:gd name="adj2" fmla="val -23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Small dataset </a:t>
            </a:r>
          </a:p>
        </p:txBody>
      </p:sp>
    </p:spTree>
    <p:extLst>
      <p:ext uri="{BB962C8B-B14F-4D97-AF65-F5344CB8AC3E}">
        <p14:creationId xmlns:p14="http://schemas.microsoft.com/office/powerpoint/2010/main" val="423983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9E7C7-9A41-40C1-835C-CE99CBB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Research</a:t>
            </a:r>
            <a:r>
              <a:rPr kumimoji="1" lang="ja-JP" altLang="en-US" sz="4400" dirty="0"/>
              <a:t> </a:t>
            </a:r>
            <a:r>
              <a:rPr lang="en-US" altLang="ja-JP" sz="4400" dirty="0"/>
              <a:t>B</a:t>
            </a:r>
            <a:r>
              <a:rPr kumimoji="1" lang="en-US" altLang="ja-JP" sz="4400" dirty="0"/>
              <a:t>ackgroun</a:t>
            </a:r>
            <a:r>
              <a:rPr lang="en-US" altLang="ja-JP" sz="4400" dirty="0"/>
              <a:t>d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0458E-4FD4-4A3A-AE1B-7E2567B8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- Astrophotography identification is a very difficult task, even with artificial intelligence. </a:t>
            </a:r>
            <a:endParaRPr kumimoji="1" lang="ja-JP" altLang="en-US" sz="2800" dirty="0"/>
          </a:p>
          <a:p>
            <a:endParaRPr kumimoji="1" lang="ja-JP" altLang="en-US" sz="32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B9B6F-4CDB-49D2-A64E-902B409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9FC0-E78F-412E-99F8-7B8632C05B8B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31F10A8-B929-46F6-ADE1-171DB952B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099040"/>
            <a:ext cx="2876491" cy="2878427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13758F11-9A4D-44E6-A44C-CBF2AC2DF407}"/>
              </a:ext>
            </a:extLst>
          </p:cNvPr>
          <p:cNvSpPr/>
          <p:nvPr/>
        </p:nvSpPr>
        <p:spPr>
          <a:xfrm>
            <a:off x="3992268" y="2768202"/>
            <a:ext cx="4417095" cy="1089212"/>
          </a:xfrm>
          <a:prstGeom prst="wedgeRectCallout">
            <a:avLst>
              <a:gd name="adj1" fmla="val -64882"/>
              <a:gd name="adj2" fmla="val 30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Difficult to draw a line between </a:t>
            </a:r>
          </a:p>
          <a:p>
            <a:pPr algn="ctr"/>
            <a:r>
              <a:rPr kumimoji="1" lang="en-US" altLang="ja-JP" sz="2200" dirty="0"/>
              <a:t>the target and the background</a:t>
            </a:r>
            <a:endParaRPr kumimoji="1" lang="ja-JP" altLang="en-US" sz="2200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B5CC8D3-FFC4-4DD6-9B78-4C2E4D20D250}"/>
              </a:ext>
            </a:extLst>
          </p:cNvPr>
          <p:cNvSpPr/>
          <p:nvPr/>
        </p:nvSpPr>
        <p:spPr>
          <a:xfrm>
            <a:off x="4081372" y="4069388"/>
            <a:ext cx="3903466" cy="1089212"/>
          </a:xfrm>
          <a:prstGeom prst="wedgeRectCallout">
            <a:avLst>
              <a:gd name="adj1" fmla="val -67025"/>
              <a:gd name="adj2" fmla="val -23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Wide variety of ways to</a:t>
            </a:r>
          </a:p>
          <a:p>
            <a:pPr algn="ctr"/>
            <a:r>
              <a:rPr kumimoji="1" lang="en-US" altLang="ja-JP" sz="2200" dirty="0"/>
              <a:t> take and edit photos 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09097B0-E48E-4419-A234-378FAE9414CD}"/>
              </a:ext>
            </a:extLst>
          </p:cNvPr>
          <p:cNvSpPr/>
          <p:nvPr/>
        </p:nvSpPr>
        <p:spPr>
          <a:xfrm>
            <a:off x="4070525" y="5370574"/>
            <a:ext cx="2748053" cy="756580"/>
          </a:xfrm>
          <a:prstGeom prst="wedgeRectCallout">
            <a:avLst>
              <a:gd name="adj1" fmla="val -67025"/>
              <a:gd name="adj2" fmla="val -23920"/>
            </a:avLst>
          </a:prstGeom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/>
              <a:t>Small dataset </a:t>
            </a:r>
          </a:p>
        </p:txBody>
      </p:sp>
    </p:spTree>
    <p:extLst>
      <p:ext uri="{BB962C8B-B14F-4D97-AF65-F5344CB8AC3E}">
        <p14:creationId xmlns:p14="http://schemas.microsoft.com/office/powerpoint/2010/main" val="157395327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TM02900769[[fn=レトロスペクト]]</Template>
  <TotalTime>835</TotalTime>
  <Words>749</Words>
  <Application>Microsoft Office PowerPoint</Application>
  <PresentationFormat>画面に合わせる (4:3)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NotoSansJP</vt:lpstr>
      <vt:lpstr>游ゴシック</vt:lpstr>
      <vt:lpstr>Calibri</vt:lpstr>
      <vt:lpstr>Calibri Light</vt:lpstr>
      <vt:lpstr>レトロスペクト</vt:lpstr>
      <vt:lpstr>A Proposal of Constellation Identification Method Based on Star Map Data by Machine Learning</vt:lpstr>
      <vt:lpstr>Agenda</vt:lpstr>
      <vt:lpstr>Agenda</vt:lpstr>
      <vt:lpstr>Research Background</vt:lpstr>
      <vt:lpstr>Research Background</vt:lpstr>
      <vt:lpstr>Research Background</vt:lpstr>
      <vt:lpstr>Research Background</vt:lpstr>
      <vt:lpstr>Research Background</vt:lpstr>
      <vt:lpstr>Research Background</vt:lpstr>
      <vt:lpstr>Agenda</vt:lpstr>
      <vt:lpstr>The Proposed Method</vt:lpstr>
      <vt:lpstr>The Proposed Method</vt:lpstr>
      <vt:lpstr>The Proposed Method</vt:lpstr>
      <vt:lpstr>The Proposed Method</vt:lpstr>
      <vt:lpstr>Agenda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機械学習による星図データに基づく星座識別手法の提案</dc:title>
  <dc:creator>灘本 紗也佳</dc:creator>
  <cp:lastModifiedBy>灘本 紗也佳</cp:lastModifiedBy>
  <cp:revision>100</cp:revision>
  <dcterms:created xsi:type="dcterms:W3CDTF">2020-07-10T06:22:29Z</dcterms:created>
  <dcterms:modified xsi:type="dcterms:W3CDTF">2020-07-28T02:49:46Z</dcterms:modified>
</cp:coreProperties>
</file>