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257" r:id="rId3"/>
    <p:sldId id="260" r:id="rId4"/>
    <p:sldId id="268" r:id="rId5"/>
    <p:sldId id="269" r:id="rId6"/>
    <p:sldId id="275" r:id="rId7"/>
    <p:sldId id="270" r:id="rId8"/>
    <p:sldId id="281" r:id="rId9"/>
    <p:sldId id="283" r:id="rId10"/>
    <p:sldId id="297" r:id="rId11"/>
    <p:sldId id="276" r:id="rId12"/>
    <p:sldId id="285" r:id="rId13"/>
    <p:sldId id="284" r:id="rId14"/>
    <p:sldId id="286" r:id="rId15"/>
    <p:sldId id="271" r:id="rId16"/>
    <p:sldId id="277" r:id="rId17"/>
    <p:sldId id="287" r:id="rId18"/>
    <p:sldId id="288" r:id="rId19"/>
    <p:sldId id="289" r:id="rId20"/>
    <p:sldId id="290" r:id="rId21"/>
    <p:sldId id="272" r:id="rId22"/>
    <p:sldId id="278" r:id="rId23"/>
    <p:sldId id="291" r:id="rId24"/>
    <p:sldId id="292" r:id="rId25"/>
    <p:sldId id="293" r:id="rId26"/>
    <p:sldId id="294" r:id="rId27"/>
    <p:sldId id="298" r:id="rId28"/>
    <p:sldId id="296" r:id="rId29"/>
    <p:sldId id="273" r:id="rId30"/>
    <p:sldId id="279" r:id="rId31"/>
    <p:sldId id="295" r:id="rId32"/>
    <p:sldId id="28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尾關 拓巳" initials="尾關" lastIdx="1" clrIdx="0">
    <p:extLst>
      <p:ext uri="{19B8F6BF-5375-455C-9EA6-DF929625EA0E}">
        <p15:presenceInfo xmlns:p15="http://schemas.microsoft.com/office/powerpoint/2012/main" userId="尾關 拓巳"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5" autoAdjust="0"/>
    <p:restoredTop sz="81250" autoAdjust="0"/>
  </p:normalViewPr>
  <p:slideViewPr>
    <p:cSldViewPr snapToGrid="0">
      <p:cViewPr varScale="1">
        <p:scale>
          <a:sx n="64" d="100"/>
          <a:sy n="64" d="100"/>
        </p:scale>
        <p:origin x="10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CF92E-B54D-4A1E-A235-CB5B57676C68}" type="datetimeFigureOut">
              <a:rPr kumimoji="1" lang="ja-JP" altLang="en-US" smtClean="0"/>
              <a:t>2021/1/20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81AAD-850F-4E01-812A-348E310CFBE4}" type="slidenum">
              <a:rPr kumimoji="1" lang="ja-JP" altLang="en-US" smtClean="0"/>
              <a:t>‹#›</a:t>
            </a:fld>
            <a:endParaRPr kumimoji="1" lang="ja-JP" altLang="en-US"/>
          </a:p>
        </p:txBody>
      </p:sp>
    </p:spTree>
    <p:extLst>
      <p:ext uri="{BB962C8B-B14F-4D97-AF65-F5344CB8AC3E}">
        <p14:creationId xmlns:p14="http://schemas.microsoft.com/office/powerpoint/2010/main" val="15742285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それでは，深層強化学習を用いた株取引エージェント学習と題しまして，ソフトウェアシステム研究グループ，尾關が発表します．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a:t>
            </a:fld>
            <a:endParaRPr kumimoji="1" lang="ja-JP" altLang="en-US"/>
          </a:p>
        </p:txBody>
      </p:sp>
    </p:spTree>
    <p:extLst>
      <p:ext uri="{BB962C8B-B14F-4D97-AF65-F5344CB8AC3E}">
        <p14:creationId xmlns:p14="http://schemas.microsoft.com/office/powerpoint/2010/main" val="193593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次に強化学習における報酬と価値についてです．</a:t>
            </a:r>
            <a:endParaRPr kumimoji="1" lang="en-US" altLang="ja-JP" dirty="0"/>
          </a:p>
          <a:p>
            <a:r>
              <a:rPr kumimoji="1" lang="ja-JP" altLang="en-US" dirty="0"/>
              <a:t>報酬とは，エージェントがある状態からある行動をとって，次の状態に遷移した後に得られる信号です．</a:t>
            </a:r>
            <a:endParaRPr kumimoji="1" lang="en-US" altLang="ja-JP" dirty="0"/>
          </a:p>
          <a:p>
            <a:r>
              <a:rPr kumimoji="1" lang="ja-JP" altLang="en-US" dirty="0"/>
              <a:t>一方で価値とは，状態と行動の各ペアに対する将来得られる報酬の期待値です．</a:t>
            </a:r>
            <a:endParaRPr kumimoji="1" lang="en-US" altLang="ja-JP" dirty="0"/>
          </a:p>
          <a:p>
            <a:r>
              <a:rPr kumimoji="1" lang="ja-JP" altLang="en-US" dirty="0"/>
              <a:t>強化学習における</a:t>
            </a:r>
            <a:r>
              <a:rPr kumimoji="1" lang="en-US" altLang="ja-JP" dirty="0"/>
              <a:t>Q</a:t>
            </a:r>
            <a:r>
              <a:rPr kumimoji="1" lang="ja-JP" altLang="en-US" dirty="0"/>
              <a:t>値はこの価値のことを表します．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10</a:t>
            </a:fld>
            <a:endParaRPr kumimoji="1" lang="ja-JP" altLang="en-US"/>
          </a:p>
        </p:txBody>
      </p:sp>
    </p:spTree>
    <p:extLst>
      <p:ext uri="{BB962C8B-B14F-4D97-AF65-F5344CB8AC3E}">
        <p14:creationId xmlns:p14="http://schemas.microsoft.com/office/powerpoint/2010/main" val="3896607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次に，今回の主要技術である</a:t>
            </a:r>
            <a:r>
              <a:rPr kumimoji="1" lang="en-US" altLang="ja-JP" dirty="0"/>
              <a:t>Deep</a:t>
            </a:r>
            <a:r>
              <a:rPr kumimoji="1" lang="ja-JP" altLang="en-US" dirty="0"/>
              <a:t> </a:t>
            </a:r>
            <a:r>
              <a:rPr kumimoji="1" lang="en-US" altLang="ja-JP" dirty="0"/>
              <a:t>Q-Network</a:t>
            </a:r>
            <a:r>
              <a:rPr kumimoji="1" lang="ja-JP" altLang="en-US" dirty="0"/>
              <a:t>を説明します．</a:t>
            </a:r>
            <a:endParaRPr kumimoji="1" lang="en-US" altLang="ja-JP" dirty="0"/>
          </a:p>
          <a:p>
            <a:r>
              <a:rPr kumimoji="1" lang="en-US" altLang="ja-JP" dirty="0"/>
              <a:t>DQN</a:t>
            </a:r>
            <a:r>
              <a:rPr kumimoji="1" lang="ja-JP" altLang="en-US" dirty="0"/>
              <a:t>は深層強化学習の代表的な手法の１つです．</a:t>
            </a:r>
            <a:endParaRPr kumimoji="1" lang="en-US" altLang="ja-JP" dirty="0"/>
          </a:p>
          <a:p>
            <a:r>
              <a:rPr kumimoji="1" lang="en-US" altLang="ja-JP" dirty="0"/>
              <a:t>Q</a:t>
            </a:r>
            <a:r>
              <a:rPr kumimoji="1" lang="ja-JP" altLang="en-US" dirty="0"/>
              <a:t>学習における</a:t>
            </a:r>
            <a:r>
              <a:rPr kumimoji="1" lang="en-US" altLang="ja-JP" dirty="0"/>
              <a:t>Q</a:t>
            </a:r>
            <a:r>
              <a:rPr kumimoji="1" lang="ja-JP" altLang="en-US" dirty="0"/>
              <a:t>テーブルを多層ニューラルネットにより近似します．</a:t>
            </a:r>
            <a:endParaRPr kumimoji="1" lang="en-US" altLang="ja-JP" dirty="0"/>
          </a:p>
          <a:p>
            <a:r>
              <a:rPr kumimoji="1" lang="ja-JP" altLang="en-US" dirty="0"/>
              <a:t>それに加えて，</a:t>
            </a:r>
            <a:r>
              <a:rPr kumimoji="1" lang="en-US" altLang="ja-JP" dirty="0"/>
              <a:t>Replay Memory</a:t>
            </a:r>
            <a:r>
              <a:rPr kumimoji="1" lang="ja-JP" altLang="en-US" dirty="0"/>
              <a:t>と呼ばれる遷移情報を記憶したものを用いるなど工夫がされています．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11</a:t>
            </a:fld>
            <a:endParaRPr kumimoji="1" lang="ja-JP" altLang="en-US"/>
          </a:p>
        </p:txBody>
      </p:sp>
    </p:spTree>
    <p:extLst>
      <p:ext uri="{BB962C8B-B14F-4D97-AF65-F5344CB8AC3E}">
        <p14:creationId xmlns:p14="http://schemas.microsoft.com/office/powerpoint/2010/main" val="139964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Q</a:t>
            </a:r>
            <a:r>
              <a:rPr kumimoji="1" lang="ja-JP" altLang="en-US" dirty="0"/>
              <a:t>テーブルをどのように近似しているかを説明します．</a:t>
            </a:r>
            <a:endParaRPr kumimoji="1" lang="en-US" altLang="ja-JP" dirty="0"/>
          </a:p>
          <a:p>
            <a:r>
              <a:rPr kumimoji="1" lang="en-US" altLang="ja-JP" dirty="0"/>
              <a:t>Q-Network</a:t>
            </a:r>
            <a:r>
              <a:rPr kumimoji="1" lang="ja-JP" altLang="en-US" dirty="0"/>
              <a:t>の入力層には状態を入力し，出力層は行動ごとの</a:t>
            </a:r>
            <a:r>
              <a:rPr kumimoji="1" lang="en-US" altLang="ja-JP" dirty="0"/>
              <a:t>Q</a:t>
            </a:r>
            <a:r>
              <a:rPr kumimoji="1" lang="ja-JP" altLang="en-US" dirty="0"/>
              <a:t>値を出力します．</a:t>
            </a:r>
            <a:endParaRPr kumimoji="1" lang="en-US" altLang="ja-JP" dirty="0"/>
          </a:p>
          <a:p>
            <a:r>
              <a:rPr kumimoji="1" lang="ja-JP" altLang="en-US" dirty="0"/>
              <a:t>従って，入力層のニューロン数は状態変数の数，出力層は行動の数となります．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12</a:t>
            </a:fld>
            <a:endParaRPr kumimoji="1" lang="ja-JP" altLang="en-US"/>
          </a:p>
        </p:txBody>
      </p:sp>
    </p:spTree>
    <p:extLst>
      <p:ext uri="{BB962C8B-B14F-4D97-AF65-F5344CB8AC3E}">
        <p14:creationId xmlns:p14="http://schemas.microsoft.com/office/powerpoint/2010/main" val="2694883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続いて，工夫の１つである</a:t>
            </a:r>
            <a:r>
              <a:rPr kumimoji="1" lang="en-US" altLang="ja-JP" dirty="0"/>
              <a:t>Experience</a:t>
            </a:r>
            <a:r>
              <a:rPr kumimoji="1" lang="ja-JP" altLang="en-US" dirty="0"/>
              <a:t> </a:t>
            </a:r>
            <a:r>
              <a:rPr kumimoji="1" lang="en-US" altLang="ja-JP" dirty="0"/>
              <a:t>Replay</a:t>
            </a:r>
            <a:r>
              <a:rPr kumimoji="1" lang="ja-JP" altLang="en-US" dirty="0"/>
              <a:t>についてです．</a:t>
            </a:r>
            <a:endParaRPr kumimoji="1" lang="en-US" altLang="ja-JP" dirty="0"/>
          </a:p>
          <a:p>
            <a:r>
              <a:rPr kumimoji="1" lang="ja-JP" altLang="en-US" dirty="0"/>
              <a:t>行動を行うたびに遷移情報を保存しておきます．この情報を蓄積したものを</a:t>
            </a:r>
            <a:r>
              <a:rPr kumimoji="1" lang="en-US" altLang="ja-JP" dirty="0"/>
              <a:t>Replay Memory</a:t>
            </a:r>
            <a:r>
              <a:rPr kumimoji="1" lang="ja-JP" altLang="en-US" dirty="0"/>
              <a:t>と呼びます．</a:t>
            </a:r>
            <a:endParaRPr kumimoji="1" lang="en-US" altLang="ja-JP" dirty="0"/>
          </a:p>
          <a:p>
            <a:r>
              <a:rPr kumimoji="1" lang="en-US" altLang="ja-JP" dirty="0"/>
              <a:t>Replay Memory</a:t>
            </a:r>
            <a:r>
              <a:rPr kumimoji="1" lang="ja-JP" altLang="en-US" dirty="0"/>
              <a:t>から遷移情報をランダムサンプリングして，先ほどの</a:t>
            </a:r>
            <a:r>
              <a:rPr kumimoji="1" lang="en-US" altLang="ja-JP" dirty="0"/>
              <a:t>Q-Network</a:t>
            </a:r>
            <a:r>
              <a:rPr kumimoji="1" lang="ja-JP" altLang="en-US" dirty="0"/>
              <a:t>の更新時に利用します．</a:t>
            </a:r>
            <a:endParaRPr kumimoji="1" lang="en-US" altLang="ja-JP" dirty="0"/>
          </a:p>
          <a:p>
            <a:r>
              <a:rPr kumimoji="1" lang="ja-JP" altLang="en-US" dirty="0"/>
              <a:t>これによってデータの時間的相関を解消します．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13</a:t>
            </a:fld>
            <a:endParaRPr kumimoji="1" lang="ja-JP" altLang="en-US"/>
          </a:p>
        </p:txBody>
      </p:sp>
    </p:spTree>
    <p:extLst>
      <p:ext uri="{BB962C8B-B14F-4D97-AF65-F5344CB8AC3E}">
        <p14:creationId xmlns:p14="http://schemas.microsoft.com/office/powerpoint/2010/main" val="561914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の更新はごらんの式で行います．ここで，</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𝜋</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b="0" i="1" smtClean="0">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は教師信号用のニューラルネットワークで，</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𝜃</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i="1">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の更新時に期待値の計算を行う際の重みを固定するために存在します．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の更新はごらんの式で行います．ここで，</a:t>
                </a:r>
                <a:r>
                  <a:rPr lang="en-US" altLang="ja-JP" sz="1200" i="0">
                    <a:latin typeface="Cambria Math" panose="02040503050406030204" pitchFamily="18" charset="0"/>
                  </a:rPr>
                  <a:t>𝑄_𝜋 (𝑠_</a:t>
                </a:r>
                <a:r>
                  <a:rPr lang="en-US" altLang="ja-JP" sz="1200" b="0" i="0">
                    <a:latin typeface="Cambria Math" panose="02040503050406030204" pitchFamily="18" charset="0"/>
                  </a:rPr>
                  <a:t>𝑡</a:t>
                </a:r>
                <a:r>
                  <a:rPr lang="en-US" altLang="ja-JP" sz="1200" i="0">
                    <a:latin typeface="Cambria Math" panose="02040503050406030204" pitchFamily="18" charset="0"/>
                  </a:rPr>
                  <a:t>,𝑎_𝑡 )</a:t>
                </a:r>
                <a:r>
                  <a:rPr lang="ja-JP" altLang="en-US" sz="1200" dirty="0"/>
                  <a:t>は教師信号用のニューラルネットワークで，</a:t>
                </a:r>
                <a:r>
                  <a:rPr lang="en-US" altLang="ja-JP" sz="1200" dirty="0"/>
                  <a:t> </a:t>
                </a:r>
                <a:r>
                  <a:rPr lang="en-US" altLang="ja-JP" sz="1200" i="0">
                    <a:latin typeface="Cambria Math" panose="02040503050406030204" pitchFamily="18" charset="0"/>
                  </a:rPr>
                  <a:t>𝑄_𝜃 (𝑠_𝑡,𝑎_𝑡 )</a:t>
                </a:r>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の更新時に期待値の計算を行う際の重みを固定するために存在します．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14</a:t>
            </a:fld>
            <a:endParaRPr kumimoji="1" lang="ja-JP" altLang="en-US"/>
          </a:p>
        </p:txBody>
      </p:sp>
    </p:spTree>
    <p:extLst>
      <p:ext uri="{BB962C8B-B14F-4D97-AF65-F5344CB8AC3E}">
        <p14:creationId xmlns:p14="http://schemas.microsoft.com/office/powerpoint/2010/main" val="128667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では，実験</a:t>
            </a:r>
            <a:r>
              <a:rPr kumimoji="1" lang="en-US" altLang="ja-JP" dirty="0"/>
              <a:t>1</a:t>
            </a:r>
            <a:r>
              <a:rPr kumimoji="1" lang="ja-JP" altLang="en-US" dirty="0"/>
              <a:t>，</a:t>
            </a:r>
            <a:r>
              <a:rPr kumimoji="1" lang="en-US" altLang="ja-JP" dirty="0" err="1"/>
              <a:t>CartPole</a:t>
            </a:r>
            <a:r>
              <a:rPr kumimoji="1" lang="ja-JP" altLang="en-US" dirty="0"/>
              <a:t>問題にうつります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15</a:t>
            </a:fld>
            <a:endParaRPr kumimoji="1" lang="ja-JP" altLang="en-US"/>
          </a:p>
        </p:txBody>
      </p:sp>
    </p:spTree>
    <p:extLst>
      <p:ext uri="{BB962C8B-B14F-4D97-AF65-F5344CB8AC3E}">
        <p14:creationId xmlns:p14="http://schemas.microsoft.com/office/powerpoint/2010/main" val="3200687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の入力層にはカートの位置と速度，棒の角度と速度の</a:t>
            </a:r>
            <a:r>
              <a:rPr kumimoji="1" lang="en-US" altLang="ja-JP" dirty="0"/>
              <a:t>4</a:t>
            </a:r>
            <a:r>
              <a:rPr kumimoji="1" lang="ja-JP" altLang="en-US" dirty="0"/>
              <a:t>つの状態変数を入力し，カートを左か右に動かす行動の</a:t>
            </a:r>
            <a:r>
              <a:rPr kumimoji="1" lang="en-US" altLang="ja-JP" dirty="0"/>
              <a:t>Q</a:t>
            </a:r>
            <a:r>
              <a:rPr kumimoji="1" lang="ja-JP" altLang="en-US" dirty="0"/>
              <a:t>値を出力します．</a:t>
            </a:r>
            <a:endParaRPr kumimoji="1" lang="en-US" altLang="ja-JP" dirty="0"/>
          </a:p>
          <a:p>
            <a:r>
              <a:rPr kumimoji="1" lang="ja-JP" altLang="en-US" dirty="0"/>
              <a:t>行動決定をするとき，</a:t>
            </a:r>
            <a:r>
              <a:rPr kumimoji="1" lang="en-US" altLang="ja-JP" dirty="0"/>
              <a:t>ε-greedy</a:t>
            </a:r>
            <a:r>
              <a:rPr kumimoji="1" lang="ja-JP" altLang="en-US" dirty="0"/>
              <a:t>法を用いて，徐々にランダムな行動から</a:t>
            </a:r>
            <a:r>
              <a:rPr kumimoji="1" lang="en-US" altLang="ja-JP" dirty="0"/>
              <a:t>Q</a:t>
            </a:r>
            <a:r>
              <a:rPr kumimoji="1" lang="ja-JP" altLang="en-US" dirty="0"/>
              <a:t>値が大きい行動をとるようにします．これは初めに与えるランダムな値の影響を軽減するためです．</a:t>
            </a:r>
            <a:endParaRPr kumimoji="1" lang="en-US" altLang="ja-JP" dirty="0"/>
          </a:p>
          <a:p>
            <a:r>
              <a:rPr kumimoji="1" lang="ja-JP" altLang="en-US" dirty="0"/>
              <a:t>先に説明した通り，</a:t>
            </a:r>
            <a:r>
              <a:rPr kumimoji="1" lang="en-US" altLang="ja-JP" dirty="0"/>
              <a:t>Replay Memory</a:t>
            </a:r>
            <a:r>
              <a:rPr kumimoji="1" lang="ja-JP" altLang="en-US" dirty="0"/>
              <a:t>を利用し，</a:t>
            </a:r>
            <a:r>
              <a:rPr kumimoji="1" lang="en-US" altLang="ja-JP" dirty="0"/>
              <a:t>Q-Network</a:t>
            </a:r>
            <a:r>
              <a:rPr kumimoji="1" lang="ja-JP" altLang="en-US" dirty="0"/>
              <a:t>の更新を行います．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16</a:t>
            </a:fld>
            <a:endParaRPr kumimoji="1" lang="ja-JP" altLang="en-US"/>
          </a:p>
        </p:txBody>
      </p:sp>
    </p:spTree>
    <p:extLst>
      <p:ext uri="{BB962C8B-B14F-4D97-AF65-F5344CB8AC3E}">
        <p14:creationId xmlns:p14="http://schemas.microsoft.com/office/powerpoint/2010/main" val="100864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報酬は，各ステップで棒が立っていたら</a:t>
            </a:r>
            <a:r>
              <a:rPr kumimoji="1" lang="en-US" altLang="ja-JP" dirty="0"/>
              <a:t>0</a:t>
            </a:r>
            <a:r>
              <a:rPr kumimoji="1" lang="ja-JP" altLang="en-US" dirty="0"/>
              <a:t>，倒れたら</a:t>
            </a:r>
            <a:r>
              <a:rPr kumimoji="1" lang="en-US" altLang="ja-JP" dirty="0"/>
              <a:t>-1</a:t>
            </a:r>
            <a:r>
              <a:rPr kumimoji="1" lang="ja-JP" altLang="en-US" dirty="0"/>
              <a:t>，定めたステップ数以上たち続けたら</a:t>
            </a:r>
            <a:r>
              <a:rPr kumimoji="1" lang="en-US" altLang="ja-JP" dirty="0"/>
              <a:t>1</a:t>
            </a:r>
            <a:r>
              <a:rPr kumimoji="1" lang="ja-JP" altLang="en-US" dirty="0"/>
              <a:t>を与えます．</a:t>
            </a:r>
            <a:endParaRPr kumimoji="1" lang="en-US" altLang="ja-JP" dirty="0"/>
          </a:p>
          <a:p>
            <a:r>
              <a:rPr kumimoji="1" lang="ja-JP" altLang="en-US" dirty="0"/>
              <a:t>学習完了評価として，</a:t>
            </a:r>
            <a:endParaRPr kumimoji="1" lang="en-US" altLang="ja-JP" dirty="0"/>
          </a:p>
          <a:p>
            <a:r>
              <a:rPr kumimoji="1" lang="ja-JP" altLang="en-US" dirty="0"/>
              <a:t>各試行における棒が立ち続けた</a:t>
            </a:r>
            <a:r>
              <a:rPr kumimoji="1" lang="en-US" altLang="ja-JP" dirty="0"/>
              <a:t>step</a:t>
            </a:r>
            <a:r>
              <a:rPr kumimoji="1" lang="ja-JP" altLang="en-US" dirty="0"/>
              <a:t>数を定めた試行回数で平均し，定めた評価値以上であれば学習完了とします．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17</a:t>
            </a:fld>
            <a:endParaRPr kumimoji="1" lang="ja-JP" altLang="en-US"/>
          </a:p>
        </p:txBody>
      </p:sp>
    </p:spTree>
    <p:extLst>
      <p:ext uri="{BB962C8B-B14F-4D97-AF65-F5344CB8AC3E}">
        <p14:creationId xmlns:p14="http://schemas.microsoft.com/office/powerpoint/2010/main" val="644791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実験設定はごらんの表のとおりです．今回は</a:t>
            </a:r>
            <a:r>
              <a:rPr kumimoji="1" lang="en-US" altLang="ja-JP" dirty="0"/>
              <a:t>195step</a:t>
            </a:r>
            <a:r>
              <a:rPr kumimoji="1" lang="ja-JP" altLang="en-US" dirty="0"/>
              <a:t>以上たち続けたら報酬１与えています．</a:t>
            </a:r>
            <a:endParaRPr kumimoji="1" lang="en-US" altLang="ja-JP" dirty="0"/>
          </a:p>
          <a:p>
            <a:r>
              <a:rPr kumimoji="1" lang="ja-JP" altLang="en-US" dirty="0"/>
              <a:t>また</a:t>
            </a:r>
            <a:r>
              <a:rPr kumimoji="1" lang="en-US" altLang="ja-JP" dirty="0"/>
              <a:t>10</a:t>
            </a:r>
            <a:r>
              <a:rPr kumimoji="1" lang="ja-JP" altLang="en-US" dirty="0"/>
              <a:t>試行の平均をとって</a:t>
            </a:r>
            <a:r>
              <a:rPr kumimoji="1" lang="en-US" altLang="ja-JP" dirty="0"/>
              <a:t>195</a:t>
            </a:r>
            <a:r>
              <a:rPr kumimoji="1" lang="ja-JP" altLang="en-US" dirty="0"/>
              <a:t>以上であれば学習完了としました．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18</a:t>
            </a:fld>
            <a:endParaRPr kumimoji="1" lang="ja-JP" altLang="en-US"/>
          </a:p>
        </p:txBody>
      </p:sp>
    </p:spTree>
    <p:extLst>
      <p:ext uri="{BB962C8B-B14F-4D97-AF65-F5344CB8AC3E}">
        <p14:creationId xmlns:p14="http://schemas.microsoft.com/office/powerpoint/2010/main" val="188842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の設定はご覧の表のとおりです．学習率は何度か実験を行って調整した後の値です．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19</a:t>
            </a:fld>
            <a:endParaRPr kumimoji="1" lang="ja-JP" altLang="en-US"/>
          </a:p>
        </p:txBody>
      </p:sp>
    </p:spTree>
    <p:extLst>
      <p:ext uri="{BB962C8B-B14F-4D97-AF65-F5344CB8AC3E}">
        <p14:creationId xmlns:p14="http://schemas.microsoft.com/office/powerpoint/2010/main" val="387162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発表の流れはごらんのとおりです．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a:t>
            </a:fld>
            <a:endParaRPr kumimoji="1" lang="ja-JP" altLang="en-US"/>
          </a:p>
        </p:txBody>
      </p:sp>
    </p:spTree>
    <p:extLst>
      <p:ext uri="{BB962C8B-B14F-4D97-AF65-F5344CB8AC3E}">
        <p14:creationId xmlns:p14="http://schemas.microsoft.com/office/powerpoint/2010/main" val="103326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図は，結果として得られた試行ごとの棒を立て続けられた</a:t>
            </a:r>
            <a:r>
              <a:rPr kumimoji="1" lang="en-US" altLang="ja-JP" dirty="0"/>
              <a:t>step</a:t>
            </a:r>
            <a:r>
              <a:rPr kumimoji="1" lang="ja-JP" altLang="en-US" dirty="0"/>
              <a:t>数の推移です．縦軸が</a:t>
            </a:r>
            <a:r>
              <a:rPr kumimoji="1" lang="en-US" altLang="ja-JP" dirty="0"/>
              <a:t>step</a:t>
            </a:r>
            <a:r>
              <a:rPr kumimoji="1" lang="ja-JP" altLang="en-US" dirty="0"/>
              <a:t>数，横軸が試行数となっています．</a:t>
            </a:r>
            <a:endParaRPr kumimoji="1" lang="en-US" altLang="ja-JP" dirty="0"/>
          </a:p>
          <a:p>
            <a:r>
              <a:rPr kumimoji="1" lang="ja-JP" altLang="en-US" dirty="0"/>
              <a:t>徐々に学習が進み，学習完了前数回は連続で</a:t>
            </a:r>
            <a:r>
              <a:rPr kumimoji="1" lang="en-US" altLang="ja-JP" dirty="0"/>
              <a:t>200step</a:t>
            </a:r>
            <a:r>
              <a:rPr kumimoji="1" lang="ja-JP" altLang="en-US" dirty="0"/>
              <a:t>立て続けることができています．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20</a:t>
            </a:fld>
            <a:endParaRPr kumimoji="1" lang="ja-JP" altLang="en-US"/>
          </a:p>
        </p:txBody>
      </p:sp>
    </p:spTree>
    <p:extLst>
      <p:ext uri="{BB962C8B-B14F-4D97-AF65-F5344CB8AC3E}">
        <p14:creationId xmlns:p14="http://schemas.microsoft.com/office/powerpoint/2010/main" val="3551013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続いて実験</a:t>
            </a:r>
            <a:r>
              <a:rPr kumimoji="1" lang="en-US" altLang="ja-JP" dirty="0"/>
              <a:t>2</a:t>
            </a:r>
            <a:r>
              <a:rPr kumimoji="1" lang="ja-JP" altLang="en-US" dirty="0"/>
              <a:t>，株取引の戦略学習です．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21</a:t>
            </a:fld>
            <a:endParaRPr kumimoji="1" lang="ja-JP" altLang="en-US"/>
          </a:p>
        </p:txBody>
      </p:sp>
    </p:spTree>
    <p:extLst>
      <p:ext uri="{BB962C8B-B14F-4D97-AF65-F5344CB8AC3E}">
        <p14:creationId xmlns:p14="http://schemas.microsoft.com/office/powerpoint/2010/main" val="3092191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実験１で実装した</a:t>
            </a:r>
            <a:r>
              <a:rPr kumimoji="1" lang="en-US" altLang="ja-JP" dirty="0"/>
              <a:t>DQN</a:t>
            </a:r>
            <a:r>
              <a:rPr kumimoji="1" lang="ja-JP" altLang="en-US" dirty="0"/>
              <a:t>を利用し，株取引戦略を学習させます．</a:t>
            </a:r>
            <a:endParaRPr kumimoji="1" lang="en-US" altLang="ja-JP" dirty="0"/>
          </a:p>
          <a:p>
            <a:r>
              <a:rPr kumimoji="1" lang="ja-JP" altLang="en-US" dirty="0"/>
              <a:t>使用した銘柄は任天堂で，</a:t>
            </a:r>
            <a:r>
              <a:rPr kumimoji="1" lang="en-US" altLang="ja-JP" dirty="0"/>
              <a:t>2016</a:t>
            </a:r>
            <a:r>
              <a:rPr kumimoji="1" lang="ja-JP" altLang="en-US" dirty="0"/>
              <a:t>年から</a:t>
            </a:r>
            <a:r>
              <a:rPr kumimoji="1" lang="en-US" altLang="ja-JP" dirty="0"/>
              <a:t>2020</a:t>
            </a:r>
            <a:r>
              <a:rPr kumimoji="1" lang="ja-JP" altLang="en-US" dirty="0"/>
              <a:t>年における四本値と出来高をデータとして利用しました．</a:t>
            </a:r>
            <a:endParaRPr kumimoji="1" lang="en-US" altLang="ja-JP" dirty="0"/>
          </a:p>
          <a:p>
            <a:r>
              <a:rPr kumimoji="1" lang="ja-JP" altLang="en-US" dirty="0"/>
              <a:t>エージェントは，東証の営業日の取引開始時に始値で</a:t>
            </a:r>
            <a:r>
              <a:rPr kumimoji="1" lang="en-US" altLang="ja-JP" dirty="0"/>
              <a:t>100</a:t>
            </a:r>
            <a:r>
              <a:rPr kumimoji="1" lang="ja-JP" altLang="en-US" dirty="0"/>
              <a:t>株買うか，買わないかの行動を行い，買った場合は当日の最後に終値で売却します．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22</a:t>
            </a:fld>
            <a:endParaRPr kumimoji="1" lang="ja-JP" altLang="en-US"/>
          </a:p>
        </p:txBody>
      </p:sp>
    </p:spTree>
    <p:extLst>
      <p:ext uri="{BB962C8B-B14F-4D97-AF65-F5344CB8AC3E}">
        <p14:creationId xmlns:p14="http://schemas.microsoft.com/office/powerpoint/2010/main" val="225676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の入力層には前日の四本値と出来高の</a:t>
            </a:r>
            <a:r>
              <a:rPr kumimoji="1" lang="en-US" altLang="ja-JP" dirty="0"/>
              <a:t>5</a:t>
            </a:r>
            <a:r>
              <a:rPr kumimoji="1" lang="ja-JP" altLang="en-US" dirty="0"/>
              <a:t>つの状態変数を入力し，買うか，買わないかの</a:t>
            </a:r>
            <a:r>
              <a:rPr kumimoji="1" lang="en-US" altLang="ja-JP" dirty="0"/>
              <a:t>Q</a:t>
            </a:r>
            <a:r>
              <a:rPr kumimoji="1" lang="ja-JP" altLang="en-US" dirty="0"/>
              <a:t>値を出力します．</a:t>
            </a:r>
            <a:endParaRPr kumimoji="1" lang="en-US" altLang="ja-JP" dirty="0"/>
          </a:p>
          <a:p>
            <a:r>
              <a:rPr kumimoji="1" lang="en-US" altLang="ja-JP" dirty="0"/>
              <a:t>Replay Memory</a:t>
            </a:r>
            <a:r>
              <a:rPr kumimoji="1" lang="ja-JP" altLang="en-US" dirty="0"/>
              <a:t>には遷移情報として，前日の四本値と出来高，今日の行動，報酬，今日の四本値と出来高をを保存します．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23</a:t>
            </a:fld>
            <a:endParaRPr kumimoji="1" lang="ja-JP" altLang="en-US"/>
          </a:p>
        </p:txBody>
      </p:sp>
    </p:spTree>
    <p:extLst>
      <p:ext uri="{BB962C8B-B14F-4D97-AF65-F5344CB8AC3E}">
        <p14:creationId xmlns:p14="http://schemas.microsoft.com/office/powerpoint/2010/main" val="51466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報酬は，ある期間の学習を</a:t>
            </a:r>
            <a:r>
              <a:rPr kumimoji="1" lang="en-US" altLang="ja-JP" dirty="0"/>
              <a:t>1</a:t>
            </a:r>
            <a:r>
              <a:rPr kumimoji="1" lang="ja-JP" altLang="en-US" dirty="0"/>
              <a:t>試行と定義し，その試行全体で損益がプラスであれば，報酬を</a:t>
            </a:r>
            <a:r>
              <a:rPr kumimoji="1" lang="en-US" altLang="ja-JP" dirty="0"/>
              <a:t>1</a:t>
            </a:r>
            <a:r>
              <a:rPr kumimoji="1" lang="ja-JP" altLang="en-US" dirty="0"/>
              <a:t>与えました．</a:t>
            </a:r>
            <a:endParaRPr kumimoji="1" lang="en-US" altLang="ja-JP" dirty="0"/>
          </a:p>
          <a:p>
            <a:r>
              <a:rPr kumimoji="1" lang="ja-JP" altLang="en-US" dirty="0"/>
              <a:t>また，</a:t>
            </a:r>
            <a:r>
              <a:rPr kumimoji="1" lang="en-US" altLang="ja-JP" dirty="0"/>
              <a:t>1</a:t>
            </a:r>
            <a:r>
              <a:rPr kumimoji="1" lang="ja-JP" altLang="en-US" dirty="0"/>
              <a:t>日ごとの行動については，株を買って損した場合と，買わなかったが株価が上昇していた場合は</a:t>
            </a:r>
            <a:r>
              <a:rPr kumimoji="1" lang="en-US" altLang="ja-JP" dirty="0"/>
              <a:t>-1</a:t>
            </a:r>
            <a:r>
              <a:rPr kumimoji="1" lang="ja-JP" altLang="en-US" dirty="0"/>
              <a:t>を与え，それ以外は</a:t>
            </a:r>
            <a:r>
              <a:rPr kumimoji="1" lang="en-US" altLang="ja-JP" dirty="0"/>
              <a:t>0</a:t>
            </a:r>
            <a:r>
              <a:rPr kumimoji="1" lang="ja-JP" altLang="en-US" dirty="0"/>
              <a:t>としました．</a:t>
            </a:r>
            <a:endParaRPr kumimoji="1" lang="en-US" altLang="ja-JP" dirty="0"/>
          </a:p>
          <a:p>
            <a:endParaRPr kumimoji="1" lang="en-US" altLang="ja-JP" dirty="0"/>
          </a:p>
          <a:p>
            <a:endParaRPr kumimoji="1" lang="en-US" altLang="ja-JP" dirty="0"/>
          </a:p>
          <a:p>
            <a:r>
              <a:rPr kumimoji="1" lang="ja-JP" altLang="en-US" dirty="0"/>
              <a:t>試行ごとに異なる期間を学習させて時間的な汎用性を高めました．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24</a:t>
            </a:fld>
            <a:endParaRPr kumimoji="1" lang="ja-JP" altLang="en-US"/>
          </a:p>
        </p:txBody>
      </p:sp>
    </p:spTree>
    <p:extLst>
      <p:ext uri="{BB962C8B-B14F-4D97-AF65-F5344CB8AC3E}">
        <p14:creationId xmlns:p14="http://schemas.microsoft.com/office/powerpoint/2010/main" val="318376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実験設定はご覧のとおりです．</a:t>
            </a:r>
            <a:endParaRPr kumimoji="1" lang="en-US" altLang="ja-JP" dirty="0"/>
          </a:p>
          <a:p>
            <a:r>
              <a:rPr kumimoji="1" lang="en-US" altLang="ja-JP" dirty="0"/>
              <a:t>1</a:t>
            </a:r>
            <a:r>
              <a:rPr kumimoji="1" lang="ja-JP" altLang="en-US" dirty="0"/>
              <a:t>試行は１０営業日に設定しました．１年がおよそ</a:t>
            </a:r>
            <a:r>
              <a:rPr kumimoji="1" lang="en-US" altLang="ja-JP" dirty="0"/>
              <a:t>240</a:t>
            </a:r>
            <a:r>
              <a:rPr kumimoji="1" lang="ja-JP" altLang="en-US" dirty="0"/>
              <a:t>営業日あるので，約</a:t>
            </a:r>
            <a:r>
              <a:rPr kumimoji="1" lang="en-US" altLang="ja-JP" dirty="0"/>
              <a:t>120</a:t>
            </a:r>
            <a:r>
              <a:rPr kumimoji="1" lang="ja-JP" altLang="en-US" dirty="0"/>
              <a:t>試行学習しました．</a:t>
            </a:r>
            <a:endParaRPr kumimoji="1" lang="en-US" altLang="ja-JP" dirty="0"/>
          </a:p>
          <a:p>
            <a:r>
              <a:rPr kumimoji="1" lang="ja-JP" altLang="en-US" dirty="0"/>
              <a:t>何度か実験を行い，学習率は</a:t>
            </a:r>
            <a:r>
              <a:rPr kumimoji="1" lang="en-US" altLang="ja-JP" dirty="0"/>
              <a:t>0.0005</a:t>
            </a:r>
            <a:r>
              <a:rPr kumimoji="1" lang="ja-JP" altLang="en-US" dirty="0"/>
              <a:t>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25</a:t>
            </a:fld>
            <a:endParaRPr kumimoji="1" lang="ja-JP" altLang="en-US"/>
          </a:p>
        </p:txBody>
      </p:sp>
    </p:spTree>
    <p:extLst>
      <p:ext uri="{BB962C8B-B14F-4D97-AF65-F5344CB8AC3E}">
        <p14:creationId xmlns:p14="http://schemas.microsoft.com/office/powerpoint/2010/main" val="103622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ごらんの図は，営業日ごとの損益の推移です．縦軸が損益，横軸が営業日です．初めはマイナスからスタートし，激しく上下しているものの最終的に利益が生み出せました．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しかし，</a:t>
            </a:r>
            <a:r>
              <a:rPr kumimoji="1" lang="en-US" altLang="ja-JP" dirty="0"/>
              <a:t>400</a:t>
            </a:r>
            <a:r>
              <a:rPr kumimoji="1" lang="ja-JP" altLang="en-US" dirty="0"/>
              <a:t>日から</a:t>
            </a:r>
            <a:r>
              <a:rPr kumimoji="1" lang="en-US" altLang="ja-JP" dirty="0"/>
              <a:t>800</a:t>
            </a:r>
            <a:r>
              <a:rPr kumimoji="1" lang="ja-JP" altLang="en-US" dirty="0"/>
              <a:t>日にかけて大きく下がっているため，安定しているとは言えません．</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26</a:t>
            </a:fld>
            <a:endParaRPr kumimoji="1" lang="ja-JP" altLang="en-US"/>
          </a:p>
        </p:txBody>
      </p:sp>
    </p:spTree>
    <p:extLst>
      <p:ext uri="{BB962C8B-B14F-4D97-AF65-F5344CB8AC3E}">
        <p14:creationId xmlns:p14="http://schemas.microsoft.com/office/powerpoint/2010/main" val="808181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一方こちらは学習した期間の任天堂の株価です．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さきほど大きく下がっていた期間について，</a:t>
            </a:r>
            <a:r>
              <a:rPr kumimoji="1" lang="en-US" altLang="ja-JP" dirty="0"/>
              <a:t>400</a:t>
            </a:r>
            <a:r>
              <a:rPr kumimoji="1" lang="ja-JP" altLang="en-US" dirty="0"/>
              <a:t>日から</a:t>
            </a:r>
            <a:r>
              <a:rPr kumimoji="1" lang="en-US" altLang="ja-JP" dirty="0"/>
              <a:t>500</a:t>
            </a:r>
            <a:r>
              <a:rPr kumimoji="1" lang="ja-JP" altLang="en-US" dirty="0"/>
              <a:t>日にかけては上昇傾向で，それ以降は下降傾向にあります．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このことから，株価が上昇傾向から下降傾向変わっても，エージェントは株価があがることを期待しすぎているのではないかと考えました．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27</a:t>
            </a:fld>
            <a:endParaRPr kumimoji="1" lang="ja-JP" altLang="en-US"/>
          </a:p>
        </p:txBody>
      </p:sp>
    </p:spTree>
    <p:extLst>
      <p:ext uri="{BB962C8B-B14F-4D97-AF65-F5344CB8AC3E}">
        <p14:creationId xmlns:p14="http://schemas.microsoft.com/office/powerpoint/2010/main" val="54511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ちなみに，任天堂の株価は</a:t>
            </a:r>
            <a:r>
              <a:rPr kumimoji="1" lang="en-US" altLang="ja-JP" dirty="0"/>
              <a:t>2016</a:t>
            </a:r>
            <a:r>
              <a:rPr kumimoji="1" lang="ja-JP" altLang="en-US" dirty="0"/>
              <a:t>年から</a:t>
            </a:r>
            <a:r>
              <a:rPr kumimoji="1" lang="en-US" altLang="ja-JP" dirty="0"/>
              <a:t>2020</a:t>
            </a:r>
            <a:r>
              <a:rPr kumimoji="1" lang="ja-JP" altLang="en-US" dirty="0"/>
              <a:t>年にかけて約</a:t>
            </a:r>
            <a:r>
              <a:rPr kumimoji="1" lang="en-US" altLang="ja-JP" dirty="0"/>
              <a:t>5</a:t>
            </a:r>
            <a:r>
              <a:rPr kumimoji="1" lang="ja-JP" altLang="en-US" dirty="0"/>
              <a:t>万上昇しており，</a:t>
            </a:r>
            <a:r>
              <a:rPr kumimoji="1" lang="en-US" altLang="ja-JP" dirty="0"/>
              <a:t>buy</a:t>
            </a:r>
            <a:r>
              <a:rPr kumimoji="1" lang="ja-JP" altLang="en-US" dirty="0"/>
              <a:t> </a:t>
            </a:r>
            <a:r>
              <a:rPr kumimoji="1" lang="en-US" altLang="ja-JP" dirty="0"/>
              <a:t>&amp;</a:t>
            </a:r>
            <a:r>
              <a:rPr kumimoji="1" lang="ja-JP" altLang="en-US" dirty="0"/>
              <a:t> </a:t>
            </a:r>
            <a:r>
              <a:rPr kumimoji="1" lang="en-US" altLang="ja-JP" dirty="0"/>
              <a:t>hold</a:t>
            </a:r>
            <a:r>
              <a:rPr kumimoji="1" lang="ja-JP" altLang="en-US" dirty="0"/>
              <a:t>の方が今実験の結果より利益が出ていました．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28</a:t>
            </a:fld>
            <a:endParaRPr kumimoji="1" lang="ja-JP" altLang="en-US"/>
          </a:p>
        </p:txBody>
      </p:sp>
    </p:spTree>
    <p:extLst>
      <p:ext uri="{BB962C8B-B14F-4D97-AF65-F5344CB8AC3E}">
        <p14:creationId xmlns:p14="http://schemas.microsoft.com/office/powerpoint/2010/main" val="137599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最後にまとめと今後の課題です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29</a:t>
            </a:fld>
            <a:endParaRPr kumimoji="1" lang="ja-JP" altLang="en-US"/>
          </a:p>
        </p:txBody>
      </p:sp>
    </p:spTree>
    <p:extLst>
      <p:ext uri="{BB962C8B-B14F-4D97-AF65-F5344CB8AC3E}">
        <p14:creationId xmlns:p14="http://schemas.microsoft.com/office/powerpoint/2010/main" val="413378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まずはじめに</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a:t>
            </a:fld>
            <a:endParaRPr kumimoji="1" lang="ja-JP" altLang="en-US"/>
          </a:p>
        </p:txBody>
      </p:sp>
    </p:spTree>
    <p:extLst>
      <p:ext uri="{BB962C8B-B14F-4D97-AF65-F5344CB8AC3E}">
        <p14:creationId xmlns:p14="http://schemas.microsoft.com/office/powerpoint/2010/main" val="760431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CartPole</a:t>
            </a:r>
            <a:r>
              <a:rPr kumimoji="1" lang="ja-JP" altLang="en-US" dirty="0"/>
              <a:t>問題では学習が順調に進み，課題を達成しました．</a:t>
            </a:r>
            <a:endParaRPr kumimoji="1" lang="en-US" altLang="ja-JP" dirty="0"/>
          </a:p>
          <a:p>
            <a:r>
              <a:rPr kumimoji="1" lang="ja-JP" altLang="en-US" dirty="0"/>
              <a:t>一方，株取引の戦略学習では安定した利益を生むことはできませんでした．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30</a:t>
            </a:fld>
            <a:endParaRPr kumimoji="1" lang="ja-JP" altLang="en-US"/>
          </a:p>
        </p:txBody>
      </p:sp>
    </p:spTree>
    <p:extLst>
      <p:ext uri="{BB962C8B-B14F-4D97-AF65-F5344CB8AC3E}">
        <p14:creationId xmlns:p14="http://schemas.microsoft.com/office/powerpoint/2010/main" val="526332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今後の課題としては，より発展的な深層強化学習の理解や，株取引における設定の調整などが挙げられます．また気配値を用いたより現実的な取引戦略の学習をしていきたいと考えています．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31</a:t>
            </a:fld>
            <a:endParaRPr kumimoji="1" lang="ja-JP" altLang="en-US"/>
          </a:p>
        </p:txBody>
      </p:sp>
    </p:spTree>
    <p:extLst>
      <p:ext uri="{BB962C8B-B14F-4D97-AF65-F5344CB8AC3E}">
        <p14:creationId xmlns:p14="http://schemas.microsoft.com/office/powerpoint/2010/main" val="400070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発表は以上です．ご清聴ありがとうございました．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32</a:t>
            </a:fld>
            <a:endParaRPr kumimoji="1" lang="ja-JP" altLang="en-US"/>
          </a:p>
        </p:txBody>
      </p:sp>
    </p:spTree>
    <p:extLst>
      <p:ext uri="{BB962C8B-B14F-4D97-AF65-F5344CB8AC3E}">
        <p14:creationId xmlns:p14="http://schemas.microsoft.com/office/powerpoint/2010/main" val="106427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近年，人工知能，特に深層強化学習を用いた株取引が注目されています．</a:t>
            </a:r>
            <a:endParaRPr kumimoji="1" lang="en-US" altLang="ja-JP" dirty="0"/>
          </a:p>
          <a:p>
            <a:r>
              <a:rPr kumimoji="1" lang="ja-JP" altLang="en-US" dirty="0"/>
              <a:t>そこでまず，深層強化学習の代表的な手法の１つである</a:t>
            </a:r>
            <a:r>
              <a:rPr kumimoji="1" lang="en-US" altLang="ja-JP" dirty="0"/>
              <a:t>Deep</a:t>
            </a:r>
            <a:r>
              <a:rPr kumimoji="1" lang="ja-JP" altLang="en-US" dirty="0"/>
              <a:t> </a:t>
            </a:r>
            <a:r>
              <a:rPr kumimoji="1" lang="en-US" altLang="ja-JP" dirty="0"/>
              <a:t>Q-Network</a:t>
            </a:r>
            <a:r>
              <a:rPr kumimoji="1" lang="ja-JP" altLang="en-US" dirty="0"/>
              <a:t>を用いて</a:t>
            </a:r>
            <a:r>
              <a:rPr kumimoji="1" lang="en-US" altLang="ja-JP" dirty="0" err="1"/>
              <a:t>CartPole</a:t>
            </a:r>
            <a:r>
              <a:rPr kumimoji="1" lang="ja-JP" altLang="en-US" dirty="0"/>
              <a:t>問題を実装したのち，</a:t>
            </a:r>
            <a:endParaRPr kumimoji="1" lang="en-US" altLang="ja-JP" dirty="0"/>
          </a:p>
          <a:p>
            <a:endParaRPr kumimoji="1" lang="en-US" altLang="ja-JP" dirty="0"/>
          </a:p>
          <a:p>
            <a:r>
              <a:rPr kumimoji="1" lang="ja-JP" altLang="en-US" dirty="0"/>
              <a:t>株取引戦略を学習させることを本実験の目的としました．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4</a:t>
            </a:fld>
            <a:endParaRPr kumimoji="1" lang="ja-JP" altLang="en-US"/>
          </a:p>
        </p:txBody>
      </p:sp>
    </p:spTree>
    <p:extLst>
      <p:ext uri="{BB962C8B-B14F-4D97-AF65-F5344CB8AC3E}">
        <p14:creationId xmlns:p14="http://schemas.microsoft.com/office/powerpoint/2010/main" val="138870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次に，実験で用いる株取引の用語について軽く説明します．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5</a:t>
            </a:fld>
            <a:endParaRPr kumimoji="1" lang="ja-JP" altLang="en-US"/>
          </a:p>
        </p:txBody>
      </p:sp>
    </p:spTree>
    <p:extLst>
      <p:ext uri="{BB962C8B-B14F-4D97-AF65-F5344CB8AC3E}">
        <p14:creationId xmlns:p14="http://schemas.microsoft.com/office/powerpoint/2010/main" val="359064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四本値とは，設定期間内の株価の始値，終値，安値，高値のことです．</a:t>
            </a:r>
            <a:endParaRPr kumimoji="1" lang="en-US" altLang="ja-JP" dirty="0"/>
          </a:p>
          <a:p>
            <a:r>
              <a:rPr lang="ja-JP" altLang="en-US" dirty="0"/>
              <a:t>出来高とは，取引が成立した株の数量のことです．</a:t>
            </a:r>
            <a:endParaRPr lang="en-US" altLang="ja-JP" dirty="0"/>
          </a:p>
          <a:p>
            <a:endParaRPr kumimoji="1" lang="en-US" altLang="ja-JP" dirty="0"/>
          </a:p>
          <a:p>
            <a:r>
              <a:rPr kumimoji="1" lang="ja-JP" altLang="en-US" dirty="0"/>
              <a:t>また，注文量は</a:t>
            </a:r>
            <a:r>
              <a:rPr kumimoji="1" lang="en-US" altLang="ja-JP" dirty="0"/>
              <a:t>100</a:t>
            </a:r>
            <a:r>
              <a:rPr kumimoji="1" lang="ja-JP" altLang="en-US" dirty="0"/>
              <a:t>株単位と定められています．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6</a:t>
            </a:fld>
            <a:endParaRPr kumimoji="1" lang="ja-JP" altLang="en-US"/>
          </a:p>
        </p:txBody>
      </p:sp>
    </p:spTree>
    <p:extLst>
      <p:ext uri="{BB962C8B-B14F-4D97-AF65-F5344CB8AC3E}">
        <p14:creationId xmlns:p14="http://schemas.microsoft.com/office/powerpoint/2010/main" val="142524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次に，要素技術です．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7</a:t>
            </a:fld>
            <a:endParaRPr kumimoji="1" lang="ja-JP" altLang="en-US"/>
          </a:p>
        </p:txBody>
      </p:sp>
    </p:spTree>
    <p:extLst>
      <p:ext uri="{BB962C8B-B14F-4D97-AF65-F5344CB8AC3E}">
        <p14:creationId xmlns:p14="http://schemas.microsoft.com/office/powerpoint/2010/main" val="355823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OpenAI</a:t>
            </a:r>
            <a:r>
              <a:rPr kumimoji="1" lang="ja-JP" altLang="en-US" dirty="0"/>
              <a:t>はイーロンマスクらが設立した非営利団体で，</a:t>
            </a:r>
            <a:r>
              <a:rPr kumimoji="1" lang="en-US" altLang="ja-JP" dirty="0"/>
              <a:t>Gym</a:t>
            </a:r>
            <a:r>
              <a:rPr kumimoji="1" lang="ja-JP" altLang="en-US" dirty="0"/>
              <a:t>は強化学習のシュミレーションプラットホームです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8</a:t>
            </a:fld>
            <a:endParaRPr kumimoji="1" lang="ja-JP" altLang="en-US"/>
          </a:p>
        </p:txBody>
      </p:sp>
    </p:spTree>
    <p:extLst>
      <p:ext uri="{BB962C8B-B14F-4D97-AF65-F5344CB8AC3E}">
        <p14:creationId xmlns:p14="http://schemas.microsoft.com/office/powerpoint/2010/main" val="3380175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CartPole-v0</a:t>
            </a:r>
            <a:r>
              <a:rPr kumimoji="1" lang="ja-JP" altLang="en-US" dirty="0"/>
              <a:t>はごらんの図のような倒立振子のゲームです．カートを制御してポールを立て続けることを課題としています．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9</a:t>
            </a:fld>
            <a:endParaRPr kumimoji="1" lang="ja-JP" altLang="en-US"/>
          </a:p>
        </p:txBody>
      </p:sp>
    </p:spTree>
    <p:extLst>
      <p:ext uri="{BB962C8B-B14F-4D97-AF65-F5344CB8AC3E}">
        <p14:creationId xmlns:p14="http://schemas.microsoft.com/office/powerpoint/2010/main" val="1605203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B15C1F-6BF6-45D3-8726-724EF9B3100F}" type="datetime1">
              <a:rPr kumimoji="1" lang="ja-JP" altLang="en-US" smtClean="0"/>
              <a:t>2021/1/20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pPr/>
              <a:t>‹#›</a:t>
            </a:fld>
            <a:endParaRPr kumimoji="1" lang="ja-JP" altLang="en-US" dirty="0"/>
          </a:p>
        </p:txBody>
      </p:sp>
    </p:spTree>
    <p:extLst>
      <p:ext uri="{BB962C8B-B14F-4D97-AF65-F5344CB8AC3E}">
        <p14:creationId xmlns:p14="http://schemas.microsoft.com/office/powerpoint/2010/main" val="24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6D783A-64AA-4DF0-A5E2-17BCD9DFA5DD}" type="datetime1">
              <a:rPr kumimoji="1" lang="ja-JP" altLang="en-US" smtClean="0"/>
              <a:t>2021/1/20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34866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5C1EC1-0258-4ACD-82B8-82B5DB56CA01}" type="datetime1">
              <a:rPr kumimoji="1" lang="ja-JP" altLang="en-US" smtClean="0"/>
              <a:t>2021/1/20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28467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6CC9235-06BD-4B2C-BA28-FDC3D8F2E49B}" type="datetime1">
              <a:rPr kumimoji="1" lang="ja-JP" altLang="en-US" smtClean="0"/>
              <a:t>2021/1/20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21A8DAC-0996-42B9-8748-E156DE17796C}" type="slidenum">
              <a:rPr kumimoji="1" lang="ja-JP" altLang="en-US" smtClean="0"/>
              <a:pPr/>
              <a:t>‹#›</a:t>
            </a:fld>
            <a:endParaRPr kumimoji="1" lang="ja-JP" altLang="en-US" sz="2800" dirty="0"/>
          </a:p>
        </p:txBody>
      </p:sp>
    </p:spTree>
    <p:extLst>
      <p:ext uri="{BB962C8B-B14F-4D97-AF65-F5344CB8AC3E}">
        <p14:creationId xmlns:p14="http://schemas.microsoft.com/office/powerpoint/2010/main" val="20253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9F8F33B-C146-49E3-BF54-5BF887CD8487}" type="datetime1">
              <a:rPr kumimoji="1" lang="ja-JP" altLang="en-US" smtClean="0"/>
              <a:t>2021/1/20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187899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6202B6-FB58-4B6E-9744-4B3E23D6B01F}" type="datetime1">
              <a:rPr kumimoji="1" lang="ja-JP" altLang="en-US" smtClean="0"/>
              <a:t>2021/1/20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90086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085447-84D2-477C-94F6-F318F6A25B9D}" type="datetime1">
              <a:rPr kumimoji="1" lang="ja-JP" altLang="en-US" smtClean="0"/>
              <a:t>2021/1/20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50816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5AED90-BEF4-4B7C-8090-88CCCBE07C96}" type="datetime1">
              <a:rPr kumimoji="1" lang="ja-JP" altLang="en-US" smtClean="0"/>
              <a:t>2021/1/20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194927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2EA65-85A7-4DD5-92F5-9BB87412AAF4}" type="datetime1">
              <a:rPr kumimoji="1" lang="ja-JP" altLang="en-US" smtClean="0"/>
              <a:t>2021/1/20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46732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9A24FE-BEA1-498A-B3F4-2F06C798A3BF}" type="datetime1">
              <a:rPr kumimoji="1" lang="ja-JP" altLang="en-US" smtClean="0"/>
              <a:t>2021/1/20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40252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B2F8F1-20A3-4A34-A5FE-0BE94C2B6D6A}" type="datetime1">
              <a:rPr kumimoji="1" lang="ja-JP" altLang="en-US" smtClean="0"/>
              <a:t>2021/1/20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8290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07258-1AFB-4D28-AFB3-971671FF0450}" type="datetime1">
              <a:rPr kumimoji="1" lang="ja-JP" altLang="en-US" smtClean="0"/>
              <a:t>2021/1/20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A8DAC-0996-42B9-8748-E156DE17796C}" type="slidenum">
              <a:rPr kumimoji="1" lang="ja-JP" altLang="en-US" smtClean="0"/>
              <a:pPr/>
              <a:t>‹#›</a:t>
            </a:fld>
            <a:endParaRPr kumimoji="1" lang="ja-JP" altLang="en-US" sz="2400" dirty="0"/>
          </a:p>
        </p:txBody>
      </p:sp>
    </p:spTree>
    <p:extLst>
      <p:ext uri="{BB962C8B-B14F-4D97-AF65-F5344CB8AC3E}">
        <p14:creationId xmlns:p14="http://schemas.microsoft.com/office/powerpoint/2010/main" val="105617929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08730-04CA-4B70-A6A4-4418AA253385}"/>
              </a:ext>
            </a:extLst>
          </p:cNvPr>
          <p:cNvSpPr>
            <a:spLocks noGrp="1"/>
          </p:cNvSpPr>
          <p:nvPr>
            <p:ph type="ctrTitle"/>
          </p:nvPr>
        </p:nvSpPr>
        <p:spPr/>
        <p:txBody>
          <a:bodyPr>
            <a:normAutofit fontScale="90000"/>
          </a:bodyPr>
          <a:lstStyle/>
          <a:p>
            <a:r>
              <a:rPr kumimoji="1" lang="ja-JP" altLang="en-US" dirty="0"/>
              <a:t>深層強化学習を用いた株取引エージェント学習</a:t>
            </a:r>
          </a:p>
        </p:txBody>
      </p:sp>
      <p:sp>
        <p:nvSpPr>
          <p:cNvPr id="3" name="字幕 2">
            <a:extLst>
              <a:ext uri="{FF2B5EF4-FFF2-40B4-BE49-F238E27FC236}">
                <a16:creationId xmlns:a16="http://schemas.microsoft.com/office/drawing/2014/main" id="{D67F992E-8E87-45E9-AD17-449945421D7A}"/>
              </a:ext>
            </a:extLst>
          </p:cNvPr>
          <p:cNvSpPr>
            <a:spLocks noGrp="1"/>
          </p:cNvSpPr>
          <p:nvPr>
            <p:ph type="subTitle" idx="1"/>
          </p:nvPr>
        </p:nvSpPr>
        <p:spPr/>
        <p:txBody>
          <a:bodyPr/>
          <a:lstStyle/>
          <a:p>
            <a:endParaRPr kumimoji="1" lang="en-US" altLang="ja-JP" dirty="0"/>
          </a:p>
          <a:p>
            <a:endParaRPr lang="en-US" altLang="ja-JP" dirty="0"/>
          </a:p>
          <a:p>
            <a:r>
              <a:rPr kumimoji="1" lang="ja-JP" altLang="en-US" dirty="0"/>
              <a:t>ソフトウェアシステム研究グループ  尾關 拓巳</a:t>
            </a:r>
          </a:p>
        </p:txBody>
      </p:sp>
      <p:sp>
        <p:nvSpPr>
          <p:cNvPr id="4" name="スライド番号プレースホルダー 3">
            <a:extLst>
              <a:ext uri="{FF2B5EF4-FFF2-40B4-BE49-F238E27FC236}">
                <a16:creationId xmlns:a16="http://schemas.microsoft.com/office/drawing/2014/main" id="{3CF2C3BB-178C-4A08-B087-ACE3D369879C}"/>
              </a:ext>
            </a:extLst>
          </p:cNvPr>
          <p:cNvSpPr>
            <a:spLocks noGrp="1"/>
          </p:cNvSpPr>
          <p:nvPr>
            <p:ph type="sldNum" sz="quarter" idx="12"/>
          </p:nvPr>
        </p:nvSpPr>
        <p:spPr/>
        <p:txBody>
          <a:bodyPr/>
          <a:lstStyle/>
          <a:p>
            <a:fld id="{A21A8DAC-0996-42B9-8748-E156DE17796C}" type="slidenum">
              <a:rPr kumimoji="1" lang="ja-JP" altLang="en-US" sz="2100"/>
              <a:t>1</a:t>
            </a:fld>
            <a:endParaRPr kumimoji="1" lang="ja-JP" altLang="en-US" sz="2100" dirty="0"/>
          </a:p>
        </p:txBody>
      </p:sp>
    </p:spTree>
    <p:extLst>
      <p:ext uri="{BB962C8B-B14F-4D97-AF65-F5344CB8AC3E}">
        <p14:creationId xmlns:p14="http://schemas.microsoft.com/office/powerpoint/2010/main" val="349278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53B4F-F0CB-427F-AD5D-B762BCF539D8}"/>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AEEF0FC3-F090-491F-AEC1-C351AB03C818}"/>
              </a:ext>
            </a:extLst>
          </p:cNvPr>
          <p:cNvSpPr>
            <a:spLocks noGrp="1"/>
          </p:cNvSpPr>
          <p:nvPr>
            <p:ph idx="1"/>
          </p:nvPr>
        </p:nvSpPr>
        <p:spPr/>
        <p:txBody>
          <a:bodyPr/>
          <a:lstStyle/>
          <a:p>
            <a:r>
              <a:rPr lang="ja-JP" altLang="en-US" dirty="0"/>
              <a:t>強化学習における報酬と価値</a:t>
            </a:r>
            <a:endParaRPr lang="en-US" altLang="ja-JP" dirty="0"/>
          </a:p>
          <a:p>
            <a:pPr lvl="1"/>
            <a:r>
              <a:rPr lang="ja-JP" altLang="en-US" dirty="0"/>
              <a:t>報酬：ある行動をとって状態遷移をした後に受ける</a:t>
            </a:r>
            <a:r>
              <a:rPr lang="en-US" altLang="ja-JP" dirty="0"/>
              <a:t>	          </a:t>
            </a:r>
            <a:r>
              <a:rPr lang="ja-JP" altLang="en-US" dirty="0"/>
              <a:t>信号</a:t>
            </a:r>
            <a:endParaRPr lang="en-US" altLang="ja-JP" dirty="0"/>
          </a:p>
          <a:p>
            <a:pPr lvl="1"/>
            <a:endParaRPr lang="en-US" altLang="ja-JP" dirty="0"/>
          </a:p>
          <a:p>
            <a:pPr lvl="1"/>
            <a:r>
              <a:rPr lang="ja-JP" altLang="en-US" dirty="0"/>
              <a:t>価値：状態と行動の各ペアに対する</a:t>
            </a:r>
            <a:r>
              <a:rPr lang="ja-JP" altLang="en-US" dirty="0">
                <a:solidFill>
                  <a:srgbClr val="FFFF00"/>
                </a:solidFill>
              </a:rPr>
              <a:t>将来的な報酬の</a:t>
            </a:r>
            <a:r>
              <a:rPr lang="en-US" altLang="ja-JP" dirty="0">
                <a:solidFill>
                  <a:srgbClr val="FFFF00"/>
                </a:solidFill>
              </a:rPr>
              <a:t>	          </a:t>
            </a:r>
            <a:r>
              <a:rPr lang="ja-JP" altLang="en-US" dirty="0">
                <a:solidFill>
                  <a:srgbClr val="FFFF00"/>
                </a:solidFill>
              </a:rPr>
              <a:t>期待値</a:t>
            </a:r>
            <a:endParaRPr lang="en-US" altLang="ja-JP" dirty="0">
              <a:solidFill>
                <a:srgbClr val="FFFF00"/>
              </a:solidFill>
            </a:endParaRPr>
          </a:p>
          <a:p>
            <a:pPr lvl="1"/>
            <a:endParaRPr lang="en-US" altLang="ja-JP" dirty="0"/>
          </a:p>
          <a:p>
            <a:pPr lvl="1"/>
            <a:r>
              <a:rPr lang="ja-JP" altLang="en-US" dirty="0"/>
              <a:t>強化学習の</a:t>
            </a:r>
            <a:r>
              <a:rPr lang="en-US" altLang="ja-JP" dirty="0"/>
              <a:t>Q</a:t>
            </a:r>
            <a:r>
              <a:rPr lang="ja-JP" altLang="en-US" dirty="0"/>
              <a:t>値はこの価値のこと</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533E134-056C-476A-889A-954CAD32D6C9}"/>
              </a:ext>
            </a:extLst>
          </p:cNvPr>
          <p:cNvSpPr>
            <a:spLocks noGrp="1"/>
          </p:cNvSpPr>
          <p:nvPr>
            <p:ph type="sldNum" sz="quarter" idx="12"/>
          </p:nvPr>
        </p:nvSpPr>
        <p:spPr/>
        <p:txBody>
          <a:bodyPr/>
          <a:lstStyle/>
          <a:p>
            <a:fld id="{A21A8DAC-0996-42B9-8748-E156DE17796C}" type="slidenum">
              <a:rPr kumimoji="1" lang="ja-JP" altLang="en-US" smtClean="0"/>
              <a:pPr/>
              <a:t>10</a:t>
            </a:fld>
            <a:endParaRPr kumimoji="1" lang="ja-JP" altLang="en-US" sz="2800" dirty="0"/>
          </a:p>
        </p:txBody>
      </p:sp>
    </p:spTree>
    <p:extLst>
      <p:ext uri="{BB962C8B-B14F-4D97-AF65-F5344CB8AC3E}">
        <p14:creationId xmlns:p14="http://schemas.microsoft.com/office/powerpoint/2010/main" val="29957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Deep Q-Network(DQN)</a:t>
            </a:r>
            <a:r>
              <a:rPr lang="ja-JP" altLang="en-US" dirty="0"/>
              <a:t>：</a:t>
            </a:r>
            <a:endParaRPr lang="en-US" altLang="ja-JP" dirty="0"/>
          </a:p>
          <a:p>
            <a:pPr lvl="1"/>
            <a:r>
              <a:rPr lang="ja-JP" altLang="en-US" dirty="0"/>
              <a:t>深層強化学習の代表的な手法の</a:t>
            </a:r>
            <a:r>
              <a:rPr lang="en-US" altLang="ja-JP" dirty="0"/>
              <a:t>1</a:t>
            </a:r>
            <a:r>
              <a:rPr lang="ja-JP" altLang="en-US" dirty="0"/>
              <a:t>つ</a:t>
            </a:r>
            <a:endParaRPr lang="en-US" altLang="ja-JP" dirty="0"/>
          </a:p>
          <a:p>
            <a:pPr lvl="1"/>
            <a:r>
              <a:rPr lang="en-US" altLang="ja-JP" dirty="0"/>
              <a:t>Q</a:t>
            </a:r>
            <a:r>
              <a:rPr lang="ja-JP" altLang="en-US" dirty="0"/>
              <a:t>学習における</a:t>
            </a:r>
            <a:r>
              <a:rPr lang="en-US" altLang="ja-JP" dirty="0"/>
              <a:t>Q</a:t>
            </a:r>
            <a:r>
              <a:rPr lang="ja-JP" altLang="en-US" dirty="0"/>
              <a:t>テーブルを多層ニューラルネット</a:t>
            </a:r>
            <a:r>
              <a:rPr lang="en-US" altLang="ja-JP" dirty="0"/>
              <a:t>(Q-Network)</a:t>
            </a:r>
            <a:r>
              <a:rPr lang="ja-JP" altLang="en-US" dirty="0"/>
              <a:t>により近似</a:t>
            </a:r>
            <a:endParaRPr lang="en-US" altLang="ja-JP" dirty="0"/>
          </a:p>
          <a:p>
            <a:pPr lvl="1"/>
            <a:r>
              <a:rPr kumimoji="1" lang="en-US" altLang="ja-JP" dirty="0"/>
              <a:t>Replay Memory</a:t>
            </a:r>
            <a:r>
              <a:rPr kumimoji="1" lang="ja-JP" altLang="en-US" dirty="0"/>
              <a:t>と呼ばれる状態の遷移情報を記憶したものを用いてネットワークを更新</a:t>
            </a:r>
            <a:endParaRPr kumimoji="1" lang="en-US" altLang="ja-JP"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11</a:t>
            </a:fld>
            <a:endParaRPr kumimoji="1" lang="ja-JP" altLang="en-US"/>
          </a:p>
        </p:txBody>
      </p:sp>
    </p:spTree>
    <p:extLst>
      <p:ext uri="{BB962C8B-B14F-4D97-AF65-F5344CB8AC3E}">
        <p14:creationId xmlns:p14="http://schemas.microsoft.com/office/powerpoint/2010/main" val="167975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65F0B-0B03-4341-BE33-2FCA14C01AE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5ECB041C-2D4A-413D-A060-16326B7E0120}"/>
              </a:ext>
            </a:extLst>
          </p:cNvPr>
          <p:cNvSpPr>
            <a:spLocks noGrp="1"/>
          </p:cNvSpPr>
          <p:nvPr>
            <p:ph idx="1"/>
          </p:nvPr>
        </p:nvSpPr>
        <p:spPr>
          <a:xfrm>
            <a:off x="662411" y="1835184"/>
            <a:ext cx="7886700" cy="4351338"/>
          </a:xfrm>
        </p:spPr>
        <p:txBody>
          <a:bodyPr/>
          <a:lstStyle/>
          <a:p>
            <a:r>
              <a:rPr kumimoji="1" lang="en-US" altLang="ja-JP" dirty="0"/>
              <a:t>Q-Network</a:t>
            </a:r>
          </a:p>
          <a:p>
            <a:pPr lvl="1"/>
            <a:r>
              <a:rPr lang="ja-JP" altLang="en-US" dirty="0"/>
              <a:t>状態を入力し，各行動の</a:t>
            </a:r>
            <a:r>
              <a:rPr lang="en-US" altLang="ja-JP" dirty="0"/>
              <a:t>Q</a:t>
            </a:r>
            <a:r>
              <a:rPr lang="ja-JP" altLang="en-US" dirty="0"/>
              <a:t>値を出力</a:t>
            </a:r>
            <a:endParaRPr lang="en-US" altLang="ja-JP" dirty="0"/>
          </a:p>
        </p:txBody>
      </p:sp>
      <p:sp>
        <p:nvSpPr>
          <p:cNvPr id="4" name="スライド番号プレースホルダー 3">
            <a:extLst>
              <a:ext uri="{FF2B5EF4-FFF2-40B4-BE49-F238E27FC236}">
                <a16:creationId xmlns:a16="http://schemas.microsoft.com/office/drawing/2014/main" id="{404A79D9-110C-4118-91D6-5510B3C1BA2A}"/>
              </a:ext>
            </a:extLst>
          </p:cNvPr>
          <p:cNvSpPr>
            <a:spLocks noGrp="1"/>
          </p:cNvSpPr>
          <p:nvPr>
            <p:ph type="sldNum" sz="quarter" idx="12"/>
          </p:nvPr>
        </p:nvSpPr>
        <p:spPr/>
        <p:txBody>
          <a:bodyPr/>
          <a:lstStyle/>
          <a:p>
            <a:fld id="{A21A8DAC-0996-42B9-8748-E156DE17796C}" type="slidenum">
              <a:rPr kumimoji="1" lang="ja-JP" altLang="en-US" smtClean="0"/>
              <a:t>12</a:t>
            </a:fld>
            <a:endParaRPr kumimoji="1" lang="ja-JP" altLang="en-US"/>
          </a:p>
        </p:txBody>
      </p:sp>
      <p:sp>
        <p:nvSpPr>
          <p:cNvPr id="5" name="楕円 4">
            <a:extLst>
              <a:ext uri="{FF2B5EF4-FFF2-40B4-BE49-F238E27FC236}">
                <a16:creationId xmlns:a16="http://schemas.microsoft.com/office/drawing/2014/main" id="{BDC271C1-309D-4A2F-A636-51A8E26F7A33}"/>
              </a:ext>
            </a:extLst>
          </p:cNvPr>
          <p:cNvSpPr/>
          <p:nvPr/>
        </p:nvSpPr>
        <p:spPr>
          <a:xfrm>
            <a:off x="2120666" y="4912570"/>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6" name="楕円 5">
            <a:extLst>
              <a:ext uri="{FF2B5EF4-FFF2-40B4-BE49-F238E27FC236}">
                <a16:creationId xmlns:a16="http://schemas.microsoft.com/office/drawing/2014/main" id="{68ECE4CA-791E-403F-9DD8-041A89A19724}"/>
              </a:ext>
            </a:extLst>
          </p:cNvPr>
          <p:cNvSpPr/>
          <p:nvPr/>
        </p:nvSpPr>
        <p:spPr>
          <a:xfrm>
            <a:off x="2126018" y="367117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7" name="楕円 6">
            <a:extLst>
              <a:ext uri="{FF2B5EF4-FFF2-40B4-BE49-F238E27FC236}">
                <a16:creationId xmlns:a16="http://schemas.microsoft.com/office/drawing/2014/main" id="{F54971C8-156C-4FFE-AE2A-82D912C8276F}"/>
              </a:ext>
            </a:extLst>
          </p:cNvPr>
          <p:cNvSpPr/>
          <p:nvPr/>
        </p:nvSpPr>
        <p:spPr>
          <a:xfrm>
            <a:off x="3393789" y="3929062"/>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8" name="楕円 7">
            <a:extLst>
              <a:ext uri="{FF2B5EF4-FFF2-40B4-BE49-F238E27FC236}">
                <a16:creationId xmlns:a16="http://schemas.microsoft.com/office/drawing/2014/main" id="{5B2DF193-E28D-4B95-A7F2-708383622A5C}"/>
              </a:ext>
            </a:extLst>
          </p:cNvPr>
          <p:cNvSpPr/>
          <p:nvPr/>
        </p:nvSpPr>
        <p:spPr>
          <a:xfrm>
            <a:off x="3415215" y="318018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9" name="楕円 8">
            <a:extLst>
              <a:ext uri="{FF2B5EF4-FFF2-40B4-BE49-F238E27FC236}">
                <a16:creationId xmlns:a16="http://schemas.microsoft.com/office/drawing/2014/main" id="{CCF879E1-2279-42F2-BAC7-58986845B553}"/>
              </a:ext>
            </a:extLst>
          </p:cNvPr>
          <p:cNvSpPr/>
          <p:nvPr/>
        </p:nvSpPr>
        <p:spPr>
          <a:xfrm>
            <a:off x="3388036" y="5440377"/>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10" name="楕円 9">
            <a:extLst>
              <a:ext uri="{FF2B5EF4-FFF2-40B4-BE49-F238E27FC236}">
                <a16:creationId xmlns:a16="http://schemas.microsoft.com/office/drawing/2014/main" id="{320DC829-17AF-48CF-B74B-EA3332322AB6}"/>
              </a:ext>
            </a:extLst>
          </p:cNvPr>
          <p:cNvSpPr/>
          <p:nvPr/>
        </p:nvSpPr>
        <p:spPr>
          <a:xfrm>
            <a:off x="3388036" y="4680505"/>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19" name="楕円 18">
            <a:extLst>
              <a:ext uri="{FF2B5EF4-FFF2-40B4-BE49-F238E27FC236}">
                <a16:creationId xmlns:a16="http://schemas.microsoft.com/office/drawing/2014/main" id="{26F65F99-BCF1-4ABC-ABAF-AF881518EE70}"/>
              </a:ext>
            </a:extLst>
          </p:cNvPr>
          <p:cNvSpPr/>
          <p:nvPr/>
        </p:nvSpPr>
        <p:spPr>
          <a:xfrm rot="8272189">
            <a:off x="4576920" y="3878405"/>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0" name="楕円 19">
            <a:extLst>
              <a:ext uri="{FF2B5EF4-FFF2-40B4-BE49-F238E27FC236}">
                <a16:creationId xmlns:a16="http://schemas.microsoft.com/office/drawing/2014/main" id="{F0AFB1E0-964B-4B1E-A182-FC839490D226}"/>
              </a:ext>
            </a:extLst>
          </p:cNvPr>
          <p:cNvSpPr/>
          <p:nvPr/>
        </p:nvSpPr>
        <p:spPr>
          <a:xfrm rot="8272189">
            <a:off x="4576921" y="317660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dirty="0"/>
          </a:p>
        </p:txBody>
      </p:sp>
      <p:sp>
        <p:nvSpPr>
          <p:cNvPr id="21" name="楕円 20">
            <a:extLst>
              <a:ext uri="{FF2B5EF4-FFF2-40B4-BE49-F238E27FC236}">
                <a16:creationId xmlns:a16="http://schemas.microsoft.com/office/drawing/2014/main" id="{9405A77F-E2F6-46CE-ACAC-29355F95047D}"/>
              </a:ext>
            </a:extLst>
          </p:cNvPr>
          <p:cNvSpPr/>
          <p:nvPr/>
        </p:nvSpPr>
        <p:spPr>
          <a:xfrm rot="8272189">
            <a:off x="4576921" y="5414542"/>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2" name="楕円 21">
            <a:extLst>
              <a:ext uri="{FF2B5EF4-FFF2-40B4-BE49-F238E27FC236}">
                <a16:creationId xmlns:a16="http://schemas.microsoft.com/office/drawing/2014/main" id="{41B17CFD-5B1E-4EEB-B1FA-8ACFD66F17C6}"/>
              </a:ext>
            </a:extLst>
          </p:cNvPr>
          <p:cNvSpPr/>
          <p:nvPr/>
        </p:nvSpPr>
        <p:spPr>
          <a:xfrm rot="8272189">
            <a:off x="4576921" y="4674445"/>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3" name="テキスト ボックス 22">
            <a:extLst>
              <a:ext uri="{FF2B5EF4-FFF2-40B4-BE49-F238E27FC236}">
                <a16:creationId xmlns:a16="http://schemas.microsoft.com/office/drawing/2014/main" id="{A019FDD9-B475-4CDB-9D48-671F974AC6CA}"/>
              </a:ext>
            </a:extLst>
          </p:cNvPr>
          <p:cNvSpPr txBox="1"/>
          <p:nvPr/>
        </p:nvSpPr>
        <p:spPr>
          <a:xfrm>
            <a:off x="3993508" y="4116099"/>
            <a:ext cx="596946" cy="646331"/>
          </a:xfrm>
          <a:prstGeom prst="rect">
            <a:avLst/>
          </a:prstGeom>
          <a:noFill/>
        </p:spPr>
        <p:txBody>
          <a:bodyPr wrap="square" rtlCol="0">
            <a:spAutoFit/>
          </a:bodyPr>
          <a:lstStyle/>
          <a:p>
            <a:r>
              <a:rPr kumimoji="1" lang="en-US" altLang="ja-JP" sz="3600" dirty="0"/>
              <a:t>…</a:t>
            </a:r>
            <a:r>
              <a:rPr kumimoji="1" lang="ja-JP" altLang="en-US" sz="1350" dirty="0"/>
              <a:t> </a:t>
            </a:r>
          </a:p>
        </p:txBody>
      </p:sp>
      <p:sp>
        <p:nvSpPr>
          <p:cNvPr id="24" name="楕円 23">
            <a:extLst>
              <a:ext uri="{FF2B5EF4-FFF2-40B4-BE49-F238E27FC236}">
                <a16:creationId xmlns:a16="http://schemas.microsoft.com/office/drawing/2014/main" id="{04471806-B798-4CCE-89F3-859D451FFC71}"/>
              </a:ext>
            </a:extLst>
          </p:cNvPr>
          <p:cNvSpPr/>
          <p:nvPr/>
        </p:nvSpPr>
        <p:spPr>
          <a:xfrm>
            <a:off x="5790853" y="4921462"/>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5" name="楕円 24">
            <a:extLst>
              <a:ext uri="{FF2B5EF4-FFF2-40B4-BE49-F238E27FC236}">
                <a16:creationId xmlns:a16="http://schemas.microsoft.com/office/drawing/2014/main" id="{413BC22E-FE5D-423F-AD94-47E3F7AF2905}"/>
              </a:ext>
            </a:extLst>
          </p:cNvPr>
          <p:cNvSpPr/>
          <p:nvPr/>
        </p:nvSpPr>
        <p:spPr>
          <a:xfrm>
            <a:off x="5790853" y="3665961"/>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cxnSp>
        <p:nvCxnSpPr>
          <p:cNvPr id="27" name="直線矢印コネクタ 26">
            <a:extLst>
              <a:ext uri="{FF2B5EF4-FFF2-40B4-BE49-F238E27FC236}">
                <a16:creationId xmlns:a16="http://schemas.microsoft.com/office/drawing/2014/main" id="{DCCED630-8F9F-4ABC-A7BD-FDAB04A5D21A}"/>
              </a:ext>
            </a:extLst>
          </p:cNvPr>
          <p:cNvCxnSpPr>
            <a:cxnSpLocks/>
            <a:stCxn id="6" idx="6"/>
            <a:endCxn id="8" idx="2"/>
          </p:cNvCxnSpPr>
          <p:nvPr/>
        </p:nvCxnSpPr>
        <p:spPr>
          <a:xfrm flipV="1">
            <a:off x="2602270" y="3423074"/>
            <a:ext cx="812945" cy="49099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線矢印コネクタ 30">
            <a:extLst>
              <a:ext uri="{FF2B5EF4-FFF2-40B4-BE49-F238E27FC236}">
                <a16:creationId xmlns:a16="http://schemas.microsoft.com/office/drawing/2014/main" id="{2750D70B-1F6E-4FAA-8B1C-094D170A05C7}"/>
              </a:ext>
            </a:extLst>
          </p:cNvPr>
          <p:cNvCxnSpPr>
            <a:cxnSpLocks/>
            <a:stCxn id="6" idx="6"/>
            <a:endCxn id="7" idx="2"/>
          </p:cNvCxnSpPr>
          <p:nvPr/>
        </p:nvCxnSpPr>
        <p:spPr>
          <a:xfrm>
            <a:off x="2602270" y="3914064"/>
            <a:ext cx="791519" cy="2578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線矢印コネクタ 35">
            <a:extLst>
              <a:ext uri="{FF2B5EF4-FFF2-40B4-BE49-F238E27FC236}">
                <a16:creationId xmlns:a16="http://schemas.microsoft.com/office/drawing/2014/main" id="{2EE4D649-257A-4BE2-924E-67E798519073}"/>
              </a:ext>
            </a:extLst>
          </p:cNvPr>
          <p:cNvCxnSpPr>
            <a:stCxn id="6" idx="6"/>
            <a:endCxn id="10" idx="2"/>
          </p:cNvCxnSpPr>
          <p:nvPr/>
        </p:nvCxnSpPr>
        <p:spPr>
          <a:xfrm>
            <a:off x="2602270" y="3914064"/>
            <a:ext cx="785766" cy="100932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直線矢印コネクタ 36">
            <a:extLst>
              <a:ext uri="{FF2B5EF4-FFF2-40B4-BE49-F238E27FC236}">
                <a16:creationId xmlns:a16="http://schemas.microsoft.com/office/drawing/2014/main" id="{30433DE9-DB0F-4E7C-91A1-0FB6752D03CA}"/>
              </a:ext>
            </a:extLst>
          </p:cNvPr>
          <p:cNvCxnSpPr>
            <a:cxnSpLocks/>
            <a:stCxn id="6" idx="6"/>
            <a:endCxn id="9" idx="2"/>
          </p:cNvCxnSpPr>
          <p:nvPr/>
        </p:nvCxnSpPr>
        <p:spPr>
          <a:xfrm>
            <a:off x="2602270" y="3914064"/>
            <a:ext cx="785766" cy="17692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0" name="直線矢印コネクタ 39">
            <a:extLst>
              <a:ext uri="{FF2B5EF4-FFF2-40B4-BE49-F238E27FC236}">
                <a16:creationId xmlns:a16="http://schemas.microsoft.com/office/drawing/2014/main" id="{89E36AA4-8C17-4869-9181-FF05788014F3}"/>
              </a:ext>
            </a:extLst>
          </p:cNvPr>
          <p:cNvCxnSpPr>
            <a:cxnSpLocks/>
            <a:stCxn id="5" idx="6"/>
            <a:endCxn id="8" idx="2"/>
          </p:cNvCxnSpPr>
          <p:nvPr/>
        </p:nvCxnSpPr>
        <p:spPr>
          <a:xfrm flipV="1">
            <a:off x="2596918" y="3423074"/>
            <a:ext cx="818297" cy="17323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直線矢印コネクタ 42">
            <a:extLst>
              <a:ext uri="{FF2B5EF4-FFF2-40B4-BE49-F238E27FC236}">
                <a16:creationId xmlns:a16="http://schemas.microsoft.com/office/drawing/2014/main" id="{B5C5DB34-FA18-4495-A0A1-3D71CA1AF484}"/>
              </a:ext>
            </a:extLst>
          </p:cNvPr>
          <p:cNvCxnSpPr>
            <a:cxnSpLocks/>
            <a:stCxn id="5" idx="6"/>
            <a:endCxn id="7" idx="2"/>
          </p:cNvCxnSpPr>
          <p:nvPr/>
        </p:nvCxnSpPr>
        <p:spPr>
          <a:xfrm flipV="1">
            <a:off x="2596918" y="4171950"/>
            <a:ext cx="796871" cy="98350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6" name="直線矢印コネクタ 45">
            <a:extLst>
              <a:ext uri="{FF2B5EF4-FFF2-40B4-BE49-F238E27FC236}">
                <a16:creationId xmlns:a16="http://schemas.microsoft.com/office/drawing/2014/main" id="{B19BF758-2489-482D-AAFE-FFDC037C3F73}"/>
              </a:ext>
            </a:extLst>
          </p:cNvPr>
          <p:cNvCxnSpPr>
            <a:cxnSpLocks/>
            <a:stCxn id="5" idx="6"/>
            <a:endCxn id="10" idx="2"/>
          </p:cNvCxnSpPr>
          <p:nvPr/>
        </p:nvCxnSpPr>
        <p:spPr>
          <a:xfrm flipV="1">
            <a:off x="2596918" y="4923393"/>
            <a:ext cx="791118" cy="23206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9" name="直線矢印コネクタ 48">
            <a:extLst>
              <a:ext uri="{FF2B5EF4-FFF2-40B4-BE49-F238E27FC236}">
                <a16:creationId xmlns:a16="http://schemas.microsoft.com/office/drawing/2014/main" id="{068B0AAA-7C78-41F4-9D07-8B8642DD994C}"/>
              </a:ext>
            </a:extLst>
          </p:cNvPr>
          <p:cNvCxnSpPr>
            <a:cxnSpLocks/>
            <a:stCxn id="5" idx="6"/>
            <a:endCxn id="9" idx="2"/>
          </p:cNvCxnSpPr>
          <p:nvPr/>
        </p:nvCxnSpPr>
        <p:spPr>
          <a:xfrm>
            <a:off x="2596918" y="5155458"/>
            <a:ext cx="791118" cy="52780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2" name="直線矢印コネクタ 51">
            <a:extLst>
              <a:ext uri="{FF2B5EF4-FFF2-40B4-BE49-F238E27FC236}">
                <a16:creationId xmlns:a16="http://schemas.microsoft.com/office/drawing/2014/main" id="{5E23FCD8-7EC8-44C2-9DFC-1CE7013C88CC}"/>
              </a:ext>
            </a:extLst>
          </p:cNvPr>
          <p:cNvCxnSpPr>
            <a:cxnSpLocks/>
            <a:stCxn id="20" idx="1"/>
            <a:endCxn id="25" idx="2"/>
          </p:cNvCxnSpPr>
          <p:nvPr/>
        </p:nvCxnSpPr>
        <p:spPr>
          <a:xfrm>
            <a:off x="5055133" y="3433912"/>
            <a:ext cx="735720" cy="4749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5" name="直線矢印コネクタ 54">
            <a:extLst>
              <a:ext uri="{FF2B5EF4-FFF2-40B4-BE49-F238E27FC236}">
                <a16:creationId xmlns:a16="http://schemas.microsoft.com/office/drawing/2014/main" id="{D7890A98-7C09-4FBD-B691-82FD7CBF17D1}"/>
              </a:ext>
            </a:extLst>
          </p:cNvPr>
          <p:cNvCxnSpPr>
            <a:cxnSpLocks/>
            <a:stCxn id="19" idx="1"/>
            <a:endCxn id="25" idx="2"/>
          </p:cNvCxnSpPr>
          <p:nvPr/>
        </p:nvCxnSpPr>
        <p:spPr>
          <a:xfrm flipV="1">
            <a:off x="5055132" y="3908849"/>
            <a:ext cx="735721" cy="2268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8" name="直線矢印コネクタ 57">
            <a:extLst>
              <a:ext uri="{FF2B5EF4-FFF2-40B4-BE49-F238E27FC236}">
                <a16:creationId xmlns:a16="http://schemas.microsoft.com/office/drawing/2014/main" id="{35A9C445-8FC6-45D5-AB53-136CCB92691F}"/>
              </a:ext>
            </a:extLst>
          </p:cNvPr>
          <p:cNvCxnSpPr>
            <a:cxnSpLocks/>
            <a:stCxn id="22" idx="1"/>
            <a:endCxn id="25" idx="2"/>
          </p:cNvCxnSpPr>
          <p:nvPr/>
        </p:nvCxnSpPr>
        <p:spPr>
          <a:xfrm flipV="1">
            <a:off x="5055133" y="3908849"/>
            <a:ext cx="735720" cy="102290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1" name="直線矢印コネクタ 60">
            <a:extLst>
              <a:ext uri="{FF2B5EF4-FFF2-40B4-BE49-F238E27FC236}">
                <a16:creationId xmlns:a16="http://schemas.microsoft.com/office/drawing/2014/main" id="{27CCFF46-EFEF-47F5-9695-7538146E7220}"/>
              </a:ext>
            </a:extLst>
          </p:cNvPr>
          <p:cNvCxnSpPr>
            <a:cxnSpLocks/>
            <a:stCxn id="21" idx="1"/>
            <a:endCxn id="25" idx="2"/>
          </p:cNvCxnSpPr>
          <p:nvPr/>
        </p:nvCxnSpPr>
        <p:spPr>
          <a:xfrm flipV="1">
            <a:off x="5055133" y="3908849"/>
            <a:ext cx="735720" cy="17629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4" name="直線矢印コネクタ 63">
            <a:extLst>
              <a:ext uri="{FF2B5EF4-FFF2-40B4-BE49-F238E27FC236}">
                <a16:creationId xmlns:a16="http://schemas.microsoft.com/office/drawing/2014/main" id="{ADF0ECA0-CC33-48E4-83A5-0538ADF0116C}"/>
              </a:ext>
            </a:extLst>
          </p:cNvPr>
          <p:cNvCxnSpPr>
            <a:cxnSpLocks/>
            <a:stCxn id="20" idx="1"/>
            <a:endCxn id="24" idx="2"/>
          </p:cNvCxnSpPr>
          <p:nvPr/>
        </p:nvCxnSpPr>
        <p:spPr>
          <a:xfrm>
            <a:off x="5055133" y="3433912"/>
            <a:ext cx="735720" cy="173043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7" name="直線矢印コネクタ 66">
            <a:extLst>
              <a:ext uri="{FF2B5EF4-FFF2-40B4-BE49-F238E27FC236}">
                <a16:creationId xmlns:a16="http://schemas.microsoft.com/office/drawing/2014/main" id="{2905CEC9-10C7-445C-9F3E-1133603FEB27}"/>
              </a:ext>
            </a:extLst>
          </p:cNvPr>
          <p:cNvCxnSpPr>
            <a:cxnSpLocks/>
            <a:stCxn id="19" idx="1"/>
            <a:endCxn id="24" idx="2"/>
          </p:cNvCxnSpPr>
          <p:nvPr/>
        </p:nvCxnSpPr>
        <p:spPr>
          <a:xfrm>
            <a:off x="5055132" y="4135711"/>
            <a:ext cx="735721" cy="102863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直線矢印コネクタ 69">
            <a:extLst>
              <a:ext uri="{FF2B5EF4-FFF2-40B4-BE49-F238E27FC236}">
                <a16:creationId xmlns:a16="http://schemas.microsoft.com/office/drawing/2014/main" id="{738A9978-C094-483E-A10C-BC833F0F0864}"/>
              </a:ext>
            </a:extLst>
          </p:cNvPr>
          <p:cNvCxnSpPr>
            <a:cxnSpLocks/>
            <a:stCxn id="22" idx="1"/>
            <a:endCxn id="24" idx="2"/>
          </p:cNvCxnSpPr>
          <p:nvPr/>
        </p:nvCxnSpPr>
        <p:spPr>
          <a:xfrm>
            <a:off x="5055133" y="4931751"/>
            <a:ext cx="735720" cy="2325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3" name="直線矢印コネクタ 72">
            <a:extLst>
              <a:ext uri="{FF2B5EF4-FFF2-40B4-BE49-F238E27FC236}">
                <a16:creationId xmlns:a16="http://schemas.microsoft.com/office/drawing/2014/main" id="{9C736E73-E9FF-4767-9BD6-1FA8F7AC8425}"/>
              </a:ext>
            </a:extLst>
          </p:cNvPr>
          <p:cNvCxnSpPr>
            <a:cxnSpLocks/>
            <a:stCxn id="21" idx="1"/>
            <a:endCxn id="24" idx="2"/>
          </p:cNvCxnSpPr>
          <p:nvPr/>
        </p:nvCxnSpPr>
        <p:spPr>
          <a:xfrm flipV="1">
            <a:off x="5055133" y="5164350"/>
            <a:ext cx="735720" cy="50749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6" name="テキスト ボックス 75">
            <a:extLst>
              <a:ext uri="{FF2B5EF4-FFF2-40B4-BE49-F238E27FC236}">
                <a16:creationId xmlns:a16="http://schemas.microsoft.com/office/drawing/2014/main" id="{ACFC52D8-0E18-4CCC-A4CF-AF3892DC0E11}"/>
              </a:ext>
            </a:extLst>
          </p:cNvPr>
          <p:cNvSpPr txBox="1"/>
          <p:nvPr/>
        </p:nvSpPr>
        <p:spPr>
          <a:xfrm>
            <a:off x="631235" y="3683034"/>
            <a:ext cx="1595022" cy="400110"/>
          </a:xfrm>
          <a:prstGeom prst="rect">
            <a:avLst/>
          </a:prstGeom>
          <a:noFill/>
        </p:spPr>
        <p:txBody>
          <a:bodyPr wrap="square" rtlCol="0">
            <a:spAutoFit/>
          </a:bodyPr>
          <a:lstStyle/>
          <a:p>
            <a:r>
              <a:rPr kumimoji="1" lang="ja-JP" altLang="en-US" sz="2000" dirty="0"/>
              <a:t>状態を入力</a:t>
            </a:r>
          </a:p>
        </p:txBody>
      </p:sp>
      <p:sp>
        <p:nvSpPr>
          <p:cNvPr id="78" name="テキスト ボックス 77">
            <a:extLst>
              <a:ext uri="{FF2B5EF4-FFF2-40B4-BE49-F238E27FC236}">
                <a16:creationId xmlns:a16="http://schemas.microsoft.com/office/drawing/2014/main" id="{C01E2A35-40F3-4534-9510-553BFF406DF4}"/>
              </a:ext>
            </a:extLst>
          </p:cNvPr>
          <p:cNvSpPr txBox="1"/>
          <p:nvPr/>
        </p:nvSpPr>
        <p:spPr>
          <a:xfrm>
            <a:off x="6456301" y="3883089"/>
            <a:ext cx="1595022" cy="400110"/>
          </a:xfrm>
          <a:prstGeom prst="rect">
            <a:avLst/>
          </a:prstGeom>
          <a:noFill/>
        </p:spPr>
        <p:txBody>
          <a:bodyPr wrap="square" rtlCol="0">
            <a:spAutoFit/>
          </a:bodyPr>
          <a:lstStyle/>
          <a:p>
            <a:r>
              <a:rPr kumimoji="1" lang="ja-JP" altLang="en-US" sz="2000" dirty="0"/>
              <a:t>行動</a:t>
            </a:r>
            <a:r>
              <a:rPr kumimoji="1" lang="en-US" altLang="ja-JP" sz="2000" dirty="0"/>
              <a:t>1</a:t>
            </a:r>
            <a:r>
              <a:rPr kumimoji="1" lang="ja-JP" altLang="en-US" sz="2000" dirty="0"/>
              <a:t>の</a:t>
            </a:r>
            <a:r>
              <a:rPr kumimoji="1" lang="en-US" altLang="ja-JP" sz="2000" dirty="0"/>
              <a:t>Q</a:t>
            </a:r>
            <a:r>
              <a:rPr kumimoji="1" lang="ja-JP" altLang="en-US" sz="2000" dirty="0"/>
              <a:t>値</a:t>
            </a:r>
          </a:p>
        </p:txBody>
      </p:sp>
      <p:sp>
        <p:nvSpPr>
          <p:cNvPr id="79" name="テキスト ボックス 78">
            <a:extLst>
              <a:ext uri="{FF2B5EF4-FFF2-40B4-BE49-F238E27FC236}">
                <a16:creationId xmlns:a16="http://schemas.microsoft.com/office/drawing/2014/main" id="{C28C0B62-41EC-4CCB-8B89-754079F4C018}"/>
              </a:ext>
            </a:extLst>
          </p:cNvPr>
          <p:cNvSpPr txBox="1"/>
          <p:nvPr/>
        </p:nvSpPr>
        <p:spPr>
          <a:xfrm>
            <a:off x="6453863" y="4985026"/>
            <a:ext cx="1595022" cy="400110"/>
          </a:xfrm>
          <a:prstGeom prst="rect">
            <a:avLst/>
          </a:prstGeom>
          <a:noFill/>
        </p:spPr>
        <p:txBody>
          <a:bodyPr wrap="square" rtlCol="0">
            <a:spAutoFit/>
          </a:bodyPr>
          <a:lstStyle/>
          <a:p>
            <a:r>
              <a:rPr kumimoji="1" lang="ja-JP" altLang="en-US" sz="2000" dirty="0"/>
              <a:t>行動</a:t>
            </a:r>
            <a:r>
              <a:rPr kumimoji="1" lang="en-US" altLang="ja-JP" sz="2000" dirty="0"/>
              <a:t>2</a:t>
            </a:r>
            <a:r>
              <a:rPr kumimoji="1" lang="ja-JP" altLang="en-US" sz="2000" dirty="0"/>
              <a:t>の</a:t>
            </a:r>
            <a:r>
              <a:rPr kumimoji="1" lang="en-US" altLang="ja-JP" sz="2000" dirty="0"/>
              <a:t>Q</a:t>
            </a:r>
            <a:r>
              <a:rPr kumimoji="1" lang="ja-JP" altLang="en-US" sz="2000" dirty="0"/>
              <a:t>値</a:t>
            </a:r>
          </a:p>
        </p:txBody>
      </p:sp>
      <p:sp>
        <p:nvSpPr>
          <p:cNvPr id="38" name="テキスト ボックス 37">
            <a:extLst>
              <a:ext uri="{FF2B5EF4-FFF2-40B4-BE49-F238E27FC236}">
                <a16:creationId xmlns:a16="http://schemas.microsoft.com/office/drawing/2014/main" id="{B00A7B5C-44DD-48C3-BF11-F20F6172A4F8}"/>
              </a:ext>
            </a:extLst>
          </p:cNvPr>
          <p:cNvSpPr txBox="1"/>
          <p:nvPr/>
        </p:nvSpPr>
        <p:spPr>
          <a:xfrm>
            <a:off x="617945" y="4967252"/>
            <a:ext cx="1595022" cy="400110"/>
          </a:xfrm>
          <a:prstGeom prst="rect">
            <a:avLst/>
          </a:prstGeom>
          <a:noFill/>
        </p:spPr>
        <p:txBody>
          <a:bodyPr wrap="square" rtlCol="0">
            <a:spAutoFit/>
          </a:bodyPr>
          <a:lstStyle/>
          <a:p>
            <a:r>
              <a:rPr kumimoji="1" lang="ja-JP" altLang="en-US" sz="2000" dirty="0"/>
              <a:t>状態を入力</a:t>
            </a:r>
          </a:p>
        </p:txBody>
      </p:sp>
    </p:spTree>
    <p:extLst>
      <p:ext uri="{BB962C8B-B14F-4D97-AF65-F5344CB8AC3E}">
        <p14:creationId xmlns:p14="http://schemas.microsoft.com/office/powerpoint/2010/main" val="184469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FEF9-F189-4DE2-B5A7-AEE2D98E470B}"/>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8EABF61-B8DA-4E61-87C3-4A9D08163E2B}"/>
                  </a:ext>
                </a:extLst>
              </p:cNvPr>
              <p:cNvSpPr>
                <a:spLocks noGrp="1"/>
              </p:cNvSpPr>
              <p:nvPr>
                <p:ph idx="1"/>
              </p:nvPr>
            </p:nvSpPr>
            <p:spPr/>
            <p:txBody>
              <a:bodyPr/>
              <a:lstStyle/>
              <a:p>
                <a:r>
                  <a:rPr lang="en-US" altLang="ja-JP" dirty="0"/>
                  <a:t>Experience</a:t>
                </a:r>
                <a:r>
                  <a:rPr lang="ja-JP" altLang="en-US" dirty="0"/>
                  <a:t> </a:t>
                </a:r>
                <a:r>
                  <a:rPr lang="en-US" altLang="ja-JP" dirty="0"/>
                  <a:t>Replay</a:t>
                </a:r>
              </a:p>
              <a:p>
                <a:pPr lvl="1"/>
                <a:r>
                  <a:rPr kumimoji="1" lang="ja-JP" altLang="en-US" dirty="0"/>
                  <a:t>過去の遷移情報</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m:t>
                        </m:r>
                        <m:r>
                          <a:rPr lang="ja-JP" altLang="en-US" i="1">
                            <a:latin typeface="Cambria Math" panose="02040503050406030204" pitchFamily="18" charset="0"/>
                          </a:rPr>
                          <m:t>状態</m:t>
                        </m:r>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行動</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報酬</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次状態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を保存</a:t>
                </a:r>
                <a:endParaRPr kumimoji="1" lang="en-US" altLang="ja-JP" dirty="0"/>
              </a:p>
              <a:p>
                <a:pPr lvl="1"/>
                <a:r>
                  <a:rPr lang="en-US" altLang="ja-JP" dirty="0"/>
                  <a:t>Q-Network</a:t>
                </a:r>
                <a:r>
                  <a:rPr lang="ja-JP" altLang="en-US" dirty="0"/>
                  <a:t>更新時にランダムサンプリング</a:t>
                </a:r>
                <a:endParaRPr lang="en-US" altLang="ja-JP" dirty="0"/>
              </a:p>
              <a:p>
                <a:pPr lvl="1"/>
                <a:endParaRPr lang="en-US" altLang="ja-JP" dirty="0"/>
              </a:p>
            </p:txBody>
          </p:sp>
        </mc:Choice>
        <mc:Fallback xmlns="">
          <p:sp>
            <p:nvSpPr>
              <p:cNvPr id="3" name="コンテンツ プレースホルダー 2">
                <a:extLst>
                  <a:ext uri="{FF2B5EF4-FFF2-40B4-BE49-F238E27FC236}">
                    <a16:creationId xmlns:a16="http://schemas.microsoft.com/office/drawing/2014/main" id="{58EABF61-B8DA-4E61-87C3-4A9D08163E2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49221EA-4FB0-4913-A8EB-0C67BC06862F}"/>
              </a:ext>
            </a:extLst>
          </p:cNvPr>
          <p:cNvSpPr>
            <a:spLocks noGrp="1"/>
          </p:cNvSpPr>
          <p:nvPr>
            <p:ph type="sldNum" sz="quarter" idx="12"/>
          </p:nvPr>
        </p:nvSpPr>
        <p:spPr/>
        <p:txBody>
          <a:bodyPr/>
          <a:lstStyle/>
          <a:p>
            <a:fld id="{A21A8DAC-0996-42B9-8748-E156DE17796C}" type="slidenum">
              <a:rPr kumimoji="1" lang="ja-JP" altLang="en-US" smtClean="0"/>
              <a:t>13</a:t>
            </a:fld>
            <a:endParaRPr kumimoji="1" lang="ja-JP" altLang="en-US"/>
          </a:p>
        </p:txBody>
      </p:sp>
      <p:sp>
        <p:nvSpPr>
          <p:cNvPr id="5" name="矢印: 下 4">
            <a:extLst>
              <a:ext uri="{FF2B5EF4-FFF2-40B4-BE49-F238E27FC236}">
                <a16:creationId xmlns:a16="http://schemas.microsoft.com/office/drawing/2014/main" id="{24A221CC-D3FE-49A2-89D4-79943EBD0F16}"/>
              </a:ext>
            </a:extLst>
          </p:cNvPr>
          <p:cNvSpPr/>
          <p:nvPr/>
        </p:nvSpPr>
        <p:spPr>
          <a:xfrm>
            <a:off x="3571461" y="3840613"/>
            <a:ext cx="1000539" cy="739671"/>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6" name="テキスト ボックス 5">
            <a:extLst>
              <a:ext uri="{FF2B5EF4-FFF2-40B4-BE49-F238E27FC236}">
                <a16:creationId xmlns:a16="http://schemas.microsoft.com/office/drawing/2014/main" id="{7125A8E1-FAD9-4133-98A8-989BD7A28584}"/>
              </a:ext>
            </a:extLst>
          </p:cNvPr>
          <p:cNvSpPr txBox="1"/>
          <p:nvPr/>
        </p:nvSpPr>
        <p:spPr>
          <a:xfrm>
            <a:off x="2142021" y="4844252"/>
            <a:ext cx="3859417" cy="738664"/>
          </a:xfrm>
          <a:prstGeom prst="rect">
            <a:avLst/>
          </a:prstGeom>
          <a:noFill/>
        </p:spPr>
        <p:txBody>
          <a:bodyPr wrap="square" rtlCol="0">
            <a:spAutoFit/>
          </a:bodyPr>
          <a:lstStyle/>
          <a:p>
            <a:r>
              <a:rPr kumimoji="1" lang="ja-JP" altLang="en-US" sz="2400" dirty="0"/>
              <a:t>データの時間的相関を解消</a:t>
            </a:r>
          </a:p>
          <a:p>
            <a:endParaRPr kumimoji="1" lang="ja-JP" altLang="en-US" dirty="0"/>
          </a:p>
        </p:txBody>
      </p:sp>
    </p:spTree>
    <p:extLst>
      <p:ext uri="{BB962C8B-B14F-4D97-AF65-F5344CB8AC3E}">
        <p14:creationId xmlns:p14="http://schemas.microsoft.com/office/powerpoint/2010/main" val="338023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F9DAF-5E68-47AC-8C13-5839A70FF8C5}"/>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11FF733-EAA5-4B88-A5DF-C87C4867495B}"/>
                  </a:ext>
                </a:extLst>
              </p:cNvPr>
              <p:cNvSpPr>
                <a:spLocks noGrp="1"/>
              </p:cNvSpPr>
              <p:nvPr>
                <p:ph idx="1"/>
              </p:nvPr>
            </p:nvSpPr>
            <p:spPr>
              <a:xfrm>
                <a:off x="628650" y="1825625"/>
                <a:ext cx="7886700" cy="4351338"/>
              </a:xfrm>
            </p:spPr>
            <p:txBody>
              <a:bodyPr>
                <a:normAutofit/>
              </a:bodyPr>
              <a:lstStyle/>
              <a:p>
                <a:r>
                  <a:rPr kumimoji="1" lang="en-US" altLang="ja-JP" sz="3200" dirty="0"/>
                  <a:t>Q-Network</a:t>
                </a:r>
                <a:r>
                  <a:rPr kumimoji="1" lang="ja-JP" altLang="en-US" sz="3200" dirty="0"/>
                  <a:t>の更新</a:t>
                </a:r>
                <a:endParaRPr kumimoji="1" lang="en-US" altLang="ja-JP" sz="3200" dirty="0"/>
              </a:p>
              <a:p>
                <a:pPr lvl="1"/>
                <a:r>
                  <a:rPr lang="en-US" altLang="ja-JP" sz="2800" dirty="0"/>
                  <a:t>Replay Memory</a:t>
                </a:r>
                <a:r>
                  <a:rPr lang="ja-JP" altLang="en-US" sz="2800" dirty="0"/>
                  <a:t>からランダムサンプリングし次式で更新</a:t>
                </a:r>
                <a:endParaRPr lang="en-US" altLang="ja-JP" sz="2800" dirty="0"/>
              </a:p>
              <a:p>
                <a:pPr lvl="1"/>
                <a:endParaRPr lang="en-US" altLang="ja-JP"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𝜃</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sub>
                          </m:sSub>
                        </m:e>
                      </m:d>
                      <m:r>
                        <a:rPr lang="en-US" altLang="ja-JP" sz="2000" i="1">
                          <a:solidFill>
                            <a:srgbClr val="FFFF00"/>
                          </a:solidFill>
                          <a:latin typeface="Cambria Math" panose="02040503050406030204" pitchFamily="18" charset="0"/>
                        </a:rPr>
                        <m:t>←</m:t>
                      </m:r>
                      <m:d>
                        <m:dPr>
                          <m:ctrlPr>
                            <a:rPr lang="en-US" altLang="ja-JP" sz="2000" i="1">
                              <a:solidFill>
                                <a:srgbClr val="FFFF00"/>
                              </a:solidFill>
                              <a:latin typeface="Cambria Math" panose="02040503050406030204" pitchFamily="18" charset="0"/>
                            </a:rPr>
                          </m:ctrlPr>
                        </m:dPr>
                        <m:e>
                          <m:r>
                            <a:rPr lang="en-US" altLang="ja-JP" sz="2000" i="1">
                              <a:solidFill>
                                <a:srgbClr val="FFFF00"/>
                              </a:solidFill>
                              <a:latin typeface="Cambria Math" panose="02040503050406030204" pitchFamily="18" charset="0"/>
                            </a:rPr>
                            <m:t>1−</m:t>
                          </m:r>
                          <m:r>
                            <a:rPr lang="en-US" altLang="ja-JP" sz="2000" i="1">
                              <a:solidFill>
                                <a:srgbClr val="FFFF00"/>
                              </a:solidFill>
                              <a:latin typeface="Cambria Math" panose="02040503050406030204" pitchFamily="18" charset="0"/>
                            </a:rPr>
                            <m:t>𝛼</m:t>
                          </m:r>
                        </m:e>
                      </m:d>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𝜃</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sub>
                          </m:sSub>
                        </m:e>
                      </m:d>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𝛼</m:t>
                      </m:r>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𝑟</m:t>
                      </m:r>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𝛾</m:t>
                      </m:r>
                      <m:func>
                        <m:funcPr>
                          <m:ctrlPr>
                            <a:rPr lang="en-US" altLang="ja-JP" sz="2000" i="1">
                              <a:solidFill>
                                <a:srgbClr val="FFFF00"/>
                              </a:solidFill>
                              <a:latin typeface="Cambria Math" panose="02040503050406030204" pitchFamily="18" charset="0"/>
                            </a:rPr>
                          </m:ctrlPr>
                        </m:funcPr>
                        <m:fName>
                          <m:limLow>
                            <m:limLowPr>
                              <m:ctrlPr>
                                <a:rPr lang="en-US" altLang="ja-JP" sz="2000" i="1">
                                  <a:solidFill>
                                    <a:srgbClr val="FFFF00"/>
                                  </a:solidFill>
                                  <a:latin typeface="Cambria Math" panose="02040503050406030204" pitchFamily="18" charset="0"/>
                                </a:rPr>
                              </m:ctrlPr>
                            </m:limLowPr>
                            <m:e>
                              <m:r>
                                <m:rPr>
                                  <m:sty m:val="p"/>
                                </m:rPr>
                                <a:rPr lang="en-US" altLang="ja-JP" sz="2000">
                                  <a:solidFill>
                                    <a:srgbClr val="FFFF00"/>
                                  </a:solidFill>
                                  <a:latin typeface="Cambria Math" panose="02040503050406030204" pitchFamily="18" charset="0"/>
                                </a:rPr>
                                <m:t>max</m:t>
                              </m:r>
                            </m:e>
                            <m:lim>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lim>
                          </m:limLow>
                        </m:fName>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𝜋</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e>
                          </m:d>
                        </m:e>
                      </m:func>
                      <m:r>
                        <a:rPr lang="en-US" altLang="ja-JP" sz="2000" i="1">
                          <a:solidFill>
                            <a:srgbClr val="FFFF00"/>
                          </a:solidFill>
                          <a:latin typeface="Cambria Math" panose="02040503050406030204" pitchFamily="18" charset="0"/>
                        </a:rPr>
                        <m:t>)</m:t>
                      </m:r>
                    </m:oMath>
                  </m:oMathPara>
                </a14:m>
                <a:endParaRPr lang="en-US" altLang="ja-JP" sz="2000" dirty="0">
                  <a:solidFill>
                    <a:srgbClr val="FFFF00"/>
                  </a:solidFill>
                </a:endParaRPr>
              </a:p>
              <a:p>
                <a:pPr lvl="2"/>
                <a:r>
                  <a:rPr lang="en-US" altLang="ja-JP" sz="2400" dirty="0"/>
                  <a:t>(</a:t>
                </a:r>
                <a14:m>
                  <m:oMath xmlns:m="http://schemas.openxmlformats.org/officeDocument/2006/math">
                    <m:r>
                      <a:rPr lang="en-US" altLang="ja-JP" sz="2400" b="0" i="1" smtClean="0">
                        <a:latin typeface="Cambria Math" panose="02040503050406030204" pitchFamily="18" charset="0"/>
                      </a:rPr>
                      <m:t>𝛼</m:t>
                    </m:r>
                    <m:r>
                      <a:rPr lang="ja-JP" altLang="en-US" sz="2400" i="1">
                        <a:latin typeface="Cambria Math" panose="02040503050406030204" pitchFamily="18" charset="0"/>
                      </a:rPr>
                      <m:t>は</m:t>
                    </m:r>
                  </m:oMath>
                </a14:m>
                <a:r>
                  <a:rPr lang="ja-JP" altLang="en-US" sz="2400" dirty="0"/>
                  <a:t>学習率，</a:t>
                </a:r>
                <a14:m>
                  <m:oMath xmlns:m="http://schemas.openxmlformats.org/officeDocument/2006/math">
                    <m:r>
                      <a:rPr lang="en-US" altLang="ja-JP" sz="2400" b="0" i="1" smtClean="0">
                        <a:latin typeface="Cambria Math" panose="02040503050406030204" pitchFamily="18" charset="0"/>
                      </a:rPr>
                      <m:t>𝛾</m:t>
                    </m:r>
                    <m:r>
                      <a:rPr lang="ja-JP" altLang="en-US" sz="2400" i="1">
                        <a:latin typeface="Cambria Math" panose="02040503050406030204" pitchFamily="18" charset="0"/>
                      </a:rPr>
                      <m:t>は</m:t>
                    </m:r>
                  </m:oMath>
                </a14:m>
                <a:r>
                  <a:rPr lang="ja-JP" altLang="en-US" sz="2400" dirty="0"/>
                  <a:t>割引率</a:t>
                </a:r>
                <a:r>
                  <a:rPr lang="en-US" altLang="ja-JP" sz="2400" dirty="0"/>
                  <a:t>)</a:t>
                </a:r>
              </a:p>
              <a:p>
                <a:pPr lvl="2"/>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𝑡</m:t>
                            </m:r>
                          </m:sub>
                        </m:sSub>
                      </m:e>
                    </m:d>
                  </m:oMath>
                </a14:m>
                <a:r>
                  <a:rPr lang="ja-JP" altLang="en-US" sz="2400" dirty="0"/>
                  <a:t>は教師信号用のニューラルネットワークで，</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𝜃</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𝑡</m:t>
                            </m:r>
                          </m:sub>
                        </m:sSub>
                      </m:e>
                    </m:d>
                  </m:oMath>
                </a14:m>
                <a:r>
                  <a:rPr lang="ja-JP" altLang="en-US" sz="2400" dirty="0"/>
                  <a:t>のコピー</a:t>
                </a:r>
                <a:endParaRPr lang="en-US" altLang="ja-JP" sz="2400" dirty="0"/>
              </a:p>
              <a:p>
                <a:pPr lvl="2"/>
                <a:endParaRPr lang="en-US" altLang="ja-JP" sz="2100" dirty="0"/>
              </a:p>
            </p:txBody>
          </p:sp>
        </mc:Choice>
        <mc:Fallback>
          <p:sp>
            <p:nvSpPr>
              <p:cNvPr id="3" name="コンテンツ プレースホルダー 2">
                <a:extLst>
                  <a:ext uri="{FF2B5EF4-FFF2-40B4-BE49-F238E27FC236}">
                    <a16:creationId xmlns:a16="http://schemas.microsoft.com/office/drawing/2014/main" id="{E11FF733-EAA5-4B88-A5DF-C87C4867495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3"/>
                <a:stretch>
                  <a:fillRect l="-1777" t="-29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89FDC1B-24D9-4244-8990-1361B9AC3CF2}"/>
              </a:ext>
            </a:extLst>
          </p:cNvPr>
          <p:cNvSpPr>
            <a:spLocks noGrp="1"/>
          </p:cNvSpPr>
          <p:nvPr>
            <p:ph type="sldNum" sz="quarter" idx="12"/>
          </p:nvPr>
        </p:nvSpPr>
        <p:spPr/>
        <p:txBody>
          <a:bodyPr/>
          <a:lstStyle/>
          <a:p>
            <a:fld id="{A21A8DAC-0996-42B9-8748-E156DE17796C}" type="slidenum">
              <a:rPr kumimoji="1" lang="ja-JP" altLang="en-US" smtClean="0"/>
              <a:t>14</a:t>
            </a:fld>
            <a:endParaRPr kumimoji="1" lang="ja-JP" altLang="en-US"/>
          </a:p>
        </p:txBody>
      </p:sp>
    </p:spTree>
    <p:extLst>
      <p:ext uri="{BB962C8B-B14F-4D97-AF65-F5344CB8AC3E}">
        <p14:creationId xmlns:p14="http://schemas.microsoft.com/office/powerpoint/2010/main" val="41309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rgbClr val="FFFF00"/>
                </a:solidFill>
              </a:rPr>
              <a:t>実験</a:t>
            </a:r>
            <a:r>
              <a:rPr kumimoji="1" lang="en-US" altLang="ja-JP" dirty="0">
                <a:solidFill>
                  <a:srgbClr val="FFFF00"/>
                </a:solidFill>
              </a:rPr>
              <a:t>1</a:t>
            </a:r>
            <a:r>
              <a:rPr kumimoji="1" lang="ja-JP" altLang="en-US" dirty="0">
                <a:solidFill>
                  <a:srgbClr val="FFFF00"/>
                </a:solidFill>
              </a:rPr>
              <a:t>（</a:t>
            </a:r>
            <a:r>
              <a:rPr kumimoji="1" lang="en-US" altLang="ja-JP" dirty="0" err="1">
                <a:solidFill>
                  <a:srgbClr val="FFFF00"/>
                </a:solidFill>
              </a:rPr>
              <a:t>CartPole</a:t>
            </a:r>
            <a:r>
              <a:rPr kumimoji="1" lang="ja-JP" altLang="en-US" dirty="0">
                <a:solidFill>
                  <a:srgbClr val="FFFF00"/>
                </a:solidFill>
              </a:rPr>
              <a:t>問題）</a:t>
            </a:r>
            <a:endParaRPr kumimoji="1" lang="en-US" altLang="ja-JP" dirty="0">
              <a:solidFill>
                <a:srgbClr val="FFFF00"/>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15</a:t>
            </a:fld>
            <a:endParaRPr kumimoji="1" lang="ja-JP" altLang="en-US"/>
          </a:p>
        </p:txBody>
      </p:sp>
    </p:spTree>
    <p:extLst>
      <p:ext uri="{BB962C8B-B14F-4D97-AF65-F5344CB8AC3E}">
        <p14:creationId xmlns:p14="http://schemas.microsoft.com/office/powerpoint/2010/main" val="116909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8FC25-D363-4FE0-A69C-7F66EAA1796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12EE810-355D-47D1-B38A-B0C307AAAC16}"/>
                  </a:ext>
                </a:extLst>
              </p:cNvPr>
              <p:cNvSpPr>
                <a:spLocks noGrp="1"/>
              </p:cNvSpPr>
              <p:nvPr>
                <p:ph idx="1"/>
              </p:nvPr>
            </p:nvSpPr>
            <p:spPr/>
            <p:txBody>
              <a:bodyPr>
                <a:normAutofit lnSpcReduction="10000"/>
              </a:bodyPr>
              <a:lstStyle/>
              <a:p>
                <a:r>
                  <a:rPr lang="en-US" altLang="ja-JP" dirty="0"/>
                  <a:t>Q-Network</a:t>
                </a:r>
              </a:p>
              <a:p>
                <a:pPr lvl="1"/>
                <a:r>
                  <a:rPr kumimoji="1" lang="ja-JP" altLang="en-US" dirty="0"/>
                  <a:t>入力層：カートの位置</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lang="ja-JP" altLang="en-US" i="1">
                        <a:latin typeface="Cambria Math" panose="02040503050406030204" pitchFamily="18" charset="0"/>
                      </a:rPr>
                      <m:t>棒の角度</m:t>
                    </m:r>
                    <m:r>
                      <a:rPr lang="en-US" altLang="ja-JP" i="1">
                        <a:latin typeface="Cambria Math" panose="02040503050406030204" pitchFamily="18" charset="0"/>
                      </a:rPr>
                      <m:t>𝜃</m:t>
                    </m:r>
                    <m:r>
                      <m:rPr>
                        <m:nor/>
                      </m:rPr>
                      <a:rPr lang="en-US" altLang="ja-JP" b="0" i="0" smtClean="0">
                        <a:latin typeface="Cambria Math" panose="02040503050406030204" pitchFamily="18" charset="0"/>
                      </a:rPr>
                      <m:t>,  </m:t>
                    </m:r>
                    <m:r>
                      <m:rPr>
                        <m:nor/>
                      </m:rPr>
                      <a:rPr lang="ja-JP" altLang="en-US" dirty="0"/>
                      <m:t>棒の角速度</m:t>
                    </m:r>
                    <m:r>
                      <a:rPr lang="en-US" altLang="ja-JP" i="1" dirty="0">
                        <a:latin typeface="Cambria Math" panose="02040503050406030204" pitchFamily="18" charset="0"/>
                      </a:rPr>
                      <m:t>𝜔</m:t>
                    </m:r>
                    <m:r>
                      <a:rPr lang="en-US" altLang="ja-JP" b="0" i="1" dirty="0" smtClean="0">
                        <a:latin typeface="Cambria Math" panose="02040503050406030204" pitchFamily="18" charset="0"/>
                      </a:rPr>
                      <m:t>,  </m:t>
                    </m:r>
                    <m:r>
                      <a:rPr lang="ja-JP" altLang="en-US" i="1">
                        <a:latin typeface="Cambria Math" panose="02040503050406030204" pitchFamily="18" charset="0"/>
                      </a:rPr>
                      <m:t>カート</m:t>
                    </m:r>
                    <m:r>
                      <m:rPr>
                        <m:nor/>
                      </m:rPr>
                      <a:rPr lang="ja-JP" altLang="en-US" dirty="0"/>
                      <m:t>の速度</m:t>
                    </m:r>
                    <m:r>
                      <a:rPr lang="en-US" altLang="ja-JP" i="1">
                        <a:latin typeface="Cambria Math" panose="02040503050406030204" pitchFamily="18" charset="0"/>
                      </a:rPr>
                      <m:t>𝑣</m:t>
                    </m:r>
                  </m:oMath>
                </a14:m>
                <a:endParaRPr lang="en-US" altLang="ja-JP" dirty="0"/>
              </a:p>
              <a:p>
                <a:pPr lvl="1"/>
                <a:r>
                  <a:rPr lang="ja-JP" altLang="en-US" dirty="0"/>
                  <a:t>出力層：カートを左か右に動かす行動の</a:t>
                </a:r>
                <a:r>
                  <a:rPr lang="en-US" altLang="ja-JP" dirty="0"/>
                  <a:t>Q</a:t>
                </a:r>
                <a:r>
                  <a:rPr lang="ja-JP" altLang="en-US" dirty="0"/>
                  <a:t>値</a:t>
                </a:r>
                <a:endParaRPr lang="en-US" altLang="ja-JP" dirty="0"/>
              </a:p>
              <a:p>
                <a:endParaRPr lang="en-US" altLang="ja-JP" dirty="0"/>
              </a:p>
              <a:p>
                <a:r>
                  <a:rPr lang="en-US" altLang="ja-JP" dirty="0"/>
                  <a:t>ε-greedy</a:t>
                </a:r>
                <a:r>
                  <a:rPr lang="ja-JP" altLang="en-US" dirty="0"/>
                  <a:t>法を用いて徐々にランダムな行動から</a:t>
                </a:r>
                <a:r>
                  <a:rPr lang="en-US" altLang="ja-JP" dirty="0"/>
                  <a:t>Q</a:t>
                </a:r>
                <a:r>
                  <a:rPr lang="ja-JP" altLang="en-US" dirty="0"/>
                  <a:t>値に従った行動を行う</a:t>
                </a:r>
                <a:endParaRPr lang="en-US" altLang="ja-JP" dirty="0"/>
              </a:p>
              <a:p>
                <a:endParaRPr lang="en-US" altLang="ja-JP" dirty="0"/>
              </a:p>
              <a:p>
                <a:r>
                  <a:rPr lang="en-US" altLang="ja-JP" dirty="0"/>
                  <a:t>Replay Memory</a:t>
                </a:r>
                <a:r>
                  <a:rPr lang="ja-JP" altLang="en-US" dirty="0"/>
                  <a:t>に遷移情報を保存，</a:t>
                </a:r>
                <a:r>
                  <a:rPr lang="en-US" altLang="ja-JP" dirty="0"/>
                  <a:t>Q-Network</a:t>
                </a:r>
                <a:r>
                  <a:rPr lang="ja-JP" altLang="en-US" dirty="0"/>
                  <a:t>の更新</a:t>
                </a:r>
              </a:p>
              <a:p>
                <a:endParaRPr lang="ja-JP" altLang="en-US" dirty="0"/>
              </a:p>
              <a:p>
                <a:endParaRPr lang="en-US" altLang="ja-JP" b="0" dirty="0"/>
              </a:p>
            </p:txBody>
          </p:sp>
        </mc:Choice>
        <mc:Fallback>
          <p:sp>
            <p:nvSpPr>
              <p:cNvPr id="3" name="コンテンツ プレースホルダー 2">
                <a:extLst>
                  <a:ext uri="{FF2B5EF4-FFF2-40B4-BE49-F238E27FC236}">
                    <a16:creationId xmlns:a16="http://schemas.microsoft.com/office/drawing/2014/main" id="{212EE810-355D-47D1-B38A-B0C307AAAC16}"/>
                  </a:ext>
                </a:extLst>
              </p:cNvPr>
              <p:cNvSpPr>
                <a:spLocks noGrp="1" noRot="1" noChangeAspect="1" noMove="1" noResize="1" noEditPoints="1" noAdjustHandles="1" noChangeArrowheads="1" noChangeShapeType="1" noTextEdit="1"/>
              </p:cNvSpPr>
              <p:nvPr>
                <p:ph idx="1"/>
              </p:nvPr>
            </p:nvSpPr>
            <p:spPr>
              <a:blipFill>
                <a:blip r:embed="rId3"/>
                <a:stretch>
                  <a:fillRect l="-1391" t="-3081" r="-61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DD55E69-7CB7-414B-9DD7-3E6806851368}"/>
              </a:ext>
            </a:extLst>
          </p:cNvPr>
          <p:cNvSpPr>
            <a:spLocks noGrp="1"/>
          </p:cNvSpPr>
          <p:nvPr>
            <p:ph type="sldNum" sz="quarter" idx="12"/>
          </p:nvPr>
        </p:nvSpPr>
        <p:spPr/>
        <p:txBody>
          <a:bodyPr/>
          <a:lstStyle/>
          <a:p>
            <a:fld id="{A21A8DAC-0996-42B9-8748-E156DE17796C}" type="slidenum">
              <a:rPr kumimoji="1" lang="ja-JP" altLang="en-US" smtClean="0"/>
              <a:t>16</a:t>
            </a:fld>
            <a:endParaRPr kumimoji="1" lang="ja-JP" altLang="en-US"/>
          </a:p>
        </p:txBody>
      </p:sp>
    </p:spTree>
    <p:extLst>
      <p:ext uri="{BB962C8B-B14F-4D97-AF65-F5344CB8AC3E}">
        <p14:creationId xmlns:p14="http://schemas.microsoft.com/office/powerpoint/2010/main" val="124330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EC6228-75B0-4B94-A90C-FCB68B7E5A8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6A56262B-8147-4B0C-9536-042A234A1306}"/>
              </a:ext>
            </a:extLst>
          </p:cNvPr>
          <p:cNvSpPr>
            <a:spLocks noGrp="1"/>
          </p:cNvSpPr>
          <p:nvPr>
            <p:ph idx="1"/>
          </p:nvPr>
        </p:nvSpPr>
        <p:spPr/>
        <p:txBody>
          <a:bodyPr/>
          <a:lstStyle/>
          <a:p>
            <a:r>
              <a:rPr kumimoji="1" lang="ja-JP" altLang="en-US" dirty="0"/>
              <a:t>報酬</a:t>
            </a:r>
            <a:endParaRPr kumimoji="1" lang="en-US" altLang="ja-JP" dirty="0"/>
          </a:p>
          <a:p>
            <a:pPr lvl="1"/>
            <a:r>
              <a:rPr lang="ja-JP" altLang="en-US" dirty="0"/>
              <a:t>各ステップで棒が立っていたら </a:t>
            </a:r>
            <a:r>
              <a:rPr lang="en-US" altLang="ja-JP" dirty="0"/>
              <a:t>0</a:t>
            </a:r>
            <a:r>
              <a:rPr lang="ja-JP" altLang="en-US" dirty="0"/>
              <a:t>，倒れたら</a:t>
            </a:r>
            <a:r>
              <a:rPr lang="en-US" altLang="ja-JP" dirty="0"/>
              <a:t>-1</a:t>
            </a:r>
            <a:r>
              <a:rPr lang="ja-JP" altLang="en-US" dirty="0"/>
              <a:t>，定めたステップ数以上立っていたら </a:t>
            </a:r>
            <a:r>
              <a:rPr lang="en-US" altLang="ja-JP" dirty="0"/>
              <a:t>1 </a:t>
            </a:r>
            <a:r>
              <a:rPr lang="ja-JP" altLang="en-US" dirty="0"/>
              <a:t>を与える．</a:t>
            </a:r>
            <a:endParaRPr lang="en-US" altLang="ja-JP" dirty="0"/>
          </a:p>
          <a:p>
            <a:pPr marL="342900" lvl="1" indent="0">
              <a:buNone/>
            </a:pPr>
            <a:endParaRPr lang="en-US" altLang="ja-JP" dirty="0"/>
          </a:p>
          <a:p>
            <a:pPr lvl="1"/>
            <a:endParaRPr lang="en-US" altLang="ja-JP" dirty="0"/>
          </a:p>
          <a:p>
            <a:r>
              <a:rPr lang="ja-JP" altLang="en-US" dirty="0"/>
              <a:t>学習完了評価</a:t>
            </a:r>
            <a:endParaRPr lang="en-US" altLang="ja-JP" dirty="0"/>
          </a:p>
          <a:p>
            <a:pPr lvl="1"/>
            <a:r>
              <a:rPr lang="ja-JP" altLang="en-US" dirty="0"/>
              <a:t>各試行における棒が立ち続けた</a:t>
            </a:r>
            <a:r>
              <a:rPr lang="en-US" altLang="ja-JP" dirty="0"/>
              <a:t>step</a:t>
            </a:r>
            <a:r>
              <a:rPr lang="ja-JP" altLang="en-US" dirty="0"/>
              <a:t>数を定めた試行回数で平均し，定めた評価値以上であれば学習完了とする</a:t>
            </a:r>
            <a:endParaRPr lang="en-US" altLang="ja-JP" dirty="0"/>
          </a:p>
        </p:txBody>
      </p:sp>
      <p:sp>
        <p:nvSpPr>
          <p:cNvPr id="4" name="スライド番号プレースホルダー 3">
            <a:extLst>
              <a:ext uri="{FF2B5EF4-FFF2-40B4-BE49-F238E27FC236}">
                <a16:creationId xmlns:a16="http://schemas.microsoft.com/office/drawing/2014/main" id="{DC52142D-885C-4AFD-878B-30BF1DF29AEF}"/>
              </a:ext>
            </a:extLst>
          </p:cNvPr>
          <p:cNvSpPr>
            <a:spLocks noGrp="1"/>
          </p:cNvSpPr>
          <p:nvPr>
            <p:ph type="sldNum" sz="quarter" idx="12"/>
          </p:nvPr>
        </p:nvSpPr>
        <p:spPr/>
        <p:txBody>
          <a:bodyPr/>
          <a:lstStyle/>
          <a:p>
            <a:fld id="{A21A8DAC-0996-42B9-8748-E156DE17796C}" type="slidenum">
              <a:rPr kumimoji="1" lang="ja-JP" altLang="en-US" smtClean="0"/>
              <a:t>17</a:t>
            </a:fld>
            <a:endParaRPr kumimoji="1" lang="ja-JP" altLang="en-US"/>
          </a:p>
        </p:txBody>
      </p:sp>
    </p:spTree>
    <p:extLst>
      <p:ext uri="{BB962C8B-B14F-4D97-AF65-F5344CB8AC3E}">
        <p14:creationId xmlns:p14="http://schemas.microsoft.com/office/powerpoint/2010/main" val="92881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2D7D5-556B-4309-B511-7E1419519DC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8" name="コンテンツ プレースホルダー 7">
            <a:extLst>
              <a:ext uri="{FF2B5EF4-FFF2-40B4-BE49-F238E27FC236}">
                <a16:creationId xmlns:a16="http://schemas.microsoft.com/office/drawing/2014/main" id="{28B28C2D-80F1-4643-A02F-59FB40FDEDD5}"/>
              </a:ext>
            </a:extLst>
          </p:cNvPr>
          <p:cNvSpPr>
            <a:spLocks noGrp="1"/>
          </p:cNvSpPr>
          <p:nvPr>
            <p:ph idx="1"/>
          </p:nvPr>
        </p:nvSpPr>
        <p:spPr/>
        <p:txBody>
          <a:bodyPr/>
          <a:lstStyle/>
          <a:p>
            <a:r>
              <a:rPr lang="ja-JP" altLang="en-US" dirty="0"/>
              <a:t>実験設定</a:t>
            </a:r>
            <a:endParaRPr lang="en-US" altLang="ja-JP" dirty="0"/>
          </a:p>
          <a:p>
            <a:endParaRPr lang="ja-JP" altLang="en-US" dirty="0"/>
          </a:p>
        </p:txBody>
      </p:sp>
      <p:sp>
        <p:nvSpPr>
          <p:cNvPr id="4" name="スライド番号プレースホルダー 3">
            <a:extLst>
              <a:ext uri="{FF2B5EF4-FFF2-40B4-BE49-F238E27FC236}">
                <a16:creationId xmlns:a16="http://schemas.microsoft.com/office/drawing/2014/main" id="{A3E5FE0E-3E09-4CA6-8421-656F165996A2}"/>
              </a:ext>
            </a:extLst>
          </p:cNvPr>
          <p:cNvSpPr>
            <a:spLocks noGrp="1"/>
          </p:cNvSpPr>
          <p:nvPr>
            <p:ph type="sldNum" sz="quarter" idx="12"/>
          </p:nvPr>
        </p:nvSpPr>
        <p:spPr/>
        <p:txBody>
          <a:bodyPr/>
          <a:lstStyle/>
          <a:p>
            <a:fld id="{A21A8DAC-0996-42B9-8748-E156DE17796C}" type="slidenum">
              <a:rPr kumimoji="1" lang="ja-JP" altLang="en-US" smtClean="0"/>
              <a:t>18</a:t>
            </a:fld>
            <a:endParaRPr kumimoji="1" lang="ja-JP" altLang="en-US"/>
          </a:p>
        </p:txBody>
      </p:sp>
      <p:graphicFrame>
        <p:nvGraphicFramePr>
          <p:cNvPr id="9" name="表 5">
            <a:extLst>
              <a:ext uri="{FF2B5EF4-FFF2-40B4-BE49-F238E27FC236}">
                <a16:creationId xmlns:a16="http://schemas.microsoft.com/office/drawing/2014/main" id="{9DBA8204-60FC-483B-8C27-705D8D424775}"/>
              </a:ext>
            </a:extLst>
          </p:cNvPr>
          <p:cNvGraphicFramePr>
            <a:graphicFrameLocks/>
          </p:cNvGraphicFramePr>
          <p:nvPr>
            <p:extLst>
              <p:ext uri="{D42A27DB-BD31-4B8C-83A1-F6EECF244321}">
                <p14:modId xmlns:p14="http://schemas.microsoft.com/office/powerpoint/2010/main" val="3306250909"/>
              </p:ext>
            </p:extLst>
          </p:nvPr>
        </p:nvGraphicFramePr>
        <p:xfrm>
          <a:off x="628648" y="2355214"/>
          <a:ext cx="7886702" cy="3821748"/>
        </p:xfrm>
        <a:graphic>
          <a:graphicData uri="http://schemas.openxmlformats.org/drawingml/2006/table">
            <a:tbl>
              <a:tblPr firstRow="1" bandRow="1">
                <a:tableStyleId>{9D7B26C5-4107-4FEC-AEDC-1716B250A1EF}</a:tableStyleId>
              </a:tblPr>
              <a:tblGrid>
                <a:gridCol w="3943351">
                  <a:extLst>
                    <a:ext uri="{9D8B030D-6E8A-4147-A177-3AD203B41FA5}">
                      <a16:colId xmlns:a16="http://schemas.microsoft.com/office/drawing/2014/main" val="748403914"/>
                    </a:ext>
                  </a:extLst>
                </a:gridCol>
                <a:gridCol w="3943351">
                  <a:extLst>
                    <a:ext uri="{9D8B030D-6E8A-4147-A177-3AD203B41FA5}">
                      <a16:colId xmlns:a16="http://schemas.microsoft.com/office/drawing/2014/main" val="2133127142"/>
                    </a:ext>
                  </a:extLst>
                </a:gridCol>
              </a:tblGrid>
              <a:tr h="401178">
                <a:tc>
                  <a:txBody>
                    <a:bodyPr/>
                    <a:lstStyle/>
                    <a:p>
                      <a:pPr algn="ctr"/>
                      <a:r>
                        <a:rPr kumimoji="1" lang="ja-JP" altLang="en-US" sz="2000" b="0" dirty="0"/>
                        <a:t>最大試行回数</a:t>
                      </a:r>
                      <a:endParaRPr kumimoji="1" lang="en-US" altLang="ja-JP" sz="2000" b="0" dirty="0"/>
                    </a:p>
                  </a:txBody>
                  <a:tcPr marL="68580" marR="68580" marT="34290" marB="3429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000" b="0" dirty="0"/>
                        <a:t>200</a:t>
                      </a:r>
                      <a:r>
                        <a:rPr kumimoji="1" lang="ja-JP" altLang="en-US" sz="2000" b="0" dirty="0"/>
                        <a:t>回</a:t>
                      </a:r>
                      <a:endParaRPr kumimoji="1" lang="en-US" altLang="ja-JP" sz="2000" b="0" dirty="0"/>
                    </a:p>
                  </a:txBody>
                  <a:tcPr marL="68580" marR="68580" marT="34290" marB="3429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1052066"/>
                  </a:ext>
                </a:extLst>
              </a:tr>
              <a:tr h="401178">
                <a:tc>
                  <a:txBody>
                    <a:bodyPr/>
                    <a:lstStyle/>
                    <a:p>
                      <a:pPr algn="ctr"/>
                      <a:r>
                        <a:rPr kumimoji="1" lang="en-US" altLang="ja-JP" sz="2000" dirty="0"/>
                        <a:t>1</a:t>
                      </a:r>
                      <a:r>
                        <a:rPr kumimoji="1" lang="ja-JP" altLang="en-US" sz="2000" dirty="0"/>
                        <a:t>試行の</a:t>
                      </a:r>
                      <a:r>
                        <a:rPr kumimoji="1" lang="en-US" altLang="ja-JP" sz="2000" dirty="0"/>
                        <a:t>step</a:t>
                      </a:r>
                      <a:r>
                        <a:rPr kumimoji="1" lang="ja-JP" altLang="en-US" sz="2000" dirty="0"/>
                        <a:t>数</a:t>
                      </a:r>
                    </a:p>
                  </a:txBody>
                  <a:tcPr marL="68580" marR="68580" marT="34290" marB="34290">
                    <a:lnT w="12700" cmpd="sng">
                      <a:noFill/>
                    </a:lnT>
                  </a:tcPr>
                </a:tc>
                <a:tc>
                  <a:txBody>
                    <a:bodyPr/>
                    <a:lstStyle/>
                    <a:p>
                      <a:pPr algn="ctr"/>
                      <a:r>
                        <a:rPr kumimoji="1" lang="en-US" altLang="ja-JP" sz="2000" dirty="0"/>
                        <a:t>200</a:t>
                      </a:r>
                      <a:r>
                        <a:rPr kumimoji="1" lang="ja-JP" altLang="en-US" sz="2000" dirty="0"/>
                        <a:t>回</a:t>
                      </a:r>
                      <a:endParaRPr kumimoji="1" lang="en-US" altLang="ja-JP" sz="2000" dirty="0"/>
                    </a:p>
                  </a:txBody>
                  <a:tcPr marL="68580" marR="68580" marT="34290" marB="34290">
                    <a:lnT w="12700" cmpd="sng">
                      <a:noFill/>
                    </a:lnT>
                  </a:tcPr>
                </a:tc>
                <a:extLst>
                  <a:ext uri="{0D108BD9-81ED-4DB2-BD59-A6C34878D82A}">
                    <a16:rowId xmlns:a16="http://schemas.microsoft.com/office/drawing/2014/main" val="827693520"/>
                  </a:ext>
                </a:extLst>
              </a:tr>
              <a:tr h="401178">
                <a:tc>
                  <a:txBody>
                    <a:bodyPr/>
                    <a:lstStyle/>
                    <a:p>
                      <a:pPr algn="ctr"/>
                      <a:r>
                        <a:rPr kumimoji="1" lang="ja-JP" altLang="en-US" sz="2000" dirty="0"/>
                        <a:t>学習完了基準となる評価値</a:t>
                      </a:r>
                    </a:p>
                  </a:txBody>
                  <a:tcPr marL="68580" marR="68580" marT="34290" marB="34290"/>
                </a:tc>
                <a:tc>
                  <a:txBody>
                    <a:bodyPr/>
                    <a:lstStyle/>
                    <a:p>
                      <a:pPr algn="ctr"/>
                      <a:r>
                        <a:rPr kumimoji="1" lang="en-US" altLang="ja-JP" sz="2000" dirty="0"/>
                        <a:t>195</a:t>
                      </a:r>
                      <a:endParaRPr kumimoji="1" lang="ja-JP" altLang="en-US" sz="2000" dirty="0"/>
                    </a:p>
                  </a:txBody>
                  <a:tcPr marL="68580" marR="68580" marT="34290" marB="34290"/>
                </a:tc>
                <a:extLst>
                  <a:ext uri="{0D108BD9-81ED-4DB2-BD59-A6C34878D82A}">
                    <a16:rowId xmlns:a16="http://schemas.microsoft.com/office/drawing/2014/main" val="4062857211"/>
                  </a:ext>
                </a:extLst>
              </a:tr>
              <a:tr h="739012">
                <a:tc>
                  <a:txBody>
                    <a:bodyPr/>
                    <a:lstStyle/>
                    <a:p>
                      <a:pPr algn="ctr"/>
                      <a:r>
                        <a:rPr kumimoji="1" lang="ja-JP" altLang="en-US" sz="2000" dirty="0"/>
                        <a:t>報酬を与える基準ステップ数</a:t>
                      </a:r>
                    </a:p>
                  </a:txBody>
                  <a:tcPr marL="68580" marR="68580" marT="34290" marB="34290"/>
                </a:tc>
                <a:tc>
                  <a:txBody>
                    <a:bodyPr/>
                    <a:lstStyle/>
                    <a:p>
                      <a:pPr algn="ctr"/>
                      <a:r>
                        <a:rPr kumimoji="1" lang="en-US" altLang="ja-JP" sz="2000" dirty="0"/>
                        <a:t>195</a:t>
                      </a:r>
                      <a:endParaRPr kumimoji="1" lang="ja-JP" altLang="en-US" sz="2000" dirty="0"/>
                    </a:p>
                  </a:txBody>
                  <a:tcPr marL="68580" marR="68580" marT="34290" marB="34290"/>
                </a:tc>
                <a:extLst>
                  <a:ext uri="{0D108BD9-81ED-4DB2-BD59-A6C34878D82A}">
                    <a16:rowId xmlns:a16="http://schemas.microsoft.com/office/drawing/2014/main" val="2284314049"/>
                  </a:ext>
                </a:extLst>
              </a:tr>
              <a:tr h="739012">
                <a:tc>
                  <a:txBody>
                    <a:bodyPr/>
                    <a:lstStyle/>
                    <a:p>
                      <a:pPr algn="ctr"/>
                      <a:r>
                        <a:rPr kumimoji="1" lang="ja-JP" altLang="en-US" sz="2000" dirty="0"/>
                        <a:t>学習完了評価の平均計算を行う試行回数</a:t>
                      </a:r>
                    </a:p>
                  </a:txBody>
                  <a:tcPr marL="68580" marR="68580" marT="34290" marB="34290"/>
                </a:tc>
                <a:tc>
                  <a:txBody>
                    <a:bodyPr/>
                    <a:lstStyle/>
                    <a:p>
                      <a:pPr algn="ctr"/>
                      <a:r>
                        <a:rPr kumimoji="1" lang="en-US" altLang="ja-JP" sz="2000" dirty="0"/>
                        <a:t>10</a:t>
                      </a:r>
                      <a:endParaRPr kumimoji="1" lang="ja-JP" altLang="en-US" sz="2000" dirty="0"/>
                    </a:p>
                  </a:txBody>
                  <a:tcPr marL="68580" marR="68580" marT="34290" marB="34290"/>
                </a:tc>
                <a:extLst>
                  <a:ext uri="{0D108BD9-81ED-4DB2-BD59-A6C34878D82A}">
                    <a16:rowId xmlns:a16="http://schemas.microsoft.com/office/drawing/2014/main" val="155001854"/>
                  </a:ext>
                </a:extLst>
              </a:tr>
              <a:tr h="401178">
                <a:tc>
                  <a:txBody>
                    <a:bodyPr/>
                    <a:lstStyle/>
                    <a:p>
                      <a:pPr algn="ctr"/>
                      <a:r>
                        <a:rPr kumimoji="1" lang="ja-JP" altLang="en-US" sz="2000" dirty="0"/>
                        <a:t>割引率</a:t>
                      </a:r>
                    </a:p>
                  </a:txBody>
                  <a:tcPr marL="68580" marR="68580" marT="34290" marB="34290"/>
                </a:tc>
                <a:tc>
                  <a:txBody>
                    <a:bodyPr/>
                    <a:lstStyle/>
                    <a:p>
                      <a:pPr algn="ctr"/>
                      <a:r>
                        <a:rPr kumimoji="1" lang="en-US" altLang="ja-JP" sz="2000" dirty="0"/>
                        <a:t>0.99</a:t>
                      </a:r>
                      <a:endParaRPr kumimoji="1" lang="ja-JP" altLang="en-US" sz="2000" dirty="0"/>
                    </a:p>
                  </a:txBody>
                  <a:tcPr marL="68580" marR="68580" marT="34290" marB="34290"/>
                </a:tc>
                <a:extLst>
                  <a:ext uri="{0D108BD9-81ED-4DB2-BD59-A6C34878D82A}">
                    <a16:rowId xmlns:a16="http://schemas.microsoft.com/office/drawing/2014/main" val="1044583738"/>
                  </a:ext>
                </a:extLst>
              </a:tr>
              <a:tr h="739012">
                <a:tc>
                  <a:txBody>
                    <a:bodyPr/>
                    <a:lstStyle/>
                    <a:p>
                      <a:pPr algn="ctr"/>
                      <a:r>
                        <a:rPr kumimoji="1" lang="en-US" altLang="ja-JP" sz="2000" dirty="0"/>
                        <a:t>Experience Replay</a:t>
                      </a:r>
                      <a:r>
                        <a:rPr kumimoji="1" lang="ja-JP" altLang="en-US" sz="2000" dirty="0"/>
                        <a:t>のメモリ上限</a:t>
                      </a:r>
                    </a:p>
                  </a:txBody>
                  <a:tcPr marL="68580" marR="68580" marT="34290" marB="34290"/>
                </a:tc>
                <a:tc>
                  <a:txBody>
                    <a:bodyPr/>
                    <a:lstStyle/>
                    <a:p>
                      <a:pPr algn="ctr"/>
                      <a:r>
                        <a:rPr kumimoji="1" lang="en-US" altLang="ja-JP" sz="2000" dirty="0"/>
                        <a:t>10000</a:t>
                      </a:r>
                      <a:endParaRPr kumimoji="1" lang="ja-JP" altLang="en-US" sz="2000" dirty="0"/>
                    </a:p>
                  </a:txBody>
                  <a:tcPr marL="68580" marR="68580" marT="34290" marB="34290"/>
                </a:tc>
                <a:extLst>
                  <a:ext uri="{0D108BD9-81ED-4DB2-BD59-A6C34878D82A}">
                    <a16:rowId xmlns:a16="http://schemas.microsoft.com/office/drawing/2014/main" val="2692571875"/>
                  </a:ext>
                </a:extLst>
              </a:tr>
            </a:tbl>
          </a:graphicData>
        </a:graphic>
      </p:graphicFrame>
    </p:spTree>
    <p:extLst>
      <p:ext uri="{BB962C8B-B14F-4D97-AF65-F5344CB8AC3E}">
        <p14:creationId xmlns:p14="http://schemas.microsoft.com/office/powerpoint/2010/main" val="294633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C1C2DA-3FBD-4F86-82C8-9995C16B4A18}"/>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94B93A6-34AA-4365-9DCA-1F4BBA971E0B}"/>
              </a:ext>
            </a:extLst>
          </p:cNvPr>
          <p:cNvSpPr>
            <a:spLocks noGrp="1"/>
          </p:cNvSpPr>
          <p:nvPr>
            <p:ph idx="1"/>
          </p:nvPr>
        </p:nvSpPr>
        <p:spPr/>
        <p:txBody>
          <a:bodyPr/>
          <a:lstStyle/>
          <a:p>
            <a:r>
              <a:rPr kumimoji="1" lang="en-US" altLang="ja-JP" dirty="0"/>
              <a:t>Q-Network</a:t>
            </a:r>
            <a:r>
              <a:rPr kumimoji="1" lang="ja-JP" altLang="en-US" dirty="0"/>
              <a:t>の設定</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A965CFC-5A30-475E-A9E9-210E56E0210A}"/>
              </a:ext>
            </a:extLst>
          </p:cNvPr>
          <p:cNvSpPr>
            <a:spLocks noGrp="1"/>
          </p:cNvSpPr>
          <p:nvPr>
            <p:ph type="sldNum" sz="quarter" idx="12"/>
          </p:nvPr>
        </p:nvSpPr>
        <p:spPr/>
        <p:txBody>
          <a:bodyPr/>
          <a:lstStyle/>
          <a:p>
            <a:fld id="{A21A8DAC-0996-42B9-8748-E156DE17796C}" type="slidenum">
              <a:rPr kumimoji="1" lang="ja-JP" altLang="en-US" smtClean="0"/>
              <a:t>19</a:t>
            </a:fld>
            <a:endParaRPr kumimoji="1" lang="ja-JP" altLang="en-US"/>
          </a:p>
        </p:txBody>
      </p:sp>
      <mc:AlternateContent xmlns:mc="http://schemas.openxmlformats.org/markup-compatibility/2006">
        <mc:Choice xmlns:a14="http://schemas.microsoft.com/office/drawing/2010/main" Requires="a14">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2535103710"/>
                  </p:ext>
                </p:extLst>
              </p:nvPr>
            </p:nvGraphicFramePr>
            <p:xfrm>
              <a:off x="628650" y="2660650"/>
              <a:ext cx="7886700" cy="1303020"/>
            </p:xfrm>
            <a:graphic>
              <a:graphicData uri="http://schemas.openxmlformats.org/drawingml/2006/table">
                <a:tbl>
                  <a:tblPr firstRow="1" bandRow="1">
                    <a:tableStyleId>{9D7B26C5-4107-4FEC-AEDC-1716B250A1EF}</a:tableStyleId>
                  </a:tblPr>
                  <a:tblGrid>
                    <a:gridCol w="3943350">
                      <a:extLst>
                        <a:ext uri="{9D8B030D-6E8A-4147-A177-3AD203B41FA5}">
                          <a16:colId xmlns:a16="http://schemas.microsoft.com/office/drawing/2014/main" val="3646003164"/>
                        </a:ext>
                      </a:extLst>
                    </a:gridCol>
                    <a:gridCol w="3943350">
                      <a:extLst>
                        <a:ext uri="{9D8B030D-6E8A-4147-A177-3AD203B41FA5}">
                          <a16:colId xmlns:a16="http://schemas.microsoft.com/office/drawing/2014/main" val="3840121012"/>
                        </a:ext>
                      </a:extLst>
                    </a:gridCol>
                  </a:tblGrid>
                  <a:tr h="356533">
                    <a:tc>
                      <a:txBody>
                        <a:bodyPr/>
                        <a:lstStyle/>
                        <a:p>
                          <a:pPr algn="ctr"/>
                          <a:r>
                            <a:rPr kumimoji="1" lang="ja-JP" altLang="en-US" sz="2400" b="0" dirty="0"/>
                            <a:t>最適化アルゴリズム</a:t>
                          </a:r>
                        </a:p>
                      </a:txBody>
                      <a:tcPr marL="68580" marR="68580" marT="34290" marB="34290">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marL="68580" marR="68580" marT="34290" marB="34290">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361484">
                    <a:tc>
                      <a:txBody>
                        <a:bodyPr/>
                        <a:lstStyle/>
                        <a:p>
                          <a:pPr algn="ctr"/>
                          <a:r>
                            <a:rPr kumimoji="1" lang="ja-JP" altLang="en-US" sz="2400" dirty="0"/>
                            <a:t>損失関数</a:t>
                          </a:r>
                        </a:p>
                      </a:txBody>
                      <a:tcPr marL="68580" marR="68580" marT="34290" marB="34290">
                        <a:lnT w="12700" cap="flat" cmpd="sng" algn="ctr">
                          <a:noFill/>
                          <a:prstDash val="solid"/>
                          <a:round/>
                          <a:headEnd type="none" w="med" len="med"/>
                          <a:tailEnd type="none" w="med" len="med"/>
                        </a:lnT>
                      </a:tcPr>
                    </a:tc>
                    <a:tc>
                      <a:txBody>
                        <a:bodyPr/>
                        <a:lstStyle/>
                        <a:p>
                          <a:pPr algn="ctr"/>
                          <a:r>
                            <a:rPr kumimoji="1" lang="en-US" altLang="ja-JP" sz="2400" dirty="0"/>
                            <a:t>Huber</a:t>
                          </a:r>
                          <a:r>
                            <a:rPr kumimoji="1" lang="ja-JP" altLang="en-US" sz="2400" dirty="0"/>
                            <a:t>関数（</a:t>
                          </a:r>
                          <a14:m>
                            <m:oMath xmlns:m="http://schemas.openxmlformats.org/officeDocument/2006/math">
                              <m:r>
                                <a:rPr kumimoji="1" lang="en-US" altLang="ja-JP" sz="2400" b="0" i="1" smtClean="0">
                                  <a:latin typeface="Cambria Math" panose="02040503050406030204" pitchFamily="18" charset="0"/>
                                </a:rPr>
                                <m:t>𝛿</m:t>
                              </m:r>
                              <m:r>
                                <a:rPr kumimoji="1" lang="en-US" altLang="ja-JP" sz="2400" b="0" i="1" smtClean="0">
                                  <a:latin typeface="Cambria Math" panose="02040503050406030204" pitchFamily="18" charset="0"/>
                                </a:rPr>
                                <m:t>=1.0</m:t>
                              </m:r>
                            </m:oMath>
                          </a14:m>
                          <a:r>
                            <a:rPr kumimoji="1" lang="ja-JP" altLang="en-US" sz="2400" dirty="0"/>
                            <a:t>）</a:t>
                          </a:r>
                        </a:p>
                      </a:txBody>
                      <a:tcPr marL="68580" marR="68580" marT="34290" marB="34290">
                        <a:lnT w="12700" cap="flat" cmpd="sng" algn="ctr">
                          <a:noFill/>
                          <a:prstDash val="solid"/>
                          <a:round/>
                          <a:headEnd type="none" w="med" len="med"/>
                          <a:tailEnd type="none" w="med" len="med"/>
                        </a:lnT>
                      </a:tcPr>
                    </a:tc>
                    <a:extLst>
                      <a:ext uri="{0D108BD9-81ED-4DB2-BD59-A6C34878D82A}">
                        <a16:rowId xmlns:a16="http://schemas.microsoft.com/office/drawing/2014/main" val="1450014036"/>
                      </a:ext>
                    </a:extLst>
                  </a:tr>
                  <a:tr h="361484">
                    <a:tc>
                      <a:txBody>
                        <a:bodyPr/>
                        <a:lstStyle/>
                        <a:p>
                          <a:pPr algn="ctr"/>
                          <a:r>
                            <a:rPr kumimoji="1" lang="ja-JP" altLang="en-US" sz="2400" dirty="0"/>
                            <a:t>学習率</a:t>
                          </a:r>
                        </a:p>
                      </a:txBody>
                      <a:tcPr marL="68580" marR="68580" marT="34290" marB="34290"/>
                    </a:tc>
                    <a:tc>
                      <a:txBody>
                        <a:bodyPr/>
                        <a:lstStyle/>
                        <a:p>
                          <a:pPr algn="ctr"/>
                          <a:r>
                            <a:rPr kumimoji="1" lang="en-US" altLang="ja-JP" sz="2400" dirty="0"/>
                            <a:t>0.0004</a:t>
                          </a:r>
                          <a:endParaRPr kumimoji="1" lang="ja-JP" altLang="en-US" sz="2400" dirty="0"/>
                        </a:p>
                      </a:txBody>
                      <a:tcPr marL="68580" marR="68580" marT="34290" marB="34290"/>
                    </a:tc>
                    <a:extLst>
                      <a:ext uri="{0D108BD9-81ED-4DB2-BD59-A6C34878D82A}">
                        <a16:rowId xmlns:a16="http://schemas.microsoft.com/office/drawing/2014/main" val="3171210489"/>
                      </a:ext>
                    </a:extLst>
                  </a:tr>
                </a:tbl>
              </a:graphicData>
            </a:graphic>
          </p:graphicFrame>
        </mc:Choice>
        <mc:Fallback>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2535103710"/>
                  </p:ext>
                </p:extLst>
              </p:nvPr>
            </p:nvGraphicFramePr>
            <p:xfrm>
              <a:off x="628650" y="2660650"/>
              <a:ext cx="7886700" cy="1303020"/>
            </p:xfrm>
            <a:graphic>
              <a:graphicData uri="http://schemas.openxmlformats.org/drawingml/2006/table">
                <a:tbl>
                  <a:tblPr firstRow="1" bandRow="1">
                    <a:tableStyleId>{9D7B26C5-4107-4FEC-AEDC-1716B250A1EF}</a:tableStyleId>
                  </a:tblPr>
                  <a:tblGrid>
                    <a:gridCol w="3943350">
                      <a:extLst>
                        <a:ext uri="{9D8B030D-6E8A-4147-A177-3AD203B41FA5}">
                          <a16:colId xmlns:a16="http://schemas.microsoft.com/office/drawing/2014/main" val="3646003164"/>
                        </a:ext>
                      </a:extLst>
                    </a:gridCol>
                    <a:gridCol w="3943350">
                      <a:extLst>
                        <a:ext uri="{9D8B030D-6E8A-4147-A177-3AD203B41FA5}">
                          <a16:colId xmlns:a16="http://schemas.microsoft.com/office/drawing/2014/main" val="3840121012"/>
                        </a:ext>
                      </a:extLst>
                    </a:gridCol>
                  </a:tblGrid>
                  <a:tr h="434340">
                    <a:tc>
                      <a:txBody>
                        <a:bodyPr/>
                        <a:lstStyle/>
                        <a:p>
                          <a:pPr algn="ctr"/>
                          <a:r>
                            <a:rPr kumimoji="1" lang="ja-JP" altLang="en-US" sz="2400" b="0" dirty="0"/>
                            <a:t>最適化アルゴリズム</a:t>
                          </a:r>
                        </a:p>
                      </a:txBody>
                      <a:tcPr marL="68580" marR="68580" marT="34290" marB="34290">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marL="68580" marR="68580" marT="34290" marB="34290">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434340">
                    <a:tc>
                      <a:txBody>
                        <a:bodyPr/>
                        <a:lstStyle/>
                        <a:p>
                          <a:pPr algn="ctr"/>
                          <a:r>
                            <a:rPr kumimoji="1" lang="ja-JP" altLang="en-US" sz="2400" dirty="0"/>
                            <a:t>損失関数</a:t>
                          </a:r>
                        </a:p>
                      </a:txBody>
                      <a:tcPr marL="68580" marR="68580" marT="34290" marB="34290">
                        <a:lnT w="12700" cap="flat" cmpd="sng" algn="ctr">
                          <a:noFill/>
                          <a:prstDash val="solid"/>
                          <a:round/>
                          <a:headEnd type="none" w="med" len="med"/>
                          <a:tailEnd type="none" w="med" len="med"/>
                        </a:lnT>
                      </a:tcPr>
                    </a:tc>
                    <a:tc>
                      <a:txBody>
                        <a:bodyPr/>
                        <a:lstStyle/>
                        <a:p>
                          <a:endParaRPr lang="ja-JP"/>
                        </a:p>
                      </a:txBody>
                      <a:tcPr marL="68580" marR="68580" marT="34290" marB="34290">
                        <a:lnT w="12700" cap="flat" cmpd="sng" algn="ctr">
                          <a:noFill/>
                          <a:prstDash val="solid"/>
                          <a:round/>
                          <a:headEnd type="none" w="med" len="med"/>
                          <a:tailEnd type="none" w="med" len="med"/>
                        </a:lnT>
                        <a:blipFill>
                          <a:blip r:embed="rId3"/>
                          <a:stretch>
                            <a:fillRect l="-100000" t="-114085" r="-155" b="-135211"/>
                          </a:stretch>
                        </a:blipFill>
                      </a:tcPr>
                    </a:tc>
                    <a:extLst>
                      <a:ext uri="{0D108BD9-81ED-4DB2-BD59-A6C34878D82A}">
                        <a16:rowId xmlns:a16="http://schemas.microsoft.com/office/drawing/2014/main" val="1450014036"/>
                      </a:ext>
                    </a:extLst>
                  </a:tr>
                  <a:tr h="434340">
                    <a:tc>
                      <a:txBody>
                        <a:bodyPr/>
                        <a:lstStyle/>
                        <a:p>
                          <a:pPr algn="ctr"/>
                          <a:r>
                            <a:rPr kumimoji="1" lang="ja-JP" altLang="en-US" sz="2400" dirty="0"/>
                            <a:t>学習率</a:t>
                          </a:r>
                        </a:p>
                      </a:txBody>
                      <a:tcPr marL="68580" marR="68580" marT="34290" marB="34290"/>
                    </a:tc>
                    <a:tc>
                      <a:txBody>
                        <a:bodyPr/>
                        <a:lstStyle/>
                        <a:p>
                          <a:pPr algn="ctr"/>
                          <a:r>
                            <a:rPr kumimoji="1" lang="en-US" altLang="ja-JP" sz="2400" dirty="0"/>
                            <a:t>0.0004</a:t>
                          </a:r>
                          <a:endParaRPr kumimoji="1" lang="ja-JP" altLang="en-US" sz="2400" dirty="0"/>
                        </a:p>
                      </a:txBody>
                      <a:tcPr marL="68580" marR="68580" marT="34290" marB="34290"/>
                    </a:tc>
                    <a:extLst>
                      <a:ext uri="{0D108BD9-81ED-4DB2-BD59-A6C34878D82A}">
                        <a16:rowId xmlns:a16="http://schemas.microsoft.com/office/drawing/2014/main" val="3171210489"/>
                      </a:ext>
                    </a:extLst>
                  </a:tr>
                </a:tbl>
              </a:graphicData>
            </a:graphic>
          </p:graphicFrame>
        </mc:Fallback>
      </mc:AlternateContent>
      <p:graphicFrame>
        <p:nvGraphicFramePr>
          <p:cNvPr id="6" name="表 6">
            <a:extLst>
              <a:ext uri="{FF2B5EF4-FFF2-40B4-BE49-F238E27FC236}">
                <a16:creationId xmlns:a16="http://schemas.microsoft.com/office/drawing/2014/main" id="{A3A2D33E-2208-4267-97BC-29E88F87D605}"/>
              </a:ext>
            </a:extLst>
          </p:cNvPr>
          <p:cNvGraphicFramePr>
            <a:graphicFrameLocks noGrp="1"/>
          </p:cNvGraphicFramePr>
          <p:nvPr>
            <p:extLst>
              <p:ext uri="{D42A27DB-BD31-4B8C-83A1-F6EECF244321}">
                <p14:modId xmlns:p14="http://schemas.microsoft.com/office/powerpoint/2010/main" val="536004546"/>
              </p:ext>
            </p:extLst>
          </p:nvPr>
        </p:nvGraphicFramePr>
        <p:xfrm>
          <a:off x="628649" y="4546599"/>
          <a:ext cx="7886700" cy="1234440"/>
        </p:xfrm>
        <a:graphic>
          <a:graphicData uri="http://schemas.openxmlformats.org/drawingml/2006/table">
            <a:tbl>
              <a:tblPr firstRow="1" bandRow="1">
                <a:tableStyleId>{9D7B26C5-4107-4FEC-AEDC-1716B250A1EF}</a:tableStyleId>
              </a:tblPr>
              <a:tblGrid>
                <a:gridCol w="1577340">
                  <a:extLst>
                    <a:ext uri="{9D8B030D-6E8A-4147-A177-3AD203B41FA5}">
                      <a16:colId xmlns:a16="http://schemas.microsoft.com/office/drawing/2014/main" val="3094200530"/>
                    </a:ext>
                  </a:extLst>
                </a:gridCol>
                <a:gridCol w="1577340">
                  <a:extLst>
                    <a:ext uri="{9D8B030D-6E8A-4147-A177-3AD203B41FA5}">
                      <a16:colId xmlns:a16="http://schemas.microsoft.com/office/drawing/2014/main" val="504886801"/>
                    </a:ext>
                  </a:extLst>
                </a:gridCol>
                <a:gridCol w="1577340">
                  <a:extLst>
                    <a:ext uri="{9D8B030D-6E8A-4147-A177-3AD203B41FA5}">
                      <a16:colId xmlns:a16="http://schemas.microsoft.com/office/drawing/2014/main" val="3251563148"/>
                    </a:ext>
                  </a:extLst>
                </a:gridCol>
                <a:gridCol w="1577340">
                  <a:extLst>
                    <a:ext uri="{9D8B030D-6E8A-4147-A177-3AD203B41FA5}">
                      <a16:colId xmlns:a16="http://schemas.microsoft.com/office/drawing/2014/main" val="1782205975"/>
                    </a:ext>
                  </a:extLst>
                </a:gridCol>
                <a:gridCol w="1577340">
                  <a:extLst>
                    <a:ext uri="{9D8B030D-6E8A-4147-A177-3AD203B41FA5}">
                      <a16:colId xmlns:a16="http://schemas.microsoft.com/office/drawing/2014/main" val="838956212"/>
                    </a:ext>
                  </a:extLst>
                </a:gridCol>
              </a:tblGrid>
              <a:tr h="342900">
                <a:tc>
                  <a:txBody>
                    <a:bodyPr/>
                    <a:lstStyle/>
                    <a:p>
                      <a:pPr algn="ctr"/>
                      <a:r>
                        <a:rPr kumimoji="1" lang="ja-JP" altLang="en-US" sz="2400" dirty="0"/>
                        <a:t>層</a:t>
                      </a:r>
                    </a:p>
                  </a:txBody>
                  <a:tcPr marL="68580" marR="68580" marT="34290" marB="34290"/>
                </a:tc>
                <a:tc>
                  <a:txBody>
                    <a:bodyPr/>
                    <a:lstStyle/>
                    <a:p>
                      <a:pPr algn="ctr"/>
                      <a:r>
                        <a:rPr kumimoji="1" lang="ja-JP" altLang="en-US" sz="2400" dirty="0"/>
                        <a:t>入力層</a:t>
                      </a:r>
                    </a:p>
                  </a:txBody>
                  <a:tcPr marL="68580" marR="68580" marT="34290" marB="34290"/>
                </a:tc>
                <a:tc>
                  <a:txBody>
                    <a:bodyPr/>
                    <a:lstStyle/>
                    <a:p>
                      <a:pPr algn="ctr"/>
                      <a:r>
                        <a:rPr kumimoji="1" lang="ja-JP" altLang="en-US" sz="2400" dirty="0"/>
                        <a:t>隠れ層</a:t>
                      </a:r>
                    </a:p>
                  </a:txBody>
                  <a:tcPr marL="68580" marR="68580" marT="34290" marB="34290"/>
                </a:tc>
                <a:tc>
                  <a:txBody>
                    <a:bodyPr/>
                    <a:lstStyle/>
                    <a:p>
                      <a:pPr algn="ctr"/>
                      <a:r>
                        <a:rPr kumimoji="1" lang="ja-JP" altLang="en-US" sz="2400" dirty="0"/>
                        <a:t>隠れ層</a:t>
                      </a:r>
                    </a:p>
                  </a:txBody>
                  <a:tcPr marL="68580" marR="68580" marT="34290" marB="34290"/>
                </a:tc>
                <a:tc>
                  <a:txBody>
                    <a:bodyPr/>
                    <a:lstStyle/>
                    <a:p>
                      <a:pPr algn="ctr"/>
                      <a:r>
                        <a:rPr kumimoji="1" lang="ja-JP" altLang="en-US" sz="2400" dirty="0"/>
                        <a:t>出力層</a:t>
                      </a:r>
                    </a:p>
                  </a:txBody>
                  <a:tcPr marL="68580" marR="68580" marT="34290" marB="34290"/>
                </a:tc>
                <a:extLst>
                  <a:ext uri="{0D108BD9-81ED-4DB2-BD59-A6C34878D82A}">
                    <a16:rowId xmlns:a16="http://schemas.microsoft.com/office/drawing/2014/main" val="523652655"/>
                  </a:ext>
                </a:extLst>
              </a:tr>
              <a:tr h="342900">
                <a:tc>
                  <a:txBody>
                    <a:bodyPr/>
                    <a:lstStyle/>
                    <a:p>
                      <a:pPr algn="ctr"/>
                      <a:r>
                        <a:rPr kumimoji="1" lang="ja-JP" altLang="en-US" sz="2400" dirty="0"/>
                        <a:t>ニューロン数</a:t>
                      </a:r>
                    </a:p>
                  </a:txBody>
                  <a:tcPr marL="68580" marR="68580" marT="34290" marB="34290"/>
                </a:tc>
                <a:tc>
                  <a:txBody>
                    <a:bodyPr/>
                    <a:lstStyle/>
                    <a:p>
                      <a:pPr algn="ctr"/>
                      <a:r>
                        <a:rPr kumimoji="1" lang="en-US" altLang="ja-JP" sz="2400" dirty="0"/>
                        <a:t>4</a:t>
                      </a:r>
                      <a:endParaRPr kumimoji="1" lang="ja-JP" altLang="en-US" sz="2400" dirty="0"/>
                    </a:p>
                  </a:txBody>
                  <a:tcPr marL="68580" marR="68580" marT="34290" marB="34290"/>
                </a:tc>
                <a:tc>
                  <a:txBody>
                    <a:bodyPr/>
                    <a:lstStyle/>
                    <a:p>
                      <a:pPr algn="ctr"/>
                      <a:r>
                        <a:rPr kumimoji="1" lang="en-US" altLang="ja-JP" sz="2400" dirty="0"/>
                        <a:t>16</a:t>
                      </a:r>
                      <a:endParaRPr kumimoji="1" lang="ja-JP" altLang="en-US" sz="2400" dirty="0"/>
                    </a:p>
                  </a:txBody>
                  <a:tcPr marL="68580" marR="68580" marT="34290" marB="34290"/>
                </a:tc>
                <a:tc>
                  <a:txBody>
                    <a:bodyPr/>
                    <a:lstStyle/>
                    <a:p>
                      <a:pPr algn="ctr"/>
                      <a:r>
                        <a:rPr kumimoji="1" lang="en-US" altLang="ja-JP" sz="2400" dirty="0"/>
                        <a:t>16</a:t>
                      </a:r>
                      <a:endParaRPr kumimoji="1" lang="ja-JP" altLang="en-US" sz="2400" dirty="0"/>
                    </a:p>
                  </a:txBody>
                  <a:tcPr marL="68580" marR="68580" marT="34290" marB="34290"/>
                </a:tc>
                <a:tc>
                  <a:txBody>
                    <a:bodyPr/>
                    <a:lstStyle/>
                    <a:p>
                      <a:pPr algn="ctr"/>
                      <a:r>
                        <a:rPr kumimoji="1" lang="en-US" altLang="ja-JP" sz="2400" dirty="0"/>
                        <a:t>2</a:t>
                      </a:r>
                      <a:endParaRPr kumimoji="1" lang="ja-JP" altLang="en-US" sz="2400" dirty="0"/>
                    </a:p>
                  </a:txBody>
                  <a:tcPr marL="68580" marR="68580" marT="34290" marB="34290"/>
                </a:tc>
                <a:extLst>
                  <a:ext uri="{0D108BD9-81ED-4DB2-BD59-A6C34878D82A}">
                    <a16:rowId xmlns:a16="http://schemas.microsoft.com/office/drawing/2014/main" val="4168740792"/>
                  </a:ext>
                </a:extLst>
              </a:tr>
            </a:tbl>
          </a:graphicData>
        </a:graphic>
      </p:graphicFrame>
    </p:spTree>
    <p:extLst>
      <p:ext uri="{BB962C8B-B14F-4D97-AF65-F5344CB8AC3E}">
        <p14:creationId xmlns:p14="http://schemas.microsoft.com/office/powerpoint/2010/main" val="19694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t>はじめに</a:t>
            </a:r>
            <a:endParaRPr kumimoji="1" lang="en-US" altLang="ja-JP" dirty="0"/>
          </a:p>
          <a:p>
            <a:r>
              <a:rPr lang="ja-JP" altLang="en-US" dirty="0"/>
              <a:t>株取引</a:t>
            </a:r>
            <a:endParaRPr lang="en-US" altLang="ja-JP" dirty="0"/>
          </a:p>
          <a:p>
            <a:r>
              <a:rPr kumimoji="1" lang="ja-JP" altLang="en-US" dirty="0"/>
              <a:t>要素技術</a:t>
            </a:r>
            <a:endParaRPr kumimoji="1" lang="en-US" altLang="ja-JP" dirty="0"/>
          </a:p>
          <a:p>
            <a:r>
              <a:rPr kumimoji="1" lang="ja-JP" altLang="en-US" dirty="0"/>
              <a:t>実験</a:t>
            </a:r>
            <a:r>
              <a:rPr kumimoji="1" lang="en-US" altLang="ja-JP" dirty="0"/>
              <a:t>1</a:t>
            </a:r>
            <a:r>
              <a:rPr kumimoji="1" lang="ja-JP" altLang="en-US" dirty="0"/>
              <a:t>（</a:t>
            </a:r>
            <a:r>
              <a:rPr kumimoji="1" lang="en-US" altLang="ja-JP" dirty="0" err="1"/>
              <a:t>CartPole</a:t>
            </a:r>
            <a:r>
              <a:rPr kumimoji="1" lang="ja-JP" altLang="en-US" dirty="0"/>
              <a:t>問題）</a:t>
            </a:r>
            <a:endParaRPr kumimoji="1" lang="en-US" altLang="ja-JP" dirty="0"/>
          </a:p>
          <a:p>
            <a:r>
              <a:rPr lang="ja-JP" altLang="en-US" dirty="0"/>
              <a:t>実験</a:t>
            </a:r>
            <a:r>
              <a:rPr lang="en-US" altLang="ja-JP" dirty="0"/>
              <a:t>2</a:t>
            </a:r>
            <a:r>
              <a:rPr lang="ja-JP" altLang="en-US" dirty="0"/>
              <a:t> （株取引の戦略学習）</a:t>
            </a:r>
            <a:endParaRPr lang="en-US" altLang="ja-JP" dirty="0"/>
          </a:p>
          <a:p>
            <a:r>
              <a:rPr kumimoji="1" lang="ja-JP" altLang="en-US" dirty="0"/>
              <a:t>まとめと今後の課題</a:t>
            </a:r>
            <a:endParaRPr kumimoji="1" lang="en-US" altLang="ja-JP" dirty="0"/>
          </a:p>
        </p:txBody>
      </p:sp>
      <p:sp>
        <p:nvSpPr>
          <p:cNvPr id="4" name="スライド番号プレースホルダー 3">
            <a:extLst>
              <a:ext uri="{FF2B5EF4-FFF2-40B4-BE49-F238E27FC236}">
                <a16:creationId xmlns:a16="http://schemas.microsoft.com/office/drawing/2014/main" id="{256B4B69-0F80-42C9-90F9-923A320AA810}"/>
              </a:ext>
            </a:extLst>
          </p:cNvPr>
          <p:cNvSpPr>
            <a:spLocks noGrp="1"/>
          </p:cNvSpPr>
          <p:nvPr>
            <p:ph type="sldNum" sz="quarter" idx="12"/>
          </p:nvPr>
        </p:nvSpPr>
        <p:spPr/>
        <p:txBody>
          <a:bodyPr/>
          <a:lstStyle/>
          <a:p>
            <a:fld id="{A21A8DAC-0996-42B9-8748-E156DE17796C}" type="slidenum">
              <a:rPr kumimoji="1" lang="ja-JP" altLang="en-US" sz="2100"/>
              <a:t>2</a:t>
            </a:fld>
            <a:endParaRPr kumimoji="1" lang="ja-JP" altLang="en-US" sz="2100" dirty="0"/>
          </a:p>
        </p:txBody>
      </p:sp>
    </p:spTree>
    <p:extLst>
      <p:ext uri="{BB962C8B-B14F-4D97-AF65-F5344CB8AC3E}">
        <p14:creationId xmlns:p14="http://schemas.microsoft.com/office/powerpoint/2010/main" val="248697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5E693-C543-4D49-AD94-697BF2EC2D8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B353377-3933-44FB-82AE-50370E574B09}"/>
              </a:ext>
            </a:extLst>
          </p:cNvPr>
          <p:cNvSpPr>
            <a:spLocks noGrp="1"/>
          </p:cNvSpPr>
          <p:nvPr>
            <p:ph idx="1"/>
          </p:nvPr>
        </p:nvSpPr>
        <p:spPr/>
        <p:txBody>
          <a:bodyPr/>
          <a:lstStyle/>
          <a:p>
            <a:r>
              <a:rPr kumimoji="1" lang="ja-JP" altLang="en-US" dirty="0"/>
              <a:t>結果</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232738-A9EC-4DB4-AF1F-870748AA20FB}"/>
              </a:ext>
            </a:extLst>
          </p:cNvPr>
          <p:cNvSpPr>
            <a:spLocks noGrp="1"/>
          </p:cNvSpPr>
          <p:nvPr>
            <p:ph type="sldNum" sz="quarter" idx="12"/>
          </p:nvPr>
        </p:nvSpPr>
        <p:spPr/>
        <p:txBody>
          <a:bodyPr/>
          <a:lstStyle/>
          <a:p>
            <a:fld id="{A21A8DAC-0996-42B9-8748-E156DE17796C}"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BFE9F233-F11C-44BA-8901-B8F7235EB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870" y="2303937"/>
            <a:ext cx="5018259" cy="3763696"/>
          </a:xfrm>
          <a:prstGeom prst="rect">
            <a:avLst/>
          </a:prstGeom>
        </p:spPr>
      </p:pic>
      <p:sp>
        <p:nvSpPr>
          <p:cNvPr id="7" name="テキスト ボックス 6">
            <a:extLst>
              <a:ext uri="{FF2B5EF4-FFF2-40B4-BE49-F238E27FC236}">
                <a16:creationId xmlns:a16="http://schemas.microsoft.com/office/drawing/2014/main" id="{9DF74E28-5277-4A5D-8509-FF8A2A8E0572}"/>
              </a:ext>
            </a:extLst>
          </p:cNvPr>
          <p:cNvSpPr txBox="1"/>
          <p:nvPr/>
        </p:nvSpPr>
        <p:spPr>
          <a:xfrm>
            <a:off x="3027455" y="6138803"/>
            <a:ext cx="2937792" cy="400110"/>
          </a:xfrm>
          <a:prstGeom prst="rect">
            <a:avLst/>
          </a:prstGeom>
          <a:noFill/>
        </p:spPr>
        <p:txBody>
          <a:bodyPr wrap="none" rtlCol="0">
            <a:spAutoFit/>
          </a:bodyPr>
          <a:lstStyle/>
          <a:p>
            <a:r>
              <a:rPr kumimoji="1" lang="ja-JP" altLang="en-US" sz="2000" dirty="0"/>
              <a:t>試行ごとの</a:t>
            </a:r>
            <a:r>
              <a:rPr kumimoji="1" lang="en-US" altLang="ja-JP" sz="2000" dirty="0"/>
              <a:t>step</a:t>
            </a:r>
            <a:r>
              <a:rPr kumimoji="1" lang="ja-JP" altLang="en-US" sz="2000" dirty="0"/>
              <a:t>数の推移</a:t>
            </a:r>
          </a:p>
        </p:txBody>
      </p:sp>
    </p:spTree>
    <p:extLst>
      <p:ext uri="{BB962C8B-B14F-4D97-AF65-F5344CB8AC3E}">
        <p14:creationId xmlns:p14="http://schemas.microsoft.com/office/powerpoint/2010/main" val="33870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rgbClr val="FFFF00"/>
                </a:solidFill>
              </a:rPr>
              <a:t>実験</a:t>
            </a:r>
            <a:r>
              <a:rPr lang="en-US" altLang="ja-JP" dirty="0">
                <a:solidFill>
                  <a:srgbClr val="FFFF00"/>
                </a:solidFill>
              </a:rPr>
              <a:t>2</a:t>
            </a:r>
            <a:r>
              <a:rPr lang="ja-JP" altLang="en-US" dirty="0">
                <a:solidFill>
                  <a:srgbClr val="FFFF00"/>
                </a:solidFill>
              </a:rPr>
              <a:t> （株取引の戦略学習）</a:t>
            </a:r>
            <a:endParaRPr lang="en-US" altLang="ja-JP" dirty="0">
              <a:solidFill>
                <a:srgbClr val="FFFF00"/>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21</a:t>
            </a:fld>
            <a:endParaRPr kumimoji="1" lang="ja-JP" altLang="en-US"/>
          </a:p>
        </p:txBody>
      </p:sp>
    </p:spTree>
    <p:extLst>
      <p:ext uri="{BB962C8B-B14F-4D97-AF65-F5344CB8AC3E}">
        <p14:creationId xmlns:p14="http://schemas.microsoft.com/office/powerpoint/2010/main" val="24254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0BA9F-0110-4667-AE5D-ABE4C017930A}"/>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FF8F105E-ABBF-4D78-B60B-5732F3EE179C}"/>
              </a:ext>
            </a:extLst>
          </p:cNvPr>
          <p:cNvSpPr>
            <a:spLocks noGrp="1"/>
          </p:cNvSpPr>
          <p:nvPr>
            <p:ph idx="1"/>
          </p:nvPr>
        </p:nvSpPr>
        <p:spPr/>
        <p:txBody>
          <a:bodyPr/>
          <a:lstStyle/>
          <a:p>
            <a:r>
              <a:rPr kumimoji="1" lang="ja-JP" altLang="en-US" dirty="0"/>
              <a:t>先の実験で実装した</a:t>
            </a:r>
            <a:r>
              <a:rPr kumimoji="1" lang="en-US" altLang="ja-JP" dirty="0"/>
              <a:t>DQN</a:t>
            </a:r>
            <a:r>
              <a:rPr lang="ja-JP" altLang="en-US" dirty="0"/>
              <a:t>を利用し</a:t>
            </a:r>
            <a:r>
              <a:rPr kumimoji="1" lang="ja-JP" altLang="en-US" dirty="0"/>
              <a:t>株取引を学習</a:t>
            </a:r>
            <a:endParaRPr kumimoji="1" lang="en-US" altLang="ja-JP" dirty="0"/>
          </a:p>
          <a:p>
            <a:r>
              <a:rPr lang="ja-JP" altLang="en-US" dirty="0"/>
              <a:t>任天堂の株の</a:t>
            </a:r>
            <a:r>
              <a:rPr lang="en-US" altLang="ja-JP" dirty="0"/>
              <a:t>2016</a:t>
            </a:r>
            <a:r>
              <a:rPr lang="ja-JP" altLang="en-US" dirty="0"/>
              <a:t>年から</a:t>
            </a:r>
            <a:r>
              <a:rPr lang="en-US" altLang="ja-JP" dirty="0"/>
              <a:t>2020</a:t>
            </a:r>
            <a:r>
              <a:rPr lang="ja-JP" altLang="en-US" dirty="0"/>
              <a:t>年の</a:t>
            </a:r>
            <a:r>
              <a:rPr lang="en-US" altLang="ja-JP" dirty="0"/>
              <a:t>5</a:t>
            </a:r>
            <a:r>
              <a:rPr lang="ja-JP" altLang="en-US" dirty="0"/>
              <a:t>年間の四本値と出来高を取得</a:t>
            </a:r>
            <a:endParaRPr lang="en-US" altLang="ja-JP" dirty="0"/>
          </a:p>
          <a:p>
            <a:r>
              <a:rPr kumimoji="1" lang="ja-JP" altLang="en-US" dirty="0"/>
              <a:t>取引開始時に</a:t>
            </a:r>
            <a:r>
              <a:rPr kumimoji="1" lang="en-US" altLang="ja-JP" dirty="0"/>
              <a:t>100</a:t>
            </a:r>
            <a:r>
              <a:rPr kumimoji="1" lang="ja-JP" altLang="en-US" dirty="0"/>
              <a:t>株買うか買わないかの行動をする．（当日の最後に売却）</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85D0523-D341-4DD0-B021-2FA36A62B8BC}"/>
              </a:ext>
            </a:extLst>
          </p:cNvPr>
          <p:cNvSpPr>
            <a:spLocks noGrp="1"/>
          </p:cNvSpPr>
          <p:nvPr>
            <p:ph type="sldNum" sz="quarter" idx="12"/>
          </p:nvPr>
        </p:nvSpPr>
        <p:spPr/>
        <p:txBody>
          <a:bodyPr/>
          <a:lstStyle/>
          <a:p>
            <a:fld id="{A21A8DAC-0996-42B9-8748-E156DE17796C}" type="slidenum">
              <a:rPr kumimoji="1" lang="ja-JP" altLang="en-US" smtClean="0"/>
              <a:t>22</a:t>
            </a:fld>
            <a:endParaRPr kumimoji="1" lang="ja-JP" altLang="en-US"/>
          </a:p>
        </p:txBody>
      </p:sp>
    </p:spTree>
    <p:extLst>
      <p:ext uri="{BB962C8B-B14F-4D97-AF65-F5344CB8AC3E}">
        <p14:creationId xmlns:p14="http://schemas.microsoft.com/office/powerpoint/2010/main" val="107222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FF3D4-6E9A-4DB3-B45D-9CF06CCD957F}"/>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96FE00D-F80C-46D3-9114-BDDC4845DBAD}"/>
              </a:ext>
            </a:extLst>
          </p:cNvPr>
          <p:cNvSpPr>
            <a:spLocks noGrp="1"/>
          </p:cNvSpPr>
          <p:nvPr>
            <p:ph idx="1"/>
          </p:nvPr>
        </p:nvSpPr>
        <p:spPr/>
        <p:txBody>
          <a:bodyPr/>
          <a:lstStyle/>
          <a:p>
            <a:r>
              <a:rPr kumimoji="1" lang="en-US" altLang="ja-JP" dirty="0"/>
              <a:t>Q-Network</a:t>
            </a:r>
            <a:endParaRPr lang="en-US" altLang="ja-JP" dirty="0"/>
          </a:p>
          <a:p>
            <a:pPr lvl="1"/>
            <a:r>
              <a:rPr kumimoji="1" lang="ja-JP" altLang="en-US" dirty="0"/>
              <a:t>入力層：前日の四本値，出来高を入力</a:t>
            </a:r>
            <a:endParaRPr kumimoji="1" lang="en-US" altLang="ja-JP" dirty="0"/>
          </a:p>
          <a:p>
            <a:pPr lvl="1"/>
            <a:r>
              <a:rPr lang="ja-JP" altLang="en-US" dirty="0"/>
              <a:t>出力層：買うか買わないかの行動の</a:t>
            </a:r>
            <a:r>
              <a:rPr lang="en-US" altLang="ja-JP" dirty="0"/>
              <a:t>Q</a:t>
            </a:r>
            <a:r>
              <a:rPr lang="ja-JP" altLang="en-US" dirty="0"/>
              <a:t>値</a:t>
            </a:r>
            <a:endParaRPr lang="en-US" altLang="ja-JP" dirty="0"/>
          </a:p>
          <a:p>
            <a:pPr lvl="1"/>
            <a:endParaRPr kumimoji="1" lang="en-US" altLang="ja-JP" dirty="0"/>
          </a:p>
          <a:p>
            <a:r>
              <a:rPr lang="en-US" altLang="ja-JP" dirty="0"/>
              <a:t>Replay Memory</a:t>
            </a:r>
            <a:r>
              <a:rPr lang="ja-JP" altLang="en-US" dirty="0"/>
              <a:t>に（遷移情報）前日の四本値と出来高，今日の行動，報酬，今日の四本値と出来高を保存</a:t>
            </a:r>
            <a:endParaRPr kumimoji="1" lang="ja-JP" altLang="en-US" dirty="0"/>
          </a:p>
        </p:txBody>
      </p:sp>
      <p:sp>
        <p:nvSpPr>
          <p:cNvPr id="4" name="スライド番号プレースホルダー 3">
            <a:extLst>
              <a:ext uri="{FF2B5EF4-FFF2-40B4-BE49-F238E27FC236}">
                <a16:creationId xmlns:a16="http://schemas.microsoft.com/office/drawing/2014/main" id="{390D2B50-B13A-4622-81B8-958B275EC5E5}"/>
              </a:ext>
            </a:extLst>
          </p:cNvPr>
          <p:cNvSpPr>
            <a:spLocks noGrp="1"/>
          </p:cNvSpPr>
          <p:nvPr>
            <p:ph type="sldNum" sz="quarter" idx="12"/>
          </p:nvPr>
        </p:nvSpPr>
        <p:spPr/>
        <p:txBody>
          <a:bodyPr/>
          <a:lstStyle/>
          <a:p>
            <a:fld id="{A21A8DAC-0996-42B9-8748-E156DE17796C}" type="slidenum">
              <a:rPr kumimoji="1" lang="ja-JP" altLang="en-US" smtClean="0"/>
              <a:t>23</a:t>
            </a:fld>
            <a:endParaRPr kumimoji="1" lang="ja-JP" altLang="en-US"/>
          </a:p>
        </p:txBody>
      </p:sp>
    </p:spTree>
    <p:extLst>
      <p:ext uri="{BB962C8B-B14F-4D97-AF65-F5344CB8AC3E}">
        <p14:creationId xmlns:p14="http://schemas.microsoft.com/office/powerpoint/2010/main" val="710122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5BCE4-99A9-4984-B9E9-1C01C4D55F26}"/>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7D497E47-634D-4018-B310-61A621512AB6}"/>
              </a:ext>
            </a:extLst>
          </p:cNvPr>
          <p:cNvSpPr>
            <a:spLocks noGrp="1"/>
          </p:cNvSpPr>
          <p:nvPr>
            <p:ph idx="1"/>
          </p:nvPr>
        </p:nvSpPr>
        <p:spPr/>
        <p:txBody>
          <a:bodyPr/>
          <a:lstStyle/>
          <a:p>
            <a:r>
              <a:rPr kumimoji="1" lang="ja-JP" altLang="en-US" dirty="0"/>
              <a:t>報酬設定</a:t>
            </a:r>
            <a:endParaRPr kumimoji="1" lang="en-US" altLang="ja-JP" dirty="0"/>
          </a:p>
          <a:p>
            <a:pPr lvl="1"/>
            <a:r>
              <a:rPr lang="ja-JP" altLang="en-US" dirty="0"/>
              <a:t>ある期間内の学習を</a:t>
            </a:r>
            <a:r>
              <a:rPr lang="en-US" altLang="ja-JP" dirty="0"/>
              <a:t>1</a:t>
            </a:r>
            <a:r>
              <a:rPr lang="ja-JP" altLang="en-US" dirty="0"/>
              <a:t>試行と定義し，その期間で損益がプラスであれば報酬を</a:t>
            </a:r>
            <a:r>
              <a:rPr lang="en-US" altLang="ja-JP" dirty="0"/>
              <a:t>1</a:t>
            </a:r>
            <a:r>
              <a:rPr lang="ja-JP" altLang="en-US" dirty="0"/>
              <a:t>与える．</a:t>
            </a:r>
            <a:endParaRPr lang="en-US" altLang="ja-JP" dirty="0"/>
          </a:p>
          <a:p>
            <a:pPr lvl="1"/>
            <a:r>
              <a:rPr kumimoji="1" lang="en-US" altLang="ja-JP" dirty="0"/>
              <a:t>1</a:t>
            </a:r>
            <a:r>
              <a:rPr kumimoji="1" lang="ja-JP" altLang="en-US" dirty="0"/>
              <a:t>日ごとの行動について，</a:t>
            </a:r>
            <a:endParaRPr kumimoji="1" lang="en-US" altLang="ja-JP" dirty="0"/>
          </a:p>
          <a:p>
            <a:pPr marL="342900" lvl="1" indent="0">
              <a:buNone/>
            </a:pPr>
            <a:r>
              <a:rPr lang="en-US" altLang="ja-JP" dirty="0"/>
              <a:t>	</a:t>
            </a:r>
            <a:r>
              <a:rPr lang="ja-JP" altLang="en-US" dirty="0"/>
              <a:t>買って損した場合，買わなかったが株価が上昇した場合は</a:t>
            </a:r>
            <a:r>
              <a:rPr lang="en-US" altLang="ja-JP" dirty="0"/>
              <a:t>-1</a:t>
            </a:r>
          </a:p>
          <a:p>
            <a:pPr marL="342900" lvl="1" indent="0">
              <a:buNone/>
            </a:pPr>
            <a:r>
              <a:rPr lang="en-US" altLang="ja-JP" dirty="0"/>
              <a:t>	</a:t>
            </a:r>
            <a:r>
              <a:rPr lang="ja-JP" altLang="en-US" dirty="0"/>
              <a:t>それ以外は</a:t>
            </a:r>
            <a:r>
              <a:rPr lang="en-US" altLang="ja-JP" dirty="0"/>
              <a:t>0</a:t>
            </a:r>
          </a:p>
          <a:p>
            <a:pPr marL="342900" lvl="1" indent="0">
              <a:buNone/>
            </a:pPr>
            <a:r>
              <a:rPr lang="ja-JP" altLang="en-US" dirty="0"/>
              <a:t>   とする．</a:t>
            </a:r>
            <a:endParaRPr lang="en-US" altLang="ja-JP" dirty="0"/>
          </a:p>
          <a:p>
            <a:pPr marL="342900" lvl="1" indent="0">
              <a:buNone/>
            </a:pPr>
            <a:endParaRPr lang="en-US" altLang="ja-JP" dirty="0"/>
          </a:p>
          <a:p>
            <a:r>
              <a:rPr lang="ja-JP" altLang="en-US" dirty="0"/>
              <a:t>試行ごとに異なる期間を学習</a:t>
            </a:r>
            <a:endParaRPr lang="en-US" altLang="ja-JP" dirty="0"/>
          </a:p>
        </p:txBody>
      </p:sp>
      <p:sp>
        <p:nvSpPr>
          <p:cNvPr id="4" name="スライド番号プレースホルダー 3">
            <a:extLst>
              <a:ext uri="{FF2B5EF4-FFF2-40B4-BE49-F238E27FC236}">
                <a16:creationId xmlns:a16="http://schemas.microsoft.com/office/drawing/2014/main" id="{FB2138D7-7808-45B8-8777-CC3A129EA843}"/>
              </a:ext>
            </a:extLst>
          </p:cNvPr>
          <p:cNvSpPr>
            <a:spLocks noGrp="1"/>
          </p:cNvSpPr>
          <p:nvPr>
            <p:ph type="sldNum" sz="quarter" idx="12"/>
          </p:nvPr>
        </p:nvSpPr>
        <p:spPr/>
        <p:txBody>
          <a:bodyPr/>
          <a:lstStyle/>
          <a:p>
            <a:fld id="{A21A8DAC-0996-42B9-8748-E156DE17796C}" type="slidenum">
              <a:rPr kumimoji="1" lang="ja-JP" altLang="en-US" smtClean="0"/>
              <a:t>24</a:t>
            </a:fld>
            <a:endParaRPr kumimoji="1" lang="ja-JP" altLang="en-US"/>
          </a:p>
        </p:txBody>
      </p:sp>
    </p:spTree>
    <p:extLst>
      <p:ext uri="{BB962C8B-B14F-4D97-AF65-F5344CB8AC3E}">
        <p14:creationId xmlns:p14="http://schemas.microsoft.com/office/powerpoint/2010/main" val="2207361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4C251-C364-435C-B2F5-067CF36A7785}"/>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ACF0377D-DFCE-4DEA-9880-1688694C9AEB}"/>
              </a:ext>
            </a:extLst>
          </p:cNvPr>
          <p:cNvSpPr>
            <a:spLocks noGrp="1"/>
          </p:cNvSpPr>
          <p:nvPr>
            <p:ph idx="1"/>
          </p:nvPr>
        </p:nvSpPr>
        <p:spPr/>
        <p:txBody>
          <a:bodyPr/>
          <a:lstStyle/>
          <a:p>
            <a:r>
              <a:rPr lang="ja-JP" altLang="en-US" dirty="0"/>
              <a:t>実験設定</a:t>
            </a:r>
            <a:endParaRPr lang="en-US" altLang="ja-JP" dirty="0"/>
          </a:p>
          <a:p>
            <a:pPr lvl="1"/>
            <a:r>
              <a:rPr kumimoji="1" lang="en-US" altLang="ja-JP" dirty="0"/>
              <a:t>1</a:t>
            </a:r>
            <a:r>
              <a:rPr kumimoji="1" lang="ja-JP" altLang="en-US" dirty="0"/>
              <a:t>試行は</a:t>
            </a:r>
            <a:r>
              <a:rPr kumimoji="1" lang="en-US" altLang="ja-JP" dirty="0"/>
              <a:t>10</a:t>
            </a:r>
            <a:r>
              <a:rPr kumimoji="1" lang="ja-JP" altLang="en-US" dirty="0"/>
              <a:t>営業日</a:t>
            </a:r>
            <a:endParaRPr kumimoji="1" lang="en-US" altLang="ja-JP" dirty="0"/>
          </a:p>
          <a:p>
            <a:pPr lvl="1"/>
            <a:r>
              <a:rPr kumimoji="1" lang="en-US" altLang="ja-JP" dirty="0"/>
              <a:t>Q-Network</a:t>
            </a:r>
            <a:r>
              <a:rPr kumimoji="1" lang="ja-JP" altLang="en-US" dirty="0"/>
              <a:t>の入力層を</a:t>
            </a:r>
            <a:r>
              <a:rPr kumimoji="1" lang="en-US" altLang="ja-JP" dirty="0"/>
              <a:t>5</a:t>
            </a:r>
            <a:r>
              <a:rPr kumimoji="1" lang="ja-JP" altLang="en-US" dirty="0"/>
              <a:t>に変更</a:t>
            </a:r>
            <a:endParaRPr kumimoji="1" lang="en-US" altLang="ja-JP" dirty="0"/>
          </a:p>
          <a:p>
            <a:pPr lvl="1"/>
            <a:r>
              <a:rPr kumimoji="1" lang="ja-JP" altLang="en-US" dirty="0"/>
              <a:t>学習率を</a:t>
            </a:r>
            <a:r>
              <a:rPr kumimoji="1" lang="en-US" altLang="ja-JP" dirty="0"/>
              <a:t>0.0005</a:t>
            </a:r>
            <a:r>
              <a:rPr kumimoji="1" lang="ja-JP" altLang="en-US" dirty="0"/>
              <a:t>に変更</a:t>
            </a:r>
            <a:endParaRPr kumimoji="1" lang="en-US" altLang="ja-JP" dirty="0"/>
          </a:p>
          <a:p>
            <a:pPr lvl="1"/>
            <a:r>
              <a:rPr lang="ja-JP" altLang="en-US" dirty="0"/>
              <a:t>それ以外は実験</a:t>
            </a:r>
            <a:r>
              <a:rPr lang="en-US" altLang="ja-JP" dirty="0"/>
              <a:t>1</a:t>
            </a:r>
            <a:r>
              <a:rPr lang="ja-JP" altLang="en-US" dirty="0"/>
              <a:t>と同じ</a:t>
            </a:r>
            <a:endParaRPr kumimoji="1" lang="ja-JP" altLang="en-US" dirty="0"/>
          </a:p>
        </p:txBody>
      </p:sp>
      <p:sp>
        <p:nvSpPr>
          <p:cNvPr id="4" name="スライド番号プレースホルダー 3">
            <a:extLst>
              <a:ext uri="{FF2B5EF4-FFF2-40B4-BE49-F238E27FC236}">
                <a16:creationId xmlns:a16="http://schemas.microsoft.com/office/drawing/2014/main" id="{90225BD1-8F46-4624-B4DB-3E87E784D552}"/>
              </a:ext>
            </a:extLst>
          </p:cNvPr>
          <p:cNvSpPr>
            <a:spLocks noGrp="1"/>
          </p:cNvSpPr>
          <p:nvPr>
            <p:ph type="sldNum" sz="quarter" idx="12"/>
          </p:nvPr>
        </p:nvSpPr>
        <p:spPr/>
        <p:txBody>
          <a:bodyPr/>
          <a:lstStyle/>
          <a:p>
            <a:fld id="{A21A8DAC-0996-42B9-8748-E156DE17796C}" type="slidenum">
              <a:rPr kumimoji="1" lang="ja-JP" altLang="en-US" smtClean="0"/>
              <a:t>25</a:t>
            </a:fld>
            <a:endParaRPr kumimoji="1" lang="ja-JP" altLang="en-US"/>
          </a:p>
        </p:txBody>
      </p:sp>
    </p:spTree>
    <p:extLst>
      <p:ext uri="{BB962C8B-B14F-4D97-AF65-F5344CB8AC3E}">
        <p14:creationId xmlns:p14="http://schemas.microsoft.com/office/powerpoint/2010/main" val="10212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79FD9-CE4A-4429-95A6-6952C7201BBE}"/>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4" name="スライド番号プレースホルダー 3">
            <a:extLst>
              <a:ext uri="{FF2B5EF4-FFF2-40B4-BE49-F238E27FC236}">
                <a16:creationId xmlns:a16="http://schemas.microsoft.com/office/drawing/2014/main" id="{C4A1FDDE-D01D-47BD-81C9-B8E825AD8F59}"/>
              </a:ext>
            </a:extLst>
          </p:cNvPr>
          <p:cNvSpPr>
            <a:spLocks noGrp="1"/>
          </p:cNvSpPr>
          <p:nvPr>
            <p:ph type="sldNum" sz="quarter" idx="12"/>
          </p:nvPr>
        </p:nvSpPr>
        <p:spPr/>
        <p:txBody>
          <a:bodyPr/>
          <a:lstStyle/>
          <a:p>
            <a:fld id="{A21A8DAC-0996-42B9-8748-E156DE17796C}"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E0DDCF08-C583-4152-A7AA-207C1376E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726" y="1825625"/>
            <a:ext cx="5384547" cy="4038411"/>
          </a:xfrm>
          <a:prstGeom prst="rect">
            <a:avLst/>
          </a:prstGeom>
        </p:spPr>
      </p:pic>
      <p:sp>
        <p:nvSpPr>
          <p:cNvPr id="7" name="テキスト ボックス 6">
            <a:extLst>
              <a:ext uri="{FF2B5EF4-FFF2-40B4-BE49-F238E27FC236}">
                <a16:creationId xmlns:a16="http://schemas.microsoft.com/office/drawing/2014/main" id="{F04B0CE6-A7C1-45F5-8C5A-2D4CCABDCDA0}"/>
              </a:ext>
            </a:extLst>
          </p:cNvPr>
          <p:cNvSpPr txBox="1"/>
          <p:nvPr/>
        </p:nvSpPr>
        <p:spPr>
          <a:xfrm>
            <a:off x="3487760" y="5915353"/>
            <a:ext cx="2168478" cy="523220"/>
          </a:xfrm>
          <a:prstGeom prst="rect">
            <a:avLst/>
          </a:prstGeom>
          <a:noFill/>
        </p:spPr>
        <p:txBody>
          <a:bodyPr wrap="square" rtlCol="0">
            <a:spAutoFit/>
          </a:bodyPr>
          <a:lstStyle/>
          <a:p>
            <a:r>
              <a:rPr kumimoji="1" lang="ja-JP" altLang="en-US" sz="2800" dirty="0"/>
              <a:t>損益の推移</a:t>
            </a:r>
          </a:p>
        </p:txBody>
      </p:sp>
      <p:cxnSp>
        <p:nvCxnSpPr>
          <p:cNvPr id="8" name="直線矢印コネクタ 7">
            <a:extLst>
              <a:ext uri="{FF2B5EF4-FFF2-40B4-BE49-F238E27FC236}">
                <a16:creationId xmlns:a16="http://schemas.microsoft.com/office/drawing/2014/main" id="{18F8EE63-208F-4B11-9B72-FBB762080565}"/>
              </a:ext>
            </a:extLst>
          </p:cNvPr>
          <p:cNvCxnSpPr/>
          <p:nvPr/>
        </p:nvCxnSpPr>
        <p:spPr>
          <a:xfrm>
            <a:off x="4253948" y="5009322"/>
            <a:ext cx="1113182"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1915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67BA07-D277-48FD-9021-104D65C5C0A3}"/>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pic>
        <p:nvPicPr>
          <p:cNvPr id="6" name="コンテンツ プレースホルダー 5">
            <a:extLst>
              <a:ext uri="{FF2B5EF4-FFF2-40B4-BE49-F238E27FC236}">
                <a16:creationId xmlns:a16="http://schemas.microsoft.com/office/drawing/2014/main" id="{C0685037-8929-4065-84D7-3BFE86406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9101" y="1871795"/>
            <a:ext cx="5365795" cy="4024346"/>
          </a:xfrm>
        </p:spPr>
      </p:pic>
      <p:sp>
        <p:nvSpPr>
          <p:cNvPr id="4" name="スライド番号プレースホルダー 3">
            <a:extLst>
              <a:ext uri="{FF2B5EF4-FFF2-40B4-BE49-F238E27FC236}">
                <a16:creationId xmlns:a16="http://schemas.microsoft.com/office/drawing/2014/main" id="{BDF67E15-FEC8-4900-956C-D17D417A8016}"/>
              </a:ext>
            </a:extLst>
          </p:cNvPr>
          <p:cNvSpPr>
            <a:spLocks noGrp="1"/>
          </p:cNvSpPr>
          <p:nvPr>
            <p:ph type="sldNum" sz="quarter" idx="12"/>
          </p:nvPr>
        </p:nvSpPr>
        <p:spPr/>
        <p:txBody>
          <a:bodyPr/>
          <a:lstStyle/>
          <a:p>
            <a:fld id="{A21A8DAC-0996-42B9-8748-E156DE17796C}" type="slidenum">
              <a:rPr kumimoji="1" lang="ja-JP" altLang="en-US" smtClean="0"/>
              <a:pPr/>
              <a:t>27</a:t>
            </a:fld>
            <a:endParaRPr kumimoji="1" lang="ja-JP" altLang="en-US" sz="2800" dirty="0"/>
          </a:p>
        </p:txBody>
      </p:sp>
      <p:sp>
        <p:nvSpPr>
          <p:cNvPr id="7" name="テキスト ボックス 6">
            <a:extLst>
              <a:ext uri="{FF2B5EF4-FFF2-40B4-BE49-F238E27FC236}">
                <a16:creationId xmlns:a16="http://schemas.microsoft.com/office/drawing/2014/main" id="{1800C069-E4FE-44D4-8E63-DE9479FA7218}"/>
              </a:ext>
            </a:extLst>
          </p:cNvPr>
          <p:cNvSpPr txBox="1"/>
          <p:nvPr/>
        </p:nvSpPr>
        <p:spPr>
          <a:xfrm>
            <a:off x="3447816" y="6077248"/>
            <a:ext cx="2248367" cy="461665"/>
          </a:xfrm>
          <a:prstGeom prst="rect">
            <a:avLst/>
          </a:prstGeom>
          <a:noFill/>
        </p:spPr>
        <p:txBody>
          <a:bodyPr wrap="square" rtlCol="0">
            <a:spAutoFit/>
          </a:bodyPr>
          <a:lstStyle/>
          <a:p>
            <a:r>
              <a:rPr kumimoji="1" lang="ja-JP" altLang="en-US" sz="2400" dirty="0"/>
              <a:t>任天堂の株価</a:t>
            </a:r>
          </a:p>
        </p:txBody>
      </p:sp>
      <p:cxnSp>
        <p:nvCxnSpPr>
          <p:cNvPr id="9" name="直線矢印コネクタ 8">
            <a:extLst>
              <a:ext uri="{FF2B5EF4-FFF2-40B4-BE49-F238E27FC236}">
                <a16:creationId xmlns:a16="http://schemas.microsoft.com/office/drawing/2014/main" id="{905E9A12-6998-43A9-A22D-90EE7B159162}"/>
              </a:ext>
            </a:extLst>
          </p:cNvPr>
          <p:cNvCxnSpPr/>
          <p:nvPr/>
        </p:nvCxnSpPr>
        <p:spPr>
          <a:xfrm>
            <a:off x="4234070" y="4770783"/>
            <a:ext cx="1113182"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49712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C2FC4-94FC-40DC-A391-CBFFACE9F521}"/>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03A0EC3-98F9-40E0-B983-A782DC3133DB}"/>
              </a:ext>
            </a:extLst>
          </p:cNvPr>
          <p:cNvSpPr>
            <a:spLocks noGrp="1"/>
          </p:cNvSpPr>
          <p:nvPr>
            <p:ph idx="1"/>
          </p:nvPr>
        </p:nvSpPr>
        <p:spPr/>
        <p:txBody>
          <a:bodyPr/>
          <a:lstStyle/>
          <a:p>
            <a:r>
              <a:rPr kumimoji="1" lang="ja-JP" altLang="en-US" dirty="0"/>
              <a:t>任天堂の株価</a:t>
            </a:r>
            <a:endParaRPr kumimoji="1" lang="en-US" altLang="ja-JP" dirty="0"/>
          </a:p>
          <a:p>
            <a:pPr marL="0" indent="0">
              <a:buNone/>
            </a:pPr>
            <a:r>
              <a:rPr lang="en-US" altLang="ja-JP" dirty="0"/>
              <a:t>	2016</a:t>
            </a:r>
            <a:r>
              <a:rPr lang="ja-JP" altLang="en-US" dirty="0"/>
              <a:t>年始めの始値：約</a:t>
            </a:r>
            <a:r>
              <a:rPr lang="en-US" altLang="ja-JP" dirty="0"/>
              <a:t>16000</a:t>
            </a:r>
          </a:p>
          <a:p>
            <a:pPr marL="0" indent="0">
              <a:buNone/>
            </a:pPr>
            <a:r>
              <a:rPr kumimoji="1" lang="en-US" altLang="ja-JP" dirty="0"/>
              <a:t>	2020</a:t>
            </a:r>
            <a:r>
              <a:rPr kumimoji="1" lang="ja-JP" altLang="en-US" dirty="0"/>
              <a:t>年終わりの終値：約</a:t>
            </a:r>
            <a:r>
              <a:rPr kumimoji="1" lang="en-US" altLang="ja-JP" dirty="0"/>
              <a:t>65000</a:t>
            </a:r>
          </a:p>
          <a:p>
            <a:endParaRPr lang="en-US" altLang="ja-JP" dirty="0"/>
          </a:p>
          <a:p>
            <a:r>
              <a:rPr lang="en-US" altLang="ja-JP" dirty="0"/>
              <a:t>buy</a:t>
            </a:r>
            <a:r>
              <a:rPr kumimoji="1" lang="en-US" altLang="ja-JP" dirty="0"/>
              <a:t> &amp; hold</a:t>
            </a:r>
            <a:r>
              <a:rPr kumimoji="1" lang="ja-JP" altLang="en-US" dirty="0"/>
              <a:t>：</a:t>
            </a:r>
            <a:r>
              <a:rPr kumimoji="1" lang="ja-JP" altLang="en-US" sz="2400" dirty="0"/>
              <a:t>約</a:t>
            </a:r>
            <a:r>
              <a:rPr kumimoji="1" lang="en-US" altLang="ja-JP" sz="2400" dirty="0"/>
              <a:t>500</a:t>
            </a:r>
            <a:r>
              <a:rPr kumimoji="1" lang="ja-JP" altLang="en-US" sz="2400" dirty="0"/>
              <a:t>万円の利益 ＞ 今回得られた利益</a:t>
            </a:r>
            <a:endParaRPr kumimoji="1" lang="ja-JP" altLang="en-US" dirty="0"/>
          </a:p>
        </p:txBody>
      </p:sp>
      <p:sp>
        <p:nvSpPr>
          <p:cNvPr id="4" name="スライド番号プレースホルダー 3">
            <a:extLst>
              <a:ext uri="{FF2B5EF4-FFF2-40B4-BE49-F238E27FC236}">
                <a16:creationId xmlns:a16="http://schemas.microsoft.com/office/drawing/2014/main" id="{062C2F64-DE33-4AFE-B1DB-E4073AD8AB0F}"/>
              </a:ext>
            </a:extLst>
          </p:cNvPr>
          <p:cNvSpPr>
            <a:spLocks noGrp="1"/>
          </p:cNvSpPr>
          <p:nvPr>
            <p:ph type="sldNum" sz="quarter" idx="12"/>
          </p:nvPr>
        </p:nvSpPr>
        <p:spPr/>
        <p:txBody>
          <a:bodyPr/>
          <a:lstStyle/>
          <a:p>
            <a:fld id="{A21A8DAC-0996-42B9-8748-E156DE17796C}" type="slidenum">
              <a:rPr kumimoji="1" lang="ja-JP" altLang="en-US" smtClean="0"/>
              <a:t>28</a:t>
            </a:fld>
            <a:endParaRPr kumimoji="1" lang="ja-JP" altLang="en-US"/>
          </a:p>
        </p:txBody>
      </p:sp>
    </p:spTree>
    <p:extLst>
      <p:ext uri="{BB962C8B-B14F-4D97-AF65-F5344CB8AC3E}">
        <p14:creationId xmlns:p14="http://schemas.microsoft.com/office/powerpoint/2010/main" val="2738874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rgbClr val="FFFF00"/>
                </a:solidFill>
              </a:rPr>
              <a:t>まとめと今後の課題</a:t>
            </a:r>
            <a:endParaRPr kumimoji="1" lang="en-US" altLang="ja-JP" dirty="0">
              <a:solidFill>
                <a:srgbClr val="FFFF00"/>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29</a:t>
            </a:fld>
            <a:endParaRPr kumimoji="1" lang="ja-JP" altLang="en-US"/>
          </a:p>
        </p:txBody>
      </p:sp>
    </p:spTree>
    <p:extLst>
      <p:ext uri="{BB962C8B-B14F-4D97-AF65-F5344CB8AC3E}">
        <p14:creationId xmlns:p14="http://schemas.microsoft.com/office/powerpoint/2010/main" val="132184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solidFill>
                  <a:srgbClr val="FFFF00"/>
                </a:solidFill>
              </a:rPr>
              <a:t>はじめに</a:t>
            </a:r>
            <a:endParaRPr kumimoji="1" lang="en-US" altLang="ja-JP" dirty="0">
              <a:solidFill>
                <a:srgbClr val="FFFF00"/>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p:txBody>
      </p:sp>
      <p:sp>
        <p:nvSpPr>
          <p:cNvPr id="4" name="スライド番号プレースホルダー 3">
            <a:extLst>
              <a:ext uri="{FF2B5EF4-FFF2-40B4-BE49-F238E27FC236}">
                <a16:creationId xmlns:a16="http://schemas.microsoft.com/office/drawing/2014/main" id="{D97B59E0-FA71-4F8F-8BD2-124EBEEAC1AA}"/>
              </a:ext>
            </a:extLst>
          </p:cNvPr>
          <p:cNvSpPr>
            <a:spLocks noGrp="1"/>
          </p:cNvSpPr>
          <p:nvPr>
            <p:ph type="sldNum" sz="quarter" idx="12"/>
          </p:nvPr>
        </p:nvSpPr>
        <p:spPr/>
        <p:txBody>
          <a:bodyPr/>
          <a:lstStyle/>
          <a:p>
            <a:fld id="{A21A8DAC-0996-42B9-8748-E156DE17796C}" type="slidenum">
              <a:rPr kumimoji="1" lang="ja-JP" altLang="en-US" sz="2100"/>
              <a:t>3</a:t>
            </a:fld>
            <a:endParaRPr kumimoji="1" lang="ja-JP" altLang="en-US" sz="2100" dirty="0"/>
          </a:p>
        </p:txBody>
      </p:sp>
    </p:spTree>
    <p:extLst>
      <p:ext uri="{BB962C8B-B14F-4D97-AF65-F5344CB8AC3E}">
        <p14:creationId xmlns:p14="http://schemas.microsoft.com/office/powerpoint/2010/main" val="2426631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80209-C8C8-4951-93DA-28F057D789C4}"/>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AF0EDD4F-EACB-4EDF-9EEE-7E2A44C06330}"/>
              </a:ext>
            </a:extLst>
          </p:cNvPr>
          <p:cNvSpPr>
            <a:spLocks noGrp="1"/>
          </p:cNvSpPr>
          <p:nvPr>
            <p:ph idx="1"/>
          </p:nvPr>
        </p:nvSpPr>
        <p:spPr/>
        <p:txBody>
          <a:bodyPr/>
          <a:lstStyle/>
          <a:p>
            <a:r>
              <a:rPr kumimoji="1" lang="en-US" altLang="ja-JP" dirty="0" err="1"/>
              <a:t>CartPole</a:t>
            </a:r>
            <a:r>
              <a:rPr kumimoji="1" lang="ja-JP" altLang="en-US" dirty="0"/>
              <a:t>問題では順調に学習が進んだ</a:t>
            </a:r>
            <a:endParaRPr kumimoji="1" lang="en-US" altLang="ja-JP" dirty="0"/>
          </a:p>
          <a:p>
            <a:endParaRPr kumimoji="1" lang="en-US" altLang="ja-JP" dirty="0"/>
          </a:p>
          <a:p>
            <a:r>
              <a:rPr kumimoji="1" lang="ja-JP" altLang="en-US" dirty="0"/>
              <a:t>株取引の戦略学習では安定して利益をうむ戦略を学習できなかった．</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5A4E857-7CA3-4194-BCDE-A40966AAAB92}"/>
              </a:ext>
            </a:extLst>
          </p:cNvPr>
          <p:cNvSpPr>
            <a:spLocks noGrp="1"/>
          </p:cNvSpPr>
          <p:nvPr>
            <p:ph type="sldNum" sz="quarter" idx="12"/>
          </p:nvPr>
        </p:nvSpPr>
        <p:spPr/>
        <p:txBody>
          <a:bodyPr/>
          <a:lstStyle/>
          <a:p>
            <a:fld id="{A21A8DAC-0996-42B9-8748-E156DE17796C}" type="slidenum">
              <a:rPr kumimoji="1" lang="ja-JP" altLang="en-US" smtClean="0"/>
              <a:t>30</a:t>
            </a:fld>
            <a:endParaRPr kumimoji="1" lang="ja-JP" altLang="en-US"/>
          </a:p>
        </p:txBody>
      </p:sp>
    </p:spTree>
    <p:extLst>
      <p:ext uri="{BB962C8B-B14F-4D97-AF65-F5344CB8AC3E}">
        <p14:creationId xmlns:p14="http://schemas.microsoft.com/office/powerpoint/2010/main" val="316637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D0EEC-4253-4C2E-A45F-19F989E811B9}"/>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9B946CE6-53C8-4864-A764-F0B85790CD16}"/>
              </a:ext>
            </a:extLst>
          </p:cNvPr>
          <p:cNvSpPr>
            <a:spLocks noGrp="1"/>
          </p:cNvSpPr>
          <p:nvPr>
            <p:ph idx="1"/>
          </p:nvPr>
        </p:nvSpPr>
        <p:spPr/>
        <p:txBody>
          <a:bodyPr/>
          <a:lstStyle/>
          <a:p>
            <a:r>
              <a:rPr kumimoji="1" lang="ja-JP" altLang="en-US" dirty="0"/>
              <a:t>より発展的な深層強化学習の理解，応用</a:t>
            </a:r>
            <a:endParaRPr kumimoji="1" lang="en-US" altLang="ja-JP" dirty="0"/>
          </a:p>
          <a:p>
            <a:endParaRPr kumimoji="1" lang="en-US" altLang="ja-JP" dirty="0"/>
          </a:p>
          <a:p>
            <a:r>
              <a:rPr lang="ja-JP" altLang="en-US" dirty="0"/>
              <a:t>株取引における学習期間，</a:t>
            </a:r>
            <a:r>
              <a:rPr lang="en-US" altLang="ja-JP" dirty="0"/>
              <a:t>1</a:t>
            </a:r>
            <a:r>
              <a:rPr lang="ja-JP" altLang="en-US" dirty="0"/>
              <a:t>試行あたりに学習する営業日，報酬の与え方の調整</a:t>
            </a:r>
            <a:endParaRPr lang="en-US" altLang="ja-JP" dirty="0"/>
          </a:p>
          <a:p>
            <a:endParaRPr lang="en-US" altLang="ja-JP" dirty="0"/>
          </a:p>
          <a:p>
            <a:r>
              <a:rPr kumimoji="1" lang="ja-JP" altLang="en-US" dirty="0"/>
              <a:t>気配値を用いたより現実的な取引戦略学習</a:t>
            </a:r>
          </a:p>
        </p:txBody>
      </p:sp>
      <p:sp>
        <p:nvSpPr>
          <p:cNvPr id="4" name="スライド番号プレースホルダー 3">
            <a:extLst>
              <a:ext uri="{FF2B5EF4-FFF2-40B4-BE49-F238E27FC236}">
                <a16:creationId xmlns:a16="http://schemas.microsoft.com/office/drawing/2014/main" id="{1C3053AA-BB72-4ED9-A549-5EC785306106}"/>
              </a:ext>
            </a:extLst>
          </p:cNvPr>
          <p:cNvSpPr>
            <a:spLocks noGrp="1"/>
          </p:cNvSpPr>
          <p:nvPr>
            <p:ph type="sldNum" sz="quarter" idx="12"/>
          </p:nvPr>
        </p:nvSpPr>
        <p:spPr/>
        <p:txBody>
          <a:bodyPr/>
          <a:lstStyle/>
          <a:p>
            <a:fld id="{A21A8DAC-0996-42B9-8748-E156DE17796C}" type="slidenum">
              <a:rPr kumimoji="1" lang="ja-JP" altLang="en-US" smtClean="0"/>
              <a:t>31</a:t>
            </a:fld>
            <a:endParaRPr kumimoji="1" lang="ja-JP" altLang="en-US" dirty="0"/>
          </a:p>
        </p:txBody>
      </p:sp>
    </p:spTree>
    <p:extLst>
      <p:ext uri="{BB962C8B-B14F-4D97-AF65-F5344CB8AC3E}">
        <p14:creationId xmlns:p14="http://schemas.microsoft.com/office/powerpoint/2010/main" val="252915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67AC5E-62C5-4C19-9A8C-3C5E112E8153}"/>
              </a:ext>
            </a:extLst>
          </p:cNvPr>
          <p:cNvSpPr>
            <a:spLocks noGrp="1"/>
          </p:cNvSpPr>
          <p:nvPr>
            <p:ph type="sldNum" sz="quarter" idx="12"/>
          </p:nvPr>
        </p:nvSpPr>
        <p:spPr/>
        <p:txBody>
          <a:bodyPr/>
          <a:lstStyle/>
          <a:p>
            <a:fld id="{A21A8DAC-0996-42B9-8748-E156DE17796C}"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4AEFFB16-E49E-459D-B4A8-29EFF7B5ACC1}"/>
              </a:ext>
            </a:extLst>
          </p:cNvPr>
          <p:cNvSpPr txBox="1"/>
          <p:nvPr/>
        </p:nvSpPr>
        <p:spPr>
          <a:xfrm>
            <a:off x="1209174" y="3117376"/>
            <a:ext cx="6725653" cy="646331"/>
          </a:xfrm>
          <a:prstGeom prst="rect">
            <a:avLst/>
          </a:prstGeom>
          <a:noFill/>
        </p:spPr>
        <p:txBody>
          <a:bodyPr wrap="square" rtlCol="0">
            <a:spAutoFit/>
          </a:bodyPr>
          <a:lstStyle/>
          <a:p>
            <a:r>
              <a:rPr kumimoji="1" lang="ja-JP" altLang="en-US" sz="3600" dirty="0"/>
              <a:t>ご清聴ありがとうございました</a:t>
            </a:r>
          </a:p>
        </p:txBody>
      </p:sp>
    </p:spTree>
    <p:extLst>
      <p:ext uri="{BB962C8B-B14F-4D97-AF65-F5344CB8AC3E}">
        <p14:creationId xmlns:p14="http://schemas.microsoft.com/office/powerpoint/2010/main" val="274312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28BCD-749E-448C-B65B-BC6FFAED2F92}"/>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3A09071E-6713-4C49-ADF1-5480F506367F}"/>
              </a:ext>
            </a:extLst>
          </p:cNvPr>
          <p:cNvSpPr>
            <a:spLocks noGrp="1"/>
          </p:cNvSpPr>
          <p:nvPr>
            <p:ph idx="1"/>
          </p:nvPr>
        </p:nvSpPr>
        <p:spPr/>
        <p:txBody>
          <a:bodyPr/>
          <a:lstStyle/>
          <a:p>
            <a:r>
              <a:rPr kumimoji="1" lang="ja-JP" altLang="en-US" dirty="0"/>
              <a:t>近年，人工知能を用いた株取引が注目</a:t>
            </a:r>
            <a:endParaRPr lang="en-US" altLang="ja-JP" dirty="0"/>
          </a:p>
          <a:p>
            <a:endParaRPr lang="en-US" altLang="ja-JP" dirty="0"/>
          </a:p>
          <a:p>
            <a:r>
              <a:rPr lang="en-US" altLang="ja-JP" dirty="0"/>
              <a:t>Deep Q-Network</a:t>
            </a:r>
            <a:r>
              <a:rPr lang="ja-JP" altLang="en-US" dirty="0"/>
              <a:t>で</a:t>
            </a:r>
            <a:r>
              <a:rPr lang="en-US" altLang="ja-JP" dirty="0" err="1"/>
              <a:t>CartPole</a:t>
            </a:r>
            <a:r>
              <a:rPr lang="ja-JP" altLang="en-US" dirty="0"/>
              <a:t>問題を実装</a:t>
            </a:r>
            <a:endParaRPr lang="en-US" altLang="ja-JP" dirty="0"/>
          </a:p>
          <a:p>
            <a:r>
              <a:rPr lang="ja-JP" altLang="en-US" dirty="0"/>
              <a:t>株取引戦略を学習</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8163B5A-4A08-46C2-B279-910F21CDA854}"/>
              </a:ext>
            </a:extLst>
          </p:cNvPr>
          <p:cNvSpPr>
            <a:spLocks noGrp="1"/>
          </p:cNvSpPr>
          <p:nvPr>
            <p:ph type="sldNum" sz="quarter" idx="12"/>
          </p:nvPr>
        </p:nvSpPr>
        <p:spPr/>
        <p:txBody>
          <a:bodyPr/>
          <a:lstStyle/>
          <a:p>
            <a:fld id="{A21A8DAC-0996-42B9-8748-E156DE17796C}" type="slidenum">
              <a:rPr kumimoji="1" lang="ja-JP" altLang="en-US" smtClean="0"/>
              <a:t>4</a:t>
            </a:fld>
            <a:endParaRPr kumimoji="1" lang="ja-JP" altLang="en-US"/>
          </a:p>
        </p:txBody>
      </p:sp>
    </p:spTree>
    <p:extLst>
      <p:ext uri="{BB962C8B-B14F-4D97-AF65-F5344CB8AC3E}">
        <p14:creationId xmlns:p14="http://schemas.microsoft.com/office/powerpoint/2010/main" val="155487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rgbClr val="FFFF00"/>
                </a:solidFill>
              </a:rPr>
              <a:t>株取引</a:t>
            </a:r>
            <a:endParaRPr lang="en-US" altLang="ja-JP" dirty="0">
              <a:solidFill>
                <a:srgbClr val="FFFF00"/>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5</a:t>
            </a:fld>
            <a:endParaRPr kumimoji="1" lang="ja-JP" altLang="en-US"/>
          </a:p>
        </p:txBody>
      </p:sp>
    </p:spTree>
    <p:extLst>
      <p:ext uri="{BB962C8B-B14F-4D97-AF65-F5344CB8AC3E}">
        <p14:creationId xmlns:p14="http://schemas.microsoft.com/office/powerpoint/2010/main" val="99233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C7C9C5-F13A-4210-882C-E6DAEFC6E326}"/>
              </a:ext>
            </a:extLst>
          </p:cNvPr>
          <p:cNvSpPr>
            <a:spLocks noGrp="1"/>
          </p:cNvSpPr>
          <p:nvPr>
            <p:ph type="title"/>
          </p:nvPr>
        </p:nvSpPr>
        <p:spPr/>
        <p:txBody>
          <a:bodyPr/>
          <a:lstStyle/>
          <a:p>
            <a:r>
              <a:rPr kumimoji="1" lang="ja-JP" altLang="en-US" dirty="0"/>
              <a:t>株取引</a:t>
            </a:r>
          </a:p>
        </p:txBody>
      </p:sp>
      <p:sp>
        <p:nvSpPr>
          <p:cNvPr id="3" name="コンテンツ プレースホルダー 2">
            <a:extLst>
              <a:ext uri="{FF2B5EF4-FFF2-40B4-BE49-F238E27FC236}">
                <a16:creationId xmlns:a16="http://schemas.microsoft.com/office/drawing/2014/main" id="{B0B0C36A-C6D0-4785-AFE7-E06ED95BBF06}"/>
              </a:ext>
            </a:extLst>
          </p:cNvPr>
          <p:cNvSpPr>
            <a:spLocks noGrp="1"/>
          </p:cNvSpPr>
          <p:nvPr>
            <p:ph idx="1"/>
          </p:nvPr>
        </p:nvSpPr>
        <p:spPr/>
        <p:txBody>
          <a:bodyPr/>
          <a:lstStyle/>
          <a:p>
            <a:r>
              <a:rPr kumimoji="1" lang="ja-JP" altLang="en-US" dirty="0"/>
              <a:t>四本値：設定期間内の株価の始値，終値，安値，高値のこと．</a:t>
            </a:r>
            <a:endParaRPr kumimoji="1" lang="en-US" altLang="ja-JP" dirty="0"/>
          </a:p>
          <a:p>
            <a:endParaRPr kumimoji="1" lang="en-US" altLang="ja-JP" dirty="0"/>
          </a:p>
          <a:p>
            <a:r>
              <a:rPr lang="ja-JP" altLang="en-US" dirty="0"/>
              <a:t>出来高：設定期間内に取引が成立した株の数量</a:t>
            </a:r>
            <a:endParaRPr lang="en-US" altLang="ja-JP" dirty="0"/>
          </a:p>
          <a:p>
            <a:endParaRPr lang="en-US" altLang="ja-JP" dirty="0"/>
          </a:p>
          <a:p>
            <a:r>
              <a:rPr lang="ja-JP" altLang="en-US" dirty="0"/>
              <a:t>日本の証券上における注文量は</a:t>
            </a:r>
            <a:r>
              <a:rPr lang="en-US" altLang="ja-JP" dirty="0"/>
              <a:t>100</a:t>
            </a:r>
            <a:r>
              <a:rPr lang="ja-JP" altLang="en-US" dirty="0"/>
              <a:t>株単位</a:t>
            </a:r>
            <a:endParaRPr lang="en-US" altLang="ja-JP" dirty="0"/>
          </a:p>
        </p:txBody>
      </p:sp>
      <p:sp>
        <p:nvSpPr>
          <p:cNvPr id="4" name="スライド番号プレースホルダー 3">
            <a:extLst>
              <a:ext uri="{FF2B5EF4-FFF2-40B4-BE49-F238E27FC236}">
                <a16:creationId xmlns:a16="http://schemas.microsoft.com/office/drawing/2014/main" id="{43A86C77-BADF-4A82-9E04-D910E88E74CE}"/>
              </a:ext>
            </a:extLst>
          </p:cNvPr>
          <p:cNvSpPr>
            <a:spLocks noGrp="1"/>
          </p:cNvSpPr>
          <p:nvPr>
            <p:ph type="sldNum" sz="quarter" idx="12"/>
          </p:nvPr>
        </p:nvSpPr>
        <p:spPr/>
        <p:txBody>
          <a:bodyPr/>
          <a:lstStyle/>
          <a:p>
            <a:fld id="{A21A8DAC-0996-42B9-8748-E156DE17796C}" type="slidenum">
              <a:rPr kumimoji="1" lang="ja-JP" altLang="en-US" smtClean="0"/>
              <a:t>6</a:t>
            </a:fld>
            <a:endParaRPr kumimoji="1" lang="ja-JP" altLang="en-US"/>
          </a:p>
        </p:txBody>
      </p:sp>
    </p:spTree>
    <p:extLst>
      <p:ext uri="{BB962C8B-B14F-4D97-AF65-F5344CB8AC3E}">
        <p14:creationId xmlns:p14="http://schemas.microsoft.com/office/powerpoint/2010/main" val="388079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rgbClr val="FFFF00"/>
                </a:solidFill>
              </a:rPr>
              <a:t>要素技術</a:t>
            </a:r>
            <a:endParaRPr kumimoji="1" lang="en-US" altLang="ja-JP" dirty="0">
              <a:solidFill>
                <a:srgbClr val="FFFF00"/>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7</a:t>
            </a:fld>
            <a:endParaRPr kumimoji="1" lang="ja-JP" altLang="en-US"/>
          </a:p>
        </p:txBody>
      </p:sp>
    </p:spTree>
    <p:extLst>
      <p:ext uri="{BB962C8B-B14F-4D97-AF65-F5344CB8AC3E}">
        <p14:creationId xmlns:p14="http://schemas.microsoft.com/office/powerpoint/2010/main" val="429095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err="1"/>
              <a:t>OpenAI</a:t>
            </a:r>
            <a:r>
              <a:rPr kumimoji="1" lang="en-US" altLang="ja-JP" dirty="0"/>
              <a:t> Gym</a:t>
            </a:r>
            <a:r>
              <a:rPr lang="ja-JP" altLang="en-US" dirty="0"/>
              <a:t>：</a:t>
            </a:r>
            <a:endParaRPr lang="en-US" altLang="ja-JP" dirty="0"/>
          </a:p>
          <a:p>
            <a:pPr lvl="1"/>
            <a:r>
              <a:rPr lang="en-US" altLang="ja-JP" dirty="0" err="1"/>
              <a:t>OpenAI</a:t>
            </a:r>
            <a:r>
              <a:rPr lang="ja-JP" altLang="en-US" dirty="0"/>
              <a:t>：人工知能を研究する非営利団体</a:t>
            </a:r>
            <a:endParaRPr lang="en-US" altLang="ja-JP" dirty="0"/>
          </a:p>
          <a:p>
            <a:pPr lvl="1"/>
            <a:r>
              <a:rPr lang="en-US" altLang="ja-JP" dirty="0"/>
              <a:t>Gym</a:t>
            </a:r>
            <a:r>
              <a:rPr lang="ja-JP" altLang="en-US" dirty="0"/>
              <a:t>：</a:t>
            </a:r>
            <a:r>
              <a:rPr lang="en-US" altLang="ja-JP" dirty="0"/>
              <a:t>Open AI</a:t>
            </a:r>
            <a:r>
              <a:rPr lang="ja-JP" altLang="en-US" dirty="0"/>
              <a:t>が作成した強化学習のシュミレーションプラットホーム</a:t>
            </a:r>
            <a:endParaRPr lang="en-US" altLang="ja-JP" dirty="0"/>
          </a:p>
          <a:p>
            <a:pPr lvl="4"/>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8</a:t>
            </a:fld>
            <a:endParaRPr kumimoji="1" lang="ja-JP" altLang="en-US"/>
          </a:p>
        </p:txBody>
      </p:sp>
    </p:spTree>
    <p:extLst>
      <p:ext uri="{BB962C8B-B14F-4D97-AF65-F5344CB8AC3E}">
        <p14:creationId xmlns:p14="http://schemas.microsoft.com/office/powerpoint/2010/main" val="76622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CartPole-v0</a:t>
            </a:r>
            <a:r>
              <a:rPr kumimoji="1" lang="ja-JP" altLang="en-US" dirty="0"/>
              <a:t> ：</a:t>
            </a:r>
            <a:r>
              <a:rPr lang="en-US" altLang="ja-JP" dirty="0"/>
              <a:t>G</a:t>
            </a:r>
            <a:r>
              <a:rPr kumimoji="1" lang="en-US" altLang="ja-JP" dirty="0"/>
              <a:t>ym</a:t>
            </a:r>
            <a:r>
              <a:rPr kumimoji="1" lang="ja-JP" altLang="en-US" dirty="0"/>
              <a:t>に用意されている倒立振子のゲーム</a:t>
            </a:r>
            <a:endParaRPr lang="en-US" altLang="ja-JP" dirty="0"/>
          </a:p>
          <a:p>
            <a:pPr lvl="1"/>
            <a:r>
              <a:rPr kumimoji="1" lang="ja-JP" altLang="en-US" dirty="0"/>
              <a:t>カートを左右に動かすことでポールを立て続ける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B0BF286C-661C-4C19-8C2B-547A3E571F8C}"/>
              </a:ext>
            </a:extLst>
          </p:cNvPr>
          <p:cNvPicPr>
            <a:picLocks noChangeAspect="1"/>
          </p:cNvPicPr>
          <p:nvPr/>
        </p:nvPicPr>
        <p:blipFill>
          <a:blip r:embed="rId3"/>
          <a:stretch>
            <a:fillRect/>
          </a:stretch>
        </p:blipFill>
        <p:spPr>
          <a:xfrm>
            <a:off x="2992381" y="3310095"/>
            <a:ext cx="3159237" cy="2643444"/>
          </a:xfrm>
          <a:prstGeom prst="rect">
            <a:avLst/>
          </a:prstGeom>
        </p:spPr>
      </p:pic>
      <p:sp>
        <p:nvSpPr>
          <p:cNvPr id="6" name="テキスト ボックス 5">
            <a:extLst>
              <a:ext uri="{FF2B5EF4-FFF2-40B4-BE49-F238E27FC236}">
                <a16:creationId xmlns:a16="http://schemas.microsoft.com/office/drawing/2014/main" id="{D9893FC0-07A1-4823-BB60-906B74E0EEC3}"/>
              </a:ext>
            </a:extLst>
          </p:cNvPr>
          <p:cNvSpPr txBox="1"/>
          <p:nvPr/>
        </p:nvSpPr>
        <p:spPr>
          <a:xfrm>
            <a:off x="708163" y="6356351"/>
            <a:ext cx="4968476" cy="300082"/>
          </a:xfrm>
          <a:prstGeom prst="rect">
            <a:avLst/>
          </a:prstGeom>
          <a:noFill/>
        </p:spPr>
        <p:txBody>
          <a:bodyPr wrap="none" rtlCol="0">
            <a:spAutoFit/>
          </a:bodyPr>
          <a:lstStyle/>
          <a:p>
            <a:r>
              <a:rPr kumimoji="1" lang="ja-JP" altLang="en-US" sz="1350" dirty="0"/>
              <a:t>参考；</a:t>
            </a:r>
            <a:r>
              <a:rPr kumimoji="1" lang="en-US" altLang="ja-JP" sz="1350" dirty="0"/>
              <a:t>https://www.programmersought.com/article/58125077819/</a:t>
            </a:r>
            <a:endParaRPr kumimoji="1" lang="ja-JP" altLang="en-US" sz="1350" dirty="0"/>
          </a:p>
        </p:txBody>
      </p:sp>
    </p:spTree>
    <p:extLst>
      <p:ext uri="{BB962C8B-B14F-4D97-AF65-F5344CB8AC3E}">
        <p14:creationId xmlns:p14="http://schemas.microsoft.com/office/powerpoint/2010/main" val="286223263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1077</TotalTime>
  <Words>2534</Words>
  <Application>Microsoft Office PowerPoint</Application>
  <PresentationFormat>画面に合わせる (4:3)</PresentationFormat>
  <Paragraphs>335</Paragraphs>
  <Slides>32</Slides>
  <Notes>32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游ゴシック</vt:lpstr>
      <vt:lpstr>Arial</vt:lpstr>
      <vt:lpstr>Calibri</vt:lpstr>
      <vt:lpstr>Calibri Light</vt:lpstr>
      <vt:lpstr>Cambria Math</vt:lpstr>
      <vt:lpstr>Office Theme</vt:lpstr>
      <vt:lpstr>深層強化学習を用いた株取引エージェント学習</vt:lpstr>
      <vt:lpstr>発表の流れ</vt:lpstr>
      <vt:lpstr>発表の流れ</vt:lpstr>
      <vt:lpstr>はじめに</vt:lpstr>
      <vt:lpstr>発表の流れ</vt:lpstr>
      <vt:lpstr>株取引</vt:lpstr>
      <vt:lpstr>発表の流れ</vt:lpstr>
      <vt:lpstr>要素技術</vt:lpstr>
      <vt:lpstr>要素技術</vt:lpstr>
      <vt:lpstr>要素技術</vt:lpstr>
      <vt:lpstr>要素技術</vt:lpstr>
      <vt:lpstr>要素技術</vt:lpstr>
      <vt:lpstr>要素技術</vt:lpstr>
      <vt:lpstr>要素技術</vt:lpstr>
      <vt:lpstr>発表の流れ</vt:lpstr>
      <vt:lpstr>実験1（CartPole問題）</vt:lpstr>
      <vt:lpstr>実験1（CartPole問題）</vt:lpstr>
      <vt:lpstr>実験1（CartPole問題）</vt:lpstr>
      <vt:lpstr>実験1（CartPole問題）</vt:lpstr>
      <vt:lpstr>実験1（CartPole問題）</vt:lpstr>
      <vt:lpstr>発表の流れ</vt:lpstr>
      <vt:lpstr>実験2（株取引の戦略学習）</vt:lpstr>
      <vt:lpstr>実験2（株取引の戦略学習）</vt:lpstr>
      <vt:lpstr>実験2（株取引の戦略学習）</vt:lpstr>
      <vt:lpstr>実験2（株取引の戦略学習）</vt:lpstr>
      <vt:lpstr>実験2（株取引の戦略学習）</vt:lpstr>
      <vt:lpstr>実験2（株取引の戦略学習）</vt:lpstr>
      <vt:lpstr>実験2（株取引の戦略学習）</vt:lpstr>
      <vt:lpstr>発表の流れ</vt:lpstr>
      <vt:lpstr>まとめと今後の課題</vt:lpstr>
      <vt:lpstr>まとめと今後の課題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深層強化学習を用いた株取引エージェント学習</dc:title>
  <dc:creator>尾關 拓巳</dc:creator>
  <cp:lastModifiedBy>尾關 拓巳</cp:lastModifiedBy>
  <cp:revision>68</cp:revision>
  <dcterms:created xsi:type="dcterms:W3CDTF">2021-01-17T09:26:50Z</dcterms:created>
  <dcterms:modified xsi:type="dcterms:W3CDTF">2021-01-20T09:03:35Z</dcterms:modified>
</cp:coreProperties>
</file>