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3"/>
  </p:notesMasterIdLst>
  <p:sldIdLst>
    <p:sldId id="256" r:id="rId2"/>
    <p:sldId id="262" r:id="rId3"/>
    <p:sldId id="268" r:id="rId4"/>
    <p:sldId id="270" r:id="rId5"/>
    <p:sldId id="267" r:id="rId6"/>
    <p:sldId id="266" r:id="rId7"/>
    <p:sldId id="265" r:id="rId8"/>
    <p:sldId id="261" r:id="rId9"/>
    <p:sldId id="264" r:id="rId10"/>
    <p:sldId id="263" r:id="rId11"/>
    <p:sldId id="269" r:id="rId12"/>
  </p:sldIdLst>
  <p:sldSz cx="30275213" cy="4280376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A8A"/>
    <a:srgbClr val="9DC3E6"/>
    <a:srgbClr val="C4D3B1"/>
    <a:srgbClr val="F379D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C035AC-5299-4DA0-972B-3FCAA578D99E}">
  <a:tblStyle styleId="{3CC035AC-5299-4DA0-972B-3FCAA578D99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5" autoAdjust="0"/>
    <p:restoredTop sz="94575" autoAdjust="0"/>
  </p:normalViewPr>
  <p:slideViewPr>
    <p:cSldViewPr snapToGrid="0">
      <p:cViewPr>
        <p:scale>
          <a:sx n="51" d="100"/>
          <a:sy n="51" d="100"/>
        </p:scale>
        <p:origin x="36" y="-60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EF08BC6A-950D-B84A-8F00-681837CE8CBE}"/>
            </a:ext>
          </a:extLst>
        </p:cNvPr>
        <p:cNvGrpSpPr/>
        <p:nvPr/>
      </p:nvGrpSpPr>
      <p:grpSpPr>
        <a:xfrm>
          <a:off x="0" y="0"/>
          <a:ext cx="0" cy="0"/>
          <a:chOff x="0" y="0"/>
          <a:chExt cx="0" cy="0"/>
        </a:xfrm>
      </p:grpSpPr>
      <p:sp>
        <p:nvSpPr>
          <p:cNvPr id="60" name="Google Shape;60;p1:notes">
            <a:extLst>
              <a:ext uri="{FF2B5EF4-FFF2-40B4-BE49-F238E27FC236}">
                <a16:creationId xmlns:a16="http://schemas.microsoft.com/office/drawing/2014/main" id="{0A951087-0364-2F17-FF6E-4C4837B440F3}"/>
              </a:ext>
            </a:extLst>
          </p:cNvPr>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JP" altLang="en-US" dirty="0"/>
              <a:t>それでは「</a:t>
            </a:r>
            <a:r>
              <a:rPr lang="en-US" altLang="ja-JP" sz="1100" b="0" i="0" u="none" strike="noStrike" cap="none" dirty="0">
                <a:solidFill>
                  <a:srgbClr val="FFFFFF"/>
                </a:solidFill>
                <a:latin typeface="+mj-ea"/>
                <a:ea typeface="+mj-ea"/>
                <a:cs typeface="Arial"/>
                <a:sym typeface="Arial"/>
              </a:rPr>
              <a:t>BERT </a:t>
            </a:r>
            <a:r>
              <a:rPr lang="ja-JP" altLang="en-US" sz="1100" b="0" i="0" u="none" strike="noStrike" cap="none" dirty="0">
                <a:solidFill>
                  <a:srgbClr val="FFFFFF"/>
                </a:solidFill>
                <a:latin typeface="+mj-ea"/>
                <a:ea typeface="+mj-ea"/>
                <a:cs typeface="Arial"/>
                <a:sym typeface="Arial"/>
              </a:rPr>
              <a:t>を用いた原文と要約文の分散表現の最適な統合手法の検討</a:t>
            </a:r>
            <a:r>
              <a:rPr lang="ja-JP" altLang="en-US" dirty="0"/>
              <a:t>」と題しまして創発ソフトウェア研究室の高山が発表させていただきます。</a:t>
            </a:r>
            <a:endParaRPr lang="en-US" altLang="ja-JP" dirty="0"/>
          </a:p>
          <a:p>
            <a:pPr marL="0" lvl="0" indent="0" algn="l" rtl="0">
              <a:spcBef>
                <a:spcPts val="0"/>
              </a:spcBef>
              <a:spcAft>
                <a:spcPts val="0"/>
              </a:spcAft>
              <a:buNone/>
            </a:pPr>
            <a:r>
              <a:rPr lang="ja-JP" altLang="en-US" dirty="0"/>
              <a:t>ーーーーーーーーーーーーーーー</a:t>
            </a:r>
            <a:endParaRPr lang="en-US" altLang="ja-JP" dirty="0"/>
          </a:p>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これらの手法はコンピュータヴィジョンの領域で提案されたものをなぞらえたものであり</a:t>
            </a:r>
            <a:r>
              <a:rPr lang="en-US" altLang="ja-JP" sz="1100" dirty="0">
                <a:latin typeface="+mn-ea"/>
                <a:ea typeface="+mn-e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自然言語処理分野におけるプーリング手法は数少なく</a:t>
            </a:r>
            <a:r>
              <a:rPr lang="en-US" altLang="ja-JP" sz="1100" dirty="0">
                <a:latin typeface="+mn-ea"/>
                <a:ea typeface="+mn-ea"/>
              </a:rPr>
              <a:t>, </a:t>
            </a:r>
            <a:r>
              <a:rPr lang="ja-JP" altLang="en-US" sz="1100" dirty="0">
                <a:latin typeface="+mn-ea"/>
                <a:ea typeface="+mn-ea"/>
              </a:rPr>
              <a:t>その効果に関する理解は不十分である事実があります。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よって、本研究では対話型の大規模言語モデル</a:t>
            </a:r>
            <a:r>
              <a:rPr lang="en-US" altLang="ja-JP" sz="1100" dirty="0">
                <a:latin typeface="+mn-ea"/>
                <a:ea typeface="+mn-ea"/>
              </a:rPr>
              <a:t>API</a:t>
            </a:r>
            <a:r>
              <a:rPr lang="ja-JP" altLang="en-US" sz="1100" dirty="0">
                <a:latin typeface="+mn-ea"/>
                <a:ea typeface="+mn-ea"/>
              </a:rPr>
              <a:t>を用いて生成した要約文を学習に組み込むことでより最適な分散表現を得る手法を提案します。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従来研究として大和らによる</a:t>
            </a:r>
            <a:r>
              <a:rPr lang="en-US" altLang="ja-JP" sz="1100" dirty="0">
                <a:latin typeface="+mn-ea"/>
                <a:ea typeface="+mn-ea"/>
              </a:rPr>
              <a:t>CLS-Average Pooling </a:t>
            </a:r>
            <a:r>
              <a:rPr lang="ja-JP" altLang="en-US" sz="1100" dirty="0">
                <a:latin typeface="+mn-ea"/>
                <a:ea typeface="+mn-ea"/>
              </a:rPr>
              <a:t>層、</a:t>
            </a:r>
            <a:r>
              <a:rPr lang="en-US" altLang="ja-JP" sz="1100" dirty="0">
                <a:latin typeface="+mn-ea"/>
                <a:ea typeface="+mn-ea"/>
              </a:rPr>
              <a:t>CAP</a:t>
            </a:r>
            <a:r>
              <a:rPr lang="ja-JP" altLang="en-US" sz="1100" dirty="0">
                <a:latin typeface="+mn-ea"/>
                <a:ea typeface="+mn-ea"/>
              </a:rPr>
              <a:t>層の導入が提唱されており、これは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これをもとに、本研究では</a:t>
            </a:r>
            <a:r>
              <a:rPr lang="en-US" altLang="ja-JP" sz="1100" dirty="0">
                <a:latin typeface="+mn-ea"/>
                <a:ea typeface="+mn-ea"/>
              </a:rPr>
              <a:t>CAP</a:t>
            </a:r>
            <a:r>
              <a:rPr lang="ja-JP" altLang="en-US" sz="1100" dirty="0">
                <a:latin typeface="+mn-ea"/>
                <a:ea typeface="+mn-ea"/>
              </a:rPr>
              <a:t>層における要約ベクトル項</a:t>
            </a:r>
            <a:r>
              <a:rPr lang="en-US" altLang="ja-JP" sz="1100" dirty="0">
                <a:latin typeface="+mn-ea"/>
                <a:ea typeface="+mn-ea"/>
              </a:rPr>
              <a:t>E_{sum} </a:t>
            </a:r>
            <a:r>
              <a:rPr lang="ja-JP" altLang="en-US" sz="1100" dirty="0">
                <a:latin typeface="+mn-ea"/>
                <a:ea typeface="+mn-ea"/>
              </a:rPr>
              <a:t>の追加を行ったプーリング手法について検討します。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パーッと言って</a:t>
            </a:r>
            <a:r>
              <a:rPr lang="en-US" altLang="ja-JP" sz="1100" dirty="0">
                <a:latin typeface="+mn-ea"/>
                <a:ea typeface="+mn-ea"/>
              </a:rPr>
              <a:t>) E_{sum} </a:t>
            </a:r>
            <a:r>
              <a:rPr lang="ja-JP" altLang="en-US" sz="1100" dirty="0">
                <a:latin typeface="+mn-ea"/>
                <a:ea typeface="+mn-ea"/>
              </a:rPr>
              <a:t>の算出については後に説明します。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a:t>
            </a:r>
            <a:r>
              <a:rPr lang="en-US" altLang="ja-JP" sz="1100" dirty="0">
                <a:latin typeface="+mn-ea"/>
                <a:ea typeface="+mn-ea"/>
              </a:rPr>
              <a:t>livedoor </a:t>
            </a:r>
            <a:r>
              <a:rPr lang="ja-JP" altLang="en-US" sz="1100" dirty="0">
                <a:latin typeface="+mn-ea"/>
                <a:ea typeface="+mn-ea"/>
              </a:rPr>
              <a:t>ニュースコーパスデータセットを用いたテキスト分類を行います。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（パーッという）</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事前準備として、まずデータセットに含まれるタイトルや本文の情報から記事本文の要約文を生成します。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生成方法は以下のようなプロンプトを作成し、大規模言語モデル</a:t>
            </a:r>
            <a:r>
              <a:rPr lang="en-US" altLang="ja-JP" sz="1100" dirty="0">
                <a:latin typeface="+mn-ea"/>
                <a:ea typeface="+mn-ea"/>
              </a:rPr>
              <a:t>API</a:t>
            </a:r>
            <a:r>
              <a:rPr lang="ja-JP" altLang="en-US" sz="1100" dirty="0">
                <a:latin typeface="+mn-ea"/>
                <a:ea typeface="+mn-ea"/>
              </a:rPr>
              <a:t>からの回答を要約文とします。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本研究では大規模言語モデル</a:t>
            </a:r>
            <a:r>
              <a:rPr lang="en-US" altLang="ja-JP" sz="1100" dirty="0">
                <a:latin typeface="+mn-ea"/>
                <a:ea typeface="+mn-ea"/>
              </a:rPr>
              <a:t>API</a:t>
            </a:r>
            <a:r>
              <a:rPr lang="ja-JP" altLang="en-US" sz="1100" dirty="0">
                <a:latin typeface="+mn-ea"/>
                <a:ea typeface="+mn-ea"/>
              </a:rPr>
              <a:t>として</a:t>
            </a:r>
            <a:r>
              <a:rPr lang="en-US" altLang="ja-JP" sz="1100" dirty="0">
                <a:latin typeface="+mn-ea"/>
                <a:ea typeface="+mn-ea"/>
              </a:rPr>
              <a:t>Preferred </a:t>
            </a:r>
            <a:r>
              <a:rPr lang="en-US" altLang="ja-JP" sz="1100" dirty="0" err="1">
                <a:latin typeface="+mn-ea"/>
                <a:ea typeface="+mn-ea"/>
              </a:rPr>
              <a:t>NetWorks</a:t>
            </a:r>
            <a:r>
              <a:rPr lang="ja-JP" altLang="en-US" sz="1100" dirty="0">
                <a:latin typeface="+mn-ea"/>
                <a:ea typeface="+mn-ea"/>
              </a:rPr>
              <a:t>が提供している</a:t>
            </a:r>
            <a:r>
              <a:rPr lang="en-US" altLang="ja-JP" sz="1100" dirty="0">
                <a:latin typeface="+mn-ea"/>
                <a:ea typeface="+mn-ea"/>
              </a:rPr>
              <a:t>PLaMo </a:t>
            </a:r>
            <a:r>
              <a:rPr lang="ja-JP" altLang="en-US" sz="1100" dirty="0">
                <a:latin typeface="+mn-ea"/>
                <a:ea typeface="+mn-ea"/>
              </a:rPr>
              <a:t>を使用しました。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そして各カテゴリの記事を訓練、検証、テストデータに</a:t>
            </a:r>
            <a:r>
              <a:rPr lang="en-US" altLang="ja-JP" sz="1100" dirty="0">
                <a:latin typeface="+mn-ea"/>
                <a:ea typeface="+mn-ea"/>
              </a:rPr>
              <a:t>8:1:1</a:t>
            </a:r>
            <a:r>
              <a:rPr lang="ja-JP" altLang="en-US" sz="1100" dirty="0">
                <a:latin typeface="+mn-ea"/>
                <a:ea typeface="+mn-ea"/>
              </a:rPr>
              <a:t>になるように分割します。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データセットに関するメタ情報はこちらをご覧ください。</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提案手法の有効性を示すため、図のようなモデルでテキスト分類タスクを解きます。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元データを処理する</a:t>
            </a:r>
            <a:r>
              <a:rPr lang="en-US" altLang="ja-JP" sz="1100" dirty="0">
                <a:latin typeface="+mn-ea"/>
                <a:ea typeface="+mn-ea"/>
              </a:rPr>
              <a:t>BERT 1 </a:t>
            </a:r>
            <a:r>
              <a:rPr lang="ja-JP" altLang="en-US" sz="1100" dirty="0">
                <a:latin typeface="+mn-ea"/>
                <a:ea typeface="+mn-ea"/>
              </a:rPr>
              <a:t>と 要約文を処理する</a:t>
            </a:r>
            <a:r>
              <a:rPr lang="en-US" altLang="ja-JP" sz="1100" dirty="0">
                <a:latin typeface="+mn-ea"/>
                <a:ea typeface="+mn-ea"/>
              </a:rPr>
              <a:t>BERT 2 </a:t>
            </a:r>
            <a:r>
              <a:rPr lang="ja-JP" altLang="en-US" sz="1100" dirty="0">
                <a:latin typeface="+mn-ea"/>
                <a:ea typeface="+mn-ea"/>
              </a:rPr>
              <a:t>の独立した訓練済日本語</a:t>
            </a:r>
            <a:r>
              <a:rPr lang="en-US" altLang="ja-JP" sz="1100" dirty="0">
                <a:latin typeface="+mn-ea"/>
                <a:ea typeface="+mn-ea"/>
              </a:rPr>
              <a:t>BERT</a:t>
            </a:r>
            <a:r>
              <a:rPr lang="ja-JP" altLang="en-US" sz="1100" dirty="0">
                <a:latin typeface="+mn-ea"/>
                <a:ea typeface="+mn-ea"/>
              </a:rPr>
              <a:t>モデルを用意し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図のように入力形式を整えたものを </a:t>
            </a:r>
            <a:r>
              <a:rPr lang="en-US" altLang="ja-JP" sz="1100" dirty="0">
                <a:latin typeface="+mn-ea"/>
                <a:ea typeface="+mn-ea"/>
              </a:rPr>
              <a:t>BERT </a:t>
            </a:r>
            <a:r>
              <a:rPr lang="ja-JP" altLang="en-US" sz="1100" dirty="0">
                <a:latin typeface="+mn-ea"/>
                <a:ea typeface="+mn-ea"/>
              </a:rPr>
              <a:t>への入力とし、分散表現を得ます。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1 </a:t>
            </a:r>
            <a:r>
              <a:rPr lang="ja-JP" altLang="en-US" sz="1100" dirty="0">
                <a:latin typeface="+mn-ea"/>
                <a:ea typeface="+mn-ea"/>
              </a:rPr>
              <a:t>からは従来手法と同様に元データに対する </a:t>
            </a:r>
            <a:r>
              <a:rPr lang="en-US" altLang="ja-JP" sz="1100" dirty="0">
                <a:latin typeface="+mn-ea"/>
                <a:ea typeface="+mn-ea"/>
              </a:rPr>
              <a:t>E_{</a:t>
            </a:r>
            <a:r>
              <a:rPr lang="en-US" altLang="ja-JP" sz="1100" dirty="0" err="1">
                <a:latin typeface="+mn-ea"/>
                <a:ea typeface="+mn-ea"/>
              </a:rPr>
              <a:t>cls</a:t>
            </a:r>
            <a:r>
              <a:rPr lang="en-US" altLang="ja-JP" sz="1100" dirty="0">
                <a:latin typeface="+mn-ea"/>
                <a:ea typeface="+mn-ea"/>
              </a:rPr>
              <a:t>}</a:t>
            </a:r>
            <a:r>
              <a:rPr lang="ja-JP" altLang="en-US" sz="1100" dirty="0">
                <a:latin typeface="+mn-ea"/>
                <a:ea typeface="+mn-ea"/>
              </a:rPr>
              <a:t>と</a:t>
            </a:r>
            <a:r>
              <a:rPr lang="en-US" altLang="ja-JP" sz="1100" dirty="0">
                <a:latin typeface="+mn-ea"/>
                <a:ea typeface="+mn-ea"/>
              </a:rPr>
              <a:t>E_{Avg}</a:t>
            </a:r>
            <a:r>
              <a:rPr lang="ja-JP" altLang="en-US" sz="1100" dirty="0">
                <a:latin typeface="+mn-ea"/>
                <a:ea typeface="+mn-ea"/>
              </a:rPr>
              <a:t>を算出し、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2 </a:t>
            </a:r>
            <a:r>
              <a:rPr lang="ja-JP" altLang="en-US" sz="1100" dirty="0">
                <a:latin typeface="+mn-ea"/>
                <a:ea typeface="+mn-ea"/>
              </a:rPr>
              <a:t>からは </a:t>
            </a:r>
            <a:r>
              <a:rPr lang="en-US" altLang="ja-JP" sz="1100" dirty="0">
                <a:latin typeface="+mn-ea"/>
                <a:ea typeface="+mn-ea"/>
              </a:rPr>
              <a:t>[CLS] </a:t>
            </a:r>
            <a:r>
              <a:rPr lang="ja-JP" altLang="en-US" sz="1100" dirty="0">
                <a:latin typeface="+mn-ea"/>
                <a:ea typeface="+mn-ea"/>
              </a:rPr>
              <a:t>に対応するベクトルを </a:t>
            </a:r>
            <a:r>
              <a:rPr lang="en-US" altLang="ja-JP" sz="1100" dirty="0">
                <a:latin typeface="+mn-ea"/>
                <a:ea typeface="+mn-ea"/>
              </a:rPr>
              <a:t>E_{sum} </a:t>
            </a:r>
            <a:r>
              <a:rPr lang="ja-JP" altLang="en-US" sz="1100" dirty="0">
                <a:latin typeface="+mn-ea"/>
                <a:ea typeface="+mn-ea"/>
              </a:rPr>
              <a:t>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そしてこれらを、</a:t>
            </a:r>
            <a:r>
              <a:rPr lang="en-US" altLang="ja-JP" sz="1100" dirty="0">
                <a:latin typeface="+mn-ea"/>
                <a:ea typeface="+mn-ea"/>
              </a:rPr>
              <a:t>pooling </a:t>
            </a:r>
            <a:r>
              <a:rPr lang="ja-JP" altLang="en-US" sz="1100" dirty="0">
                <a:latin typeface="+mn-ea"/>
                <a:ea typeface="+mn-ea"/>
              </a:rPr>
              <a:t>層へ入力し、 その後 </a:t>
            </a:r>
            <a:r>
              <a:rPr lang="en-US" altLang="ja-JP" sz="1100" dirty="0">
                <a:latin typeface="+mn-ea"/>
                <a:ea typeface="+mn-ea"/>
              </a:rPr>
              <a:t>1 </a:t>
            </a:r>
            <a:r>
              <a:rPr lang="ja-JP" altLang="en-US" sz="1100" dirty="0">
                <a:latin typeface="+mn-ea"/>
                <a:ea typeface="+mn-ea"/>
              </a:rPr>
              <a:t>層の分類器を通してラベルを推定します。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このような実験を従来手法と比較しました。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実験結果がこちらのようになります。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Accuracy</a:t>
            </a:r>
            <a:r>
              <a:rPr lang="ja-JP" altLang="en-US" sz="1100" dirty="0">
                <a:latin typeface="+mn-ea"/>
                <a:ea typeface="+mn-ea"/>
              </a:rPr>
              <a:t>及び、</a:t>
            </a:r>
            <a:r>
              <a:rPr lang="en-US" altLang="ja-JP" sz="1100" dirty="0">
                <a:latin typeface="+mn-ea"/>
                <a:ea typeface="+mn-ea"/>
              </a:rPr>
              <a:t>F</a:t>
            </a:r>
            <a:r>
              <a:rPr lang="ja-JP" altLang="en-US" sz="1100" dirty="0">
                <a:latin typeface="+mn-ea"/>
                <a:ea typeface="+mn-ea"/>
              </a:rPr>
              <a:t>値においてどちらも提案手法のほうが若干上回る結果となり、提案手法の有効性を確認できました。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またこのような結果が生まれた考察としては、</a:t>
            </a:r>
            <a:r>
              <a:rPr lang="en-US" altLang="ja-JP" sz="1100" dirty="0">
                <a:latin typeface="+mn-ea"/>
                <a:ea typeface="+mn-ea"/>
              </a:rPr>
              <a:t>BERT </a:t>
            </a:r>
            <a:r>
              <a:rPr lang="ja-JP" altLang="en-US" sz="1100" dirty="0">
                <a:latin typeface="+mn-ea"/>
                <a:ea typeface="+mn-ea"/>
              </a:rPr>
              <a:t>モデルの特性上、</a:t>
            </a:r>
            <a:r>
              <a:rPr lang="en-US" altLang="ja-JP" sz="1100" dirty="0">
                <a:latin typeface="+mn-ea"/>
                <a:ea typeface="+mn-ea"/>
              </a:rPr>
              <a:t>512</a:t>
            </a:r>
            <a:r>
              <a:rPr lang="ja-JP" altLang="en-US" sz="1100" dirty="0">
                <a:latin typeface="+mn-ea"/>
                <a:ea typeface="+mn-ea"/>
              </a:rPr>
              <a:t>トークンまでしか入力できず、</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元データが十分に長い場合重要な情報が欠損してしまうことに由来すると考えられます。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ヒストグラムに関して</a:t>
            </a:r>
            <a:r>
              <a:rPr lang="en-US" altLang="ja-JP" sz="1100" dirty="0">
                <a:latin typeface="+mn-ea"/>
                <a:ea typeface="+mn-ea"/>
              </a:rPr>
              <a:t>)</a:t>
            </a:r>
            <a:r>
              <a:rPr lang="ja-JP" altLang="en-US" sz="1100" dirty="0">
                <a:latin typeface="+mn-ea"/>
                <a:ea typeface="+mn-ea"/>
              </a:rPr>
              <a:t>右図は訓練データにおける、元データと要約データのトークン数の分布です。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赤い線は </a:t>
            </a:r>
            <a:r>
              <a:rPr lang="en-US" altLang="ja-JP" sz="1100" dirty="0">
                <a:latin typeface="+mn-ea"/>
                <a:ea typeface="+mn-ea"/>
              </a:rPr>
              <a:t>BERT </a:t>
            </a:r>
            <a:r>
              <a:rPr lang="ja-JP" altLang="en-US" sz="1100" dirty="0">
                <a:latin typeface="+mn-ea"/>
                <a:ea typeface="+mn-ea"/>
              </a:rPr>
              <a:t>の最大長である</a:t>
            </a:r>
            <a:r>
              <a:rPr lang="en-US" altLang="ja-JP" sz="1100" dirty="0">
                <a:latin typeface="+mn-ea"/>
                <a:ea typeface="+mn-ea"/>
              </a:rPr>
              <a:t>512</a:t>
            </a:r>
            <a:r>
              <a:rPr lang="ja-JP" altLang="en-US" sz="1100" dirty="0">
                <a:latin typeface="+mn-ea"/>
                <a:ea typeface="+mn-ea"/>
              </a:rPr>
              <a:t>を表しています。図のように要約することによってトークン数が </a:t>
            </a:r>
            <a:r>
              <a:rPr lang="en-US" altLang="ja-JP" sz="1100" dirty="0">
                <a:latin typeface="+mn-ea"/>
                <a:ea typeface="+mn-ea"/>
              </a:rPr>
              <a:t>512 </a:t>
            </a:r>
            <a:r>
              <a:rPr lang="ja-JP" altLang="en-US" sz="1100" dirty="0">
                <a:latin typeface="+mn-ea"/>
                <a:ea typeface="+mn-ea"/>
              </a:rPr>
              <a:t>を</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オーバーすることを回避することが出来、欠落した原文の重要な文脈情報を補完していると考えられます。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また、学習曲線においても、</a:t>
            </a:r>
            <a:r>
              <a:rPr lang="en-US" altLang="ja-JP" sz="1100" dirty="0">
                <a:latin typeface="+mn-ea"/>
                <a:ea typeface="+mn-ea"/>
              </a:rPr>
              <a:t>E_{sum}</a:t>
            </a:r>
            <a:r>
              <a:rPr lang="ja-JP" altLang="en-US" sz="1100" dirty="0">
                <a:latin typeface="+mn-ea"/>
                <a:ea typeface="+mn-ea"/>
              </a:rPr>
              <a:t>の係数</a:t>
            </a:r>
            <a:r>
              <a:rPr lang="en-US" altLang="ja-JP" sz="1100" dirty="0">
                <a:latin typeface="+mn-ea"/>
                <a:ea typeface="+mn-ea"/>
              </a:rPr>
              <a:t>r</a:t>
            </a:r>
            <a:r>
              <a:rPr lang="ja-JP" altLang="en-US" sz="1100" dirty="0">
                <a:latin typeface="+mn-ea"/>
                <a:ea typeface="+mn-ea"/>
              </a:rPr>
              <a:t>について一定の値を保っていることからも</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学習においてある程度の貢献をしているとも考えられます。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今後の課題としましては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ご清聴ありがとうございました。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a:extLst>
              <a:ext uri="{FF2B5EF4-FFF2-40B4-BE49-F238E27FC236}">
                <a16:creationId xmlns:a16="http://schemas.microsoft.com/office/drawing/2014/main" id="{37BAFEE1-DE2D-1DF1-97CE-98C81B588306}"/>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348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3ed9f84928_0_14: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861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41BD1BD-491B-370F-45D0-6A8F73FA4378}"/>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F21869E5-1C4D-B69A-8A6D-24F679DD32A9}"/>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BE6F9A91-8297-5A2D-4F2B-81C6BEC11258}"/>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8139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0C7147C6-FCBD-98BA-B5E8-9CD47F5A8DBF}"/>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37CA37E1-9C48-2544-F841-99EA668C01DF}"/>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F15BCDDE-4425-CE83-BBEB-AED11F48A140}"/>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2367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F64A498-55F2-F35C-C015-857F76A2E6D3}"/>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5D2E29D7-D4A1-80B2-6713-0DF92645F00C}"/>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2B78AA45-4293-3B1F-3884-F1CDECA1D36C}"/>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3673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551DE49A-05DB-9063-C29D-20B210EBA23A}"/>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6EE5B769-08B7-3332-FFF3-8A53512CC677}"/>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1DB61560-169F-E964-C59C-433985885E81}"/>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2341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74AAC93-4D8C-3152-FA8F-31D5D69258FE}"/>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F8CDD0BC-2386-8B8D-B170-D0612D70164F}"/>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0BDF1C31-8D34-BA11-4DF9-FE1B745A81BC}"/>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0642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JP" altLang="en-US" dirty="0"/>
              <a:t>それでは「</a:t>
            </a:r>
            <a:r>
              <a:rPr lang="en-US" altLang="ja-JP" sz="1100" b="0" i="0" u="none" strike="noStrike" cap="none" dirty="0">
                <a:solidFill>
                  <a:srgbClr val="FFFFFF"/>
                </a:solidFill>
                <a:latin typeface="+mj-ea"/>
                <a:ea typeface="+mj-ea"/>
                <a:cs typeface="Arial"/>
                <a:sym typeface="Arial"/>
              </a:rPr>
              <a:t>BERT </a:t>
            </a:r>
            <a:r>
              <a:rPr lang="ja-JP" altLang="en-US" sz="1100" b="0" i="0" u="none" strike="noStrike" cap="none" dirty="0">
                <a:solidFill>
                  <a:srgbClr val="FFFFFF"/>
                </a:solidFill>
                <a:latin typeface="+mj-ea"/>
                <a:ea typeface="+mj-ea"/>
                <a:cs typeface="Arial"/>
                <a:sym typeface="Arial"/>
              </a:rPr>
              <a:t>を用いた原文と要約文の分散表現の最適な統合手法の検討</a:t>
            </a:r>
            <a:r>
              <a:rPr lang="ja-JP" altLang="en-US" dirty="0"/>
              <a:t>」と題しまして創発ソフトウェア研究室の高山が発表させていただきます。</a:t>
            </a:r>
            <a:endParaRPr lang="en-US" altLang="ja-JP" dirty="0"/>
          </a:p>
          <a:p>
            <a:pPr marL="0" lvl="0" indent="0" algn="l" rtl="0">
              <a:spcBef>
                <a:spcPts val="0"/>
              </a:spcBef>
              <a:spcAft>
                <a:spcPts val="0"/>
              </a:spcAft>
              <a:buNone/>
            </a:pPr>
            <a:r>
              <a:rPr lang="ja-JP" altLang="en-US" dirty="0"/>
              <a:t>ーーーーーーーーーーーーーーー</a:t>
            </a:r>
            <a:endParaRPr lang="en-US" altLang="ja-JP" dirty="0"/>
          </a:p>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これらの手法はコンピュータヴィジョンの領域で提案されたものをなぞらえたものであり</a:t>
            </a:r>
            <a:r>
              <a:rPr lang="en-US" altLang="ja-JP" sz="1100" dirty="0">
                <a:latin typeface="+mn-ea"/>
                <a:ea typeface="+mn-e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自然言語処理分野におけるプーリング手法は数少なく</a:t>
            </a:r>
            <a:r>
              <a:rPr lang="en-US" altLang="ja-JP" sz="1100" dirty="0">
                <a:latin typeface="+mn-ea"/>
                <a:ea typeface="+mn-ea"/>
              </a:rPr>
              <a:t>, </a:t>
            </a:r>
            <a:r>
              <a:rPr lang="ja-JP" altLang="en-US" sz="1100" dirty="0">
                <a:latin typeface="+mn-ea"/>
                <a:ea typeface="+mn-ea"/>
              </a:rPr>
              <a:t>その効果に関する理解は不十分である事実があります。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よって、本研究では対話型の大規模言語モデル</a:t>
            </a:r>
            <a:r>
              <a:rPr lang="en-US" altLang="ja-JP" sz="1100" dirty="0">
                <a:latin typeface="+mn-ea"/>
                <a:ea typeface="+mn-ea"/>
              </a:rPr>
              <a:t>API</a:t>
            </a:r>
            <a:r>
              <a:rPr lang="ja-JP" altLang="en-US" sz="1100" dirty="0">
                <a:latin typeface="+mn-ea"/>
                <a:ea typeface="+mn-ea"/>
              </a:rPr>
              <a:t>を用いて生成した要約文を学習に組み込むことでより最適な分散表現を得る手法を提案します。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従来研究として大和らによる</a:t>
            </a:r>
            <a:r>
              <a:rPr lang="en-US" altLang="ja-JP" sz="1100" dirty="0">
                <a:latin typeface="+mn-ea"/>
                <a:ea typeface="+mn-ea"/>
              </a:rPr>
              <a:t>CLS-Average Pooling </a:t>
            </a:r>
            <a:r>
              <a:rPr lang="ja-JP" altLang="en-US" sz="1100" dirty="0">
                <a:latin typeface="+mn-ea"/>
                <a:ea typeface="+mn-ea"/>
              </a:rPr>
              <a:t>層、</a:t>
            </a:r>
            <a:r>
              <a:rPr lang="en-US" altLang="ja-JP" sz="1100" dirty="0">
                <a:latin typeface="+mn-ea"/>
                <a:ea typeface="+mn-ea"/>
              </a:rPr>
              <a:t>CAP</a:t>
            </a:r>
            <a:r>
              <a:rPr lang="ja-JP" altLang="en-US" sz="1100" dirty="0">
                <a:latin typeface="+mn-ea"/>
                <a:ea typeface="+mn-ea"/>
              </a:rPr>
              <a:t>層の導入が提唱されており、これは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これをもとに、本研究では</a:t>
            </a:r>
            <a:r>
              <a:rPr lang="en-US" altLang="ja-JP" sz="1100" dirty="0">
                <a:latin typeface="+mn-ea"/>
                <a:ea typeface="+mn-ea"/>
              </a:rPr>
              <a:t>CAP</a:t>
            </a:r>
            <a:r>
              <a:rPr lang="ja-JP" altLang="en-US" sz="1100" dirty="0">
                <a:latin typeface="+mn-ea"/>
                <a:ea typeface="+mn-ea"/>
              </a:rPr>
              <a:t>層における要約ベクトル項</a:t>
            </a:r>
            <a:r>
              <a:rPr lang="en-US" altLang="ja-JP" sz="1100" dirty="0">
                <a:latin typeface="+mn-ea"/>
                <a:ea typeface="+mn-ea"/>
              </a:rPr>
              <a:t>E_{sum} </a:t>
            </a:r>
            <a:r>
              <a:rPr lang="ja-JP" altLang="en-US" sz="1100" dirty="0">
                <a:latin typeface="+mn-ea"/>
                <a:ea typeface="+mn-ea"/>
              </a:rPr>
              <a:t>の追加を行ったプーリング手法について検討します。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パーッと言って</a:t>
            </a:r>
            <a:r>
              <a:rPr lang="en-US" altLang="ja-JP" sz="1100" dirty="0">
                <a:latin typeface="+mn-ea"/>
                <a:ea typeface="+mn-ea"/>
              </a:rPr>
              <a:t>) E_{sum} </a:t>
            </a:r>
            <a:r>
              <a:rPr lang="ja-JP" altLang="en-US" sz="1100" dirty="0">
                <a:latin typeface="+mn-ea"/>
                <a:ea typeface="+mn-ea"/>
              </a:rPr>
              <a:t>の算出については後に説明します。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a:t>
            </a:r>
            <a:r>
              <a:rPr lang="en-US" altLang="ja-JP" sz="1100" dirty="0">
                <a:latin typeface="+mn-ea"/>
                <a:ea typeface="+mn-ea"/>
              </a:rPr>
              <a:t>livedoor </a:t>
            </a:r>
            <a:r>
              <a:rPr lang="ja-JP" altLang="en-US" sz="1100" dirty="0">
                <a:latin typeface="+mn-ea"/>
                <a:ea typeface="+mn-ea"/>
              </a:rPr>
              <a:t>ニュースコーパスデータセットを用いたテキスト分類を行います。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（パーッという）</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事前準備として、まずデータセットに含まれるタイトルや本文の情報から記事本文の要約文を生成します。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生成方法は以下のようなプロンプトを作成し、大規模言語モデル</a:t>
            </a:r>
            <a:r>
              <a:rPr lang="en-US" altLang="ja-JP" sz="1100" dirty="0">
                <a:latin typeface="+mn-ea"/>
                <a:ea typeface="+mn-ea"/>
              </a:rPr>
              <a:t>API</a:t>
            </a:r>
            <a:r>
              <a:rPr lang="ja-JP" altLang="en-US" sz="1100" dirty="0">
                <a:latin typeface="+mn-ea"/>
                <a:ea typeface="+mn-ea"/>
              </a:rPr>
              <a:t>からの回答を要約文とします。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本研究では大規模言語モデル</a:t>
            </a:r>
            <a:r>
              <a:rPr lang="en-US" altLang="ja-JP" sz="1100" dirty="0">
                <a:latin typeface="+mn-ea"/>
                <a:ea typeface="+mn-ea"/>
              </a:rPr>
              <a:t>API</a:t>
            </a:r>
            <a:r>
              <a:rPr lang="ja-JP" altLang="en-US" sz="1100" dirty="0">
                <a:latin typeface="+mn-ea"/>
                <a:ea typeface="+mn-ea"/>
              </a:rPr>
              <a:t>として</a:t>
            </a:r>
            <a:r>
              <a:rPr lang="en-US" altLang="ja-JP" sz="1100" dirty="0">
                <a:latin typeface="+mn-ea"/>
                <a:ea typeface="+mn-ea"/>
              </a:rPr>
              <a:t>Preferred </a:t>
            </a:r>
            <a:r>
              <a:rPr lang="en-US" altLang="ja-JP" sz="1100" dirty="0" err="1">
                <a:latin typeface="+mn-ea"/>
                <a:ea typeface="+mn-ea"/>
              </a:rPr>
              <a:t>NetWorks</a:t>
            </a:r>
            <a:r>
              <a:rPr lang="ja-JP" altLang="en-US" sz="1100" dirty="0">
                <a:latin typeface="+mn-ea"/>
                <a:ea typeface="+mn-ea"/>
              </a:rPr>
              <a:t>が提供している</a:t>
            </a:r>
            <a:r>
              <a:rPr lang="en-US" altLang="ja-JP" sz="1100" dirty="0">
                <a:latin typeface="+mn-ea"/>
                <a:ea typeface="+mn-ea"/>
              </a:rPr>
              <a:t>PLaMo </a:t>
            </a:r>
            <a:r>
              <a:rPr lang="ja-JP" altLang="en-US" sz="1100" dirty="0">
                <a:latin typeface="+mn-ea"/>
                <a:ea typeface="+mn-ea"/>
              </a:rPr>
              <a:t>を使用しました。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そして各カテゴリの記事を訓練、検証、テストデータに</a:t>
            </a:r>
            <a:r>
              <a:rPr lang="en-US" altLang="ja-JP" sz="1100" dirty="0">
                <a:latin typeface="+mn-ea"/>
                <a:ea typeface="+mn-ea"/>
              </a:rPr>
              <a:t>8:1:1</a:t>
            </a:r>
            <a:r>
              <a:rPr lang="ja-JP" altLang="en-US" sz="1100" dirty="0">
                <a:latin typeface="+mn-ea"/>
                <a:ea typeface="+mn-ea"/>
              </a:rPr>
              <a:t>になるように分割します。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データセットに関するメタ情報はこちらをご覧ください。</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提案手法の有効性を示すため、図のようなモデルでテキスト分類タスクを解きます。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元データを処理する</a:t>
            </a:r>
            <a:r>
              <a:rPr lang="en-US" altLang="ja-JP" sz="1100" dirty="0">
                <a:latin typeface="+mn-ea"/>
                <a:ea typeface="+mn-ea"/>
              </a:rPr>
              <a:t>BERT 1 </a:t>
            </a:r>
            <a:r>
              <a:rPr lang="ja-JP" altLang="en-US" sz="1100" dirty="0">
                <a:latin typeface="+mn-ea"/>
                <a:ea typeface="+mn-ea"/>
              </a:rPr>
              <a:t>と 要約文を処理する</a:t>
            </a:r>
            <a:r>
              <a:rPr lang="en-US" altLang="ja-JP" sz="1100" dirty="0">
                <a:latin typeface="+mn-ea"/>
                <a:ea typeface="+mn-ea"/>
              </a:rPr>
              <a:t>BERT 2 </a:t>
            </a:r>
            <a:r>
              <a:rPr lang="ja-JP" altLang="en-US" sz="1100" dirty="0">
                <a:latin typeface="+mn-ea"/>
                <a:ea typeface="+mn-ea"/>
              </a:rPr>
              <a:t>の独立した訓練済日本語</a:t>
            </a:r>
            <a:r>
              <a:rPr lang="en-US" altLang="ja-JP" sz="1100" dirty="0">
                <a:latin typeface="+mn-ea"/>
                <a:ea typeface="+mn-ea"/>
              </a:rPr>
              <a:t>BERT</a:t>
            </a:r>
            <a:r>
              <a:rPr lang="ja-JP" altLang="en-US" sz="1100" dirty="0">
                <a:latin typeface="+mn-ea"/>
                <a:ea typeface="+mn-ea"/>
              </a:rPr>
              <a:t>モデルを用意し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図のように入力形式を整えたものを </a:t>
            </a:r>
            <a:r>
              <a:rPr lang="en-US" altLang="ja-JP" sz="1100" dirty="0">
                <a:latin typeface="+mn-ea"/>
                <a:ea typeface="+mn-ea"/>
              </a:rPr>
              <a:t>BERT </a:t>
            </a:r>
            <a:r>
              <a:rPr lang="ja-JP" altLang="en-US" sz="1100" dirty="0">
                <a:latin typeface="+mn-ea"/>
                <a:ea typeface="+mn-ea"/>
              </a:rPr>
              <a:t>への入力とし、分散表現を得ます。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1 </a:t>
            </a:r>
            <a:r>
              <a:rPr lang="ja-JP" altLang="en-US" sz="1100" dirty="0">
                <a:latin typeface="+mn-ea"/>
                <a:ea typeface="+mn-ea"/>
              </a:rPr>
              <a:t>からは従来手法と同様に元データに対する </a:t>
            </a:r>
            <a:r>
              <a:rPr lang="en-US" altLang="ja-JP" sz="1100" dirty="0">
                <a:latin typeface="+mn-ea"/>
                <a:ea typeface="+mn-ea"/>
              </a:rPr>
              <a:t>E_{</a:t>
            </a:r>
            <a:r>
              <a:rPr lang="en-US" altLang="ja-JP" sz="1100" dirty="0" err="1">
                <a:latin typeface="+mn-ea"/>
                <a:ea typeface="+mn-ea"/>
              </a:rPr>
              <a:t>cls</a:t>
            </a:r>
            <a:r>
              <a:rPr lang="en-US" altLang="ja-JP" sz="1100" dirty="0">
                <a:latin typeface="+mn-ea"/>
                <a:ea typeface="+mn-ea"/>
              </a:rPr>
              <a:t>}</a:t>
            </a:r>
            <a:r>
              <a:rPr lang="ja-JP" altLang="en-US" sz="1100" dirty="0">
                <a:latin typeface="+mn-ea"/>
                <a:ea typeface="+mn-ea"/>
              </a:rPr>
              <a:t>と</a:t>
            </a:r>
            <a:r>
              <a:rPr lang="en-US" altLang="ja-JP" sz="1100" dirty="0">
                <a:latin typeface="+mn-ea"/>
                <a:ea typeface="+mn-ea"/>
              </a:rPr>
              <a:t>E_{Avg}</a:t>
            </a:r>
            <a:r>
              <a:rPr lang="ja-JP" altLang="en-US" sz="1100" dirty="0">
                <a:latin typeface="+mn-ea"/>
                <a:ea typeface="+mn-ea"/>
              </a:rPr>
              <a:t>を算出し、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2 </a:t>
            </a:r>
            <a:r>
              <a:rPr lang="ja-JP" altLang="en-US" sz="1100" dirty="0">
                <a:latin typeface="+mn-ea"/>
                <a:ea typeface="+mn-ea"/>
              </a:rPr>
              <a:t>からは </a:t>
            </a:r>
            <a:r>
              <a:rPr lang="en-US" altLang="ja-JP" sz="1100" dirty="0">
                <a:latin typeface="+mn-ea"/>
                <a:ea typeface="+mn-ea"/>
              </a:rPr>
              <a:t>[CLS] </a:t>
            </a:r>
            <a:r>
              <a:rPr lang="ja-JP" altLang="en-US" sz="1100" dirty="0">
                <a:latin typeface="+mn-ea"/>
                <a:ea typeface="+mn-ea"/>
              </a:rPr>
              <a:t>に対応するベクトルを </a:t>
            </a:r>
            <a:r>
              <a:rPr lang="en-US" altLang="ja-JP" sz="1100" dirty="0">
                <a:latin typeface="+mn-ea"/>
                <a:ea typeface="+mn-ea"/>
              </a:rPr>
              <a:t>E_{sum} </a:t>
            </a:r>
            <a:r>
              <a:rPr lang="ja-JP" altLang="en-US" sz="1100" dirty="0">
                <a:latin typeface="+mn-ea"/>
                <a:ea typeface="+mn-ea"/>
              </a:rPr>
              <a:t>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そしてこれらを、</a:t>
            </a:r>
            <a:r>
              <a:rPr lang="en-US" altLang="ja-JP" sz="1100" dirty="0">
                <a:latin typeface="+mn-ea"/>
                <a:ea typeface="+mn-ea"/>
              </a:rPr>
              <a:t>pooling </a:t>
            </a:r>
            <a:r>
              <a:rPr lang="ja-JP" altLang="en-US" sz="1100" dirty="0">
                <a:latin typeface="+mn-ea"/>
                <a:ea typeface="+mn-ea"/>
              </a:rPr>
              <a:t>層へ入力し、 その後 </a:t>
            </a:r>
            <a:r>
              <a:rPr lang="en-US" altLang="ja-JP" sz="1100" dirty="0">
                <a:latin typeface="+mn-ea"/>
                <a:ea typeface="+mn-ea"/>
              </a:rPr>
              <a:t>1 </a:t>
            </a:r>
            <a:r>
              <a:rPr lang="ja-JP" altLang="en-US" sz="1100" dirty="0">
                <a:latin typeface="+mn-ea"/>
                <a:ea typeface="+mn-ea"/>
              </a:rPr>
              <a:t>層の分類器を通してラベルを推定します。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このような実験を従来手法と比較しました。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実験結果がこちらのようになります。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Accuracy</a:t>
            </a:r>
            <a:r>
              <a:rPr lang="ja-JP" altLang="en-US" sz="1100" dirty="0">
                <a:latin typeface="+mn-ea"/>
                <a:ea typeface="+mn-ea"/>
              </a:rPr>
              <a:t>及び、</a:t>
            </a:r>
            <a:r>
              <a:rPr lang="en-US" altLang="ja-JP" sz="1100" dirty="0">
                <a:latin typeface="+mn-ea"/>
                <a:ea typeface="+mn-ea"/>
              </a:rPr>
              <a:t>F</a:t>
            </a:r>
            <a:r>
              <a:rPr lang="ja-JP" altLang="en-US" sz="1100" dirty="0">
                <a:latin typeface="+mn-ea"/>
                <a:ea typeface="+mn-ea"/>
              </a:rPr>
              <a:t>値においてどちらも提案手法のほうが若干上回る結果となり、提案手法の有効性を確認できました。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またこのような結果が生まれた考察としては、</a:t>
            </a:r>
            <a:r>
              <a:rPr lang="en-US" altLang="ja-JP" sz="1100" dirty="0">
                <a:latin typeface="+mn-ea"/>
                <a:ea typeface="+mn-ea"/>
              </a:rPr>
              <a:t>BERT </a:t>
            </a:r>
            <a:r>
              <a:rPr lang="ja-JP" altLang="en-US" sz="1100" dirty="0">
                <a:latin typeface="+mn-ea"/>
                <a:ea typeface="+mn-ea"/>
              </a:rPr>
              <a:t>モデルの特性上、</a:t>
            </a:r>
            <a:r>
              <a:rPr lang="en-US" altLang="ja-JP" sz="1100" dirty="0">
                <a:latin typeface="+mn-ea"/>
                <a:ea typeface="+mn-ea"/>
              </a:rPr>
              <a:t>512</a:t>
            </a:r>
            <a:r>
              <a:rPr lang="ja-JP" altLang="en-US" sz="1100" dirty="0">
                <a:latin typeface="+mn-ea"/>
                <a:ea typeface="+mn-ea"/>
              </a:rPr>
              <a:t>トークンまでしか入力できず、</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元データが十分に長い場合重要な情報が欠損してしまうことに由来すると考えられます。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ヒストグラムに関して</a:t>
            </a:r>
            <a:r>
              <a:rPr lang="en-US" altLang="ja-JP" sz="1100" dirty="0">
                <a:latin typeface="+mn-ea"/>
                <a:ea typeface="+mn-ea"/>
              </a:rPr>
              <a:t>)</a:t>
            </a:r>
            <a:r>
              <a:rPr lang="ja-JP" altLang="en-US" sz="1100" dirty="0">
                <a:latin typeface="+mn-ea"/>
                <a:ea typeface="+mn-ea"/>
              </a:rPr>
              <a:t>右図は訓練データにおける、元データと要約データのトークン数の分布です。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赤い線は </a:t>
            </a:r>
            <a:r>
              <a:rPr lang="en-US" altLang="ja-JP" sz="1100" dirty="0">
                <a:latin typeface="+mn-ea"/>
                <a:ea typeface="+mn-ea"/>
              </a:rPr>
              <a:t>BERT </a:t>
            </a:r>
            <a:r>
              <a:rPr lang="ja-JP" altLang="en-US" sz="1100" dirty="0">
                <a:latin typeface="+mn-ea"/>
                <a:ea typeface="+mn-ea"/>
              </a:rPr>
              <a:t>の最大長である</a:t>
            </a:r>
            <a:r>
              <a:rPr lang="en-US" altLang="ja-JP" sz="1100" dirty="0">
                <a:latin typeface="+mn-ea"/>
                <a:ea typeface="+mn-ea"/>
              </a:rPr>
              <a:t>512</a:t>
            </a:r>
            <a:r>
              <a:rPr lang="ja-JP" altLang="en-US" sz="1100" dirty="0">
                <a:latin typeface="+mn-ea"/>
                <a:ea typeface="+mn-ea"/>
              </a:rPr>
              <a:t>を表しています。図のように要約することによってトークン数が </a:t>
            </a:r>
            <a:r>
              <a:rPr lang="en-US" altLang="ja-JP" sz="1100" dirty="0">
                <a:latin typeface="+mn-ea"/>
                <a:ea typeface="+mn-ea"/>
              </a:rPr>
              <a:t>512 </a:t>
            </a:r>
            <a:r>
              <a:rPr lang="ja-JP" altLang="en-US" sz="1100" dirty="0">
                <a:latin typeface="+mn-ea"/>
                <a:ea typeface="+mn-ea"/>
              </a:rPr>
              <a:t>を</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オーバーすることを回避することが出来、欠落した原文の重要な文脈情報を補完していると考えられます。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また、学習曲線においても、</a:t>
            </a:r>
            <a:r>
              <a:rPr lang="en-US" altLang="ja-JP" sz="1100" dirty="0">
                <a:latin typeface="+mn-ea"/>
                <a:ea typeface="+mn-ea"/>
              </a:rPr>
              <a:t>E_{sum}</a:t>
            </a:r>
            <a:r>
              <a:rPr lang="ja-JP" altLang="en-US" sz="1100" dirty="0">
                <a:latin typeface="+mn-ea"/>
                <a:ea typeface="+mn-ea"/>
              </a:rPr>
              <a:t>の係数</a:t>
            </a:r>
            <a:r>
              <a:rPr lang="en-US" altLang="ja-JP" sz="1100" dirty="0">
                <a:latin typeface="+mn-ea"/>
                <a:ea typeface="+mn-ea"/>
              </a:rPr>
              <a:t>r</a:t>
            </a:r>
            <a:r>
              <a:rPr lang="ja-JP" altLang="en-US" sz="1100" dirty="0">
                <a:latin typeface="+mn-ea"/>
                <a:ea typeface="+mn-ea"/>
              </a:rPr>
              <a:t>について一定の値を保っていることからも</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学習においてある程度の貢献をしているとも考えられます。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今後の課題としましては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ご清聴ありがとうございました。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336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JP" altLang="en-US" dirty="0"/>
              <a:t>それでは「</a:t>
            </a:r>
            <a:r>
              <a:rPr lang="en-US" altLang="ja-JP" sz="1100" b="0" i="0" u="none" strike="noStrike" cap="none" dirty="0">
                <a:solidFill>
                  <a:srgbClr val="FFFFFF"/>
                </a:solidFill>
                <a:latin typeface="+mj-ea"/>
                <a:ea typeface="+mj-ea"/>
                <a:cs typeface="Arial"/>
                <a:sym typeface="Arial"/>
              </a:rPr>
              <a:t>BERT </a:t>
            </a:r>
            <a:r>
              <a:rPr lang="ja-JP" altLang="en-US" sz="1100" b="0" i="0" u="none" strike="noStrike" cap="none" dirty="0">
                <a:solidFill>
                  <a:srgbClr val="FFFFFF"/>
                </a:solidFill>
                <a:latin typeface="+mj-ea"/>
                <a:ea typeface="+mj-ea"/>
                <a:cs typeface="Arial"/>
                <a:sym typeface="Arial"/>
              </a:rPr>
              <a:t>を用いた原文と要約文の分散表現の最適な統合手法の検討</a:t>
            </a:r>
            <a:r>
              <a:rPr lang="ja-JP" altLang="en-US" dirty="0"/>
              <a:t>」と題しまして創発ソフトウェア研究室の高山が発表させていただきます。</a:t>
            </a:r>
            <a:endParaRPr lang="en-US" altLang="ja-JP" dirty="0"/>
          </a:p>
          <a:p>
            <a:pPr marL="0" lvl="0" indent="0" algn="l" rtl="0">
              <a:spcBef>
                <a:spcPts val="0"/>
              </a:spcBef>
              <a:spcAft>
                <a:spcPts val="0"/>
              </a:spcAft>
              <a:buNone/>
            </a:pPr>
            <a:r>
              <a:rPr lang="ja-JP" altLang="en-US" dirty="0"/>
              <a:t>ーーーーーーーーーーーーーーー</a:t>
            </a:r>
            <a:endParaRPr lang="en-US" altLang="ja-JP" dirty="0"/>
          </a:p>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これらの手法はコンピュータヴィジョンの領域で提案されたものをなぞらえたものであり</a:t>
            </a:r>
            <a:r>
              <a:rPr lang="en-US" altLang="ja-JP" sz="1100" dirty="0">
                <a:latin typeface="+mn-ea"/>
                <a:ea typeface="+mn-e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自然言語処理分野におけるプーリング手法は数少なく</a:t>
            </a:r>
            <a:r>
              <a:rPr lang="en-US" altLang="ja-JP" sz="1100" dirty="0">
                <a:latin typeface="+mn-ea"/>
                <a:ea typeface="+mn-ea"/>
              </a:rPr>
              <a:t>, </a:t>
            </a:r>
            <a:r>
              <a:rPr lang="ja-JP" altLang="en-US" sz="1100" dirty="0">
                <a:latin typeface="+mn-ea"/>
                <a:ea typeface="+mn-ea"/>
              </a:rPr>
              <a:t>その効果に関する理解は不十分である事実があります。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よって、本研究では対話型の大規模言語モデル</a:t>
            </a:r>
            <a:r>
              <a:rPr lang="en-US" altLang="ja-JP" sz="1100" dirty="0">
                <a:latin typeface="+mn-ea"/>
                <a:ea typeface="+mn-ea"/>
              </a:rPr>
              <a:t>API</a:t>
            </a:r>
            <a:r>
              <a:rPr lang="ja-JP" altLang="en-US" sz="1100" dirty="0">
                <a:latin typeface="+mn-ea"/>
                <a:ea typeface="+mn-ea"/>
              </a:rPr>
              <a:t>を用いて生成した要約文を学習に組み込むことでより最適な分散表現を得る手法を提案します。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従来研究として大和らによる</a:t>
            </a:r>
            <a:r>
              <a:rPr lang="en-US" altLang="ja-JP" sz="1100" dirty="0">
                <a:latin typeface="+mn-ea"/>
                <a:ea typeface="+mn-ea"/>
              </a:rPr>
              <a:t>CLS-Average Pooling </a:t>
            </a:r>
            <a:r>
              <a:rPr lang="ja-JP" altLang="en-US" sz="1100" dirty="0">
                <a:latin typeface="+mn-ea"/>
                <a:ea typeface="+mn-ea"/>
              </a:rPr>
              <a:t>層、</a:t>
            </a:r>
            <a:r>
              <a:rPr lang="en-US" altLang="ja-JP" sz="1100" dirty="0">
                <a:latin typeface="+mn-ea"/>
                <a:ea typeface="+mn-ea"/>
              </a:rPr>
              <a:t>CAP</a:t>
            </a:r>
            <a:r>
              <a:rPr lang="ja-JP" altLang="en-US" sz="1100" dirty="0">
                <a:latin typeface="+mn-ea"/>
                <a:ea typeface="+mn-ea"/>
              </a:rPr>
              <a:t>層の導入が提唱されており、これは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これをもとに、本研究では</a:t>
            </a:r>
            <a:r>
              <a:rPr lang="en-US" altLang="ja-JP" sz="1100" dirty="0">
                <a:latin typeface="+mn-ea"/>
                <a:ea typeface="+mn-ea"/>
              </a:rPr>
              <a:t>CAP</a:t>
            </a:r>
            <a:r>
              <a:rPr lang="ja-JP" altLang="en-US" sz="1100" dirty="0">
                <a:latin typeface="+mn-ea"/>
                <a:ea typeface="+mn-ea"/>
              </a:rPr>
              <a:t>層における要約ベクトル項</a:t>
            </a:r>
            <a:r>
              <a:rPr lang="en-US" altLang="ja-JP" sz="1100" dirty="0">
                <a:latin typeface="+mn-ea"/>
                <a:ea typeface="+mn-ea"/>
              </a:rPr>
              <a:t>E_{sum} </a:t>
            </a:r>
            <a:r>
              <a:rPr lang="ja-JP" altLang="en-US" sz="1100" dirty="0">
                <a:latin typeface="+mn-ea"/>
                <a:ea typeface="+mn-ea"/>
              </a:rPr>
              <a:t>の追加を行ったプーリング手法について検討します。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パーッと言って</a:t>
            </a:r>
            <a:r>
              <a:rPr lang="en-US" altLang="ja-JP" sz="1100" dirty="0">
                <a:latin typeface="+mn-ea"/>
                <a:ea typeface="+mn-ea"/>
              </a:rPr>
              <a:t>) E_{sum} </a:t>
            </a:r>
            <a:r>
              <a:rPr lang="ja-JP" altLang="en-US" sz="1100" dirty="0">
                <a:latin typeface="+mn-ea"/>
                <a:ea typeface="+mn-ea"/>
              </a:rPr>
              <a:t>の算出については後に説明します。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a:t>
            </a:r>
            <a:r>
              <a:rPr lang="en-US" altLang="ja-JP" sz="1100" dirty="0">
                <a:latin typeface="+mn-ea"/>
                <a:ea typeface="+mn-ea"/>
              </a:rPr>
              <a:t>livedoor </a:t>
            </a:r>
            <a:r>
              <a:rPr lang="ja-JP" altLang="en-US" sz="1100" dirty="0">
                <a:latin typeface="+mn-ea"/>
                <a:ea typeface="+mn-ea"/>
              </a:rPr>
              <a:t>ニュースコーパスデータセットを用いたテキスト分類を行います。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（パーッという）</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事前準備として、まずデータセットに含まれるタイトルや本文の情報から記事本文の要約文を生成します。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生成方法は以下のようなプロンプトを作成し、大規模言語モデル</a:t>
            </a:r>
            <a:r>
              <a:rPr lang="en-US" altLang="ja-JP" sz="1100" dirty="0">
                <a:latin typeface="+mn-ea"/>
                <a:ea typeface="+mn-ea"/>
              </a:rPr>
              <a:t>API</a:t>
            </a:r>
            <a:r>
              <a:rPr lang="ja-JP" altLang="en-US" sz="1100" dirty="0">
                <a:latin typeface="+mn-ea"/>
                <a:ea typeface="+mn-ea"/>
              </a:rPr>
              <a:t>からの回答を要約文とします。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本研究では大規模言語モデル</a:t>
            </a:r>
            <a:r>
              <a:rPr lang="en-US" altLang="ja-JP" sz="1100" dirty="0">
                <a:latin typeface="+mn-ea"/>
                <a:ea typeface="+mn-ea"/>
              </a:rPr>
              <a:t>API</a:t>
            </a:r>
            <a:r>
              <a:rPr lang="ja-JP" altLang="en-US" sz="1100" dirty="0">
                <a:latin typeface="+mn-ea"/>
                <a:ea typeface="+mn-ea"/>
              </a:rPr>
              <a:t>として</a:t>
            </a:r>
            <a:r>
              <a:rPr lang="en-US" altLang="ja-JP" sz="1100" dirty="0">
                <a:latin typeface="+mn-ea"/>
                <a:ea typeface="+mn-ea"/>
              </a:rPr>
              <a:t>Preferred </a:t>
            </a:r>
            <a:r>
              <a:rPr lang="en-US" altLang="ja-JP" sz="1100" dirty="0" err="1">
                <a:latin typeface="+mn-ea"/>
                <a:ea typeface="+mn-ea"/>
              </a:rPr>
              <a:t>NetWorks</a:t>
            </a:r>
            <a:r>
              <a:rPr lang="ja-JP" altLang="en-US" sz="1100" dirty="0">
                <a:latin typeface="+mn-ea"/>
                <a:ea typeface="+mn-ea"/>
              </a:rPr>
              <a:t>が提供している</a:t>
            </a:r>
            <a:r>
              <a:rPr lang="en-US" altLang="ja-JP" sz="1100" dirty="0">
                <a:latin typeface="+mn-ea"/>
                <a:ea typeface="+mn-ea"/>
              </a:rPr>
              <a:t>PLaMo </a:t>
            </a:r>
            <a:r>
              <a:rPr lang="ja-JP" altLang="en-US" sz="1100" dirty="0">
                <a:latin typeface="+mn-ea"/>
                <a:ea typeface="+mn-ea"/>
              </a:rPr>
              <a:t>を使用しました。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そして各カテゴリの記事を訓練、検証、テストデータに</a:t>
            </a:r>
            <a:r>
              <a:rPr lang="en-US" altLang="ja-JP" sz="1100" dirty="0">
                <a:latin typeface="+mn-ea"/>
                <a:ea typeface="+mn-ea"/>
              </a:rPr>
              <a:t>8:1:1</a:t>
            </a:r>
            <a:r>
              <a:rPr lang="ja-JP" altLang="en-US" sz="1100" dirty="0">
                <a:latin typeface="+mn-ea"/>
                <a:ea typeface="+mn-ea"/>
              </a:rPr>
              <a:t>になるように分割します。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データセットに関するメタ情報はこちらをご覧ください。</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提案手法の有効性を示すため、図のようなモデルでテキスト分類タスクを解きます。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元データを処理する</a:t>
            </a:r>
            <a:r>
              <a:rPr lang="en-US" altLang="ja-JP" sz="1100" dirty="0">
                <a:latin typeface="+mn-ea"/>
                <a:ea typeface="+mn-ea"/>
              </a:rPr>
              <a:t>BERT 1 </a:t>
            </a:r>
            <a:r>
              <a:rPr lang="ja-JP" altLang="en-US" sz="1100" dirty="0">
                <a:latin typeface="+mn-ea"/>
                <a:ea typeface="+mn-ea"/>
              </a:rPr>
              <a:t>と 要約文を処理する</a:t>
            </a:r>
            <a:r>
              <a:rPr lang="en-US" altLang="ja-JP" sz="1100" dirty="0">
                <a:latin typeface="+mn-ea"/>
                <a:ea typeface="+mn-ea"/>
              </a:rPr>
              <a:t>BERT 2 </a:t>
            </a:r>
            <a:r>
              <a:rPr lang="ja-JP" altLang="en-US" sz="1100" dirty="0">
                <a:latin typeface="+mn-ea"/>
                <a:ea typeface="+mn-ea"/>
              </a:rPr>
              <a:t>の独立した訓練済日本語</a:t>
            </a:r>
            <a:r>
              <a:rPr lang="en-US" altLang="ja-JP" sz="1100" dirty="0">
                <a:latin typeface="+mn-ea"/>
                <a:ea typeface="+mn-ea"/>
              </a:rPr>
              <a:t>BERT</a:t>
            </a:r>
            <a:r>
              <a:rPr lang="ja-JP" altLang="en-US" sz="1100" dirty="0">
                <a:latin typeface="+mn-ea"/>
                <a:ea typeface="+mn-ea"/>
              </a:rPr>
              <a:t>モデルを用意し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図のように入力形式を整えたものを </a:t>
            </a:r>
            <a:r>
              <a:rPr lang="en-US" altLang="ja-JP" sz="1100" dirty="0">
                <a:latin typeface="+mn-ea"/>
                <a:ea typeface="+mn-ea"/>
              </a:rPr>
              <a:t>BERT </a:t>
            </a:r>
            <a:r>
              <a:rPr lang="ja-JP" altLang="en-US" sz="1100" dirty="0">
                <a:latin typeface="+mn-ea"/>
                <a:ea typeface="+mn-ea"/>
              </a:rPr>
              <a:t>への入力とし、分散表現を得ます。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1 </a:t>
            </a:r>
            <a:r>
              <a:rPr lang="ja-JP" altLang="en-US" sz="1100" dirty="0">
                <a:latin typeface="+mn-ea"/>
                <a:ea typeface="+mn-ea"/>
              </a:rPr>
              <a:t>からは従来手法と同様に元データに対する </a:t>
            </a:r>
            <a:r>
              <a:rPr lang="en-US" altLang="ja-JP" sz="1100" dirty="0">
                <a:latin typeface="+mn-ea"/>
                <a:ea typeface="+mn-ea"/>
              </a:rPr>
              <a:t>E_{</a:t>
            </a:r>
            <a:r>
              <a:rPr lang="en-US" altLang="ja-JP" sz="1100" dirty="0" err="1">
                <a:latin typeface="+mn-ea"/>
                <a:ea typeface="+mn-ea"/>
              </a:rPr>
              <a:t>cls</a:t>
            </a:r>
            <a:r>
              <a:rPr lang="en-US" altLang="ja-JP" sz="1100" dirty="0">
                <a:latin typeface="+mn-ea"/>
                <a:ea typeface="+mn-ea"/>
              </a:rPr>
              <a:t>}</a:t>
            </a:r>
            <a:r>
              <a:rPr lang="ja-JP" altLang="en-US" sz="1100" dirty="0">
                <a:latin typeface="+mn-ea"/>
                <a:ea typeface="+mn-ea"/>
              </a:rPr>
              <a:t>と</a:t>
            </a:r>
            <a:r>
              <a:rPr lang="en-US" altLang="ja-JP" sz="1100" dirty="0">
                <a:latin typeface="+mn-ea"/>
                <a:ea typeface="+mn-ea"/>
              </a:rPr>
              <a:t>E_{Avg}</a:t>
            </a:r>
            <a:r>
              <a:rPr lang="ja-JP" altLang="en-US" sz="1100" dirty="0">
                <a:latin typeface="+mn-ea"/>
                <a:ea typeface="+mn-ea"/>
              </a:rPr>
              <a:t>を算出し、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2 </a:t>
            </a:r>
            <a:r>
              <a:rPr lang="ja-JP" altLang="en-US" sz="1100" dirty="0">
                <a:latin typeface="+mn-ea"/>
                <a:ea typeface="+mn-ea"/>
              </a:rPr>
              <a:t>からは </a:t>
            </a:r>
            <a:r>
              <a:rPr lang="en-US" altLang="ja-JP" sz="1100" dirty="0">
                <a:latin typeface="+mn-ea"/>
                <a:ea typeface="+mn-ea"/>
              </a:rPr>
              <a:t>[CLS] </a:t>
            </a:r>
            <a:r>
              <a:rPr lang="ja-JP" altLang="en-US" sz="1100" dirty="0">
                <a:latin typeface="+mn-ea"/>
                <a:ea typeface="+mn-ea"/>
              </a:rPr>
              <a:t>に対応するベクトルを </a:t>
            </a:r>
            <a:r>
              <a:rPr lang="en-US" altLang="ja-JP" sz="1100" dirty="0">
                <a:latin typeface="+mn-ea"/>
                <a:ea typeface="+mn-ea"/>
              </a:rPr>
              <a:t>E_{sum} </a:t>
            </a:r>
            <a:r>
              <a:rPr lang="ja-JP" altLang="en-US" sz="1100" dirty="0">
                <a:latin typeface="+mn-ea"/>
                <a:ea typeface="+mn-ea"/>
              </a:rPr>
              <a:t>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そしてこれらを、</a:t>
            </a:r>
            <a:r>
              <a:rPr lang="en-US" altLang="ja-JP" sz="1100" dirty="0">
                <a:latin typeface="+mn-ea"/>
                <a:ea typeface="+mn-ea"/>
              </a:rPr>
              <a:t>pooling </a:t>
            </a:r>
            <a:r>
              <a:rPr lang="ja-JP" altLang="en-US" sz="1100" dirty="0">
                <a:latin typeface="+mn-ea"/>
                <a:ea typeface="+mn-ea"/>
              </a:rPr>
              <a:t>層へ入力し、 その後 </a:t>
            </a:r>
            <a:r>
              <a:rPr lang="en-US" altLang="ja-JP" sz="1100" dirty="0">
                <a:latin typeface="+mn-ea"/>
                <a:ea typeface="+mn-ea"/>
              </a:rPr>
              <a:t>1 </a:t>
            </a:r>
            <a:r>
              <a:rPr lang="ja-JP" altLang="en-US" sz="1100" dirty="0">
                <a:latin typeface="+mn-ea"/>
                <a:ea typeface="+mn-ea"/>
              </a:rPr>
              <a:t>層の分類器を通してラベルを推定します。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このような実験を従来手法と比較しました。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実験結果がこちらのようになります。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Accuracy</a:t>
            </a:r>
            <a:r>
              <a:rPr lang="ja-JP" altLang="en-US" sz="1100" dirty="0">
                <a:latin typeface="+mn-ea"/>
                <a:ea typeface="+mn-ea"/>
              </a:rPr>
              <a:t>及び、</a:t>
            </a:r>
            <a:r>
              <a:rPr lang="en-US" altLang="ja-JP" sz="1100" dirty="0">
                <a:latin typeface="+mn-ea"/>
                <a:ea typeface="+mn-ea"/>
              </a:rPr>
              <a:t>F</a:t>
            </a:r>
            <a:r>
              <a:rPr lang="ja-JP" altLang="en-US" sz="1100" dirty="0">
                <a:latin typeface="+mn-ea"/>
                <a:ea typeface="+mn-ea"/>
              </a:rPr>
              <a:t>値においてどちらも提案手法のほうが若干上回る結果となり、提案手法の有効性を確認できました。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またこのような結果が生まれた考察としては、</a:t>
            </a:r>
            <a:r>
              <a:rPr lang="en-US" altLang="ja-JP" sz="1100" dirty="0">
                <a:latin typeface="+mn-ea"/>
                <a:ea typeface="+mn-ea"/>
              </a:rPr>
              <a:t>BERT </a:t>
            </a:r>
            <a:r>
              <a:rPr lang="ja-JP" altLang="en-US" sz="1100" dirty="0">
                <a:latin typeface="+mn-ea"/>
                <a:ea typeface="+mn-ea"/>
              </a:rPr>
              <a:t>モデルの特性上、</a:t>
            </a:r>
            <a:r>
              <a:rPr lang="en-US" altLang="ja-JP" sz="1100" dirty="0">
                <a:latin typeface="+mn-ea"/>
                <a:ea typeface="+mn-ea"/>
              </a:rPr>
              <a:t>512</a:t>
            </a:r>
            <a:r>
              <a:rPr lang="ja-JP" altLang="en-US" sz="1100" dirty="0">
                <a:latin typeface="+mn-ea"/>
                <a:ea typeface="+mn-ea"/>
              </a:rPr>
              <a:t>トークンまでしか入力できず、</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元データが十分に長い場合重要な情報が欠損してしまうことに由来すると考えられます。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ヒストグラムに関して</a:t>
            </a:r>
            <a:r>
              <a:rPr lang="en-US" altLang="ja-JP" sz="1100" dirty="0">
                <a:latin typeface="+mn-ea"/>
                <a:ea typeface="+mn-ea"/>
              </a:rPr>
              <a:t>)</a:t>
            </a:r>
            <a:r>
              <a:rPr lang="ja-JP" altLang="en-US" sz="1100" dirty="0">
                <a:latin typeface="+mn-ea"/>
                <a:ea typeface="+mn-ea"/>
              </a:rPr>
              <a:t>右図は訓練データにおける、元データと要約データのトークン数の分布です。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赤い線は </a:t>
            </a:r>
            <a:r>
              <a:rPr lang="en-US" altLang="ja-JP" sz="1100" dirty="0">
                <a:latin typeface="+mn-ea"/>
                <a:ea typeface="+mn-ea"/>
              </a:rPr>
              <a:t>BERT </a:t>
            </a:r>
            <a:r>
              <a:rPr lang="ja-JP" altLang="en-US" sz="1100" dirty="0">
                <a:latin typeface="+mn-ea"/>
                <a:ea typeface="+mn-ea"/>
              </a:rPr>
              <a:t>の最大長である</a:t>
            </a:r>
            <a:r>
              <a:rPr lang="en-US" altLang="ja-JP" sz="1100" dirty="0">
                <a:latin typeface="+mn-ea"/>
                <a:ea typeface="+mn-ea"/>
              </a:rPr>
              <a:t>512</a:t>
            </a:r>
            <a:r>
              <a:rPr lang="ja-JP" altLang="en-US" sz="1100" dirty="0">
                <a:latin typeface="+mn-ea"/>
                <a:ea typeface="+mn-ea"/>
              </a:rPr>
              <a:t>を表しています。図のように要約することによってトークン数が </a:t>
            </a:r>
            <a:r>
              <a:rPr lang="en-US" altLang="ja-JP" sz="1100" dirty="0">
                <a:latin typeface="+mn-ea"/>
                <a:ea typeface="+mn-ea"/>
              </a:rPr>
              <a:t>512 </a:t>
            </a:r>
            <a:r>
              <a:rPr lang="ja-JP" altLang="en-US" sz="1100" dirty="0">
                <a:latin typeface="+mn-ea"/>
                <a:ea typeface="+mn-ea"/>
              </a:rPr>
              <a:t>を</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オーバーすることを回避することが出来、欠落した原文の重要な文脈情報を補完していると考えられます。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また、学習曲線においても、</a:t>
            </a:r>
            <a:r>
              <a:rPr lang="en-US" altLang="ja-JP" sz="1100" dirty="0">
                <a:latin typeface="+mn-ea"/>
                <a:ea typeface="+mn-ea"/>
              </a:rPr>
              <a:t>E_{sum}</a:t>
            </a:r>
            <a:r>
              <a:rPr lang="ja-JP" altLang="en-US" sz="1100" dirty="0">
                <a:latin typeface="+mn-ea"/>
                <a:ea typeface="+mn-ea"/>
              </a:rPr>
              <a:t>の係数</a:t>
            </a:r>
            <a:r>
              <a:rPr lang="en-US" altLang="ja-JP" sz="1100" dirty="0">
                <a:latin typeface="+mn-ea"/>
                <a:ea typeface="+mn-ea"/>
              </a:rPr>
              <a:t>r</a:t>
            </a:r>
            <a:r>
              <a:rPr lang="ja-JP" altLang="en-US" sz="1100" dirty="0">
                <a:latin typeface="+mn-ea"/>
                <a:ea typeface="+mn-ea"/>
              </a:rPr>
              <a:t>について一定の値を保っていることからも</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学習においてある程度の貢献をしているとも考えられます。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今後の課題としましては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ご清聴ありがとうございました。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858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1513440" y="1001592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2"/>
          </p:nvPr>
        </p:nvSpPr>
        <p:spPr>
          <a:xfrm>
            <a:off x="1513440" y="2298276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151344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1547532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151344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1072620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3"/>
          </p:nvPr>
        </p:nvSpPr>
        <p:spPr>
          <a:xfrm>
            <a:off x="1993860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4"/>
          </p:nvPr>
        </p:nvSpPr>
        <p:spPr>
          <a:xfrm>
            <a:off x="151344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5"/>
          </p:nvPr>
        </p:nvSpPr>
        <p:spPr>
          <a:xfrm>
            <a:off x="1072620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6"/>
          </p:nvPr>
        </p:nvSpPr>
        <p:spPr>
          <a:xfrm>
            <a:off x="1993860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
          <p:cNvSpPr txBox="1">
            <a:spLocks noGrp="1"/>
          </p:cNvSpPr>
          <p:nvPr>
            <p:ph type="subTitle" idx="1"/>
          </p:nvPr>
        </p:nvSpPr>
        <p:spPr>
          <a:xfrm>
            <a:off x="1513440" y="10015920"/>
            <a:ext cx="27247320" cy="24825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body" idx="1"/>
          </p:nvPr>
        </p:nvSpPr>
        <p:spPr>
          <a:xfrm>
            <a:off x="1513440" y="10015920"/>
            <a:ext cx="2724732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151344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5"/>
          <p:cNvSpPr txBox="1">
            <a:spLocks noGrp="1"/>
          </p:cNvSpPr>
          <p:nvPr>
            <p:ph type="body" idx="2"/>
          </p:nvPr>
        </p:nvSpPr>
        <p:spPr>
          <a:xfrm>
            <a:off x="1547532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1513440" y="1707840"/>
            <a:ext cx="27247320" cy="33134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
          <p:cNvSpPr txBox="1">
            <a:spLocks noGrp="1"/>
          </p:cNvSpPr>
          <p:nvPr>
            <p:ph type="body" idx="2"/>
          </p:nvPr>
        </p:nvSpPr>
        <p:spPr>
          <a:xfrm>
            <a:off x="1547532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8"/>
          <p:cNvSpPr txBox="1">
            <a:spLocks noGrp="1"/>
          </p:cNvSpPr>
          <p:nvPr>
            <p:ph type="body" idx="3"/>
          </p:nvPr>
        </p:nvSpPr>
        <p:spPr>
          <a:xfrm>
            <a:off x="151344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151344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9"/>
          <p:cNvSpPr txBox="1">
            <a:spLocks noGrp="1"/>
          </p:cNvSpPr>
          <p:nvPr>
            <p:ph type="body" idx="3"/>
          </p:nvPr>
        </p:nvSpPr>
        <p:spPr>
          <a:xfrm>
            <a:off x="1547532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
          <p:cNvSpPr txBox="1">
            <a:spLocks noGrp="1"/>
          </p:cNvSpPr>
          <p:nvPr>
            <p:ph type="body" idx="3"/>
          </p:nvPr>
        </p:nvSpPr>
        <p:spPr>
          <a:xfrm>
            <a:off x="1513440" y="2298276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2081520" y="39672720"/>
            <a:ext cx="6811560" cy="22784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ftr" idx="11"/>
          </p:nvPr>
        </p:nvSpPr>
        <p:spPr>
          <a:xfrm>
            <a:off x="10028520" y="39672720"/>
            <a:ext cx="10217520" cy="22784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sldNum" idx="12"/>
          </p:nvPr>
        </p:nvSpPr>
        <p:spPr>
          <a:xfrm>
            <a:off x="21381840" y="39672720"/>
            <a:ext cx="6811560" cy="22784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solidFill>
                <a:srgbClr val="000000"/>
              </a:solidFill>
              <a:latin typeface="Times New Roman"/>
              <a:ea typeface="Times New Roman"/>
              <a:cs typeface="Times New Roman"/>
              <a:sym typeface="Times New Roman"/>
            </a:endParaRPr>
          </a:p>
        </p:txBody>
      </p:sp>
      <p:sp>
        <p:nvSpPr>
          <p:cNvPr id="9" name="Google Shape;9;p1"/>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body" idx="1"/>
          </p:nvPr>
        </p:nvSpPr>
        <p:spPr>
          <a:xfrm>
            <a:off x="1513440" y="10015920"/>
            <a:ext cx="27247320" cy="248256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20.png"/><Relationship Id="rId18" Type="http://schemas.openxmlformats.org/officeDocument/2006/relationships/hyperlink" Target="https://plamo.preferredai.jp/" TargetMode="External"/><Relationship Id="rId26" Type="http://schemas.openxmlformats.org/officeDocument/2006/relationships/image" Target="../media/image48.png"/><Relationship Id="rId3" Type="http://schemas.openxmlformats.org/officeDocument/2006/relationships/image" Target="../media/image300.png"/><Relationship Id="rId21" Type="http://schemas.openxmlformats.org/officeDocument/2006/relationships/image" Target="../media/image43.png"/><Relationship Id="rId7" Type="http://schemas.openxmlformats.org/officeDocument/2006/relationships/image" Target="../media/image32.png"/><Relationship Id="rId17" Type="http://schemas.openxmlformats.org/officeDocument/2006/relationships/image" Target="../media/image25.png"/><Relationship Id="rId25" Type="http://schemas.openxmlformats.org/officeDocument/2006/relationships/image" Target="../media/image47.png"/><Relationship Id="rId2" Type="http://schemas.openxmlformats.org/officeDocument/2006/relationships/notesSlide" Target="../notesSlides/notesSlide9.xml"/><Relationship Id="rId16" Type="http://schemas.openxmlformats.org/officeDocument/2006/relationships/image" Target="../media/image350.png"/><Relationship Id="rId20"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6.svg"/><Relationship Id="rId24" Type="http://schemas.openxmlformats.org/officeDocument/2006/relationships/image" Target="../media/image46.png"/><Relationship Id="rId5" Type="http://schemas.openxmlformats.org/officeDocument/2006/relationships/image" Target="../media/image310.png"/><Relationship Id="rId15" Type="http://schemas.openxmlformats.org/officeDocument/2006/relationships/image" Target="../media/image41.png"/><Relationship Id="rId23" Type="http://schemas.openxmlformats.org/officeDocument/2006/relationships/image" Target="../media/image45.png"/><Relationship Id="rId28" Type="http://schemas.openxmlformats.org/officeDocument/2006/relationships/image" Target="../media/image50.png"/><Relationship Id="rId10" Type="http://schemas.openxmlformats.org/officeDocument/2006/relationships/image" Target="../media/image35.png"/><Relationship Id="rId19" Type="http://schemas.openxmlformats.org/officeDocument/2006/relationships/image" Target="../media/image42.png"/><Relationship Id="rId4" Type="http://schemas.openxmlformats.org/officeDocument/2006/relationships/image" Target="../media/image26.png"/><Relationship Id="rId9" Type="http://schemas.openxmlformats.org/officeDocument/2006/relationships/image" Target="../media/image34.svg"/><Relationship Id="rId14" Type="http://schemas.openxmlformats.org/officeDocument/2006/relationships/image" Target="../media/image40.png"/><Relationship Id="rId22" Type="http://schemas.openxmlformats.org/officeDocument/2006/relationships/image" Target="../media/image44.png"/><Relationship Id="rId27" Type="http://schemas.openxmlformats.org/officeDocument/2006/relationships/image" Target="../media/image49.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40.png"/><Relationship Id="rId18" Type="http://schemas.openxmlformats.org/officeDocument/2006/relationships/image" Target="../media/image29.png"/><Relationship Id="rId3" Type="http://schemas.openxmlformats.org/officeDocument/2006/relationships/image" Target="../media/image460.png"/><Relationship Id="rId21" Type="http://schemas.openxmlformats.org/officeDocument/2006/relationships/image" Target="../media/image45.png"/><Relationship Id="rId7" Type="http://schemas.openxmlformats.org/officeDocument/2006/relationships/image" Target="../media/image32.png"/><Relationship Id="rId12" Type="http://schemas.openxmlformats.org/officeDocument/2006/relationships/image" Target="../media/image480.png"/><Relationship Id="rId17" Type="http://schemas.openxmlformats.org/officeDocument/2006/relationships/image" Target="../media/image42.png"/><Relationship Id="rId2" Type="http://schemas.openxmlformats.org/officeDocument/2006/relationships/notesSlide" Target="../notesSlides/notesSlide10.xml"/><Relationship Id="rId16" Type="http://schemas.openxmlformats.org/officeDocument/2006/relationships/hyperlink" Target="https://plamo.preferredai.jp/" TargetMode="External"/><Relationship Id="rId20"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image" Target="../media/image31.png"/><Relationship Id="rId11" Type="http://schemas.openxmlformats.org/officeDocument/2006/relationships/image" Target="../media/image36.svg"/><Relationship Id="rId24" Type="http://schemas.openxmlformats.org/officeDocument/2006/relationships/image" Target="../media/image26.png"/><Relationship Id="rId5" Type="http://schemas.openxmlformats.org/officeDocument/2006/relationships/image" Target="../media/image30.png"/><Relationship Id="rId15" Type="http://schemas.openxmlformats.org/officeDocument/2006/relationships/image" Target="../media/image25.png"/><Relationship Id="rId23" Type="http://schemas.openxmlformats.org/officeDocument/2006/relationships/image" Target="../media/image50.png"/><Relationship Id="rId10" Type="http://schemas.openxmlformats.org/officeDocument/2006/relationships/image" Target="../media/image35.png"/><Relationship Id="rId19" Type="http://schemas.openxmlformats.org/officeDocument/2006/relationships/image" Target="../media/image43.png"/><Relationship Id="rId4" Type="http://schemas.openxmlformats.org/officeDocument/2006/relationships/image" Target="../media/image470.png"/><Relationship Id="rId9" Type="http://schemas.openxmlformats.org/officeDocument/2006/relationships/image" Target="../media/image34.svg"/><Relationship Id="rId14" Type="http://schemas.openxmlformats.org/officeDocument/2006/relationships/image" Target="../media/image41.png"/><Relationship Id="rId22" Type="http://schemas.openxmlformats.org/officeDocument/2006/relationships/image" Target="../media/image49.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6.png"/><Relationship Id="rId7" Type="http://schemas.openxmlformats.org/officeDocument/2006/relationships/image" Target="../media/image14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1.png"/><Relationship Id="rId5" Type="http://schemas.openxmlformats.org/officeDocument/2006/relationships/image" Target="../media/image120.png"/><Relationship Id="rId4" Type="http://schemas.openxmlformats.org/officeDocument/2006/relationships/image" Target="../media/image11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0.png"/><Relationship Id="rId5" Type="http://schemas.openxmlformats.org/officeDocument/2006/relationships/image" Target="../media/image21.png"/><Relationship Id="rId4" Type="http://schemas.openxmlformats.org/officeDocument/2006/relationships/image" Target="../media/image15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160.png"/><Relationship Id="rId18" Type="http://schemas.openxmlformats.org/officeDocument/2006/relationships/image" Target="../media/image30.png"/><Relationship Id="rId26" Type="http://schemas.openxmlformats.org/officeDocument/2006/relationships/image" Target="../media/image38.png"/><Relationship Id="rId3" Type="http://schemas.openxmlformats.org/officeDocument/2006/relationships/image" Target="../media/image21.png"/><Relationship Id="rId21" Type="http://schemas.openxmlformats.org/officeDocument/2006/relationships/image" Target="../media/image33.png"/><Relationship Id="rId7" Type="http://schemas.openxmlformats.org/officeDocument/2006/relationships/image" Target="../media/image100.png"/><Relationship Id="rId12" Type="http://schemas.openxmlformats.org/officeDocument/2006/relationships/image" Target="../media/image26.png"/><Relationship Id="rId17" Type="http://schemas.openxmlformats.org/officeDocument/2006/relationships/image" Target="../media/image240.png"/><Relationship Id="rId25" Type="http://schemas.openxmlformats.org/officeDocument/2006/relationships/image" Target="../media/image37.png"/><Relationship Id="rId2" Type="http://schemas.openxmlformats.org/officeDocument/2006/relationships/notesSlide" Target="../notesSlides/notesSlide8.xml"/><Relationship Id="rId16" Type="http://schemas.openxmlformats.org/officeDocument/2006/relationships/image" Target="../media/image29.png"/><Relationship Id="rId20"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110.png"/><Relationship Id="rId11" Type="http://schemas.openxmlformats.org/officeDocument/2006/relationships/image" Target="../media/image25.png"/><Relationship Id="rId24" Type="http://schemas.openxmlformats.org/officeDocument/2006/relationships/image" Target="../media/image36.svg"/><Relationship Id="rId5" Type="http://schemas.openxmlformats.org/officeDocument/2006/relationships/image" Target="../media/image80.png"/><Relationship Id="rId15" Type="http://schemas.openxmlformats.org/officeDocument/2006/relationships/image" Target="../media/image28.png"/><Relationship Id="rId23" Type="http://schemas.openxmlformats.org/officeDocument/2006/relationships/image" Target="../media/image35.png"/><Relationship Id="rId10" Type="http://schemas.openxmlformats.org/officeDocument/2006/relationships/image" Target="../media/image130.png"/><Relationship Id="rId19" Type="http://schemas.openxmlformats.org/officeDocument/2006/relationships/image" Target="../media/image31.png"/><Relationship Id="rId9" Type="http://schemas.openxmlformats.org/officeDocument/2006/relationships/image" Target="../media/image24.png"/><Relationship Id="rId14" Type="http://schemas.openxmlformats.org/officeDocument/2006/relationships/image" Target="../media/image27.png"/><Relationship Id="rId22" Type="http://schemas.openxmlformats.org/officeDocument/2006/relationships/image" Target="../media/image34.svg"/><Relationship Id="rId27"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5" name="Google Shape;63;p14">
            <a:extLst>
              <a:ext uri="{FF2B5EF4-FFF2-40B4-BE49-F238E27FC236}">
                <a16:creationId xmlns:a16="http://schemas.microsoft.com/office/drawing/2014/main" id="{CFF9E174-A4B2-0A0F-5F02-04E94AE27313}"/>
              </a:ext>
            </a:extLst>
          </p:cNvPr>
          <p:cNvSpPr/>
          <p:nvPr/>
        </p:nvSpPr>
        <p:spPr>
          <a:xfrm>
            <a:off x="920630" y="36641395"/>
            <a:ext cx="28866659" cy="564566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機械学習を用いた議会会議録における</a:t>
            </a:r>
            <a:endParaRPr sz="96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質問応答システム構築手法の検討</a:t>
            </a:r>
            <a:endParaRPr sz="9600" b="0" i="0" u="none" strike="noStrike" cap="none">
              <a:latin typeface="Arial"/>
              <a:ea typeface="Arial"/>
              <a:cs typeface="Arial"/>
              <a:sym typeface="Arial"/>
            </a:endParaRPr>
          </a:p>
        </p:txBody>
      </p:sp>
      <p:sp>
        <p:nvSpPr>
          <p:cNvPr id="66" name="Google Shape;66;p14"/>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Arial"/>
                <a:ea typeface="Arial"/>
                <a:cs typeface="Arial"/>
                <a:sym typeface="Arial"/>
              </a:rPr>
              <a:t>創発ソフトウェア研究</a:t>
            </a:r>
            <a:r>
              <a:rPr lang="ja-JP" altLang="en-US" sz="7200" dirty="0">
                <a:solidFill>
                  <a:srgbClr val="FFFFFF"/>
                </a:solidFill>
              </a:rPr>
              <a:t>室</a:t>
            </a:r>
            <a:r>
              <a:rPr lang="ja-JP" sz="7200" b="0" i="0" u="none" strike="noStrike" cap="none" dirty="0">
                <a:solidFill>
                  <a:srgbClr val="FFFFFF"/>
                </a:solidFill>
                <a:latin typeface="Arial"/>
                <a:ea typeface="Arial"/>
                <a:cs typeface="Arial"/>
                <a:sym typeface="Arial"/>
              </a:rPr>
              <a:t>    大和秀徳</a:t>
            </a:r>
            <a:endParaRPr sz="7200" b="0" i="0" u="none" strike="noStrike" cap="none" dirty="0">
              <a:latin typeface="Arial"/>
              <a:ea typeface="Arial"/>
              <a:cs typeface="Arial"/>
              <a:sym typeface="Arial"/>
            </a:endParaRPr>
          </a:p>
        </p:txBody>
      </p:sp>
      <p:sp>
        <p:nvSpPr>
          <p:cNvPr id="69" name="Google Shape;69;p14"/>
          <p:cNvSpPr/>
          <p:nvPr/>
        </p:nvSpPr>
        <p:spPr>
          <a:xfrm>
            <a:off x="718927" y="23766549"/>
            <a:ext cx="28944713" cy="1206709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2087820" y="23167347"/>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提案手法</a:t>
            </a:r>
            <a:endParaRPr sz="8000" b="0" i="0" u="none" strike="noStrike" cap="none" dirty="0">
              <a:latin typeface="Arial"/>
              <a:ea typeface="Arial"/>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B-14</a:t>
            </a:r>
            <a:endParaRPr sz="9600" b="0" i="0" u="none" strike="noStrike" cap="none" dirty="0">
              <a:latin typeface="Arial"/>
              <a:ea typeface="Arial"/>
              <a:cs typeface="Arial"/>
              <a:sym typeface="Arial"/>
            </a:endParaRPr>
          </a:p>
        </p:txBody>
      </p:sp>
      <p:sp>
        <p:nvSpPr>
          <p:cNvPr id="73" name="Google Shape;73;p14"/>
          <p:cNvSpPr/>
          <p:nvPr/>
        </p:nvSpPr>
        <p:spPr>
          <a:xfrm>
            <a:off x="33806653" y="30524512"/>
            <a:ext cx="13895700" cy="1066500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35246653" y="29791035"/>
            <a:ext cx="104850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Question Answering-2</a:t>
            </a:r>
            <a:endParaRPr sz="8000" b="0" i="0" u="none" strike="noStrike" cap="none" dirty="0">
              <a:latin typeface="Arial"/>
              <a:ea typeface="Arial"/>
              <a:cs typeface="Arial"/>
              <a:sym typeface="Arial"/>
            </a:endParaRPr>
          </a:p>
        </p:txBody>
      </p:sp>
      <p:sp>
        <p:nvSpPr>
          <p:cNvPr id="75" name="Google Shape;75;p14"/>
          <p:cNvSpPr/>
          <p:nvPr/>
        </p:nvSpPr>
        <p:spPr>
          <a:xfrm>
            <a:off x="34454653" y="1469376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30991231" y="36326603"/>
            <a:ext cx="13895700" cy="272190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32435731" y="35663127"/>
            <a:ext cx="54981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8000" b="0" i="0" u="none" strike="noStrike" cap="none">
                <a:solidFill>
                  <a:srgbClr val="404040"/>
                </a:solidFill>
                <a:latin typeface="Arial"/>
                <a:ea typeface="Arial"/>
                <a:cs typeface="Arial"/>
                <a:sym typeface="Arial"/>
              </a:rPr>
              <a:t>今後の展望</a:t>
            </a:r>
            <a:endParaRPr sz="8000" b="0" i="0" u="none" strike="noStrike" cap="none">
              <a:latin typeface="Arial"/>
              <a:ea typeface="Arial"/>
              <a:cs typeface="Arial"/>
              <a:sym typeface="Arial"/>
            </a:endParaRPr>
          </a:p>
        </p:txBody>
      </p:sp>
      <p:sp>
        <p:nvSpPr>
          <p:cNvPr id="78" name="Google Shape;78;p14"/>
          <p:cNvSpPr/>
          <p:nvPr/>
        </p:nvSpPr>
        <p:spPr>
          <a:xfrm>
            <a:off x="1105887" y="25527052"/>
            <a:ext cx="12815700" cy="5208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6000" dirty="0"/>
              <a:t>1．質問と回答の対応付け</a:t>
            </a:r>
            <a:endParaRPr sz="6000" b="0" i="0" u="none" strike="noStrike" cap="none" dirty="0">
              <a:latin typeface="Arial"/>
              <a:ea typeface="Arial"/>
              <a:cs typeface="Arial"/>
              <a:sym typeface="Arial"/>
            </a:endParaRPr>
          </a:p>
        </p:txBody>
      </p:sp>
      <p:sp>
        <p:nvSpPr>
          <p:cNvPr id="79" name="Google Shape;79;p14"/>
          <p:cNvSpPr/>
          <p:nvPr/>
        </p:nvSpPr>
        <p:spPr>
          <a:xfrm>
            <a:off x="31262731" y="36531177"/>
            <a:ext cx="12815700" cy="3167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4800">
              <a:solidFill>
                <a:srgbClr val="404040"/>
              </a:solidFill>
            </a:endParaRPr>
          </a:p>
          <a:p>
            <a:pPr marL="685800" marR="0" lvl="0" indent="-685440" algn="l" rtl="0">
              <a:lnSpc>
                <a:spcPct val="100000"/>
              </a:lnSpc>
              <a:spcBef>
                <a:spcPts val="0"/>
              </a:spcBef>
              <a:spcAft>
                <a:spcPts val="0"/>
              </a:spcAft>
              <a:buClr>
                <a:schemeClr val="dk1"/>
              </a:buClr>
              <a:buSzPts val="4800"/>
              <a:buFont typeface="Noto Sans Symbols"/>
              <a:buChar char="●"/>
            </a:pPr>
            <a:r>
              <a:rPr lang="ja-JP" sz="4800">
                <a:solidFill>
                  <a:schemeClr val="dk1"/>
                </a:solidFill>
              </a:rPr>
              <a:t>言語モデルを利用した発言の自動分割</a:t>
            </a:r>
            <a:endParaRPr sz="4800" b="0" i="0" u="none" strike="noStrike" cap="none">
              <a:solidFill>
                <a:schemeClr val="dk1"/>
              </a:solidFill>
              <a:latin typeface="Arial"/>
              <a:ea typeface="Arial"/>
              <a:cs typeface="Arial"/>
              <a:sym typeface="Arial"/>
            </a:endParaRPr>
          </a:p>
          <a:p>
            <a:pPr marL="685800" marR="0" lvl="0" indent="-685440" algn="l" rtl="0">
              <a:lnSpc>
                <a:spcPct val="100000"/>
              </a:lnSpc>
              <a:spcBef>
                <a:spcPts val="1199"/>
              </a:spcBef>
              <a:spcAft>
                <a:spcPts val="0"/>
              </a:spcAft>
              <a:buClr>
                <a:schemeClr val="dk1"/>
              </a:buClr>
              <a:buSzPts val="4800"/>
              <a:buFont typeface="Noto Sans Symbols"/>
              <a:buChar char="●"/>
            </a:pPr>
            <a:r>
              <a:rPr lang="ja-JP" sz="4800">
                <a:solidFill>
                  <a:schemeClr val="dk1"/>
                </a:solidFill>
              </a:rPr>
              <a:t>不正確な数値表現出力への対応</a:t>
            </a:r>
            <a:endParaRPr sz="4800" b="0" i="0" u="none" strike="noStrike" cap="none">
              <a:solidFill>
                <a:schemeClr val="dk1"/>
              </a:solidFill>
              <a:latin typeface="Arial"/>
              <a:ea typeface="Arial"/>
              <a:cs typeface="Arial"/>
              <a:sym typeface="Arial"/>
            </a:endParaRPr>
          </a:p>
        </p:txBody>
      </p:sp>
      <p:sp>
        <p:nvSpPr>
          <p:cNvPr id="80" name="Google Shape;80;p14"/>
          <p:cNvSpPr txBox="1"/>
          <p:nvPr/>
        </p:nvSpPr>
        <p:spPr>
          <a:xfrm>
            <a:off x="33969003" y="10427985"/>
            <a:ext cx="13571700" cy="17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議会会議録は誰でも利用できるが非常に長い</a:t>
            </a:r>
            <a:endParaRPr sz="4800" dirty="0"/>
          </a:p>
          <a:p>
            <a:pPr marL="0" lvl="0" indent="0" algn="l" rtl="0">
              <a:spcBef>
                <a:spcPts val="0"/>
              </a:spcBef>
              <a:spcAft>
                <a:spcPts val="0"/>
              </a:spcAft>
              <a:buNone/>
            </a:pPr>
            <a:r>
              <a:rPr lang="ja-JP" sz="4800" dirty="0"/>
              <a:t>ため，抄録が作成されている．</a:t>
            </a:r>
            <a:endParaRPr sz="4800" dirty="0"/>
          </a:p>
          <a:p>
            <a:pPr marL="0" lvl="0" indent="0" algn="l" rtl="0">
              <a:spcBef>
                <a:spcPts val="0"/>
              </a:spcBef>
              <a:spcAft>
                <a:spcPts val="0"/>
              </a:spcAft>
              <a:buNone/>
            </a:pPr>
            <a:endParaRPr sz="4800" dirty="0"/>
          </a:p>
        </p:txBody>
      </p:sp>
      <p:grpSp>
        <p:nvGrpSpPr>
          <p:cNvPr id="81" name="Google Shape;81;p14"/>
          <p:cNvGrpSpPr/>
          <p:nvPr/>
        </p:nvGrpSpPr>
        <p:grpSpPr>
          <a:xfrm>
            <a:off x="12105405" y="15497054"/>
            <a:ext cx="17336925" cy="5026148"/>
            <a:chOff x="792000" y="24263988"/>
            <a:chExt cx="13896051" cy="4028604"/>
          </a:xfrm>
        </p:grpSpPr>
        <p:pic>
          <p:nvPicPr>
            <p:cNvPr id="82" name="Google Shape;82;p14"/>
            <p:cNvPicPr preferRelativeResize="0"/>
            <p:nvPr/>
          </p:nvPicPr>
          <p:blipFill>
            <a:blip r:embed="rId3">
              <a:alphaModFix/>
            </a:blip>
            <a:stretch>
              <a:fillRect/>
            </a:stretch>
          </p:blipFill>
          <p:spPr>
            <a:xfrm>
              <a:off x="792350" y="25389013"/>
              <a:ext cx="13895701" cy="2903579"/>
            </a:xfrm>
            <a:prstGeom prst="rect">
              <a:avLst/>
            </a:prstGeom>
            <a:noFill/>
            <a:ln>
              <a:noFill/>
            </a:ln>
          </p:spPr>
        </p:pic>
        <p:sp>
          <p:nvSpPr>
            <p:cNvPr id="83" name="Google Shape;83;p14"/>
            <p:cNvSpPr txBox="1"/>
            <p:nvPr/>
          </p:nvSpPr>
          <p:spPr>
            <a:xfrm>
              <a:off x="792000" y="24263988"/>
              <a:ext cx="1357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a:t>議会だより（抄録）</a:t>
              </a:r>
              <a:endParaRPr sz="6000"/>
            </a:p>
          </p:txBody>
        </p:sp>
      </p:grpSp>
      <p:grpSp>
        <p:nvGrpSpPr>
          <p:cNvPr id="84" name="Google Shape;84;p14"/>
          <p:cNvGrpSpPr/>
          <p:nvPr/>
        </p:nvGrpSpPr>
        <p:grpSpPr>
          <a:xfrm>
            <a:off x="1237548" y="13894686"/>
            <a:ext cx="13895700" cy="4063399"/>
            <a:chOff x="792000" y="24019900"/>
            <a:chExt cx="13895700" cy="4063399"/>
          </a:xfrm>
        </p:grpSpPr>
        <p:sp>
          <p:nvSpPr>
            <p:cNvPr id="85" name="Google Shape;85;p14"/>
            <p:cNvSpPr txBox="1"/>
            <p:nvPr/>
          </p:nvSpPr>
          <p:spPr>
            <a:xfrm>
              <a:off x="792000" y="24019900"/>
              <a:ext cx="13895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800" dirty="0"/>
            </a:p>
          </p:txBody>
        </p:sp>
        <p:sp>
          <p:nvSpPr>
            <p:cNvPr id="86" name="Google Shape;86;p14"/>
            <p:cNvSpPr txBox="1"/>
            <p:nvPr/>
          </p:nvSpPr>
          <p:spPr>
            <a:xfrm>
              <a:off x="792000" y="27160000"/>
              <a:ext cx="13895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800" dirty="0"/>
            </a:p>
          </p:txBody>
        </p:sp>
      </p:grpSp>
      <p:grpSp>
        <p:nvGrpSpPr>
          <p:cNvPr id="87" name="Google Shape;87;p14"/>
          <p:cNvGrpSpPr/>
          <p:nvPr/>
        </p:nvGrpSpPr>
        <p:grpSpPr>
          <a:xfrm>
            <a:off x="12001871" y="6162368"/>
            <a:ext cx="17554415" cy="8092843"/>
            <a:chOff x="873000" y="16392763"/>
            <a:chExt cx="13733701" cy="6331438"/>
          </a:xfrm>
        </p:grpSpPr>
        <p:grpSp>
          <p:nvGrpSpPr>
            <p:cNvPr id="88" name="Google Shape;88;p14"/>
            <p:cNvGrpSpPr/>
            <p:nvPr/>
          </p:nvGrpSpPr>
          <p:grpSpPr>
            <a:xfrm>
              <a:off x="873000" y="16478992"/>
              <a:ext cx="13733701" cy="6245208"/>
              <a:chOff x="873000" y="16478992"/>
              <a:chExt cx="13733701" cy="6245208"/>
            </a:xfrm>
          </p:grpSpPr>
          <p:pic>
            <p:nvPicPr>
              <p:cNvPr id="89" name="Google Shape;89;p14"/>
              <p:cNvPicPr preferRelativeResize="0"/>
              <p:nvPr/>
            </p:nvPicPr>
            <p:blipFill>
              <a:blip r:embed="rId4">
                <a:alphaModFix/>
              </a:blip>
              <a:stretch>
                <a:fillRect/>
              </a:stretch>
            </p:blipFill>
            <p:spPr>
              <a:xfrm>
                <a:off x="873000" y="16478992"/>
                <a:ext cx="13733701" cy="6245208"/>
              </a:xfrm>
              <a:prstGeom prst="rect">
                <a:avLst/>
              </a:prstGeom>
              <a:noFill/>
              <a:ln>
                <a:noFill/>
              </a:ln>
            </p:spPr>
          </p:pic>
          <p:sp>
            <p:nvSpPr>
              <p:cNvPr id="90" name="Google Shape;90;p14"/>
              <p:cNvSpPr/>
              <p:nvPr/>
            </p:nvSpPr>
            <p:spPr>
              <a:xfrm>
                <a:off x="873000" y="16480075"/>
                <a:ext cx="2400300" cy="9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p:nvPr/>
          </p:nvSpPr>
          <p:spPr>
            <a:xfrm>
              <a:off x="954000" y="16392763"/>
              <a:ext cx="1357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a:t>会議録</a:t>
              </a:r>
              <a:endParaRPr sz="6000"/>
            </a:p>
          </p:txBody>
        </p:sp>
      </p:grpSp>
      <p:sp>
        <p:nvSpPr>
          <p:cNvPr id="92" name="Google Shape;92;p14"/>
          <p:cNvSpPr txBox="1"/>
          <p:nvPr/>
        </p:nvSpPr>
        <p:spPr>
          <a:xfrm>
            <a:off x="33534653" y="15069772"/>
            <a:ext cx="13571700" cy="47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NTCIR 17</a:t>
            </a:r>
            <a:endParaRPr sz="4800" dirty="0"/>
          </a:p>
          <a:p>
            <a:pPr marL="0" lvl="0" indent="0" algn="l" rtl="0">
              <a:spcBef>
                <a:spcPts val="0"/>
              </a:spcBef>
              <a:spcAft>
                <a:spcPts val="0"/>
              </a:spcAft>
              <a:buNone/>
            </a:pPr>
            <a:r>
              <a:rPr lang="ja-JP" sz="4800" dirty="0"/>
              <a:t>情報アクセスのためのカンファレンス</a:t>
            </a:r>
            <a:endParaRPr sz="4800" dirty="0"/>
          </a:p>
          <a:p>
            <a:pPr marL="0" lvl="0" indent="0" algn="l" rtl="0">
              <a:spcBef>
                <a:spcPts val="0"/>
              </a:spcBef>
              <a:spcAft>
                <a:spcPts val="0"/>
              </a:spcAft>
              <a:buNone/>
            </a:pPr>
            <a:endParaRPr sz="4800" dirty="0"/>
          </a:p>
          <a:p>
            <a:pPr marL="0" lvl="0" indent="0" algn="l" rtl="0">
              <a:spcBef>
                <a:spcPts val="0"/>
              </a:spcBef>
              <a:spcAft>
                <a:spcPts val="0"/>
              </a:spcAft>
              <a:buNone/>
            </a:pPr>
            <a:r>
              <a:rPr lang="ja-JP" sz="4800" dirty="0"/>
              <a:t>QA Lab-Poliinfo-4</a:t>
            </a:r>
            <a:endParaRPr sz="4800" dirty="0"/>
          </a:p>
          <a:p>
            <a:pPr marL="0" lvl="0" indent="0" algn="l" rtl="0">
              <a:spcBef>
                <a:spcPts val="0"/>
              </a:spcBef>
              <a:spcAft>
                <a:spcPts val="0"/>
              </a:spcAft>
              <a:buNone/>
            </a:pPr>
            <a:r>
              <a:rPr lang="ja-JP" sz="4800" dirty="0"/>
              <a:t>地方議会会議録を用いたタスク</a:t>
            </a:r>
            <a:endParaRPr sz="4800" dirty="0"/>
          </a:p>
        </p:txBody>
      </p:sp>
      <p:sp>
        <p:nvSpPr>
          <p:cNvPr id="93" name="Google Shape;93;p14"/>
          <p:cNvSpPr txBox="1"/>
          <p:nvPr/>
        </p:nvSpPr>
        <p:spPr>
          <a:xfrm>
            <a:off x="1176795" y="6724384"/>
            <a:ext cx="13571700" cy="131702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6000" dirty="0"/>
              <a:t>Question-Answering-2</a:t>
            </a:r>
          </a:p>
          <a:p>
            <a:pPr marL="0" lvl="0" indent="0" algn="l" rtl="0">
              <a:spcBef>
                <a:spcPts val="0"/>
              </a:spcBef>
              <a:spcAft>
                <a:spcPts val="0"/>
              </a:spcAft>
              <a:buNone/>
            </a:pPr>
            <a:r>
              <a:rPr lang="ja-JP" sz="4800" dirty="0"/>
              <a:t>QA Lab-Poliinfo-4</a:t>
            </a:r>
            <a:r>
              <a:rPr lang="en-US" altLang="ja-JP" sz="4800" baseline="30000" dirty="0"/>
              <a:t>1</a:t>
            </a:r>
            <a:r>
              <a:rPr lang="ja-JP" sz="4800" dirty="0"/>
              <a:t> の提案タスク</a:t>
            </a:r>
            <a:endParaRPr sz="4800" dirty="0"/>
          </a:p>
          <a:p>
            <a:pPr marL="0" lvl="0" indent="0" algn="l" rtl="0">
              <a:spcBef>
                <a:spcPts val="0"/>
              </a:spcBef>
              <a:spcAft>
                <a:spcPts val="0"/>
              </a:spcAft>
              <a:buNone/>
            </a:pPr>
            <a:r>
              <a:rPr lang="ja-JP" altLang="en-US" sz="4800" dirty="0"/>
              <a:t>議会会議録が題材</a:t>
            </a:r>
            <a:endParaRPr lang="en-US" sz="4800" dirty="0"/>
          </a:p>
          <a:p>
            <a:pPr marL="0" lvl="0" indent="0" algn="l" rtl="0">
              <a:spcBef>
                <a:spcPts val="0"/>
              </a:spcBef>
              <a:spcAft>
                <a:spcPts val="0"/>
              </a:spcAft>
              <a:buNone/>
            </a:pPr>
            <a:endParaRPr lang="en-US" sz="6000" dirty="0"/>
          </a:p>
          <a:p>
            <a:pPr marL="0" lvl="0" indent="0" algn="l" rtl="0">
              <a:spcBef>
                <a:spcPts val="0"/>
              </a:spcBef>
              <a:spcAft>
                <a:spcPts val="0"/>
              </a:spcAft>
              <a:buNone/>
            </a:pPr>
            <a:r>
              <a:rPr lang="ja-JP" altLang="en-US" sz="6000" dirty="0"/>
              <a:t>議会会議録の特徴</a:t>
            </a:r>
            <a:endParaRPr lang="en-US" altLang="ja-JP" sz="6000" dirty="0"/>
          </a:p>
          <a:p>
            <a:pPr marL="685800" lvl="0" indent="-685800" algn="l" rtl="0">
              <a:spcBef>
                <a:spcPts val="0"/>
              </a:spcBef>
              <a:spcAft>
                <a:spcPts val="0"/>
              </a:spcAft>
              <a:buFont typeface="Arial" panose="020B0604020202020204" pitchFamily="34" charset="0"/>
              <a:buChar char="•"/>
            </a:pPr>
            <a:r>
              <a:rPr lang="ja-JP" altLang="en-US" sz="4800" dirty="0"/>
              <a:t>誰でもアクセス可能</a:t>
            </a:r>
          </a:p>
          <a:p>
            <a:pPr marL="685800" lvl="0" indent="-685800" algn="l" rtl="0">
              <a:spcBef>
                <a:spcPts val="0"/>
              </a:spcBef>
              <a:spcAft>
                <a:spcPts val="0"/>
              </a:spcAft>
              <a:buFont typeface="Arial" panose="020B0604020202020204" pitchFamily="34" charset="0"/>
              <a:buChar char="•"/>
            </a:pPr>
            <a:r>
              <a:rPr lang="ja-JP" altLang="en-US" sz="4800" dirty="0"/>
              <a:t>文章が非常に長い</a:t>
            </a:r>
          </a:p>
          <a:p>
            <a:pPr marL="685800" lvl="0" indent="-685800" algn="l" rtl="0">
              <a:spcBef>
                <a:spcPts val="0"/>
              </a:spcBef>
              <a:spcAft>
                <a:spcPts val="0"/>
              </a:spcAft>
              <a:buFont typeface="Arial" panose="020B0604020202020204" pitchFamily="34" charset="0"/>
              <a:buChar char="•"/>
            </a:pPr>
            <a:r>
              <a:rPr lang="ja-JP" altLang="en-US" sz="4800" dirty="0"/>
              <a:t>一括質問一括答弁形式</a:t>
            </a:r>
          </a:p>
          <a:p>
            <a:pPr marL="0" lvl="0" indent="0" algn="l" rtl="0">
              <a:spcBef>
                <a:spcPts val="0"/>
              </a:spcBef>
              <a:spcAft>
                <a:spcPts val="0"/>
              </a:spcAft>
              <a:buNone/>
            </a:pPr>
            <a:endParaRPr lang="en-US" sz="4800" dirty="0"/>
          </a:p>
          <a:p>
            <a:pPr marL="0" lvl="0" indent="0" algn="l" rtl="0">
              <a:spcBef>
                <a:spcPts val="0"/>
              </a:spcBef>
              <a:spcAft>
                <a:spcPts val="0"/>
              </a:spcAft>
              <a:buNone/>
            </a:pPr>
            <a:r>
              <a:rPr lang="ja-JP" altLang="en-US" sz="4800" dirty="0"/>
              <a:t>人手による抄録作成は多大なコスト </a:t>
            </a:r>
          </a:p>
          <a:p>
            <a:pPr marL="0" lvl="0" indent="0" rtl="0">
              <a:spcBef>
                <a:spcPts val="0"/>
              </a:spcBef>
              <a:spcAft>
                <a:spcPts val="0"/>
              </a:spcAft>
              <a:buNone/>
            </a:pPr>
            <a:r>
              <a:rPr lang="ja-JP" altLang="en-US" sz="4800" dirty="0"/>
              <a:t>                 ↓</a:t>
            </a:r>
          </a:p>
          <a:p>
            <a:pPr marL="0" lvl="0" indent="0" algn="l" rtl="0">
              <a:spcBef>
                <a:spcPts val="0"/>
              </a:spcBef>
              <a:spcAft>
                <a:spcPts val="0"/>
              </a:spcAft>
              <a:buNone/>
            </a:pPr>
            <a:r>
              <a:rPr lang="ja-JP" altLang="en-US" sz="4800" dirty="0"/>
              <a:t>要約の自動生成が注目</a:t>
            </a:r>
          </a:p>
          <a:p>
            <a:pPr marL="0" lvl="0" indent="0" algn="l" rtl="0">
              <a:spcBef>
                <a:spcPts val="0"/>
              </a:spcBef>
              <a:spcAft>
                <a:spcPts val="0"/>
              </a:spcAft>
              <a:buNone/>
            </a:pPr>
            <a:endParaRPr sz="4800" dirty="0"/>
          </a:p>
          <a:p>
            <a:pPr marL="0" lvl="0" indent="0" algn="l" rtl="0">
              <a:spcBef>
                <a:spcPts val="0"/>
              </a:spcBef>
              <a:spcAft>
                <a:spcPts val="0"/>
              </a:spcAft>
              <a:buNone/>
            </a:pPr>
            <a:r>
              <a:rPr lang="ja-JP" sz="4800" dirty="0"/>
              <a:t>東京都議会の会議録と議会だよりに</a:t>
            </a:r>
            <a:endParaRPr sz="4800" dirty="0"/>
          </a:p>
          <a:p>
            <a:pPr marL="0" lvl="0" indent="0" algn="l" rtl="0">
              <a:spcBef>
                <a:spcPts val="0"/>
              </a:spcBef>
              <a:spcAft>
                <a:spcPts val="0"/>
              </a:spcAft>
              <a:buNone/>
            </a:pPr>
            <a:r>
              <a:rPr lang="ja-JP" sz="4800" dirty="0"/>
              <a:t>記載されている情報と質問の要約を</a:t>
            </a:r>
            <a:endParaRPr lang="en-US" altLang="ja-JP" sz="4800" dirty="0"/>
          </a:p>
          <a:p>
            <a:pPr marL="0" lvl="0" indent="0" algn="l" rtl="0">
              <a:spcBef>
                <a:spcPts val="0"/>
              </a:spcBef>
              <a:spcAft>
                <a:spcPts val="0"/>
              </a:spcAft>
              <a:buNone/>
            </a:pPr>
            <a:r>
              <a:rPr lang="ja-JP" sz="4800" dirty="0"/>
              <a:t>もとに，会議録の該当する回答箇所を</a:t>
            </a:r>
            <a:endParaRPr lang="en-US" altLang="ja-JP" sz="4800" dirty="0"/>
          </a:p>
          <a:p>
            <a:pPr marL="0" lvl="0" indent="0" algn="l" rtl="0">
              <a:spcBef>
                <a:spcPts val="0"/>
              </a:spcBef>
              <a:spcAft>
                <a:spcPts val="0"/>
              </a:spcAft>
              <a:buNone/>
            </a:pPr>
            <a:r>
              <a:rPr lang="ja-JP" sz="4800" dirty="0"/>
              <a:t>マッチングおよび要約することで，</a:t>
            </a:r>
            <a:endParaRPr lang="en-US" altLang="ja-JP" sz="4800" dirty="0"/>
          </a:p>
          <a:p>
            <a:pPr marL="0" lvl="0" indent="0" algn="l" rtl="0">
              <a:spcBef>
                <a:spcPts val="0"/>
              </a:spcBef>
              <a:spcAft>
                <a:spcPts val="0"/>
              </a:spcAft>
              <a:buNone/>
            </a:pPr>
            <a:r>
              <a:rPr lang="ja-JP" sz="4800" dirty="0"/>
              <a:t>回答の要約を生成する．</a:t>
            </a:r>
            <a:endParaRPr sz="4800" dirty="0"/>
          </a:p>
        </p:txBody>
      </p:sp>
      <p:sp>
        <p:nvSpPr>
          <p:cNvPr id="94" name="Google Shape;94;p14"/>
          <p:cNvSpPr txBox="1"/>
          <p:nvPr/>
        </p:nvSpPr>
        <p:spPr>
          <a:xfrm>
            <a:off x="1007999" y="21184796"/>
            <a:ext cx="28655641" cy="207956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入力：会議録と都議会だよりの質問</a:t>
            </a:r>
            <a:r>
              <a:rPr lang="ja-JP" altLang="en-US" sz="4800" dirty="0"/>
              <a:t>　　　　　　　 </a:t>
            </a:r>
            <a:r>
              <a:rPr lang="ja-JP" altLang="ja-JP" sz="4800" dirty="0"/>
              <a:t>出力：回答の要約</a:t>
            </a:r>
            <a:r>
              <a:rPr lang="en-US" altLang="ja-JP" sz="4800" dirty="0"/>
              <a:t>          </a:t>
            </a:r>
            <a:r>
              <a:rPr lang="ja-JP" altLang="ja-JP" sz="4800" dirty="0"/>
              <a:t>正解：都議会だよりの答弁 </a:t>
            </a:r>
            <a:endParaRPr sz="4800" dirty="0"/>
          </a:p>
          <a:p>
            <a:pPr marL="0" lvl="0" indent="0" algn="l" rtl="0">
              <a:spcBef>
                <a:spcPts val="0"/>
              </a:spcBef>
              <a:spcAft>
                <a:spcPts val="0"/>
              </a:spcAft>
              <a:buNone/>
            </a:pPr>
            <a:r>
              <a:rPr lang="ja-JP" sz="4800" dirty="0"/>
              <a:t>　　＋質問者・答弁者・サブトピック・見出</a:t>
            </a:r>
            <a:r>
              <a:rPr lang="ja-JP" altLang="en-US" sz="4800" dirty="0"/>
              <a:t>し</a:t>
            </a:r>
            <a:endParaRPr sz="4800" dirty="0"/>
          </a:p>
          <a:p>
            <a:pPr marL="0" lvl="0" indent="0" algn="l" rtl="0">
              <a:spcBef>
                <a:spcPts val="0"/>
              </a:spcBef>
              <a:spcAft>
                <a:spcPts val="0"/>
              </a:spcAft>
              <a:buNone/>
            </a:pPr>
            <a:endParaRPr sz="4800" dirty="0"/>
          </a:p>
        </p:txBody>
      </p:sp>
      <p:sp>
        <p:nvSpPr>
          <p:cNvPr id="96" name="Google Shape;96;p14"/>
          <p:cNvSpPr/>
          <p:nvPr/>
        </p:nvSpPr>
        <p:spPr>
          <a:xfrm>
            <a:off x="15259352" y="25527052"/>
            <a:ext cx="12815700" cy="5208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6000" dirty="0"/>
              <a:t>2．回答の要約の生成</a:t>
            </a:r>
            <a:endParaRPr sz="6000" b="0" i="0" u="none" strike="noStrike" cap="none" dirty="0">
              <a:latin typeface="Arial"/>
              <a:ea typeface="Arial"/>
              <a:cs typeface="Arial"/>
              <a:sym typeface="Arial"/>
            </a:endParaRPr>
          </a:p>
        </p:txBody>
      </p:sp>
      <p:sp>
        <p:nvSpPr>
          <p:cNvPr id="97" name="Google Shape;97;p14"/>
          <p:cNvSpPr/>
          <p:nvPr/>
        </p:nvSpPr>
        <p:spPr>
          <a:xfrm>
            <a:off x="1237547" y="33098036"/>
            <a:ext cx="13655849" cy="2481264"/>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文章の埋め込み表現獲得に BERTを使用</a:t>
            </a:r>
            <a:r>
              <a:rPr lang="ja-JP" altLang="en-US" sz="4800" dirty="0"/>
              <a:t>．</a:t>
            </a:r>
            <a:endParaRPr sz="4800" dirty="0"/>
          </a:p>
          <a:p>
            <a:pPr marL="0" marR="0" lvl="0" indent="0" algn="l" rtl="0">
              <a:lnSpc>
                <a:spcPct val="100000"/>
              </a:lnSpc>
              <a:spcBef>
                <a:spcPts val="0"/>
              </a:spcBef>
              <a:spcAft>
                <a:spcPts val="0"/>
              </a:spcAft>
              <a:buNone/>
            </a:pPr>
            <a:r>
              <a:rPr lang="ja-JP" sz="4800" dirty="0"/>
              <a:t>Sentence BERT によるファインチューニング</a:t>
            </a:r>
            <a:endParaRPr sz="4800" dirty="0"/>
          </a:p>
          <a:p>
            <a:pPr marL="0" marR="0" lvl="0" indent="0" algn="l" rtl="0">
              <a:lnSpc>
                <a:spcPct val="100000"/>
              </a:lnSpc>
              <a:spcBef>
                <a:spcPts val="0"/>
              </a:spcBef>
              <a:spcAft>
                <a:spcPts val="0"/>
              </a:spcAft>
              <a:buNone/>
            </a:pPr>
            <a:r>
              <a:rPr lang="ja-JP" sz="4800" dirty="0"/>
              <a:t>類似度計算はコサイン類似度を使用</a:t>
            </a:r>
            <a:r>
              <a:rPr lang="ja-JP" altLang="en-US" sz="4800" dirty="0"/>
              <a:t>．</a:t>
            </a:r>
            <a:endParaRPr sz="4800" dirty="0"/>
          </a:p>
        </p:txBody>
      </p:sp>
      <p:sp>
        <p:nvSpPr>
          <p:cNvPr id="99" name="Google Shape;99;p14"/>
          <p:cNvSpPr/>
          <p:nvPr/>
        </p:nvSpPr>
        <p:spPr>
          <a:xfrm>
            <a:off x="15191282" y="33098036"/>
            <a:ext cx="14208973" cy="1639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要約器に Text-to-Text Transfer Transformer (T5)</a:t>
            </a:r>
            <a:r>
              <a:rPr lang="en-US" altLang="ja-JP" sz="4800" dirty="0"/>
              <a:t> </a:t>
            </a:r>
            <a:endParaRPr sz="4800" dirty="0"/>
          </a:p>
          <a:p>
            <a:pPr marL="0" marR="0" lvl="0" indent="0" algn="l" rtl="0">
              <a:lnSpc>
                <a:spcPct val="100000"/>
              </a:lnSpc>
              <a:spcBef>
                <a:spcPts val="0"/>
              </a:spcBef>
              <a:spcAft>
                <a:spcPts val="0"/>
              </a:spcAft>
              <a:buNone/>
            </a:pPr>
            <a:r>
              <a:rPr lang="ja-JP" sz="4800" dirty="0"/>
              <a:t>を使用．</a:t>
            </a: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1" name="Google Shape;101;p14"/>
          <p:cNvSpPr/>
          <p:nvPr/>
        </p:nvSpPr>
        <p:spPr>
          <a:xfrm>
            <a:off x="48421842" y="10042608"/>
            <a:ext cx="12815700" cy="1727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以下の 2 ステップによる質問応答システムを</a:t>
            </a:r>
            <a:endParaRPr sz="4800" dirty="0"/>
          </a:p>
          <a:p>
            <a:pPr marL="0" marR="0" lvl="0" indent="0" algn="l" rtl="0">
              <a:lnSpc>
                <a:spcPct val="100000"/>
              </a:lnSpc>
              <a:spcBef>
                <a:spcPts val="0"/>
              </a:spcBef>
              <a:spcAft>
                <a:spcPts val="0"/>
              </a:spcAft>
              <a:buNone/>
            </a:pPr>
            <a:r>
              <a:rPr lang="ja-JP" sz="4800" dirty="0"/>
              <a:t>提案する．</a:t>
            </a:r>
            <a:endParaRPr sz="4800" dirty="0"/>
          </a:p>
        </p:txBody>
      </p:sp>
      <p:sp>
        <p:nvSpPr>
          <p:cNvPr id="102" name="Google Shape;102;p14"/>
          <p:cNvSpPr/>
          <p:nvPr/>
        </p:nvSpPr>
        <p:spPr>
          <a:xfrm>
            <a:off x="1361197" y="37333012"/>
            <a:ext cx="12815700" cy="911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1199"/>
              </a:spcBef>
              <a:spcAft>
                <a:spcPts val="0"/>
              </a:spcAft>
              <a:buNone/>
            </a:pPr>
            <a:r>
              <a:rPr lang="ja-JP" sz="4800" dirty="0">
                <a:solidFill>
                  <a:schemeClr val="tx1"/>
                </a:solidFill>
              </a:rPr>
              <a:t>人手による評価</a:t>
            </a:r>
            <a:endParaRPr sz="4800" b="0" i="0" u="none" strike="noStrike" cap="none" dirty="0">
              <a:solidFill>
                <a:schemeClr val="tx1"/>
              </a:solidFill>
              <a:latin typeface="Arial"/>
              <a:ea typeface="Arial"/>
              <a:cs typeface="Arial"/>
              <a:sym typeface="Arial"/>
            </a:endParaRPr>
          </a:p>
        </p:txBody>
      </p:sp>
      <p:sp>
        <p:nvSpPr>
          <p:cNvPr id="106" name="Google Shape;106;p14"/>
          <p:cNvSpPr/>
          <p:nvPr/>
        </p:nvSpPr>
        <p:spPr>
          <a:xfrm>
            <a:off x="2571469" y="36062520"/>
            <a:ext cx="26337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結果</a:t>
            </a:r>
            <a:endParaRPr sz="8000" b="0" i="0" u="none" strike="noStrike" cap="none" dirty="0">
              <a:latin typeface="Arial"/>
              <a:ea typeface="Arial"/>
              <a:cs typeface="Arial"/>
              <a:sym typeface="Arial"/>
            </a:endParaRPr>
          </a:p>
        </p:txBody>
      </p:sp>
      <p:sp>
        <p:nvSpPr>
          <p:cNvPr id="107" name="Google Shape;107;p14"/>
          <p:cNvSpPr/>
          <p:nvPr/>
        </p:nvSpPr>
        <p:spPr>
          <a:xfrm>
            <a:off x="1007999" y="38190798"/>
            <a:ext cx="13896000" cy="1639200"/>
          </a:xfrm>
          <a:prstGeom prst="rect">
            <a:avLst/>
          </a:prstGeom>
          <a:noFill/>
          <a:ln>
            <a:noFill/>
          </a:ln>
        </p:spPr>
        <p:txBody>
          <a:bodyPr spcFirstLastPara="1" wrap="square" lIns="90000" tIns="45000" rIns="90000" bIns="45000" anchor="t" anchorCtr="0">
            <a:noAutofit/>
          </a:bodyPr>
          <a:lstStyle/>
          <a:p>
            <a:pPr marL="457200" marR="0" lvl="0" indent="-533400" algn="l" rtl="0">
              <a:lnSpc>
                <a:spcPct val="100000"/>
              </a:lnSpc>
              <a:spcBef>
                <a:spcPts val="1199"/>
              </a:spcBef>
              <a:spcAft>
                <a:spcPts val="0"/>
              </a:spcAft>
              <a:buSzPts val="4800"/>
              <a:buFont typeface="Arial"/>
              <a:buChar char="●"/>
            </a:pPr>
            <a:r>
              <a:rPr lang="ja-JP" sz="4800" dirty="0"/>
              <a:t>Overall (総合評価) で</a:t>
            </a:r>
            <a:endParaRPr lang="en-US" altLang="ja-JP" sz="4800" dirty="0"/>
          </a:p>
          <a:p>
            <a:pPr marR="0" lvl="0" algn="l" rtl="0">
              <a:lnSpc>
                <a:spcPct val="100000"/>
              </a:lnSpc>
              <a:spcBef>
                <a:spcPts val="1199"/>
              </a:spcBef>
              <a:spcAft>
                <a:spcPts val="0"/>
              </a:spcAft>
              <a:buSzPts val="4800"/>
            </a:pPr>
            <a:r>
              <a:rPr lang="en-US" altLang="ja-JP" sz="4800" dirty="0"/>
              <a:t>   </a:t>
            </a:r>
            <a:r>
              <a:rPr lang="ja-JP" sz="4800" dirty="0"/>
              <a:t>ベースライン (TO) を上回った</a:t>
            </a:r>
            <a:r>
              <a:rPr lang="ja-JP" altLang="en-US" sz="4800" dirty="0"/>
              <a:t>．</a:t>
            </a:r>
            <a:endParaRPr sz="4800" dirty="0"/>
          </a:p>
          <a:p>
            <a:pPr marL="457200" marR="0" lvl="0" indent="-533400" algn="l" rtl="0">
              <a:lnSpc>
                <a:spcPct val="100000"/>
              </a:lnSpc>
              <a:spcBef>
                <a:spcPts val="1199"/>
              </a:spcBef>
              <a:spcAft>
                <a:spcPts val="0"/>
              </a:spcAft>
              <a:buSzPts val="4800"/>
              <a:buChar char="●"/>
            </a:pPr>
            <a:r>
              <a:rPr lang="ja-JP" sz="4800" dirty="0"/>
              <a:t>Content (内容) では 3 番目</a:t>
            </a:r>
            <a:r>
              <a:rPr lang="ja-JP" altLang="en-US" sz="4800" dirty="0"/>
              <a:t>に</a:t>
            </a:r>
            <a:endParaRPr lang="en-US" altLang="ja-JP" sz="4800" dirty="0"/>
          </a:p>
          <a:p>
            <a:pPr marR="0" lvl="0" algn="l" rtl="0">
              <a:lnSpc>
                <a:spcPct val="100000"/>
              </a:lnSpc>
              <a:spcBef>
                <a:spcPts val="1199"/>
              </a:spcBef>
              <a:spcAft>
                <a:spcPts val="0"/>
              </a:spcAft>
              <a:buSzPts val="4800"/>
            </a:pPr>
            <a:r>
              <a:rPr lang="ja-JP" altLang="en-US" sz="4800" dirty="0"/>
              <a:t>   </a:t>
            </a:r>
            <a:r>
              <a:rPr lang="ja-JP" sz="4800" dirty="0"/>
              <a:t>高いスコアを獲得</a:t>
            </a:r>
            <a:r>
              <a:rPr lang="ja-JP" altLang="en-US" sz="4800" dirty="0"/>
              <a:t>．</a:t>
            </a:r>
            <a:endParaRPr sz="4800" dirty="0"/>
          </a:p>
          <a:p>
            <a:pPr marL="457200" marR="0" lvl="0" indent="0" algn="l" rtl="0">
              <a:lnSpc>
                <a:spcPct val="100000"/>
              </a:lnSpc>
              <a:spcBef>
                <a:spcPts val="1199"/>
              </a:spcBef>
              <a:spcAft>
                <a:spcPts val="0"/>
              </a:spcAft>
              <a:buNone/>
            </a:pPr>
            <a:endParaRPr sz="4800" dirty="0"/>
          </a:p>
        </p:txBody>
      </p:sp>
      <p:sp>
        <p:nvSpPr>
          <p:cNvPr id="2" name="Google Shape;67;p14">
            <a:extLst>
              <a:ext uri="{FF2B5EF4-FFF2-40B4-BE49-F238E27FC236}">
                <a16:creationId xmlns:a16="http://schemas.microsoft.com/office/drawing/2014/main" id="{88852CE7-4094-11A9-0C31-719B97AEE3CA}"/>
              </a:ext>
            </a:extLst>
          </p:cNvPr>
          <p:cNvSpPr/>
          <p:nvPr/>
        </p:nvSpPr>
        <p:spPr>
          <a:xfrm>
            <a:off x="718927" y="5740042"/>
            <a:ext cx="28944714" cy="1736491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8;p14">
            <a:extLst>
              <a:ext uri="{FF2B5EF4-FFF2-40B4-BE49-F238E27FC236}">
                <a16:creationId xmlns:a16="http://schemas.microsoft.com/office/drawing/2014/main" id="{7F0F75CD-A452-63B5-6513-F083BD764704}"/>
              </a:ext>
            </a:extLst>
          </p:cNvPr>
          <p:cNvSpPr/>
          <p:nvPr/>
        </p:nvSpPr>
        <p:spPr>
          <a:xfrm>
            <a:off x="1437033" y="5405760"/>
            <a:ext cx="5631424" cy="597099"/>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b="0" i="0" u="none" strike="noStrike" cap="none" dirty="0">
                <a:solidFill>
                  <a:srgbClr val="404040"/>
                </a:solidFill>
                <a:latin typeface="Arial"/>
                <a:ea typeface="Arial"/>
                <a:cs typeface="Arial"/>
                <a:sym typeface="Arial"/>
              </a:rPr>
              <a:t>研究背景</a:t>
            </a:r>
            <a:endParaRPr sz="8000" b="0" i="0" u="none" strike="noStrike" cap="none" dirty="0">
              <a:latin typeface="Arial"/>
              <a:ea typeface="Arial"/>
              <a:cs typeface="Arial"/>
              <a:sym typeface="Arial"/>
            </a:endParaRPr>
          </a:p>
        </p:txBody>
      </p:sp>
      <p:sp>
        <p:nvSpPr>
          <p:cNvPr id="6" name="正方形/長方形 5">
            <a:extLst>
              <a:ext uri="{FF2B5EF4-FFF2-40B4-BE49-F238E27FC236}">
                <a16:creationId xmlns:a16="http://schemas.microsoft.com/office/drawing/2014/main" id="{0854C6A8-0629-7898-69E2-3091BB3D47E0}"/>
              </a:ext>
            </a:extLst>
          </p:cNvPr>
          <p:cNvSpPr/>
          <p:nvPr/>
        </p:nvSpPr>
        <p:spPr>
          <a:xfrm>
            <a:off x="12105405" y="8113486"/>
            <a:ext cx="17336925" cy="4746242"/>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E7BAFD42-BA13-B78D-83FC-AA72A8C1A2F7}"/>
              </a:ext>
            </a:extLst>
          </p:cNvPr>
          <p:cNvSpPr/>
          <p:nvPr/>
        </p:nvSpPr>
        <p:spPr>
          <a:xfrm>
            <a:off x="12937995" y="18116117"/>
            <a:ext cx="4130805" cy="434131"/>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A53E2F9-84FF-EEB8-B129-D172F46ED3E6}"/>
              </a:ext>
            </a:extLst>
          </p:cNvPr>
          <p:cNvSpPr/>
          <p:nvPr/>
        </p:nvSpPr>
        <p:spPr>
          <a:xfrm>
            <a:off x="15353960" y="18777798"/>
            <a:ext cx="13738244" cy="434131"/>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DFB99FF-C879-FDCC-5383-73B58A7C617F}"/>
              </a:ext>
            </a:extLst>
          </p:cNvPr>
          <p:cNvSpPr/>
          <p:nvPr/>
        </p:nvSpPr>
        <p:spPr>
          <a:xfrm>
            <a:off x="12243107" y="19375897"/>
            <a:ext cx="4367902" cy="391087"/>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2FBF149B-16EC-83CB-815B-21B643607024}"/>
              </a:ext>
            </a:extLst>
          </p:cNvPr>
          <p:cNvSpPr/>
          <p:nvPr/>
        </p:nvSpPr>
        <p:spPr>
          <a:xfrm>
            <a:off x="12105405" y="13005878"/>
            <a:ext cx="17336488" cy="1270323"/>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B177E0BF-CBBA-FC74-3AD0-9361DA92E9E0}"/>
              </a:ext>
            </a:extLst>
          </p:cNvPr>
          <p:cNvSpPr/>
          <p:nvPr/>
        </p:nvSpPr>
        <p:spPr>
          <a:xfrm>
            <a:off x="18012229" y="18050135"/>
            <a:ext cx="5734724" cy="434131"/>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7DFD3025-F429-7666-0A71-8E5130B274C4}"/>
              </a:ext>
            </a:extLst>
          </p:cNvPr>
          <p:cNvSpPr/>
          <p:nvPr/>
        </p:nvSpPr>
        <p:spPr>
          <a:xfrm>
            <a:off x="17496428" y="19375897"/>
            <a:ext cx="11595775" cy="474917"/>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C7D970F-3D04-5CA9-CF9E-58933CEE350F}"/>
              </a:ext>
            </a:extLst>
          </p:cNvPr>
          <p:cNvSpPr/>
          <p:nvPr/>
        </p:nvSpPr>
        <p:spPr>
          <a:xfrm>
            <a:off x="12288026" y="19894602"/>
            <a:ext cx="1486032" cy="458930"/>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22CC0B0E-EAE9-9E57-9042-0251301E6DB6}"/>
              </a:ext>
            </a:extLst>
          </p:cNvPr>
          <p:cNvSpPr txBox="1"/>
          <p:nvPr/>
        </p:nvSpPr>
        <p:spPr>
          <a:xfrm>
            <a:off x="920630" y="42299471"/>
            <a:ext cx="8981946" cy="400110"/>
          </a:xfrm>
          <a:prstGeom prst="rect">
            <a:avLst/>
          </a:prstGeom>
          <a:noFill/>
        </p:spPr>
        <p:txBody>
          <a:bodyPr wrap="none" rtlCol="0">
            <a:spAutoFit/>
          </a:bodyPr>
          <a:lstStyle/>
          <a:p>
            <a:r>
              <a:rPr kumimoji="1" lang="en-US" altLang="ja-JP" sz="2000" dirty="0"/>
              <a:t>1.NTCIR 17 QA-Lab Poliinfo-4 : https://sites.google.com/view/poliinfo4/?pli=1 </a:t>
            </a:r>
            <a:endParaRPr kumimoji="1" lang="ja-JP" altLang="en-US" sz="2000" dirty="0"/>
          </a:p>
        </p:txBody>
      </p:sp>
      <p:sp>
        <p:nvSpPr>
          <p:cNvPr id="7" name="テキスト ボックス 6">
            <a:extLst>
              <a:ext uri="{FF2B5EF4-FFF2-40B4-BE49-F238E27FC236}">
                <a16:creationId xmlns:a16="http://schemas.microsoft.com/office/drawing/2014/main" id="{250DDCD6-641D-14CC-A5BE-4F53F2723B1D}"/>
              </a:ext>
            </a:extLst>
          </p:cNvPr>
          <p:cNvSpPr txBox="1"/>
          <p:nvPr/>
        </p:nvSpPr>
        <p:spPr>
          <a:xfrm>
            <a:off x="920630" y="24357355"/>
            <a:ext cx="10272364" cy="1015663"/>
          </a:xfrm>
          <a:prstGeom prst="rect">
            <a:avLst/>
          </a:prstGeom>
          <a:noFill/>
        </p:spPr>
        <p:txBody>
          <a:bodyPr wrap="none" rtlCol="0">
            <a:spAutoFit/>
          </a:bodyPr>
          <a:lstStyle/>
          <a:p>
            <a:r>
              <a:rPr kumimoji="1" lang="ja-JP" altLang="en-US" sz="6000" dirty="0"/>
              <a:t>次の </a:t>
            </a:r>
            <a:r>
              <a:rPr kumimoji="1" lang="en-US" altLang="ja-JP" sz="6000" dirty="0"/>
              <a:t>2 </a:t>
            </a:r>
            <a:r>
              <a:rPr kumimoji="1" lang="ja-JP" altLang="en-US" sz="6000" dirty="0"/>
              <a:t>ステップで要約を生成</a:t>
            </a:r>
          </a:p>
        </p:txBody>
      </p:sp>
      <p:pic>
        <p:nvPicPr>
          <p:cNvPr id="24" name="図 23">
            <a:extLst>
              <a:ext uri="{FF2B5EF4-FFF2-40B4-BE49-F238E27FC236}">
                <a16:creationId xmlns:a16="http://schemas.microsoft.com/office/drawing/2014/main" id="{B5CD5A5B-EC3A-739C-8C93-0F67E9B07BE9}"/>
              </a:ext>
            </a:extLst>
          </p:cNvPr>
          <p:cNvPicPr>
            <a:picLocks noChangeAspect="1"/>
          </p:cNvPicPr>
          <p:nvPr/>
        </p:nvPicPr>
        <p:blipFill>
          <a:blip r:embed="rId5"/>
          <a:stretch>
            <a:fillRect/>
          </a:stretch>
        </p:blipFill>
        <p:spPr>
          <a:xfrm>
            <a:off x="826856" y="26588516"/>
            <a:ext cx="14066540" cy="6324491"/>
          </a:xfrm>
          <a:prstGeom prst="rect">
            <a:avLst/>
          </a:prstGeom>
        </p:spPr>
      </p:pic>
      <p:pic>
        <p:nvPicPr>
          <p:cNvPr id="26" name="図 25">
            <a:extLst>
              <a:ext uri="{FF2B5EF4-FFF2-40B4-BE49-F238E27FC236}">
                <a16:creationId xmlns:a16="http://schemas.microsoft.com/office/drawing/2014/main" id="{191E90CF-0632-E090-9C7C-CDAB184996A9}"/>
              </a:ext>
            </a:extLst>
          </p:cNvPr>
          <p:cNvPicPr>
            <a:picLocks noChangeAspect="1"/>
          </p:cNvPicPr>
          <p:nvPr/>
        </p:nvPicPr>
        <p:blipFill>
          <a:blip r:embed="rId6"/>
          <a:stretch>
            <a:fillRect/>
          </a:stretch>
        </p:blipFill>
        <p:spPr>
          <a:xfrm>
            <a:off x="15259352" y="26780400"/>
            <a:ext cx="12271760" cy="5737990"/>
          </a:xfrm>
          <a:prstGeom prst="rect">
            <a:avLst/>
          </a:prstGeom>
        </p:spPr>
      </p:pic>
      <p:pic>
        <p:nvPicPr>
          <p:cNvPr id="28" name="図 27">
            <a:extLst>
              <a:ext uri="{FF2B5EF4-FFF2-40B4-BE49-F238E27FC236}">
                <a16:creationId xmlns:a16="http://schemas.microsoft.com/office/drawing/2014/main" id="{08399242-13E9-2A0C-D142-6B4A1864E328}"/>
              </a:ext>
            </a:extLst>
          </p:cNvPr>
          <p:cNvPicPr>
            <a:picLocks noChangeAspect="1"/>
          </p:cNvPicPr>
          <p:nvPr/>
        </p:nvPicPr>
        <p:blipFill>
          <a:blip r:embed="rId7"/>
          <a:stretch>
            <a:fillRect/>
          </a:stretch>
        </p:blipFill>
        <p:spPr>
          <a:xfrm>
            <a:off x="10280263" y="36801754"/>
            <a:ext cx="19510635" cy="5257094"/>
          </a:xfrm>
          <a:prstGeom prst="rect">
            <a:avLst/>
          </a:prstGeom>
        </p:spPr>
      </p:pic>
      <p:sp>
        <p:nvSpPr>
          <p:cNvPr id="29" name="正方形/長方形 28">
            <a:extLst>
              <a:ext uri="{FF2B5EF4-FFF2-40B4-BE49-F238E27FC236}">
                <a16:creationId xmlns:a16="http://schemas.microsoft.com/office/drawing/2014/main" id="{3AD064D8-5891-40FE-C9D8-79D4E20807AC}"/>
              </a:ext>
            </a:extLst>
          </p:cNvPr>
          <p:cNvSpPr/>
          <p:nvPr/>
        </p:nvSpPr>
        <p:spPr>
          <a:xfrm>
            <a:off x="10325388" y="40480343"/>
            <a:ext cx="19338252" cy="47897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grpSp>
        <p:nvGrpSpPr>
          <p:cNvPr id="108" name="研究背景">
            <a:extLst>
              <a:ext uri="{FF2B5EF4-FFF2-40B4-BE49-F238E27FC236}">
                <a16:creationId xmlns:a16="http://schemas.microsoft.com/office/drawing/2014/main" id="{559C4DCF-2996-B1D9-3D7D-3047A7EF9A04}"/>
              </a:ext>
            </a:extLst>
          </p:cNvPr>
          <p:cNvGrpSpPr>
            <a:grpSpLocks noGrp="1" noUngrp="1" noRot="1" noMove="1" noResize="1"/>
          </p:cNvGrpSpPr>
          <p:nvPr/>
        </p:nvGrpSpPr>
        <p:grpSpPr>
          <a:xfrm>
            <a:off x="792000" y="5393880"/>
            <a:ext cx="13895700" cy="7236842"/>
            <a:chOff x="792000" y="5393880"/>
            <a:chExt cx="13895700" cy="7236842"/>
          </a:xfrm>
        </p:grpSpPr>
        <p:sp>
          <p:nvSpPr>
            <p:cNvPr id="92" name="Google Shape;92;p14"/>
            <p:cNvSpPr txBox="1">
              <a:spLocks noGrp="1" noRot="1" noMove="1" noResize="1" noEditPoints="1" noAdjustHandles="1" noChangeArrowheads="1" noChangeShapeType="1"/>
            </p:cNvSpPr>
            <p:nvPr/>
          </p:nvSpPr>
          <p:spPr>
            <a:xfrm>
              <a:off x="898165" y="6777025"/>
              <a:ext cx="13789533" cy="53397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u="sng" dirty="0">
                  <a:latin typeface="+mn-ea"/>
                  <a:ea typeface="+mn-ea"/>
                </a:rPr>
                <a:t>大規模言語モデル</a:t>
              </a:r>
              <a:r>
                <a:rPr lang="ja-JP" altLang="en-US" sz="4400" dirty="0">
                  <a:latin typeface="+mn-ea"/>
                  <a:ea typeface="+mn-ea"/>
                </a:rPr>
                <a:t> </a:t>
              </a:r>
              <a:r>
                <a:rPr lang="en-US" altLang="ja-JP" sz="4400" dirty="0">
                  <a:latin typeface="+mn-ea"/>
                  <a:ea typeface="+mn-ea"/>
                </a:rPr>
                <a:t>(Large Language Models, LLM)</a:t>
              </a:r>
              <a:r>
                <a:rPr lang="ja-JP" altLang="en-US" sz="4400" dirty="0">
                  <a:latin typeface="+mn-ea"/>
                  <a:ea typeface="+mn-ea"/>
                </a:rPr>
                <a:t> の進化</a:t>
              </a:r>
              <a:endParaRPr sz="44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a:t>
              </a:r>
              <a:r>
                <a:rPr lang="en-US" sz="4400" dirty="0">
                  <a:latin typeface="+mn-ea"/>
                  <a:ea typeface="+mn-ea"/>
                </a:rPr>
                <a:t>Transformer </a:t>
              </a:r>
              <a:r>
                <a:rPr lang="ja-JP" altLang="en-US" sz="4400" dirty="0">
                  <a:latin typeface="+mn-ea"/>
                  <a:ea typeface="+mn-ea"/>
                </a:rPr>
                <a:t>構造を持つ </a:t>
              </a:r>
              <a:r>
                <a:rPr lang="en-US" altLang="ja-JP" sz="4400" u="sng" dirty="0">
                  <a:latin typeface="+mn-ea"/>
                  <a:ea typeface="+mn-ea"/>
                </a:rPr>
                <a:t>BERT</a:t>
              </a:r>
              <a:r>
                <a:rPr lang="en-US" altLang="ja-JP" sz="4400" dirty="0">
                  <a:latin typeface="+mn-ea"/>
                  <a:ea typeface="+mn-ea"/>
                </a:rPr>
                <a:t> </a:t>
              </a:r>
              <a:r>
                <a:rPr lang="ja-JP" altLang="en-US" sz="4400" dirty="0">
                  <a:latin typeface="+mn-ea"/>
                  <a:ea typeface="+mn-ea"/>
                </a:rPr>
                <a:t>や </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Generative Pre-trained Transformer (</a:t>
              </a:r>
              <a:r>
                <a:rPr lang="en-US" sz="4400" u="sng" dirty="0">
                  <a:latin typeface="+mn-ea"/>
                  <a:ea typeface="+mn-ea"/>
                </a:rPr>
                <a:t>GPT</a:t>
              </a:r>
              <a:r>
                <a:rPr lang="en-US" sz="4400" dirty="0">
                  <a:latin typeface="+mn-ea"/>
                  <a:ea typeface="+mn-ea"/>
                </a:rPr>
                <a:t>) </a:t>
              </a:r>
              <a:r>
                <a:rPr lang="ja-JP" altLang="en-US" sz="4400" dirty="0">
                  <a:latin typeface="+mn-ea"/>
                  <a:ea typeface="+mn-ea"/>
                </a:rPr>
                <a:t>などを</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a:t>
              </a:r>
              <a:r>
                <a:rPr lang="ja-JP" altLang="en-US" sz="4400" dirty="0">
                  <a:latin typeface="+mn-ea"/>
                  <a:ea typeface="+mn-ea"/>
                </a:rPr>
                <a:t>活用した </a:t>
              </a:r>
              <a:r>
                <a:rPr lang="en-US" sz="4400" dirty="0">
                  <a:latin typeface="+mn-ea"/>
                  <a:ea typeface="+mn-ea"/>
                </a:rPr>
                <a:t>LLM </a:t>
              </a:r>
              <a:r>
                <a:rPr lang="ja-JP" altLang="en-US" sz="4400" dirty="0">
                  <a:latin typeface="+mn-ea"/>
                  <a:ea typeface="+mn-ea"/>
                </a:rPr>
                <a:t>の商業利用への需要拡大</a:t>
              </a:r>
              <a:endParaRPr lang="en-US" altLang="ja-JP" sz="4400" dirty="0">
                <a:latin typeface="+mn-ea"/>
                <a:ea typeface="+mn-ea"/>
              </a:endParaRPr>
            </a:p>
            <a:p>
              <a:pPr marL="0" lvl="0" indent="0" algn="l" rtl="0">
                <a:spcBef>
                  <a:spcPts val="0"/>
                </a:spcBef>
                <a:spcAft>
                  <a:spcPts val="0"/>
                </a:spcAft>
                <a:buNone/>
              </a:pPr>
              <a:endParaRPr lang="en-US" sz="4400" dirty="0">
                <a:latin typeface="+mn-ea"/>
                <a:ea typeface="+mn-ea"/>
              </a:endParaRPr>
            </a:p>
            <a:p>
              <a:pPr lvl="2"/>
              <a:r>
                <a:rPr lang="en-US" altLang="ja-JP" sz="4400" dirty="0">
                  <a:latin typeface="+mn-ea"/>
                  <a:ea typeface="+mn-ea"/>
                </a:rPr>
                <a:t>	</a:t>
              </a:r>
              <a:r>
                <a:rPr lang="ja-JP" altLang="en-US" sz="4400" dirty="0">
                  <a:solidFill>
                    <a:schemeClr val="tx1"/>
                  </a:solidFill>
                  <a:latin typeface="+mn-ea"/>
                  <a:ea typeface="+mn-ea"/>
                </a:rPr>
                <a:t>⇒</a:t>
              </a:r>
              <a:r>
                <a:rPr lang="ja-JP" altLang="en-US" sz="4400" dirty="0">
                  <a:latin typeface="+mn-ea"/>
                  <a:ea typeface="+mn-ea"/>
                </a:rPr>
                <a:t>文章全体の分散表現を適切に得るための</a:t>
              </a:r>
              <a:endParaRPr lang="en-US" altLang="ja-JP" sz="4400" dirty="0">
                <a:latin typeface="+mn-ea"/>
                <a:ea typeface="+mn-ea"/>
              </a:endParaRPr>
            </a:p>
            <a:p>
              <a:pPr lvl="2"/>
              <a:r>
                <a:rPr lang="ja-JP" altLang="en-US" sz="4400" dirty="0">
                  <a:latin typeface="+mn-ea"/>
                  <a:ea typeface="+mn-ea"/>
                </a:rPr>
                <a:t>　　　　</a:t>
              </a:r>
              <a:r>
                <a:rPr lang="ja-JP" altLang="en-US" sz="4400" u="sng" dirty="0">
                  <a:latin typeface="+mn-ea"/>
                  <a:ea typeface="+mn-ea"/>
                </a:rPr>
                <a:t>プーリング戦略</a:t>
              </a:r>
              <a:r>
                <a:rPr lang="ja-JP" altLang="en-US" sz="4400" dirty="0">
                  <a:latin typeface="+mn-ea"/>
                  <a:ea typeface="+mn-ea"/>
                </a:rPr>
                <a:t>が重要</a:t>
              </a: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endParaRPr lang="en-US" sz="4400" dirty="0">
                <a:latin typeface="+mn-ea"/>
                <a:ea typeface="+mn-ea"/>
              </a:endParaRPr>
            </a:p>
          </p:txBody>
        </p:sp>
        <p:sp>
          <p:nvSpPr>
            <p:cNvPr id="67" name="Google Shape;67;p14"/>
            <p:cNvSpPr>
              <a:spLocks noGrp="1" noRot="1" noMove="1" noResize="1" noEditPoints="1" noAdjustHandles="1" noChangeArrowheads="1" noChangeShapeType="1"/>
            </p:cNvSpPr>
            <p:nvPr/>
          </p:nvSpPr>
          <p:spPr>
            <a:xfrm>
              <a:off x="792000" y="6048002"/>
              <a:ext cx="13895700" cy="658272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a:spLocks noGrp="1" noRot="1" noMove="1" noResize="1" noEditPoints="1" noAdjustHandles="1" noChangeArrowheads="1" noChangeShapeType="1"/>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grpSp>
      <p:sp>
        <p:nvSpPr>
          <p:cNvPr id="69" name="Google Shape;69;p14"/>
          <p:cNvSpPr/>
          <p:nvPr/>
        </p:nvSpPr>
        <p:spPr>
          <a:xfrm>
            <a:off x="15624000" y="6048000"/>
            <a:ext cx="13895700" cy="1274210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実験設定</a:t>
            </a:r>
            <a:endParaRPr sz="8000" b="0" i="0" u="none" strike="noStrike" cap="none" dirty="0">
              <a:latin typeface="+mj-ea"/>
              <a:ea typeface="+mj-ea"/>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367CFF1F-5830-167C-9220-051A4BC995E6}"/>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grpSp>
        <p:nvGrpSpPr>
          <p:cNvPr id="49" name="先行研究">
            <a:extLst>
              <a:ext uri="{FF2B5EF4-FFF2-40B4-BE49-F238E27FC236}">
                <a16:creationId xmlns:a16="http://schemas.microsoft.com/office/drawing/2014/main" id="{832A1F0F-DDA7-988D-EFC0-9EB93E9EEEC5}"/>
              </a:ext>
            </a:extLst>
          </p:cNvPr>
          <p:cNvGrpSpPr>
            <a:grpSpLocks noGrp="1" noUngrp="1" noRot="1" noMove="1" noResize="1"/>
          </p:cNvGrpSpPr>
          <p:nvPr/>
        </p:nvGrpSpPr>
        <p:grpSpPr>
          <a:xfrm>
            <a:off x="791998" y="13326814"/>
            <a:ext cx="13895700" cy="9209157"/>
            <a:chOff x="791998" y="17744911"/>
            <a:chExt cx="13895700" cy="9209157"/>
          </a:xfrm>
        </p:grpSpPr>
        <p:grpSp>
          <p:nvGrpSpPr>
            <p:cNvPr id="36" name="グループ化 35">
              <a:extLst>
                <a:ext uri="{FF2B5EF4-FFF2-40B4-BE49-F238E27FC236}">
                  <a16:creationId xmlns:a16="http://schemas.microsoft.com/office/drawing/2014/main" id="{6443CBFB-BEE5-1E37-706D-2B75664DFBAA}"/>
                </a:ext>
              </a:extLst>
            </p:cNvPr>
            <p:cNvGrpSpPr>
              <a:grpSpLocks noGrp="1" noUngrp="1" noRot="1" noMove="1" noResize="1"/>
            </p:cNvGrpSpPr>
            <p:nvPr/>
          </p:nvGrpSpPr>
          <p:grpSpPr>
            <a:xfrm>
              <a:off x="791998" y="17744911"/>
              <a:ext cx="13895700" cy="9209157"/>
              <a:chOff x="791998" y="18420028"/>
              <a:chExt cx="13895700" cy="9209157"/>
            </a:xfrm>
          </p:grpSpPr>
          <p:sp>
            <p:nvSpPr>
              <p:cNvPr id="33" name="Google Shape;67;p14">
                <a:extLst>
                  <a:ext uri="{FF2B5EF4-FFF2-40B4-BE49-F238E27FC236}">
                    <a16:creationId xmlns:a16="http://schemas.microsoft.com/office/drawing/2014/main" id="{CA121BB0-9CD5-DF7D-513A-46C79CE20615}"/>
                  </a:ext>
                </a:extLst>
              </p:cNvPr>
              <p:cNvSpPr>
                <a:spLocks noGrp="1" noRot="1" noMove="1" noResize="1" noEditPoints="1" noAdjustHandles="1" noChangeArrowheads="1" noChangeShapeType="1"/>
              </p:cNvSpPr>
              <p:nvPr/>
            </p:nvSpPr>
            <p:spPr>
              <a:xfrm>
                <a:off x="791998" y="19070335"/>
                <a:ext cx="13895700" cy="855885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8;p14">
                <a:extLst>
                  <a:ext uri="{FF2B5EF4-FFF2-40B4-BE49-F238E27FC236}">
                    <a16:creationId xmlns:a16="http://schemas.microsoft.com/office/drawing/2014/main" id="{1586BAC5-F2E0-0750-C95C-DFEFA61054BF}"/>
                  </a:ext>
                </a:extLst>
              </p:cNvPr>
              <p:cNvSpPr>
                <a:spLocks noGrp="1" noRot="1" noMove="1" noResize="1" noEditPoints="1" noAdjustHandles="1" noChangeArrowheads="1" noChangeShapeType="1"/>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先行研究</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35" name="Google Shape;92;p14">
                  <a:extLst>
                    <a:ext uri="{FF2B5EF4-FFF2-40B4-BE49-F238E27FC236}">
                      <a16:creationId xmlns:a16="http://schemas.microsoft.com/office/drawing/2014/main" id="{9C816095-42C4-DEFB-20A7-7F8F40976B75}"/>
                    </a:ext>
                  </a:extLst>
                </p:cNvPr>
                <p:cNvSpPr txBox="1">
                  <a:spLocks noGrp="1" noRot="1" noMove="1" noResize="1" noEditPoints="1" noAdjustHandles="1" noChangeArrowheads="1" noChangeShapeType="1"/>
                </p:cNvSpPr>
                <p:nvPr/>
              </p:nvSpPr>
              <p:spPr>
                <a:xfrm>
                  <a:off x="1008000" y="19053152"/>
                  <a:ext cx="13638712"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400" u="sng" dirty="0">
                      <a:latin typeface="+mn-ea"/>
                      <a:ea typeface="+mn-ea"/>
                    </a:rPr>
                    <a:t>CLS-Average Pooling (CAP)</a:t>
                  </a:r>
                  <a:r>
                    <a:rPr lang="ja-JP" altLang="en-US" sz="4400" dirty="0">
                      <a:latin typeface="+mn-ea"/>
                      <a:ea typeface="+mn-ea"/>
                    </a:rPr>
                    <a:t> 層の導入 </a:t>
                  </a:r>
                  <a:r>
                    <a:rPr lang="en-US" altLang="ja-JP" sz="4000" dirty="0">
                      <a:latin typeface="+mn-ea"/>
                      <a:ea typeface="+mn-ea"/>
                    </a:rPr>
                    <a:t>[</a:t>
                  </a:r>
                  <a:r>
                    <a:rPr lang="ja-JP" altLang="en-US" sz="4000" dirty="0">
                      <a:latin typeface="+mn-ea"/>
                      <a:ea typeface="+mn-ea"/>
                    </a:rPr>
                    <a:t>大和</a:t>
                  </a:r>
                  <a:r>
                    <a:rPr lang="en-US" altLang="ja-JP" sz="4000" dirty="0">
                      <a:latin typeface="+mn-ea"/>
                      <a:ea typeface="+mn-ea"/>
                    </a:rPr>
                    <a:t>, 2024]</a:t>
                  </a:r>
                  <a:r>
                    <a:rPr lang="en-US" altLang="ja-JP" sz="4000" baseline="30000" dirty="0">
                      <a:latin typeface="+mn-ea"/>
                      <a:ea typeface="+mn-ea"/>
                    </a:rPr>
                    <a:t>[1]</a:t>
                  </a:r>
                  <a:r>
                    <a:rPr lang="en-US" sz="4400" dirty="0">
                      <a:latin typeface="+mn-ea"/>
                      <a:ea typeface="+mn-ea"/>
                    </a:rPr>
                    <a:t>	</a:t>
                  </a:r>
                  <a:br>
                    <a:rPr lang="en-US" sz="4400" dirty="0">
                      <a:latin typeface="+mn-ea"/>
                      <a:ea typeface="+mn-ea"/>
                    </a:rPr>
                  </a:br>
                  <a:r>
                    <a:rPr lang="en-US" sz="4000" dirty="0">
                      <a:latin typeface="+mn-ea"/>
                      <a:ea typeface="+mn-ea"/>
                    </a:rPr>
                    <a:t>	</a:t>
                  </a:r>
                </a:p>
                <a:p>
                  <a:pPr lvl="0"/>
                  <a:r>
                    <a:rPr lang="en-US" altLang="ja-JP" sz="4000" dirty="0">
                      <a:latin typeface="+mn-ea"/>
                      <a:ea typeface="+mn-ea"/>
                    </a:rPr>
                    <a:t>	</a:t>
                  </a:r>
                  <a:r>
                    <a:rPr lang="ja-JP" altLang="en-US" sz="4400" dirty="0">
                      <a:latin typeface="+mn-ea"/>
                      <a:ea typeface="+mn-ea"/>
                    </a:rPr>
                    <a:t>学習可能な和が </a:t>
                  </a:r>
                  <a14:m>
                    <m:oMath xmlns:m="http://schemas.openxmlformats.org/officeDocument/2006/math">
                      <m:r>
                        <a:rPr lang="en-US" altLang="ja-JP" sz="4400" i="1">
                          <a:latin typeface="Cambria Math" panose="02040503050406030204" pitchFamily="18" charset="0"/>
                          <a:ea typeface="+mn-ea"/>
                        </a:rPr>
                        <m:t>1</m:t>
                      </m:r>
                    </m:oMath>
                  </a14:m>
                  <a:r>
                    <a:rPr lang="ja-JP" altLang="en-US" sz="4400" dirty="0">
                      <a:latin typeface="+mn-ea"/>
                      <a:ea typeface="+mn-ea"/>
                    </a:rPr>
                    <a:t> となるパラメータ </a:t>
                  </a:r>
                  <a14:m>
                    <m:oMath xmlns:m="http://schemas.openxmlformats.org/officeDocument/2006/math">
                      <m:r>
                        <a:rPr lang="en-US" altLang="ja-JP" sz="4400" b="0" i="1" smtClean="0">
                          <a:latin typeface="Cambria Math" panose="02040503050406030204" pitchFamily="18" charset="0"/>
                          <a:ea typeface="+mn-ea"/>
                        </a:rPr>
                        <m:t>𝑝</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𝑞</m:t>
                      </m:r>
                      <m:r>
                        <a:rPr lang="en-US" altLang="ja-JP" sz="4400" b="0" i="1" smtClean="0">
                          <a:latin typeface="Cambria Math" panose="02040503050406030204" pitchFamily="18" charset="0"/>
                          <a:ea typeface="+mn-ea"/>
                        </a:rPr>
                        <m:t> (≥0)</m:t>
                      </m:r>
                    </m:oMath>
                  </a14:m>
                  <a:r>
                    <a:rPr lang="en-US" altLang="ja-JP" sz="4400" dirty="0">
                      <a:latin typeface="+mn-ea"/>
                      <a:ea typeface="+mn-ea"/>
                    </a:rPr>
                    <a:t> </a:t>
                  </a:r>
                </a:p>
                <a:p>
                  <a:pPr lvl="0"/>
                  <a:r>
                    <a:rPr lang="en-US" altLang="ja-JP" sz="4400" dirty="0">
                      <a:latin typeface="+mn-ea"/>
                      <a:ea typeface="+mn-ea"/>
                    </a:rPr>
                    <a:t>	</a:t>
                  </a:r>
                  <a:r>
                    <a:rPr lang="ja-JP" altLang="en-US" sz="4400" dirty="0">
                      <a:latin typeface="+mn-ea"/>
                      <a:ea typeface="+mn-ea"/>
                    </a:rPr>
                    <a:t>を用いて</a:t>
                  </a:r>
                  <a:r>
                    <a:rPr lang="en-US" altLang="ja-JP"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r>
                    <a:rPr lang="ja-JP" altLang="en-US" sz="4400" dirty="0">
                      <a:latin typeface="+mn-ea"/>
                      <a:ea typeface="+mn-ea"/>
                    </a:rPr>
                    <a:t>文ベクトル項</a:t>
                  </a:r>
                  <a:r>
                    <a:rPr lang="en-US" altLang="ja-JP" sz="4400" dirty="0">
                      <a:latin typeface="+mn-ea"/>
                      <a:ea typeface="+mn-ea"/>
                    </a:rPr>
                    <a:t>)</a:t>
                  </a:r>
                  <a:r>
                    <a:rPr lang="ja-JP" altLang="en-US" sz="4400" dirty="0">
                      <a:latin typeface="+mn-ea"/>
                      <a:ea typeface="+mn-ea"/>
                    </a:rPr>
                    <a:t> 及び</a:t>
                  </a:r>
                  <a:r>
                    <a:rPr lang="en-US" altLang="ja-JP" sz="4400" dirty="0">
                      <a:latin typeface="+mn-ea"/>
                      <a:ea typeface="+mn-ea"/>
                    </a:rPr>
                    <a:t>, </a:t>
                  </a:r>
                </a:p>
                <a:p>
                  <a:pPr lvl="0"/>
                  <a:r>
                    <a:rPr kumimoji="1"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平均単語ベクトル項</a:t>
                  </a:r>
                  <a:r>
                    <a:rPr lang="en-US" altLang="ja-JP" sz="4400" dirty="0">
                      <a:latin typeface="+mn-ea"/>
                      <a:ea typeface="+mn-ea"/>
                    </a:rPr>
                    <a:t>)</a:t>
                  </a:r>
                  <a:r>
                    <a:rPr lang="ja-JP" altLang="en-US" sz="4400" dirty="0">
                      <a:latin typeface="+mn-ea"/>
                      <a:ea typeface="+mn-ea"/>
                    </a:rPr>
                    <a:t>の重み付き和</a:t>
                  </a:r>
                  <a:endParaRPr lang="en-US" altLang="ja-JP" sz="4400" dirty="0">
                    <a:latin typeface="+mn-ea"/>
                    <a:ea typeface="+mn-ea"/>
                  </a:endParaRPr>
                </a:p>
                <a:p>
                  <a:pPr lvl="0" algn="ctr"/>
                  <a:r>
                    <a:rPr lang="en-US" altLang="ja-JP" sz="4400" dirty="0">
                      <a:latin typeface="+mn-ea"/>
                      <a:ea typeface="+mn-ea"/>
                    </a:rPr>
                    <a:t>	</a:t>
                  </a:r>
                  <a14:m>
                    <m:oMath xmlns:m="http://schemas.openxmlformats.org/officeDocument/2006/math">
                      <m:r>
                        <a:rPr lang="en-US" altLang="ja-JP" sz="4400" b="0" i="1" smtClean="0">
                          <a:latin typeface="Cambria Math" panose="02040503050406030204" pitchFamily="18" charset="0"/>
                          <a:ea typeface="+mn-ea"/>
                        </a:rPr>
                        <m:t>𝑝</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d>
                            <m:dPr>
                              <m:begChr m:val="["/>
                              <m:endChr m:val="]"/>
                              <m:ctrlPr>
                                <a:rPr kumimoji="1" lang="en-US" altLang="ja-JP" sz="4400" i="1">
                                  <a:latin typeface="Cambria Math" panose="02040503050406030204" pitchFamily="18" charset="0"/>
                                </a:rPr>
                              </m:ctrlPr>
                            </m:dPr>
                            <m:e>
                              <m:r>
                                <m:rPr>
                                  <m:sty m:val="p"/>
                                </m:rPr>
                                <a:rPr kumimoji="1" lang="en-US" altLang="ja-JP" sz="4400" i="0">
                                  <a:latin typeface="Cambria Math" panose="02040503050406030204" pitchFamily="18" charset="0"/>
                                </a:rPr>
                                <m:t>CLS</m:t>
                              </m:r>
                            </m:e>
                          </m:d>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𝑞</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endParaRPr kumimoji="1"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を文の分散表現とする</a:t>
                  </a:r>
                  <a:endParaRPr lang="en-US" altLang="ja-JP" sz="4400" dirty="0">
                    <a:latin typeface="+mn-ea"/>
                    <a:ea typeface="+mn-ea"/>
                  </a:endParaRPr>
                </a:p>
                <a:p>
                  <a:pPr lvl="0"/>
                  <a:endParaRPr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⇒テキスト分類タスク</a:t>
                  </a:r>
                  <a14:m>
                    <m:oMath xmlns:m="http://schemas.openxmlformats.org/officeDocument/2006/math">
                      <m:r>
                        <a:rPr kumimoji="1" lang="ja-JP" altLang="en-US" sz="4400" i="1" dirty="0">
                          <a:latin typeface="Cambria Math" panose="02040503050406030204" pitchFamily="18" charset="0"/>
                          <a:ea typeface="+mn-ea"/>
                        </a:rPr>
                        <m:t>において</m:t>
                      </m:r>
                      <m:r>
                        <a:rPr kumimoji="1" lang="en-US" altLang="ja-JP" sz="4400" b="0" i="1" dirty="0" smtClean="0">
                          <a:latin typeface="Cambria Math" panose="02040503050406030204" pitchFamily="18" charset="0"/>
                          <a:ea typeface="+mn-ea"/>
                        </a:rPr>
                        <m:t>, </m:t>
                      </m:r>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のみを</a:t>
                  </a:r>
                  <a:endParaRPr lang="en-US" altLang="ja-JP" sz="4400" dirty="0">
                    <a:latin typeface="+mn-ea"/>
                    <a:ea typeface="+mn-ea"/>
                  </a:endParaRPr>
                </a:p>
                <a:p>
                  <a:pPr lvl="0"/>
                  <a:r>
                    <a:rPr lang="ja-JP" altLang="en-US" sz="4400" dirty="0">
                      <a:latin typeface="+mn-ea"/>
                      <a:ea typeface="+mn-ea"/>
                    </a:rPr>
                    <a:t>　　　　用いた場合よりも高い性能を発揮</a:t>
                  </a:r>
                  <a:endParaRPr lang="en-US" altLang="ja-JP" sz="4400" dirty="0">
                    <a:latin typeface="+mn-ea"/>
                    <a:ea typeface="+mn-ea"/>
                  </a:endParaRPr>
                </a:p>
                <a:p>
                  <a:pPr lvl="2"/>
                  <a:endParaRPr lang="en-US" sz="4400" dirty="0">
                    <a:latin typeface="+mn-ea"/>
                    <a:ea typeface="+mn-ea"/>
                  </a:endParaRPr>
                </a:p>
              </p:txBody>
            </p:sp>
          </mc:Choice>
          <mc:Fallback xmlns="">
            <p:sp>
              <p:nvSpPr>
                <p:cNvPr id="35" name="Google Shape;92;p14">
                  <a:extLst>
                    <a:ext uri="{FF2B5EF4-FFF2-40B4-BE49-F238E27FC236}">
                      <a16:creationId xmlns:a16="http://schemas.microsoft.com/office/drawing/2014/main" id="{9C816095-42C4-DEFB-20A7-7F8F40976B75}"/>
                    </a:ext>
                  </a:extLst>
                </p:cNvPr>
                <p:cNvSpPr txBox="1">
                  <a:spLocks noGrp="1" noRot="1" noChangeAspect="1" noMove="1" noResize="1" noEditPoints="1" noAdjustHandles="1" noChangeArrowheads="1" noChangeShapeType="1" noTextEdit="1"/>
                </p:cNvSpPr>
                <p:nvPr/>
              </p:nvSpPr>
              <p:spPr>
                <a:xfrm>
                  <a:off x="1008000" y="19053152"/>
                  <a:ext cx="13638712" cy="4155050"/>
                </a:xfrm>
                <a:prstGeom prst="rect">
                  <a:avLst/>
                </a:prstGeom>
                <a:blipFill>
                  <a:blip r:embed="rId3"/>
                  <a:stretch>
                    <a:fillRect l="-1787" t="-2496" b="-75477"/>
                  </a:stretch>
                </a:blipFill>
                <a:ln>
                  <a:noFill/>
                </a:ln>
              </p:spPr>
              <p:txBody>
                <a:bodyPr/>
                <a:lstStyle/>
                <a:p>
                  <a:r>
                    <a:rPr lang="ja-JP" altLang="en-US">
                      <a:noFill/>
                    </a:rPr>
                    <a:t> </a:t>
                  </a:r>
                </a:p>
              </p:txBody>
            </p:sp>
          </mc:Fallback>
        </mc:AlternateContent>
      </p:grpSp>
      <p:grpSp>
        <p:nvGrpSpPr>
          <p:cNvPr id="27" name="グループ化 26">
            <a:extLst>
              <a:ext uri="{FF2B5EF4-FFF2-40B4-BE49-F238E27FC236}">
                <a16:creationId xmlns:a16="http://schemas.microsoft.com/office/drawing/2014/main" id="{AC5D0652-9CDC-BF70-6685-52334D2C0427}"/>
              </a:ext>
            </a:extLst>
          </p:cNvPr>
          <p:cNvGrpSpPr/>
          <p:nvPr/>
        </p:nvGrpSpPr>
        <p:grpSpPr>
          <a:xfrm>
            <a:off x="15621132" y="34695261"/>
            <a:ext cx="14030467" cy="4994952"/>
            <a:chOff x="791997" y="30898739"/>
            <a:chExt cx="14030467" cy="4994952"/>
          </a:xfrm>
        </p:grpSpPr>
        <p:grpSp>
          <p:nvGrpSpPr>
            <p:cNvPr id="30" name="グループ化 29">
              <a:extLst>
                <a:ext uri="{FF2B5EF4-FFF2-40B4-BE49-F238E27FC236}">
                  <a16:creationId xmlns:a16="http://schemas.microsoft.com/office/drawing/2014/main" id="{CE41B124-027E-6C62-F21F-74DAB6B856B4}"/>
                </a:ext>
              </a:extLst>
            </p:cNvPr>
            <p:cNvGrpSpPr/>
            <p:nvPr/>
          </p:nvGrpSpPr>
          <p:grpSpPr>
            <a:xfrm>
              <a:off x="791997" y="30898739"/>
              <a:ext cx="13895700" cy="4994952"/>
              <a:chOff x="791998" y="18420028"/>
              <a:chExt cx="13895700" cy="6972043"/>
            </a:xfrm>
          </p:grpSpPr>
          <p:sp>
            <p:nvSpPr>
              <p:cNvPr id="47" name="Google Shape;67;p14">
                <a:extLst>
                  <a:ext uri="{FF2B5EF4-FFF2-40B4-BE49-F238E27FC236}">
                    <a16:creationId xmlns:a16="http://schemas.microsoft.com/office/drawing/2014/main" id="{665A4734-1A0A-CE64-8ACD-4F25BC237969}"/>
                  </a:ext>
                </a:extLst>
              </p:cNvPr>
              <p:cNvSpPr/>
              <p:nvPr/>
            </p:nvSpPr>
            <p:spPr>
              <a:xfrm>
                <a:off x="791998" y="19070334"/>
                <a:ext cx="13895700" cy="632173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1F7E6FDE-5F4B-F675-03E6-F979B759AAC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9AF46457-A147-96D4-6F2B-F02C1D58C3AE}"/>
                </a:ext>
              </a:extLst>
            </p:cNvPr>
            <p:cNvSpPr txBox="1"/>
            <p:nvPr/>
          </p:nvSpPr>
          <p:spPr>
            <a:xfrm>
              <a:off x="926765" y="32290750"/>
              <a:ext cx="13895699" cy="3492936"/>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400" dirty="0">
                  <a:latin typeface="+mn-ea"/>
                  <a:ea typeface="+mn-ea"/>
                </a:rPr>
                <a:t>要約文の妥当性</a:t>
              </a:r>
              <a:r>
                <a:rPr lang="en-US" altLang="ja-JP" sz="4400" dirty="0">
                  <a:latin typeface="+mn-ea"/>
                  <a:ea typeface="+mn-ea"/>
                </a:rPr>
                <a:t>, </a:t>
              </a:r>
              <a:r>
                <a:rPr lang="ja-JP" altLang="en-US" sz="44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400" dirty="0">
                  <a:latin typeface="+mn-ea"/>
                  <a:ea typeface="+mn-ea"/>
                </a:rPr>
                <a:t>他のデータセットを用いた提案手法の有効性の確認</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400" dirty="0">
                  <a:latin typeface="+mn-ea"/>
                  <a:ea typeface="+mn-ea"/>
                </a:rPr>
                <a:t>最適な学習パラメータやアーキテクチャの探索</a:t>
              </a:r>
              <a:endParaRPr lang="en-US" altLang="ja-JP" sz="4400" dirty="0">
                <a:latin typeface="+mn-ea"/>
                <a:ea typeface="+mn-ea"/>
              </a:endParaRPr>
            </a:p>
          </p:txBody>
        </p:sp>
      </p:grpSp>
      <p:grpSp>
        <p:nvGrpSpPr>
          <p:cNvPr id="118" name="実験結果">
            <a:extLst>
              <a:ext uri="{FF2B5EF4-FFF2-40B4-BE49-F238E27FC236}">
                <a16:creationId xmlns:a16="http://schemas.microsoft.com/office/drawing/2014/main" id="{F9F55066-2415-AA8F-E15A-6810E38DFAEF}"/>
              </a:ext>
            </a:extLst>
          </p:cNvPr>
          <p:cNvGrpSpPr>
            <a:grpSpLocks/>
          </p:cNvGrpSpPr>
          <p:nvPr/>
        </p:nvGrpSpPr>
        <p:grpSpPr>
          <a:xfrm>
            <a:off x="15624000" y="19348555"/>
            <a:ext cx="13895700" cy="14559073"/>
            <a:chOff x="15624000" y="17255160"/>
            <a:chExt cx="13895700" cy="14559073"/>
          </a:xfrm>
        </p:grpSpPr>
        <p:pic>
          <p:nvPicPr>
            <p:cNvPr id="56" name="図 55" descr="グラフ, ヒストグラム&#10;&#10;自動的に生成された説明">
              <a:extLst>
                <a:ext uri="{FF2B5EF4-FFF2-40B4-BE49-F238E27FC236}">
                  <a16:creationId xmlns:a16="http://schemas.microsoft.com/office/drawing/2014/main" id="{97311E6B-96D3-B523-AB41-C875DD0B02E8}"/>
                </a:ext>
              </a:extLst>
            </p:cNvPr>
            <p:cNvPicPr>
              <a:picLocks noChangeAspect="1"/>
            </p:cNvPicPr>
            <p:nvPr/>
          </p:nvPicPr>
          <p:blipFill rotWithShape="1">
            <a:blip r:embed="rId4"/>
            <a:srcRect l="15327" t="24575" r="18505" b="6192"/>
            <a:stretch/>
          </p:blipFill>
          <p:spPr>
            <a:xfrm>
              <a:off x="22114564" y="26312652"/>
              <a:ext cx="7364149" cy="4623190"/>
            </a:xfrm>
            <a:prstGeom prst="rect">
              <a:avLst/>
            </a:prstGeom>
            <a:ln>
              <a:noFill/>
            </a:ln>
          </p:spPr>
        </p:pic>
        <p:grpSp>
          <p:nvGrpSpPr>
            <p:cNvPr id="18" name="グループ化 17">
              <a:extLst>
                <a:ext uri="{FF2B5EF4-FFF2-40B4-BE49-F238E27FC236}">
                  <a16:creationId xmlns:a16="http://schemas.microsoft.com/office/drawing/2014/main" id="{85523570-1701-EFA1-5831-B53525DF5B8A}"/>
                </a:ext>
              </a:extLst>
            </p:cNvPr>
            <p:cNvGrpSpPr>
              <a:grpSpLocks/>
            </p:cNvGrpSpPr>
            <p:nvPr/>
          </p:nvGrpSpPr>
          <p:grpSpPr>
            <a:xfrm>
              <a:off x="15624000" y="17255160"/>
              <a:ext cx="13895700" cy="14559073"/>
              <a:chOff x="791998" y="17744911"/>
              <a:chExt cx="13895700" cy="14559073"/>
            </a:xfrm>
          </p:grpSpPr>
          <mc:AlternateContent xmlns:mc="http://schemas.openxmlformats.org/markup-compatibility/2006" xmlns:a14="http://schemas.microsoft.com/office/drawing/2010/main">
            <mc:Choice Requires="a14">
              <p:sp>
                <p:nvSpPr>
                  <p:cNvPr id="20" name="Google Shape;92;p14">
                    <a:extLst>
                      <a:ext uri="{FF2B5EF4-FFF2-40B4-BE49-F238E27FC236}">
                        <a16:creationId xmlns:a16="http://schemas.microsoft.com/office/drawing/2014/main" id="{5ACCA270-1083-337E-F54B-1F8006DF972C}"/>
                      </a:ext>
                    </a:extLst>
                  </p:cNvPr>
                  <p:cNvSpPr txBox="1">
                    <a:spLocks/>
                  </p:cNvSpPr>
                  <p:nvPr/>
                </p:nvSpPr>
                <p:spPr>
                  <a:xfrm>
                    <a:off x="923898" y="19053152"/>
                    <a:ext cx="13722814"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dirty="0">
                      <a:latin typeface="+mn-ea"/>
                      <a:ea typeface="+mn-ea"/>
                    </a:endParaRPr>
                  </a:p>
                  <a:p>
                    <a:pPr marL="571500" lvl="0" indent="-571500">
                      <a:buFont typeface="Arial" panose="020B0604020202020204" pitchFamily="34" charset="0"/>
                      <a:buChar char="•"/>
                    </a:pPr>
                    <a:r>
                      <a:rPr lang="en-US" altLang="ja-JP" sz="4000" dirty="0">
                        <a:latin typeface="+mn-ea"/>
                        <a:ea typeface="+mn-ea"/>
                      </a:rPr>
                      <a:t>Accuracy, F1 </a:t>
                    </a:r>
                    <a:r>
                      <a:rPr lang="ja-JP" altLang="en-US" sz="4000" dirty="0">
                        <a:latin typeface="+mn-ea"/>
                        <a:ea typeface="+mn-ea"/>
                      </a:rPr>
                      <a:t>値において</a:t>
                    </a:r>
                    <a:r>
                      <a:rPr lang="en-US" altLang="ja-JP" sz="4000" dirty="0">
                        <a:latin typeface="+mn-ea"/>
                        <a:ea typeface="+mn-ea"/>
                      </a:rPr>
                      <a:t>,</a:t>
                    </a:r>
                    <a:br>
                      <a:rPr lang="en-US" altLang="ja-JP" sz="4000" dirty="0">
                        <a:latin typeface="+mn-ea"/>
                        <a:ea typeface="+mn-ea"/>
                      </a:rPr>
                    </a:b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xmlns="">
              <p:sp>
                <p:nvSpPr>
                  <p:cNvPr id="20" name="Google Shape;92;p14">
                    <a:extLst>
                      <a:ext uri="{FF2B5EF4-FFF2-40B4-BE49-F238E27FC236}">
                        <a16:creationId xmlns:a16="http://schemas.microsoft.com/office/drawing/2014/main" id="{5ACCA270-1083-337E-F54B-1F8006DF972C}"/>
                      </a:ext>
                    </a:extLst>
                  </p:cNvPr>
                  <p:cNvSpPr txBox="1">
                    <a:spLocks noRot="1" noChangeAspect="1" noMove="1" noResize="1" noEditPoints="1" noAdjustHandles="1" noChangeArrowheads="1" noChangeShapeType="1" noTextEdit="1"/>
                  </p:cNvSpPr>
                  <p:nvPr/>
                </p:nvSpPr>
                <p:spPr>
                  <a:xfrm>
                    <a:off x="923898" y="19053152"/>
                    <a:ext cx="13722814" cy="4155050"/>
                  </a:xfrm>
                  <a:prstGeom prst="rect">
                    <a:avLst/>
                  </a:prstGeom>
                  <a:blipFill>
                    <a:blip r:embed="rId5"/>
                    <a:stretch>
                      <a:fillRect l="-1422" b="-149633"/>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8B658572-5A49-5D1E-D2E6-E80F7A465D4B}"/>
                  </a:ext>
                </a:extLst>
              </p:cNvPr>
              <p:cNvGrpSpPr>
                <a:grpSpLocks/>
              </p:cNvGrpSpPr>
              <p:nvPr/>
            </p:nvGrpSpPr>
            <p:grpSpPr>
              <a:xfrm>
                <a:off x="791998" y="17744911"/>
                <a:ext cx="13895700" cy="14559073"/>
                <a:chOff x="791998" y="18420028"/>
                <a:chExt cx="13895700" cy="14559073"/>
              </a:xfrm>
            </p:grpSpPr>
            <p:sp>
              <p:nvSpPr>
                <p:cNvPr id="21" name="Google Shape;67;p14">
                  <a:extLst>
                    <a:ext uri="{FF2B5EF4-FFF2-40B4-BE49-F238E27FC236}">
                      <a16:creationId xmlns:a16="http://schemas.microsoft.com/office/drawing/2014/main" id="{C0008055-1C53-C076-9D3E-02F92B1A19B2}"/>
                    </a:ext>
                  </a:extLst>
                </p:cNvPr>
                <p:cNvSpPr>
                  <a:spLocks/>
                </p:cNvSpPr>
                <p:nvPr/>
              </p:nvSpPr>
              <p:spPr>
                <a:xfrm>
                  <a:off x="791998" y="19070336"/>
                  <a:ext cx="13895700" cy="1390876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0212781F-71A2-44CD-42AF-A570A9B232C0}"/>
                    </a:ext>
                  </a:extLst>
                </p:cNvPr>
                <p:cNvSpPr>
                  <a:spLocks/>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D64B28B6-A7DB-922D-2490-5F36F301F6D3}"/>
                </a:ext>
              </a:extLst>
            </p:cNvPr>
            <p:cNvPicPr>
              <a:picLocks noChangeAspect="1"/>
            </p:cNvPicPr>
            <p:nvPr/>
          </p:nvPicPr>
          <p:blipFill>
            <a:blip r:embed="rId6"/>
            <a:srcRect/>
            <a:stretch/>
          </p:blipFill>
          <p:spPr>
            <a:xfrm>
              <a:off x="16001012" y="18658731"/>
              <a:ext cx="13131176" cy="1786946"/>
            </a:xfrm>
            <a:prstGeom prst="rect">
              <a:avLst/>
            </a:prstGeom>
          </p:spPr>
        </p:pic>
        <p:grpSp>
          <p:nvGrpSpPr>
            <p:cNvPr id="8" name="グループ化 7">
              <a:extLst>
                <a:ext uri="{FF2B5EF4-FFF2-40B4-BE49-F238E27FC236}">
                  <a16:creationId xmlns:a16="http://schemas.microsoft.com/office/drawing/2014/main" id="{4E464DCA-390A-3C35-9620-289C6DF9AFA2}"/>
                </a:ext>
              </a:extLst>
            </p:cNvPr>
            <p:cNvGrpSpPr>
              <a:grpSpLocks/>
            </p:cNvGrpSpPr>
            <p:nvPr/>
          </p:nvGrpSpPr>
          <p:grpSpPr>
            <a:xfrm>
              <a:off x="15664014" y="21155486"/>
              <a:ext cx="13733700" cy="3887284"/>
              <a:chOff x="36021980" y="16926456"/>
              <a:chExt cx="15555559" cy="4484706"/>
            </a:xfrm>
          </p:grpSpPr>
          <p:pic>
            <p:nvPicPr>
              <p:cNvPr id="5" name="図 4" descr="グラフ, 折れ線グラフ&#10;&#10;自動的に生成された説明">
                <a:extLst>
                  <a:ext uri="{FF2B5EF4-FFF2-40B4-BE49-F238E27FC236}">
                    <a16:creationId xmlns:a16="http://schemas.microsoft.com/office/drawing/2014/main" id="{58E44398-8AF8-334A-9715-D974490AAB03}"/>
                  </a:ext>
                </a:extLst>
              </p:cNvPr>
              <p:cNvPicPr>
                <a:picLocks noChangeAspect="1"/>
              </p:cNvPicPr>
              <p:nvPr/>
            </p:nvPicPr>
            <p:blipFill rotWithShape="1">
              <a:blip r:embed="rId5"/>
              <a:srcRect l="6188" t="11499" r="9106" b="6760"/>
              <a:stretch/>
            </p:blipFill>
            <p:spPr>
              <a:xfrm>
                <a:off x="36021980" y="16926456"/>
                <a:ext cx="7745507" cy="4484706"/>
              </a:xfrm>
              <a:prstGeom prst="rect">
                <a:avLst/>
              </a:prstGeom>
            </p:spPr>
          </p:pic>
          <p:pic>
            <p:nvPicPr>
              <p:cNvPr id="7" name="図 6" descr="グラフ, 折れ線グラフ&#10;&#10;自動的に生成された説明">
                <a:extLst>
                  <a:ext uri="{FF2B5EF4-FFF2-40B4-BE49-F238E27FC236}">
                    <a16:creationId xmlns:a16="http://schemas.microsoft.com/office/drawing/2014/main" id="{2BA5E266-ED7A-962A-F24D-9892472E66C5}"/>
                  </a:ext>
                </a:extLst>
              </p:cNvPr>
              <p:cNvPicPr>
                <a:picLocks noChangeAspect="1"/>
              </p:cNvPicPr>
              <p:nvPr/>
            </p:nvPicPr>
            <p:blipFill rotWithShape="1">
              <a:blip r:embed="rId7"/>
              <a:srcRect l="5307" t="11698" r="9282" b="6760"/>
              <a:stretch/>
            </p:blipFill>
            <p:spPr>
              <a:xfrm>
                <a:off x="43767487" y="16937381"/>
                <a:ext cx="7810052" cy="4473780"/>
              </a:xfrm>
              <a:prstGeom prst="rect">
                <a:avLst/>
              </a:prstGeom>
            </p:spPr>
          </p:pic>
        </p:grpSp>
        <p:pic>
          <p:nvPicPr>
            <p:cNvPr id="6" name="グラフィックス 5" descr="バッジ 1 枠線">
              <a:extLst>
                <a:ext uri="{FF2B5EF4-FFF2-40B4-BE49-F238E27FC236}">
                  <a16:creationId xmlns:a16="http://schemas.microsoft.com/office/drawing/2014/main" id="{CA91792B-65CB-4A0D-17FD-E1FCB73BC1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123134" y="20779047"/>
              <a:ext cx="431616" cy="431616"/>
            </a:xfrm>
            <a:prstGeom prst="rect">
              <a:avLst/>
            </a:prstGeom>
          </p:spPr>
        </p:pic>
        <p:pic>
          <p:nvPicPr>
            <p:cNvPr id="12" name="グラフィックス 11" descr="バッジ 枠線">
              <a:extLst>
                <a:ext uri="{FF2B5EF4-FFF2-40B4-BE49-F238E27FC236}">
                  <a16:creationId xmlns:a16="http://schemas.microsoft.com/office/drawing/2014/main" id="{0B11355E-DC4C-121F-6EAD-6FAD97AEB1D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3061286" y="20776890"/>
              <a:ext cx="431617" cy="431617"/>
            </a:xfrm>
            <a:prstGeom prst="rect">
              <a:avLst/>
            </a:prstGeom>
          </p:spPr>
        </p:pic>
      </p:grpSp>
      <p:grpSp>
        <p:nvGrpSpPr>
          <p:cNvPr id="107" name="提案手法">
            <a:extLst>
              <a:ext uri="{FF2B5EF4-FFF2-40B4-BE49-F238E27FC236}">
                <a16:creationId xmlns:a16="http://schemas.microsoft.com/office/drawing/2014/main" id="{DA693FB8-7488-9900-31C1-F53EE342DCA8}"/>
              </a:ext>
            </a:extLst>
          </p:cNvPr>
          <p:cNvGrpSpPr>
            <a:grpSpLocks/>
          </p:cNvGrpSpPr>
          <p:nvPr/>
        </p:nvGrpSpPr>
        <p:grpSpPr>
          <a:xfrm>
            <a:off x="791998" y="23404480"/>
            <a:ext cx="13895700" cy="18163650"/>
            <a:chOff x="771153" y="20908303"/>
            <a:chExt cx="13895700" cy="18163650"/>
          </a:xfrm>
        </p:grpSpPr>
        <p:grpSp>
          <p:nvGrpSpPr>
            <p:cNvPr id="50" name="グループ化 49">
              <a:extLst>
                <a:ext uri="{FF2B5EF4-FFF2-40B4-BE49-F238E27FC236}">
                  <a16:creationId xmlns:a16="http://schemas.microsoft.com/office/drawing/2014/main" id="{1F8D0F74-4367-165A-B385-896F7B2C5036}"/>
                </a:ext>
              </a:extLst>
            </p:cNvPr>
            <p:cNvGrpSpPr>
              <a:grpSpLocks/>
            </p:cNvGrpSpPr>
            <p:nvPr/>
          </p:nvGrpSpPr>
          <p:grpSpPr>
            <a:xfrm>
              <a:off x="771153" y="20908303"/>
              <a:ext cx="13895700" cy="18163650"/>
              <a:chOff x="791998" y="25296092"/>
              <a:chExt cx="13895700" cy="18163650"/>
            </a:xfrm>
          </p:grpSpPr>
          <p:grpSp>
            <p:nvGrpSpPr>
              <p:cNvPr id="37" name="グループ化 36">
                <a:extLst>
                  <a:ext uri="{FF2B5EF4-FFF2-40B4-BE49-F238E27FC236}">
                    <a16:creationId xmlns:a16="http://schemas.microsoft.com/office/drawing/2014/main" id="{44F75875-A3F4-AD71-8983-BFE30125C2CC}"/>
                  </a:ext>
                </a:extLst>
              </p:cNvPr>
              <p:cNvGrpSpPr>
                <a:grpSpLocks/>
              </p:cNvGrpSpPr>
              <p:nvPr/>
            </p:nvGrpSpPr>
            <p:grpSpPr>
              <a:xfrm>
                <a:off x="791998" y="25296092"/>
                <a:ext cx="13895700" cy="18163650"/>
                <a:chOff x="791998" y="18420028"/>
                <a:chExt cx="13895700" cy="25353148"/>
              </a:xfrm>
            </p:grpSpPr>
            <p:sp>
              <p:nvSpPr>
                <p:cNvPr id="38" name="Google Shape;67;p14">
                  <a:extLst>
                    <a:ext uri="{FF2B5EF4-FFF2-40B4-BE49-F238E27FC236}">
                      <a16:creationId xmlns:a16="http://schemas.microsoft.com/office/drawing/2014/main" id="{E421C15F-2737-16F6-8D43-915BAF5D43ED}"/>
                    </a:ext>
                  </a:extLst>
                </p:cNvPr>
                <p:cNvSpPr>
                  <a:spLocks/>
                </p:cNvSpPr>
                <p:nvPr/>
              </p:nvSpPr>
              <p:spPr>
                <a:xfrm>
                  <a:off x="791998" y="19070333"/>
                  <a:ext cx="13895700" cy="24702843"/>
                </a:xfrm>
                <a:prstGeom prst="rect">
                  <a:avLst/>
                </a:prstGeom>
                <a:noFill/>
                <a:ln w="76200" cap="flat" cmpd="sng">
                  <a:solidFill>
                    <a:srgbClr val="FA8A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A8ACC547-12A2-44F3-9B29-BB67324874E0}"/>
                    </a:ext>
                  </a:extLst>
                </p:cNvPr>
                <p:cNvSpPr>
                  <a:spLocks/>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0" name="Google Shape;92;p14">
                    <a:extLst>
                      <a:ext uri="{FF2B5EF4-FFF2-40B4-BE49-F238E27FC236}">
                        <a16:creationId xmlns:a16="http://schemas.microsoft.com/office/drawing/2014/main" id="{07F68EAF-7EFE-957E-EB85-540F742E7207}"/>
                      </a:ext>
                    </a:extLst>
                  </p:cNvPr>
                  <p:cNvSpPr txBox="1">
                    <a:spLocks/>
                  </p:cNvSpPr>
                  <p:nvPr/>
                </p:nvSpPr>
                <p:spPr>
                  <a:xfrm>
                    <a:off x="1028845" y="26496925"/>
                    <a:ext cx="13617165" cy="58227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400" dirty="0">
                        <a:latin typeface="+mn-ea"/>
                        <a:ea typeface="+mn-ea"/>
                      </a:rPr>
                      <a:t>CAP </a:t>
                    </a:r>
                    <a:r>
                      <a:rPr lang="ja-JP" altLang="en-US" sz="4400" dirty="0">
                        <a:latin typeface="+mn-ea"/>
                        <a:ea typeface="+mn-ea"/>
                      </a:rPr>
                      <a:t>層における</a:t>
                    </a:r>
                    <a:r>
                      <a:rPr lang="ja-JP" altLang="en-US" sz="4400" u="sng" dirty="0">
                        <a:latin typeface="+mn-ea"/>
                        <a:ea typeface="+mn-ea"/>
                      </a:rPr>
                      <a:t>要約文ベクトル項</a:t>
                    </a:r>
                    <a:r>
                      <a:rPr lang="ja-JP" altLang="en-US"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r>
                              <a:rPr kumimoji="1" lang="en-US" altLang="ja-JP" sz="4400" b="0" i="1" smtClean="0">
                                <a:latin typeface="Cambria Math" panose="02040503050406030204" pitchFamily="18" charset="0"/>
                                <a:ea typeface="+mn-ea"/>
                              </a:rPr>
                              <m:t>𝑠𝑢𝑚</m:t>
                            </m:r>
                          </m:sub>
                        </m:sSub>
                      </m:oMath>
                    </a14:m>
                    <a:r>
                      <a:rPr lang="ja-JP" altLang="en-US" sz="4400" dirty="0">
                        <a:latin typeface="+mn-ea"/>
                        <a:ea typeface="+mn-ea"/>
                      </a:rPr>
                      <a:t> の追加</a:t>
                    </a:r>
                    <a:endParaRPr lang="en-US" altLang="ja-JP" sz="4400" dirty="0">
                      <a:latin typeface="+mn-ea"/>
                      <a:ea typeface="+mn-ea"/>
                    </a:endParaRPr>
                  </a:p>
                  <a:p>
                    <a:pPr lvl="0"/>
                    <a:r>
                      <a:rPr lang="en-US" sz="4400" dirty="0">
                        <a:latin typeface="+mn-ea"/>
                        <a:ea typeface="+mn-ea"/>
                      </a:rPr>
                      <a:t>	</a:t>
                    </a:r>
                    <a:br>
                      <a:rPr lang="en-US" sz="4400" dirty="0">
                        <a:latin typeface="+mn-ea"/>
                        <a:ea typeface="+mn-ea"/>
                      </a:rPr>
                    </a:br>
                    <a:r>
                      <a:rPr lang="en-US" sz="4400" dirty="0">
                        <a:latin typeface="+mn-ea"/>
                        <a:ea typeface="+mn-ea"/>
                      </a:rPr>
                      <a:t>	</a:t>
                    </a:r>
                    <a:r>
                      <a:rPr lang="ja-JP" altLang="en-US" sz="4400" dirty="0">
                        <a:latin typeface="+mn-ea"/>
                        <a:ea typeface="+mn-ea"/>
                      </a:rPr>
                      <a:t>学習可能な和が </a:t>
                    </a:r>
                    <a14:m>
                      <m:oMath xmlns:m="http://schemas.openxmlformats.org/officeDocument/2006/math">
                        <m:r>
                          <a:rPr lang="en-US" altLang="ja-JP" sz="4400" i="1">
                            <a:latin typeface="Cambria Math" panose="02040503050406030204" pitchFamily="18" charset="0"/>
                            <a:ea typeface="+mn-ea"/>
                          </a:rPr>
                          <m:t>1</m:t>
                        </m:r>
                      </m:oMath>
                    </a14:m>
                    <a:r>
                      <a:rPr lang="ja-JP" altLang="en-US" sz="4400" dirty="0">
                        <a:latin typeface="+mn-ea"/>
                        <a:ea typeface="+mn-ea"/>
                      </a:rPr>
                      <a:t> となるパラメータ </a:t>
                    </a:r>
                    <a14:m>
                      <m:oMath xmlns:m="http://schemas.openxmlformats.org/officeDocument/2006/math">
                        <m:r>
                          <a:rPr lang="en-US" altLang="ja-JP" sz="4400" b="0" i="1" smtClean="0">
                            <a:latin typeface="Cambria Math" panose="02040503050406030204" pitchFamily="18" charset="0"/>
                            <a:ea typeface="+mn-ea"/>
                          </a:rPr>
                          <m:t>𝑝</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𝑞</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𝑟</m:t>
                        </m:r>
                        <m:r>
                          <a:rPr lang="en-US" altLang="ja-JP" sz="4400" b="0" i="1" smtClean="0">
                            <a:latin typeface="Cambria Math" panose="02040503050406030204" pitchFamily="18" charset="0"/>
                            <a:ea typeface="+mn-ea"/>
                          </a:rPr>
                          <m:t> (≥0)</m:t>
                        </m:r>
                      </m:oMath>
                    </a14:m>
                    <a:r>
                      <a:rPr lang="en-US" altLang="ja-JP" sz="4400" dirty="0">
                        <a:latin typeface="+mn-ea"/>
                        <a:ea typeface="+mn-ea"/>
                      </a:rPr>
                      <a:t> </a:t>
                    </a:r>
                  </a:p>
                  <a:p>
                    <a:pPr lvl="0"/>
                    <a:r>
                      <a:rPr lang="en-US" altLang="ja-JP" sz="4400" dirty="0">
                        <a:latin typeface="+mn-ea"/>
                        <a:ea typeface="+mn-ea"/>
                      </a:rPr>
                      <a:t>	</a:t>
                    </a:r>
                    <a:r>
                      <a:rPr lang="ja-JP" altLang="en-US" sz="4400" dirty="0">
                        <a:latin typeface="+mn-ea"/>
                        <a:ea typeface="+mn-ea"/>
                      </a:rPr>
                      <a:t>を用いて</a:t>
                    </a:r>
                    <a:r>
                      <a:rPr lang="en-US" altLang="ja-JP"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及び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𝑠𝑢𝑚</m:t>
                            </m:r>
                          </m:sub>
                        </m:sSub>
                      </m:oMath>
                    </a14:m>
                    <a:r>
                      <a:rPr lang="ja-JP" altLang="en-US" sz="4400" dirty="0">
                        <a:latin typeface="+mn-ea"/>
                        <a:ea typeface="+mn-ea"/>
                      </a:rPr>
                      <a:t> の重み付き和</a:t>
                    </a:r>
                    <a:br>
                      <a:rPr lang="en-US" altLang="ja-JP" sz="4400" dirty="0">
                        <a:latin typeface="+mn-ea"/>
                        <a:ea typeface="+mn-ea"/>
                      </a:rPr>
                    </a:br>
                    <a:endParaRPr lang="en-US" altLang="ja-JP" sz="4400" dirty="0">
                      <a:latin typeface="+mn-ea"/>
                      <a:ea typeface="+mn-ea"/>
                    </a:endParaRPr>
                  </a:p>
                  <a:p>
                    <a:pPr lvl="0" algn="ctr"/>
                    <a:r>
                      <a:rPr lang="en-US" altLang="ja-JP" sz="4400" dirty="0">
                        <a:latin typeface="+mn-ea"/>
                        <a:ea typeface="+mn-ea"/>
                      </a:rPr>
                      <a:t>	</a:t>
                    </a:r>
                    <a14:m>
                      <m:oMath xmlns:m="http://schemas.openxmlformats.org/officeDocument/2006/math">
                        <m:r>
                          <a:rPr lang="en-US" altLang="ja-JP" sz="4400" b="0" i="1" smtClean="0">
                            <a:latin typeface="Cambria Math" panose="02040503050406030204" pitchFamily="18" charset="0"/>
                            <a:ea typeface="+mn-ea"/>
                          </a:rPr>
                          <m:t>𝑝</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d>
                              <m:dPr>
                                <m:begChr m:val="["/>
                                <m:endChr m:val="]"/>
                                <m:ctrlPr>
                                  <a:rPr kumimoji="1" lang="en-US" altLang="ja-JP" sz="4400" i="1">
                                    <a:latin typeface="Cambria Math" panose="02040503050406030204" pitchFamily="18" charset="0"/>
                                  </a:rPr>
                                </m:ctrlPr>
                              </m:dPr>
                              <m:e>
                                <m:r>
                                  <m:rPr>
                                    <m:sty m:val="p"/>
                                  </m:rPr>
                                  <a:rPr kumimoji="1" lang="en-US" altLang="ja-JP" sz="4400" i="0">
                                    <a:latin typeface="Cambria Math" panose="02040503050406030204" pitchFamily="18" charset="0"/>
                                  </a:rPr>
                                  <m:t>CLS</m:t>
                                </m:r>
                              </m:e>
                            </m:d>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𝑞</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𝑟</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𝑠𝑢𝑚</m:t>
                            </m:r>
                          </m:sub>
                        </m:sSub>
                      </m:oMath>
                    </a14:m>
                    <a:endParaRPr lang="en-US" altLang="ja-JP" sz="4400" dirty="0">
                      <a:latin typeface="+mn-ea"/>
                      <a:ea typeface="+mn-ea"/>
                    </a:endParaRPr>
                  </a:p>
                  <a:p>
                    <a:pPr lvl="0"/>
                    <a:r>
                      <a:rPr lang="en-US" altLang="ja-JP" sz="4400" dirty="0">
                        <a:latin typeface="+mn-ea"/>
                        <a:ea typeface="+mn-ea"/>
                      </a:rPr>
                      <a:t>	</a:t>
                    </a:r>
                    <a:br>
                      <a:rPr lang="en-US" altLang="ja-JP" sz="4400" dirty="0">
                        <a:latin typeface="+mn-ea"/>
                        <a:ea typeface="+mn-ea"/>
                      </a:rPr>
                    </a:br>
                    <a:r>
                      <a:rPr lang="en-US" altLang="ja-JP" sz="4400" dirty="0">
                        <a:latin typeface="+mn-ea"/>
                        <a:ea typeface="+mn-ea"/>
                      </a:rPr>
                      <a:t>	</a:t>
                    </a:r>
                    <a:r>
                      <a:rPr lang="ja-JP" altLang="en-US" sz="4400" dirty="0">
                        <a:latin typeface="+mn-ea"/>
                        <a:ea typeface="+mn-ea"/>
                      </a:rPr>
                      <a:t>を文の分散表現とする</a:t>
                    </a:r>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marL="742950" marR="0" lvl="0" indent="-7429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2 </a:t>
                    </a:r>
                    <a:r>
                      <a:rPr kumimoji="1"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つの入力系列を独立した</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訓練済</a:t>
                    </a:r>
                    <a:r>
                      <a:rPr kumimoji="1" lang="ja-JP" altLang="en-US" sz="3600" u="sng" dirty="0">
                        <a:latin typeface="ＭＳ Ｐゴシック" panose="020B0600070205080204" pitchFamily="50" charset="-128"/>
                        <a:ea typeface="ＭＳ Ｐゴシック" panose="020B0600070205080204" pitchFamily="50" charset="-128"/>
                      </a:rPr>
                      <a:t>み日本語</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1" lang="en-US" altLang="ja-JP"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BERT </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モデル</a:t>
                    </a:r>
                    <a:r>
                      <a:rPr kumimoji="1"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へ入力</a:t>
                    </a:r>
                    <a:br>
                      <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br>
                    <a:endPar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endParaRPr>
                  </a:p>
                  <a:p>
                    <a:pPr marL="742950" marR="0" lvl="0" indent="-7429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1" lang="ja-JP" altLang="en-US" sz="3600" dirty="0">
                        <a:latin typeface="ＭＳ Ｐゴシック" panose="020B0600070205080204" pitchFamily="50" charset="-128"/>
                        <a:ea typeface="ＭＳ Ｐゴシック" panose="020B0600070205080204" pitchFamily="50" charset="-128"/>
                      </a:rPr>
                      <a:t>各 </a:t>
                    </a:r>
                    <a:r>
                      <a:rPr kumimoji="1" lang="en-US" altLang="ja-JP" sz="3600" dirty="0">
                        <a:latin typeface="ＭＳ Ｐゴシック" panose="020B0600070205080204" pitchFamily="50" charset="-128"/>
                        <a:ea typeface="ＭＳ Ｐゴシック" panose="020B0600070205080204" pitchFamily="50" charset="-128"/>
                      </a:rPr>
                      <a:t>BERT </a:t>
                    </a:r>
                    <a:r>
                      <a:rPr kumimoji="1" lang="ja-JP" altLang="en-US" sz="3600" dirty="0">
                        <a:latin typeface="ＭＳ Ｐゴシック" panose="020B0600070205080204" pitchFamily="50" charset="-128"/>
                        <a:ea typeface="ＭＳ Ｐゴシック" panose="020B0600070205080204" pitchFamily="50" charset="-128"/>
                      </a:rPr>
                      <a:t>モデルの最終層の出力より </a:t>
                    </a:r>
                    <a14:m>
                      <m:oMath xmlns:m="http://schemas.openxmlformats.org/officeDocument/2006/math">
                        <m:sSub>
                          <m:sSubPr>
                            <m:ctrlP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ctrlPr>
                          </m:sSubPr>
                          <m:e>
                            <m: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t>𝐸</m:t>
                            </m:r>
                          </m:e>
                          <m:sub>
                            <m:d>
                              <m:dPr>
                                <m:begChr m:val="["/>
                                <m:endChr m:val="]"/>
                                <m:ctrlP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ctrlPr>
                              </m:dPr>
                              <m:e>
                                <m:r>
                                  <m:rPr>
                                    <m:sty m:val="p"/>
                                  </m:rPr>
                                  <a:rPr kumimoji="1" lang="en-US" altLang="ja-JP" sz="3600" b="0" i="0"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t>CLS</m:t>
                                </m:r>
                              </m:e>
                            </m:d>
                          </m:sub>
                        </m:sSub>
                      </m:oMath>
                    </a14:m>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14:m>
                      <m:oMath xmlns:m="http://schemas.openxmlformats.org/officeDocument/2006/math">
                        <m:sSub>
                          <m:sSubPr>
                            <m:ctrlP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𝐸</m:t>
                            </m:r>
                          </m:e>
                          <m:sub>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𝐴𝑣𝑔</m:t>
                            </m:r>
                          </m:sub>
                        </m:sSub>
                      </m:oMath>
                    </a14:m>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及び </a:t>
                    </a:r>
                    <a14:m>
                      <m:oMath xmlns:m="http://schemas.openxmlformats.org/officeDocument/2006/math">
                        <m:sSub>
                          <m:sSubPr>
                            <m:ctrlP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𝐸</m:t>
                            </m:r>
                          </m:e>
                          <m:sub>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𝑠𝑢𝑚</m:t>
                            </m:r>
                          </m:sub>
                        </m:sSub>
                      </m:oMath>
                    </a14:m>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を算出し</a:t>
                    </a:r>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提案手法であるプーリング層へ入力</a:t>
                    </a:r>
                    <a:endPar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sym typeface="Arial"/>
                    </a:endParaRPr>
                  </a:p>
                  <a:p>
                    <a:pPr lvl="0"/>
                    <a:endParaRPr lang="en-US" altLang="ja-JP" sz="4400" dirty="0">
                      <a:latin typeface="+mn-ea"/>
                      <a:ea typeface="+mn-ea"/>
                    </a:endParaRPr>
                  </a:p>
                  <a:p>
                    <a:pPr lvl="0"/>
                    <a:endParaRPr lang="en-US" altLang="ja-JP" sz="4000" dirty="0">
                      <a:latin typeface="+mn-ea"/>
                      <a:ea typeface="+mn-ea"/>
                    </a:endParaRPr>
                  </a:p>
                </p:txBody>
              </p:sp>
            </mc:Choice>
            <mc:Fallback xmlns="">
              <p:sp>
                <p:nvSpPr>
                  <p:cNvPr id="40" name="Google Shape;92;p14">
                    <a:extLst>
                      <a:ext uri="{FF2B5EF4-FFF2-40B4-BE49-F238E27FC236}">
                        <a16:creationId xmlns:a16="http://schemas.microsoft.com/office/drawing/2014/main" id="{07F68EAF-7EFE-957E-EB85-540F742E7207}"/>
                      </a:ext>
                    </a:extLst>
                  </p:cNvPr>
                  <p:cNvSpPr txBox="1">
                    <a:spLocks noRot="1" noChangeAspect="1" noMove="1" noResize="1" noEditPoints="1" noAdjustHandles="1" noChangeArrowheads="1" noChangeShapeType="1" noTextEdit="1"/>
                  </p:cNvSpPr>
                  <p:nvPr/>
                </p:nvSpPr>
                <p:spPr>
                  <a:xfrm>
                    <a:off x="1028845" y="26496925"/>
                    <a:ext cx="13617165" cy="5822796"/>
                  </a:xfrm>
                  <a:prstGeom prst="rect">
                    <a:avLst/>
                  </a:prstGeom>
                  <a:blipFill>
                    <a:blip r:embed="rId13"/>
                    <a:stretch>
                      <a:fillRect l="-1835" t="-1675" b="-188691"/>
                    </a:stretch>
                  </a:blipFill>
                  <a:ln>
                    <a:noFill/>
                  </a:ln>
                </p:spPr>
                <p:txBody>
                  <a:bodyPr/>
                  <a:lstStyle/>
                  <a:p>
                    <a:r>
                      <a:rPr lang="ja-JP" altLang="en-US">
                        <a:noFill/>
                      </a:rPr>
                      <a:t> </a:t>
                    </a:r>
                  </a:p>
                </p:txBody>
              </p:sp>
            </mc:Fallback>
          </mc:AlternateContent>
        </p:grpSp>
        <p:pic>
          <p:nvPicPr>
            <p:cNvPr id="106" name="図 105">
              <a:extLst>
                <a:ext uri="{FF2B5EF4-FFF2-40B4-BE49-F238E27FC236}">
                  <a16:creationId xmlns:a16="http://schemas.microsoft.com/office/drawing/2014/main" id="{BAE6F0A9-9D83-A013-674C-0BB2F031D6B0}"/>
                </a:ext>
              </a:extLst>
            </p:cNvPr>
            <p:cNvPicPr>
              <a:picLocks noChangeAspect="1"/>
            </p:cNvPicPr>
            <p:nvPr/>
          </p:nvPicPr>
          <p:blipFill>
            <a:blip r:embed="rId14"/>
            <a:srcRect/>
            <a:stretch/>
          </p:blipFill>
          <p:spPr>
            <a:xfrm>
              <a:off x="2231846" y="27931932"/>
              <a:ext cx="10968521" cy="8244508"/>
            </a:xfrm>
            <a:prstGeom prst="rect">
              <a:avLst/>
            </a:prstGeom>
          </p:spPr>
        </p:pic>
      </p:grpSp>
      <p:pic>
        <p:nvPicPr>
          <p:cNvPr id="109" name="図 108">
            <a:extLst>
              <a:ext uri="{FF2B5EF4-FFF2-40B4-BE49-F238E27FC236}">
                <a16:creationId xmlns:a16="http://schemas.microsoft.com/office/drawing/2014/main" id="{267A00EE-0D07-AE44-B179-21855B61F3FF}"/>
              </a:ext>
            </a:extLst>
          </p:cNvPr>
          <p:cNvPicPr>
            <a:picLocks noChangeAspect="1"/>
          </p:cNvPicPr>
          <p:nvPr/>
        </p:nvPicPr>
        <p:blipFill>
          <a:blip r:embed="rId15"/>
          <a:srcRect/>
          <a:stretch/>
        </p:blipFill>
        <p:spPr>
          <a:xfrm>
            <a:off x="15755900" y="11825608"/>
            <a:ext cx="13635619" cy="2640987"/>
          </a:xfrm>
          <a:prstGeom prst="rect">
            <a:avLst/>
          </a:prstGeom>
        </p:spPr>
      </p:pic>
      <mc:AlternateContent xmlns:mc="http://schemas.openxmlformats.org/markup-compatibility/2006" xmlns:a14="http://schemas.microsoft.com/office/drawing/2010/main">
        <mc:Choice Requires="a14">
          <p:sp>
            <p:nvSpPr>
              <p:cNvPr id="111" name="Google Shape;92;p14">
                <a:extLst>
                  <a:ext uri="{FF2B5EF4-FFF2-40B4-BE49-F238E27FC236}">
                    <a16:creationId xmlns:a16="http://schemas.microsoft.com/office/drawing/2014/main" id="{DB569F38-F4C8-C41B-5A30-56549CA4DD2C}"/>
                  </a:ext>
                </a:extLst>
              </p:cNvPr>
              <p:cNvSpPr txBox="1"/>
              <p:nvPr/>
            </p:nvSpPr>
            <p:spPr>
              <a:xfrm>
                <a:off x="15727299" y="6776655"/>
                <a:ext cx="13789533" cy="84017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000" dirty="0">
                    <a:latin typeface="+mn-ea"/>
                    <a:ea typeface="+mn-ea"/>
                  </a:rPr>
                  <a:t>【livedoor </a:t>
                </a:r>
                <a:r>
                  <a:rPr lang="ja-JP" altLang="en-US" sz="4000" dirty="0">
                    <a:latin typeface="+mn-ea"/>
                    <a:ea typeface="+mn-ea"/>
                  </a:rPr>
                  <a:t>ニュースコーパスデータセットを用いたテキスト分類</a:t>
                </a:r>
                <a:r>
                  <a:rPr lang="en-US" altLang="ja-JP" sz="4000" dirty="0">
                    <a:latin typeface="+mn-ea"/>
                    <a:ea typeface="+mn-ea"/>
                  </a:rPr>
                  <a:t>】</a:t>
                </a: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a:t>
                </a:r>
                <a:r>
                  <a:rPr lang="ja-JP" altLang="en-US" sz="4400" dirty="0">
                    <a:latin typeface="+mn-ea"/>
                    <a:ea typeface="+mn-ea"/>
                  </a:rPr>
                  <a:t>データセットに含まれる各記事データ </a:t>
                </a:r>
                <a14:m>
                  <m:oMath xmlns:m="http://schemas.openxmlformats.org/officeDocument/2006/math">
                    <m:r>
                      <a:rPr lang="en-US" altLang="ja-JP" sz="4400" b="0" i="1" smtClean="0">
                        <a:latin typeface="Cambria Math" panose="02040503050406030204" pitchFamily="18" charset="0"/>
                        <a:ea typeface="+mn-ea"/>
                      </a:rPr>
                      <m:t>𝐷</m:t>
                    </m:r>
                  </m:oMath>
                </a14:m>
                <a:r>
                  <a:rPr lang="en-US" altLang="ja-JP" sz="4400" dirty="0">
                    <a:latin typeface="+mn-ea"/>
                    <a:ea typeface="+mn-ea"/>
                  </a:rPr>
                  <a:t> </a:t>
                </a:r>
                <a:r>
                  <a:rPr lang="ja-JP" altLang="en-US" sz="4400" dirty="0">
                    <a:latin typeface="+mn-ea"/>
                    <a:ea typeface="+mn-ea"/>
                  </a:rPr>
                  <a:t>は</a:t>
                </a:r>
                <a:endParaRPr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記事タイトル </a:t>
                </a:r>
                <a14:m>
                  <m:oMath xmlns:m="http://schemas.openxmlformats.org/officeDocument/2006/math">
                    <m:sSub>
                      <m:sSubPr>
                        <m:ctrlPr>
                          <a:rPr lang="en-US" altLang="ja-JP" sz="440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𝐷</m:t>
                        </m:r>
                      </m:e>
                      <m:sub>
                        <m:r>
                          <a:rPr lang="en-US" altLang="ja-JP" sz="4400" b="0" i="1" smtClean="0">
                            <a:latin typeface="Cambria Math" panose="02040503050406030204" pitchFamily="18" charset="0"/>
                            <a:ea typeface="+mn-ea"/>
                          </a:rPr>
                          <m:t>𝑡𝑖𝑡𝑙𝑒</m:t>
                        </m:r>
                      </m:sub>
                    </m:sSub>
                  </m:oMath>
                </a14:m>
                <a:r>
                  <a:rPr lang="en-US" altLang="ja-JP" sz="4400" dirty="0">
                    <a:latin typeface="+mn-ea"/>
                    <a:ea typeface="+mn-ea"/>
                  </a:rPr>
                  <a:t>, </a:t>
                </a:r>
                <a:r>
                  <a:rPr lang="ja-JP" altLang="en-US" sz="4400" dirty="0">
                    <a:latin typeface="+mn-ea"/>
                    <a:ea typeface="+mn-ea"/>
                  </a:rPr>
                  <a:t>記事本文 </a:t>
                </a:r>
                <a14:m>
                  <m:oMath xmlns:m="http://schemas.openxmlformats.org/officeDocument/2006/math">
                    <m:sSub>
                      <m:sSubPr>
                        <m:ctrlPr>
                          <a:rPr lang="en-US" altLang="ja-JP" sz="4400" i="1">
                            <a:latin typeface="Cambria Math" panose="02040503050406030204" pitchFamily="18" charset="0"/>
                          </a:rPr>
                        </m:ctrlPr>
                      </m:sSubPr>
                      <m:e>
                        <m:r>
                          <a:rPr lang="en-US" altLang="ja-JP" sz="4400" b="0" i="1" smtClean="0">
                            <a:latin typeface="Cambria Math" panose="02040503050406030204" pitchFamily="18" charset="0"/>
                          </a:rPr>
                          <m:t>𝐷</m:t>
                        </m:r>
                      </m:e>
                      <m:sub>
                        <m:r>
                          <a:rPr lang="en-US" altLang="ja-JP" sz="4400" b="0" i="1" smtClean="0">
                            <a:latin typeface="Cambria Math" panose="02040503050406030204" pitchFamily="18" charset="0"/>
                          </a:rPr>
                          <m:t>𝑏𝑜𝑑𝑦</m:t>
                        </m:r>
                      </m:sub>
                    </m:sSub>
                  </m:oMath>
                </a14:m>
                <a:r>
                  <a:rPr lang="en-US" altLang="ja-JP" sz="4400" dirty="0">
                    <a:latin typeface="+mn-ea"/>
                    <a:ea typeface="+mn-ea"/>
                  </a:rPr>
                  <a:t>,</a:t>
                </a:r>
              </a:p>
              <a:p>
                <a:r>
                  <a:rPr lang="en-US" altLang="ja-JP" sz="4400" dirty="0">
                    <a:latin typeface="+mn-ea"/>
                    <a:ea typeface="+mn-ea"/>
                  </a:rPr>
                  <a:t>	</a:t>
                </a:r>
                <a:r>
                  <a:rPr lang="ja-JP" altLang="en-US" sz="4400" dirty="0">
                    <a:latin typeface="+mn-ea"/>
                    <a:ea typeface="+mn-ea"/>
                  </a:rPr>
                  <a:t>カテゴリーラベル </a:t>
                </a:r>
                <a14:m>
                  <m:oMath xmlns:m="http://schemas.openxmlformats.org/officeDocument/2006/math">
                    <m:sSub>
                      <m:sSubPr>
                        <m:ctrlPr>
                          <a:rPr lang="en-US" altLang="ja-JP" sz="4400" i="1" smtClean="0">
                            <a:latin typeface="Cambria Math" panose="02040503050406030204" pitchFamily="18" charset="0"/>
                          </a:rPr>
                        </m:ctrlPr>
                      </m:sSubPr>
                      <m:e>
                        <m:r>
                          <a:rPr lang="en-US" altLang="ja-JP" sz="4400" b="0" i="1" smtClean="0">
                            <a:latin typeface="Cambria Math" panose="02040503050406030204" pitchFamily="18" charset="0"/>
                          </a:rPr>
                          <m:t>𝐷</m:t>
                        </m:r>
                      </m:e>
                      <m:sub>
                        <m:r>
                          <a:rPr lang="en-US" altLang="ja-JP" sz="4400" b="0" i="1" smtClean="0">
                            <a:latin typeface="Cambria Math" panose="02040503050406030204" pitchFamily="18" charset="0"/>
                          </a:rPr>
                          <m:t>𝑙𝑎𝑏𝑒𝑙</m:t>
                        </m:r>
                      </m:sub>
                    </m:sSub>
                    <m:r>
                      <a:rPr lang="en-US" altLang="ja-JP" sz="4400" i="1">
                        <a:latin typeface="Cambria Math" panose="02040503050406030204" pitchFamily="18" charset="0"/>
                        <a:ea typeface="Cambria Math" panose="02040503050406030204" pitchFamily="18" charset="0"/>
                      </a:rPr>
                      <m:t>∈</m:t>
                    </m:r>
                    <m:d>
                      <m:dPr>
                        <m:begChr m:val="{"/>
                        <m:endChr m:val="}"/>
                        <m:ctrlPr>
                          <a:rPr lang="en-US" altLang="ja-JP" sz="4400" b="0" i="1" smtClean="0">
                            <a:latin typeface="Cambria Math" panose="02040503050406030204" pitchFamily="18" charset="0"/>
                          </a:rPr>
                        </m:ctrlPr>
                      </m:dPr>
                      <m:e>
                        <m:r>
                          <a:rPr lang="en-US" altLang="ja-JP" sz="4400" b="0" i="1" smtClean="0">
                            <a:latin typeface="Cambria Math" panose="02040503050406030204" pitchFamily="18" charset="0"/>
                          </a:rPr>
                          <m:t>0, 1, …,8</m:t>
                        </m:r>
                      </m:e>
                    </m:d>
                  </m:oMath>
                </a14:m>
                <a:r>
                  <a:rPr lang="en-US" altLang="ja-JP" sz="4400" dirty="0">
                    <a:latin typeface="+mn-ea"/>
                    <a:ea typeface="+mn-ea"/>
                  </a:rPr>
                  <a:t> </a:t>
                </a:r>
                <a:r>
                  <a:rPr lang="ja-JP" altLang="en-US" sz="4400" dirty="0">
                    <a:latin typeface="+mn-ea"/>
                    <a:ea typeface="+mn-ea"/>
                  </a:rPr>
                  <a:t>を持つ</a:t>
                </a:r>
                <a:endParaRPr lang="en-US" altLang="ja-JP" sz="4400" dirty="0">
                  <a:latin typeface="+mn-ea"/>
                  <a:ea typeface="+mn-ea"/>
                </a:endParaRPr>
              </a:p>
              <a:p>
                <a:endParaRPr lang="en-US" altLang="ja-JP" sz="4400" dirty="0">
                  <a:latin typeface="+mn-ea"/>
                  <a:ea typeface="+mn-ea"/>
                </a:endParaRPr>
              </a:p>
              <a:p>
                <a:r>
                  <a:rPr lang="ja-JP" altLang="en-US" sz="4400" dirty="0">
                    <a:latin typeface="+mn-ea"/>
                    <a:ea typeface="+mn-ea"/>
                  </a:rPr>
                  <a:t>・要約文 </a:t>
                </a:r>
                <a14:m>
                  <m:oMath xmlns:m="http://schemas.openxmlformats.org/officeDocument/2006/math">
                    <m:sSub>
                      <m:sSubPr>
                        <m:ctrlPr>
                          <a:rPr lang="en-US" altLang="ja-JP" sz="440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𝐷</m:t>
                        </m:r>
                      </m:e>
                      <m:sub>
                        <m:r>
                          <a:rPr lang="en-US" altLang="ja-JP" sz="4400" b="0" i="1" smtClean="0">
                            <a:latin typeface="Cambria Math" panose="02040503050406030204" pitchFamily="18" charset="0"/>
                            <a:ea typeface="+mn-ea"/>
                          </a:rPr>
                          <m:t>𝑠𝑢𝑚𝑚𝑎𝑟𝑦</m:t>
                        </m:r>
                      </m:sub>
                    </m:sSub>
                  </m:oMath>
                </a14:m>
                <a:r>
                  <a:rPr lang="ja-JP" altLang="en-US" sz="4400" dirty="0">
                    <a:latin typeface="+mn-ea"/>
                    <a:ea typeface="+mn-ea"/>
                  </a:rPr>
                  <a:t> の生成 </a:t>
                </a:r>
                <a:r>
                  <a:rPr lang="en-US" altLang="ja-JP" sz="4400" dirty="0">
                    <a:latin typeface="+mn-ea"/>
                    <a:ea typeface="+mn-ea"/>
                  </a:rPr>
                  <a:t>(PLaMo API</a:t>
                </a:r>
                <a:r>
                  <a:rPr lang="en-US" altLang="ja-JP" sz="4400" baseline="30000" dirty="0">
                    <a:latin typeface="+mn-ea"/>
                    <a:ea typeface="+mn-ea"/>
                  </a:rPr>
                  <a:t>[2]</a:t>
                </a:r>
                <a:r>
                  <a:rPr lang="en-US" altLang="ja-JP" sz="4400" dirty="0">
                    <a:latin typeface="+mn-ea"/>
                    <a:ea typeface="+mn-ea"/>
                  </a:rPr>
                  <a:t> </a:t>
                </a:r>
                <a:r>
                  <a:rPr lang="ja-JP" altLang="en-US" sz="4400" dirty="0">
                    <a:latin typeface="+mn-ea"/>
                    <a:ea typeface="+mn-ea"/>
                  </a:rPr>
                  <a:t>を利用</a:t>
                </a:r>
                <a:r>
                  <a:rPr lang="en-US" altLang="ja-JP" sz="4400" dirty="0">
                    <a:latin typeface="+mn-ea"/>
                    <a:ea typeface="+mn-ea"/>
                  </a:rPr>
                  <a:t>)</a:t>
                </a: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400" dirty="0">
                  <a:latin typeface="+mn-ea"/>
                  <a:ea typeface="+mn-ea"/>
                </a:endParaRPr>
              </a:p>
              <a:p>
                <a:pPr lvl="2"/>
                <a:endParaRPr lang="en-US" sz="4400" dirty="0">
                  <a:latin typeface="+mn-ea"/>
                  <a:ea typeface="+mn-ea"/>
                </a:endParaRPr>
              </a:p>
              <a:p>
                <a:pPr lvl="2"/>
                <a:endParaRPr lang="en-US" sz="4400" dirty="0">
                  <a:latin typeface="+mn-ea"/>
                  <a:ea typeface="+mn-ea"/>
                </a:endParaRPr>
              </a:p>
            </p:txBody>
          </p:sp>
        </mc:Choice>
        <mc:Fallback xmlns="">
          <p:sp>
            <p:nvSpPr>
              <p:cNvPr id="111" name="Google Shape;92;p14">
                <a:extLst>
                  <a:ext uri="{FF2B5EF4-FFF2-40B4-BE49-F238E27FC236}">
                    <a16:creationId xmlns:a16="http://schemas.microsoft.com/office/drawing/2014/main" id="{DB569F38-F4C8-C41B-5A30-56549CA4DD2C}"/>
                  </a:ext>
                </a:extLst>
              </p:cNvPr>
              <p:cNvSpPr txBox="1">
                <a:spLocks noRot="1" noChangeAspect="1" noMove="1" noResize="1" noEditPoints="1" noAdjustHandles="1" noChangeArrowheads="1" noChangeShapeType="1" noTextEdit="1"/>
              </p:cNvSpPr>
              <p:nvPr/>
            </p:nvSpPr>
            <p:spPr>
              <a:xfrm>
                <a:off x="15727299" y="6776655"/>
                <a:ext cx="13789533" cy="8401732"/>
              </a:xfrm>
              <a:prstGeom prst="rect">
                <a:avLst/>
              </a:prstGeom>
              <a:blipFill>
                <a:blip r:embed="rId16"/>
                <a:stretch>
                  <a:fillRect l="-1813" t="-798"/>
                </a:stretch>
              </a:blipFill>
              <a:ln>
                <a:noFill/>
              </a:ln>
            </p:spPr>
            <p:txBody>
              <a:bodyPr/>
              <a:lstStyle/>
              <a:p>
                <a:r>
                  <a:rPr lang="ja-JP" altLang="en-US">
                    <a:noFill/>
                  </a:rPr>
                  <a:t> </a:t>
                </a:r>
              </a:p>
            </p:txBody>
          </p:sp>
        </mc:Fallback>
      </mc:AlternateContent>
      <p:pic>
        <p:nvPicPr>
          <p:cNvPr id="113" name="図 112" descr="図形&#10;&#10;中程度の精度で自動的に生成された説明">
            <a:extLst>
              <a:ext uri="{FF2B5EF4-FFF2-40B4-BE49-F238E27FC236}">
                <a16:creationId xmlns:a16="http://schemas.microsoft.com/office/drawing/2014/main" id="{474D39A9-C577-D495-1F79-F05EC019E7AD}"/>
              </a:ext>
            </a:extLst>
          </p:cNvPr>
          <p:cNvPicPr>
            <a:picLocks noChangeAspect="1"/>
          </p:cNvPicPr>
          <p:nvPr/>
        </p:nvPicPr>
        <p:blipFill rotWithShape="1">
          <a:blip r:embed="rId17"/>
          <a:srcRect l="2521" t="-1120" b="73489"/>
          <a:stretch/>
        </p:blipFill>
        <p:spPr>
          <a:xfrm>
            <a:off x="21047250" y="14565773"/>
            <a:ext cx="8329798" cy="366718"/>
          </a:xfrm>
          <a:prstGeom prst="rect">
            <a:avLst/>
          </a:prstGeom>
        </p:spPr>
      </p:pic>
      <p:grpSp>
        <p:nvGrpSpPr>
          <p:cNvPr id="119" name="グループ化 118">
            <a:extLst>
              <a:ext uri="{FF2B5EF4-FFF2-40B4-BE49-F238E27FC236}">
                <a16:creationId xmlns:a16="http://schemas.microsoft.com/office/drawing/2014/main" id="{0B1E6A6C-6C28-75DD-FCC0-9C777C6143E6}"/>
              </a:ext>
            </a:extLst>
          </p:cNvPr>
          <p:cNvGrpSpPr/>
          <p:nvPr/>
        </p:nvGrpSpPr>
        <p:grpSpPr>
          <a:xfrm>
            <a:off x="15621132" y="39911542"/>
            <a:ext cx="14030467" cy="1409571"/>
            <a:chOff x="791997" y="31364635"/>
            <a:chExt cx="14030467" cy="4529056"/>
          </a:xfrm>
        </p:grpSpPr>
        <p:sp>
          <p:nvSpPr>
            <p:cNvPr id="122" name="Google Shape;67;p14">
              <a:extLst>
                <a:ext uri="{FF2B5EF4-FFF2-40B4-BE49-F238E27FC236}">
                  <a16:creationId xmlns:a16="http://schemas.microsoft.com/office/drawing/2014/main" id="{F0635632-872D-BB6E-FAD4-53C9D9A972B7}"/>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2;p14">
              <a:extLst>
                <a:ext uri="{FF2B5EF4-FFF2-40B4-BE49-F238E27FC236}">
                  <a16:creationId xmlns:a16="http://schemas.microsoft.com/office/drawing/2014/main" id="{E8E95C8D-C8D3-94FF-0B51-503E40D8058E}"/>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18"/>
                </a:rPr>
                <a:t>https://plamo.preferredai.jp/</a:t>
              </a:r>
              <a:r>
                <a:rPr lang="en-US" altLang="ja-JP" sz="2800" dirty="0">
                  <a:latin typeface="+mn-ea"/>
                  <a:ea typeface="+mn-ea"/>
                </a:rPr>
                <a:t>, 2024.</a:t>
              </a:r>
            </a:p>
          </p:txBody>
        </p:sp>
      </p:grpSp>
      <p:pic>
        <p:nvPicPr>
          <p:cNvPr id="126" name="図 125" descr="グラフ, ヒストグラム&#10;&#10;自動的に生成された説明">
            <a:extLst>
              <a:ext uri="{FF2B5EF4-FFF2-40B4-BE49-F238E27FC236}">
                <a16:creationId xmlns:a16="http://schemas.microsoft.com/office/drawing/2014/main" id="{3B352204-80AC-9D46-A2A5-09CB11B19F61}"/>
              </a:ext>
            </a:extLst>
          </p:cNvPr>
          <p:cNvPicPr>
            <a:picLocks noChangeAspect="1"/>
          </p:cNvPicPr>
          <p:nvPr/>
        </p:nvPicPr>
        <p:blipFill rotWithShape="1">
          <a:blip r:embed="rId4"/>
          <a:srcRect l="73443" t="12901" r="10486" b="75056"/>
          <a:stretch/>
        </p:blipFill>
        <p:spPr>
          <a:xfrm>
            <a:off x="22975707" y="28364480"/>
            <a:ext cx="2627493" cy="1181385"/>
          </a:xfrm>
          <a:prstGeom prst="rect">
            <a:avLst/>
          </a:prstGeom>
        </p:spPr>
      </p:pic>
      <p:grpSp>
        <p:nvGrpSpPr>
          <p:cNvPr id="130" name="グループ化 129">
            <a:extLst>
              <a:ext uri="{FF2B5EF4-FFF2-40B4-BE49-F238E27FC236}">
                <a16:creationId xmlns:a16="http://schemas.microsoft.com/office/drawing/2014/main" id="{111E4CD5-837C-9528-FABB-C11D0D9C81E8}"/>
              </a:ext>
            </a:extLst>
          </p:cNvPr>
          <p:cNvGrpSpPr/>
          <p:nvPr/>
        </p:nvGrpSpPr>
        <p:grpSpPr>
          <a:xfrm>
            <a:off x="15964075" y="15255920"/>
            <a:ext cx="13034874" cy="3335895"/>
            <a:chOff x="15964075" y="15079314"/>
            <a:chExt cx="13034874" cy="3335895"/>
          </a:xfrm>
        </p:grpSpPr>
        <p:pic>
          <p:nvPicPr>
            <p:cNvPr id="15" name="図 14">
              <a:extLst>
                <a:ext uri="{FF2B5EF4-FFF2-40B4-BE49-F238E27FC236}">
                  <a16:creationId xmlns:a16="http://schemas.microsoft.com/office/drawing/2014/main" id="{6A35ACD1-ECD0-2B0E-757B-0FD6DBC471F6}"/>
                </a:ext>
              </a:extLst>
            </p:cNvPr>
            <p:cNvPicPr>
              <a:picLocks noChangeAspect="1"/>
            </p:cNvPicPr>
            <p:nvPr/>
          </p:nvPicPr>
          <p:blipFill>
            <a:blip r:embed="rId19"/>
            <a:srcRect/>
            <a:stretch/>
          </p:blipFill>
          <p:spPr>
            <a:xfrm>
              <a:off x="15964075" y="15107160"/>
              <a:ext cx="6789245" cy="3308049"/>
            </a:xfrm>
            <a:prstGeom prst="rect">
              <a:avLst/>
            </a:prstGeom>
          </p:spPr>
        </p:pic>
        <p:pic>
          <p:nvPicPr>
            <p:cNvPr id="129" name="図 128" descr="図形&#10;&#10;中程度の精度で自動的に生成された説明">
              <a:extLst>
                <a:ext uri="{FF2B5EF4-FFF2-40B4-BE49-F238E27FC236}">
                  <a16:creationId xmlns:a16="http://schemas.microsoft.com/office/drawing/2014/main" id="{D28DA4AD-4CEA-EAD4-AC43-C05FCF7B8989}"/>
                </a:ext>
              </a:extLst>
            </p:cNvPr>
            <p:cNvPicPr>
              <a:picLocks noChangeAspect="1"/>
            </p:cNvPicPr>
            <p:nvPr/>
          </p:nvPicPr>
          <p:blipFill>
            <a:blip r:embed="rId20"/>
            <a:stretch>
              <a:fillRect/>
            </a:stretch>
          </p:blipFill>
          <p:spPr>
            <a:xfrm>
              <a:off x="23271203" y="15079314"/>
              <a:ext cx="5727746" cy="1498761"/>
            </a:xfrm>
            <a:prstGeom prst="rect">
              <a:avLst/>
            </a:prstGeom>
          </p:spPr>
        </p:pic>
      </p:grpSp>
      <p:pic>
        <p:nvPicPr>
          <p:cNvPr id="131" name="図 130">
            <a:extLst>
              <a:ext uri="{FF2B5EF4-FFF2-40B4-BE49-F238E27FC236}">
                <a16:creationId xmlns:a16="http://schemas.microsoft.com/office/drawing/2014/main" id="{4796BCBD-9051-CC95-F091-CDFAAA476AB5}"/>
              </a:ext>
            </a:extLst>
          </p:cNvPr>
          <p:cNvPicPr>
            <a:picLocks noChangeAspect="1"/>
          </p:cNvPicPr>
          <p:nvPr/>
        </p:nvPicPr>
        <p:blipFill>
          <a:blip r:embed="rId21"/>
          <a:srcRect/>
          <a:stretch/>
        </p:blipFill>
        <p:spPr>
          <a:xfrm>
            <a:off x="8313908" y="39474998"/>
            <a:ext cx="4528034" cy="304072"/>
          </a:xfrm>
          <a:prstGeom prst="rect">
            <a:avLst/>
          </a:prstGeom>
        </p:spPr>
      </p:pic>
      <p:pic>
        <p:nvPicPr>
          <p:cNvPr id="132" name="図 131" descr="グラフ, 折れ線グラフ&#10;&#10;自動的に生成された説明">
            <a:extLst>
              <a:ext uri="{FF2B5EF4-FFF2-40B4-BE49-F238E27FC236}">
                <a16:creationId xmlns:a16="http://schemas.microsoft.com/office/drawing/2014/main" id="{7EB9D8BE-02F8-9512-F448-5218CC4E2822}"/>
              </a:ext>
            </a:extLst>
          </p:cNvPr>
          <p:cNvPicPr>
            <a:picLocks noChangeAspect="1"/>
          </p:cNvPicPr>
          <p:nvPr/>
        </p:nvPicPr>
        <p:blipFill rotWithShape="1">
          <a:blip r:embed="rId5"/>
          <a:srcRect l="13098" t="13261" r="80783" b="78964"/>
          <a:stretch/>
        </p:blipFill>
        <p:spPr>
          <a:xfrm>
            <a:off x="16196441" y="23298356"/>
            <a:ext cx="1166649" cy="873191"/>
          </a:xfrm>
          <a:prstGeom prst="rect">
            <a:avLst/>
          </a:prstGeom>
        </p:spPr>
      </p:pic>
      <p:pic>
        <p:nvPicPr>
          <p:cNvPr id="133" name="図 132" descr="グラフ, 折れ線グラフ&#10;&#10;自動的に生成された説明">
            <a:extLst>
              <a:ext uri="{FF2B5EF4-FFF2-40B4-BE49-F238E27FC236}">
                <a16:creationId xmlns:a16="http://schemas.microsoft.com/office/drawing/2014/main" id="{61DD9756-E955-44C8-E2A1-F85CE3C76937}"/>
              </a:ext>
            </a:extLst>
          </p:cNvPr>
          <p:cNvPicPr>
            <a:picLocks noChangeAspect="1"/>
          </p:cNvPicPr>
          <p:nvPr/>
        </p:nvPicPr>
        <p:blipFill rotWithShape="1">
          <a:blip r:embed="rId7"/>
          <a:srcRect l="13056" t="12988" r="80642" b="75228"/>
          <a:stretch/>
        </p:blipFill>
        <p:spPr>
          <a:xfrm>
            <a:off x="23113460" y="23306826"/>
            <a:ext cx="1076426" cy="1185633"/>
          </a:xfrm>
          <a:prstGeom prst="rect">
            <a:avLst/>
          </a:prstGeom>
        </p:spPr>
      </p:pic>
      <p:grpSp>
        <p:nvGrpSpPr>
          <p:cNvPr id="135" name="グループ化 134">
            <a:extLst>
              <a:ext uri="{FF2B5EF4-FFF2-40B4-BE49-F238E27FC236}">
                <a16:creationId xmlns:a16="http://schemas.microsoft.com/office/drawing/2014/main" id="{E043249F-6A0B-8A60-6AEB-803004256CCD}"/>
              </a:ext>
            </a:extLst>
          </p:cNvPr>
          <p:cNvGrpSpPr/>
          <p:nvPr/>
        </p:nvGrpSpPr>
        <p:grpSpPr>
          <a:xfrm>
            <a:off x="23572851" y="27910292"/>
            <a:ext cx="5559337" cy="776810"/>
            <a:chOff x="23572851" y="27363057"/>
            <a:chExt cx="5559337" cy="776810"/>
          </a:xfrm>
        </p:grpSpPr>
        <p:pic>
          <p:nvPicPr>
            <p:cNvPr id="1034" name="Picture 10" descr="訓練データのトークン数分布">
              <a:extLst>
                <a:ext uri="{FF2B5EF4-FFF2-40B4-BE49-F238E27FC236}">
                  <a16:creationId xmlns:a16="http://schemas.microsoft.com/office/drawing/2014/main" id="{A0942BBB-36E4-B03F-07D0-9EC76164233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572851" y="27363057"/>
              <a:ext cx="512445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縦軸: 度数)">
              <a:extLst>
                <a:ext uri="{FF2B5EF4-FFF2-40B4-BE49-F238E27FC236}">
                  <a16:creationId xmlns:a16="http://schemas.microsoft.com/office/drawing/2014/main" id="{5397EFAA-EA26-45ED-C054-7B56E0EE5BE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06927" y="27808932"/>
              <a:ext cx="1625261" cy="330935"/>
            </a:xfrm>
            <a:prstGeom prst="rect">
              <a:avLst/>
            </a:prstGeom>
            <a:noFill/>
            <a:extLst>
              <a:ext uri="{909E8E84-426E-40DD-AFC4-6F175D3DCCD1}">
                <a14:hiddenFill xmlns:a14="http://schemas.microsoft.com/office/drawing/2010/main">
                  <a:solidFill>
                    <a:srgbClr val="FFFFFF"/>
                  </a:solidFill>
                </a14:hiddenFill>
              </a:ext>
            </a:extLst>
          </p:spPr>
        </p:pic>
      </p:grpSp>
      <p:pic>
        <p:nvPicPr>
          <p:cNvPr id="1038" name="Picture 14" descr="\begin{table}[]&#10;\begin{tabular}{c|cc}&#10;\multirow{}{}{} &amp; \multicolumn{2}{c}{トークン数} \\&#10;                  &amp; $\geq 512$    &amp; $&lt; 512$   \\ \hline&#10;Original          &amp; 3747          &amp; 2148      \\&#10;Summary           &amp; 11            &amp; 5884     &#10;\end{tabular}&#10;\end{table}">
            <a:extLst>
              <a:ext uri="{FF2B5EF4-FFF2-40B4-BE49-F238E27FC236}">
                <a16:creationId xmlns:a16="http://schemas.microsoft.com/office/drawing/2014/main" id="{E542F825-C3BC-D166-B16B-D4722398D25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001012" y="31078090"/>
            <a:ext cx="5673951" cy="214890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poch">
            <a:extLst>
              <a:ext uri="{FF2B5EF4-FFF2-40B4-BE49-F238E27FC236}">
                <a16:creationId xmlns:a16="http://schemas.microsoft.com/office/drawing/2014/main" id="{DAB6C980-BDE5-C1F5-7171-98411A99F41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592655" y="27116817"/>
            <a:ext cx="9810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18" descr="epoch">
            <a:extLst>
              <a:ext uri="{FF2B5EF4-FFF2-40B4-BE49-F238E27FC236}">
                <a16:creationId xmlns:a16="http://schemas.microsoft.com/office/drawing/2014/main" id="{B6DBDD30-3A27-FF96-C5B3-C45555C051DA}"/>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720798" y="27116817"/>
            <a:ext cx="9810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Number of Tokens">
            <a:extLst>
              <a:ext uri="{FF2B5EF4-FFF2-40B4-BE49-F238E27FC236}">
                <a16:creationId xmlns:a16="http://schemas.microsoft.com/office/drawing/2014/main" id="{5FF75AF7-EDD6-5CA2-F193-2094CC05FAE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378417" y="33029237"/>
            <a:ext cx="31432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パラメータ $(p, q)$ の変化">
            <a:extLst>
              <a:ext uri="{FF2B5EF4-FFF2-40B4-BE49-F238E27FC236}">
                <a16:creationId xmlns:a16="http://schemas.microsoft.com/office/drawing/2014/main" id="{F8AE97BD-B3D1-6181-B3B8-CEAEE8C25457}"/>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7064000" y="22768380"/>
            <a:ext cx="4267200" cy="428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パラメータ $(p, q, r)$ の変化">
            <a:extLst>
              <a:ext uri="{FF2B5EF4-FFF2-40B4-BE49-F238E27FC236}">
                <a16:creationId xmlns:a16="http://schemas.microsoft.com/office/drawing/2014/main" id="{97DB779D-347D-44DC-96AE-D78B2191715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000027" y="22773264"/>
            <a:ext cx="4638675" cy="42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94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EC5EFE73-0C0D-BD2D-9BAB-E668C23E6DB2}"/>
            </a:ext>
          </a:extLst>
        </p:cNvPr>
        <p:cNvGrpSpPr/>
        <p:nvPr/>
      </p:nvGrpSpPr>
      <p:grpSpPr>
        <a:xfrm>
          <a:off x="0" y="0"/>
          <a:ext cx="0" cy="0"/>
          <a:chOff x="0" y="0"/>
          <a:chExt cx="0" cy="0"/>
        </a:xfrm>
      </p:grpSpPr>
      <p:sp>
        <p:nvSpPr>
          <p:cNvPr id="64" name="Google Shape;64;p14">
            <a:extLst>
              <a:ext uri="{FF2B5EF4-FFF2-40B4-BE49-F238E27FC236}">
                <a16:creationId xmlns:a16="http://schemas.microsoft.com/office/drawing/2014/main" id="{C3724060-4318-65F2-6358-BC06E66C9D7A}"/>
              </a:ext>
            </a:extLst>
          </p:cNvPr>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a:extLst>
              <a:ext uri="{FF2B5EF4-FFF2-40B4-BE49-F238E27FC236}">
                <a16:creationId xmlns:a16="http://schemas.microsoft.com/office/drawing/2014/main" id="{D54959F9-9BBC-A539-A5FB-1EA9B232080F}"/>
              </a:ext>
            </a:extLst>
          </p:cNvPr>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grpSp>
        <p:nvGrpSpPr>
          <p:cNvPr id="108" name="研究背景">
            <a:extLst>
              <a:ext uri="{FF2B5EF4-FFF2-40B4-BE49-F238E27FC236}">
                <a16:creationId xmlns:a16="http://schemas.microsoft.com/office/drawing/2014/main" id="{71B36DEB-8170-531B-3681-1E9B99B232F2}"/>
              </a:ext>
            </a:extLst>
          </p:cNvPr>
          <p:cNvGrpSpPr>
            <a:grpSpLocks noGrp="1" noUngrp="1" noRot="1" noMove="1" noResize="1"/>
          </p:cNvGrpSpPr>
          <p:nvPr/>
        </p:nvGrpSpPr>
        <p:grpSpPr>
          <a:xfrm>
            <a:off x="792000" y="5393880"/>
            <a:ext cx="13895700" cy="7236842"/>
            <a:chOff x="792000" y="5393880"/>
            <a:chExt cx="13895700" cy="7236842"/>
          </a:xfrm>
        </p:grpSpPr>
        <p:sp>
          <p:nvSpPr>
            <p:cNvPr id="92" name="Google Shape;92;p14">
              <a:extLst>
                <a:ext uri="{FF2B5EF4-FFF2-40B4-BE49-F238E27FC236}">
                  <a16:creationId xmlns:a16="http://schemas.microsoft.com/office/drawing/2014/main" id="{879D2B40-F47F-73B9-EE38-2973165043AF}"/>
                </a:ext>
              </a:extLst>
            </p:cNvPr>
            <p:cNvSpPr txBox="1">
              <a:spLocks noGrp="1" noRot="1" noMove="1" noResize="1" noEditPoints="1" noAdjustHandles="1" noChangeArrowheads="1" noChangeShapeType="1"/>
            </p:cNvSpPr>
            <p:nvPr/>
          </p:nvSpPr>
          <p:spPr>
            <a:xfrm>
              <a:off x="898165" y="6777025"/>
              <a:ext cx="13789533" cy="53397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u="sng" dirty="0">
                  <a:latin typeface="+mn-ea"/>
                  <a:ea typeface="+mn-ea"/>
                </a:rPr>
                <a:t>大規模言語モデル</a:t>
              </a:r>
              <a:r>
                <a:rPr lang="ja-JP" altLang="en-US" sz="4400" dirty="0">
                  <a:latin typeface="+mn-ea"/>
                  <a:ea typeface="+mn-ea"/>
                </a:rPr>
                <a:t> </a:t>
              </a:r>
              <a:r>
                <a:rPr lang="en-US" altLang="ja-JP" sz="4400" dirty="0">
                  <a:latin typeface="+mn-ea"/>
                  <a:ea typeface="+mn-ea"/>
                </a:rPr>
                <a:t>(Large Language Models, LLM)</a:t>
              </a:r>
              <a:r>
                <a:rPr lang="ja-JP" altLang="en-US" sz="4400" dirty="0">
                  <a:latin typeface="+mn-ea"/>
                  <a:ea typeface="+mn-ea"/>
                </a:rPr>
                <a:t> の進化</a:t>
              </a:r>
              <a:endParaRPr sz="44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a:t>
              </a:r>
              <a:r>
                <a:rPr lang="en-US" sz="4400" dirty="0">
                  <a:latin typeface="+mn-ea"/>
                  <a:ea typeface="+mn-ea"/>
                </a:rPr>
                <a:t>Transformer </a:t>
              </a:r>
              <a:r>
                <a:rPr lang="ja-JP" altLang="en-US" sz="4400" dirty="0">
                  <a:latin typeface="+mn-ea"/>
                  <a:ea typeface="+mn-ea"/>
                </a:rPr>
                <a:t>構造を持つ </a:t>
              </a:r>
              <a:r>
                <a:rPr lang="en-US" altLang="ja-JP" sz="4400" u="sng" dirty="0">
                  <a:latin typeface="+mn-ea"/>
                  <a:ea typeface="+mn-ea"/>
                </a:rPr>
                <a:t>BERT</a:t>
              </a:r>
              <a:r>
                <a:rPr lang="en-US" altLang="ja-JP" sz="4400" dirty="0">
                  <a:latin typeface="+mn-ea"/>
                  <a:ea typeface="+mn-ea"/>
                </a:rPr>
                <a:t> </a:t>
              </a:r>
              <a:r>
                <a:rPr lang="ja-JP" altLang="en-US" sz="4400" dirty="0">
                  <a:latin typeface="+mn-ea"/>
                  <a:ea typeface="+mn-ea"/>
                </a:rPr>
                <a:t>や </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Generative Pre-trained Transformer (</a:t>
              </a:r>
              <a:r>
                <a:rPr lang="en-US" sz="4400" u="sng" dirty="0">
                  <a:latin typeface="+mn-ea"/>
                  <a:ea typeface="+mn-ea"/>
                </a:rPr>
                <a:t>GPT</a:t>
              </a:r>
              <a:r>
                <a:rPr lang="en-US" sz="4400" dirty="0">
                  <a:latin typeface="+mn-ea"/>
                  <a:ea typeface="+mn-ea"/>
                </a:rPr>
                <a:t>) </a:t>
              </a:r>
              <a:r>
                <a:rPr lang="ja-JP" altLang="en-US" sz="4400" dirty="0">
                  <a:latin typeface="+mn-ea"/>
                  <a:ea typeface="+mn-ea"/>
                </a:rPr>
                <a:t>などを</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a:t>
              </a:r>
              <a:r>
                <a:rPr lang="ja-JP" altLang="en-US" sz="4400" dirty="0">
                  <a:latin typeface="+mn-ea"/>
                  <a:ea typeface="+mn-ea"/>
                </a:rPr>
                <a:t>活用した </a:t>
              </a:r>
              <a:r>
                <a:rPr lang="en-US" sz="4400" dirty="0">
                  <a:latin typeface="+mn-ea"/>
                  <a:ea typeface="+mn-ea"/>
                </a:rPr>
                <a:t>LLM </a:t>
              </a:r>
              <a:r>
                <a:rPr lang="ja-JP" altLang="en-US" sz="4400" dirty="0">
                  <a:latin typeface="+mn-ea"/>
                  <a:ea typeface="+mn-ea"/>
                </a:rPr>
                <a:t>の商業利用への需要拡大</a:t>
              </a:r>
              <a:endParaRPr lang="en-US" altLang="ja-JP" sz="4400" dirty="0">
                <a:latin typeface="+mn-ea"/>
                <a:ea typeface="+mn-ea"/>
              </a:endParaRPr>
            </a:p>
            <a:p>
              <a:pPr marL="0" lvl="0" indent="0" algn="l" rtl="0">
                <a:spcBef>
                  <a:spcPts val="0"/>
                </a:spcBef>
                <a:spcAft>
                  <a:spcPts val="0"/>
                </a:spcAft>
                <a:buNone/>
              </a:pPr>
              <a:endParaRPr lang="en-US" sz="4400" dirty="0">
                <a:latin typeface="+mn-ea"/>
                <a:ea typeface="+mn-ea"/>
              </a:endParaRPr>
            </a:p>
            <a:p>
              <a:pPr lvl="2"/>
              <a:r>
                <a:rPr lang="en-US" altLang="ja-JP" sz="4400" dirty="0">
                  <a:latin typeface="+mn-ea"/>
                  <a:ea typeface="+mn-ea"/>
                </a:rPr>
                <a:t>	</a:t>
              </a:r>
              <a:r>
                <a:rPr lang="ja-JP" altLang="en-US" sz="4400" dirty="0">
                  <a:solidFill>
                    <a:schemeClr val="tx1"/>
                  </a:solidFill>
                  <a:latin typeface="+mn-ea"/>
                  <a:ea typeface="+mn-ea"/>
                </a:rPr>
                <a:t>⇒</a:t>
              </a:r>
              <a:r>
                <a:rPr lang="ja-JP" altLang="en-US" sz="4400" dirty="0">
                  <a:latin typeface="+mn-ea"/>
                  <a:ea typeface="+mn-ea"/>
                </a:rPr>
                <a:t>文章全体の分散表現を適切に得るための</a:t>
              </a:r>
              <a:endParaRPr lang="en-US" altLang="ja-JP" sz="4400" dirty="0">
                <a:latin typeface="+mn-ea"/>
                <a:ea typeface="+mn-ea"/>
              </a:endParaRPr>
            </a:p>
            <a:p>
              <a:pPr lvl="2"/>
              <a:r>
                <a:rPr lang="ja-JP" altLang="en-US" sz="4400" dirty="0">
                  <a:latin typeface="+mn-ea"/>
                  <a:ea typeface="+mn-ea"/>
                </a:rPr>
                <a:t>　　　　</a:t>
              </a:r>
              <a:r>
                <a:rPr lang="ja-JP" altLang="en-US" sz="4400" u="sng" dirty="0">
                  <a:latin typeface="+mn-ea"/>
                  <a:ea typeface="+mn-ea"/>
                </a:rPr>
                <a:t>プーリング戦略</a:t>
              </a:r>
              <a:r>
                <a:rPr lang="ja-JP" altLang="en-US" sz="4400" dirty="0">
                  <a:latin typeface="+mn-ea"/>
                  <a:ea typeface="+mn-ea"/>
                </a:rPr>
                <a:t>が重要</a:t>
              </a: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endParaRPr lang="en-US" sz="4400" dirty="0">
                <a:latin typeface="+mn-ea"/>
                <a:ea typeface="+mn-ea"/>
              </a:endParaRPr>
            </a:p>
          </p:txBody>
        </p:sp>
        <p:sp>
          <p:nvSpPr>
            <p:cNvPr id="67" name="Google Shape;67;p14">
              <a:extLst>
                <a:ext uri="{FF2B5EF4-FFF2-40B4-BE49-F238E27FC236}">
                  <a16:creationId xmlns:a16="http://schemas.microsoft.com/office/drawing/2014/main" id="{594B2A12-8BAC-971D-9693-81B2E367915B}"/>
                </a:ext>
              </a:extLst>
            </p:cNvPr>
            <p:cNvSpPr>
              <a:spLocks noGrp="1" noRot="1" noMove="1" noResize="1" noEditPoints="1" noAdjustHandles="1" noChangeArrowheads="1" noChangeShapeType="1"/>
            </p:cNvSpPr>
            <p:nvPr/>
          </p:nvSpPr>
          <p:spPr>
            <a:xfrm>
              <a:off x="792000" y="6048002"/>
              <a:ext cx="13895700" cy="658272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a:extLst>
                <a:ext uri="{FF2B5EF4-FFF2-40B4-BE49-F238E27FC236}">
                  <a16:creationId xmlns:a16="http://schemas.microsoft.com/office/drawing/2014/main" id="{BE9A8752-FD2E-63EC-A7F7-CAB9AFA2CE71}"/>
                </a:ext>
              </a:extLst>
            </p:cNvPr>
            <p:cNvSpPr>
              <a:spLocks noGrp="1" noRot="1" noMove="1" noResize="1" noEditPoints="1" noAdjustHandles="1" noChangeArrowheads="1" noChangeShapeType="1"/>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grpSp>
      <p:sp>
        <p:nvSpPr>
          <p:cNvPr id="69" name="Google Shape;69;p14">
            <a:extLst>
              <a:ext uri="{FF2B5EF4-FFF2-40B4-BE49-F238E27FC236}">
                <a16:creationId xmlns:a16="http://schemas.microsoft.com/office/drawing/2014/main" id="{F7C3E43A-CF03-BB69-FD6A-318D0BFBF157}"/>
              </a:ext>
            </a:extLst>
          </p:cNvPr>
          <p:cNvSpPr/>
          <p:nvPr/>
        </p:nvSpPr>
        <p:spPr>
          <a:xfrm>
            <a:off x="15624000" y="6048000"/>
            <a:ext cx="13895700" cy="1274210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a:extLst>
              <a:ext uri="{FF2B5EF4-FFF2-40B4-BE49-F238E27FC236}">
                <a16:creationId xmlns:a16="http://schemas.microsoft.com/office/drawing/2014/main" id="{CBBCE8DA-6015-1545-ECA5-811ED56661AC}"/>
              </a:ext>
            </a:extLst>
          </p:cNvPr>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実験設定</a:t>
            </a:r>
            <a:endParaRPr sz="8000" b="0" i="0" u="none" strike="noStrike" cap="none" dirty="0">
              <a:latin typeface="+mj-ea"/>
              <a:ea typeface="+mj-ea"/>
              <a:cs typeface="Arial"/>
              <a:sym typeface="Arial"/>
            </a:endParaRPr>
          </a:p>
        </p:txBody>
      </p:sp>
      <p:sp>
        <p:nvSpPr>
          <p:cNvPr id="71" name="Google Shape;71;p14">
            <a:extLst>
              <a:ext uri="{FF2B5EF4-FFF2-40B4-BE49-F238E27FC236}">
                <a16:creationId xmlns:a16="http://schemas.microsoft.com/office/drawing/2014/main" id="{FFFAAB1A-48AE-980E-CE9A-0925A7EB19CE}"/>
              </a:ext>
            </a:extLst>
          </p:cNvPr>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a:extLst>
              <a:ext uri="{FF2B5EF4-FFF2-40B4-BE49-F238E27FC236}">
                <a16:creationId xmlns:a16="http://schemas.microsoft.com/office/drawing/2014/main" id="{0B59CAAD-5C7A-6E25-FE1F-75D3A0CF6D1B}"/>
              </a:ext>
            </a:extLst>
          </p:cNvPr>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a:extLst>
              <a:ext uri="{FF2B5EF4-FFF2-40B4-BE49-F238E27FC236}">
                <a16:creationId xmlns:a16="http://schemas.microsoft.com/office/drawing/2014/main" id="{7B93094B-D0AD-82BF-2A90-3B695D8565B0}"/>
              </a:ext>
            </a:extLst>
          </p:cNvPr>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a:extLst>
              <a:ext uri="{FF2B5EF4-FFF2-40B4-BE49-F238E27FC236}">
                <a16:creationId xmlns:a16="http://schemas.microsoft.com/office/drawing/2014/main" id="{DEB216FB-4777-D085-D99C-4941BB10D098}"/>
              </a:ext>
            </a:extLst>
          </p:cNvPr>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483A8FB3-799B-37B2-1271-247C9BA8DCCD}"/>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grpSp>
        <p:nvGrpSpPr>
          <p:cNvPr id="49" name="先行研究">
            <a:extLst>
              <a:ext uri="{FF2B5EF4-FFF2-40B4-BE49-F238E27FC236}">
                <a16:creationId xmlns:a16="http://schemas.microsoft.com/office/drawing/2014/main" id="{CFC736A4-72F5-B010-8722-A0E3E5674861}"/>
              </a:ext>
            </a:extLst>
          </p:cNvPr>
          <p:cNvGrpSpPr>
            <a:grpSpLocks noGrp="1" noUngrp="1" noRot="1" noMove="1" noResize="1"/>
          </p:cNvGrpSpPr>
          <p:nvPr/>
        </p:nvGrpSpPr>
        <p:grpSpPr>
          <a:xfrm>
            <a:off x="791998" y="13326814"/>
            <a:ext cx="13895700" cy="9209157"/>
            <a:chOff x="791998" y="17744911"/>
            <a:chExt cx="13895700" cy="9209157"/>
          </a:xfrm>
        </p:grpSpPr>
        <p:grpSp>
          <p:nvGrpSpPr>
            <p:cNvPr id="36" name="グループ化 35">
              <a:extLst>
                <a:ext uri="{FF2B5EF4-FFF2-40B4-BE49-F238E27FC236}">
                  <a16:creationId xmlns:a16="http://schemas.microsoft.com/office/drawing/2014/main" id="{7A01A281-F9EF-7C07-DE64-6566C44B6874}"/>
                </a:ext>
              </a:extLst>
            </p:cNvPr>
            <p:cNvGrpSpPr>
              <a:grpSpLocks noGrp="1" noUngrp="1" noRot="1" noMove="1" noResize="1"/>
            </p:cNvGrpSpPr>
            <p:nvPr/>
          </p:nvGrpSpPr>
          <p:grpSpPr>
            <a:xfrm>
              <a:off x="791998" y="17744911"/>
              <a:ext cx="13895700" cy="9209157"/>
              <a:chOff x="791998" y="18420028"/>
              <a:chExt cx="13895700" cy="9209157"/>
            </a:xfrm>
          </p:grpSpPr>
          <p:sp>
            <p:nvSpPr>
              <p:cNvPr id="33" name="Google Shape;67;p14">
                <a:extLst>
                  <a:ext uri="{FF2B5EF4-FFF2-40B4-BE49-F238E27FC236}">
                    <a16:creationId xmlns:a16="http://schemas.microsoft.com/office/drawing/2014/main" id="{696D67D1-9E3F-2053-B20D-DCD12E6E59D3}"/>
                  </a:ext>
                </a:extLst>
              </p:cNvPr>
              <p:cNvSpPr>
                <a:spLocks noGrp="1" noRot="1" noMove="1" noResize="1" noEditPoints="1" noAdjustHandles="1" noChangeArrowheads="1" noChangeShapeType="1"/>
              </p:cNvSpPr>
              <p:nvPr/>
            </p:nvSpPr>
            <p:spPr>
              <a:xfrm>
                <a:off x="791998" y="19070335"/>
                <a:ext cx="13895700" cy="855885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8;p14">
                <a:extLst>
                  <a:ext uri="{FF2B5EF4-FFF2-40B4-BE49-F238E27FC236}">
                    <a16:creationId xmlns:a16="http://schemas.microsoft.com/office/drawing/2014/main" id="{2B877ACD-1BAF-8DC8-890D-8CBED2C8EE05}"/>
                  </a:ext>
                </a:extLst>
              </p:cNvPr>
              <p:cNvSpPr>
                <a:spLocks noGrp="1" noRot="1" noMove="1" noResize="1" noEditPoints="1" noAdjustHandles="1" noChangeArrowheads="1" noChangeShapeType="1"/>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先行研究</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35" name="Google Shape;92;p14">
                  <a:extLst>
                    <a:ext uri="{FF2B5EF4-FFF2-40B4-BE49-F238E27FC236}">
                      <a16:creationId xmlns:a16="http://schemas.microsoft.com/office/drawing/2014/main" id="{EEB4FC99-2C1A-872E-543E-670019060B15}"/>
                    </a:ext>
                  </a:extLst>
                </p:cNvPr>
                <p:cNvSpPr txBox="1">
                  <a:spLocks noGrp="1" noRot="1" noMove="1" noResize="1" noEditPoints="1" noAdjustHandles="1" noChangeArrowheads="1" noChangeShapeType="1"/>
                </p:cNvSpPr>
                <p:nvPr/>
              </p:nvSpPr>
              <p:spPr>
                <a:xfrm>
                  <a:off x="1008000" y="19053152"/>
                  <a:ext cx="13638712"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400" u="sng" dirty="0">
                      <a:latin typeface="+mn-ea"/>
                      <a:ea typeface="+mn-ea"/>
                    </a:rPr>
                    <a:t>CLS-Average Pooling (CAP)</a:t>
                  </a:r>
                  <a:r>
                    <a:rPr lang="ja-JP" altLang="en-US" sz="4400" dirty="0">
                      <a:latin typeface="+mn-ea"/>
                      <a:ea typeface="+mn-ea"/>
                    </a:rPr>
                    <a:t> 層の導入 </a:t>
                  </a:r>
                  <a:r>
                    <a:rPr lang="en-US" altLang="ja-JP" sz="4000" dirty="0">
                      <a:latin typeface="+mn-ea"/>
                      <a:ea typeface="+mn-ea"/>
                    </a:rPr>
                    <a:t>[</a:t>
                  </a:r>
                  <a:r>
                    <a:rPr lang="ja-JP" altLang="en-US" sz="4000" dirty="0">
                      <a:latin typeface="+mn-ea"/>
                      <a:ea typeface="+mn-ea"/>
                    </a:rPr>
                    <a:t>大和</a:t>
                  </a:r>
                  <a:r>
                    <a:rPr lang="en-US" altLang="ja-JP" sz="4000" dirty="0">
                      <a:latin typeface="+mn-ea"/>
                      <a:ea typeface="+mn-ea"/>
                    </a:rPr>
                    <a:t>, 2024]</a:t>
                  </a:r>
                  <a:r>
                    <a:rPr lang="en-US" altLang="ja-JP" sz="4000" baseline="30000" dirty="0">
                      <a:latin typeface="+mn-ea"/>
                      <a:ea typeface="+mn-ea"/>
                    </a:rPr>
                    <a:t>[1]</a:t>
                  </a:r>
                  <a:r>
                    <a:rPr lang="en-US" sz="4400" dirty="0">
                      <a:latin typeface="+mn-ea"/>
                      <a:ea typeface="+mn-ea"/>
                    </a:rPr>
                    <a:t>	</a:t>
                  </a:r>
                  <a:br>
                    <a:rPr lang="en-US" sz="4400" dirty="0">
                      <a:latin typeface="+mn-ea"/>
                      <a:ea typeface="+mn-ea"/>
                    </a:rPr>
                  </a:br>
                  <a:r>
                    <a:rPr lang="en-US" sz="4000" dirty="0">
                      <a:latin typeface="+mn-ea"/>
                      <a:ea typeface="+mn-ea"/>
                    </a:rPr>
                    <a:t>	</a:t>
                  </a:r>
                </a:p>
                <a:p>
                  <a:pPr lvl="0"/>
                  <a:r>
                    <a:rPr lang="en-US" altLang="ja-JP" sz="4000" dirty="0">
                      <a:latin typeface="+mn-ea"/>
                      <a:ea typeface="+mn-ea"/>
                    </a:rPr>
                    <a:t>	</a:t>
                  </a:r>
                  <a:r>
                    <a:rPr lang="ja-JP" altLang="en-US" sz="4400" dirty="0">
                      <a:latin typeface="+mn-ea"/>
                      <a:ea typeface="+mn-ea"/>
                    </a:rPr>
                    <a:t>学習可能な和が </a:t>
                  </a:r>
                  <a14:m>
                    <m:oMath xmlns:m="http://schemas.openxmlformats.org/officeDocument/2006/math">
                      <m:r>
                        <a:rPr lang="en-US" altLang="ja-JP" sz="4400" i="1">
                          <a:latin typeface="Cambria Math" panose="02040503050406030204" pitchFamily="18" charset="0"/>
                          <a:ea typeface="+mn-ea"/>
                        </a:rPr>
                        <m:t>1</m:t>
                      </m:r>
                    </m:oMath>
                  </a14:m>
                  <a:r>
                    <a:rPr lang="ja-JP" altLang="en-US" sz="4400" dirty="0">
                      <a:latin typeface="+mn-ea"/>
                      <a:ea typeface="+mn-ea"/>
                    </a:rPr>
                    <a:t> となるパラメータ </a:t>
                  </a:r>
                  <a14:m>
                    <m:oMath xmlns:m="http://schemas.openxmlformats.org/officeDocument/2006/math">
                      <m:r>
                        <a:rPr lang="en-US" altLang="ja-JP" sz="4400" b="0" i="1" smtClean="0">
                          <a:latin typeface="Cambria Math" panose="02040503050406030204" pitchFamily="18" charset="0"/>
                          <a:ea typeface="+mn-ea"/>
                        </a:rPr>
                        <m:t>𝑝</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𝑞</m:t>
                      </m:r>
                      <m:r>
                        <a:rPr lang="en-US" altLang="ja-JP" sz="4400" b="0" i="1" smtClean="0">
                          <a:latin typeface="Cambria Math" panose="02040503050406030204" pitchFamily="18" charset="0"/>
                          <a:ea typeface="+mn-ea"/>
                        </a:rPr>
                        <m:t> (≥0)</m:t>
                      </m:r>
                    </m:oMath>
                  </a14:m>
                  <a:r>
                    <a:rPr lang="en-US" altLang="ja-JP" sz="4400" dirty="0">
                      <a:latin typeface="+mn-ea"/>
                      <a:ea typeface="+mn-ea"/>
                    </a:rPr>
                    <a:t> </a:t>
                  </a:r>
                </a:p>
                <a:p>
                  <a:pPr lvl="0"/>
                  <a:r>
                    <a:rPr lang="en-US" altLang="ja-JP" sz="4400" dirty="0">
                      <a:latin typeface="+mn-ea"/>
                      <a:ea typeface="+mn-ea"/>
                    </a:rPr>
                    <a:t>	</a:t>
                  </a:r>
                  <a:r>
                    <a:rPr lang="ja-JP" altLang="en-US" sz="4400" dirty="0">
                      <a:latin typeface="+mn-ea"/>
                      <a:ea typeface="+mn-ea"/>
                    </a:rPr>
                    <a:t>を用いて</a:t>
                  </a:r>
                  <a:r>
                    <a:rPr lang="en-US" altLang="ja-JP"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r>
                    <a:rPr lang="ja-JP" altLang="en-US" sz="4400" dirty="0">
                      <a:latin typeface="+mn-ea"/>
                      <a:ea typeface="+mn-ea"/>
                    </a:rPr>
                    <a:t>文ベクトル項</a:t>
                  </a:r>
                  <a:r>
                    <a:rPr lang="en-US" altLang="ja-JP" sz="4400" dirty="0">
                      <a:latin typeface="+mn-ea"/>
                      <a:ea typeface="+mn-ea"/>
                    </a:rPr>
                    <a:t>)</a:t>
                  </a:r>
                  <a:r>
                    <a:rPr lang="ja-JP" altLang="en-US" sz="4400" dirty="0">
                      <a:latin typeface="+mn-ea"/>
                      <a:ea typeface="+mn-ea"/>
                    </a:rPr>
                    <a:t> 及び</a:t>
                  </a:r>
                  <a:r>
                    <a:rPr lang="en-US" altLang="ja-JP" sz="4400" dirty="0">
                      <a:latin typeface="+mn-ea"/>
                      <a:ea typeface="+mn-ea"/>
                    </a:rPr>
                    <a:t>, </a:t>
                  </a:r>
                </a:p>
                <a:p>
                  <a:pPr lvl="0"/>
                  <a:r>
                    <a:rPr kumimoji="1"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平均単語ベクトル項</a:t>
                  </a:r>
                  <a:r>
                    <a:rPr lang="en-US" altLang="ja-JP" sz="4400" dirty="0">
                      <a:latin typeface="+mn-ea"/>
                      <a:ea typeface="+mn-ea"/>
                    </a:rPr>
                    <a:t>)</a:t>
                  </a:r>
                  <a:r>
                    <a:rPr lang="ja-JP" altLang="en-US" sz="4400" dirty="0">
                      <a:latin typeface="+mn-ea"/>
                      <a:ea typeface="+mn-ea"/>
                    </a:rPr>
                    <a:t>の重み付き和</a:t>
                  </a:r>
                  <a:endParaRPr lang="en-US" altLang="ja-JP" sz="4400" dirty="0">
                    <a:latin typeface="+mn-ea"/>
                    <a:ea typeface="+mn-ea"/>
                  </a:endParaRPr>
                </a:p>
                <a:p>
                  <a:pPr lvl="0" algn="ctr"/>
                  <a:r>
                    <a:rPr lang="en-US" altLang="ja-JP" sz="4400" dirty="0">
                      <a:latin typeface="+mn-ea"/>
                      <a:ea typeface="+mn-ea"/>
                    </a:rPr>
                    <a:t>	</a:t>
                  </a:r>
                  <a14:m>
                    <m:oMath xmlns:m="http://schemas.openxmlformats.org/officeDocument/2006/math">
                      <m:r>
                        <a:rPr lang="en-US" altLang="ja-JP" sz="4400" b="0" i="1" smtClean="0">
                          <a:latin typeface="Cambria Math" panose="02040503050406030204" pitchFamily="18" charset="0"/>
                          <a:ea typeface="+mn-ea"/>
                        </a:rPr>
                        <m:t>𝑝</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d>
                            <m:dPr>
                              <m:begChr m:val="["/>
                              <m:endChr m:val="]"/>
                              <m:ctrlPr>
                                <a:rPr kumimoji="1" lang="en-US" altLang="ja-JP" sz="4400" i="1">
                                  <a:latin typeface="Cambria Math" panose="02040503050406030204" pitchFamily="18" charset="0"/>
                                </a:rPr>
                              </m:ctrlPr>
                            </m:dPr>
                            <m:e>
                              <m:r>
                                <m:rPr>
                                  <m:sty m:val="p"/>
                                </m:rPr>
                                <a:rPr kumimoji="1" lang="en-US" altLang="ja-JP" sz="4400" i="0">
                                  <a:latin typeface="Cambria Math" panose="02040503050406030204" pitchFamily="18" charset="0"/>
                                </a:rPr>
                                <m:t>CLS</m:t>
                              </m:r>
                            </m:e>
                          </m:d>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𝑞</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endParaRPr kumimoji="1"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を文の分散表現とする</a:t>
                  </a:r>
                  <a:endParaRPr lang="en-US" altLang="ja-JP" sz="4400" dirty="0">
                    <a:latin typeface="+mn-ea"/>
                    <a:ea typeface="+mn-ea"/>
                  </a:endParaRPr>
                </a:p>
                <a:p>
                  <a:pPr lvl="0"/>
                  <a:endParaRPr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⇒テキスト分類タスク</a:t>
                  </a:r>
                  <a14:m>
                    <m:oMath xmlns:m="http://schemas.openxmlformats.org/officeDocument/2006/math">
                      <m:r>
                        <a:rPr kumimoji="1" lang="ja-JP" altLang="en-US" sz="4400" i="1" dirty="0">
                          <a:latin typeface="Cambria Math" panose="02040503050406030204" pitchFamily="18" charset="0"/>
                          <a:ea typeface="+mn-ea"/>
                        </a:rPr>
                        <m:t>において</m:t>
                      </m:r>
                      <m:r>
                        <a:rPr kumimoji="1" lang="en-US" altLang="ja-JP" sz="4400" b="0" i="1" dirty="0" smtClean="0">
                          <a:latin typeface="Cambria Math" panose="02040503050406030204" pitchFamily="18" charset="0"/>
                          <a:ea typeface="+mn-ea"/>
                        </a:rPr>
                        <m:t>, </m:t>
                      </m:r>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のみを</a:t>
                  </a:r>
                  <a:endParaRPr lang="en-US" altLang="ja-JP" sz="4400" dirty="0">
                    <a:latin typeface="+mn-ea"/>
                    <a:ea typeface="+mn-ea"/>
                  </a:endParaRPr>
                </a:p>
                <a:p>
                  <a:pPr lvl="0"/>
                  <a:r>
                    <a:rPr lang="ja-JP" altLang="en-US" sz="4400" dirty="0">
                      <a:latin typeface="+mn-ea"/>
                      <a:ea typeface="+mn-ea"/>
                    </a:rPr>
                    <a:t>　　　　用いた場合よりも高い性能を発揮</a:t>
                  </a:r>
                  <a:endParaRPr lang="en-US" altLang="ja-JP" sz="4400" dirty="0">
                    <a:latin typeface="+mn-ea"/>
                    <a:ea typeface="+mn-ea"/>
                  </a:endParaRPr>
                </a:p>
                <a:p>
                  <a:pPr lvl="2"/>
                  <a:endParaRPr lang="en-US" sz="4400" dirty="0">
                    <a:latin typeface="+mn-ea"/>
                    <a:ea typeface="+mn-ea"/>
                  </a:endParaRPr>
                </a:p>
              </p:txBody>
            </p:sp>
          </mc:Choice>
          <mc:Fallback xmlns="">
            <p:sp>
              <p:nvSpPr>
                <p:cNvPr id="35" name="Google Shape;92;p14">
                  <a:extLst>
                    <a:ext uri="{FF2B5EF4-FFF2-40B4-BE49-F238E27FC236}">
                      <a16:creationId xmlns:a16="http://schemas.microsoft.com/office/drawing/2014/main" id="{EEB4FC99-2C1A-872E-543E-670019060B15}"/>
                    </a:ext>
                  </a:extLst>
                </p:cNvPr>
                <p:cNvSpPr txBox="1">
                  <a:spLocks noGrp="1" noRot="1" noChangeAspect="1" noMove="1" noResize="1" noEditPoints="1" noAdjustHandles="1" noChangeArrowheads="1" noChangeShapeType="1" noTextEdit="1"/>
                </p:cNvSpPr>
                <p:nvPr/>
              </p:nvSpPr>
              <p:spPr>
                <a:xfrm>
                  <a:off x="1008000" y="19053152"/>
                  <a:ext cx="13638712" cy="4155050"/>
                </a:xfrm>
                <a:prstGeom prst="rect">
                  <a:avLst/>
                </a:prstGeom>
                <a:blipFill>
                  <a:blip r:embed="rId3"/>
                  <a:stretch>
                    <a:fillRect l="-1787" t="-2496" b="-75477"/>
                  </a:stretch>
                </a:blipFill>
                <a:ln>
                  <a:noFill/>
                </a:ln>
              </p:spPr>
              <p:txBody>
                <a:bodyPr/>
                <a:lstStyle/>
                <a:p>
                  <a:r>
                    <a:rPr lang="ja-JP" altLang="en-US">
                      <a:noFill/>
                    </a:rPr>
                    <a:t> </a:t>
                  </a:r>
                </a:p>
              </p:txBody>
            </p:sp>
          </mc:Fallback>
        </mc:AlternateContent>
      </p:grpSp>
      <p:grpSp>
        <p:nvGrpSpPr>
          <p:cNvPr id="27" name="グループ化 26">
            <a:extLst>
              <a:ext uri="{FF2B5EF4-FFF2-40B4-BE49-F238E27FC236}">
                <a16:creationId xmlns:a16="http://schemas.microsoft.com/office/drawing/2014/main" id="{3831BB00-69B8-A4F4-2D9B-A387E5DD3333}"/>
              </a:ext>
            </a:extLst>
          </p:cNvPr>
          <p:cNvGrpSpPr/>
          <p:nvPr/>
        </p:nvGrpSpPr>
        <p:grpSpPr>
          <a:xfrm>
            <a:off x="15621132" y="34695261"/>
            <a:ext cx="14030467" cy="4994952"/>
            <a:chOff x="791997" y="30898739"/>
            <a:chExt cx="14030467" cy="4994952"/>
          </a:xfrm>
        </p:grpSpPr>
        <p:grpSp>
          <p:nvGrpSpPr>
            <p:cNvPr id="30" name="グループ化 29">
              <a:extLst>
                <a:ext uri="{FF2B5EF4-FFF2-40B4-BE49-F238E27FC236}">
                  <a16:creationId xmlns:a16="http://schemas.microsoft.com/office/drawing/2014/main" id="{2CDB8FFD-1384-8380-3F2A-EEBA0416A31D}"/>
                </a:ext>
              </a:extLst>
            </p:cNvPr>
            <p:cNvGrpSpPr/>
            <p:nvPr/>
          </p:nvGrpSpPr>
          <p:grpSpPr>
            <a:xfrm>
              <a:off x="791997" y="30898739"/>
              <a:ext cx="13895700" cy="4994952"/>
              <a:chOff x="791998" y="18420028"/>
              <a:chExt cx="13895700" cy="6972043"/>
            </a:xfrm>
          </p:grpSpPr>
          <p:sp>
            <p:nvSpPr>
              <p:cNvPr id="47" name="Google Shape;67;p14">
                <a:extLst>
                  <a:ext uri="{FF2B5EF4-FFF2-40B4-BE49-F238E27FC236}">
                    <a16:creationId xmlns:a16="http://schemas.microsoft.com/office/drawing/2014/main" id="{E07CD62A-5178-4F78-27E1-37E79EAA0148}"/>
                  </a:ext>
                </a:extLst>
              </p:cNvPr>
              <p:cNvSpPr/>
              <p:nvPr/>
            </p:nvSpPr>
            <p:spPr>
              <a:xfrm>
                <a:off x="791998" y="19070334"/>
                <a:ext cx="13895700" cy="632173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3A2F5FF7-EA7D-FA80-00E1-CC4B5CF966D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FC3BF9D0-0592-FDBA-9173-5E33A8662738}"/>
                </a:ext>
              </a:extLst>
            </p:cNvPr>
            <p:cNvSpPr txBox="1"/>
            <p:nvPr/>
          </p:nvSpPr>
          <p:spPr>
            <a:xfrm>
              <a:off x="926765" y="32290750"/>
              <a:ext cx="13895699" cy="3492936"/>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400" dirty="0">
                  <a:latin typeface="+mn-ea"/>
                  <a:ea typeface="+mn-ea"/>
                </a:rPr>
                <a:t>要約文の妥当性</a:t>
              </a:r>
              <a:r>
                <a:rPr lang="en-US" altLang="ja-JP" sz="4400" dirty="0">
                  <a:latin typeface="+mn-ea"/>
                  <a:ea typeface="+mn-ea"/>
                </a:rPr>
                <a:t>, </a:t>
              </a:r>
              <a:r>
                <a:rPr lang="ja-JP" altLang="en-US" sz="44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400" dirty="0">
                  <a:latin typeface="+mn-ea"/>
                  <a:ea typeface="+mn-ea"/>
                </a:rPr>
                <a:t>他のデータセットを用いた提案手法の有効性の確認</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400" dirty="0">
                  <a:latin typeface="+mn-ea"/>
                  <a:ea typeface="+mn-ea"/>
                </a:rPr>
                <a:t>最適な学習パラメータやアーキテクチャの探索</a:t>
              </a:r>
              <a:endParaRPr lang="en-US" altLang="ja-JP" sz="4400" dirty="0">
                <a:latin typeface="+mn-ea"/>
                <a:ea typeface="+mn-ea"/>
              </a:endParaRPr>
            </a:p>
          </p:txBody>
        </p:sp>
      </p:grpSp>
      <p:grpSp>
        <p:nvGrpSpPr>
          <p:cNvPr id="18" name="グループ化 17">
            <a:extLst>
              <a:ext uri="{FF2B5EF4-FFF2-40B4-BE49-F238E27FC236}">
                <a16:creationId xmlns:a16="http://schemas.microsoft.com/office/drawing/2014/main" id="{4602E9CA-77F0-1561-A663-5A894A10291B}"/>
              </a:ext>
            </a:extLst>
          </p:cNvPr>
          <p:cNvGrpSpPr>
            <a:grpSpLocks/>
          </p:cNvGrpSpPr>
          <p:nvPr/>
        </p:nvGrpSpPr>
        <p:grpSpPr>
          <a:xfrm>
            <a:off x="15624000" y="19348555"/>
            <a:ext cx="13895700" cy="14559073"/>
            <a:chOff x="791998" y="17744911"/>
            <a:chExt cx="13895700" cy="14559073"/>
          </a:xfrm>
        </p:grpSpPr>
        <mc:AlternateContent xmlns:mc="http://schemas.openxmlformats.org/markup-compatibility/2006" xmlns:a14="http://schemas.microsoft.com/office/drawing/2010/main">
          <mc:Choice Requires="a14">
            <p:sp>
              <p:nvSpPr>
                <p:cNvPr id="20" name="Google Shape;92;p14">
                  <a:extLst>
                    <a:ext uri="{FF2B5EF4-FFF2-40B4-BE49-F238E27FC236}">
                      <a16:creationId xmlns:a16="http://schemas.microsoft.com/office/drawing/2014/main" id="{0D61CD88-CEFB-5DF2-E89E-012707C968A7}"/>
                    </a:ext>
                  </a:extLst>
                </p:cNvPr>
                <p:cNvSpPr txBox="1">
                  <a:spLocks/>
                </p:cNvSpPr>
                <p:nvPr/>
              </p:nvSpPr>
              <p:spPr>
                <a:xfrm>
                  <a:off x="923898" y="19053152"/>
                  <a:ext cx="13722814"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dirty="0">
                    <a:latin typeface="+mn-ea"/>
                    <a:ea typeface="+mn-ea"/>
                  </a:endParaRPr>
                </a:p>
                <a:p>
                  <a:pPr marL="571500" lvl="0" indent="-571500">
                    <a:buFont typeface="Arial" panose="020B0604020202020204" pitchFamily="34" charset="0"/>
                    <a:buChar char="•"/>
                  </a:pPr>
                  <a:r>
                    <a:rPr lang="en-US" altLang="ja-JP" sz="4000" dirty="0">
                      <a:latin typeface="+mn-ea"/>
                      <a:ea typeface="+mn-ea"/>
                    </a:rPr>
                    <a:t>Accuracy, F1 </a:t>
                  </a:r>
                  <a:r>
                    <a:rPr lang="ja-JP" altLang="en-US" sz="4000" dirty="0">
                      <a:latin typeface="+mn-ea"/>
                      <a:ea typeface="+mn-ea"/>
                    </a:rPr>
                    <a:t>値において</a:t>
                  </a:r>
                  <a:r>
                    <a:rPr lang="en-US" altLang="ja-JP" sz="4000" dirty="0">
                      <a:latin typeface="+mn-ea"/>
                      <a:ea typeface="+mn-ea"/>
                    </a:rPr>
                    <a:t>,</a:t>
                  </a:r>
                  <a:br>
                    <a:rPr lang="en-US" altLang="ja-JP" sz="4000" dirty="0">
                      <a:latin typeface="+mn-ea"/>
                      <a:ea typeface="+mn-ea"/>
                    </a:rPr>
                  </a:b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xmlns="">
            <p:sp>
              <p:nvSpPr>
                <p:cNvPr id="20" name="Google Shape;92;p14">
                  <a:extLst>
                    <a:ext uri="{FF2B5EF4-FFF2-40B4-BE49-F238E27FC236}">
                      <a16:creationId xmlns:a16="http://schemas.microsoft.com/office/drawing/2014/main" id="{0D61CD88-CEFB-5DF2-E89E-012707C968A7}"/>
                    </a:ext>
                  </a:extLst>
                </p:cNvPr>
                <p:cNvSpPr txBox="1">
                  <a:spLocks noRot="1" noChangeAspect="1" noMove="1" noResize="1" noEditPoints="1" noAdjustHandles="1" noChangeArrowheads="1" noChangeShapeType="1" noTextEdit="1"/>
                </p:cNvSpPr>
                <p:nvPr/>
              </p:nvSpPr>
              <p:spPr>
                <a:xfrm>
                  <a:off x="923898" y="19053152"/>
                  <a:ext cx="13722814" cy="4155050"/>
                </a:xfrm>
                <a:prstGeom prst="rect">
                  <a:avLst/>
                </a:prstGeom>
                <a:blipFill>
                  <a:blip r:embed="rId4"/>
                  <a:stretch>
                    <a:fillRect l="-1422" b="-149633"/>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FA056467-785C-71E2-2F35-6FF010F72D4E}"/>
                </a:ext>
              </a:extLst>
            </p:cNvPr>
            <p:cNvGrpSpPr>
              <a:grpSpLocks/>
            </p:cNvGrpSpPr>
            <p:nvPr/>
          </p:nvGrpSpPr>
          <p:grpSpPr>
            <a:xfrm>
              <a:off x="791998" y="17744911"/>
              <a:ext cx="13895700" cy="14559073"/>
              <a:chOff x="791998" y="18420028"/>
              <a:chExt cx="13895700" cy="14559073"/>
            </a:xfrm>
          </p:grpSpPr>
          <p:sp>
            <p:nvSpPr>
              <p:cNvPr id="21" name="Google Shape;67;p14">
                <a:extLst>
                  <a:ext uri="{FF2B5EF4-FFF2-40B4-BE49-F238E27FC236}">
                    <a16:creationId xmlns:a16="http://schemas.microsoft.com/office/drawing/2014/main" id="{A910320A-9710-61B0-F849-AC5F33CB7FC2}"/>
                  </a:ext>
                </a:extLst>
              </p:cNvPr>
              <p:cNvSpPr>
                <a:spLocks/>
              </p:cNvSpPr>
              <p:nvPr/>
            </p:nvSpPr>
            <p:spPr>
              <a:xfrm>
                <a:off x="791998" y="19070336"/>
                <a:ext cx="13895700" cy="1390876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E5B6EE78-775E-774B-82DA-AF93D93501E2}"/>
                  </a:ext>
                </a:extLst>
              </p:cNvPr>
              <p:cNvSpPr>
                <a:spLocks/>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BB6A5F33-13DE-8856-B1AB-58A35D3BB555}"/>
              </a:ext>
            </a:extLst>
          </p:cNvPr>
          <p:cNvPicPr>
            <a:picLocks noChangeAspect="1"/>
          </p:cNvPicPr>
          <p:nvPr/>
        </p:nvPicPr>
        <p:blipFill>
          <a:blip r:embed="rId5"/>
          <a:srcRect/>
          <a:stretch/>
        </p:blipFill>
        <p:spPr>
          <a:xfrm>
            <a:off x="16001012" y="20752126"/>
            <a:ext cx="13131176" cy="1786946"/>
          </a:xfrm>
          <a:prstGeom prst="rect">
            <a:avLst/>
          </a:prstGeom>
        </p:spPr>
      </p:pic>
      <p:grpSp>
        <p:nvGrpSpPr>
          <p:cNvPr id="8" name="グループ化 7">
            <a:extLst>
              <a:ext uri="{FF2B5EF4-FFF2-40B4-BE49-F238E27FC236}">
                <a16:creationId xmlns:a16="http://schemas.microsoft.com/office/drawing/2014/main" id="{4FAE24B4-2FCE-87F7-1FDA-1789F0E6D280}"/>
              </a:ext>
            </a:extLst>
          </p:cNvPr>
          <p:cNvGrpSpPr>
            <a:grpSpLocks/>
          </p:cNvGrpSpPr>
          <p:nvPr/>
        </p:nvGrpSpPr>
        <p:grpSpPr>
          <a:xfrm>
            <a:off x="15664014" y="23248881"/>
            <a:ext cx="13733700" cy="3887284"/>
            <a:chOff x="36021980" y="16926456"/>
            <a:chExt cx="15555559" cy="4484706"/>
          </a:xfrm>
        </p:grpSpPr>
        <p:pic>
          <p:nvPicPr>
            <p:cNvPr id="5" name="図 4" descr="グラフ, 折れ線グラフ&#10;&#10;自動的に生成された説明">
              <a:extLst>
                <a:ext uri="{FF2B5EF4-FFF2-40B4-BE49-F238E27FC236}">
                  <a16:creationId xmlns:a16="http://schemas.microsoft.com/office/drawing/2014/main" id="{8A7FCC4A-A6AA-22DC-53ED-2D419DAA7B16}"/>
                </a:ext>
              </a:extLst>
            </p:cNvPr>
            <p:cNvPicPr>
              <a:picLocks noChangeAspect="1"/>
            </p:cNvPicPr>
            <p:nvPr/>
          </p:nvPicPr>
          <p:blipFill rotWithShape="1">
            <a:blip r:embed="rId6"/>
            <a:srcRect l="6188" t="11499" r="9106" b="6760"/>
            <a:stretch/>
          </p:blipFill>
          <p:spPr>
            <a:xfrm>
              <a:off x="36021980" y="16926456"/>
              <a:ext cx="7745507" cy="4484706"/>
            </a:xfrm>
            <a:prstGeom prst="rect">
              <a:avLst/>
            </a:prstGeom>
          </p:spPr>
        </p:pic>
        <p:pic>
          <p:nvPicPr>
            <p:cNvPr id="7" name="図 6" descr="グラフ, 折れ線グラフ&#10;&#10;自動的に生成された説明">
              <a:extLst>
                <a:ext uri="{FF2B5EF4-FFF2-40B4-BE49-F238E27FC236}">
                  <a16:creationId xmlns:a16="http://schemas.microsoft.com/office/drawing/2014/main" id="{AB08E444-D5B7-32D1-1980-2CEEFF25222E}"/>
                </a:ext>
              </a:extLst>
            </p:cNvPr>
            <p:cNvPicPr>
              <a:picLocks noChangeAspect="1"/>
            </p:cNvPicPr>
            <p:nvPr/>
          </p:nvPicPr>
          <p:blipFill rotWithShape="1">
            <a:blip r:embed="rId7"/>
            <a:srcRect l="5307" t="11698" r="9282" b="6760"/>
            <a:stretch/>
          </p:blipFill>
          <p:spPr>
            <a:xfrm>
              <a:off x="43767487" y="16937381"/>
              <a:ext cx="7810052" cy="4473780"/>
            </a:xfrm>
            <a:prstGeom prst="rect">
              <a:avLst/>
            </a:prstGeom>
          </p:spPr>
        </p:pic>
      </p:grpSp>
      <p:pic>
        <p:nvPicPr>
          <p:cNvPr id="6" name="グラフィックス 5" descr="バッジ 1 枠線">
            <a:extLst>
              <a:ext uri="{FF2B5EF4-FFF2-40B4-BE49-F238E27FC236}">
                <a16:creationId xmlns:a16="http://schemas.microsoft.com/office/drawing/2014/main" id="{76364D5C-8C38-8F7F-C154-990C6F877C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123134" y="22872442"/>
            <a:ext cx="431616" cy="431616"/>
          </a:xfrm>
          <a:prstGeom prst="rect">
            <a:avLst/>
          </a:prstGeom>
        </p:spPr>
      </p:pic>
      <p:pic>
        <p:nvPicPr>
          <p:cNvPr id="12" name="グラフィックス 11" descr="バッジ 枠線">
            <a:extLst>
              <a:ext uri="{FF2B5EF4-FFF2-40B4-BE49-F238E27FC236}">
                <a16:creationId xmlns:a16="http://schemas.microsoft.com/office/drawing/2014/main" id="{FF124E02-63D8-703E-A5DD-150F18FA835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3061286" y="22870285"/>
            <a:ext cx="431617" cy="431617"/>
          </a:xfrm>
          <a:prstGeom prst="rect">
            <a:avLst/>
          </a:prstGeom>
        </p:spPr>
      </p:pic>
      <p:grpSp>
        <p:nvGrpSpPr>
          <p:cNvPr id="107" name="提案手法">
            <a:extLst>
              <a:ext uri="{FF2B5EF4-FFF2-40B4-BE49-F238E27FC236}">
                <a16:creationId xmlns:a16="http://schemas.microsoft.com/office/drawing/2014/main" id="{85E9848E-DE94-C8C9-15F7-6FF065AAEF75}"/>
              </a:ext>
            </a:extLst>
          </p:cNvPr>
          <p:cNvGrpSpPr>
            <a:grpSpLocks/>
          </p:cNvGrpSpPr>
          <p:nvPr/>
        </p:nvGrpSpPr>
        <p:grpSpPr>
          <a:xfrm>
            <a:off x="791998" y="23404480"/>
            <a:ext cx="13895700" cy="18163650"/>
            <a:chOff x="771153" y="20908303"/>
            <a:chExt cx="13895700" cy="18163650"/>
          </a:xfrm>
        </p:grpSpPr>
        <p:grpSp>
          <p:nvGrpSpPr>
            <p:cNvPr id="50" name="グループ化 49">
              <a:extLst>
                <a:ext uri="{FF2B5EF4-FFF2-40B4-BE49-F238E27FC236}">
                  <a16:creationId xmlns:a16="http://schemas.microsoft.com/office/drawing/2014/main" id="{D77DAA48-C67C-2607-B3D7-6E1CC8719797}"/>
                </a:ext>
              </a:extLst>
            </p:cNvPr>
            <p:cNvGrpSpPr>
              <a:grpSpLocks/>
            </p:cNvGrpSpPr>
            <p:nvPr/>
          </p:nvGrpSpPr>
          <p:grpSpPr>
            <a:xfrm>
              <a:off x="771153" y="20908303"/>
              <a:ext cx="13895700" cy="18163650"/>
              <a:chOff x="791998" y="25296092"/>
              <a:chExt cx="13895700" cy="18163650"/>
            </a:xfrm>
          </p:grpSpPr>
          <p:grpSp>
            <p:nvGrpSpPr>
              <p:cNvPr id="37" name="グループ化 36">
                <a:extLst>
                  <a:ext uri="{FF2B5EF4-FFF2-40B4-BE49-F238E27FC236}">
                    <a16:creationId xmlns:a16="http://schemas.microsoft.com/office/drawing/2014/main" id="{E75E3C19-89E6-6007-DDCC-0D8E4C7A6B85}"/>
                  </a:ext>
                </a:extLst>
              </p:cNvPr>
              <p:cNvGrpSpPr>
                <a:grpSpLocks/>
              </p:cNvGrpSpPr>
              <p:nvPr/>
            </p:nvGrpSpPr>
            <p:grpSpPr>
              <a:xfrm>
                <a:off x="791998" y="25296092"/>
                <a:ext cx="13895700" cy="18163650"/>
                <a:chOff x="791998" y="18420028"/>
                <a:chExt cx="13895700" cy="25353148"/>
              </a:xfrm>
            </p:grpSpPr>
            <p:sp>
              <p:nvSpPr>
                <p:cNvPr id="38" name="Google Shape;67;p14">
                  <a:extLst>
                    <a:ext uri="{FF2B5EF4-FFF2-40B4-BE49-F238E27FC236}">
                      <a16:creationId xmlns:a16="http://schemas.microsoft.com/office/drawing/2014/main" id="{B830CFB2-B7CD-B4CC-1911-AEE38F3D91E9}"/>
                    </a:ext>
                  </a:extLst>
                </p:cNvPr>
                <p:cNvSpPr>
                  <a:spLocks/>
                </p:cNvSpPr>
                <p:nvPr/>
              </p:nvSpPr>
              <p:spPr>
                <a:xfrm>
                  <a:off x="791998" y="19070333"/>
                  <a:ext cx="13895700" cy="24702843"/>
                </a:xfrm>
                <a:prstGeom prst="rect">
                  <a:avLst/>
                </a:prstGeom>
                <a:noFill/>
                <a:ln w="76200" cap="flat" cmpd="sng">
                  <a:solidFill>
                    <a:srgbClr val="FA8A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66EC404E-6070-E995-DFE1-98C55F9343AF}"/>
                    </a:ext>
                  </a:extLst>
                </p:cNvPr>
                <p:cNvSpPr>
                  <a:spLocks/>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0" name="Google Shape;92;p14">
                    <a:extLst>
                      <a:ext uri="{FF2B5EF4-FFF2-40B4-BE49-F238E27FC236}">
                        <a16:creationId xmlns:a16="http://schemas.microsoft.com/office/drawing/2014/main" id="{BF948A47-1975-25BE-5328-2257C3EA0AF3}"/>
                      </a:ext>
                    </a:extLst>
                  </p:cNvPr>
                  <p:cNvSpPr txBox="1">
                    <a:spLocks/>
                  </p:cNvSpPr>
                  <p:nvPr/>
                </p:nvSpPr>
                <p:spPr>
                  <a:xfrm>
                    <a:off x="1028845" y="26496925"/>
                    <a:ext cx="13617165" cy="58227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400" dirty="0">
                        <a:latin typeface="+mn-ea"/>
                        <a:ea typeface="+mn-ea"/>
                      </a:rPr>
                      <a:t>CAP </a:t>
                    </a:r>
                    <a:r>
                      <a:rPr lang="ja-JP" altLang="en-US" sz="4400" dirty="0">
                        <a:latin typeface="+mn-ea"/>
                        <a:ea typeface="+mn-ea"/>
                      </a:rPr>
                      <a:t>層における</a:t>
                    </a:r>
                    <a:r>
                      <a:rPr lang="ja-JP" altLang="en-US" sz="4400" u="sng" dirty="0">
                        <a:latin typeface="+mn-ea"/>
                        <a:ea typeface="+mn-ea"/>
                      </a:rPr>
                      <a:t>要約文ベクトル項</a:t>
                    </a:r>
                    <a:r>
                      <a:rPr lang="ja-JP" altLang="en-US"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r>
                              <a:rPr kumimoji="1" lang="en-US" altLang="ja-JP" sz="4400" b="0" i="1" smtClean="0">
                                <a:latin typeface="Cambria Math" panose="02040503050406030204" pitchFamily="18" charset="0"/>
                                <a:ea typeface="+mn-ea"/>
                              </a:rPr>
                              <m:t>𝑠𝑢𝑚</m:t>
                            </m:r>
                          </m:sub>
                        </m:sSub>
                      </m:oMath>
                    </a14:m>
                    <a:r>
                      <a:rPr lang="ja-JP" altLang="en-US" sz="4400" dirty="0">
                        <a:latin typeface="+mn-ea"/>
                        <a:ea typeface="+mn-ea"/>
                      </a:rPr>
                      <a:t> の追加</a:t>
                    </a:r>
                    <a:endParaRPr lang="en-US" altLang="ja-JP" sz="4400" dirty="0">
                      <a:latin typeface="+mn-ea"/>
                      <a:ea typeface="+mn-ea"/>
                    </a:endParaRPr>
                  </a:p>
                  <a:p>
                    <a:pPr lvl="0"/>
                    <a:r>
                      <a:rPr lang="en-US" sz="4400" dirty="0">
                        <a:latin typeface="+mn-ea"/>
                        <a:ea typeface="+mn-ea"/>
                      </a:rPr>
                      <a:t>	</a:t>
                    </a:r>
                    <a:br>
                      <a:rPr lang="en-US" sz="4400" dirty="0">
                        <a:latin typeface="+mn-ea"/>
                        <a:ea typeface="+mn-ea"/>
                      </a:rPr>
                    </a:br>
                    <a:r>
                      <a:rPr lang="en-US" sz="4400" dirty="0">
                        <a:latin typeface="+mn-ea"/>
                        <a:ea typeface="+mn-ea"/>
                      </a:rPr>
                      <a:t>	</a:t>
                    </a:r>
                    <a:r>
                      <a:rPr lang="ja-JP" altLang="en-US" sz="4400" dirty="0">
                        <a:latin typeface="+mn-ea"/>
                        <a:ea typeface="+mn-ea"/>
                      </a:rPr>
                      <a:t>学習可能な和が </a:t>
                    </a:r>
                    <a14:m>
                      <m:oMath xmlns:m="http://schemas.openxmlformats.org/officeDocument/2006/math">
                        <m:r>
                          <a:rPr lang="en-US" altLang="ja-JP" sz="4400" i="1">
                            <a:latin typeface="Cambria Math" panose="02040503050406030204" pitchFamily="18" charset="0"/>
                            <a:ea typeface="+mn-ea"/>
                          </a:rPr>
                          <m:t>1</m:t>
                        </m:r>
                      </m:oMath>
                    </a14:m>
                    <a:r>
                      <a:rPr lang="ja-JP" altLang="en-US" sz="4400" dirty="0">
                        <a:latin typeface="+mn-ea"/>
                        <a:ea typeface="+mn-ea"/>
                      </a:rPr>
                      <a:t> となるパラメータ </a:t>
                    </a:r>
                    <a14:m>
                      <m:oMath xmlns:m="http://schemas.openxmlformats.org/officeDocument/2006/math">
                        <m:r>
                          <a:rPr lang="en-US" altLang="ja-JP" sz="4400" b="0" i="1" smtClean="0">
                            <a:latin typeface="Cambria Math" panose="02040503050406030204" pitchFamily="18" charset="0"/>
                            <a:ea typeface="+mn-ea"/>
                          </a:rPr>
                          <m:t>𝑝</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𝑞</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𝑟</m:t>
                        </m:r>
                        <m:r>
                          <a:rPr lang="en-US" altLang="ja-JP" sz="4400" b="0" i="1" smtClean="0">
                            <a:latin typeface="Cambria Math" panose="02040503050406030204" pitchFamily="18" charset="0"/>
                            <a:ea typeface="+mn-ea"/>
                          </a:rPr>
                          <m:t> (≥0)</m:t>
                        </m:r>
                      </m:oMath>
                    </a14:m>
                    <a:r>
                      <a:rPr lang="en-US" altLang="ja-JP" sz="4400" dirty="0">
                        <a:latin typeface="+mn-ea"/>
                        <a:ea typeface="+mn-ea"/>
                      </a:rPr>
                      <a:t> </a:t>
                    </a:r>
                  </a:p>
                  <a:p>
                    <a:pPr lvl="0"/>
                    <a:r>
                      <a:rPr lang="en-US" altLang="ja-JP" sz="4400" dirty="0">
                        <a:latin typeface="+mn-ea"/>
                        <a:ea typeface="+mn-ea"/>
                      </a:rPr>
                      <a:t>	</a:t>
                    </a:r>
                    <a:r>
                      <a:rPr lang="ja-JP" altLang="en-US" sz="4400" dirty="0">
                        <a:latin typeface="+mn-ea"/>
                        <a:ea typeface="+mn-ea"/>
                      </a:rPr>
                      <a:t>を用いて</a:t>
                    </a:r>
                    <a:r>
                      <a:rPr lang="en-US" altLang="ja-JP"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及び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𝑠𝑢𝑚</m:t>
                            </m:r>
                          </m:sub>
                        </m:sSub>
                      </m:oMath>
                    </a14:m>
                    <a:r>
                      <a:rPr lang="ja-JP" altLang="en-US" sz="4400" dirty="0">
                        <a:latin typeface="+mn-ea"/>
                        <a:ea typeface="+mn-ea"/>
                      </a:rPr>
                      <a:t> の重み付き和</a:t>
                    </a:r>
                    <a:br>
                      <a:rPr lang="en-US" altLang="ja-JP" sz="4400" dirty="0">
                        <a:latin typeface="+mn-ea"/>
                        <a:ea typeface="+mn-ea"/>
                      </a:rPr>
                    </a:br>
                    <a:endParaRPr lang="en-US" altLang="ja-JP" sz="4400" dirty="0">
                      <a:latin typeface="+mn-ea"/>
                      <a:ea typeface="+mn-ea"/>
                    </a:endParaRPr>
                  </a:p>
                  <a:p>
                    <a:pPr lvl="0" algn="ctr"/>
                    <a:r>
                      <a:rPr lang="en-US" altLang="ja-JP" sz="4400" dirty="0">
                        <a:latin typeface="+mn-ea"/>
                        <a:ea typeface="+mn-ea"/>
                      </a:rPr>
                      <a:t>	</a:t>
                    </a:r>
                    <a14:m>
                      <m:oMath xmlns:m="http://schemas.openxmlformats.org/officeDocument/2006/math">
                        <m:r>
                          <a:rPr lang="en-US" altLang="ja-JP" sz="4400" b="0" i="1" smtClean="0">
                            <a:latin typeface="Cambria Math" panose="02040503050406030204" pitchFamily="18" charset="0"/>
                            <a:ea typeface="+mn-ea"/>
                          </a:rPr>
                          <m:t>𝑝</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d>
                              <m:dPr>
                                <m:begChr m:val="["/>
                                <m:endChr m:val="]"/>
                                <m:ctrlPr>
                                  <a:rPr kumimoji="1" lang="en-US" altLang="ja-JP" sz="4400" i="1">
                                    <a:latin typeface="Cambria Math" panose="02040503050406030204" pitchFamily="18" charset="0"/>
                                  </a:rPr>
                                </m:ctrlPr>
                              </m:dPr>
                              <m:e>
                                <m:r>
                                  <m:rPr>
                                    <m:sty m:val="p"/>
                                  </m:rPr>
                                  <a:rPr kumimoji="1" lang="en-US" altLang="ja-JP" sz="4400" i="0">
                                    <a:latin typeface="Cambria Math" panose="02040503050406030204" pitchFamily="18" charset="0"/>
                                  </a:rPr>
                                  <m:t>CLS</m:t>
                                </m:r>
                              </m:e>
                            </m:d>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𝑞</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𝑟</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𝑠𝑢𝑚</m:t>
                            </m:r>
                          </m:sub>
                        </m:sSub>
                      </m:oMath>
                    </a14:m>
                    <a:endParaRPr lang="en-US" altLang="ja-JP" sz="4400" dirty="0">
                      <a:latin typeface="+mn-ea"/>
                      <a:ea typeface="+mn-ea"/>
                    </a:endParaRPr>
                  </a:p>
                  <a:p>
                    <a:pPr lvl="0"/>
                    <a:r>
                      <a:rPr lang="en-US" altLang="ja-JP" sz="4400" dirty="0">
                        <a:latin typeface="+mn-ea"/>
                        <a:ea typeface="+mn-ea"/>
                      </a:rPr>
                      <a:t>	</a:t>
                    </a:r>
                    <a:br>
                      <a:rPr lang="en-US" altLang="ja-JP" sz="4400" dirty="0">
                        <a:latin typeface="+mn-ea"/>
                        <a:ea typeface="+mn-ea"/>
                      </a:rPr>
                    </a:br>
                    <a:r>
                      <a:rPr lang="en-US" altLang="ja-JP" sz="4400" dirty="0">
                        <a:latin typeface="+mn-ea"/>
                        <a:ea typeface="+mn-ea"/>
                      </a:rPr>
                      <a:t>	</a:t>
                    </a:r>
                    <a:r>
                      <a:rPr lang="ja-JP" altLang="en-US" sz="4400" dirty="0">
                        <a:latin typeface="+mn-ea"/>
                        <a:ea typeface="+mn-ea"/>
                      </a:rPr>
                      <a:t>を文の分散表現とする</a:t>
                    </a:r>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marL="742950" marR="0" lvl="0" indent="-7429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2 </a:t>
                    </a:r>
                    <a:r>
                      <a:rPr kumimoji="1"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つの入力系列を独立した</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訓練済</a:t>
                    </a:r>
                    <a:r>
                      <a:rPr kumimoji="1" lang="ja-JP" altLang="en-US" sz="3600" u="sng" dirty="0">
                        <a:latin typeface="ＭＳ Ｐゴシック" panose="020B0600070205080204" pitchFamily="50" charset="-128"/>
                        <a:ea typeface="ＭＳ Ｐゴシック" panose="020B0600070205080204" pitchFamily="50" charset="-128"/>
                      </a:rPr>
                      <a:t>み日本語</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1" lang="en-US" altLang="ja-JP"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BERT </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モデル</a:t>
                    </a:r>
                    <a:r>
                      <a:rPr kumimoji="1"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へ入力</a:t>
                    </a:r>
                    <a:br>
                      <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br>
                    <a:endPar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endParaRPr>
                  </a:p>
                  <a:p>
                    <a:pPr marL="742950" marR="0" lvl="0" indent="-7429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1" lang="ja-JP" altLang="en-US" sz="3600" dirty="0">
                        <a:latin typeface="ＭＳ Ｐゴシック" panose="020B0600070205080204" pitchFamily="50" charset="-128"/>
                        <a:ea typeface="ＭＳ Ｐゴシック" panose="020B0600070205080204" pitchFamily="50" charset="-128"/>
                      </a:rPr>
                      <a:t>各 </a:t>
                    </a:r>
                    <a:r>
                      <a:rPr kumimoji="1" lang="en-US" altLang="ja-JP" sz="3600" dirty="0">
                        <a:latin typeface="ＭＳ Ｐゴシック" panose="020B0600070205080204" pitchFamily="50" charset="-128"/>
                        <a:ea typeface="ＭＳ Ｐゴシック" panose="020B0600070205080204" pitchFamily="50" charset="-128"/>
                      </a:rPr>
                      <a:t>BERT </a:t>
                    </a:r>
                    <a:r>
                      <a:rPr kumimoji="1" lang="ja-JP" altLang="en-US" sz="3600" dirty="0">
                        <a:latin typeface="ＭＳ Ｐゴシック" panose="020B0600070205080204" pitchFamily="50" charset="-128"/>
                        <a:ea typeface="ＭＳ Ｐゴシック" panose="020B0600070205080204" pitchFamily="50" charset="-128"/>
                      </a:rPr>
                      <a:t>モデルの最終層の出力より </a:t>
                    </a:r>
                    <a14:m>
                      <m:oMath xmlns:m="http://schemas.openxmlformats.org/officeDocument/2006/math">
                        <m:sSub>
                          <m:sSubPr>
                            <m:ctrlP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ctrlPr>
                          </m:sSubPr>
                          <m:e>
                            <m: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t>𝐸</m:t>
                            </m:r>
                          </m:e>
                          <m:sub>
                            <m:d>
                              <m:dPr>
                                <m:begChr m:val="["/>
                                <m:endChr m:val="]"/>
                                <m:ctrlP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ctrlPr>
                              </m:dPr>
                              <m:e>
                                <m:r>
                                  <m:rPr>
                                    <m:sty m:val="p"/>
                                  </m:rPr>
                                  <a:rPr kumimoji="1" lang="en-US" altLang="ja-JP" sz="3600" b="0" i="0"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t>CLS</m:t>
                                </m:r>
                              </m:e>
                            </m:d>
                          </m:sub>
                        </m:sSub>
                      </m:oMath>
                    </a14:m>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14:m>
                      <m:oMath xmlns:m="http://schemas.openxmlformats.org/officeDocument/2006/math">
                        <m:sSub>
                          <m:sSubPr>
                            <m:ctrlP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𝐸</m:t>
                            </m:r>
                          </m:e>
                          <m:sub>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𝐴𝑣𝑔</m:t>
                            </m:r>
                          </m:sub>
                        </m:sSub>
                      </m:oMath>
                    </a14:m>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及び </a:t>
                    </a:r>
                    <a14:m>
                      <m:oMath xmlns:m="http://schemas.openxmlformats.org/officeDocument/2006/math">
                        <m:sSub>
                          <m:sSubPr>
                            <m:ctrlP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𝐸</m:t>
                            </m:r>
                          </m:e>
                          <m:sub>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𝑠𝑢𝑚</m:t>
                            </m:r>
                          </m:sub>
                        </m:sSub>
                      </m:oMath>
                    </a14:m>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を算出し</a:t>
                    </a:r>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提案手法であるプーリング層へ入力</a:t>
                    </a:r>
                    <a:endPar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sym typeface="Arial"/>
                    </a:endParaRPr>
                  </a:p>
                  <a:p>
                    <a:pPr lvl="0"/>
                    <a:endParaRPr lang="en-US" altLang="ja-JP" sz="4400" dirty="0">
                      <a:latin typeface="+mn-ea"/>
                      <a:ea typeface="+mn-ea"/>
                    </a:endParaRPr>
                  </a:p>
                  <a:p>
                    <a:pPr lvl="0"/>
                    <a:endParaRPr lang="en-US" altLang="ja-JP" sz="4000" dirty="0">
                      <a:latin typeface="+mn-ea"/>
                      <a:ea typeface="+mn-ea"/>
                    </a:endParaRPr>
                  </a:p>
                </p:txBody>
              </p:sp>
            </mc:Choice>
            <mc:Fallback xmlns="">
              <p:sp>
                <p:nvSpPr>
                  <p:cNvPr id="40" name="Google Shape;92;p14">
                    <a:extLst>
                      <a:ext uri="{FF2B5EF4-FFF2-40B4-BE49-F238E27FC236}">
                        <a16:creationId xmlns:a16="http://schemas.microsoft.com/office/drawing/2014/main" id="{BF948A47-1975-25BE-5328-2257C3EA0AF3}"/>
                      </a:ext>
                    </a:extLst>
                  </p:cNvPr>
                  <p:cNvSpPr txBox="1">
                    <a:spLocks noRot="1" noChangeAspect="1" noMove="1" noResize="1" noEditPoints="1" noAdjustHandles="1" noChangeArrowheads="1" noChangeShapeType="1" noTextEdit="1"/>
                  </p:cNvSpPr>
                  <p:nvPr/>
                </p:nvSpPr>
                <p:spPr>
                  <a:xfrm>
                    <a:off x="1028845" y="26496925"/>
                    <a:ext cx="13617165" cy="5822796"/>
                  </a:xfrm>
                  <a:prstGeom prst="rect">
                    <a:avLst/>
                  </a:prstGeom>
                  <a:blipFill>
                    <a:blip r:embed="rId12"/>
                    <a:stretch>
                      <a:fillRect l="-1835" t="-1675" b="-188691"/>
                    </a:stretch>
                  </a:blipFill>
                  <a:ln>
                    <a:noFill/>
                  </a:ln>
                </p:spPr>
                <p:txBody>
                  <a:bodyPr/>
                  <a:lstStyle/>
                  <a:p>
                    <a:r>
                      <a:rPr lang="ja-JP" altLang="en-US">
                        <a:noFill/>
                      </a:rPr>
                      <a:t> </a:t>
                    </a:r>
                  </a:p>
                </p:txBody>
              </p:sp>
            </mc:Fallback>
          </mc:AlternateContent>
        </p:grpSp>
        <p:pic>
          <p:nvPicPr>
            <p:cNvPr id="106" name="図 105">
              <a:extLst>
                <a:ext uri="{FF2B5EF4-FFF2-40B4-BE49-F238E27FC236}">
                  <a16:creationId xmlns:a16="http://schemas.microsoft.com/office/drawing/2014/main" id="{50950D03-F983-39C7-D244-3E421F949DCF}"/>
                </a:ext>
              </a:extLst>
            </p:cNvPr>
            <p:cNvPicPr>
              <a:picLocks noChangeAspect="1"/>
            </p:cNvPicPr>
            <p:nvPr/>
          </p:nvPicPr>
          <p:blipFill>
            <a:blip r:embed="rId13"/>
            <a:srcRect/>
            <a:stretch/>
          </p:blipFill>
          <p:spPr>
            <a:xfrm>
              <a:off x="2231846" y="27931932"/>
              <a:ext cx="10968521" cy="8244508"/>
            </a:xfrm>
            <a:prstGeom prst="rect">
              <a:avLst/>
            </a:prstGeom>
          </p:spPr>
        </p:pic>
      </p:grpSp>
      <p:grpSp>
        <p:nvGrpSpPr>
          <p:cNvPr id="9" name="グループ化 8">
            <a:extLst>
              <a:ext uri="{FF2B5EF4-FFF2-40B4-BE49-F238E27FC236}">
                <a16:creationId xmlns:a16="http://schemas.microsoft.com/office/drawing/2014/main" id="{AD91AAD1-795A-A121-AF7F-AF01FEAA060F}"/>
              </a:ext>
            </a:extLst>
          </p:cNvPr>
          <p:cNvGrpSpPr/>
          <p:nvPr/>
        </p:nvGrpSpPr>
        <p:grpSpPr>
          <a:xfrm>
            <a:off x="15755900" y="11825608"/>
            <a:ext cx="13635619" cy="2640987"/>
            <a:chOff x="15755900" y="11825608"/>
            <a:chExt cx="13635619" cy="2640987"/>
          </a:xfrm>
        </p:grpSpPr>
        <p:pic>
          <p:nvPicPr>
            <p:cNvPr id="109" name="図 108">
              <a:extLst>
                <a:ext uri="{FF2B5EF4-FFF2-40B4-BE49-F238E27FC236}">
                  <a16:creationId xmlns:a16="http://schemas.microsoft.com/office/drawing/2014/main" id="{FD0BB271-F714-3D92-E995-50A74A14D964}"/>
                </a:ext>
              </a:extLst>
            </p:cNvPr>
            <p:cNvPicPr>
              <a:picLocks noChangeAspect="1"/>
            </p:cNvPicPr>
            <p:nvPr/>
          </p:nvPicPr>
          <p:blipFill>
            <a:blip r:embed="rId14"/>
            <a:srcRect/>
            <a:stretch/>
          </p:blipFill>
          <p:spPr>
            <a:xfrm>
              <a:off x="15755900" y="11825608"/>
              <a:ext cx="13635619" cy="2640987"/>
            </a:xfrm>
            <a:prstGeom prst="rect">
              <a:avLst/>
            </a:prstGeom>
          </p:spPr>
        </p:pic>
        <p:pic>
          <p:nvPicPr>
            <p:cNvPr id="113" name="図 112" descr="図形&#10;&#10;中程度の精度で自動的に生成された説明">
              <a:extLst>
                <a:ext uri="{FF2B5EF4-FFF2-40B4-BE49-F238E27FC236}">
                  <a16:creationId xmlns:a16="http://schemas.microsoft.com/office/drawing/2014/main" id="{EC6FC9D3-F15D-E7C4-16C7-DA6FA5C180A7}"/>
                </a:ext>
              </a:extLst>
            </p:cNvPr>
            <p:cNvPicPr>
              <a:picLocks noChangeAspect="1"/>
            </p:cNvPicPr>
            <p:nvPr/>
          </p:nvPicPr>
          <p:blipFill rotWithShape="1">
            <a:blip r:embed="rId15"/>
            <a:srcRect l="2521" t="-1120" b="73489"/>
            <a:stretch/>
          </p:blipFill>
          <p:spPr>
            <a:xfrm>
              <a:off x="20802390" y="11875758"/>
              <a:ext cx="8329798" cy="366718"/>
            </a:xfrm>
            <a:prstGeom prst="rect">
              <a:avLst/>
            </a:prstGeom>
          </p:spPr>
        </p:pic>
      </p:grpSp>
      <p:grpSp>
        <p:nvGrpSpPr>
          <p:cNvPr id="119" name="グループ化 118">
            <a:extLst>
              <a:ext uri="{FF2B5EF4-FFF2-40B4-BE49-F238E27FC236}">
                <a16:creationId xmlns:a16="http://schemas.microsoft.com/office/drawing/2014/main" id="{C61D5FE4-2990-6D68-F059-A8C54F0C1DC3}"/>
              </a:ext>
            </a:extLst>
          </p:cNvPr>
          <p:cNvGrpSpPr/>
          <p:nvPr/>
        </p:nvGrpSpPr>
        <p:grpSpPr>
          <a:xfrm>
            <a:off x="15621132" y="39911542"/>
            <a:ext cx="14030467" cy="1409571"/>
            <a:chOff x="791997" y="31364635"/>
            <a:chExt cx="14030467" cy="4529056"/>
          </a:xfrm>
        </p:grpSpPr>
        <p:sp>
          <p:nvSpPr>
            <p:cNvPr id="122" name="Google Shape;67;p14">
              <a:extLst>
                <a:ext uri="{FF2B5EF4-FFF2-40B4-BE49-F238E27FC236}">
                  <a16:creationId xmlns:a16="http://schemas.microsoft.com/office/drawing/2014/main" id="{4BCA9CA2-C759-362F-93C4-AEBCF670CDBC}"/>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2;p14">
              <a:extLst>
                <a:ext uri="{FF2B5EF4-FFF2-40B4-BE49-F238E27FC236}">
                  <a16:creationId xmlns:a16="http://schemas.microsoft.com/office/drawing/2014/main" id="{BC0721B8-6A72-CFFC-D216-3FFD27581994}"/>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16"/>
                </a:rPr>
                <a:t>https://plamo.preferredai.jp/</a:t>
              </a:r>
              <a:r>
                <a:rPr lang="en-US" altLang="ja-JP" sz="2800" dirty="0">
                  <a:latin typeface="+mn-ea"/>
                  <a:ea typeface="+mn-ea"/>
                </a:rPr>
                <a:t>, 2024.</a:t>
              </a:r>
            </a:p>
          </p:txBody>
        </p:sp>
      </p:grpSp>
      <p:grpSp>
        <p:nvGrpSpPr>
          <p:cNvPr id="130" name="グループ化 129">
            <a:extLst>
              <a:ext uri="{FF2B5EF4-FFF2-40B4-BE49-F238E27FC236}">
                <a16:creationId xmlns:a16="http://schemas.microsoft.com/office/drawing/2014/main" id="{44121006-A0D8-D70F-E95F-8F7E194A91F0}"/>
              </a:ext>
            </a:extLst>
          </p:cNvPr>
          <p:cNvGrpSpPr/>
          <p:nvPr/>
        </p:nvGrpSpPr>
        <p:grpSpPr>
          <a:xfrm>
            <a:off x="15964075" y="15255920"/>
            <a:ext cx="13034874" cy="3335895"/>
            <a:chOff x="15964075" y="15079314"/>
            <a:chExt cx="13034874" cy="3335895"/>
          </a:xfrm>
        </p:grpSpPr>
        <p:pic>
          <p:nvPicPr>
            <p:cNvPr id="15" name="図 14">
              <a:extLst>
                <a:ext uri="{FF2B5EF4-FFF2-40B4-BE49-F238E27FC236}">
                  <a16:creationId xmlns:a16="http://schemas.microsoft.com/office/drawing/2014/main" id="{DC70C330-217A-EB72-927E-603E2B3A708D}"/>
                </a:ext>
              </a:extLst>
            </p:cNvPr>
            <p:cNvPicPr>
              <a:picLocks noChangeAspect="1"/>
            </p:cNvPicPr>
            <p:nvPr/>
          </p:nvPicPr>
          <p:blipFill>
            <a:blip r:embed="rId17"/>
            <a:srcRect/>
            <a:stretch/>
          </p:blipFill>
          <p:spPr>
            <a:xfrm>
              <a:off x="15964075" y="15107160"/>
              <a:ext cx="6789245" cy="3308049"/>
            </a:xfrm>
            <a:prstGeom prst="rect">
              <a:avLst/>
            </a:prstGeom>
          </p:spPr>
        </p:pic>
        <p:pic>
          <p:nvPicPr>
            <p:cNvPr id="129" name="図 128" descr="図形&#10;&#10;中程度の精度で自動的に生成された説明">
              <a:extLst>
                <a:ext uri="{FF2B5EF4-FFF2-40B4-BE49-F238E27FC236}">
                  <a16:creationId xmlns:a16="http://schemas.microsoft.com/office/drawing/2014/main" id="{525247D5-AFA1-4B3F-7E60-818554008100}"/>
                </a:ext>
              </a:extLst>
            </p:cNvPr>
            <p:cNvPicPr>
              <a:picLocks noChangeAspect="1"/>
            </p:cNvPicPr>
            <p:nvPr/>
          </p:nvPicPr>
          <p:blipFill>
            <a:blip r:embed="rId18"/>
            <a:stretch>
              <a:fillRect/>
            </a:stretch>
          </p:blipFill>
          <p:spPr>
            <a:xfrm>
              <a:off x="23271203" y="15079314"/>
              <a:ext cx="5727746" cy="1498761"/>
            </a:xfrm>
            <a:prstGeom prst="rect">
              <a:avLst/>
            </a:prstGeom>
          </p:spPr>
        </p:pic>
      </p:grpSp>
      <p:pic>
        <p:nvPicPr>
          <p:cNvPr id="131" name="図 130">
            <a:extLst>
              <a:ext uri="{FF2B5EF4-FFF2-40B4-BE49-F238E27FC236}">
                <a16:creationId xmlns:a16="http://schemas.microsoft.com/office/drawing/2014/main" id="{9A6FB94B-95C3-7344-9E86-BBA621B5BB06}"/>
              </a:ext>
            </a:extLst>
          </p:cNvPr>
          <p:cNvPicPr>
            <a:picLocks noChangeAspect="1"/>
          </p:cNvPicPr>
          <p:nvPr/>
        </p:nvPicPr>
        <p:blipFill>
          <a:blip r:embed="rId19"/>
          <a:srcRect/>
          <a:stretch/>
        </p:blipFill>
        <p:spPr>
          <a:xfrm>
            <a:off x="8313908" y="39474998"/>
            <a:ext cx="4528034" cy="304072"/>
          </a:xfrm>
          <a:prstGeom prst="rect">
            <a:avLst/>
          </a:prstGeom>
        </p:spPr>
      </p:pic>
      <p:pic>
        <p:nvPicPr>
          <p:cNvPr id="132" name="図 131" descr="グラフ, 折れ線グラフ&#10;&#10;自動的に生成された説明">
            <a:extLst>
              <a:ext uri="{FF2B5EF4-FFF2-40B4-BE49-F238E27FC236}">
                <a16:creationId xmlns:a16="http://schemas.microsoft.com/office/drawing/2014/main" id="{3A35C0AC-952B-C6F0-06FC-96D1663F49FE}"/>
              </a:ext>
            </a:extLst>
          </p:cNvPr>
          <p:cNvPicPr>
            <a:picLocks noChangeAspect="1"/>
          </p:cNvPicPr>
          <p:nvPr/>
        </p:nvPicPr>
        <p:blipFill rotWithShape="1">
          <a:blip r:embed="rId6"/>
          <a:srcRect l="13098" t="13261" r="80783" b="78964"/>
          <a:stretch/>
        </p:blipFill>
        <p:spPr>
          <a:xfrm>
            <a:off x="16196441" y="23298356"/>
            <a:ext cx="1166649" cy="873191"/>
          </a:xfrm>
          <a:prstGeom prst="rect">
            <a:avLst/>
          </a:prstGeom>
        </p:spPr>
      </p:pic>
      <p:pic>
        <p:nvPicPr>
          <p:cNvPr id="133" name="図 132" descr="グラフ, 折れ線グラフ&#10;&#10;自動的に生成された説明">
            <a:extLst>
              <a:ext uri="{FF2B5EF4-FFF2-40B4-BE49-F238E27FC236}">
                <a16:creationId xmlns:a16="http://schemas.microsoft.com/office/drawing/2014/main" id="{C9FED6E3-951E-B289-2024-DF55BCBA0497}"/>
              </a:ext>
            </a:extLst>
          </p:cNvPr>
          <p:cNvPicPr>
            <a:picLocks noChangeAspect="1"/>
          </p:cNvPicPr>
          <p:nvPr/>
        </p:nvPicPr>
        <p:blipFill rotWithShape="1">
          <a:blip r:embed="rId7"/>
          <a:srcRect l="13056" t="12988" r="80642" b="75228"/>
          <a:stretch/>
        </p:blipFill>
        <p:spPr>
          <a:xfrm>
            <a:off x="23113460" y="23306826"/>
            <a:ext cx="1076426" cy="1185633"/>
          </a:xfrm>
          <a:prstGeom prst="rect">
            <a:avLst/>
          </a:prstGeom>
        </p:spPr>
      </p:pic>
      <p:grpSp>
        <p:nvGrpSpPr>
          <p:cNvPr id="135" name="グループ化 134">
            <a:extLst>
              <a:ext uri="{FF2B5EF4-FFF2-40B4-BE49-F238E27FC236}">
                <a16:creationId xmlns:a16="http://schemas.microsoft.com/office/drawing/2014/main" id="{36B2C1A7-0962-B207-B982-26B1AFCD4485}"/>
              </a:ext>
            </a:extLst>
          </p:cNvPr>
          <p:cNvGrpSpPr/>
          <p:nvPr/>
        </p:nvGrpSpPr>
        <p:grpSpPr>
          <a:xfrm>
            <a:off x="23572851" y="27910292"/>
            <a:ext cx="5559337" cy="776810"/>
            <a:chOff x="23572851" y="27363057"/>
            <a:chExt cx="5559337" cy="776810"/>
          </a:xfrm>
        </p:grpSpPr>
        <p:pic>
          <p:nvPicPr>
            <p:cNvPr id="1034" name="Picture 10" descr="訓練データのトークン数分布">
              <a:extLst>
                <a:ext uri="{FF2B5EF4-FFF2-40B4-BE49-F238E27FC236}">
                  <a16:creationId xmlns:a16="http://schemas.microsoft.com/office/drawing/2014/main" id="{C5A9F122-FFFE-B5C6-0F9A-16465E3BD1A0}"/>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572851" y="27363057"/>
              <a:ext cx="512445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縦軸: 度数)">
              <a:extLst>
                <a:ext uri="{FF2B5EF4-FFF2-40B4-BE49-F238E27FC236}">
                  <a16:creationId xmlns:a16="http://schemas.microsoft.com/office/drawing/2014/main" id="{98E72E49-9758-E9F4-F53F-54C88179D08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06927" y="27808932"/>
              <a:ext cx="1625261" cy="330935"/>
            </a:xfrm>
            <a:prstGeom prst="rect">
              <a:avLst/>
            </a:prstGeom>
            <a:noFill/>
            <a:extLst>
              <a:ext uri="{909E8E84-426E-40DD-AFC4-6F175D3DCCD1}">
                <a14:hiddenFill xmlns:a14="http://schemas.microsoft.com/office/drawing/2010/main">
                  <a:solidFill>
                    <a:srgbClr val="FFFFFF"/>
                  </a:solidFill>
                </a14:hiddenFill>
              </a:ext>
            </a:extLst>
          </p:spPr>
        </p:pic>
      </p:grpSp>
      <p:pic>
        <p:nvPicPr>
          <p:cNvPr id="1038" name="Picture 14" descr="\begin{table}[]&#10;\begin{tabular}{c|cc}&#10;\multirow{}{}{} &amp; \multicolumn{2}{c}{トークン数} \\&#10;                  &amp; $\geq 512$    &amp; $&lt; 512$   \\ \hline&#10;Original          &amp; 3747          &amp; 2148      \\&#10;Summary           &amp; 11            &amp; 5884     &#10;\end{tabular}&#10;\end{table}">
            <a:extLst>
              <a:ext uri="{FF2B5EF4-FFF2-40B4-BE49-F238E27FC236}">
                <a16:creationId xmlns:a16="http://schemas.microsoft.com/office/drawing/2014/main" id="{7A6800AD-6120-AD79-4526-1CB07A2042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1012" y="31078090"/>
            <a:ext cx="5673951" cy="214890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poch">
            <a:extLst>
              <a:ext uri="{FF2B5EF4-FFF2-40B4-BE49-F238E27FC236}">
                <a16:creationId xmlns:a16="http://schemas.microsoft.com/office/drawing/2014/main" id="{E1D5DC89-4CD9-1170-9CB5-A81690D524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92655" y="27116817"/>
            <a:ext cx="9810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18" descr="epoch">
            <a:extLst>
              <a:ext uri="{FF2B5EF4-FFF2-40B4-BE49-F238E27FC236}">
                <a16:creationId xmlns:a16="http://schemas.microsoft.com/office/drawing/2014/main" id="{2C342DEA-6B69-8500-B46F-A7C53372EB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20798" y="27116817"/>
            <a:ext cx="9810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パラメータ $(p, q)$ の変化">
            <a:extLst>
              <a:ext uri="{FF2B5EF4-FFF2-40B4-BE49-F238E27FC236}">
                <a16:creationId xmlns:a16="http://schemas.microsoft.com/office/drawing/2014/main" id="{BA07409A-0C57-4145-522D-5E39919CC61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064000" y="22768380"/>
            <a:ext cx="4267200" cy="428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パラメータ $(p, q, r)$ の変化">
            <a:extLst>
              <a:ext uri="{FF2B5EF4-FFF2-40B4-BE49-F238E27FC236}">
                <a16:creationId xmlns:a16="http://schemas.microsoft.com/office/drawing/2014/main" id="{47273551-67F2-4716-A8F9-906743DCF67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000027" y="22773264"/>
            <a:ext cx="4638675" cy="42862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グループ化 13">
            <a:extLst>
              <a:ext uri="{FF2B5EF4-FFF2-40B4-BE49-F238E27FC236}">
                <a16:creationId xmlns:a16="http://schemas.microsoft.com/office/drawing/2014/main" id="{D6D5CC4A-AFEC-7377-BC69-FECAD6C7A668}"/>
              </a:ext>
            </a:extLst>
          </p:cNvPr>
          <p:cNvGrpSpPr/>
          <p:nvPr/>
        </p:nvGrpSpPr>
        <p:grpSpPr>
          <a:xfrm>
            <a:off x="35625782" y="23258351"/>
            <a:ext cx="8390377" cy="5807619"/>
            <a:chOff x="38015423" y="23513143"/>
            <a:chExt cx="8390377" cy="5807619"/>
          </a:xfrm>
        </p:grpSpPr>
        <p:sp>
          <p:nvSpPr>
            <p:cNvPr id="11" name="正方形/長方形 10">
              <a:extLst>
                <a:ext uri="{FF2B5EF4-FFF2-40B4-BE49-F238E27FC236}">
                  <a16:creationId xmlns:a16="http://schemas.microsoft.com/office/drawing/2014/main" id="{2B6EDA92-35C1-2CCB-F4BD-DE54C8684A8C}"/>
                </a:ext>
              </a:extLst>
            </p:cNvPr>
            <p:cNvSpPr/>
            <p:nvPr/>
          </p:nvSpPr>
          <p:spPr>
            <a:xfrm>
              <a:off x="38015424" y="23555078"/>
              <a:ext cx="8390376" cy="57656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descr="グラフ, ヒストグラム&#10;&#10;自動的に生成された説明">
              <a:extLst>
                <a:ext uri="{FF2B5EF4-FFF2-40B4-BE49-F238E27FC236}">
                  <a16:creationId xmlns:a16="http://schemas.microsoft.com/office/drawing/2014/main" id="{A221E51A-EB97-811B-FE44-C81D683B1844}"/>
                </a:ext>
              </a:extLst>
            </p:cNvPr>
            <p:cNvPicPr>
              <a:picLocks noChangeAspect="1"/>
            </p:cNvPicPr>
            <p:nvPr/>
          </p:nvPicPr>
          <p:blipFill rotWithShape="1">
            <a:blip r:embed="rId24"/>
            <a:srcRect l="6106" t="11701" r="18505" b="6192"/>
            <a:stretch/>
          </p:blipFill>
          <p:spPr>
            <a:xfrm>
              <a:off x="38015423" y="23513143"/>
              <a:ext cx="8390377" cy="5482926"/>
            </a:xfrm>
            <a:prstGeom prst="rect">
              <a:avLst/>
            </a:prstGeom>
            <a:ln>
              <a:noFill/>
            </a:ln>
          </p:spPr>
        </p:pic>
        <p:pic>
          <p:nvPicPr>
            <p:cNvPr id="126" name="図 125" descr="グラフ, ヒストグラム&#10;&#10;自動的に生成された説明">
              <a:extLst>
                <a:ext uri="{FF2B5EF4-FFF2-40B4-BE49-F238E27FC236}">
                  <a16:creationId xmlns:a16="http://schemas.microsoft.com/office/drawing/2014/main" id="{310C558E-4388-A575-49FF-8EA48AD99B4C}"/>
                </a:ext>
              </a:extLst>
            </p:cNvPr>
            <p:cNvPicPr>
              <a:picLocks noChangeAspect="1"/>
            </p:cNvPicPr>
            <p:nvPr/>
          </p:nvPicPr>
          <p:blipFill rotWithShape="1">
            <a:blip r:embed="rId24"/>
            <a:srcRect l="73443" t="12901" r="10486" b="75056"/>
            <a:stretch/>
          </p:blipFill>
          <p:spPr>
            <a:xfrm>
              <a:off x="39142951" y="23837992"/>
              <a:ext cx="2911172" cy="1308934"/>
            </a:xfrm>
            <a:prstGeom prst="rect">
              <a:avLst/>
            </a:prstGeom>
          </p:spPr>
        </p:pic>
        <p:pic>
          <p:nvPicPr>
            <p:cNvPr id="1044" name="Picture 20" descr="Number of Tokens">
              <a:extLst>
                <a:ext uri="{FF2B5EF4-FFF2-40B4-BE49-F238E27FC236}">
                  <a16:creationId xmlns:a16="http://schemas.microsoft.com/office/drawing/2014/main" id="{528E733D-59C4-8216-2281-9B11AE0012A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015430" y="28993233"/>
              <a:ext cx="3143250" cy="285750"/>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a:extLst>
                <a:ext uri="{FF2B5EF4-FFF2-40B4-BE49-F238E27FC236}">
                  <a16:creationId xmlns:a16="http://schemas.microsoft.com/office/drawing/2014/main" id="{382B9B9E-3F38-A574-7E4B-D8AE62D74C9B}"/>
                </a:ext>
              </a:extLst>
            </p:cNvPr>
            <p:cNvSpPr/>
            <p:nvPr/>
          </p:nvSpPr>
          <p:spPr>
            <a:xfrm>
              <a:off x="45371656" y="23555078"/>
              <a:ext cx="1034143" cy="9793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3C072718-D747-0482-2636-539B0062E165}"/>
              </a:ext>
            </a:extLst>
          </p:cNvPr>
          <p:cNvSpPr txBox="1"/>
          <p:nvPr/>
        </p:nvSpPr>
        <p:spPr>
          <a:xfrm>
            <a:off x="40698295" y="21226072"/>
            <a:ext cx="3777521" cy="307777"/>
          </a:xfrm>
          <a:prstGeom prst="rect">
            <a:avLst/>
          </a:prstGeom>
          <a:noFill/>
        </p:spPr>
        <p:txBody>
          <a:bodyPr wrap="square" rtlCol="0">
            <a:spAutoFit/>
          </a:bodyPr>
          <a:lstStyle/>
          <a:p>
            <a:r>
              <a:rPr kumimoji="1" lang="en-US" altLang="ja-JP" dirty="0"/>
              <a:t>Number of Tokens</a:t>
            </a:r>
            <a:endParaRPr kumimoji="1" lang="ja-JP" altLang="en-US" dirty="0"/>
          </a:p>
        </p:txBody>
      </p:sp>
    </p:spTree>
    <p:extLst>
      <p:ext uri="{BB962C8B-B14F-4D97-AF65-F5344CB8AC3E}">
        <p14:creationId xmlns:p14="http://schemas.microsoft.com/office/powerpoint/2010/main" val="384945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65" name="グループ化 64">
            <a:extLst>
              <a:ext uri="{FF2B5EF4-FFF2-40B4-BE49-F238E27FC236}">
                <a16:creationId xmlns:a16="http://schemas.microsoft.com/office/drawing/2014/main" id="{1A0F69E5-DFE9-F784-F570-20906524EEF7}"/>
              </a:ext>
            </a:extLst>
          </p:cNvPr>
          <p:cNvGrpSpPr/>
          <p:nvPr/>
        </p:nvGrpSpPr>
        <p:grpSpPr>
          <a:xfrm>
            <a:off x="9609992" y="3502524"/>
            <a:ext cx="8774726" cy="6449258"/>
            <a:chOff x="9609992" y="3502524"/>
            <a:chExt cx="8774726" cy="6449258"/>
          </a:xfrm>
        </p:grpSpPr>
        <p:sp>
          <p:nvSpPr>
            <p:cNvPr id="23" name="正方形/長方形 22">
              <a:extLst>
                <a:ext uri="{FF2B5EF4-FFF2-40B4-BE49-F238E27FC236}">
                  <a16:creationId xmlns:a16="http://schemas.microsoft.com/office/drawing/2014/main" id="{570C5986-C8F4-8616-ADF8-D3073A53FADE}"/>
                </a:ext>
              </a:extLst>
            </p:cNvPr>
            <p:cNvSpPr/>
            <p:nvPr/>
          </p:nvSpPr>
          <p:spPr>
            <a:xfrm>
              <a:off x="13364420" y="3502524"/>
              <a:ext cx="3113830" cy="1436410"/>
            </a:xfrm>
            <a:prstGeom prst="rect">
              <a:avLst/>
            </a:prstGeom>
            <a:solidFill>
              <a:schemeClr val="accent2">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CBBC50BD-70F0-BED6-D2A6-F9A38A74269A}"/>
                </a:ext>
              </a:extLst>
            </p:cNvPr>
            <p:cNvGrpSpPr/>
            <p:nvPr/>
          </p:nvGrpSpPr>
          <p:grpSpPr>
            <a:xfrm>
              <a:off x="9609992" y="3725075"/>
              <a:ext cx="8774726" cy="6226707"/>
              <a:chOff x="2409092" y="697968"/>
              <a:chExt cx="8774726" cy="6226707"/>
            </a:xfrm>
          </p:grpSpPr>
          <p:grpSp>
            <p:nvGrpSpPr>
              <p:cNvPr id="22" name="グループ化 21">
                <a:extLst>
                  <a:ext uri="{FF2B5EF4-FFF2-40B4-BE49-F238E27FC236}">
                    <a16:creationId xmlns:a16="http://schemas.microsoft.com/office/drawing/2014/main" id="{5C15D4C5-434A-34DD-E61D-5CFFEC122809}"/>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06F104B9-64A9-82AB-CC67-ED31F8707E5C}"/>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F0088982-55D1-64BB-3EEC-E1C9B7F47EF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E1324D5E-508F-BEE8-0F18-1AFF5C923286}"/>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2C5975C3-7C57-64F0-CBA9-DDE400C4748A}"/>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E60FB9E2-A21C-A985-AEF9-B2A140B70340}"/>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7" name="正方形/長方形 6">
                  <a:extLst>
                    <a:ext uri="{FF2B5EF4-FFF2-40B4-BE49-F238E27FC236}">
                      <a16:creationId xmlns:a16="http://schemas.microsoft.com/office/drawing/2014/main" id="{7A3C5764-A0C4-BAAD-F913-67865F79934A}"/>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solidFill>
                        <a:schemeClr val="tx1"/>
                      </a:solidFill>
                    </a:rPr>
                    <a:t>埋め込み層</a:t>
                  </a:r>
                  <a:endParaRPr kumimoji="1" lang="en-US" altLang="ja-JP" sz="5400" dirty="0">
                    <a:solidFill>
                      <a:schemeClr val="tx1"/>
                    </a:solidFill>
                  </a:endParaRPr>
                </a:p>
              </p:txBody>
            </p:sp>
            <p:sp>
              <p:nvSpPr>
                <p:cNvPr id="8" name="矢印: 右 7">
                  <a:extLst>
                    <a:ext uri="{FF2B5EF4-FFF2-40B4-BE49-F238E27FC236}">
                      <a16:creationId xmlns:a16="http://schemas.microsoft.com/office/drawing/2014/main" id="{A8921A30-3EB1-058A-9539-BC4991100589}"/>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5130193D-1469-C1AB-4C7C-30BFDDED7670}"/>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00C893F4-CE8F-B849-62D3-948683B194AE}"/>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564F8E95-2DE1-4D38-DD88-F0849B6BF840}"/>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222E6E03-A125-B1E5-EB26-4B892F58B77D}"/>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B9D54F15-B691-AAD3-3503-D741292C07A4}"/>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7F1725FB-75ED-03E1-8A47-7FF33BCDF028}"/>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AD6FC64A-6B50-678A-134F-900E95CCD2E5}"/>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2A43F56-D532-D63A-2B74-C5B6ECB19063}"/>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i="1"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239A97A2-257B-F246-A646-FB0D4C26861A}"/>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i="1"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4A014BA3-1458-32ED-72D3-C2274474BC13}"/>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i="1"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F9612011-40C3-256A-2BE6-654313A90FF7}"/>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i="1"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DF5E1A37-7688-1FCF-4B25-1511953AFD0A}"/>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21" name="右中かっこ 20">
                  <a:extLst>
                    <a:ext uri="{FF2B5EF4-FFF2-40B4-BE49-F238E27FC236}">
                      <a16:creationId xmlns:a16="http://schemas.microsoft.com/office/drawing/2014/main" id="{15426825-93B2-5FE2-429E-7BC26D59787B}"/>
                    </a:ext>
                  </a:extLst>
                </p:cNvPr>
                <p:cNvSpPr/>
                <p:nvPr/>
              </p:nvSpPr>
              <p:spPr>
                <a:xfrm rot="16200000">
                  <a:off x="7327232" y="-2172030"/>
                  <a:ext cx="732077" cy="6981095"/>
                </a:xfrm>
                <a:prstGeom prst="rightBrace">
                  <a:avLst>
                    <a:gd name="adj1" fmla="val 8333"/>
                    <a:gd name="adj2" fmla="val 50026"/>
                  </a:avLst>
                </a:pr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BA7FA07C-EAFE-896F-4760-64E9AAFD68F7}"/>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grpSp>
        <p:nvGrpSpPr>
          <p:cNvPr id="29" name="グループ化 28">
            <a:extLst>
              <a:ext uri="{FF2B5EF4-FFF2-40B4-BE49-F238E27FC236}">
                <a16:creationId xmlns:a16="http://schemas.microsoft.com/office/drawing/2014/main" id="{7C6C8AE4-3F3F-D97E-5946-ABFBACB43008}"/>
              </a:ext>
            </a:extLst>
          </p:cNvPr>
          <p:cNvGrpSpPr/>
          <p:nvPr/>
        </p:nvGrpSpPr>
        <p:grpSpPr>
          <a:xfrm>
            <a:off x="11812576" y="13715764"/>
            <a:ext cx="16229024" cy="12009676"/>
            <a:chOff x="11812576" y="13715764"/>
            <a:chExt cx="16229024" cy="12009676"/>
          </a:xfrm>
        </p:grpSpPr>
        <p:grpSp>
          <p:nvGrpSpPr>
            <p:cNvPr id="97" name="グループ化 96">
              <a:extLst>
                <a:ext uri="{FF2B5EF4-FFF2-40B4-BE49-F238E27FC236}">
                  <a16:creationId xmlns:a16="http://schemas.microsoft.com/office/drawing/2014/main" id="{E4BE8C2F-BAE5-6CD5-6C44-8B2F707E0E3A}"/>
                </a:ext>
              </a:extLst>
            </p:cNvPr>
            <p:cNvGrpSpPr/>
            <p:nvPr/>
          </p:nvGrpSpPr>
          <p:grpSpPr>
            <a:xfrm>
              <a:off x="11812576" y="14362276"/>
              <a:ext cx="16229024" cy="11363164"/>
              <a:chOff x="11812576" y="14362276"/>
              <a:chExt cx="16229024" cy="11363164"/>
            </a:xfrm>
          </p:grpSpPr>
          <p:grpSp>
            <p:nvGrpSpPr>
              <p:cNvPr id="56" name="グループ化 55">
                <a:extLst>
                  <a:ext uri="{FF2B5EF4-FFF2-40B4-BE49-F238E27FC236}">
                    <a16:creationId xmlns:a16="http://schemas.microsoft.com/office/drawing/2014/main" id="{46DE95D5-1111-B06B-0456-8ACE2FBE8BC6}"/>
                  </a:ext>
                </a:extLst>
              </p:cNvPr>
              <p:cNvGrpSpPr/>
              <p:nvPr/>
            </p:nvGrpSpPr>
            <p:grpSpPr>
              <a:xfrm>
                <a:off x="11812576" y="14362276"/>
                <a:ext cx="16229024" cy="10013557"/>
                <a:chOff x="11812576" y="14362276"/>
                <a:chExt cx="16229024" cy="10013557"/>
              </a:xfrm>
            </p:grpSpPr>
            <p:grpSp>
              <p:nvGrpSpPr>
                <p:cNvPr id="81" name="グループ化 80">
                  <a:extLst>
                    <a:ext uri="{FF2B5EF4-FFF2-40B4-BE49-F238E27FC236}">
                      <a16:creationId xmlns:a16="http://schemas.microsoft.com/office/drawing/2014/main" id="{316FC7B1-73F5-DA74-4432-E8620604DCFB}"/>
                    </a:ext>
                  </a:extLst>
                </p:cNvPr>
                <p:cNvGrpSpPr/>
                <p:nvPr/>
              </p:nvGrpSpPr>
              <p:grpSpPr>
                <a:xfrm>
                  <a:off x="11812576" y="14362276"/>
                  <a:ext cx="15949250" cy="9552376"/>
                  <a:chOff x="11812576" y="14362276"/>
                  <a:chExt cx="15949250" cy="9552376"/>
                </a:xfrm>
              </p:grpSpPr>
              <p:grpSp>
                <p:nvGrpSpPr>
                  <p:cNvPr id="28" name="グループ化 27">
                    <a:extLst>
                      <a:ext uri="{FF2B5EF4-FFF2-40B4-BE49-F238E27FC236}">
                        <a16:creationId xmlns:a16="http://schemas.microsoft.com/office/drawing/2014/main" id="{C6341E05-45C9-1458-0716-435DB34BF654}"/>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48E30AEE-8F22-5DD0-7850-3129B6DF6E16}"/>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C3FC720F-7321-0731-ABE5-B9C9E7265AF1}"/>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ABC5503D-CBDF-7559-93EB-24F3BC12897E}"/>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038A94FD-C08B-6A72-8DE4-5D7D24AFF757}"/>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EE742B14-F0BC-2FFA-856A-6BA1B47639AC}"/>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35" name="正方形/長方形 34">
                      <a:extLst>
                        <a:ext uri="{FF2B5EF4-FFF2-40B4-BE49-F238E27FC236}">
                          <a16:creationId xmlns:a16="http://schemas.microsoft.com/office/drawing/2014/main" id="{369CA393-E4F3-C02A-E2D3-66DBA5EACB62}"/>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A9D2EA05-E155-B616-1D6E-0CAA54041947}"/>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6B879A9E-253F-1C9C-029D-FC7E6A81A9E4}"/>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4AAAE1E-6082-328C-7B01-62C996A2E4C3}"/>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0880FD83-30CF-0A7F-676A-3ECD6DCD9144}"/>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743805F7-E560-1A66-49EE-0D9A42F56710}"/>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4AABC157-09A2-475C-D749-E4A310BDCC03}"/>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CCAB55AA-A503-3E1F-9D5C-15E7F2FF43B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E9C98677-57FD-D77E-CCE9-16DE99049E8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795A7CAC-14B8-64B2-1599-C9CB9D6FC99F}"/>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5BD36A6B-BD79-90C1-2D29-714B96109997}"/>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A3BE1FA5-1714-3D90-D88E-42F98F4D1433}"/>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069D0023-AA21-577F-FFA3-1D035B24C13B}"/>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E64ED78C-F912-418E-3E1B-A8B83A44DC93}"/>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49" name="右中かっこ 48">
                      <a:extLst>
                        <a:ext uri="{FF2B5EF4-FFF2-40B4-BE49-F238E27FC236}">
                          <a16:creationId xmlns:a16="http://schemas.microsoft.com/office/drawing/2014/main" id="{7B118F00-160C-D0EA-CA06-7F5375B2B469}"/>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957008A-D55C-F1D6-A84F-8A2C5A50053A}"/>
                          </a:ext>
                        </a:extLst>
                      </p:cNvPr>
                      <p:cNvSpPr txBox="1"/>
                      <p:nvPr/>
                    </p:nvSpPr>
                    <p:spPr>
                      <a:xfrm>
                        <a:off x="11812577" y="23025370"/>
                        <a:ext cx="8774724" cy="889282"/>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𝑡𝑖𝑡𝑙𝑒</m:t>
                                </m:r>
                              </m:sub>
                            </m:sSub>
                            <m:r>
                              <a:rPr kumimoji="1" lang="en-US" altLang="ja-JP" sz="4800" b="0" i="1" smtClean="0">
                                <a:latin typeface="Cambria Math" panose="02040503050406030204" pitchFamily="18" charset="0"/>
                              </a:rPr>
                              <m:t> </m:t>
                            </m:r>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SEP</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𝑏𝑜𝑑𝑦</m:t>
                                </m:r>
                              </m:sub>
                            </m:sSub>
                          </m:oMath>
                        </a14:m>
                        <a:endParaRPr kumimoji="1" lang="ja-JP" altLang="en-US" sz="4800" dirty="0"/>
                      </a:p>
                    </p:txBody>
                  </p:sp>
                </mc:Choice>
                <mc:Fallback xmlns="">
                  <p:sp>
                    <p:nvSpPr>
                      <p:cNvPr id="51" name="テキスト ボックス 50">
                        <a:extLst>
                          <a:ext uri="{FF2B5EF4-FFF2-40B4-BE49-F238E27FC236}">
                            <a16:creationId xmlns:a16="http://schemas.microsoft.com/office/drawing/2014/main" id="{E957008A-D55C-F1D6-A84F-8A2C5A50053A}"/>
                          </a:ext>
                        </a:extLst>
                      </p:cNvPr>
                      <p:cNvSpPr txBox="1">
                        <a:spLocks noRot="1" noChangeAspect="1" noMove="1" noResize="1" noEditPoints="1" noAdjustHandles="1" noChangeArrowheads="1" noChangeShapeType="1" noTextEdit="1"/>
                      </p:cNvSpPr>
                      <p:nvPr/>
                    </p:nvSpPr>
                    <p:spPr>
                      <a:xfrm>
                        <a:off x="11812577" y="23025370"/>
                        <a:ext cx="8774724" cy="889282"/>
                      </a:xfrm>
                      <a:prstGeom prst="rect">
                        <a:avLst/>
                      </a:prstGeom>
                      <a:blipFill>
                        <a:blip r:embed="rId4"/>
                        <a:stretch>
                          <a:fillRect t="-17123" b="-27397"/>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0CCA43D9-EDA9-C81E-0085-B864591D5FE1}"/>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grpSp>
                <p:nvGrpSpPr>
                  <p:cNvPr id="53" name="グループ化 52">
                    <a:extLst>
                      <a:ext uri="{FF2B5EF4-FFF2-40B4-BE49-F238E27FC236}">
                        <a16:creationId xmlns:a16="http://schemas.microsoft.com/office/drawing/2014/main" id="{A38821BF-FEB0-C22A-4493-A0D830956BC1}"/>
                      </a:ext>
                    </a:extLst>
                  </p:cNvPr>
                  <p:cNvGrpSpPr/>
                  <p:nvPr/>
                </p:nvGrpSpPr>
                <p:grpSpPr>
                  <a:xfrm>
                    <a:off x="20780732" y="18427926"/>
                    <a:ext cx="6981094" cy="4175840"/>
                    <a:chOff x="2409092" y="1767760"/>
                    <a:chExt cx="6981094" cy="4175840"/>
                  </a:xfrm>
                </p:grpSpPr>
                <p:sp>
                  <p:nvSpPr>
                    <p:cNvPr id="54" name="四角形: 上の 2 つの角を切り取る 53">
                      <a:extLst>
                        <a:ext uri="{FF2B5EF4-FFF2-40B4-BE49-F238E27FC236}">
                          <a16:creationId xmlns:a16="http://schemas.microsoft.com/office/drawing/2014/main" id="{F0C70D1D-9BC2-093A-68B9-2018F4E5E601}"/>
                        </a:ext>
                      </a:extLst>
                    </p:cNvPr>
                    <p:cNvSpPr/>
                    <p:nvPr/>
                  </p:nvSpPr>
                  <p:spPr>
                    <a:xfrm>
                      <a:off x="2409092"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55" name="四角形: 上の 2 つの角を切り取る 54">
                      <a:extLst>
                        <a:ext uri="{FF2B5EF4-FFF2-40B4-BE49-F238E27FC236}">
                          <a16:creationId xmlns:a16="http://schemas.microsoft.com/office/drawing/2014/main" id="{23F2FA83-D31A-D31B-6B6A-C8DAECB950DD}"/>
                        </a:ext>
                      </a:extLst>
                    </p:cNvPr>
                    <p:cNvSpPr/>
                    <p:nvPr/>
                  </p:nvSpPr>
                  <p:spPr>
                    <a:xfrm>
                      <a:off x="4202723"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57" name="四角形: 上の 2 つの角を切り取る 56">
                      <a:extLst>
                        <a:ext uri="{FF2B5EF4-FFF2-40B4-BE49-F238E27FC236}">
                          <a16:creationId xmlns:a16="http://schemas.microsoft.com/office/drawing/2014/main" id="{DF445540-1D3B-B298-8EBE-FCA48387EE1D}"/>
                        </a:ext>
                      </a:extLst>
                    </p:cNvPr>
                    <p:cNvSpPr/>
                    <p:nvPr/>
                  </p:nvSpPr>
                  <p:spPr>
                    <a:xfrm>
                      <a:off x="7789986"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58" name="四角形: 上の 2 つの角を切り取る 57">
                      <a:extLst>
                        <a:ext uri="{FF2B5EF4-FFF2-40B4-BE49-F238E27FC236}">
                          <a16:creationId xmlns:a16="http://schemas.microsoft.com/office/drawing/2014/main" id="{599D4B7C-6129-976D-A86E-EC2CCB130803}"/>
                        </a:ext>
                      </a:extLst>
                    </p:cNvPr>
                    <p:cNvSpPr/>
                    <p:nvPr/>
                  </p:nvSpPr>
                  <p:spPr>
                    <a:xfrm>
                      <a:off x="5996354"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59" name="正方形/長方形 58">
                      <a:extLst>
                        <a:ext uri="{FF2B5EF4-FFF2-40B4-BE49-F238E27FC236}">
                          <a16:creationId xmlns:a16="http://schemas.microsoft.com/office/drawing/2014/main" id="{9526E383-795E-90D1-DD1F-6412CB0DD27A}"/>
                        </a:ext>
                      </a:extLst>
                    </p:cNvPr>
                    <p:cNvSpPr/>
                    <p:nvPr/>
                  </p:nvSpPr>
                  <p:spPr>
                    <a:xfrm>
                      <a:off x="2409092" y="3094892"/>
                      <a:ext cx="6981094" cy="145952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(2)</a:t>
                      </a:r>
                    </a:p>
                  </p:txBody>
                </p:sp>
                <p:sp>
                  <p:nvSpPr>
                    <p:cNvPr id="60" name="矢印: 右 59">
                      <a:extLst>
                        <a:ext uri="{FF2B5EF4-FFF2-40B4-BE49-F238E27FC236}">
                          <a16:creationId xmlns:a16="http://schemas.microsoft.com/office/drawing/2014/main" id="{77242BED-7336-4859-9D5B-C8D5F1CB8E4F}"/>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4260C73F-F55E-66F1-5872-54366379E9D3}"/>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5891A4C0-4E73-7B3F-C88F-7A010FF17B76}"/>
                        </a:ext>
                      </a:extLst>
                    </p:cNvPr>
                    <p:cNvSpPr/>
                    <p:nvPr/>
                  </p:nvSpPr>
                  <p:spPr>
                    <a:xfrm rot="16200000">
                      <a:off x="832631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370080DF-DED9-A723-264E-F2AD9F8ED171}"/>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5E11962B-CA7A-8548-7217-74BE22B34912}"/>
                        </a:ext>
                      </a:extLst>
                    </p:cNvPr>
                    <p:cNvSpPr/>
                    <p:nvPr/>
                  </p:nvSpPr>
                  <p:spPr>
                    <a:xfrm>
                      <a:off x="2409092" y="1767760"/>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gr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06E47995-6AB6-2441-9CA9-3A546E3D6F3D}"/>
                          </a:ext>
                        </a:extLst>
                      </p:cNvPr>
                      <p:cNvSpPr txBox="1"/>
                      <p:nvPr/>
                    </p:nvSpPr>
                    <p:spPr>
                      <a:xfrm>
                        <a:off x="21042302" y="23025370"/>
                        <a:ext cx="6651383" cy="889282"/>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𝑠𝑢𝑚𝑚𝑎𝑟𝑦</m:t>
                                </m:r>
                              </m:sub>
                            </m:sSub>
                          </m:oMath>
                        </a14:m>
                        <a:endParaRPr kumimoji="1" lang="ja-JP" altLang="en-US" sz="4800" dirty="0"/>
                      </a:p>
                    </p:txBody>
                  </p:sp>
                </mc:Choice>
                <mc:Fallback xmlns="">
                  <p:sp>
                    <p:nvSpPr>
                      <p:cNvPr id="74" name="テキスト ボックス 73">
                        <a:extLst>
                          <a:ext uri="{FF2B5EF4-FFF2-40B4-BE49-F238E27FC236}">
                            <a16:creationId xmlns:a16="http://schemas.microsoft.com/office/drawing/2014/main" id="{06E47995-6AB6-2441-9CA9-3A546E3D6F3D}"/>
                          </a:ext>
                        </a:extLst>
                      </p:cNvPr>
                      <p:cNvSpPr txBox="1">
                        <a:spLocks noRot="1" noChangeAspect="1" noMove="1" noResize="1" noEditPoints="1" noAdjustHandles="1" noChangeArrowheads="1" noChangeShapeType="1" noTextEdit="1"/>
                      </p:cNvSpPr>
                      <p:nvPr/>
                    </p:nvSpPr>
                    <p:spPr>
                      <a:xfrm>
                        <a:off x="21042302" y="23025370"/>
                        <a:ext cx="6651383" cy="889282"/>
                      </a:xfrm>
                      <a:prstGeom prst="rect">
                        <a:avLst/>
                      </a:prstGeom>
                      <a:blipFill>
                        <a:blip r:embed="rId5"/>
                        <a:stretch>
                          <a:fillRect t="-17123" b="-27397"/>
                        </a:stretch>
                      </a:blipFill>
                    </p:spPr>
                    <p:txBody>
                      <a:bodyPr/>
                      <a:lstStyle/>
                      <a:p>
                        <a:r>
                          <a:rPr lang="ja-JP" altLang="en-US">
                            <a:noFill/>
                          </a:rPr>
                          <a:t> </a:t>
                        </a:r>
                      </a:p>
                    </p:txBody>
                  </p:sp>
                </mc:Fallback>
              </mc:AlternateContent>
              <p:sp>
                <p:nvSpPr>
                  <p:cNvPr id="75" name="矢印: 右 74">
                    <a:extLst>
                      <a:ext uri="{FF2B5EF4-FFF2-40B4-BE49-F238E27FC236}">
                        <a16:creationId xmlns:a16="http://schemas.microsoft.com/office/drawing/2014/main" id="{86B37596-0127-720D-C905-BF35E225A6BA}"/>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9FC19EC-A931-47F4-26FB-319B55AA0EDD}"/>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FCDC00DA-E0CA-8D26-B9F7-0392176671D4}"/>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BBC27076-0251-839E-19BA-551BB676D1E5}"/>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a:rPr kumimoji="1" lang="en-US" altLang="ja-JP" sz="4400" b="0" i="1" smtClean="0">
                                    <a:solidFill>
                                      <a:schemeClr val="bg1"/>
                                    </a:solidFill>
                                    <a:latin typeface="Cambria Math" panose="02040503050406030204" pitchFamily="18" charset="0"/>
                                  </a:rPr>
                                  <m:t>𝑠𝑢𝑚</m:t>
                                </m:r>
                              </m:sub>
                            </m:sSub>
                          </m:oMath>
                        </a14:m>
                        <a:r>
                          <a:rPr lang="en-US" altLang="ja-JP" sz="4400" b="0" i="0" u="none" strike="noStrike" baseline="0" dirty="0">
                            <a:latin typeface="+mn-ea"/>
                          </a:rPr>
                          <a:t> </a:t>
                        </a:r>
                        <a:endParaRPr kumimoji="1" lang="ja-JP" altLang="en-US" sz="7200" dirty="0">
                          <a:latin typeface="+mn-ea"/>
                        </a:endParaRPr>
                      </a:p>
                    </p:txBody>
                  </p:sp>
                </mc:Choice>
                <mc:Fallback xmlns="">
                  <p:sp>
                    <p:nvSpPr>
                      <p:cNvPr id="78" name="正方形/長方形 77">
                        <a:extLst>
                          <a:ext uri="{FF2B5EF4-FFF2-40B4-BE49-F238E27FC236}">
                            <a16:creationId xmlns:a16="http://schemas.microsoft.com/office/drawing/2014/main" id="{BBC27076-0251-839E-19BA-551BB676D1E5}"/>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6"/>
                        <a:stretch>
                          <a:fillRect b="-127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四角形: 上の 2 つの角を切り取る 78">
                        <a:extLst>
                          <a:ext uri="{FF2B5EF4-FFF2-40B4-BE49-F238E27FC236}">
                            <a16:creationId xmlns:a16="http://schemas.microsoft.com/office/drawing/2014/main" id="{D1982DDF-6752-A4D2-F22F-3A12AFC4AF35}"/>
                          </a:ext>
                        </a:extLst>
                      </p:cNvPr>
                      <p:cNvSpPr/>
                      <p:nvPr/>
                    </p:nvSpPr>
                    <p:spPr>
                      <a:xfrm>
                        <a:off x="22574362" y="18360433"/>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5400" b="0" i="1" smtClean="0">
                                  <a:solidFill>
                                    <a:schemeClr val="tx1"/>
                                  </a:solidFill>
                                  <a:latin typeface="Cambria Math" panose="02040503050406030204" pitchFamily="18" charset="0"/>
                                </a:rPr>
                                <m:t>=</m:t>
                              </m:r>
                              <m:sSub>
                                <m:sSubPr>
                                  <m:ctrlPr>
                                    <a:rPr kumimoji="1" lang="en-US" altLang="ja-JP" sz="5400" b="0" i="1" smtClean="0">
                                      <a:solidFill>
                                        <a:schemeClr val="tx1"/>
                                      </a:solidFill>
                                      <a:latin typeface="Cambria Math" panose="02040503050406030204" pitchFamily="18" charset="0"/>
                                    </a:rPr>
                                  </m:ctrlPr>
                                </m:sSubPr>
                                <m:e>
                                  <m:r>
                                    <a:rPr kumimoji="1" lang="en-US" altLang="ja-JP" sz="5400" b="0" i="1" smtClean="0">
                                      <a:solidFill>
                                        <a:schemeClr val="tx1"/>
                                      </a:solidFill>
                                      <a:latin typeface="Cambria Math" panose="02040503050406030204" pitchFamily="18" charset="0"/>
                                    </a:rPr>
                                    <m:t>𝐸</m:t>
                                  </m:r>
                                </m:e>
                                <m:sub>
                                  <m:r>
                                    <a:rPr kumimoji="1" lang="en-US" altLang="ja-JP" sz="5400" b="0" i="1" smtClean="0">
                                      <a:solidFill>
                                        <a:schemeClr val="tx1"/>
                                      </a:solidFill>
                                      <a:latin typeface="Cambria Math" panose="02040503050406030204" pitchFamily="18" charset="0"/>
                                    </a:rPr>
                                    <m:t>𝑠𝑢𝑚</m:t>
                                  </m:r>
                                </m:sub>
                              </m:sSub>
                            </m:oMath>
                          </m:oMathPara>
                        </a14:m>
                        <a:endParaRPr kumimoji="1" lang="ja-JP" altLang="en-US" sz="5400" dirty="0">
                          <a:solidFill>
                            <a:schemeClr val="tx1"/>
                          </a:solidFill>
                        </a:endParaRPr>
                      </a:p>
                    </p:txBody>
                  </p:sp>
                </mc:Choice>
                <mc:Fallback xmlns="">
                  <p:sp>
                    <p:nvSpPr>
                      <p:cNvPr id="79" name="四角形: 上の 2 つの角を切り取る 78">
                        <a:extLst>
                          <a:ext uri="{FF2B5EF4-FFF2-40B4-BE49-F238E27FC236}">
                            <a16:creationId xmlns:a16="http://schemas.microsoft.com/office/drawing/2014/main" id="{D1982DDF-6752-A4D2-F22F-3A12AFC4AF35}"/>
                          </a:ext>
                        </a:extLst>
                      </p:cNvPr>
                      <p:cNvSpPr>
                        <a:spLocks noRot="1" noChangeAspect="1" noMove="1" noResize="1" noEditPoints="1" noAdjustHandles="1" noChangeArrowheads="1" noChangeShapeType="1" noTextEdit="1"/>
                      </p:cNvSpPr>
                      <p:nvPr/>
                    </p:nvSpPr>
                    <p:spPr>
                      <a:xfrm>
                        <a:off x="22574362" y="18360433"/>
                        <a:ext cx="1600200" cy="1019908"/>
                      </a:xfrm>
                      <a:prstGeom prst="snip2SameRect">
                        <a:avLst/>
                      </a:prstGeom>
                      <a:blipFill>
                        <a:blip r:embed="rId7"/>
                        <a:stretch>
                          <a:fillRect l="-20532" r="-9125"/>
                        </a:stretch>
                      </a:blipFill>
                      <a:ln>
                        <a:noFill/>
                      </a:ln>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809C45F8-FE37-9B3D-709C-C1EB636F4234}"/>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F058F5FE-FB4E-8A6C-1DE9-D97515A5574B}"/>
                    </a:ext>
                  </a:extLst>
                </p:cNvPr>
                <p:cNvSpPr/>
                <p:nvPr/>
              </p:nvSpPr>
              <p:spPr>
                <a:xfrm>
                  <a:off x="20670775" y="16509530"/>
                  <a:ext cx="7370825" cy="7866303"/>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D2A6EC5D-33D3-C1A5-8D73-1E23DD96CA8D}"/>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latin typeface="+mn-ea"/>
                      <a:ea typeface="+mn-ea"/>
                    </a:rPr>
                    <a:t>提案部分</a:t>
                  </a:r>
                </a:p>
              </p:txBody>
            </p:sp>
          </p:grpSp>
          <p:cxnSp>
            <p:nvCxnSpPr>
              <p:cNvPr id="62" name="直線コネクタ 61">
                <a:extLst>
                  <a:ext uri="{FF2B5EF4-FFF2-40B4-BE49-F238E27FC236}">
                    <a16:creationId xmlns:a16="http://schemas.microsoft.com/office/drawing/2014/main" id="{3639B89F-7409-FB78-8206-3539CC250268}"/>
                  </a:ext>
                </a:extLst>
              </p:cNvPr>
              <p:cNvCxnSpPr>
                <a:cxnSpLocks/>
              </p:cNvCxnSpPr>
              <p:nvPr/>
            </p:nvCxnSpPr>
            <p:spPr>
              <a:xfrm>
                <a:off x="15568863" y="23914652"/>
                <a:ext cx="4508485" cy="0"/>
              </a:xfrm>
              <a:prstGeom prst="line">
                <a:avLst/>
              </a:prstGeom>
              <a:ln w="57150"/>
            </p:spPr>
            <p:style>
              <a:lnRef idx="1">
                <a:schemeClr val="accent5"/>
              </a:lnRef>
              <a:fillRef idx="0">
                <a:schemeClr val="accent5"/>
              </a:fillRef>
              <a:effectRef idx="0">
                <a:schemeClr val="accent5"/>
              </a:effectRef>
              <a:fontRef idx="minor">
                <a:schemeClr val="tx1"/>
              </a:fontRef>
            </p:style>
          </p:cxnSp>
          <p:cxnSp>
            <p:nvCxnSpPr>
              <p:cNvPr id="72" name="直線コネクタ 71">
                <a:extLst>
                  <a:ext uri="{FF2B5EF4-FFF2-40B4-BE49-F238E27FC236}">
                    <a16:creationId xmlns:a16="http://schemas.microsoft.com/office/drawing/2014/main" id="{7591BBD4-BEB5-3914-D143-001075D37F4E}"/>
                  </a:ext>
                </a:extLst>
              </p:cNvPr>
              <p:cNvCxnSpPr/>
              <p:nvPr/>
            </p:nvCxnSpPr>
            <p:spPr>
              <a:xfrm>
                <a:off x="17896855" y="23914652"/>
                <a:ext cx="0" cy="1078948"/>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73" name="直線コネクタ 72">
                <a:extLst>
                  <a:ext uri="{FF2B5EF4-FFF2-40B4-BE49-F238E27FC236}">
                    <a16:creationId xmlns:a16="http://schemas.microsoft.com/office/drawing/2014/main" id="{BF66BBA1-69A1-6A60-20A6-3BC659E3E99A}"/>
                  </a:ext>
                </a:extLst>
              </p:cNvPr>
              <p:cNvCxnSpPr>
                <a:cxnSpLocks/>
              </p:cNvCxnSpPr>
              <p:nvPr/>
            </p:nvCxnSpPr>
            <p:spPr>
              <a:xfrm>
                <a:off x="17896855" y="24993600"/>
                <a:ext cx="8071339"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4F46EC2-7FA3-D349-CA38-B5EED494CD7D}"/>
                  </a:ext>
                </a:extLst>
              </p:cNvPr>
              <p:cNvCxnSpPr/>
              <p:nvPr/>
            </p:nvCxnSpPr>
            <p:spPr>
              <a:xfrm flipV="1">
                <a:off x="25968194" y="23914652"/>
                <a:ext cx="0" cy="10789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B14A19D6-7302-BB66-6700-8580880CDE0A}"/>
                  </a:ext>
                </a:extLst>
              </p:cNvPr>
              <p:cNvCxnSpPr>
                <a:cxnSpLocks/>
              </p:cNvCxnSpPr>
              <p:nvPr/>
            </p:nvCxnSpPr>
            <p:spPr>
              <a:xfrm>
                <a:off x="24712863" y="23914652"/>
                <a:ext cx="2514600" cy="0"/>
              </a:xfrm>
              <a:prstGeom prst="line">
                <a:avLst/>
              </a:prstGeom>
              <a:ln w="57150"/>
            </p:spPr>
            <p:style>
              <a:lnRef idx="1">
                <a:schemeClr val="accent5"/>
              </a:lnRef>
              <a:fillRef idx="0">
                <a:schemeClr val="accent5"/>
              </a:fillRef>
              <a:effectRef idx="0">
                <a:schemeClr val="accent5"/>
              </a:effectRef>
              <a:fontRef idx="minor">
                <a:schemeClr val="tx1"/>
              </a:fontRef>
            </p:style>
          </p:cxnSp>
          <p:sp>
            <p:nvSpPr>
              <p:cNvPr id="96" name="テキスト ボックス 95">
                <a:extLst>
                  <a:ext uri="{FF2B5EF4-FFF2-40B4-BE49-F238E27FC236}">
                    <a16:creationId xmlns:a16="http://schemas.microsoft.com/office/drawing/2014/main" id="{99619921-FC81-8564-21AB-27252D4879F8}"/>
                  </a:ext>
                </a:extLst>
              </p:cNvPr>
              <p:cNvSpPr txBox="1"/>
              <p:nvPr/>
            </p:nvSpPr>
            <p:spPr>
              <a:xfrm>
                <a:off x="20052435" y="24955999"/>
                <a:ext cx="3760177" cy="769441"/>
              </a:xfrm>
              <a:prstGeom prst="rect">
                <a:avLst/>
              </a:prstGeom>
              <a:noFill/>
            </p:spPr>
            <p:txBody>
              <a:bodyPr wrap="square" rtlCol="0">
                <a:spAutoFit/>
              </a:bodyPr>
              <a:lstStyle/>
              <a:p>
                <a:pPr algn="ctr"/>
                <a:r>
                  <a:rPr kumimoji="1" lang="ja-JP" altLang="en-US" sz="4400" dirty="0">
                    <a:latin typeface="+mn-ea"/>
                    <a:ea typeface="+mn-ea"/>
                  </a:rPr>
                  <a:t>要約文の生成</a:t>
                </a:r>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9223E86-69DE-B19C-C8EF-43C1B0AFC234}"/>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𝑠𝑢𝑚</m:t>
                            </m:r>
                          </m:sub>
                        </m:sSub>
                      </m:oMath>
                    </m:oMathPara>
                  </a14:m>
                  <a:endParaRPr lang="ja-JP" altLang="en-US" sz="3200" dirty="0"/>
                </a:p>
              </p:txBody>
            </p:sp>
          </mc:Choice>
          <mc:Fallback xmlns="">
            <p:sp>
              <p:nvSpPr>
                <p:cNvPr id="27" name="テキスト ボックス 26">
                  <a:extLst>
                    <a:ext uri="{FF2B5EF4-FFF2-40B4-BE49-F238E27FC236}">
                      <a16:creationId xmlns:a16="http://schemas.microsoft.com/office/drawing/2014/main" id="{49223E86-69DE-B19C-C8EF-43C1B0AFC234}"/>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62066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A06E9687-AE22-9EFA-05CB-1F1210ED7E36}"/>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F3EFBF84-803C-0B15-861A-DEE7BCA0AB56}"/>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A1AA15F5-9B80-BD7F-E9AC-C09492379334}"/>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BDB8288C-F5EA-1312-ADFE-792D2A743EA7}"/>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42F191A6-4BC0-ED6F-3E39-FFF050EB80BB}"/>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DE4C55A6-7026-EEEC-92DF-0B9CA76EB307}"/>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BF24A122-80E6-C568-F189-0AA565B9F502}"/>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369445DE-7A16-093D-479E-FDACB904058A}"/>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D4EDEBC3-9C97-F161-1888-D3ECF462C81A}"/>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A75710AC-55BC-A920-D410-C786CD851957}"/>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F1E2F74D-3154-EB9A-C267-99FF7FADF24D}"/>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DDDB8E65-8258-4EF4-BADD-38D8452AF88F}"/>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460604B5-B668-6E03-DE2B-64047754AF95}"/>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704A9993-8CE3-617B-513D-CFBFE023AADA}"/>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7D970CAF-C0E0-A645-EC72-A351C9B7C354}"/>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607898A1-9E90-3190-FD72-370538449CCB}"/>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96D36CE4-CAD8-D24D-A4BA-FE0F9FFFD2B1}"/>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4A149BF8-7D89-D25F-81F9-13D42AA21B26}"/>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7D1BC6D2-09F2-8EB8-0051-69C271519B94}"/>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BB126202-1B1C-8366-4A2E-74069CC7085D}"/>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DD964DE1-881B-E2E3-4AAD-BC3DFE9E573A}"/>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DA5A21F2-2FF1-CB27-BF18-24DE7E728E1C}"/>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04155F1C-6040-E711-28C3-D76F33547AA7}"/>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7997CEEC-81F7-CC2D-A256-96782560A8BC}"/>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58674F5F-D4DD-2B54-6ED1-86C3B7036D55}"/>
              </a:ext>
            </a:extLst>
          </p:cNvPr>
          <p:cNvGrpSpPr/>
          <p:nvPr/>
        </p:nvGrpSpPr>
        <p:grpSpPr>
          <a:xfrm>
            <a:off x="10383716" y="13115263"/>
            <a:ext cx="16229024" cy="10660069"/>
            <a:chOff x="11812576" y="13715764"/>
            <a:chExt cx="16229024" cy="10660069"/>
          </a:xfrm>
        </p:grpSpPr>
        <p:grpSp>
          <p:nvGrpSpPr>
            <p:cNvPr id="97" name="グループ化 96">
              <a:extLst>
                <a:ext uri="{FF2B5EF4-FFF2-40B4-BE49-F238E27FC236}">
                  <a16:creationId xmlns:a16="http://schemas.microsoft.com/office/drawing/2014/main" id="{4C3C7A15-F04E-99C6-96DA-267CDFF3A907}"/>
                </a:ext>
              </a:extLst>
            </p:cNvPr>
            <p:cNvGrpSpPr/>
            <p:nvPr/>
          </p:nvGrpSpPr>
          <p:grpSpPr>
            <a:xfrm>
              <a:off x="11812576" y="14362276"/>
              <a:ext cx="16229024" cy="10013557"/>
              <a:chOff x="11812576" y="14362276"/>
              <a:chExt cx="16229024" cy="10013557"/>
            </a:xfrm>
          </p:grpSpPr>
          <p:grpSp>
            <p:nvGrpSpPr>
              <p:cNvPr id="56" name="グループ化 55">
                <a:extLst>
                  <a:ext uri="{FF2B5EF4-FFF2-40B4-BE49-F238E27FC236}">
                    <a16:creationId xmlns:a16="http://schemas.microsoft.com/office/drawing/2014/main" id="{EAB8D498-AA42-5995-E043-95718B410F43}"/>
                  </a:ext>
                </a:extLst>
              </p:cNvPr>
              <p:cNvGrpSpPr/>
              <p:nvPr/>
            </p:nvGrpSpPr>
            <p:grpSpPr>
              <a:xfrm>
                <a:off x="11812576" y="14362276"/>
                <a:ext cx="16229024" cy="10013557"/>
                <a:chOff x="11812576" y="14362276"/>
                <a:chExt cx="16229024" cy="10013557"/>
              </a:xfrm>
            </p:grpSpPr>
            <p:grpSp>
              <p:nvGrpSpPr>
                <p:cNvPr id="81" name="グループ化 80">
                  <a:extLst>
                    <a:ext uri="{FF2B5EF4-FFF2-40B4-BE49-F238E27FC236}">
                      <a16:creationId xmlns:a16="http://schemas.microsoft.com/office/drawing/2014/main" id="{879A342B-86A4-A023-BECF-7F5F4D90E80B}"/>
                    </a:ext>
                  </a:extLst>
                </p:cNvPr>
                <p:cNvGrpSpPr/>
                <p:nvPr/>
              </p:nvGrpSpPr>
              <p:grpSpPr>
                <a:xfrm>
                  <a:off x="11812576" y="14362276"/>
                  <a:ext cx="15949250" cy="9562058"/>
                  <a:chOff x="11812576" y="14362276"/>
                  <a:chExt cx="15949250" cy="9562058"/>
                </a:xfrm>
              </p:grpSpPr>
              <p:grpSp>
                <p:nvGrpSpPr>
                  <p:cNvPr id="28" name="グループ化 27">
                    <a:extLst>
                      <a:ext uri="{FF2B5EF4-FFF2-40B4-BE49-F238E27FC236}">
                        <a16:creationId xmlns:a16="http://schemas.microsoft.com/office/drawing/2014/main" id="{E2FC7E39-D3C0-B5B2-83AE-946DAA1F135E}"/>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8334E4AF-8B94-6190-9CD5-D39C2A4BC2F1}"/>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D6E6B81E-8E85-7993-98B3-36B1A3DF5C7B}"/>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94B338D9-FEA1-24D8-C572-99085520EB90}"/>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47216A61-CC3F-A35C-0D0F-22693B8B29EF}"/>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E90CCB32-8DF7-557F-3090-76789BCDED97}"/>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35" name="正方形/長方形 34">
                      <a:extLst>
                        <a:ext uri="{FF2B5EF4-FFF2-40B4-BE49-F238E27FC236}">
                          <a16:creationId xmlns:a16="http://schemas.microsoft.com/office/drawing/2014/main" id="{2A6E9147-4409-46C1-5D89-E1C3BA455278}"/>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FACACB4B-7A28-B098-C8CD-032263738BBE}"/>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0B9EC081-765C-FF74-D1E6-C0579A28DFCC}"/>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B74A6633-4D06-70BA-BB30-5DEEE8ABF4E3}"/>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9336CCED-5C00-8023-5FE9-DAEE4B7BF754}"/>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12B4D63A-6589-5FFD-812E-440755989A0D}"/>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A9449CAB-D7C6-C583-CAE5-42CE3F3D8733}"/>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E8519537-A4A0-F13D-5463-20F1BF078FB8}"/>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097BB0D3-7440-5C06-8AD6-BD2118A594F1}"/>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B43AB712-AF28-76E8-1ED9-44119975922F}"/>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56A50A2B-40B6-02E3-0C7C-1306074EF3DC}"/>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2C5D63EB-F68D-D2EF-20A7-53878B259B2A}"/>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59351399-6590-372A-E0E8-F307EC2F3762}"/>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72E1FC4F-50B3-AE63-E447-CA0E3FE04209}"/>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49" name="右中かっこ 48">
                      <a:extLst>
                        <a:ext uri="{FF2B5EF4-FFF2-40B4-BE49-F238E27FC236}">
                          <a16:creationId xmlns:a16="http://schemas.microsoft.com/office/drawing/2014/main" id="{57D089D0-646E-6AA7-E391-F70F7B7A8557}"/>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3A1B2A34-A1F1-3F1A-26B4-3368B7310AC7}"/>
                          </a:ext>
                        </a:extLst>
                      </p:cNvPr>
                      <p:cNvSpPr txBox="1"/>
                      <p:nvPr/>
                    </p:nvSpPr>
                    <p:spPr>
                      <a:xfrm>
                        <a:off x="11812577" y="23025370"/>
                        <a:ext cx="8774724" cy="898964"/>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m:rPr>
                                    <m:sty m:val="p"/>
                                  </m:rPr>
                                  <a:rPr kumimoji="1" lang="en-US" altLang="ja-JP" sz="4800" b="0" i="0" smtClean="0">
                                    <a:latin typeface="Cambria Math" panose="02040503050406030204" pitchFamily="18" charset="0"/>
                                  </a:rPr>
                                  <m:t>D</m:t>
                                </m:r>
                              </m:e>
                              <m:sub>
                                <m:r>
                                  <m:rPr>
                                    <m:sty m:val="p"/>
                                  </m:rPr>
                                  <a:rPr kumimoji="1" lang="en-US" altLang="ja-JP" sz="4800" b="0" i="0" smtClean="0">
                                    <a:latin typeface="Cambria Math" panose="02040503050406030204" pitchFamily="18" charset="0"/>
                                  </a:rPr>
                                  <m:t>title</m:t>
                                </m:r>
                              </m:sub>
                            </m:sSub>
                            <m:r>
                              <a:rPr kumimoji="1" lang="en-US" altLang="ja-JP" sz="4800" b="0" i="1" smtClean="0">
                                <a:latin typeface="Cambria Math" panose="02040503050406030204" pitchFamily="18" charset="0"/>
                              </a:rPr>
                              <m:t> </m:t>
                            </m:r>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SEP</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m:rPr>
                                    <m:sty m:val="p"/>
                                  </m:rPr>
                                  <a:rPr kumimoji="1" lang="en-US" altLang="ja-JP" sz="4800" b="0" i="0" smtClean="0">
                                    <a:latin typeface="Cambria Math" panose="02040503050406030204" pitchFamily="18" charset="0"/>
                                  </a:rPr>
                                  <m:t>D</m:t>
                                </m:r>
                              </m:e>
                              <m:sub>
                                <m:r>
                                  <m:rPr>
                                    <m:sty m:val="p"/>
                                  </m:rPr>
                                  <a:rPr kumimoji="1" lang="en-US" altLang="ja-JP" sz="4800" b="0" i="0" smtClean="0">
                                    <a:latin typeface="Cambria Math" panose="02040503050406030204" pitchFamily="18" charset="0"/>
                                  </a:rPr>
                                  <m:t>body</m:t>
                                </m:r>
                              </m:sub>
                            </m:sSub>
                          </m:oMath>
                        </a14:m>
                        <a:endParaRPr kumimoji="1" lang="ja-JP" altLang="en-US" sz="4800" dirty="0"/>
                      </a:p>
                    </p:txBody>
                  </p:sp>
                </mc:Choice>
                <mc:Fallback xmlns="">
                  <p:sp>
                    <p:nvSpPr>
                      <p:cNvPr id="51" name="テキスト ボックス 50">
                        <a:extLst>
                          <a:ext uri="{FF2B5EF4-FFF2-40B4-BE49-F238E27FC236}">
                            <a16:creationId xmlns:a16="http://schemas.microsoft.com/office/drawing/2014/main" id="{3A1B2A34-A1F1-3F1A-26B4-3368B7310AC7}"/>
                          </a:ext>
                        </a:extLst>
                      </p:cNvPr>
                      <p:cNvSpPr txBox="1">
                        <a:spLocks noRot="1" noChangeAspect="1" noMove="1" noResize="1" noEditPoints="1" noAdjustHandles="1" noChangeArrowheads="1" noChangeShapeType="1" noTextEdit="1"/>
                      </p:cNvSpPr>
                      <p:nvPr/>
                    </p:nvSpPr>
                    <p:spPr>
                      <a:xfrm>
                        <a:off x="11812577" y="23025370"/>
                        <a:ext cx="8774724" cy="898964"/>
                      </a:xfrm>
                      <a:prstGeom prst="rect">
                        <a:avLst/>
                      </a:prstGeom>
                      <a:blipFill>
                        <a:blip r:embed="rId4"/>
                        <a:stretch>
                          <a:fillRect t="-17007" b="-26531"/>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0F5ADD16-CF1B-51DD-4954-A3D626739C10}"/>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grpSp>
                <p:nvGrpSpPr>
                  <p:cNvPr id="53" name="グループ化 52">
                    <a:extLst>
                      <a:ext uri="{FF2B5EF4-FFF2-40B4-BE49-F238E27FC236}">
                        <a16:creationId xmlns:a16="http://schemas.microsoft.com/office/drawing/2014/main" id="{05A1DE37-2009-8948-007C-FCC1962EFE51}"/>
                      </a:ext>
                    </a:extLst>
                  </p:cNvPr>
                  <p:cNvGrpSpPr/>
                  <p:nvPr/>
                </p:nvGrpSpPr>
                <p:grpSpPr>
                  <a:xfrm>
                    <a:off x="20780732" y="18427926"/>
                    <a:ext cx="6981094" cy="4175840"/>
                    <a:chOff x="2409092" y="1767760"/>
                    <a:chExt cx="6981094" cy="4175840"/>
                  </a:xfrm>
                </p:grpSpPr>
                <p:sp>
                  <p:nvSpPr>
                    <p:cNvPr id="54" name="四角形: 上の 2 つの角を切り取る 53">
                      <a:extLst>
                        <a:ext uri="{FF2B5EF4-FFF2-40B4-BE49-F238E27FC236}">
                          <a16:creationId xmlns:a16="http://schemas.microsoft.com/office/drawing/2014/main" id="{2BA3B1E8-AB29-3FFE-1960-43318B3E64CD}"/>
                        </a:ext>
                      </a:extLst>
                    </p:cNvPr>
                    <p:cNvSpPr/>
                    <p:nvPr/>
                  </p:nvSpPr>
                  <p:spPr>
                    <a:xfrm>
                      <a:off x="2409092"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55" name="四角形: 上の 2 つの角を切り取る 54">
                      <a:extLst>
                        <a:ext uri="{FF2B5EF4-FFF2-40B4-BE49-F238E27FC236}">
                          <a16:creationId xmlns:a16="http://schemas.microsoft.com/office/drawing/2014/main" id="{CA9FEE2E-0CB0-DE3E-BA21-B7D2CCB4A1F9}"/>
                        </a:ext>
                      </a:extLst>
                    </p:cNvPr>
                    <p:cNvSpPr/>
                    <p:nvPr/>
                  </p:nvSpPr>
                  <p:spPr>
                    <a:xfrm>
                      <a:off x="4202723"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57" name="四角形: 上の 2 つの角を切り取る 56">
                      <a:extLst>
                        <a:ext uri="{FF2B5EF4-FFF2-40B4-BE49-F238E27FC236}">
                          <a16:creationId xmlns:a16="http://schemas.microsoft.com/office/drawing/2014/main" id="{9B092C06-8EEE-040E-AA8A-53A6E1455C8F}"/>
                        </a:ext>
                      </a:extLst>
                    </p:cNvPr>
                    <p:cNvSpPr/>
                    <p:nvPr/>
                  </p:nvSpPr>
                  <p:spPr>
                    <a:xfrm>
                      <a:off x="7789986"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58" name="四角形: 上の 2 つの角を切り取る 57">
                      <a:extLst>
                        <a:ext uri="{FF2B5EF4-FFF2-40B4-BE49-F238E27FC236}">
                          <a16:creationId xmlns:a16="http://schemas.microsoft.com/office/drawing/2014/main" id="{2785F542-1C58-9A33-6B41-D6B9D656F349}"/>
                        </a:ext>
                      </a:extLst>
                    </p:cNvPr>
                    <p:cNvSpPr/>
                    <p:nvPr/>
                  </p:nvSpPr>
                  <p:spPr>
                    <a:xfrm>
                      <a:off x="5996354"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59" name="正方形/長方形 58">
                      <a:extLst>
                        <a:ext uri="{FF2B5EF4-FFF2-40B4-BE49-F238E27FC236}">
                          <a16:creationId xmlns:a16="http://schemas.microsoft.com/office/drawing/2014/main" id="{D4F888D8-BC6E-600A-7384-8918CDABA170}"/>
                        </a:ext>
                      </a:extLst>
                    </p:cNvPr>
                    <p:cNvSpPr/>
                    <p:nvPr/>
                  </p:nvSpPr>
                  <p:spPr>
                    <a:xfrm>
                      <a:off x="2409092" y="3094892"/>
                      <a:ext cx="6981094" cy="145952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(2)</a:t>
                      </a:r>
                    </a:p>
                  </p:txBody>
                </p:sp>
                <p:sp>
                  <p:nvSpPr>
                    <p:cNvPr id="60" name="矢印: 右 59">
                      <a:extLst>
                        <a:ext uri="{FF2B5EF4-FFF2-40B4-BE49-F238E27FC236}">
                          <a16:creationId xmlns:a16="http://schemas.microsoft.com/office/drawing/2014/main" id="{9329E389-2172-E1B1-46D2-78B339430D1B}"/>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A5A5AB3F-1E00-B96F-AB84-8DBFF2C7E878}"/>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3DB4B732-F285-494E-FA3A-4AFC2A810981}"/>
                        </a:ext>
                      </a:extLst>
                    </p:cNvPr>
                    <p:cNvSpPr/>
                    <p:nvPr/>
                  </p:nvSpPr>
                  <p:spPr>
                    <a:xfrm rot="16200000">
                      <a:off x="832631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F2ABA81F-E509-E6BE-C714-F1B87B61738D}"/>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E721A936-DAEA-3BA6-87B2-BEE709CC8A76}"/>
                        </a:ext>
                      </a:extLst>
                    </p:cNvPr>
                    <p:cNvSpPr/>
                    <p:nvPr/>
                  </p:nvSpPr>
                  <p:spPr>
                    <a:xfrm>
                      <a:off x="2409092" y="1767760"/>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gr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814C116E-5728-1066-B953-E7C425F24524}"/>
                          </a:ext>
                        </a:extLst>
                      </p:cNvPr>
                      <p:cNvSpPr txBox="1"/>
                      <p:nvPr/>
                    </p:nvSpPr>
                    <p:spPr>
                      <a:xfrm>
                        <a:off x="21042302" y="23025370"/>
                        <a:ext cx="6651383" cy="898964"/>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m:rPr>
                                    <m:sty m:val="p"/>
                                  </m:rPr>
                                  <a:rPr kumimoji="1" lang="en-US" altLang="ja-JP" sz="4800" b="0" i="0" smtClean="0">
                                    <a:latin typeface="Cambria Math" panose="02040503050406030204" pitchFamily="18" charset="0"/>
                                  </a:rPr>
                                  <m:t>D</m:t>
                                </m:r>
                              </m:e>
                              <m:sub>
                                <m:r>
                                  <m:rPr>
                                    <m:sty m:val="p"/>
                                  </m:rPr>
                                  <a:rPr kumimoji="1" lang="en-US" altLang="ja-JP" sz="4800" b="0" i="0" smtClean="0">
                                    <a:latin typeface="Cambria Math" panose="02040503050406030204" pitchFamily="18" charset="0"/>
                                  </a:rPr>
                                  <m:t>summary</m:t>
                                </m:r>
                              </m:sub>
                            </m:sSub>
                          </m:oMath>
                        </a14:m>
                        <a:endParaRPr kumimoji="1" lang="ja-JP" altLang="en-US" sz="4800" dirty="0"/>
                      </a:p>
                    </p:txBody>
                  </p:sp>
                </mc:Choice>
                <mc:Fallback xmlns="">
                  <p:sp>
                    <p:nvSpPr>
                      <p:cNvPr id="74" name="テキスト ボックス 73">
                        <a:extLst>
                          <a:ext uri="{FF2B5EF4-FFF2-40B4-BE49-F238E27FC236}">
                            <a16:creationId xmlns:a16="http://schemas.microsoft.com/office/drawing/2014/main" id="{814C116E-5728-1066-B953-E7C425F24524}"/>
                          </a:ext>
                        </a:extLst>
                      </p:cNvPr>
                      <p:cNvSpPr txBox="1">
                        <a:spLocks noRot="1" noChangeAspect="1" noMove="1" noResize="1" noEditPoints="1" noAdjustHandles="1" noChangeArrowheads="1" noChangeShapeType="1" noTextEdit="1"/>
                      </p:cNvSpPr>
                      <p:nvPr/>
                    </p:nvSpPr>
                    <p:spPr>
                      <a:xfrm>
                        <a:off x="21042302" y="23025370"/>
                        <a:ext cx="6651383" cy="898964"/>
                      </a:xfrm>
                      <a:prstGeom prst="rect">
                        <a:avLst/>
                      </a:prstGeom>
                      <a:blipFill>
                        <a:blip r:embed="rId5"/>
                        <a:stretch>
                          <a:fillRect t="-17007" b="-26531"/>
                        </a:stretch>
                      </a:blipFill>
                    </p:spPr>
                    <p:txBody>
                      <a:bodyPr/>
                      <a:lstStyle/>
                      <a:p>
                        <a:r>
                          <a:rPr lang="ja-JP" altLang="en-US">
                            <a:noFill/>
                          </a:rPr>
                          <a:t> </a:t>
                        </a:r>
                      </a:p>
                    </p:txBody>
                  </p:sp>
                </mc:Fallback>
              </mc:AlternateContent>
              <p:sp>
                <p:nvSpPr>
                  <p:cNvPr id="75" name="矢印: 右 74">
                    <a:extLst>
                      <a:ext uri="{FF2B5EF4-FFF2-40B4-BE49-F238E27FC236}">
                        <a16:creationId xmlns:a16="http://schemas.microsoft.com/office/drawing/2014/main" id="{9C8D5773-7769-3016-8794-F015E3290587}"/>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18CECB5B-92C0-1692-629E-53F22951AD7B}"/>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03EAA9AD-2ABD-9C04-6CE8-6C5A3676BBEF}"/>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584320CA-43C8-69AF-5467-ADE3D7EDE114}"/>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m:rPr>
                                    <m:sty m:val="p"/>
                                  </m:rPr>
                                  <a:rPr kumimoji="1" lang="en-US" altLang="ja-JP" sz="4400" b="0" i="0" smtClean="0">
                                    <a:solidFill>
                                      <a:schemeClr val="bg1"/>
                                    </a:solidFill>
                                    <a:latin typeface="Cambria Math" panose="02040503050406030204" pitchFamily="18" charset="0"/>
                                  </a:rPr>
                                  <m:t>sum</m:t>
                                </m:r>
                              </m:sub>
                            </m:sSub>
                          </m:oMath>
                        </a14:m>
                        <a:r>
                          <a:rPr lang="en-US" altLang="ja-JP" sz="4400" b="0" u="none" strike="noStrike" baseline="0" dirty="0">
                            <a:latin typeface="+mn-ea"/>
                          </a:rPr>
                          <a:t> </a:t>
                        </a:r>
                        <a:endParaRPr kumimoji="1" lang="ja-JP" altLang="en-US" sz="7200" dirty="0">
                          <a:latin typeface="+mn-ea"/>
                        </a:endParaRPr>
                      </a:p>
                    </p:txBody>
                  </p:sp>
                </mc:Choice>
                <mc:Fallback xmlns="">
                  <p:sp>
                    <p:nvSpPr>
                      <p:cNvPr id="78" name="正方形/長方形 77">
                        <a:extLst>
                          <a:ext uri="{FF2B5EF4-FFF2-40B4-BE49-F238E27FC236}">
                            <a16:creationId xmlns:a16="http://schemas.microsoft.com/office/drawing/2014/main" id="{584320CA-43C8-69AF-5467-ADE3D7EDE114}"/>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6"/>
                        <a:stretch>
                          <a:fillRect b="-128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四角形: 上の 2 つの角を切り取る 78">
                        <a:extLst>
                          <a:ext uri="{FF2B5EF4-FFF2-40B4-BE49-F238E27FC236}">
                            <a16:creationId xmlns:a16="http://schemas.microsoft.com/office/drawing/2014/main" id="{5303B8C5-EAE0-4697-D638-D040B5DC5B76}"/>
                          </a:ext>
                        </a:extLst>
                      </p:cNvPr>
                      <p:cNvSpPr/>
                      <p:nvPr/>
                    </p:nvSpPr>
                    <p:spPr>
                      <a:xfrm>
                        <a:off x="22574362" y="18360433"/>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5400" b="0" i="1" smtClean="0">
                                  <a:solidFill>
                                    <a:schemeClr val="tx1"/>
                                  </a:solidFill>
                                  <a:latin typeface="Cambria Math" panose="02040503050406030204" pitchFamily="18" charset="0"/>
                                </a:rPr>
                                <m:t>=</m:t>
                              </m:r>
                              <m:sSub>
                                <m:sSubPr>
                                  <m:ctrlPr>
                                    <a:rPr kumimoji="1" lang="en-US" altLang="ja-JP" sz="5400" b="0" i="1" smtClean="0">
                                      <a:solidFill>
                                        <a:schemeClr val="tx1"/>
                                      </a:solidFill>
                                      <a:latin typeface="Cambria Math" panose="02040503050406030204" pitchFamily="18" charset="0"/>
                                    </a:rPr>
                                  </m:ctrlPr>
                                </m:sSubPr>
                                <m:e>
                                  <m:r>
                                    <a:rPr kumimoji="1" lang="en-US" altLang="ja-JP" sz="5400" b="0" i="1" smtClean="0">
                                      <a:solidFill>
                                        <a:schemeClr val="tx1"/>
                                      </a:solidFill>
                                      <a:latin typeface="Cambria Math" panose="02040503050406030204" pitchFamily="18" charset="0"/>
                                    </a:rPr>
                                    <m:t>𝐸</m:t>
                                  </m:r>
                                </m:e>
                                <m:sub>
                                  <m:r>
                                    <m:rPr>
                                      <m:sty m:val="p"/>
                                    </m:rPr>
                                    <a:rPr kumimoji="1" lang="en-US" altLang="ja-JP" sz="5400" b="0" i="0" smtClean="0">
                                      <a:solidFill>
                                        <a:schemeClr val="tx1"/>
                                      </a:solidFill>
                                      <a:latin typeface="Cambria Math" panose="02040503050406030204" pitchFamily="18" charset="0"/>
                                    </a:rPr>
                                    <m:t>sum</m:t>
                                  </m:r>
                                </m:sub>
                              </m:sSub>
                            </m:oMath>
                          </m:oMathPara>
                        </a14:m>
                        <a:endParaRPr kumimoji="1" lang="ja-JP" altLang="en-US" sz="5400" dirty="0">
                          <a:solidFill>
                            <a:schemeClr val="tx1"/>
                          </a:solidFill>
                        </a:endParaRPr>
                      </a:p>
                    </p:txBody>
                  </p:sp>
                </mc:Choice>
                <mc:Fallback xmlns="">
                  <p:sp>
                    <p:nvSpPr>
                      <p:cNvPr id="79" name="四角形: 上の 2 つの角を切り取る 78">
                        <a:extLst>
                          <a:ext uri="{FF2B5EF4-FFF2-40B4-BE49-F238E27FC236}">
                            <a16:creationId xmlns:a16="http://schemas.microsoft.com/office/drawing/2014/main" id="{5303B8C5-EAE0-4697-D638-D040B5DC5B76}"/>
                          </a:ext>
                        </a:extLst>
                      </p:cNvPr>
                      <p:cNvSpPr>
                        <a:spLocks noRot="1" noChangeAspect="1" noMove="1" noResize="1" noEditPoints="1" noAdjustHandles="1" noChangeArrowheads="1" noChangeShapeType="1" noTextEdit="1"/>
                      </p:cNvSpPr>
                      <p:nvPr/>
                    </p:nvSpPr>
                    <p:spPr>
                      <a:xfrm>
                        <a:off x="22574362" y="18360433"/>
                        <a:ext cx="1600200" cy="1019908"/>
                      </a:xfrm>
                      <a:prstGeom prst="snip2SameRect">
                        <a:avLst/>
                      </a:prstGeom>
                      <a:blipFill>
                        <a:blip r:embed="rId7"/>
                        <a:stretch>
                          <a:fillRect l="-20229" r="-8015"/>
                        </a:stretch>
                      </a:blipFill>
                      <a:ln>
                        <a:noFill/>
                      </a:ln>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CBDAB29D-66EB-2B8A-DCB4-CB785B598C6C}"/>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0D626E2F-F012-E3A4-6197-86A0AA038DEC}"/>
                    </a:ext>
                  </a:extLst>
                </p:cNvPr>
                <p:cNvSpPr/>
                <p:nvPr/>
              </p:nvSpPr>
              <p:spPr>
                <a:xfrm>
                  <a:off x="20670775" y="16509530"/>
                  <a:ext cx="7370825" cy="7866303"/>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7E54BF6B-D673-BFDF-0D07-41A6430169CD}"/>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latin typeface="+mn-ea"/>
                      <a:ea typeface="+mn-ea"/>
                    </a:rPr>
                    <a:t>提案部分</a:t>
                  </a:r>
                </a:p>
              </p:txBody>
            </p:sp>
          </p:grpSp>
          <p:cxnSp>
            <p:nvCxnSpPr>
              <p:cNvPr id="62" name="直線コネクタ 61">
                <a:extLst>
                  <a:ext uri="{FF2B5EF4-FFF2-40B4-BE49-F238E27FC236}">
                    <a16:creationId xmlns:a16="http://schemas.microsoft.com/office/drawing/2014/main" id="{E5C241A0-0B07-7341-EB8C-57B765D366FD}"/>
                  </a:ext>
                </a:extLst>
              </p:cNvPr>
              <p:cNvCxnSpPr>
                <a:cxnSpLocks/>
              </p:cNvCxnSpPr>
              <p:nvPr/>
            </p:nvCxnSpPr>
            <p:spPr>
              <a:xfrm>
                <a:off x="15568863" y="23914652"/>
                <a:ext cx="4508485" cy="0"/>
              </a:xfrm>
              <a:prstGeom prst="line">
                <a:avLst/>
              </a:prstGeom>
              <a:ln w="57150"/>
            </p:spPr>
            <p:style>
              <a:lnRef idx="1">
                <a:schemeClr val="accent5"/>
              </a:lnRef>
              <a:fillRef idx="0">
                <a:schemeClr val="accent5"/>
              </a:fillRef>
              <a:effectRef idx="0">
                <a:schemeClr val="accent5"/>
              </a:effectRef>
              <a:fontRef idx="minor">
                <a:schemeClr val="tx1"/>
              </a:fontRef>
            </p:style>
          </p:cxnSp>
          <p:cxnSp>
            <p:nvCxnSpPr>
              <p:cNvPr id="88" name="直線コネクタ 87">
                <a:extLst>
                  <a:ext uri="{FF2B5EF4-FFF2-40B4-BE49-F238E27FC236}">
                    <a16:creationId xmlns:a16="http://schemas.microsoft.com/office/drawing/2014/main" id="{4E307E8F-3751-0E19-9029-4CFE275542C9}"/>
                  </a:ext>
                </a:extLst>
              </p:cNvPr>
              <p:cNvCxnSpPr>
                <a:cxnSpLocks/>
              </p:cNvCxnSpPr>
              <p:nvPr/>
            </p:nvCxnSpPr>
            <p:spPr>
              <a:xfrm>
                <a:off x="24712863" y="23914652"/>
                <a:ext cx="2514600" cy="0"/>
              </a:xfrm>
              <a:prstGeom prst="line">
                <a:avLst/>
              </a:prstGeom>
              <a:ln w="57150"/>
            </p:spPr>
            <p:style>
              <a:lnRef idx="1">
                <a:schemeClr val="accent5"/>
              </a:lnRef>
              <a:fillRef idx="0">
                <a:schemeClr val="accent5"/>
              </a:fillRef>
              <a:effectRef idx="0">
                <a:schemeClr val="accent5"/>
              </a:effectRef>
              <a:fontRef idx="minor">
                <a:schemeClr val="tx1"/>
              </a:fontRef>
            </p:style>
          </p:cxn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64AAC1D-9CDA-CD84-7048-5AC73E6FC976}"/>
                    </a:ext>
                  </a:extLst>
                </p:cNvPr>
                <p:cNvSpPr txBox="1"/>
                <p:nvPr/>
              </p:nvSpPr>
              <p:spPr>
                <a:xfrm>
                  <a:off x="14827104" y="13715764"/>
                  <a:ext cx="4539299" cy="631263"/>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m:rPr>
                                <m:sty m:val="p"/>
                              </m:rPr>
                              <a:rPr kumimoji="1" lang="en-US" altLang="ja-JP" sz="3200" i="0">
                                <a:latin typeface="Cambria Math" panose="02040503050406030204" pitchFamily="18" charset="0"/>
                              </a:rPr>
                              <m:t>Avg</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m:rPr>
                                <m:sty m:val="p"/>
                              </m:rPr>
                              <a:rPr kumimoji="1" lang="en-US" altLang="ja-JP" sz="3200" i="0">
                                <a:latin typeface="Cambria Math" panose="02040503050406030204" pitchFamily="18" charset="0"/>
                              </a:rPr>
                              <m:t>sum</m:t>
                            </m:r>
                          </m:sub>
                        </m:sSub>
                      </m:oMath>
                    </m:oMathPara>
                  </a14:m>
                  <a:endParaRPr lang="ja-JP" altLang="en-US" sz="3200" dirty="0"/>
                </a:p>
              </p:txBody>
            </p:sp>
          </mc:Choice>
          <mc:Fallback xmlns="">
            <p:sp>
              <p:nvSpPr>
                <p:cNvPr id="27" name="テキスト ボックス 26">
                  <a:extLst>
                    <a:ext uri="{FF2B5EF4-FFF2-40B4-BE49-F238E27FC236}">
                      <a16:creationId xmlns:a16="http://schemas.microsoft.com/office/drawing/2014/main" id="{A64AAC1D-9CDA-CD84-7048-5AC73E6FC976}"/>
                    </a:ext>
                  </a:extLst>
                </p:cNvPr>
                <p:cNvSpPr txBox="1">
                  <a:spLocks noRot="1" noChangeAspect="1" noMove="1" noResize="1" noEditPoints="1" noAdjustHandles="1" noChangeArrowheads="1" noChangeShapeType="1" noTextEdit="1"/>
                </p:cNvSpPr>
                <p:nvPr/>
              </p:nvSpPr>
              <p:spPr>
                <a:xfrm>
                  <a:off x="14827104" y="13715764"/>
                  <a:ext cx="4539299" cy="631263"/>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2950718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1A4B67B6-B3D6-DC84-3291-9A9BA6E7B361}"/>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C18D4283-5DDC-5B0F-01EE-4A0345E6EC4F}"/>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54B24A0F-DC87-85CF-334D-FE36D173FCDF}"/>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026750FC-1447-CB2F-D340-5467D520F507}"/>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548A2D21-E173-E2DD-D5A4-6B4A518A59C5}"/>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A95AD9B8-4205-4A3C-F760-018E70E4DF2A}"/>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3BB347A2-F30D-9D26-0464-99D21373B2B8}"/>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0C736B1C-0B1C-C17F-8E3B-17890540A681}"/>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BACCD5D2-4B3F-4AF7-F2D7-348F84C02AB9}"/>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1EA2527E-079C-BC47-1993-D8D1553DCE06}"/>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282FAE4A-9608-6145-1A38-573CADCDAFB8}"/>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B107E0EA-2FE1-3681-60DF-620608DD2A6D}"/>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8E48843-A6C6-8B02-3C22-54B5608E9DE1}"/>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F9256D85-C50C-3F40-4E71-1F97E77F1D0C}"/>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C601079B-8F33-4747-A3D0-1DE479E3ADC2}"/>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51B9E064-4DBB-53E5-76B3-5AAA87285BA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3E98E2E2-FE04-343C-F9CD-643823525F0A}"/>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66781E6D-BDAC-2918-BB3E-60A2CC097C45}"/>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1E30E245-8D80-6DF0-952C-649D103897C3}"/>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DC5CDAD4-2AB9-BADC-DBDC-9645CE8FC390}"/>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972F4B4E-E086-DAE1-DA29-507E185C4AFA}"/>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C256D5E7-E7AF-1943-31D3-FE8D6B087C37}"/>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DBC85CDB-334A-63C4-DCD0-A3C57DA9BE6C}"/>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2F3CDC71-AAD2-2231-AD75-82F3798028E4}"/>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1DB4CA19-F51D-491D-CBD8-BD5088992E4F}"/>
              </a:ext>
            </a:extLst>
          </p:cNvPr>
          <p:cNvGrpSpPr/>
          <p:nvPr/>
        </p:nvGrpSpPr>
        <p:grpSpPr>
          <a:xfrm>
            <a:off x="10383716" y="13115263"/>
            <a:ext cx="16229024" cy="10660069"/>
            <a:chOff x="11812576" y="13715764"/>
            <a:chExt cx="16229024" cy="10660069"/>
          </a:xfrm>
        </p:grpSpPr>
        <p:grpSp>
          <p:nvGrpSpPr>
            <p:cNvPr id="97" name="グループ化 96">
              <a:extLst>
                <a:ext uri="{FF2B5EF4-FFF2-40B4-BE49-F238E27FC236}">
                  <a16:creationId xmlns:a16="http://schemas.microsoft.com/office/drawing/2014/main" id="{1F5431D0-BD71-A95E-EE64-C4B46B9D3153}"/>
                </a:ext>
              </a:extLst>
            </p:cNvPr>
            <p:cNvGrpSpPr/>
            <p:nvPr/>
          </p:nvGrpSpPr>
          <p:grpSpPr>
            <a:xfrm>
              <a:off x="11812576" y="14362276"/>
              <a:ext cx="16229024" cy="10013557"/>
              <a:chOff x="11812576" y="14362276"/>
              <a:chExt cx="16229024" cy="10013557"/>
            </a:xfrm>
          </p:grpSpPr>
          <p:grpSp>
            <p:nvGrpSpPr>
              <p:cNvPr id="56" name="グループ化 55">
                <a:extLst>
                  <a:ext uri="{FF2B5EF4-FFF2-40B4-BE49-F238E27FC236}">
                    <a16:creationId xmlns:a16="http://schemas.microsoft.com/office/drawing/2014/main" id="{07EF2B72-F2B5-7CE2-7A9C-6C36D14EBF94}"/>
                  </a:ext>
                </a:extLst>
              </p:cNvPr>
              <p:cNvGrpSpPr/>
              <p:nvPr/>
            </p:nvGrpSpPr>
            <p:grpSpPr>
              <a:xfrm>
                <a:off x="11812576" y="14362276"/>
                <a:ext cx="16229024" cy="10013557"/>
                <a:chOff x="11812576" y="14362276"/>
                <a:chExt cx="16229024" cy="10013557"/>
              </a:xfrm>
            </p:grpSpPr>
            <p:grpSp>
              <p:nvGrpSpPr>
                <p:cNvPr id="81" name="グループ化 80">
                  <a:extLst>
                    <a:ext uri="{FF2B5EF4-FFF2-40B4-BE49-F238E27FC236}">
                      <a16:creationId xmlns:a16="http://schemas.microsoft.com/office/drawing/2014/main" id="{ED57384E-F8B6-9074-4D27-60C852248258}"/>
                    </a:ext>
                  </a:extLst>
                </p:cNvPr>
                <p:cNvGrpSpPr/>
                <p:nvPr/>
              </p:nvGrpSpPr>
              <p:grpSpPr>
                <a:xfrm>
                  <a:off x="11812576" y="14362276"/>
                  <a:ext cx="15949250" cy="9562058"/>
                  <a:chOff x="11812576" y="14362276"/>
                  <a:chExt cx="15949250" cy="9562058"/>
                </a:xfrm>
              </p:grpSpPr>
              <p:grpSp>
                <p:nvGrpSpPr>
                  <p:cNvPr id="28" name="グループ化 27">
                    <a:extLst>
                      <a:ext uri="{FF2B5EF4-FFF2-40B4-BE49-F238E27FC236}">
                        <a16:creationId xmlns:a16="http://schemas.microsoft.com/office/drawing/2014/main" id="{70931BF3-BECE-709F-D07B-122596384A2F}"/>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5E9EEBA3-6B85-DBF6-BA5E-0E5429B687FA}"/>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8239FEB2-94AD-D3BA-68AF-57DD6BE3B3EB}"/>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17361A01-C319-A391-F1EB-76FAE9140895}"/>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CE618230-2462-B6FF-A972-0B0892F80E38}"/>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2BD071C7-00C7-7ACF-F620-EA2CB380019A}"/>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35" name="正方形/長方形 34">
                      <a:extLst>
                        <a:ext uri="{FF2B5EF4-FFF2-40B4-BE49-F238E27FC236}">
                          <a16:creationId xmlns:a16="http://schemas.microsoft.com/office/drawing/2014/main" id="{D6D38A21-8F53-FB2F-9E40-2084488C37DF}"/>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F6C14AC0-E113-1A0D-5485-5EB956C420F9}"/>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6101E1A0-8D24-EFE5-88D6-313808150CB4}"/>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31D4FCEF-0F71-BC00-FD4E-57F19AE8CC3C}"/>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35B3E7DF-3B82-E2A6-46C0-6641323F2C98}"/>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F16E1325-E432-F284-B7A8-26667A7CB18D}"/>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A76FB184-BE43-E596-63F9-0FAEEBF9E75A}"/>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B21B441E-E0A6-0936-CC4D-5311DE96284D}"/>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ABC2C294-1428-08D3-8B2D-0ADB403897C5}"/>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0BD3AF58-16AA-671B-1224-BD2C65FE35C4}"/>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35A27A47-034C-7989-412E-EA46936FC573}"/>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6A6C755F-490F-A697-C886-CDD5F1F7326A}"/>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5E7AB930-E816-4DE6-6B8E-61CE8D54049A}"/>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D68BC16A-5E37-8BA8-D723-E0E951954611}"/>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49" name="右中かっこ 48">
                      <a:extLst>
                        <a:ext uri="{FF2B5EF4-FFF2-40B4-BE49-F238E27FC236}">
                          <a16:creationId xmlns:a16="http://schemas.microsoft.com/office/drawing/2014/main" id="{78574642-01E2-B568-DC9F-E01263AFFA70}"/>
                        </a:ext>
                      </a:extLst>
                    </p:cNvPr>
                    <p:cNvSpPr/>
                    <p:nvPr/>
                  </p:nvSpPr>
                  <p:spPr>
                    <a:xfrm rot="16200000">
                      <a:off x="7327232" y="-2172030"/>
                      <a:ext cx="732077" cy="6981095"/>
                    </a:xfrm>
                    <a:prstGeom prst="rightBrace">
                      <a:avLst>
                        <a:gd name="adj1" fmla="val 8333"/>
                        <a:gd name="adj2" fmla="val 50026"/>
                      </a:avLst>
                    </a:pr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solidFill>
                          <a:schemeClr val="bg1"/>
                        </a:solidFill>
                      </a:endParaRPr>
                    </a:p>
                  </p:txBody>
                </p:sp>
              </p:grpSp>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640FE790-2C98-8E00-7669-FA09A231217B}"/>
                          </a:ext>
                        </a:extLst>
                      </p:cNvPr>
                      <p:cNvSpPr txBox="1"/>
                      <p:nvPr/>
                    </p:nvSpPr>
                    <p:spPr>
                      <a:xfrm>
                        <a:off x="11812577" y="23025370"/>
                        <a:ext cx="8774724" cy="898964"/>
                      </a:xfrm>
                      <a:prstGeom prst="rect">
                        <a:avLst/>
                      </a:prstGeom>
                      <a:noFill/>
                    </p:spPr>
                    <p:txBody>
                      <a:bodyPr wrap="square" rtlCol="0">
                        <a:spAutoFit/>
                      </a:bodyPr>
                      <a:lstStyle/>
                      <a:p>
                        <a:pPr algn="ctr"/>
                        <a:r>
                          <a:rPr kumimoji="1" lang="en-US" altLang="ja-JP" sz="4800" b="0" u="sng" dirty="0">
                            <a:solidFill>
                              <a:schemeClr val="bg1"/>
                            </a:solidFill>
                          </a:rPr>
                          <a:t>Input:</a:t>
                        </a:r>
                        <a:r>
                          <a:rPr kumimoji="1" lang="en-US" altLang="ja-JP" sz="4800" b="0" dirty="0">
                            <a:solidFill>
                              <a:schemeClr val="bg1"/>
                            </a:solidFill>
                          </a:rPr>
                          <a:t> </a:t>
                        </a:r>
                        <a14:m>
                          <m:oMath xmlns:m="http://schemas.openxmlformats.org/officeDocument/2006/math">
                            <m:d>
                              <m:dPr>
                                <m:begChr m:val="["/>
                                <m:endChr m:val="]"/>
                                <m:ctrlPr>
                                  <a:rPr kumimoji="1" lang="en-US" altLang="ja-JP" sz="4800" b="0" i="1" smtClean="0">
                                    <a:solidFill>
                                      <a:schemeClr val="bg1"/>
                                    </a:solidFill>
                                    <a:latin typeface="Cambria Math" panose="02040503050406030204" pitchFamily="18" charset="0"/>
                                  </a:rPr>
                                </m:ctrlPr>
                              </m:dPr>
                              <m:e>
                                <m:r>
                                  <m:rPr>
                                    <m:sty m:val="p"/>
                                  </m:rPr>
                                  <a:rPr kumimoji="1" lang="en-US" altLang="ja-JP" sz="4800" b="0" i="0" smtClean="0">
                                    <a:solidFill>
                                      <a:schemeClr val="bg1"/>
                                    </a:solidFill>
                                    <a:latin typeface="Cambria Math" panose="02040503050406030204" pitchFamily="18" charset="0"/>
                                  </a:rPr>
                                  <m:t>CLS</m:t>
                                </m:r>
                              </m:e>
                            </m:d>
                            <m:r>
                              <a:rPr kumimoji="1" lang="en-US" altLang="ja-JP" sz="4800" b="0" i="0" smtClean="0">
                                <a:solidFill>
                                  <a:schemeClr val="bg1"/>
                                </a:solidFill>
                                <a:latin typeface="Cambria Math" panose="02040503050406030204" pitchFamily="18" charset="0"/>
                              </a:rPr>
                              <m:t> </m:t>
                            </m:r>
                            <m:sSub>
                              <m:sSubPr>
                                <m:ctrlPr>
                                  <a:rPr kumimoji="1" lang="en-US" altLang="ja-JP" sz="4800" b="0" i="1" smtClean="0">
                                    <a:solidFill>
                                      <a:schemeClr val="bg1"/>
                                    </a:solidFill>
                                    <a:latin typeface="Cambria Math" panose="02040503050406030204" pitchFamily="18" charset="0"/>
                                  </a:rPr>
                                </m:ctrlPr>
                              </m:sSubPr>
                              <m:e>
                                <m:r>
                                  <m:rPr>
                                    <m:sty m:val="p"/>
                                  </m:rPr>
                                  <a:rPr kumimoji="1" lang="en-US" altLang="ja-JP" sz="4800" b="0" i="0" smtClean="0">
                                    <a:solidFill>
                                      <a:schemeClr val="bg1"/>
                                    </a:solidFill>
                                    <a:latin typeface="Cambria Math" panose="02040503050406030204" pitchFamily="18" charset="0"/>
                                  </a:rPr>
                                  <m:t>D</m:t>
                                </m:r>
                              </m:e>
                              <m:sub>
                                <m:r>
                                  <m:rPr>
                                    <m:sty m:val="p"/>
                                  </m:rPr>
                                  <a:rPr kumimoji="1" lang="en-US" altLang="ja-JP" sz="4800" b="0" i="0" smtClean="0">
                                    <a:solidFill>
                                      <a:schemeClr val="bg1"/>
                                    </a:solidFill>
                                    <a:latin typeface="Cambria Math" panose="02040503050406030204" pitchFamily="18" charset="0"/>
                                  </a:rPr>
                                  <m:t>title</m:t>
                                </m:r>
                              </m:sub>
                            </m:sSub>
                            <m:r>
                              <a:rPr kumimoji="1" lang="en-US" altLang="ja-JP" sz="4800" b="0" i="1" smtClean="0">
                                <a:solidFill>
                                  <a:schemeClr val="bg1"/>
                                </a:solidFill>
                                <a:latin typeface="Cambria Math" panose="02040503050406030204" pitchFamily="18" charset="0"/>
                              </a:rPr>
                              <m:t> </m:t>
                            </m:r>
                            <m:d>
                              <m:dPr>
                                <m:begChr m:val="["/>
                                <m:endChr m:val="]"/>
                                <m:ctrlPr>
                                  <a:rPr kumimoji="1" lang="en-US" altLang="ja-JP" sz="4800" b="0" i="1" smtClean="0">
                                    <a:solidFill>
                                      <a:schemeClr val="bg1"/>
                                    </a:solidFill>
                                    <a:latin typeface="Cambria Math" panose="02040503050406030204" pitchFamily="18" charset="0"/>
                                  </a:rPr>
                                </m:ctrlPr>
                              </m:dPr>
                              <m:e>
                                <m:r>
                                  <m:rPr>
                                    <m:sty m:val="p"/>
                                  </m:rPr>
                                  <a:rPr kumimoji="1" lang="en-US" altLang="ja-JP" sz="4800" b="0" i="0" smtClean="0">
                                    <a:solidFill>
                                      <a:schemeClr val="bg1"/>
                                    </a:solidFill>
                                    <a:latin typeface="Cambria Math" panose="02040503050406030204" pitchFamily="18" charset="0"/>
                                  </a:rPr>
                                  <m:t>SEP</m:t>
                                </m:r>
                              </m:e>
                            </m:d>
                            <m:r>
                              <a:rPr kumimoji="1" lang="en-US" altLang="ja-JP" sz="4800" b="0" i="0" smtClean="0">
                                <a:solidFill>
                                  <a:schemeClr val="bg1"/>
                                </a:solidFill>
                                <a:latin typeface="Cambria Math" panose="02040503050406030204" pitchFamily="18" charset="0"/>
                              </a:rPr>
                              <m:t> </m:t>
                            </m:r>
                            <m:sSub>
                              <m:sSubPr>
                                <m:ctrlPr>
                                  <a:rPr kumimoji="1" lang="en-US" altLang="ja-JP" sz="4800" b="0" i="1" smtClean="0">
                                    <a:solidFill>
                                      <a:schemeClr val="bg1"/>
                                    </a:solidFill>
                                    <a:latin typeface="Cambria Math" panose="02040503050406030204" pitchFamily="18" charset="0"/>
                                  </a:rPr>
                                </m:ctrlPr>
                              </m:sSubPr>
                              <m:e>
                                <m:r>
                                  <m:rPr>
                                    <m:sty m:val="p"/>
                                  </m:rPr>
                                  <a:rPr kumimoji="1" lang="en-US" altLang="ja-JP" sz="4800" b="0" i="0" smtClean="0">
                                    <a:solidFill>
                                      <a:schemeClr val="bg1"/>
                                    </a:solidFill>
                                    <a:latin typeface="Cambria Math" panose="02040503050406030204" pitchFamily="18" charset="0"/>
                                  </a:rPr>
                                  <m:t>D</m:t>
                                </m:r>
                              </m:e>
                              <m:sub>
                                <m:r>
                                  <m:rPr>
                                    <m:sty m:val="p"/>
                                  </m:rPr>
                                  <a:rPr kumimoji="1" lang="en-US" altLang="ja-JP" sz="4800" b="0" i="0" smtClean="0">
                                    <a:solidFill>
                                      <a:schemeClr val="bg1"/>
                                    </a:solidFill>
                                    <a:latin typeface="Cambria Math" panose="02040503050406030204" pitchFamily="18" charset="0"/>
                                  </a:rPr>
                                  <m:t>body</m:t>
                                </m:r>
                              </m:sub>
                            </m:sSub>
                          </m:oMath>
                        </a14:m>
                        <a:endParaRPr kumimoji="1" lang="ja-JP" altLang="en-US" sz="4800" dirty="0"/>
                      </a:p>
                    </p:txBody>
                  </p:sp>
                </mc:Choice>
                <mc:Fallback>
                  <p:sp>
                    <p:nvSpPr>
                      <p:cNvPr id="51" name="テキスト ボックス 50">
                        <a:extLst>
                          <a:ext uri="{FF2B5EF4-FFF2-40B4-BE49-F238E27FC236}">
                            <a16:creationId xmlns:a16="http://schemas.microsoft.com/office/drawing/2014/main" id="{640FE790-2C98-8E00-7669-FA09A231217B}"/>
                          </a:ext>
                        </a:extLst>
                      </p:cNvPr>
                      <p:cNvSpPr txBox="1">
                        <a:spLocks noRot="1" noChangeAspect="1" noMove="1" noResize="1" noEditPoints="1" noAdjustHandles="1" noChangeArrowheads="1" noChangeShapeType="1" noTextEdit="1"/>
                      </p:cNvSpPr>
                      <p:nvPr/>
                    </p:nvSpPr>
                    <p:spPr>
                      <a:xfrm>
                        <a:off x="11812577" y="23025370"/>
                        <a:ext cx="8774724" cy="898964"/>
                      </a:xfrm>
                      <a:prstGeom prst="rect">
                        <a:avLst/>
                      </a:prstGeom>
                      <a:blipFill>
                        <a:blip r:embed="rId4"/>
                        <a:stretch>
                          <a:fillRect t="-17007" b="-26531"/>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9C8A225C-E23B-61C9-D5A7-A9C2F89869E3}"/>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grpSp>
                <p:nvGrpSpPr>
                  <p:cNvPr id="53" name="グループ化 52">
                    <a:extLst>
                      <a:ext uri="{FF2B5EF4-FFF2-40B4-BE49-F238E27FC236}">
                        <a16:creationId xmlns:a16="http://schemas.microsoft.com/office/drawing/2014/main" id="{C0F1C14E-97EF-7F90-39FC-4B9D5F570CE8}"/>
                      </a:ext>
                    </a:extLst>
                  </p:cNvPr>
                  <p:cNvGrpSpPr/>
                  <p:nvPr/>
                </p:nvGrpSpPr>
                <p:grpSpPr>
                  <a:xfrm>
                    <a:off x="20780732" y="18427926"/>
                    <a:ext cx="6981094" cy="4175840"/>
                    <a:chOff x="2409092" y="1767760"/>
                    <a:chExt cx="6981094" cy="4175840"/>
                  </a:xfrm>
                </p:grpSpPr>
                <p:sp>
                  <p:nvSpPr>
                    <p:cNvPr id="54" name="四角形: 上の 2 つの角を切り取る 53">
                      <a:extLst>
                        <a:ext uri="{FF2B5EF4-FFF2-40B4-BE49-F238E27FC236}">
                          <a16:creationId xmlns:a16="http://schemas.microsoft.com/office/drawing/2014/main" id="{2F63C241-33DB-A46F-25F9-47135D1D05C1}"/>
                        </a:ext>
                      </a:extLst>
                    </p:cNvPr>
                    <p:cNvSpPr/>
                    <p:nvPr/>
                  </p:nvSpPr>
                  <p:spPr>
                    <a:xfrm>
                      <a:off x="2409092"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55" name="四角形: 上の 2 つの角を切り取る 54">
                      <a:extLst>
                        <a:ext uri="{FF2B5EF4-FFF2-40B4-BE49-F238E27FC236}">
                          <a16:creationId xmlns:a16="http://schemas.microsoft.com/office/drawing/2014/main" id="{30576D79-CDF2-B37D-79D9-18290587B22F}"/>
                        </a:ext>
                      </a:extLst>
                    </p:cNvPr>
                    <p:cNvSpPr/>
                    <p:nvPr/>
                  </p:nvSpPr>
                  <p:spPr>
                    <a:xfrm>
                      <a:off x="4202723"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57" name="四角形: 上の 2 つの角を切り取る 56">
                      <a:extLst>
                        <a:ext uri="{FF2B5EF4-FFF2-40B4-BE49-F238E27FC236}">
                          <a16:creationId xmlns:a16="http://schemas.microsoft.com/office/drawing/2014/main" id="{971321B9-20BC-1228-249A-3DB64D1B37B2}"/>
                        </a:ext>
                      </a:extLst>
                    </p:cNvPr>
                    <p:cNvSpPr/>
                    <p:nvPr/>
                  </p:nvSpPr>
                  <p:spPr>
                    <a:xfrm>
                      <a:off x="7789986"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58" name="四角形: 上の 2 つの角を切り取る 57">
                      <a:extLst>
                        <a:ext uri="{FF2B5EF4-FFF2-40B4-BE49-F238E27FC236}">
                          <a16:creationId xmlns:a16="http://schemas.microsoft.com/office/drawing/2014/main" id="{EE820DE6-F853-FB42-A4F3-591451E4A122}"/>
                        </a:ext>
                      </a:extLst>
                    </p:cNvPr>
                    <p:cNvSpPr/>
                    <p:nvPr/>
                  </p:nvSpPr>
                  <p:spPr>
                    <a:xfrm>
                      <a:off x="5996354"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59" name="正方形/長方形 58">
                      <a:extLst>
                        <a:ext uri="{FF2B5EF4-FFF2-40B4-BE49-F238E27FC236}">
                          <a16:creationId xmlns:a16="http://schemas.microsoft.com/office/drawing/2014/main" id="{D40A17B3-AC80-B576-C685-592168DD69AE}"/>
                        </a:ext>
                      </a:extLst>
                    </p:cNvPr>
                    <p:cNvSpPr/>
                    <p:nvPr/>
                  </p:nvSpPr>
                  <p:spPr>
                    <a:xfrm>
                      <a:off x="2409092" y="3094892"/>
                      <a:ext cx="6981094" cy="145952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(2)</a:t>
                      </a:r>
                    </a:p>
                  </p:txBody>
                </p:sp>
                <p:sp>
                  <p:nvSpPr>
                    <p:cNvPr id="60" name="矢印: 右 59">
                      <a:extLst>
                        <a:ext uri="{FF2B5EF4-FFF2-40B4-BE49-F238E27FC236}">
                          <a16:creationId xmlns:a16="http://schemas.microsoft.com/office/drawing/2014/main" id="{F105CA79-026D-6094-AE1D-9935A6CD452D}"/>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388590D4-D349-7822-35EF-45A669DA108A}"/>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EA090002-0435-D5AD-5AB3-2F749569CB2F}"/>
                        </a:ext>
                      </a:extLst>
                    </p:cNvPr>
                    <p:cNvSpPr/>
                    <p:nvPr/>
                  </p:nvSpPr>
                  <p:spPr>
                    <a:xfrm rot="16200000">
                      <a:off x="832631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38006146-7F43-0E89-A84A-92E0C64667A1}"/>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C03FB37A-7B0A-5D7B-F2B4-49D8279290A8}"/>
                        </a:ext>
                      </a:extLst>
                    </p:cNvPr>
                    <p:cNvSpPr/>
                    <p:nvPr/>
                  </p:nvSpPr>
                  <p:spPr>
                    <a:xfrm>
                      <a:off x="2409092" y="1767760"/>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grpSp>
              <mc:AlternateContent xmlns:mc="http://schemas.openxmlformats.org/markup-compatibility/2006">
                <mc:Choice xmlns:a14="http://schemas.microsoft.com/office/drawing/2010/main" Requires="a14">
                  <p:sp>
                    <p:nvSpPr>
                      <p:cNvPr id="74" name="テキスト ボックス 73">
                        <a:extLst>
                          <a:ext uri="{FF2B5EF4-FFF2-40B4-BE49-F238E27FC236}">
                            <a16:creationId xmlns:a16="http://schemas.microsoft.com/office/drawing/2014/main" id="{3B8C8276-F04D-25AA-7150-4374D176DFD8}"/>
                          </a:ext>
                        </a:extLst>
                      </p:cNvPr>
                      <p:cNvSpPr txBox="1"/>
                      <p:nvPr/>
                    </p:nvSpPr>
                    <p:spPr>
                      <a:xfrm>
                        <a:off x="21042302" y="23025370"/>
                        <a:ext cx="6651383" cy="898964"/>
                      </a:xfrm>
                      <a:prstGeom prst="rect">
                        <a:avLst/>
                      </a:prstGeom>
                      <a:noFill/>
                    </p:spPr>
                    <p:txBody>
                      <a:bodyPr wrap="square" rtlCol="0">
                        <a:spAutoFit/>
                      </a:bodyPr>
                      <a:lstStyle/>
                      <a:p>
                        <a:pPr algn="ctr"/>
                        <a:r>
                          <a:rPr kumimoji="1" lang="en-US" altLang="ja-JP" sz="4800" b="0" u="sng" dirty="0">
                            <a:solidFill>
                              <a:schemeClr val="bg1"/>
                            </a:solidFill>
                          </a:rPr>
                          <a:t>Input:</a:t>
                        </a:r>
                        <a:r>
                          <a:rPr kumimoji="1" lang="en-US" altLang="ja-JP" sz="4800" b="0" dirty="0">
                            <a:solidFill>
                              <a:schemeClr val="bg1"/>
                            </a:solidFill>
                          </a:rPr>
                          <a:t> </a:t>
                        </a:r>
                        <a14:m>
                          <m:oMath xmlns:m="http://schemas.openxmlformats.org/officeDocument/2006/math">
                            <m:d>
                              <m:dPr>
                                <m:begChr m:val="["/>
                                <m:endChr m:val="]"/>
                                <m:ctrlPr>
                                  <a:rPr kumimoji="1" lang="en-US" altLang="ja-JP" sz="4800" b="0" i="1" smtClean="0">
                                    <a:solidFill>
                                      <a:schemeClr val="bg1"/>
                                    </a:solidFill>
                                    <a:latin typeface="Cambria Math" panose="02040503050406030204" pitchFamily="18" charset="0"/>
                                  </a:rPr>
                                </m:ctrlPr>
                              </m:dPr>
                              <m:e>
                                <m:r>
                                  <m:rPr>
                                    <m:sty m:val="p"/>
                                  </m:rPr>
                                  <a:rPr kumimoji="1" lang="en-US" altLang="ja-JP" sz="4800" b="0" i="0" smtClean="0">
                                    <a:solidFill>
                                      <a:schemeClr val="bg1"/>
                                    </a:solidFill>
                                    <a:latin typeface="Cambria Math" panose="02040503050406030204" pitchFamily="18" charset="0"/>
                                  </a:rPr>
                                  <m:t>CLS</m:t>
                                </m:r>
                              </m:e>
                            </m:d>
                            <m:r>
                              <a:rPr kumimoji="1" lang="en-US" altLang="ja-JP" sz="4800" b="0" i="0" smtClean="0">
                                <a:solidFill>
                                  <a:schemeClr val="bg1"/>
                                </a:solidFill>
                                <a:latin typeface="Cambria Math" panose="02040503050406030204" pitchFamily="18" charset="0"/>
                              </a:rPr>
                              <m:t> </m:t>
                            </m:r>
                            <m:sSub>
                              <m:sSubPr>
                                <m:ctrlPr>
                                  <a:rPr kumimoji="1" lang="en-US" altLang="ja-JP" sz="4800" b="0" i="1" smtClean="0">
                                    <a:solidFill>
                                      <a:schemeClr val="bg1"/>
                                    </a:solidFill>
                                    <a:latin typeface="Cambria Math" panose="02040503050406030204" pitchFamily="18" charset="0"/>
                                  </a:rPr>
                                </m:ctrlPr>
                              </m:sSubPr>
                              <m:e>
                                <m:r>
                                  <m:rPr>
                                    <m:sty m:val="p"/>
                                  </m:rPr>
                                  <a:rPr kumimoji="1" lang="en-US" altLang="ja-JP" sz="4800" b="0" i="0" smtClean="0">
                                    <a:solidFill>
                                      <a:schemeClr val="bg1"/>
                                    </a:solidFill>
                                    <a:latin typeface="Cambria Math" panose="02040503050406030204" pitchFamily="18" charset="0"/>
                                  </a:rPr>
                                  <m:t>D</m:t>
                                </m:r>
                              </m:e>
                              <m:sub>
                                <m:r>
                                  <m:rPr>
                                    <m:sty m:val="p"/>
                                  </m:rPr>
                                  <a:rPr kumimoji="1" lang="en-US" altLang="ja-JP" sz="4800" b="0" i="0" smtClean="0">
                                    <a:solidFill>
                                      <a:schemeClr val="bg1"/>
                                    </a:solidFill>
                                    <a:latin typeface="Cambria Math" panose="02040503050406030204" pitchFamily="18" charset="0"/>
                                  </a:rPr>
                                  <m:t>summary</m:t>
                                </m:r>
                              </m:sub>
                            </m:sSub>
                          </m:oMath>
                        </a14:m>
                        <a:endParaRPr kumimoji="1" lang="ja-JP" altLang="en-US" sz="4800" dirty="0">
                          <a:solidFill>
                            <a:schemeClr val="bg1"/>
                          </a:solidFill>
                        </a:endParaRPr>
                      </a:p>
                    </p:txBody>
                  </p:sp>
                </mc:Choice>
                <mc:Fallback>
                  <p:sp>
                    <p:nvSpPr>
                      <p:cNvPr id="74" name="テキスト ボックス 73">
                        <a:extLst>
                          <a:ext uri="{FF2B5EF4-FFF2-40B4-BE49-F238E27FC236}">
                            <a16:creationId xmlns:a16="http://schemas.microsoft.com/office/drawing/2014/main" id="{3B8C8276-F04D-25AA-7150-4374D176DFD8}"/>
                          </a:ext>
                        </a:extLst>
                      </p:cNvPr>
                      <p:cNvSpPr txBox="1">
                        <a:spLocks noRot="1" noChangeAspect="1" noMove="1" noResize="1" noEditPoints="1" noAdjustHandles="1" noChangeArrowheads="1" noChangeShapeType="1" noTextEdit="1"/>
                      </p:cNvSpPr>
                      <p:nvPr/>
                    </p:nvSpPr>
                    <p:spPr>
                      <a:xfrm>
                        <a:off x="21042302" y="23025370"/>
                        <a:ext cx="6651383" cy="898964"/>
                      </a:xfrm>
                      <a:prstGeom prst="rect">
                        <a:avLst/>
                      </a:prstGeom>
                      <a:blipFill>
                        <a:blip r:embed="rId5"/>
                        <a:stretch>
                          <a:fillRect t="-17007" b="-26531"/>
                        </a:stretch>
                      </a:blipFill>
                    </p:spPr>
                    <p:txBody>
                      <a:bodyPr/>
                      <a:lstStyle/>
                      <a:p>
                        <a:r>
                          <a:rPr lang="ja-JP" altLang="en-US">
                            <a:noFill/>
                          </a:rPr>
                          <a:t> </a:t>
                        </a:r>
                      </a:p>
                    </p:txBody>
                  </p:sp>
                </mc:Fallback>
              </mc:AlternateContent>
              <p:sp>
                <p:nvSpPr>
                  <p:cNvPr id="75" name="矢印: 右 74">
                    <a:extLst>
                      <a:ext uri="{FF2B5EF4-FFF2-40B4-BE49-F238E27FC236}">
                        <a16:creationId xmlns:a16="http://schemas.microsoft.com/office/drawing/2014/main" id="{310341F1-9E7D-1EBE-49C7-9EB246F9F4FE}"/>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8BF2F834-85FF-ACB1-C18A-96B80874229F}"/>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2517A5B6-95C0-C604-24D9-42E5A8E3B53B}"/>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8" name="正方形/長方形 77">
                        <a:extLst>
                          <a:ext uri="{FF2B5EF4-FFF2-40B4-BE49-F238E27FC236}">
                            <a16:creationId xmlns:a16="http://schemas.microsoft.com/office/drawing/2014/main" id="{1C4631B6-3258-89E6-7683-BAE0F9E7AF0A}"/>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m:rPr>
                                    <m:sty m:val="p"/>
                                  </m:rPr>
                                  <a:rPr kumimoji="1" lang="en-US" altLang="ja-JP" sz="4400" b="0" i="0" smtClean="0">
                                    <a:solidFill>
                                      <a:schemeClr val="bg1"/>
                                    </a:solidFill>
                                    <a:latin typeface="Cambria Math" panose="02040503050406030204" pitchFamily="18" charset="0"/>
                                  </a:rPr>
                                  <m:t>sum</m:t>
                                </m:r>
                              </m:sub>
                            </m:sSub>
                          </m:oMath>
                        </a14:m>
                        <a:r>
                          <a:rPr lang="en-US" altLang="ja-JP" sz="4400" b="0" u="none" strike="noStrike" baseline="0" dirty="0">
                            <a:latin typeface="+mn-ea"/>
                          </a:rPr>
                          <a:t> </a:t>
                        </a:r>
                        <a:endParaRPr kumimoji="1" lang="ja-JP" altLang="en-US" sz="7200" dirty="0">
                          <a:latin typeface="+mn-ea"/>
                        </a:endParaRPr>
                      </a:p>
                    </p:txBody>
                  </p:sp>
                </mc:Choice>
                <mc:Fallback>
                  <p:sp>
                    <p:nvSpPr>
                      <p:cNvPr id="78" name="正方形/長方形 77">
                        <a:extLst>
                          <a:ext uri="{FF2B5EF4-FFF2-40B4-BE49-F238E27FC236}">
                            <a16:creationId xmlns:a16="http://schemas.microsoft.com/office/drawing/2014/main" id="{1C4631B6-3258-89E6-7683-BAE0F9E7AF0A}"/>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6"/>
                        <a:stretch>
                          <a:fillRect b="-1286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9" name="四角形: 上の 2 つの角を切り取る 78">
                        <a:extLst>
                          <a:ext uri="{FF2B5EF4-FFF2-40B4-BE49-F238E27FC236}">
                            <a16:creationId xmlns:a16="http://schemas.microsoft.com/office/drawing/2014/main" id="{6275652B-1389-3F96-BAFA-FC7DE9251B3F}"/>
                          </a:ext>
                        </a:extLst>
                      </p:cNvPr>
                      <p:cNvSpPr/>
                      <p:nvPr/>
                    </p:nvSpPr>
                    <p:spPr>
                      <a:xfrm>
                        <a:off x="22574362" y="18360433"/>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5400" b="0" i="1" smtClean="0">
                                  <a:solidFill>
                                    <a:schemeClr val="bg1"/>
                                  </a:solidFill>
                                  <a:latin typeface="Cambria Math" panose="02040503050406030204" pitchFamily="18" charset="0"/>
                                </a:rPr>
                                <m:t>=</m:t>
                              </m:r>
                              <m:sSub>
                                <m:sSubPr>
                                  <m:ctrlPr>
                                    <a:rPr kumimoji="1" lang="en-US" altLang="ja-JP" sz="5400" b="0" i="1" smtClean="0">
                                      <a:solidFill>
                                        <a:schemeClr val="bg1"/>
                                      </a:solidFill>
                                      <a:latin typeface="Cambria Math" panose="02040503050406030204" pitchFamily="18" charset="0"/>
                                    </a:rPr>
                                  </m:ctrlPr>
                                </m:sSubPr>
                                <m:e>
                                  <m:r>
                                    <a:rPr kumimoji="1" lang="en-US" altLang="ja-JP" sz="5400" b="0" i="1" smtClean="0">
                                      <a:solidFill>
                                        <a:schemeClr val="bg1"/>
                                      </a:solidFill>
                                      <a:latin typeface="Cambria Math" panose="02040503050406030204" pitchFamily="18" charset="0"/>
                                    </a:rPr>
                                    <m:t>𝐸</m:t>
                                  </m:r>
                                </m:e>
                                <m:sub>
                                  <m:r>
                                    <m:rPr>
                                      <m:sty m:val="p"/>
                                    </m:rPr>
                                    <a:rPr kumimoji="1" lang="en-US" altLang="ja-JP" sz="5400" b="0" i="0" smtClean="0">
                                      <a:solidFill>
                                        <a:schemeClr val="bg1"/>
                                      </a:solidFill>
                                      <a:latin typeface="Cambria Math" panose="02040503050406030204" pitchFamily="18" charset="0"/>
                                    </a:rPr>
                                    <m:t>sum</m:t>
                                  </m:r>
                                </m:sub>
                              </m:sSub>
                            </m:oMath>
                          </m:oMathPara>
                        </a14:m>
                        <a:endParaRPr kumimoji="1" lang="ja-JP" altLang="en-US" sz="5400" dirty="0">
                          <a:solidFill>
                            <a:schemeClr val="bg1"/>
                          </a:solidFill>
                        </a:endParaRPr>
                      </a:p>
                    </p:txBody>
                  </p:sp>
                </mc:Choice>
                <mc:Fallback>
                  <p:sp>
                    <p:nvSpPr>
                      <p:cNvPr id="79" name="四角形: 上の 2 つの角を切り取る 78">
                        <a:extLst>
                          <a:ext uri="{FF2B5EF4-FFF2-40B4-BE49-F238E27FC236}">
                            <a16:creationId xmlns:a16="http://schemas.microsoft.com/office/drawing/2014/main" id="{6275652B-1389-3F96-BAFA-FC7DE9251B3F}"/>
                          </a:ext>
                        </a:extLst>
                      </p:cNvPr>
                      <p:cNvSpPr>
                        <a:spLocks noRot="1" noChangeAspect="1" noMove="1" noResize="1" noEditPoints="1" noAdjustHandles="1" noChangeArrowheads="1" noChangeShapeType="1" noTextEdit="1"/>
                      </p:cNvSpPr>
                      <p:nvPr/>
                    </p:nvSpPr>
                    <p:spPr>
                      <a:xfrm>
                        <a:off x="22574362" y="18360433"/>
                        <a:ext cx="1600200" cy="1019908"/>
                      </a:xfrm>
                      <a:prstGeom prst="snip2SameRect">
                        <a:avLst/>
                      </a:prstGeom>
                      <a:blipFill>
                        <a:blip r:embed="rId7"/>
                        <a:stretch>
                          <a:fillRect l="-20229" r="-8015"/>
                        </a:stretch>
                      </a:blipFill>
                      <a:ln>
                        <a:noFill/>
                      </a:ln>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2ED98887-C11A-61E1-475F-3A2315D8C9C0}"/>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192C1E1E-6073-69DE-B6D7-2C364AD63B30}"/>
                    </a:ext>
                  </a:extLst>
                </p:cNvPr>
                <p:cNvSpPr/>
                <p:nvPr/>
              </p:nvSpPr>
              <p:spPr>
                <a:xfrm>
                  <a:off x="20670775" y="16509530"/>
                  <a:ext cx="7370825" cy="7866303"/>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343B32E6-C68D-51AA-8309-D513D85D9A1A}"/>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solidFill>
                        <a:schemeClr val="bg1"/>
                      </a:solidFill>
                      <a:latin typeface="+mn-ea"/>
                      <a:ea typeface="+mn-ea"/>
                    </a:rPr>
                    <a:t>提案部分</a:t>
                  </a:r>
                </a:p>
              </p:txBody>
            </p:sp>
          </p:grpSp>
          <p:cxnSp>
            <p:nvCxnSpPr>
              <p:cNvPr id="62" name="直線コネクタ 61">
                <a:extLst>
                  <a:ext uri="{FF2B5EF4-FFF2-40B4-BE49-F238E27FC236}">
                    <a16:creationId xmlns:a16="http://schemas.microsoft.com/office/drawing/2014/main" id="{BDF5705D-04B2-E539-13AD-07E3B7060B79}"/>
                  </a:ext>
                </a:extLst>
              </p:cNvPr>
              <p:cNvCxnSpPr>
                <a:cxnSpLocks/>
              </p:cNvCxnSpPr>
              <p:nvPr/>
            </p:nvCxnSpPr>
            <p:spPr>
              <a:xfrm>
                <a:off x="15568863" y="23914652"/>
                <a:ext cx="4508485" cy="0"/>
              </a:xfrm>
              <a:prstGeom prst="line">
                <a:avLst/>
              </a:prstGeom>
              <a:ln w="57150"/>
            </p:spPr>
            <p:style>
              <a:lnRef idx="1">
                <a:schemeClr val="accent5"/>
              </a:lnRef>
              <a:fillRef idx="0">
                <a:schemeClr val="accent5"/>
              </a:fillRef>
              <a:effectRef idx="0">
                <a:schemeClr val="accent5"/>
              </a:effectRef>
              <a:fontRef idx="minor">
                <a:schemeClr val="tx1"/>
              </a:fontRef>
            </p:style>
          </p:cxnSp>
          <p:cxnSp>
            <p:nvCxnSpPr>
              <p:cNvPr id="88" name="直線コネクタ 87">
                <a:extLst>
                  <a:ext uri="{FF2B5EF4-FFF2-40B4-BE49-F238E27FC236}">
                    <a16:creationId xmlns:a16="http://schemas.microsoft.com/office/drawing/2014/main" id="{B1B18D0E-C29A-22AD-A20D-66DEDAC73A08}"/>
                  </a:ext>
                </a:extLst>
              </p:cNvPr>
              <p:cNvCxnSpPr>
                <a:cxnSpLocks/>
              </p:cNvCxnSpPr>
              <p:nvPr/>
            </p:nvCxnSpPr>
            <p:spPr>
              <a:xfrm>
                <a:off x="24712863" y="23914652"/>
                <a:ext cx="2514600" cy="0"/>
              </a:xfrm>
              <a:prstGeom prst="line">
                <a:avLst/>
              </a:prstGeom>
              <a:ln w="57150"/>
            </p:spPr>
            <p:style>
              <a:lnRef idx="1">
                <a:schemeClr val="accent5"/>
              </a:lnRef>
              <a:fillRef idx="0">
                <a:schemeClr val="accent5"/>
              </a:fillRef>
              <a:effectRef idx="0">
                <a:schemeClr val="accent5"/>
              </a:effectRef>
              <a:fontRef idx="minor">
                <a:schemeClr val="tx1"/>
              </a:fontRef>
            </p:style>
          </p:cxnSp>
        </p:gr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6197DE74-7728-CCF5-201B-AEBB310A9482}"/>
                    </a:ext>
                  </a:extLst>
                </p:cNvPr>
                <p:cNvSpPr txBox="1"/>
                <p:nvPr/>
              </p:nvSpPr>
              <p:spPr>
                <a:xfrm>
                  <a:off x="14827104" y="13715764"/>
                  <a:ext cx="4539299" cy="631263"/>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m:rPr>
                                <m:sty m:val="p"/>
                              </m:rPr>
                              <a:rPr kumimoji="1" lang="en-US" altLang="ja-JP" sz="3200" i="0">
                                <a:latin typeface="Cambria Math" panose="02040503050406030204" pitchFamily="18" charset="0"/>
                              </a:rPr>
                              <m:t>Avg</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m:rPr>
                                <m:sty m:val="p"/>
                              </m:rPr>
                              <a:rPr kumimoji="1" lang="en-US" altLang="ja-JP" sz="3200" i="0">
                                <a:latin typeface="Cambria Math" panose="02040503050406030204" pitchFamily="18" charset="0"/>
                              </a:rPr>
                              <m:t>sum</m:t>
                            </m:r>
                          </m:sub>
                        </m:sSub>
                      </m:oMath>
                    </m:oMathPara>
                  </a14:m>
                  <a:endParaRPr lang="ja-JP" altLang="en-US" sz="3200" dirty="0"/>
                </a:p>
              </p:txBody>
            </p:sp>
          </mc:Choice>
          <mc:Fallback>
            <p:sp>
              <p:nvSpPr>
                <p:cNvPr id="27" name="テキスト ボックス 26">
                  <a:extLst>
                    <a:ext uri="{FF2B5EF4-FFF2-40B4-BE49-F238E27FC236}">
                      <a16:creationId xmlns:a16="http://schemas.microsoft.com/office/drawing/2014/main" id="{6197DE74-7728-CCF5-201B-AEBB310A9482}"/>
                    </a:ext>
                  </a:extLst>
                </p:cNvPr>
                <p:cNvSpPr txBox="1">
                  <a:spLocks noRot="1" noChangeAspect="1" noMove="1" noResize="1" noEditPoints="1" noAdjustHandles="1" noChangeArrowheads="1" noChangeShapeType="1" noTextEdit="1"/>
                </p:cNvSpPr>
                <p:nvPr/>
              </p:nvSpPr>
              <p:spPr>
                <a:xfrm>
                  <a:off x="14827104" y="13715764"/>
                  <a:ext cx="4539299" cy="631263"/>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306066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57CA3E3F-328C-2350-3A53-27DE7A30FE44}"/>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9A6FF067-9F3A-0DAF-824E-EDD9D4F4A6C7}"/>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C2C6A2F2-EF19-B2E8-D82E-330DF42133F4}"/>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FC1DDF58-DEE3-1130-2E18-C22608DF2705}"/>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34EFA23B-3400-D8D7-3751-94FB6BD824EF}"/>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F2B2145F-5E24-E6EE-95B4-969692E3EFA2}"/>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F03CB6C8-2617-65D2-F85D-65C904F810FE}"/>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0DAE9131-0565-68B8-735C-946E566B1DDA}"/>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8B886090-FFA5-4834-55C5-22F7AA5ED28A}"/>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D56394DB-7797-9B8A-3779-0355598F25D5}"/>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65DFFAC0-2894-8739-340A-F29351458175}"/>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10CBF1FE-1D9F-A9EF-EF98-A36887F2EAF2}"/>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CCF66A84-315C-0725-C60A-D28E9EBF6C26}"/>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B20C2D8-D950-1605-0B01-496B1E8CCB8B}"/>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52234AE8-6A49-6D33-E809-24223A98812B}"/>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C6825DC5-48C6-24FC-C8E3-776796C2DF1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8412A21B-41B7-2E10-FA0B-8C33F4E83197}"/>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6FCEA258-EA9A-C6C4-E9A4-8FC09978D99D}"/>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16FF8B09-0260-0253-7D9A-8199AF985BF3}"/>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BCA263F9-AF21-94C4-9A24-52310CFC87D4}"/>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07BE9669-C66B-F21E-EC18-765656405199}"/>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89A0899D-FBCD-5641-02C1-47447E61D821}"/>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CA437E23-5CBA-8F7E-8F70-579F744C7C86}"/>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C9EE114C-6EED-9FE8-DF12-32E66A4772D4}"/>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3A6ADD68-EFDA-910A-54B5-DF0CBF36E6EB}"/>
              </a:ext>
            </a:extLst>
          </p:cNvPr>
          <p:cNvGrpSpPr/>
          <p:nvPr/>
        </p:nvGrpSpPr>
        <p:grpSpPr>
          <a:xfrm>
            <a:off x="11812576" y="13715764"/>
            <a:ext cx="16229024" cy="12009676"/>
            <a:chOff x="11812576" y="13715764"/>
            <a:chExt cx="16229024" cy="12009676"/>
          </a:xfrm>
        </p:grpSpPr>
        <p:grpSp>
          <p:nvGrpSpPr>
            <p:cNvPr id="97" name="グループ化 96">
              <a:extLst>
                <a:ext uri="{FF2B5EF4-FFF2-40B4-BE49-F238E27FC236}">
                  <a16:creationId xmlns:a16="http://schemas.microsoft.com/office/drawing/2014/main" id="{DDE56DB0-6831-7AEB-54A1-0416DB09D371}"/>
                </a:ext>
              </a:extLst>
            </p:cNvPr>
            <p:cNvGrpSpPr/>
            <p:nvPr/>
          </p:nvGrpSpPr>
          <p:grpSpPr>
            <a:xfrm>
              <a:off x="11812576" y="14362276"/>
              <a:ext cx="16229024" cy="11363164"/>
              <a:chOff x="11812576" y="14362276"/>
              <a:chExt cx="16229024" cy="11363164"/>
            </a:xfrm>
          </p:grpSpPr>
          <p:grpSp>
            <p:nvGrpSpPr>
              <p:cNvPr id="56" name="グループ化 55">
                <a:extLst>
                  <a:ext uri="{FF2B5EF4-FFF2-40B4-BE49-F238E27FC236}">
                    <a16:creationId xmlns:a16="http://schemas.microsoft.com/office/drawing/2014/main" id="{EB067EC9-71C0-6927-8E08-BAAB1774BAE8}"/>
                  </a:ext>
                </a:extLst>
              </p:cNvPr>
              <p:cNvGrpSpPr/>
              <p:nvPr/>
            </p:nvGrpSpPr>
            <p:grpSpPr>
              <a:xfrm>
                <a:off x="11812576" y="14362276"/>
                <a:ext cx="16229024" cy="10013557"/>
                <a:chOff x="11812576" y="14362276"/>
                <a:chExt cx="16229024" cy="10013557"/>
              </a:xfrm>
            </p:grpSpPr>
            <p:grpSp>
              <p:nvGrpSpPr>
                <p:cNvPr id="81" name="グループ化 80">
                  <a:extLst>
                    <a:ext uri="{FF2B5EF4-FFF2-40B4-BE49-F238E27FC236}">
                      <a16:creationId xmlns:a16="http://schemas.microsoft.com/office/drawing/2014/main" id="{A6640036-E04F-9F97-3910-119EB6085BB9}"/>
                    </a:ext>
                  </a:extLst>
                </p:cNvPr>
                <p:cNvGrpSpPr/>
                <p:nvPr/>
              </p:nvGrpSpPr>
              <p:grpSpPr>
                <a:xfrm>
                  <a:off x="11812576" y="14362276"/>
                  <a:ext cx="15949250" cy="9552376"/>
                  <a:chOff x="11812576" y="14362276"/>
                  <a:chExt cx="15949250" cy="9552376"/>
                </a:xfrm>
              </p:grpSpPr>
              <p:grpSp>
                <p:nvGrpSpPr>
                  <p:cNvPr id="28" name="グループ化 27">
                    <a:extLst>
                      <a:ext uri="{FF2B5EF4-FFF2-40B4-BE49-F238E27FC236}">
                        <a16:creationId xmlns:a16="http://schemas.microsoft.com/office/drawing/2014/main" id="{0C651AF0-F6AF-137A-0168-7370DDA595BA}"/>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F8EF6602-7EF5-5482-06B1-7F0D12B913CD}"/>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3C3313D1-2275-05E3-0785-57963846BE55}"/>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3F55C3A2-5415-AAC6-D45F-08D77002A4B3}"/>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61A759D6-82C3-D139-6F72-58C3F19B54CB}"/>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1DA1FAEF-5A89-8048-29E3-3CA541BE9066}"/>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35" name="正方形/長方形 34">
                      <a:extLst>
                        <a:ext uri="{FF2B5EF4-FFF2-40B4-BE49-F238E27FC236}">
                          <a16:creationId xmlns:a16="http://schemas.microsoft.com/office/drawing/2014/main" id="{3887579D-41A7-9277-D315-26E0591590B7}"/>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59A57833-7BD3-EE1A-5048-C657BF011808}"/>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F53466D4-8524-5BAB-6001-7D5A1706E1B1}"/>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C49729DD-3255-45DF-2783-78B345098D7F}"/>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D96827BF-56CC-816F-A0D7-E1E40D913DE1}"/>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869012D3-E339-8CC5-96C2-6F1F47403FF8}"/>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7F16622B-8DE4-B714-ED72-9C8382E16BCD}"/>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9ED85076-1598-0B97-8E67-BD53DDF32AB9}"/>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A83203D1-CD17-97D2-DDFE-E2D14DC4483D}"/>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1411CBC-6B0B-0002-17F6-85167F51B32B}"/>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F6E9AA75-F0A9-F519-11D0-81DA06BBCAA3}"/>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107A7A3A-C9F8-6156-57B7-3827A3672D99}"/>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BE015AC3-34F6-2717-4CAB-21AA4069BC92}"/>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7BE8CE74-7744-188B-5B3E-BE2AD9645F27}"/>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49" name="右中かっこ 48">
                      <a:extLst>
                        <a:ext uri="{FF2B5EF4-FFF2-40B4-BE49-F238E27FC236}">
                          <a16:creationId xmlns:a16="http://schemas.microsoft.com/office/drawing/2014/main" id="{280353C3-DB40-6937-5F94-635A5F2BDBFA}"/>
                        </a:ext>
                      </a:extLst>
                    </p:cNvPr>
                    <p:cNvSpPr/>
                    <p:nvPr/>
                  </p:nvSpPr>
                  <p:spPr>
                    <a:xfrm rot="16200000">
                      <a:off x="7327232" y="-2172030"/>
                      <a:ext cx="732077" cy="6981095"/>
                    </a:xfrm>
                    <a:prstGeom prst="rightBrace">
                      <a:avLst>
                        <a:gd name="adj1" fmla="val 8333"/>
                        <a:gd name="adj2" fmla="val 50026"/>
                      </a:avLst>
                    </a:pr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8231B66-9B31-4231-7659-FF8ADDA82DFF}"/>
                          </a:ext>
                        </a:extLst>
                      </p:cNvPr>
                      <p:cNvSpPr txBox="1"/>
                      <p:nvPr/>
                    </p:nvSpPr>
                    <p:spPr>
                      <a:xfrm>
                        <a:off x="11812577" y="23025370"/>
                        <a:ext cx="8774724" cy="889282"/>
                      </a:xfrm>
                      <a:prstGeom prst="rect">
                        <a:avLst/>
                      </a:prstGeom>
                      <a:noFill/>
                    </p:spPr>
                    <p:txBody>
                      <a:bodyPr wrap="square" rtlCol="0">
                        <a:spAutoFit/>
                      </a:bodyPr>
                      <a:lstStyle/>
                      <a:p>
                        <a:pPr algn="ctr"/>
                        <a:r>
                          <a:rPr kumimoji="1" lang="en-US" altLang="ja-JP" sz="4800" b="0" u="sng" dirty="0">
                            <a:solidFill>
                              <a:schemeClr val="bg1"/>
                            </a:solidFill>
                          </a:rPr>
                          <a:t>Input:</a:t>
                        </a:r>
                        <a:r>
                          <a:rPr kumimoji="1" lang="en-US" altLang="ja-JP" sz="4800" b="0" dirty="0">
                            <a:solidFill>
                              <a:schemeClr val="bg1"/>
                            </a:solidFill>
                          </a:rPr>
                          <a:t> </a:t>
                        </a:r>
                        <a14:m>
                          <m:oMath xmlns:m="http://schemas.openxmlformats.org/officeDocument/2006/math">
                            <m:d>
                              <m:dPr>
                                <m:begChr m:val="["/>
                                <m:endChr m:val="]"/>
                                <m:ctrlPr>
                                  <a:rPr kumimoji="1" lang="en-US" altLang="ja-JP" sz="4800" b="0" i="1" smtClean="0">
                                    <a:solidFill>
                                      <a:schemeClr val="bg1"/>
                                    </a:solidFill>
                                    <a:latin typeface="Cambria Math" panose="02040503050406030204" pitchFamily="18" charset="0"/>
                                  </a:rPr>
                                </m:ctrlPr>
                              </m:dPr>
                              <m:e>
                                <m:r>
                                  <m:rPr>
                                    <m:sty m:val="p"/>
                                  </m:rPr>
                                  <a:rPr kumimoji="1" lang="en-US" altLang="ja-JP" sz="4800" b="0" i="0" smtClean="0">
                                    <a:solidFill>
                                      <a:schemeClr val="bg1"/>
                                    </a:solidFill>
                                    <a:latin typeface="Cambria Math" panose="02040503050406030204" pitchFamily="18" charset="0"/>
                                  </a:rPr>
                                  <m:t>CLS</m:t>
                                </m:r>
                              </m:e>
                            </m:d>
                            <m:r>
                              <a:rPr kumimoji="1" lang="en-US" altLang="ja-JP" sz="4800" b="0" i="0" smtClean="0">
                                <a:solidFill>
                                  <a:schemeClr val="bg1"/>
                                </a:solidFill>
                                <a:latin typeface="Cambria Math" panose="02040503050406030204" pitchFamily="18" charset="0"/>
                              </a:rPr>
                              <m:t> </m:t>
                            </m:r>
                            <m:sSub>
                              <m:sSubPr>
                                <m:ctrlPr>
                                  <a:rPr kumimoji="1" lang="en-US" altLang="ja-JP" sz="4800" b="0" i="1" smtClean="0">
                                    <a:solidFill>
                                      <a:schemeClr val="bg1"/>
                                    </a:solidFill>
                                    <a:latin typeface="Cambria Math" panose="02040503050406030204" pitchFamily="18" charset="0"/>
                                  </a:rPr>
                                </m:ctrlPr>
                              </m:sSubPr>
                              <m:e>
                                <m:r>
                                  <a:rPr kumimoji="1" lang="en-US" altLang="ja-JP" sz="4800" b="0" i="1" smtClean="0">
                                    <a:solidFill>
                                      <a:schemeClr val="bg1"/>
                                    </a:solidFill>
                                    <a:latin typeface="Cambria Math" panose="02040503050406030204" pitchFamily="18" charset="0"/>
                                  </a:rPr>
                                  <m:t>𝐷</m:t>
                                </m:r>
                              </m:e>
                              <m:sub>
                                <m:r>
                                  <a:rPr kumimoji="1" lang="en-US" altLang="ja-JP" sz="4800" b="0" i="1" smtClean="0">
                                    <a:solidFill>
                                      <a:schemeClr val="bg1"/>
                                    </a:solidFill>
                                    <a:latin typeface="Cambria Math" panose="02040503050406030204" pitchFamily="18" charset="0"/>
                                  </a:rPr>
                                  <m:t>𝑡𝑖𝑡𝑙𝑒</m:t>
                                </m:r>
                              </m:sub>
                            </m:sSub>
                            <m:r>
                              <a:rPr kumimoji="1" lang="en-US" altLang="ja-JP" sz="4800" b="0" i="1" smtClean="0">
                                <a:solidFill>
                                  <a:schemeClr val="bg1"/>
                                </a:solidFill>
                                <a:latin typeface="Cambria Math" panose="02040503050406030204" pitchFamily="18" charset="0"/>
                              </a:rPr>
                              <m:t> </m:t>
                            </m:r>
                            <m:d>
                              <m:dPr>
                                <m:begChr m:val="["/>
                                <m:endChr m:val="]"/>
                                <m:ctrlPr>
                                  <a:rPr kumimoji="1" lang="en-US" altLang="ja-JP" sz="4800" b="0" i="1" smtClean="0">
                                    <a:solidFill>
                                      <a:schemeClr val="bg1"/>
                                    </a:solidFill>
                                    <a:latin typeface="Cambria Math" panose="02040503050406030204" pitchFamily="18" charset="0"/>
                                  </a:rPr>
                                </m:ctrlPr>
                              </m:dPr>
                              <m:e>
                                <m:r>
                                  <m:rPr>
                                    <m:sty m:val="p"/>
                                  </m:rPr>
                                  <a:rPr kumimoji="1" lang="en-US" altLang="ja-JP" sz="4800" b="0" i="0" smtClean="0">
                                    <a:solidFill>
                                      <a:schemeClr val="bg1"/>
                                    </a:solidFill>
                                    <a:latin typeface="Cambria Math" panose="02040503050406030204" pitchFamily="18" charset="0"/>
                                  </a:rPr>
                                  <m:t>SEP</m:t>
                                </m:r>
                              </m:e>
                            </m:d>
                            <m:r>
                              <a:rPr kumimoji="1" lang="en-US" altLang="ja-JP" sz="4800" b="0" i="0" smtClean="0">
                                <a:solidFill>
                                  <a:schemeClr val="bg1"/>
                                </a:solidFill>
                                <a:latin typeface="Cambria Math" panose="02040503050406030204" pitchFamily="18" charset="0"/>
                              </a:rPr>
                              <m:t> </m:t>
                            </m:r>
                            <m:sSub>
                              <m:sSubPr>
                                <m:ctrlPr>
                                  <a:rPr kumimoji="1" lang="en-US" altLang="ja-JP" sz="4800" b="0" i="1" smtClean="0">
                                    <a:solidFill>
                                      <a:schemeClr val="bg1"/>
                                    </a:solidFill>
                                    <a:latin typeface="Cambria Math" panose="02040503050406030204" pitchFamily="18" charset="0"/>
                                  </a:rPr>
                                </m:ctrlPr>
                              </m:sSubPr>
                              <m:e>
                                <m:r>
                                  <a:rPr kumimoji="1" lang="en-US" altLang="ja-JP" sz="4800" b="0" i="1" smtClean="0">
                                    <a:solidFill>
                                      <a:schemeClr val="bg1"/>
                                    </a:solidFill>
                                    <a:latin typeface="Cambria Math" panose="02040503050406030204" pitchFamily="18" charset="0"/>
                                  </a:rPr>
                                  <m:t>𝐷</m:t>
                                </m:r>
                              </m:e>
                              <m:sub>
                                <m:r>
                                  <a:rPr kumimoji="1" lang="en-US" altLang="ja-JP" sz="4800" b="0" i="1" smtClean="0">
                                    <a:solidFill>
                                      <a:schemeClr val="bg1"/>
                                    </a:solidFill>
                                    <a:latin typeface="Cambria Math" panose="02040503050406030204" pitchFamily="18" charset="0"/>
                                  </a:rPr>
                                  <m:t>𝑏𝑜𝑑𝑦</m:t>
                                </m:r>
                              </m:sub>
                            </m:sSub>
                          </m:oMath>
                        </a14:m>
                        <a:endParaRPr kumimoji="1" lang="ja-JP" altLang="en-US" sz="4800" dirty="0">
                          <a:solidFill>
                            <a:schemeClr val="bg1"/>
                          </a:solidFill>
                        </a:endParaRPr>
                      </a:p>
                    </p:txBody>
                  </p:sp>
                </mc:Choice>
                <mc:Fallback xmlns="">
                  <p:sp>
                    <p:nvSpPr>
                      <p:cNvPr id="51" name="テキスト ボックス 50">
                        <a:extLst>
                          <a:ext uri="{FF2B5EF4-FFF2-40B4-BE49-F238E27FC236}">
                            <a16:creationId xmlns:a16="http://schemas.microsoft.com/office/drawing/2014/main" id="{98231B66-9B31-4231-7659-FF8ADDA82DFF}"/>
                          </a:ext>
                        </a:extLst>
                      </p:cNvPr>
                      <p:cNvSpPr txBox="1">
                        <a:spLocks noRot="1" noChangeAspect="1" noMove="1" noResize="1" noEditPoints="1" noAdjustHandles="1" noChangeArrowheads="1" noChangeShapeType="1" noTextEdit="1"/>
                      </p:cNvSpPr>
                      <p:nvPr/>
                    </p:nvSpPr>
                    <p:spPr>
                      <a:xfrm>
                        <a:off x="11812577" y="23025370"/>
                        <a:ext cx="8774724" cy="889282"/>
                      </a:xfrm>
                      <a:prstGeom prst="rect">
                        <a:avLst/>
                      </a:prstGeom>
                      <a:blipFill>
                        <a:blip r:embed="rId4"/>
                        <a:stretch>
                          <a:fillRect t="-17123" b="-27397"/>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BDA8F0F4-7672-217A-F772-48D9FA3DA462}"/>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grpSp>
                <p:nvGrpSpPr>
                  <p:cNvPr id="53" name="グループ化 52">
                    <a:extLst>
                      <a:ext uri="{FF2B5EF4-FFF2-40B4-BE49-F238E27FC236}">
                        <a16:creationId xmlns:a16="http://schemas.microsoft.com/office/drawing/2014/main" id="{BDA26088-8057-1A57-F15E-0E25CE573E8A}"/>
                      </a:ext>
                    </a:extLst>
                  </p:cNvPr>
                  <p:cNvGrpSpPr/>
                  <p:nvPr/>
                </p:nvGrpSpPr>
                <p:grpSpPr>
                  <a:xfrm>
                    <a:off x="20780732" y="18427926"/>
                    <a:ext cx="6981094" cy="4175840"/>
                    <a:chOff x="2409092" y="1767760"/>
                    <a:chExt cx="6981094" cy="4175840"/>
                  </a:xfrm>
                </p:grpSpPr>
                <p:sp>
                  <p:nvSpPr>
                    <p:cNvPr id="54" name="四角形: 上の 2 つの角を切り取る 53">
                      <a:extLst>
                        <a:ext uri="{FF2B5EF4-FFF2-40B4-BE49-F238E27FC236}">
                          <a16:creationId xmlns:a16="http://schemas.microsoft.com/office/drawing/2014/main" id="{111A1ABC-7AB5-2C2C-BC12-CEA6AE5B6706}"/>
                        </a:ext>
                      </a:extLst>
                    </p:cNvPr>
                    <p:cNvSpPr/>
                    <p:nvPr/>
                  </p:nvSpPr>
                  <p:spPr>
                    <a:xfrm>
                      <a:off x="2409092"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55" name="四角形: 上の 2 つの角を切り取る 54">
                      <a:extLst>
                        <a:ext uri="{FF2B5EF4-FFF2-40B4-BE49-F238E27FC236}">
                          <a16:creationId xmlns:a16="http://schemas.microsoft.com/office/drawing/2014/main" id="{0FD8DAC3-8E74-A9BA-C486-1E921BDBBA0B}"/>
                        </a:ext>
                      </a:extLst>
                    </p:cNvPr>
                    <p:cNvSpPr/>
                    <p:nvPr/>
                  </p:nvSpPr>
                  <p:spPr>
                    <a:xfrm>
                      <a:off x="4202723"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57" name="四角形: 上の 2 つの角を切り取る 56">
                      <a:extLst>
                        <a:ext uri="{FF2B5EF4-FFF2-40B4-BE49-F238E27FC236}">
                          <a16:creationId xmlns:a16="http://schemas.microsoft.com/office/drawing/2014/main" id="{D71D7A0B-DBE1-6043-E38F-085CED7CCB1C}"/>
                        </a:ext>
                      </a:extLst>
                    </p:cNvPr>
                    <p:cNvSpPr/>
                    <p:nvPr/>
                  </p:nvSpPr>
                  <p:spPr>
                    <a:xfrm>
                      <a:off x="7789986"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58" name="四角形: 上の 2 つの角を切り取る 57">
                      <a:extLst>
                        <a:ext uri="{FF2B5EF4-FFF2-40B4-BE49-F238E27FC236}">
                          <a16:creationId xmlns:a16="http://schemas.microsoft.com/office/drawing/2014/main" id="{CA6DD9D1-EC9A-9480-7692-4BB7A9FF1159}"/>
                        </a:ext>
                      </a:extLst>
                    </p:cNvPr>
                    <p:cNvSpPr/>
                    <p:nvPr/>
                  </p:nvSpPr>
                  <p:spPr>
                    <a:xfrm>
                      <a:off x="5996354"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59" name="正方形/長方形 58">
                      <a:extLst>
                        <a:ext uri="{FF2B5EF4-FFF2-40B4-BE49-F238E27FC236}">
                          <a16:creationId xmlns:a16="http://schemas.microsoft.com/office/drawing/2014/main" id="{36F92D9E-005C-8D67-D402-EE3DB6FF0C23}"/>
                        </a:ext>
                      </a:extLst>
                    </p:cNvPr>
                    <p:cNvSpPr/>
                    <p:nvPr/>
                  </p:nvSpPr>
                  <p:spPr>
                    <a:xfrm>
                      <a:off x="2409092" y="3094892"/>
                      <a:ext cx="6981094" cy="145952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(2)</a:t>
                      </a:r>
                    </a:p>
                  </p:txBody>
                </p:sp>
                <p:sp>
                  <p:nvSpPr>
                    <p:cNvPr id="60" name="矢印: 右 59">
                      <a:extLst>
                        <a:ext uri="{FF2B5EF4-FFF2-40B4-BE49-F238E27FC236}">
                          <a16:creationId xmlns:a16="http://schemas.microsoft.com/office/drawing/2014/main" id="{AB2E3C32-4660-3D0E-5210-713BBA29FA01}"/>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6F2993E5-9436-2F69-6346-ED1331A21565}"/>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C23B52D6-387D-14BA-0A1E-A5D81BDD3FE2}"/>
                        </a:ext>
                      </a:extLst>
                    </p:cNvPr>
                    <p:cNvSpPr/>
                    <p:nvPr/>
                  </p:nvSpPr>
                  <p:spPr>
                    <a:xfrm rot="16200000">
                      <a:off x="832631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A0AA3605-AFE3-3C28-2464-314419339498}"/>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01B9AF41-A54F-3007-BB1C-A619C0980A73}"/>
                        </a:ext>
                      </a:extLst>
                    </p:cNvPr>
                    <p:cNvSpPr/>
                    <p:nvPr/>
                  </p:nvSpPr>
                  <p:spPr>
                    <a:xfrm>
                      <a:off x="2409092" y="1767760"/>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gr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9221B833-6EB8-B5CB-49E9-0CA1301E206C}"/>
                          </a:ext>
                        </a:extLst>
                      </p:cNvPr>
                      <p:cNvSpPr txBox="1"/>
                      <p:nvPr/>
                    </p:nvSpPr>
                    <p:spPr>
                      <a:xfrm>
                        <a:off x="21042302" y="23025370"/>
                        <a:ext cx="6651383" cy="889282"/>
                      </a:xfrm>
                      <a:prstGeom prst="rect">
                        <a:avLst/>
                      </a:prstGeom>
                      <a:noFill/>
                    </p:spPr>
                    <p:txBody>
                      <a:bodyPr wrap="square" rtlCol="0">
                        <a:spAutoFit/>
                      </a:bodyPr>
                      <a:lstStyle/>
                      <a:p>
                        <a:pPr algn="ctr"/>
                        <a:r>
                          <a:rPr kumimoji="1" lang="en-US" altLang="ja-JP" sz="4800" b="0" u="sng" dirty="0">
                            <a:solidFill>
                              <a:schemeClr val="bg1"/>
                            </a:solidFill>
                          </a:rPr>
                          <a:t>Input:</a:t>
                        </a:r>
                        <a:r>
                          <a:rPr kumimoji="1" lang="en-US" altLang="ja-JP" sz="4800" b="0" dirty="0">
                            <a:solidFill>
                              <a:schemeClr val="bg1"/>
                            </a:solidFill>
                          </a:rPr>
                          <a:t> </a:t>
                        </a:r>
                        <a14:m>
                          <m:oMath xmlns:m="http://schemas.openxmlformats.org/officeDocument/2006/math">
                            <m:d>
                              <m:dPr>
                                <m:begChr m:val="["/>
                                <m:endChr m:val="]"/>
                                <m:ctrlPr>
                                  <a:rPr kumimoji="1" lang="en-US" altLang="ja-JP" sz="4800" b="0" i="1" smtClean="0">
                                    <a:solidFill>
                                      <a:schemeClr val="bg1"/>
                                    </a:solidFill>
                                    <a:latin typeface="Cambria Math" panose="02040503050406030204" pitchFamily="18" charset="0"/>
                                  </a:rPr>
                                </m:ctrlPr>
                              </m:dPr>
                              <m:e>
                                <m:r>
                                  <m:rPr>
                                    <m:sty m:val="p"/>
                                  </m:rPr>
                                  <a:rPr kumimoji="1" lang="en-US" altLang="ja-JP" sz="4800" b="0" i="0" smtClean="0">
                                    <a:solidFill>
                                      <a:schemeClr val="bg1"/>
                                    </a:solidFill>
                                    <a:latin typeface="Cambria Math" panose="02040503050406030204" pitchFamily="18" charset="0"/>
                                  </a:rPr>
                                  <m:t>CLS</m:t>
                                </m:r>
                              </m:e>
                            </m:d>
                            <m:r>
                              <a:rPr kumimoji="1" lang="en-US" altLang="ja-JP" sz="4800" b="0" i="0" smtClean="0">
                                <a:solidFill>
                                  <a:schemeClr val="bg1"/>
                                </a:solidFill>
                                <a:latin typeface="Cambria Math" panose="02040503050406030204" pitchFamily="18" charset="0"/>
                              </a:rPr>
                              <m:t> </m:t>
                            </m:r>
                            <m:sSub>
                              <m:sSubPr>
                                <m:ctrlPr>
                                  <a:rPr kumimoji="1" lang="en-US" altLang="ja-JP" sz="4800" b="0" i="1" smtClean="0">
                                    <a:solidFill>
                                      <a:schemeClr val="bg1"/>
                                    </a:solidFill>
                                    <a:latin typeface="Cambria Math" panose="02040503050406030204" pitchFamily="18" charset="0"/>
                                  </a:rPr>
                                </m:ctrlPr>
                              </m:sSubPr>
                              <m:e>
                                <m:r>
                                  <a:rPr kumimoji="1" lang="en-US" altLang="ja-JP" sz="4800" b="0" i="1" smtClean="0">
                                    <a:solidFill>
                                      <a:schemeClr val="bg1"/>
                                    </a:solidFill>
                                    <a:latin typeface="Cambria Math" panose="02040503050406030204" pitchFamily="18" charset="0"/>
                                  </a:rPr>
                                  <m:t>𝐷</m:t>
                                </m:r>
                              </m:e>
                              <m:sub>
                                <m:r>
                                  <a:rPr kumimoji="1" lang="en-US" altLang="ja-JP" sz="4800" b="0" i="1" smtClean="0">
                                    <a:solidFill>
                                      <a:schemeClr val="bg1"/>
                                    </a:solidFill>
                                    <a:latin typeface="Cambria Math" panose="02040503050406030204" pitchFamily="18" charset="0"/>
                                  </a:rPr>
                                  <m:t>𝑠𝑢𝑚𝑚𝑎𝑟𝑦</m:t>
                                </m:r>
                              </m:sub>
                            </m:sSub>
                          </m:oMath>
                        </a14:m>
                        <a:endParaRPr kumimoji="1" lang="ja-JP" altLang="en-US" sz="4800" dirty="0">
                          <a:solidFill>
                            <a:schemeClr val="bg1"/>
                          </a:solidFill>
                        </a:endParaRPr>
                      </a:p>
                    </p:txBody>
                  </p:sp>
                </mc:Choice>
                <mc:Fallback xmlns="">
                  <p:sp>
                    <p:nvSpPr>
                      <p:cNvPr id="74" name="テキスト ボックス 73">
                        <a:extLst>
                          <a:ext uri="{FF2B5EF4-FFF2-40B4-BE49-F238E27FC236}">
                            <a16:creationId xmlns:a16="http://schemas.microsoft.com/office/drawing/2014/main" id="{9221B833-6EB8-B5CB-49E9-0CA1301E206C}"/>
                          </a:ext>
                        </a:extLst>
                      </p:cNvPr>
                      <p:cNvSpPr txBox="1">
                        <a:spLocks noRot="1" noChangeAspect="1" noMove="1" noResize="1" noEditPoints="1" noAdjustHandles="1" noChangeArrowheads="1" noChangeShapeType="1" noTextEdit="1"/>
                      </p:cNvSpPr>
                      <p:nvPr/>
                    </p:nvSpPr>
                    <p:spPr>
                      <a:xfrm>
                        <a:off x="21042302" y="23025370"/>
                        <a:ext cx="6651383" cy="889282"/>
                      </a:xfrm>
                      <a:prstGeom prst="rect">
                        <a:avLst/>
                      </a:prstGeom>
                      <a:blipFill>
                        <a:blip r:embed="rId5"/>
                        <a:stretch>
                          <a:fillRect t="-17123" b="-27397"/>
                        </a:stretch>
                      </a:blipFill>
                    </p:spPr>
                    <p:txBody>
                      <a:bodyPr/>
                      <a:lstStyle/>
                      <a:p>
                        <a:r>
                          <a:rPr lang="ja-JP" altLang="en-US">
                            <a:noFill/>
                          </a:rPr>
                          <a:t> </a:t>
                        </a:r>
                      </a:p>
                    </p:txBody>
                  </p:sp>
                </mc:Fallback>
              </mc:AlternateContent>
              <p:sp>
                <p:nvSpPr>
                  <p:cNvPr id="75" name="矢印: 右 74">
                    <a:extLst>
                      <a:ext uri="{FF2B5EF4-FFF2-40B4-BE49-F238E27FC236}">
                        <a16:creationId xmlns:a16="http://schemas.microsoft.com/office/drawing/2014/main" id="{BED8CB27-01F3-6B4C-D5D0-175EDF2CA4BE}"/>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7D506FF0-7AAD-7156-7BA5-93A153A1F42B}"/>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97F3436D-A790-2209-96D2-AF8F2B55C705}"/>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E0624FB0-FCCF-44BE-F34E-11A69606380C}"/>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a:rPr kumimoji="1" lang="en-US" altLang="ja-JP" sz="4400" b="0" i="1" smtClean="0">
                                    <a:solidFill>
                                      <a:schemeClr val="bg1"/>
                                    </a:solidFill>
                                    <a:latin typeface="Cambria Math" panose="02040503050406030204" pitchFamily="18" charset="0"/>
                                  </a:rPr>
                                  <m:t>𝑠𝑢𝑚</m:t>
                                </m:r>
                              </m:sub>
                            </m:sSub>
                          </m:oMath>
                        </a14:m>
                        <a:r>
                          <a:rPr lang="en-US" altLang="ja-JP" sz="4400" b="0" i="0" u="none" strike="noStrike" baseline="0" dirty="0">
                            <a:latin typeface="+mn-ea"/>
                          </a:rPr>
                          <a:t> </a:t>
                        </a:r>
                        <a:endParaRPr kumimoji="1" lang="ja-JP" altLang="en-US" sz="7200" dirty="0">
                          <a:latin typeface="+mn-ea"/>
                        </a:endParaRPr>
                      </a:p>
                    </p:txBody>
                  </p:sp>
                </mc:Choice>
                <mc:Fallback xmlns="">
                  <p:sp>
                    <p:nvSpPr>
                      <p:cNvPr id="78" name="正方形/長方形 77">
                        <a:extLst>
                          <a:ext uri="{FF2B5EF4-FFF2-40B4-BE49-F238E27FC236}">
                            <a16:creationId xmlns:a16="http://schemas.microsoft.com/office/drawing/2014/main" id="{E0624FB0-FCCF-44BE-F34E-11A69606380C}"/>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6"/>
                        <a:stretch>
                          <a:fillRect b="-127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四角形: 上の 2 つの角を切り取る 78">
                        <a:extLst>
                          <a:ext uri="{FF2B5EF4-FFF2-40B4-BE49-F238E27FC236}">
                            <a16:creationId xmlns:a16="http://schemas.microsoft.com/office/drawing/2014/main" id="{047733AE-0312-1099-D356-83E6F5488381}"/>
                          </a:ext>
                        </a:extLst>
                      </p:cNvPr>
                      <p:cNvSpPr/>
                      <p:nvPr/>
                    </p:nvSpPr>
                    <p:spPr>
                      <a:xfrm>
                        <a:off x="22574362" y="18360433"/>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5400" b="0" i="1" smtClean="0">
                                  <a:solidFill>
                                    <a:schemeClr val="bg1"/>
                                  </a:solidFill>
                                  <a:latin typeface="Cambria Math" panose="02040503050406030204" pitchFamily="18" charset="0"/>
                                </a:rPr>
                                <m:t>=</m:t>
                              </m:r>
                              <m:sSub>
                                <m:sSubPr>
                                  <m:ctrlPr>
                                    <a:rPr kumimoji="1" lang="en-US" altLang="ja-JP" sz="5400" b="0" i="1" smtClean="0">
                                      <a:solidFill>
                                        <a:schemeClr val="bg1"/>
                                      </a:solidFill>
                                      <a:latin typeface="Cambria Math" panose="02040503050406030204" pitchFamily="18" charset="0"/>
                                    </a:rPr>
                                  </m:ctrlPr>
                                </m:sSubPr>
                                <m:e>
                                  <m:r>
                                    <a:rPr kumimoji="1" lang="en-US" altLang="ja-JP" sz="5400" b="0" i="1" smtClean="0">
                                      <a:solidFill>
                                        <a:schemeClr val="bg1"/>
                                      </a:solidFill>
                                      <a:latin typeface="Cambria Math" panose="02040503050406030204" pitchFamily="18" charset="0"/>
                                    </a:rPr>
                                    <m:t>𝐸</m:t>
                                  </m:r>
                                </m:e>
                                <m:sub>
                                  <m:r>
                                    <a:rPr kumimoji="1" lang="en-US" altLang="ja-JP" sz="5400" b="0" i="1" smtClean="0">
                                      <a:solidFill>
                                        <a:schemeClr val="bg1"/>
                                      </a:solidFill>
                                      <a:latin typeface="Cambria Math" panose="02040503050406030204" pitchFamily="18" charset="0"/>
                                    </a:rPr>
                                    <m:t>𝑠𝑢𝑚</m:t>
                                  </m:r>
                                </m:sub>
                              </m:sSub>
                            </m:oMath>
                          </m:oMathPara>
                        </a14:m>
                        <a:endParaRPr kumimoji="1" lang="ja-JP" altLang="en-US" sz="5400" dirty="0">
                          <a:solidFill>
                            <a:schemeClr val="tx1"/>
                          </a:solidFill>
                        </a:endParaRPr>
                      </a:p>
                    </p:txBody>
                  </p:sp>
                </mc:Choice>
                <mc:Fallback xmlns="">
                  <p:sp>
                    <p:nvSpPr>
                      <p:cNvPr id="79" name="四角形: 上の 2 つの角を切り取る 78">
                        <a:extLst>
                          <a:ext uri="{FF2B5EF4-FFF2-40B4-BE49-F238E27FC236}">
                            <a16:creationId xmlns:a16="http://schemas.microsoft.com/office/drawing/2014/main" id="{047733AE-0312-1099-D356-83E6F5488381}"/>
                          </a:ext>
                        </a:extLst>
                      </p:cNvPr>
                      <p:cNvSpPr>
                        <a:spLocks noRot="1" noChangeAspect="1" noMove="1" noResize="1" noEditPoints="1" noAdjustHandles="1" noChangeArrowheads="1" noChangeShapeType="1" noTextEdit="1"/>
                      </p:cNvSpPr>
                      <p:nvPr/>
                    </p:nvSpPr>
                    <p:spPr>
                      <a:xfrm>
                        <a:off x="22574362" y="18360433"/>
                        <a:ext cx="1600200" cy="1019908"/>
                      </a:xfrm>
                      <a:prstGeom prst="snip2SameRect">
                        <a:avLst/>
                      </a:prstGeom>
                      <a:blipFill>
                        <a:blip r:embed="rId7"/>
                        <a:stretch>
                          <a:fillRect l="-20532" r="-9125"/>
                        </a:stretch>
                      </a:blipFill>
                      <a:ln>
                        <a:noFill/>
                      </a:ln>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A77079F5-FEC6-8020-DC1F-E99B8AAC070D}"/>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04672178-5AF6-D771-C7C0-492A45D19216}"/>
                    </a:ext>
                  </a:extLst>
                </p:cNvPr>
                <p:cNvSpPr/>
                <p:nvPr/>
              </p:nvSpPr>
              <p:spPr>
                <a:xfrm>
                  <a:off x="20670775" y="16509530"/>
                  <a:ext cx="7370825" cy="7866303"/>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346EDB8C-946F-D3A9-122D-F14EBE5AA992}"/>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solidFill>
                        <a:schemeClr val="bg1"/>
                      </a:solidFill>
                      <a:latin typeface="+mn-ea"/>
                      <a:ea typeface="+mn-ea"/>
                    </a:rPr>
                    <a:t>提案部分</a:t>
                  </a:r>
                </a:p>
              </p:txBody>
            </p:sp>
          </p:grpSp>
          <p:cxnSp>
            <p:nvCxnSpPr>
              <p:cNvPr id="62" name="直線コネクタ 61">
                <a:extLst>
                  <a:ext uri="{FF2B5EF4-FFF2-40B4-BE49-F238E27FC236}">
                    <a16:creationId xmlns:a16="http://schemas.microsoft.com/office/drawing/2014/main" id="{9AC4F925-0D06-36FD-8DAD-B39F09143D30}"/>
                  </a:ext>
                </a:extLst>
              </p:cNvPr>
              <p:cNvCxnSpPr>
                <a:cxnSpLocks/>
              </p:cNvCxnSpPr>
              <p:nvPr/>
            </p:nvCxnSpPr>
            <p:spPr>
              <a:xfrm>
                <a:off x="15568863" y="23914652"/>
                <a:ext cx="4508485" cy="0"/>
              </a:xfrm>
              <a:prstGeom prst="line">
                <a:avLst/>
              </a:prstGeom>
              <a:ln w="57150"/>
            </p:spPr>
            <p:style>
              <a:lnRef idx="1">
                <a:schemeClr val="accent5"/>
              </a:lnRef>
              <a:fillRef idx="0">
                <a:schemeClr val="accent5"/>
              </a:fillRef>
              <a:effectRef idx="0">
                <a:schemeClr val="accent5"/>
              </a:effectRef>
              <a:fontRef idx="minor">
                <a:schemeClr val="tx1"/>
              </a:fontRef>
            </p:style>
          </p:cxnSp>
          <p:cxnSp>
            <p:nvCxnSpPr>
              <p:cNvPr id="72" name="直線コネクタ 71">
                <a:extLst>
                  <a:ext uri="{FF2B5EF4-FFF2-40B4-BE49-F238E27FC236}">
                    <a16:creationId xmlns:a16="http://schemas.microsoft.com/office/drawing/2014/main" id="{BC36CD96-62FE-0229-7FEE-E953929F1FD2}"/>
                  </a:ext>
                </a:extLst>
              </p:cNvPr>
              <p:cNvCxnSpPr/>
              <p:nvPr/>
            </p:nvCxnSpPr>
            <p:spPr>
              <a:xfrm>
                <a:off x="17896855" y="23914652"/>
                <a:ext cx="0" cy="1078948"/>
              </a:xfrm>
              <a:prstGeom prst="line">
                <a:avLst/>
              </a:prstGeom>
              <a:ln w="57150">
                <a:solidFill>
                  <a:schemeClr val="bg1"/>
                </a:solidFill>
              </a:ln>
            </p:spPr>
            <p:style>
              <a:lnRef idx="1">
                <a:schemeClr val="dk1"/>
              </a:lnRef>
              <a:fillRef idx="0">
                <a:schemeClr val="dk1"/>
              </a:fillRef>
              <a:effectRef idx="0">
                <a:schemeClr val="dk1"/>
              </a:effectRef>
              <a:fontRef idx="minor">
                <a:schemeClr val="tx1"/>
              </a:fontRef>
            </p:style>
          </p:cxnSp>
          <p:cxnSp>
            <p:nvCxnSpPr>
              <p:cNvPr id="73" name="直線コネクタ 72">
                <a:extLst>
                  <a:ext uri="{FF2B5EF4-FFF2-40B4-BE49-F238E27FC236}">
                    <a16:creationId xmlns:a16="http://schemas.microsoft.com/office/drawing/2014/main" id="{B20AB13D-5694-97FE-36A1-40999E053CCC}"/>
                  </a:ext>
                </a:extLst>
              </p:cNvPr>
              <p:cNvCxnSpPr>
                <a:cxnSpLocks/>
              </p:cNvCxnSpPr>
              <p:nvPr/>
            </p:nvCxnSpPr>
            <p:spPr>
              <a:xfrm>
                <a:off x="17896855" y="24993600"/>
                <a:ext cx="8071339" cy="0"/>
              </a:xfrm>
              <a:prstGeom prst="line">
                <a:avLst/>
              </a:prstGeom>
              <a:ln w="57150">
                <a:solidFill>
                  <a:schemeClr val="bg1"/>
                </a:solidFill>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35E4528F-3A05-79CD-8B35-1455FF66A81E}"/>
                  </a:ext>
                </a:extLst>
              </p:cNvPr>
              <p:cNvCxnSpPr/>
              <p:nvPr/>
            </p:nvCxnSpPr>
            <p:spPr>
              <a:xfrm flipV="1">
                <a:off x="25968194" y="23914652"/>
                <a:ext cx="0" cy="107894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83F51830-34EA-CBA5-F099-2E0876D2B75B}"/>
                  </a:ext>
                </a:extLst>
              </p:cNvPr>
              <p:cNvCxnSpPr>
                <a:cxnSpLocks/>
              </p:cNvCxnSpPr>
              <p:nvPr/>
            </p:nvCxnSpPr>
            <p:spPr>
              <a:xfrm>
                <a:off x="24712863" y="23914652"/>
                <a:ext cx="2514600" cy="0"/>
              </a:xfrm>
              <a:prstGeom prst="line">
                <a:avLst/>
              </a:prstGeom>
              <a:ln w="57150"/>
            </p:spPr>
            <p:style>
              <a:lnRef idx="1">
                <a:schemeClr val="accent5"/>
              </a:lnRef>
              <a:fillRef idx="0">
                <a:schemeClr val="accent5"/>
              </a:fillRef>
              <a:effectRef idx="0">
                <a:schemeClr val="accent5"/>
              </a:effectRef>
              <a:fontRef idx="minor">
                <a:schemeClr val="tx1"/>
              </a:fontRef>
            </p:style>
          </p:cxnSp>
          <p:sp>
            <p:nvSpPr>
              <p:cNvPr id="96" name="テキスト ボックス 95">
                <a:extLst>
                  <a:ext uri="{FF2B5EF4-FFF2-40B4-BE49-F238E27FC236}">
                    <a16:creationId xmlns:a16="http://schemas.microsoft.com/office/drawing/2014/main" id="{D7FEA99E-7D19-50C8-F0F7-07A4AB9F8753}"/>
                  </a:ext>
                </a:extLst>
              </p:cNvPr>
              <p:cNvSpPr txBox="1"/>
              <p:nvPr/>
            </p:nvSpPr>
            <p:spPr>
              <a:xfrm>
                <a:off x="20052435" y="24955999"/>
                <a:ext cx="3760177" cy="769441"/>
              </a:xfrm>
              <a:prstGeom prst="rect">
                <a:avLst/>
              </a:prstGeom>
              <a:noFill/>
            </p:spPr>
            <p:txBody>
              <a:bodyPr wrap="square" rtlCol="0">
                <a:spAutoFit/>
              </a:bodyPr>
              <a:lstStyle/>
              <a:p>
                <a:pPr algn="ctr"/>
                <a:r>
                  <a:rPr kumimoji="1" lang="ja-JP" altLang="en-US" sz="4400" dirty="0">
                    <a:solidFill>
                      <a:schemeClr val="bg1"/>
                    </a:solidFill>
                    <a:latin typeface="+mn-ea"/>
                    <a:ea typeface="+mn-ea"/>
                  </a:rPr>
                  <a:t>要約文の生成</a:t>
                </a:r>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1E84D80-5D66-3D65-3E6D-D8F4E6D3EBE9}"/>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𝑠𝑢𝑚</m:t>
                            </m:r>
                          </m:sub>
                        </m:sSub>
                      </m:oMath>
                    </m:oMathPara>
                  </a14:m>
                  <a:endParaRPr lang="ja-JP" altLang="en-US" sz="3200" dirty="0"/>
                </a:p>
              </p:txBody>
            </p:sp>
          </mc:Choice>
          <mc:Fallback xmlns="">
            <p:sp>
              <p:nvSpPr>
                <p:cNvPr id="27" name="テキスト ボックス 26">
                  <a:extLst>
                    <a:ext uri="{FF2B5EF4-FFF2-40B4-BE49-F238E27FC236}">
                      <a16:creationId xmlns:a16="http://schemas.microsoft.com/office/drawing/2014/main" id="{E1E84D80-5D66-3D65-3E6D-D8F4E6D3EBE9}"/>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4062515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F78655A1-9CCD-EA76-9C59-385EAD8B51B8}"/>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693116C2-D385-39D6-D35C-DCDB8B9AFB79}"/>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4874B87E-8315-00D2-18F9-70078D5705F9}"/>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8B50418B-70A6-F649-0C4C-FFC6019522DC}"/>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6255FEB8-F3D5-036D-357D-8AA0F242635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791A06C6-FB7B-FECF-A8E4-F1C1B0D8A220}"/>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6B781963-0135-4079-7C35-9A732414C351}"/>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9767AC7A-A726-904A-332B-900CC321D84D}"/>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14CA43AD-1372-8EA0-114E-5CAD9682DF67}"/>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B95C191A-43A4-3EAB-8EB0-0F9DECADD831}"/>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030B87EE-C710-3E24-D9F9-2D8E6363E57A}"/>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5320FD2-6BB7-8B61-8CA7-AAEA55DCD4E4}"/>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F06F630-3565-F941-1A47-CEF6E6A71E8C}"/>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7904C9E6-2938-D3E7-E933-23E687D93039}"/>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71F39980-E1FF-9DAD-5B95-42B1535EBCEE}"/>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E0E12DFF-EED5-01E7-84F1-0102A5C8E29F}"/>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65888E7C-EDA3-4A8E-7BD0-E9046E04BF3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FDFD04B1-5DBD-0DAB-ADC6-E7F504A765B4}"/>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0CF14816-2138-5697-A1F7-EA9DCD56F40B}"/>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4F50EC65-AC14-677F-8B9D-3F4E7F9F4BFC}"/>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5073892B-CAA0-E95D-BCC8-799F5AD122C9}"/>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E41B29E0-6828-BFE3-913C-0049A4C9BD41}"/>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BB560D2C-4176-7E6A-3958-8340929C872B}"/>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E26B5162-D992-E636-BCDE-23F48797B3E4}"/>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ADDEE117-068C-0ABC-3460-4E6DC6FFFEED}"/>
              </a:ext>
            </a:extLst>
          </p:cNvPr>
          <p:cNvGrpSpPr/>
          <p:nvPr/>
        </p:nvGrpSpPr>
        <p:grpSpPr>
          <a:xfrm>
            <a:off x="11812576" y="13715764"/>
            <a:ext cx="16229024" cy="8888003"/>
            <a:chOff x="11812576" y="13715764"/>
            <a:chExt cx="16229024" cy="8888003"/>
          </a:xfrm>
        </p:grpSpPr>
        <p:grpSp>
          <p:nvGrpSpPr>
            <p:cNvPr id="56" name="グループ化 55">
              <a:extLst>
                <a:ext uri="{FF2B5EF4-FFF2-40B4-BE49-F238E27FC236}">
                  <a16:creationId xmlns:a16="http://schemas.microsoft.com/office/drawing/2014/main" id="{BD473B6C-B514-B1B4-94E3-CE9512E19750}"/>
                </a:ext>
              </a:extLst>
            </p:cNvPr>
            <p:cNvGrpSpPr/>
            <p:nvPr/>
          </p:nvGrpSpPr>
          <p:grpSpPr>
            <a:xfrm>
              <a:off x="11812576" y="14362276"/>
              <a:ext cx="16229024" cy="8241491"/>
              <a:chOff x="11812576" y="14362276"/>
              <a:chExt cx="16229024" cy="8241491"/>
            </a:xfrm>
          </p:grpSpPr>
          <p:grpSp>
            <p:nvGrpSpPr>
              <p:cNvPr id="81" name="グループ化 80">
                <a:extLst>
                  <a:ext uri="{FF2B5EF4-FFF2-40B4-BE49-F238E27FC236}">
                    <a16:creationId xmlns:a16="http://schemas.microsoft.com/office/drawing/2014/main" id="{4C775D1A-FBD5-C4A7-BB85-8C41EC02E51D}"/>
                  </a:ext>
                </a:extLst>
              </p:cNvPr>
              <p:cNvGrpSpPr/>
              <p:nvPr/>
            </p:nvGrpSpPr>
            <p:grpSpPr>
              <a:xfrm>
                <a:off x="11812576" y="14362276"/>
                <a:ext cx="10568356" cy="8241491"/>
                <a:chOff x="11812576" y="14362276"/>
                <a:chExt cx="10568356" cy="8241491"/>
              </a:xfrm>
            </p:grpSpPr>
            <p:grpSp>
              <p:nvGrpSpPr>
                <p:cNvPr id="28" name="グループ化 27">
                  <a:extLst>
                    <a:ext uri="{FF2B5EF4-FFF2-40B4-BE49-F238E27FC236}">
                      <a16:creationId xmlns:a16="http://schemas.microsoft.com/office/drawing/2014/main" id="{9ED76D65-F86E-6EE5-BDE6-BCFA7A6CC42F}"/>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62BC90FF-7226-4665-7BD6-BF0DCB8E8708}"/>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FE248439-138C-A53A-E7D4-FDEF350EB78D}"/>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56E2ECF3-0383-F265-6FA1-8D158B2149D5}"/>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5880E5E4-2426-1EC6-D5D8-D5AD1E486249}"/>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450D2D74-ED6D-FCCB-4ADA-9983261E2C80}"/>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35" name="正方形/長方形 34">
                    <a:extLst>
                      <a:ext uri="{FF2B5EF4-FFF2-40B4-BE49-F238E27FC236}">
                        <a16:creationId xmlns:a16="http://schemas.microsoft.com/office/drawing/2014/main" id="{D17B3654-6B4C-C948-EA6E-2E99507B5108}"/>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36" name="矢印: 右 35">
                    <a:extLst>
                      <a:ext uri="{FF2B5EF4-FFF2-40B4-BE49-F238E27FC236}">
                        <a16:creationId xmlns:a16="http://schemas.microsoft.com/office/drawing/2014/main" id="{1C594F2E-B159-7E49-4675-6A31C2A64E90}"/>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7859688B-7370-D160-FE9C-5FE8E09DDB2D}"/>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1D73F91C-D039-D3D8-D414-372D04A26E88}"/>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D7BB7F8F-DB5D-004D-46FB-87B646575A6F}"/>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693A0B31-988F-4A82-DB9E-75FA621E76F1}"/>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12D29AED-A351-65A0-74EE-E357C6FE2A03}"/>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E507B796-272C-78C8-38B5-3B07A951F3AC}"/>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5BF2A903-9D66-BD1F-849A-4BB8D59FFF43}"/>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3EB12E1-56EC-2ADC-97A9-552D35FD9210}"/>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63EC3D37-2857-B0EF-D270-2F6B757C51D1}"/>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253A5A46-AF00-7924-FBDE-6A5979B8C9B7}"/>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6EAA1012-8636-82B7-E562-C174A42AD62C}"/>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CE45E91D-7023-79CB-7A9A-34E98C2595B6}"/>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49" name="右中かっこ 48">
                    <a:extLst>
                      <a:ext uri="{FF2B5EF4-FFF2-40B4-BE49-F238E27FC236}">
                        <a16:creationId xmlns:a16="http://schemas.microsoft.com/office/drawing/2014/main" id="{BBC6C78E-97E6-CFA7-A84E-8D2EEE69B5C2}"/>
                      </a:ext>
                    </a:extLst>
                  </p:cNvPr>
                  <p:cNvSpPr/>
                  <p:nvPr/>
                </p:nvSpPr>
                <p:spPr>
                  <a:xfrm rot="16200000">
                    <a:off x="7327232" y="-2172030"/>
                    <a:ext cx="732077" cy="6981095"/>
                  </a:xfrm>
                  <a:prstGeom prst="rightBrace">
                    <a:avLst>
                      <a:gd name="adj1" fmla="val 8333"/>
                      <a:gd name="adj2" fmla="val 50026"/>
                    </a:avLst>
                  </a:prstGeom>
                  <a:ln>
                    <a:no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52" name="正方形/長方形 51">
                  <a:extLst>
                    <a:ext uri="{FF2B5EF4-FFF2-40B4-BE49-F238E27FC236}">
                      <a16:creationId xmlns:a16="http://schemas.microsoft.com/office/drawing/2014/main" id="{1A50A169-C32E-967F-79D2-0271AEC751AC}"/>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sp>
              <p:nvSpPr>
                <p:cNvPr id="68" name="正方形/長方形 67">
                  <a:extLst>
                    <a:ext uri="{FF2B5EF4-FFF2-40B4-BE49-F238E27FC236}">
                      <a16:creationId xmlns:a16="http://schemas.microsoft.com/office/drawing/2014/main" id="{95A6D813-A8DF-C452-868A-217316BCCEAE}"/>
                    </a:ext>
                  </a:extLst>
                </p:cNvPr>
                <p:cNvSpPr/>
                <p:nvPr/>
              </p:nvSpPr>
              <p:spPr>
                <a:xfrm>
                  <a:off x="20780732" y="18427926"/>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a:t>
                  </a:r>
                  <a:endParaRPr kumimoji="1" lang="ja-JP" altLang="en-US" sz="4000" dirty="0">
                    <a:solidFill>
                      <a:schemeClr val="tx1"/>
                    </a:solidFill>
                  </a:endParaRPr>
                </a:p>
              </p:txBody>
            </p:sp>
            <p:sp>
              <p:nvSpPr>
                <p:cNvPr id="75" name="矢印: 右 74">
                  <a:extLst>
                    <a:ext uri="{FF2B5EF4-FFF2-40B4-BE49-F238E27FC236}">
                      <a16:creationId xmlns:a16="http://schemas.microsoft.com/office/drawing/2014/main" id="{325B8F62-2389-AF10-83C7-BA92BB21F4E2}"/>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D4D59864-EEE4-AE10-043D-8E8EE75A4057}"/>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BEB33B5F-A9C9-15B6-936F-F02F77A44126}"/>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ACE27F38-4AF9-9182-E5E2-2F11B0BD51E7}"/>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a:t>
                  </a:r>
                  <a:r>
                    <a:rPr lang="en-US" altLang="ja-JP" sz="4400" b="0" i="0" u="none" strike="noStrike" dirty="0">
                      <a:latin typeface="+mn-ea"/>
                    </a:rPr>
                    <a:t> ?</a:t>
                  </a:r>
                  <a:endParaRPr kumimoji="1" lang="ja-JP" altLang="en-US" sz="7200" dirty="0">
                    <a:latin typeface="+mn-ea"/>
                  </a:endParaRPr>
                </a:p>
              </p:txBody>
            </p:sp>
            <p:sp>
              <p:nvSpPr>
                <p:cNvPr id="80" name="矢印: 右 79">
                  <a:extLst>
                    <a:ext uri="{FF2B5EF4-FFF2-40B4-BE49-F238E27FC236}">
                      <a16:creationId xmlns:a16="http://schemas.microsoft.com/office/drawing/2014/main" id="{9011BCF6-9508-A509-07BC-860946F2AA70}"/>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B15EE7D6-E91B-1F02-1AF5-F70F38FD68EE}"/>
                  </a:ext>
                </a:extLst>
              </p:cNvPr>
              <p:cNvSpPr/>
              <p:nvPr/>
            </p:nvSpPr>
            <p:spPr>
              <a:xfrm>
                <a:off x="20670775" y="16509530"/>
                <a:ext cx="7370825" cy="6094237"/>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3CC4E9FB-82F6-2677-8E65-D560BF54F6DC}"/>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latin typeface="+mn-ea"/>
                    <a:ea typeface="+mn-ea"/>
                  </a:rPr>
                  <a:t>提案部分</a:t>
                </a:r>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EA250CA0-ABB2-235F-39D2-57690CE2D6D6}"/>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𝑠𝑢𝑚</m:t>
                            </m:r>
                          </m:sub>
                        </m:sSub>
                      </m:oMath>
                    </m:oMathPara>
                  </a14:m>
                  <a:endParaRPr lang="ja-JP" altLang="en-US" sz="3200" dirty="0"/>
                </a:p>
              </p:txBody>
            </p:sp>
          </mc:Choice>
          <mc:Fallback xmlns="">
            <p:sp>
              <p:nvSpPr>
                <p:cNvPr id="27" name="テキスト ボックス 26">
                  <a:extLst>
                    <a:ext uri="{FF2B5EF4-FFF2-40B4-BE49-F238E27FC236}">
                      <a16:creationId xmlns:a16="http://schemas.microsoft.com/office/drawing/2014/main" id="{EA250CA0-ABB2-235F-39D2-57690CE2D6D6}"/>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p:grpSp>
      <p:grpSp>
        <p:nvGrpSpPr>
          <p:cNvPr id="61" name="グループ化 60">
            <a:extLst>
              <a:ext uri="{FF2B5EF4-FFF2-40B4-BE49-F238E27FC236}">
                <a16:creationId xmlns:a16="http://schemas.microsoft.com/office/drawing/2014/main" id="{CF23241D-C367-9503-9ECA-C99B1C53532B}"/>
              </a:ext>
            </a:extLst>
          </p:cNvPr>
          <p:cNvGrpSpPr/>
          <p:nvPr/>
        </p:nvGrpSpPr>
        <p:grpSpPr>
          <a:xfrm>
            <a:off x="15421709" y="959640"/>
            <a:ext cx="11550428" cy="11094752"/>
            <a:chOff x="16050470" y="754715"/>
            <a:chExt cx="11550428" cy="11094752"/>
          </a:xfrm>
        </p:grpSpPr>
        <p:sp>
          <p:nvSpPr>
            <p:cNvPr id="23" name="正方形/長方形 22">
              <a:extLst>
                <a:ext uri="{FF2B5EF4-FFF2-40B4-BE49-F238E27FC236}">
                  <a16:creationId xmlns:a16="http://schemas.microsoft.com/office/drawing/2014/main" id="{7E33A3C2-38E3-DB88-235B-788518AAEA73}"/>
                </a:ext>
              </a:extLst>
            </p:cNvPr>
            <p:cNvSpPr/>
            <p:nvPr/>
          </p:nvSpPr>
          <p:spPr>
            <a:xfrm>
              <a:off x="21027392" y="3715622"/>
              <a:ext cx="4019995" cy="1925373"/>
            </a:xfrm>
            <a:prstGeom prst="rect">
              <a:avLst/>
            </a:prstGeom>
            <a:solidFill>
              <a:schemeClr val="accent3">
                <a:lumMod val="20000"/>
                <a:lumOff val="80000"/>
              </a:schemeClr>
            </a:solid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3600" dirty="0">
                <a:solidFill>
                  <a:schemeClr val="tx1"/>
                </a:solidFill>
              </a:endParaRPr>
            </a:p>
          </p:txBody>
        </p:sp>
        <p:pic>
          <p:nvPicPr>
            <p:cNvPr id="51" name="図 50" descr="ダイアグラム&#10;&#10;自動的に生成された説明">
              <a:extLst>
                <a:ext uri="{FF2B5EF4-FFF2-40B4-BE49-F238E27FC236}">
                  <a16:creationId xmlns:a16="http://schemas.microsoft.com/office/drawing/2014/main" id="{4B1AB75A-F98B-2DBD-E943-3D9FA7087B2E}"/>
                </a:ext>
              </a:extLst>
            </p:cNvPr>
            <p:cNvPicPr>
              <a:picLocks noChangeAspect="1"/>
            </p:cNvPicPr>
            <p:nvPr/>
          </p:nvPicPr>
          <p:blipFill>
            <a:blip r:embed="rId5"/>
            <a:stretch>
              <a:fillRect/>
            </a:stretch>
          </p:blipFill>
          <p:spPr>
            <a:xfrm>
              <a:off x="16050470" y="3942064"/>
              <a:ext cx="11550428" cy="7907403"/>
            </a:xfrm>
            <a:prstGeom prst="rect">
              <a:avLst/>
            </a:prstGeom>
          </p:spPr>
        </p:pic>
        <p:sp>
          <p:nvSpPr>
            <p:cNvPr id="53" name="矢印: 右 52">
              <a:extLst>
                <a:ext uri="{FF2B5EF4-FFF2-40B4-BE49-F238E27FC236}">
                  <a16:creationId xmlns:a16="http://schemas.microsoft.com/office/drawing/2014/main" id="{E2E09237-3083-ABEF-6E9F-346CDFE30F26}"/>
                </a:ext>
              </a:extLst>
            </p:cNvPr>
            <p:cNvSpPr/>
            <p:nvPr/>
          </p:nvSpPr>
          <p:spPr>
            <a:xfrm rot="16200000">
              <a:off x="15417195" y="4590790"/>
              <a:ext cx="3466594" cy="406414"/>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4" name="矢印: 右 53">
              <a:extLst>
                <a:ext uri="{FF2B5EF4-FFF2-40B4-BE49-F238E27FC236}">
                  <a16:creationId xmlns:a16="http://schemas.microsoft.com/office/drawing/2014/main" id="{42062BB3-A42A-0539-B488-2C140EA381A0}"/>
                </a:ext>
              </a:extLst>
            </p:cNvPr>
            <p:cNvSpPr/>
            <p:nvPr/>
          </p:nvSpPr>
          <p:spPr>
            <a:xfrm rot="16200000">
              <a:off x="22706422" y="3189922"/>
              <a:ext cx="654921" cy="39647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2C2DD4E1-B914-B986-0807-9DD0AA0C420D}"/>
                </a:ext>
              </a:extLst>
            </p:cNvPr>
            <p:cNvSpPr/>
            <p:nvPr/>
          </p:nvSpPr>
          <p:spPr>
            <a:xfrm>
              <a:off x="16541506" y="2029929"/>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a:t>
              </a:r>
              <a:endParaRPr kumimoji="1" lang="ja-JP" altLang="en-US" sz="7200" dirty="0">
                <a:latin typeface="+mn-ea"/>
              </a:endParaRP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09E2350F-0BEC-16F4-FDA5-A407FA8E0FA2}"/>
                    </a:ext>
                  </a:extLst>
                </p:cNvPr>
                <p:cNvSpPr txBox="1"/>
                <p:nvPr/>
              </p:nvSpPr>
              <p:spPr>
                <a:xfrm>
                  <a:off x="20009276" y="754715"/>
                  <a:ext cx="3632815"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oMath>
                    </m:oMathPara>
                  </a14:m>
                  <a:endParaRPr lang="ja-JP" altLang="en-US" sz="3200" dirty="0"/>
                </a:p>
              </p:txBody>
            </p:sp>
          </mc:Choice>
          <mc:Fallback xmlns="">
            <p:sp>
              <p:nvSpPr>
                <p:cNvPr id="58" name="テキスト ボックス 57">
                  <a:extLst>
                    <a:ext uri="{FF2B5EF4-FFF2-40B4-BE49-F238E27FC236}">
                      <a16:creationId xmlns:a16="http://schemas.microsoft.com/office/drawing/2014/main" id="{09E2350F-0BEC-16F4-FDA5-A407FA8E0FA2}"/>
                    </a:ext>
                  </a:extLst>
                </p:cNvPr>
                <p:cNvSpPr txBox="1">
                  <a:spLocks noRot="1" noChangeAspect="1" noMove="1" noResize="1" noEditPoints="1" noAdjustHandles="1" noChangeArrowheads="1" noChangeShapeType="1" noTextEdit="1"/>
                </p:cNvSpPr>
                <p:nvPr/>
              </p:nvSpPr>
              <p:spPr>
                <a:xfrm>
                  <a:off x="20009276" y="754715"/>
                  <a:ext cx="3632815" cy="624786"/>
                </a:xfrm>
                <a:prstGeom prst="rect">
                  <a:avLst/>
                </a:prstGeom>
                <a:blipFill>
                  <a:blip r:embed="rId6"/>
                  <a:stretch>
                    <a:fillRect/>
                  </a:stretch>
                </a:blipFill>
                <a:ln>
                  <a:solidFill>
                    <a:schemeClr val="tx1"/>
                  </a:solidFill>
                </a:ln>
              </p:spPr>
              <p:txBody>
                <a:bodyPr/>
                <a:lstStyle/>
                <a:p>
                  <a:r>
                    <a:rPr lang="ja-JP" altLang="en-US">
                      <a:noFill/>
                    </a:rPr>
                    <a:t> </a:t>
                  </a:r>
                </a:p>
              </p:txBody>
            </p:sp>
          </mc:Fallback>
        </mc:AlternateContent>
        <p:sp>
          <p:nvSpPr>
            <p:cNvPr id="59" name="矢印: 右 58">
              <a:extLst>
                <a:ext uri="{FF2B5EF4-FFF2-40B4-BE49-F238E27FC236}">
                  <a16:creationId xmlns:a16="http://schemas.microsoft.com/office/drawing/2014/main" id="{0940C4A7-060F-9710-67DA-AA5A1F9134A7}"/>
                </a:ext>
              </a:extLst>
            </p:cNvPr>
            <p:cNvSpPr/>
            <p:nvPr/>
          </p:nvSpPr>
          <p:spPr>
            <a:xfrm rot="16200000">
              <a:off x="21498224" y="1514154"/>
              <a:ext cx="654921" cy="39647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95505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8D47933A-F87E-7E5B-08B3-058FB6C781E1}"/>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9F9773F3-FD4F-C8F2-DD12-31CD70CB0CBD}"/>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F926CCBB-EAE6-3E9B-CEFF-74053424F164}"/>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FBC5FD4E-EBD0-FA37-E6D4-A82BE78300B8}"/>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30ADDCD0-0A60-5A0F-59C2-729CBDB4EE1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6511936E-DD77-E342-4C0E-8F8CE95F4913}"/>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F83A82CB-D753-9D2F-A853-1DE629FCE4D4}"/>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7A5CC593-5271-CAAA-FD13-69ECBF0588EB}"/>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9604A3B8-7290-3C91-3847-F7A1B7DBF577}"/>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547E751A-8790-8CB5-1058-4804E9E9E876}"/>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DC77604E-B238-37D6-1888-B2DB5D7F20E4}"/>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F7A6469A-1DDC-7A24-7573-5FCAC16C3ECB}"/>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5233B900-3C66-E3FA-49FC-1C908C9732DD}"/>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5F90CB81-9600-61E7-8D91-6010D90990F7}"/>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DE87E70E-9F8E-14E5-5DA1-636B6B0701A4}"/>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5B27B3E5-0677-BCCB-8ACF-7558335C11D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40B9589-B088-57AE-2343-8217A2B02764}"/>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CB77E9D-BEC6-60B8-B79B-6220408563A4}"/>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76F062D7-2DE1-FAD8-32A2-5F9DF63ABA7E}"/>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F32228D5-DC58-2139-2A2C-DD36287EEACC}"/>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1837A594-7BFB-8864-D9FD-BE813EE03282}"/>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2CAB7041-ABDC-0AFC-727D-267E412744C2}"/>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DE8D5F43-89EC-A590-853B-ED566BAB6064}"/>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A17B0555-7B28-9BEB-BDED-15C86E16A739}"/>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402814AC-DD0C-6CE0-8FBB-05F1BAC44C01}"/>
              </a:ext>
            </a:extLst>
          </p:cNvPr>
          <p:cNvGrpSpPr/>
          <p:nvPr/>
        </p:nvGrpSpPr>
        <p:grpSpPr>
          <a:xfrm>
            <a:off x="11812576" y="13715764"/>
            <a:ext cx="10568356" cy="8888003"/>
            <a:chOff x="11812576" y="13715764"/>
            <a:chExt cx="10568356" cy="8888003"/>
          </a:xfrm>
        </p:grpSpPr>
        <p:grpSp>
          <p:nvGrpSpPr>
            <p:cNvPr id="81" name="グループ化 80">
              <a:extLst>
                <a:ext uri="{FF2B5EF4-FFF2-40B4-BE49-F238E27FC236}">
                  <a16:creationId xmlns:a16="http://schemas.microsoft.com/office/drawing/2014/main" id="{B5EC713A-C479-C0DF-2BFC-098999EAF8BD}"/>
                </a:ext>
              </a:extLst>
            </p:cNvPr>
            <p:cNvGrpSpPr/>
            <p:nvPr/>
          </p:nvGrpSpPr>
          <p:grpSpPr>
            <a:xfrm>
              <a:off x="11812576" y="14362276"/>
              <a:ext cx="10568356" cy="8241491"/>
              <a:chOff x="11812576" y="14362276"/>
              <a:chExt cx="10568356" cy="8241491"/>
            </a:xfrm>
          </p:grpSpPr>
          <p:grpSp>
            <p:nvGrpSpPr>
              <p:cNvPr id="28" name="グループ化 27">
                <a:extLst>
                  <a:ext uri="{FF2B5EF4-FFF2-40B4-BE49-F238E27FC236}">
                    <a16:creationId xmlns:a16="http://schemas.microsoft.com/office/drawing/2014/main" id="{B9272A9A-29C5-2657-844B-49394B9E9F93}"/>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C2DC28F7-8F3B-2742-1C09-BA9ABD59411F}"/>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E18C001B-AF94-8252-2B8E-229DDDFEB6A0}"/>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A19A0CB2-3202-45AA-0319-8E8A236CFB9E}"/>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DC020FB8-76FB-57A6-AAF7-BD4C385223A7}"/>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8F099DFC-BB70-A28E-FC9E-9909984D8D8E}"/>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35" name="正方形/長方形 34">
                  <a:extLst>
                    <a:ext uri="{FF2B5EF4-FFF2-40B4-BE49-F238E27FC236}">
                      <a16:creationId xmlns:a16="http://schemas.microsoft.com/office/drawing/2014/main" id="{4B2F3770-7126-484E-833B-EC1284428F8D}"/>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36" name="矢印: 右 35">
                  <a:extLst>
                    <a:ext uri="{FF2B5EF4-FFF2-40B4-BE49-F238E27FC236}">
                      <a16:creationId xmlns:a16="http://schemas.microsoft.com/office/drawing/2014/main" id="{4B1C7969-75C0-41C2-AFF6-D6812B1F8052}"/>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8BF60F1E-3220-B277-8D77-1DF8999C1B71}"/>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B8C5B371-518E-4613-73CA-9D609E5D3E05}"/>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4741AA9E-FB12-3238-2209-4982FA44E2AC}"/>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900986CD-CD02-80D4-94AA-85E0591E211C}"/>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B291792D-B7C1-5633-3C6D-DCF53E513A48}"/>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7FFC7DA3-B3BF-F881-F9F5-634C79D3CCFC}"/>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D9904B00-B24D-9628-0CB8-27725F727BD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CF51981-9694-73DC-C711-5E5F5777559E}"/>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667D4B67-E974-1010-AD4F-137A0645D365}"/>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C14F0938-ED08-5CA4-506A-0DC107349F8F}"/>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A80C408D-E384-904A-0531-94FC68D1D321}"/>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1B8A23BD-F541-4778-54AF-AF8210CF0B9A}"/>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49" name="右中かっこ 48">
                  <a:extLst>
                    <a:ext uri="{FF2B5EF4-FFF2-40B4-BE49-F238E27FC236}">
                      <a16:creationId xmlns:a16="http://schemas.microsoft.com/office/drawing/2014/main" id="{6F8E04F1-A13A-7AB1-125C-35F2EB169C45}"/>
                    </a:ext>
                  </a:extLst>
                </p:cNvPr>
                <p:cNvSpPr/>
                <p:nvPr/>
              </p:nvSpPr>
              <p:spPr>
                <a:xfrm rot="16200000">
                  <a:off x="7327232" y="-2172030"/>
                  <a:ext cx="732077" cy="6981095"/>
                </a:xfrm>
                <a:prstGeom prst="rightBrace">
                  <a:avLst>
                    <a:gd name="adj1" fmla="val 8333"/>
                    <a:gd name="adj2" fmla="val 50026"/>
                  </a:avLst>
                </a:pr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52" name="正方形/長方形 51">
                <a:extLst>
                  <a:ext uri="{FF2B5EF4-FFF2-40B4-BE49-F238E27FC236}">
                    <a16:creationId xmlns:a16="http://schemas.microsoft.com/office/drawing/2014/main" id="{F4CC1B36-5EFC-D967-FEC8-8422D59A4DAC}"/>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i="1"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sp>
            <p:nvSpPr>
              <p:cNvPr id="75" name="矢印: 右 74">
                <a:extLst>
                  <a:ext uri="{FF2B5EF4-FFF2-40B4-BE49-F238E27FC236}">
                    <a16:creationId xmlns:a16="http://schemas.microsoft.com/office/drawing/2014/main" id="{39F1DB52-554F-3A82-E028-3FFF2136ACEA}"/>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8180F5A9-DB5B-2775-B558-0CBBBAA8531A}"/>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FB7C2CCD-02F7-56AD-6E5D-7E1860CEAE9A}"/>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a:t>
                </a:r>
                <a:endParaRPr kumimoji="1" lang="ja-JP" altLang="en-US" sz="7200" dirty="0">
                  <a:latin typeface="+mn-ea"/>
                </a:endParaRPr>
              </a:p>
            </p:txBody>
          </p:sp>
          <p:sp>
            <p:nvSpPr>
              <p:cNvPr id="80" name="矢印: 右 79">
                <a:extLst>
                  <a:ext uri="{FF2B5EF4-FFF2-40B4-BE49-F238E27FC236}">
                    <a16:creationId xmlns:a16="http://schemas.microsoft.com/office/drawing/2014/main" id="{C33EA9FB-9494-A403-C19A-9CFFA3B8E901}"/>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481A9372-62A6-0909-1ABE-D4A9AB252A72}"/>
                    </a:ext>
                  </a:extLst>
                </p:cNvPr>
                <p:cNvSpPr txBox="1"/>
                <p:nvPr/>
              </p:nvSpPr>
              <p:spPr>
                <a:xfrm>
                  <a:off x="14827104" y="13715764"/>
                  <a:ext cx="4539299" cy="631263"/>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a:latin typeface="Cambria Math" panose="02040503050406030204" pitchFamily="18" charset="0"/>
                              </a:rPr>
                            </m:ctrlPr>
                          </m:sSubPr>
                          <m:e>
                            <m:r>
                              <a:rPr kumimoji="1" lang="en-US" altLang="ja-JP" sz="3200" i="1">
                                <a:latin typeface="Cambria Math" panose="02040503050406030204" pitchFamily="18" charset="0"/>
                              </a:rPr>
                              <m:t>𝐸</m:t>
                            </m:r>
                          </m:e>
                          <m:sub>
                            <m:r>
                              <m:rPr>
                                <m:sty m:val="p"/>
                              </m:rPr>
                              <a:rPr kumimoji="1" lang="en-US" altLang="ja-JP" sz="3200" i="0">
                                <a:latin typeface="Cambria Math" panose="02040503050406030204" pitchFamily="18" charset="0"/>
                              </a:rPr>
                              <m:t>A</m:t>
                            </m:r>
                            <m:r>
                              <m:rPr>
                                <m:sty m:val="p"/>
                              </m:rPr>
                              <a:rPr kumimoji="1" lang="en-US" altLang="ja-JP" sz="3200" b="0" i="0" smtClean="0">
                                <a:latin typeface="Cambria Math" panose="02040503050406030204" pitchFamily="18" charset="0"/>
                              </a:rPr>
                              <m:t>vg</m:t>
                            </m:r>
                          </m:sub>
                        </m:sSub>
                      </m:oMath>
                    </m:oMathPara>
                  </a14:m>
                  <a:endParaRPr lang="ja-JP" altLang="en-US" sz="3200" dirty="0"/>
                </a:p>
              </p:txBody>
            </p:sp>
          </mc:Choice>
          <mc:Fallback>
            <p:sp>
              <p:nvSpPr>
                <p:cNvPr id="27" name="テキスト ボックス 26">
                  <a:extLst>
                    <a:ext uri="{FF2B5EF4-FFF2-40B4-BE49-F238E27FC236}">
                      <a16:creationId xmlns:a16="http://schemas.microsoft.com/office/drawing/2014/main" id="{481A9372-62A6-0909-1ABE-D4A9AB252A72}"/>
                    </a:ext>
                  </a:extLst>
                </p:cNvPr>
                <p:cNvSpPr txBox="1">
                  <a:spLocks noRot="1" noChangeAspect="1" noMove="1" noResize="1" noEditPoints="1" noAdjustHandles="1" noChangeArrowheads="1" noChangeShapeType="1" noTextEdit="1"/>
                </p:cNvSpPr>
                <p:nvPr/>
              </p:nvSpPr>
              <p:spPr>
                <a:xfrm>
                  <a:off x="14827104" y="13715764"/>
                  <a:ext cx="4539299" cy="631263"/>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254416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92" name="Google Shape;92;p14"/>
          <p:cNvSpPr txBox="1"/>
          <p:nvPr/>
        </p:nvSpPr>
        <p:spPr>
          <a:xfrm>
            <a:off x="791999" y="6777024"/>
            <a:ext cx="13895699" cy="66084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dirty="0">
                <a:latin typeface="+mn-ea"/>
                <a:ea typeface="+mn-ea"/>
              </a:rPr>
              <a:t>・</a:t>
            </a:r>
            <a:r>
              <a:rPr lang="ja-JP" altLang="en-US" sz="4000" u="sng" dirty="0">
                <a:latin typeface="+mn-ea"/>
                <a:ea typeface="+mn-ea"/>
              </a:rPr>
              <a:t>大規模言語モデル</a:t>
            </a:r>
            <a:r>
              <a:rPr lang="ja-JP" altLang="en-US" sz="4000" dirty="0">
                <a:latin typeface="+mn-ea"/>
                <a:ea typeface="+mn-ea"/>
              </a:rPr>
              <a:t> </a:t>
            </a:r>
            <a:r>
              <a:rPr lang="en-US" altLang="ja-JP" sz="4000" dirty="0">
                <a:latin typeface="+mn-ea"/>
                <a:ea typeface="+mn-ea"/>
              </a:rPr>
              <a:t>(Large Language Models, LLM)</a:t>
            </a:r>
            <a:r>
              <a:rPr lang="ja-JP" altLang="en-US" sz="4000" dirty="0">
                <a:latin typeface="+mn-ea"/>
                <a:ea typeface="+mn-ea"/>
              </a:rPr>
              <a:t> の進化</a:t>
            </a:r>
            <a:endParaRPr sz="40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Transformer </a:t>
            </a:r>
            <a:r>
              <a:rPr lang="ja-JP" altLang="en-US" sz="4000" dirty="0">
                <a:latin typeface="+mn-ea"/>
                <a:ea typeface="+mn-ea"/>
              </a:rPr>
              <a:t>構造を持つ </a:t>
            </a:r>
            <a:r>
              <a:rPr lang="en-US" altLang="ja-JP" sz="4000" u="sng" dirty="0">
                <a:latin typeface="+mn-ea"/>
                <a:ea typeface="+mn-ea"/>
              </a:rPr>
              <a:t>BERT</a:t>
            </a:r>
            <a:r>
              <a:rPr lang="en-US" altLang="ja-JP" sz="4000" dirty="0">
                <a:latin typeface="+mn-ea"/>
                <a:ea typeface="+mn-ea"/>
              </a:rPr>
              <a:t> </a:t>
            </a:r>
            <a:r>
              <a:rPr lang="ja-JP" altLang="en-US" sz="4000" dirty="0">
                <a:latin typeface="+mn-ea"/>
                <a:ea typeface="+mn-ea"/>
              </a:rPr>
              <a:t>や </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en-US" sz="4000" u="sng" dirty="0">
                <a:latin typeface="+mn-ea"/>
                <a:ea typeface="+mn-ea"/>
              </a:rPr>
              <a:t>GPT</a:t>
            </a:r>
            <a:r>
              <a:rPr lang="en-US" sz="4000" dirty="0">
                <a:latin typeface="+mn-ea"/>
                <a:ea typeface="+mn-ea"/>
              </a:rPr>
              <a:t> (Generative Pre-trained Transformer) </a:t>
            </a:r>
            <a:r>
              <a:rPr lang="ja-JP" altLang="en-US" sz="4000" dirty="0">
                <a:latin typeface="+mn-ea"/>
                <a:ea typeface="+mn-ea"/>
              </a:rPr>
              <a:t>などを</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ja-JP" altLang="en-US" sz="4000" dirty="0">
                <a:latin typeface="+mn-ea"/>
                <a:ea typeface="+mn-ea"/>
              </a:rPr>
              <a:t>活用した </a:t>
            </a:r>
            <a:r>
              <a:rPr lang="en-US" sz="4000" dirty="0">
                <a:latin typeface="+mn-ea"/>
                <a:ea typeface="+mn-ea"/>
              </a:rPr>
              <a:t>LLM </a:t>
            </a:r>
            <a:r>
              <a:rPr lang="ja-JP" altLang="en-US" sz="4000" dirty="0">
                <a:latin typeface="+mn-ea"/>
                <a:ea typeface="+mn-ea"/>
              </a:rPr>
              <a:t>の商業利用への需要拡大</a:t>
            </a:r>
            <a:endParaRPr lang="en-US" altLang="ja-JP" sz="4000" dirty="0">
              <a:latin typeface="+mn-ea"/>
              <a:ea typeface="+mn-ea"/>
            </a:endParaRPr>
          </a:p>
          <a:p>
            <a:pPr marL="0" lvl="0" indent="0" algn="l" rtl="0">
              <a:spcBef>
                <a:spcPts val="0"/>
              </a:spcBef>
              <a:spcAft>
                <a:spcPts val="0"/>
              </a:spcAft>
              <a:buNone/>
            </a:pPr>
            <a:endParaRPr lang="en-US" sz="4000" dirty="0">
              <a:latin typeface="+mn-ea"/>
              <a:ea typeface="+mn-ea"/>
            </a:endParaRPr>
          </a:p>
          <a:p>
            <a:pPr lvl="2"/>
            <a:r>
              <a:rPr lang="en-US" altLang="ja-JP" sz="4000" dirty="0">
                <a:latin typeface="+mn-ea"/>
                <a:ea typeface="+mn-ea"/>
              </a:rPr>
              <a:t>	</a:t>
            </a:r>
            <a:r>
              <a:rPr lang="ja-JP" altLang="en-US" sz="4000" dirty="0">
                <a:solidFill>
                  <a:schemeClr val="tx1"/>
                </a:solidFill>
                <a:latin typeface="+mn-ea"/>
                <a:ea typeface="+mn-ea"/>
              </a:rPr>
              <a:t>⇒</a:t>
            </a:r>
            <a:r>
              <a:rPr lang="ja-JP" altLang="en-US" sz="4000" dirty="0">
                <a:latin typeface="+mn-ea"/>
                <a:ea typeface="+mn-ea"/>
              </a:rPr>
              <a:t>文章全体の適切な分散表現を得るための</a:t>
            </a:r>
            <a:endParaRPr lang="en-US" altLang="ja-JP" sz="4000" dirty="0">
              <a:latin typeface="+mn-ea"/>
              <a:ea typeface="+mn-ea"/>
            </a:endParaRPr>
          </a:p>
          <a:p>
            <a:pPr lvl="2"/>
            <a:r>
              <a:rPr lang="ja-JP" altLang="en-US" sz="4000" dirty="0">
                <a:latin typeface="+mn-ea"/>
                <a:ea typeface="+mn-ea"/>
              </a:rPr>
              <a:t>　　　　</a:t>
            </a:r>
            <a:r>
              <a:rPr lang="ja-JP" altLang="en-US" sz="4000" u="sng" dirty="0">
                <a:latin typeface="+mn-ea"/>
                <a:ea typeface="+mn-ea"/>
              </a:rPr>
              <a:t>プーリング戦略</a:t>
            </a:r>
            <a:r>
              <a:rPr lang="ja-JP" altLang="en-US" sz="4000" dirty="0">
                <a:latin typeface="+mn-ea"/>
                <a:ea typeface="+mn-ea"/>
              </a:rPr>
              <a:t>が重要</a:t>
            </a:r>
            <a:endParaRPr lang="en-US" altLang="ja-JP"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br>
              <a:rPr lang="en-US" altLang="ja-JP" sz="4400" dirty="0">
                <a:latin typeface="+mn-ea"/>
                <a:ea typeface="+mn-ea"/>
              </a:rPr>
            </a:br>
            <a:r>
              <a:rPr lang="en-US" altLang="ja-JP" sz="4000" dirty="0">
                <a:latin typeface="+mn-ea"/>
                <a:ea typeface="+mn-ea"/>
              </a:rPr>
              <a:t>	</a:t>
            </a:r>
            <a:r>
              <a:rPr lang="ja-JP" altLang="en-US" sz="4000" dirty="0">
                <a:latin typeface="+mn-ea"/>
                <a:ea typeface="+mn-ea"/>
              </a:rPr>
              <a:t>⇒改良の余地あり</a:t>
            </a:r>
            <a:endParaRPr lang="en-US" sz="4400" dirty="0">
              <a:latin typeface="+mn-ea"/>
              <a:ea typeface="+mn-ea"/>
            </a:endParaRPr>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sp>
        <p:nvSpPr>
          <p:cNvPr id="67" name="Google Shape;67;p14"/>
          <p:cNvSpPr/>
          <p:nvPr/>
        </p:nvSpPr>
        <p:spPr>
          <a:xfrm>
            <a:off x="792000" y="6048001"/>
            <a:ext cx="13895700" cy="1093863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sp>
        <p:nvSpPr>
          <p:cNvPr id="69" name="Google Shape;69;p14"/>
          <p:cNvSpPr/>
          <p:nvPr/>
        </p:nvSpPr>
        <p:spPr>
          <a:xfrm>
            <a:off x="15624000" y="6048001"/>
            <a:ext cx="13895700" cy="10938636"/>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数値実験</a:t>
            </a:r>
            <a:endParaRPr sz="8000" b="0" i="0" u="none" strike="noStrike" cap="none" dirty="0">
              <a:latin typeface="+mj-ea"/>
              <a:ea typeface="+mj-ea"/>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367CFF1F-5830-167C-9220-051A4BC995E6}"/>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pic>
        <p:nvPicPr>
          <p:cNvPr id="29" name="図 28" descr="ダイアグラム&#10;&#10;自動的に生成された説明">
            <a:extLst>
              <a:ext uri="{FF2B5EF4-FFF2-40B4-BE49-F238E27FC236}">
                <a16:creationId xmlns:a16="http://schemas.microsoft.com/office/drawing/2014/main" id="{CAC488D4-E450-6BA3-5AA8-6CE2DC665105}"/>
              </a:ext>
            </a:extLst>
          </p:cNvPr>
          <p:cNvPicPr>
            <a:picLocks noChangeAspect="1"/>
          </p:cNvPicPr>
          <p:nvPr/>
        </p:nvPicPr>
        <p:blipFill>
          <a:blip r:embed="rId3"/>
          <a:stretch>
            <a:fillRect/>
          </a:stretch>
        </p:blipFill>
        <p:spPr>
          <a:xfrm>
            <a:off x="6835140" y="11336239"/>
            <a:ext cx="7231095" cy="5163124"/>
          </a:xfrm>
          <a:prstGeom prst="rect">
            <a:avLst/>
          </a:prstGeom>
        </p:spPr>
      </p:pic>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2890C0D-C5F2-6C01-FFB9-E5A4B67806BB}"/>
                  </a:ext>
                </a:extLst>
              </p:cNvPr>
              <p:cNvSpPr txBox="1"/>
              <p:nvPr/>
            </p:nvSpPr>
            <p:spPr>
              <a:xfrm>
                <a:off x="2227500" y="12302698"/>
                <a:ext cx="5347440" cy="2656818"/>
              </a:xfrm>
              <a:prstGeom prst="rect">
                <a:avLst/>
              </a:prstGeom>
              <a:noFill/>
            </p:spPr>
            <p:txBody>
              <a:bodyPr wrap="square" rtlCol="0">
                <a:spAutoFit/>
              </a:bodyPr>
              <a:lstStyle/>
              <a:p>
                <a:r>
                  <a:rPr kumimoji="1" lang="en-US" altLang="ja-JP" sz="4000" dirty="0">
                    <a:latin typeface="+mn-ea"/>
                    <a:ea typeface="+mn-ea"/>
                  </a:rPr>
                  <a:t>【</a:t>
                </a:r>
                <a:r>
                  <a:rPr kumimoji="1" lang="ja-JP" altLang="en-US" sz="4000" dirty="0">
                    <a:latin typeface="+mn-ea"/>
                    <a:ea typeface="+mn-ea"/>
                  </a:rPr>
                  <a:t>プーリング例 </a:t>
                </a:r>
                <a:r>
                  <a:rPr kumimoji="1" lang="en-US" altLang="ja-JP" sz="4000" dirty="0">
                    <a:latin typeface="+mn-ea"/>
                    <a:ea typeface="+mn-ea"/>
                  </a:rPr>
                  <a:t>(BERT)】</a:t>
                </a: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𝐴𝑣𝑔</m:t>
                        </m:r>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𝑚𝑎𝑥</m:t>
                        </m:r>
                      </m:sub>
                    </m:sSub>
                  </m:oMath>
                </a14:m>
                <a:endParaRPr kumimoji="1" lang="ja-JP" altLang="en-US" sz="4000" dirty="0">
                  <a:latin typeface="+mn-ea"/>
                  <a:ea typeface="+mn-ea"/>
                </a:endParaRPr>
              </a:p>
            </p:txBody>
          </p:sp>
        </mc:Choice>
        <mc:Fallback xmlns="">
          <p:sp>
            <p:nvSpPr>
              <p:cNvPr id="32" name="テキスト ボックス 31">
                <a:extLst>
                  <a:ext uri="{FF2B5EF4-FFF2-40B4-BE49-F238E27FC236}">
                    <a16:creationId xmlns:a16="http://schemas.microsoft.com/office/drawing/2014/main" id="{42890C0D-C5F2-6C01-FFB9-E5A4B67806BB}"/>
                  </a:ext>
                </a:extLst>
              </p:cNvPr>
              <p:cNvSpPr txBox="1">
                <a:spLocks noRot="1" noChangeAspect="1" noMove="1" noResize="1" noEditPoints="1" noAdjustHandles="1" noChangeArrowheads="1" noChangeShapeType="1" noTextEdit="1"/>
              </p:cNvSpPr>
              <p:nvPr/>
            </p:nvSpPr>
            <p:spPr>
              <a:xfrm>
                <a:off x="2227500" y="12302698"/>
                <a:ext cx="5347440" cy="2656818"/>
              </a:xfrm>
              <a:prstGeom prst="rect">
                <a:avLst/>
              </a:prstGeom>
              <a:blipFill>
                <a:blip r:embed="rId5"/>
                <a:stretch>
                  <a:fillRect l="-3986" t="-4128" b="-8257"/>
                </a:stretch>
              </a:blipFill>
            </p:spPr>
            <p:txBody>
              <a:bodyPr/>
              <a:lstStyle/>
              <a:p>
                <a:r>
                  <a:rPr lang="ja-JP" altLang="en-US">
                    <a:noFill/>
                  </a:rPr>
                  <a:t> </a:t>
                </a:r>
              </a:p>
            </p:txBody>
          </p:sp>
        </mc:Fallback>
      </mc:AlternateContent>
      <p:grpSp>
        <p:nvGrpSpPr>
          <p:cNvPr id="49" name="グループ化 48">
            <a:extLst>
              <a:ext uri="{FF2B5EF4-FFF2-40B4-BE49-F238E27FC236}">
                <a16:creationId xmlns:a16="http://schemas.microsoft.com/office/drawing/2014/main" id="{832A1F0F-DDA7-988D-EFC0-9EB93E9EEEC5}"/>
              </a:ext>
            </a:extLst>
          </p:cNvPr>
          <p:cNvGrpSpPr/>
          <p:nvPr/>
        </p:nvGrpSpPr>
        <p:grpSpPr>
          <a:xfrm>
            <a:off x="751013" y="17255160"/>
            <a:ext cx="13936685" cy="6871827"/>
            <a:chOff x="751013" y="17744911"/>
            <a:chExt cx="13936685" cy="6871827"/>
          </a:xfrm>
        </p:grpSpPr>
        <p:grpSp>
          <p:nvGrpSpPr>
            <p:cNvPr id="36" name="グループ化 35">
              <a:extLst>
                <a:ext uri="{FF2B5EF4-FFF2-40B4-BE49-F238E27FC236}">
                  <a16:creationId xmlns:a16="http://schemas.microsoft.com/office/drawing/2014/main" id="{6443CBFB-BEE5-1E37-706D-2B75664DFBAA}"/>
                </a:ext>
              </a:extLst>
            </p:cNvPr>
            <p:cNvGrpSpPr/>
            <p:nvPr/>
          </p:nvGrpSpPr>
          <p:grpSpPr>
            <a:xfrm>
              <a:off x="791998" y="17744911"/>
              <a:ext cx="13895700" cy="6871827"/>
              <a:chOff x="791998" y="18420028"/>
              <a:chExt cx="13895700" cy="6871827"/>
            </a:xfrm>
          </p:grpSpPr>
          <p:sp>
            <p:nvSpPr>
              <p:cNvPr id="33" name="Google Shape;67;p14">
                <a:extLst>
                  <a:ext uri="{FF2B5EF4-FFF2-40B4-BE49-F238E27FC236}">
                    <a16:creationId xmlns:a16="http://schemas.microsoft.com/office/drawing/2014/main" id="{CA121BB0-9CD5-DF7D-513A-46C79CE20615}"/>
                  </a:ext>
                </a:extLst>
              </p:cNvPr>
              <p:cNvSpPr/>
              <p:nvPr/>
            </p:nvSpPr>
            <p:spPr>
              <a:xfrm>
                <a:off x="791998" y="19070336"/>
                <a:ext cx="13895700" cy="6221519"/>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p14">
                <a:extLst>
                  <a:ext uri="{FF2B5EF4-FFF2-40B4-BE49-F238E27FC236}">
                    <a16:creationId xmlns:a16="http://schemas.microsoft.com/office/drawing/2014/main" id="{1586BAC5-F2E0-0750-C95C-DFEFA61054BF}"/>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従来研究</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35" name="Google Shape;92;p14">
                  <a:extLst>
                    <a:ext uri="{FF2B5EF4-FFF2-40B4-BE49-F238E27FC236}">
                      <a16:creationId xmlns:a16="http://schemas.microsoft.com/office/drawing/2014/main" id="{9C816095-42C4-DEFB-20A7-7F8F40976B75}"/>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u="sng" dirty="0">
                      <a:latin typeface="+mn-ea"/>
                      <a:ea typeface="+mn-ea"/>
                    </a:rPr>
                    <a:t>CLS-Average Pooling (CAP)</a:t>
                  </a:r>
                  <a:r>
                    <a:rPr lang="ja-JP" altLang="en-US" sz="4000" dirty="0">
                      <a:latin typeface="+mn-ea"/>
                      <a:ea typeface="+mn-ea"/>
                    </a:rPr>
                    <a:t> 層の導入 </a:t>
                  </a:r>
                  <a:r>
                    <a:rPr lang="en-US" altLang="ja-JP" sz="3200" b="1" dirty="0">
                      <a:latin typeface="+mn-ea"/>
                      <a:ea typeface="+mn-ea"/>
                    </a:rPr>
                    <a:t>[Hidenori Yamato, 2024]</a:t>
                  </a:r>
                  <a:r>
                    <a:rPr lang="en-US" sz="4400" dirty="0">
                      <a:latin typeface="+mn-ea"/>
                      <a:ea typeface="+mn-ea"/>
                    </a:rPr>
                    <a:t>	</a:t>
                  </a:r>
                  <a:br>
                    <a:rPr lang="en-US" sz="4400" dirty="0">
                      <a:latin typeface="+mn-ea"/>
                      <a:ea typeface="+mn-ea"/>
                    </a:rPr>
                  </a:br>
                  <a:r>
                    <a:rPr lang="en-US"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r>
                    <a:rPr lang="ja-JP" altLang="en-US" sz="4000" dirty="0">
                      <a:latin typeface="+mn-ea"/>
                      <a:ea typeface="+mn-ea"/>
                    </a:rPr>
                    <a:t>及び</a:t>
                  </a:r>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を文の分散表現とする</a:t>
                  </a:r>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⇒テキスト分類タスク</a:t>
                  </a:r>
                  <a14:m>
                    <m:oMath xmlns:m="http://schemas.openxmlformats.org/officeDocument/2006/math">
                      <m:r>
                        <a:rPr kumimoji="1" lang="ja-JP" altLang="en-US" sz="4000" i="1" dirty="0">
                          <a:latin typeface="Cambria Math" panose="02040503050406030204" pitchFamily="18" charset="0"/>
                          <a:ea typeface="+mn-ea"/>
                        </a:rPr>
                        <m:t>において</m:t>
                      </m:r>
                      <m:r>
                        <a:rPr kumimoji="1" lang="en-US" altLang="ja-JP" sz="4000" b="0" i="1" dirty="0" smtClean="0">
                          <a:latin typeface="Cambria Math" panose="02040503050406030204" pitchFamily="18" charset="0"/>
                          <a:ea typeface="+mn-ea"/>
                        </a:rPr>
                        <m:t>, </m:t>
                      </m:r>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のみを</a:t>
                  </a:r>
                  <a:endParaRPr lang="en-US" altLang="ja-JP" sz="4000" dirty="0">
                    <a:latin typeface="+mn-ea"/>
                    <a:ea typeface="+mn-ea"/>
                  </a:endParaRPr>
                </a:p>
                <a:p>
                  <a:pPr lvl="0"/>
                  <a:r>
                    <a:rPr lang="ja-JP" altLang="en-US" sz="4000" dirty="0">
                      <a:latin typeface="+mn-ea"/>
                      <a:ea typeface="+mn-ea"/>
                    </a:rPr>
                    <a:t>　　　　用いた場合よりも高い性能を発揮</a:t>
                  </a:r>
                  <a:endParaRPr lang="en-US" altLang="ja-JP" sz="4000" dirty="0">
                    <a:latin typeface="+mn-ea"/>
                    <a:ea typeface="+mn-ea"/>
                  </a:endParaRPr>
                </a:p>
                <a:p>
                  <a:pPr lvl="2"/>
                  <a:endParaRPr lang="en-US" sz="4400" dirty="0">
                    <a:latin typeface="+mn-ea"/>
                    <a:ea typeface="+mn-ea"/>
                  </a:endParaRPr>
                </a:p>
              </p:txBody>
            </p:sp>
          </mc:Choice>
          <mc:Fallback xmlns="">
            <p:sp>
              <p:nvSpPr>
                <p:cNvPr id="35" name="Google Shape;92;p14">
                  <a:extLst>
                    <a:ext uri="{FF2B5EF4-FFF2-40B4-BE49-F238E27FC236}">
                      <a16:creationId xmlns:a16="http://schemas.microsoft.com/office/drawing/2014/main" id="{9C816095-42C4-DEFB-20A7-7F8F40976B75}"/>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6"/>
                  <a:stretch>
                    <a:fillRect l="-1535" t="-1026" b="-31965"/>
                  </a:stretch>
                </a:blipFill>
                <a:ln>
                  <a:noFill/>
                </a:ln>
              </p:spPr>
              <p:txBody>
                <a:bodyPr/>
                <a:lstStyle/>
                <a:p>
                  <a:r>
                    <a:rPr lang="ja-JP" altLang="en-US">
                      <a:noFill/>
                    </a:rPr>
                    <a:t> </a:t>
                  </a:r>
                </a:p>
              </p:txBody>
            </p:sp>
          </mc:Fallback>
        </mc:AlternateContent>
      </p:grpSp>
      <p:grpSp>
        <p:nvGrpSpPr>
          <p:cNvPr id="50" name="グループ化 49">
            <a:extLst>
              <a:ext uri="{FF2B5EF4-FFF2-40B4-BE49-F238E27FC236}">
                <a16:creationId xmlns:a16="http://schemas.microsoft.com/office/drawing/2014/main" id="{1F8D0F74-4367-165A-B385-896F7B2C5036}"/>
              </a:ext>
            </a:extLst>
          </p:cNvPr>
          <p:cNvGrpSpPr/>
          <p:nvPr/>
        </p:nvGrpSpPr>
        <p:grpSpPr>
          <a:xfrm>
            <a:off x="729466" y="24609387"/>
            <a:ext cx="13937387" cy="4936822"/>
            <a:chOff x="750311" y="25296092"/>
            <a:chExt cx="13937387" cy="4936822"/>
          </a:xfrm>
        </p:grpSpPr>
        <p:grpSp>
          <p:nvGrpSpPr>
            <p:cNvPr id="37" name="グループ化 36">
              <a:extLst>
                <a:ext uri="{FF2B5EF4-FFF2-40B4-BE49-F238E27FC236}">
                  <a16:creationId xmlns:a16="http://schemas.microsoft.com/office/drawing/2014/main" id="{44F75875-A3F4-AD71-8983-BFE30125C2CC}"/>
                </a:ext>
              </a:extLst>
            </p:cNvPr>
            <p:cNvGrpSpPr/>
            <p:nvPr/>
          </p:nvGrpSpPr>
          <p:grpSpPr>
            <a:xfrm>
              <a:off x="791998" y="25296092"/>
              <a:ext cx="13895700" cy="4771728"/>
              <a:chOff x="791998" y="18420028"/>
              <a:chExt cx="13895700" cy="6660463"/>
            </a:xfrm>
          </p:grpSpPr>
          <p:sp>
            <p:nvSpPr>
              <p:cNvPr id="38" name="Google Shape;67;p14">
                <a:extLst>
                  <a:ext uri="{FF2B5EF4-FFF2-40B4-BE49-F238E27FC236}">
                    <a16:creationId xmlns:a16="http://schemas.microsoft.com/office/drawing/2014/main" id="{E421C15F-2737-16F6-8D43-915BAF5D43ED}"/>
                  </a:ext>
                </a:extLst>
              </p:cNvPr>
              <p:cNvSpPr/>
              <p:nvPr/>
            </p:nvSpPr>
            <p:spPr>
              <a:xfrm>
                <a:off x="791998" y="19070337"/>
                <a:ext cx="13895700" cy="6010154"/>
              </a:xfrm>
              <a:prstGeom prst="rect">
                <a:avLst/>
              </a:prstGeom>
              <a:noFill/>
              <a:ln w="57150" cap="flat" cmpd="sng">
                <a:solidFill>
                  <a:srgbClr val="9DC3E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A8ACC547-12A2-44F3-9B29-BB67324874E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0" name="Google Shape;92;p14">
                  <a:extLst>
                    <a:ext uri="{FF2B5EF4-FFF2-40B4-BE49-F238E27FC236}">
                      <a16:creationId xmlns:a16="http://schemas.microsoft.com/office/drawing/2014/main" id="{07F68EAF-7EFE-957E-EB85-540F742E7207}"/>
                    </a:ext>
                  </a:extLst>
                </p:cNvPr>
                <p:cNvSpPr txBox="1"/>
                <p:nvPr/>
              </p:nvSpPr>
              <p:spPr>
                <a:xfrm>
                  <a:off x="750311" y="26496925"/>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dirty="0">
                      <a:latin typeface="+mn-ea"/>
                      <a:ea typeface="+mn-ea"/>
                    </a:rPr>
                    <a:t>CAP </a:t>
                  </a:r>
                  <a:r>
                    <a:rPr lang="ja-JP" altLang="en-US" sz="4000" dirty="0">
                      <a:latin typeface="+mn-ea"/>
                      <a:ea typeface="+mn-ea"/>
                    </a:rPr>
                    <a:t>層における</a:t>
                  </a:r>
                  <a:r>
                    <a:rPr lang="ja-JP" altLang="en-US" sz="4000" u="sng" dirty="0">
                      <a:latin typeface="+mn-ea"/>
                      <a:ea typeface="+mn-ea"/>
                    </a:rPr>
                    <a:t>要約ベクトル項</a:t>
                  </a:r>
                  <a:r>
                    <a:rPr lang="ja-JP" altLang="en-US"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𝑠𝑢𝑚</m:t>
                          </m:r>
                        </m:sub>
                      </m:sSub>
                    </m:oMath>
                  </a14:m>
                  <a:r>
                    <a:rPr lang="ja-JP" altLang="en-US" sz="4000" dirty="0">
                      <a:latin typeface="+mn-ea"/>
                      <a:ea typeface="+mn-ea"/>
                    </a:rPr>
                    <a:t> の追加</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br>
                    <a:rPr lang="en-US" sz="4000" dirty="0">
                      <a:latin typeface="+mn-ea"/>
                      <a:ea typeface="+mn-ea"/>
                    </a:rPr>
                  </a:br>
                  <a:r>
                    <a:rPr lang="en-US"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𝑟</m:t>
                      </m:r>
                      <m:r>
                        <a:rPr lang="en-US" altLang="ja-JP" sz="4000" b="0" i="1" smtClean="0">
                          <a:latin typeface="Cambria Math" panose="02040503050406030204" pitchFamily="18" charset="0"/>
                          <a:ea typeface="+mn-ea"/>
                        </a:rPr>
                        <m:t>(≥0)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及び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𝑟</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を文の分散表現とする</a:t>
                  </a:r>
                  <a:endParaRPr lang="en-US" altLang="ja-JP" sz="4000" dirty="0">
                    <a:latin typeface="+mn-ea"/>
                    <a:ea typeface="+mn-ea"/>
                  </a:endParaRPr>
                </a:p>
                <a:p>
                  <a:pPr lvl="0"/>
                  <a:endParaRPr lang="en-US" altLang="ja-JP" sz="4000" dirty="0">
                    <a:latin typeface="+mn-ea"/>
                    <a:ea typeface="+mn-ea"/>
                  </a:endParaRPr>
                </a:p>
              </p:txBody>
            </p:sp>
          </mc:Choice>
          <mc:Fallback xmlns="">
            <p:sp>
              <p:nvSpPr>
                <p:cNvPr id="40" name="Google Shape;92;p14">
                  <a:extLst>
                    <a:ext uri="{FF2B5EF4-FFF2-40B4-BE49-F238E27FC236}">
                      <a16:creationId xmlns:a16="http://schemas.microsoft.com/office/drawing/2014/main" id="{07F68EAF-7EFE-957E-EB85-540F742E7207}"/>
                    </a:ext>
                  </a:extLst>
                </p:cNvPr>
                <p:cNvSpPr txBox="1">
                  <a:spLocks noRot="1" noChangeAspect="1" noMove="1" noResize="1" noEditPoints="1" noAdjustHandles="1" noChangeArrowheads="1" noChangeShapeType="1" noTextEdit="1"/>
                </p:cNvSpPr>
                <p:nvPr/>
              </p:nvSpPr>
              <p:spPr>
                <a:xfrm>
                  <a:off x="750311" y="26496925"/>
                  <a:ext cx="13895699" cy="3735989"/>
                </a:xfrm>
                <a:prstGeom prst="rect">
                  <a:avLst/>
                </a:prstGeom>
                <a:blipFill>
                  <a:blip r:embed="rId7"/>
                  <a:stretch>
                    <a:fillRect l="-1580" t="-2447"/>
                  </a:stretch>
                </a:blipFill>
                <a:ln>
                  <a:noFill/>
                </a:ln>
              </p:spPr>
              <p:txBody>
                <a:bodyPr/>
                <a:lstStyle/>
                <a:p>
                  <a:r>
                    <a:rPr lang="ja-JP" altLang="en-US">
                      <a:noFill/>
                    </a:rPr>
                    <a:t> </a:t>
                  </a:r>
                </a:p>
              </p:txBody>
            </p:sp>
          </mc:Fallback>
        </mc:AlternateContent>
      </p:grpSp>
      <p:pic>
        <p:nvPicPr>
          <p:cNvPr id="42" name="図 41" descr="タイムライン&#10;&#10;自動的に生成された説明">
            <a:extLst>
              <a:ext uri="{FF2B5EF4-FFF2-40B4-BE49-F238E27FC236}">
                <a16:creationId xmlns:a16="http://schemas.microsoft.com/office/drawing/2014/main" id="{6FC99C1D-9410-FE98-7ADF-2EAE0E2BC630}"/>
              </a:ext>
            </a:extLst>
          </p:cNvPr>
          <p:cNvPicPr>
            <a:picLocks noChangeAspect="1"/>
          </p:cNvPicPr>
          <p:nvPr/>
        </p:nvPicPr>
        <p:blipFill>
          <a:blip r:embed="rId8"/>
          <a:stretch>
            <a:fillRect/>
          </a:stretch>
        </p:blipFill>
        <p:spPr>
          <a:xfrm>
            <a:off x="15734351" y="6927527"/>
            <a:ext cx="9591264" cy="5667111"/>
          </a:xfrm>
          <a:prstGeom prst="rect">
            <a:avLst/>
          </a:prstGeom>
        </p:spPr>
      </p:pic>
      <p:grpSp>
        <p:nvGrpSpPr>
          <p:cNvPr id="51" name="グループ化 50">
            <a:extLst>
              <a:ext uri="{FF2B5EF4-FFF2-40B4-BE49-F238E27FC236}">
                <a16:creationId xmlns:a16="http://schemas.microsoft.com/office/drawing/2014/main" id="{38D51FCE-50AC-DD00-8FE3-41F49EC29DB0}"/>
              </a:ext>
            </a:extLst>
          </p:cNvPr>
          <p:cNvGrpSpPr/>
          <p:nvPr/>
        </p:nvGrpSpPr>
        <p:grpSpPr>
          <a:xfrm>
            <a:off x="750312" y="29847013"/>
            <a:ext cx="13937386" cy="12113630"/>
            <a:chOff x="750311" y="30898740"/>
            <a:chExt cx="13937386" cy="12113630"/>
          </a:xfrm>
        </p:grpSpPr>
        <p:pic>
          <p:nvPicPr>
            <p:cNvPr id="4" name="図 3" descr="図形&#10;&#10;中程度の精度で自動的に生成された説明">
              <a:extLst>
                <a:ext uri="{FF2B5EF4-FFF2-40B4-BE49-F238E27FC236}">
                  <a16:creationId xmlns:a16="http://schemas.microsoft.com/office/drawing/2014/main" id="{0A705E63-4791-575D-CB42-789F2762C698}"/>
                </a:ext>
              </a:extLst>
            </p:cNvPr>
            <p:cNvPicPr>
              <a:picLocks noChangeAspect="1"/>
            </p:cNvPicPr>
            <p:nvPr/>
          </p:nvPicPr>
          <p:blipFill>
            <a:blip r:embed="rId9"/>
            <a:stretch>
              <a:fillRect/>
            </a:stretch>
          </p:blipFill>
          <p:spPr>
            <a:xfrm>
              <a:off x="1010436" y="37019884"/>
              <a:ext cx="13129007" cy="2492364"/>
            </a:xfrm>
            <a:prstGeom prst="rect">
              <a:avLst/>
            </a:prstGeom>
          </p:spPr>
        </p:pic>
        <p:grpSp>
          <p:nvGrpSpPr>
            <p:cNvPr id="43" name="グループ化 42">
              <a:extLst>
                <a:ext uri="{FF2B5EF4-FFF2-40B4-BE49-F238E27FC236}">
                  <a16:creationId xmlns:a16="http://schemas.microsoft.com/office/drawing/2014/main" id="{3BBA1577-4E37-E644-F56E-143A99CD987F}"/>
                </a:ext>
              </a:extLst>
            </p:cNvPr>
            <p:cNvGrpSpPr/>
            <p:nvPr/>
          </p:nvGrpSpPr>
          <p:grpSpPr>
            <a:xfrm>
              <a:off x="791997" y="30898740"/>
              <a:ext cx="13895700" cy="12113630"/>
              <a:chOff x="791998" y="18420028"/>
              <a:chExt cx="13895700" cy="16908419"/>
            </a:xfrm>
          </p:grpSpPr>
          <p:sp>
            <p:nvSpPr>
              <p:cNvPr id="44" name="Google Shape;67;p14">
                <a:extLst>
                  <a:ext uri="{FF2B5EF4-FFF2-40B4-BE49-F238E27FC236}">
                    <a16:creationId xmlns:a16="http://schemas.microsoft.com/office/drawing/2014/main" id="{F03C644E-F524-C234-426E-151E788016D6}"/>
                  </a:ext>
                </a:extLst>
              </p:cNvPr>
              <p:cNvSpPr/>
              <p:nvPr/>
            </p:nvSpPr>
            <p:spPr>
              <a:xfrm>
                <a:off x="791998" y="19070334"/>
                <a:ext cx="13895700" cy="1625811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p14">
                <a:extLst>
                  <a:ext uri="{FF2B5EF4-FFF2-40B4-BE49-F238E27FC236}">
                    <a16:creationId xmlns:a16="http://schemas.microsoft.com/office/drawing/2014/main" id="{1C5E649F-F091-D9D5-F876-752291FB91E7}"/>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実験設定</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6" name="Google Shape;92;p14">
                  <a:extLst>
                    <a:ext uri="{FF2B5EF4-FFF2-40B4-BE49-F238E27FC236}">
                      <a16:creationId xmlns:a16="http://schemas.microsoft.com/office/drawing/2014/main" id="{FB72EC4D-8C87-C944-9620-F2E5A53DDA06}"/>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000" dirty="0">
                      <a:latin typeface="+mn-ea"/>
                      <a:ea typeface="+mn-ea"/>
                    </a:rPr>
                    <a:t>【livedoor </a:t>
                  </a:r>
                  <a:r>
                    <a:rPr lang="ja-JP" altLang="en-US" sz="4000" dirty="0">
                      <a:latin typeface="+mn-ea"/>
                      <a:ea typeface="+mn-ea"/>
                    </a:rPr>
                    <a:t>ニュースコーパスデータセットを用いたテキスト分類</a:t>
                  </a:r>
                  <a:r>
                    <a:rPr lang="en-US" altLang="ja-JP" sz="4000" dirty="0">
                      <a:latin typeface="+mn-ea"/>
                      <a:ea typeface="+mn-ea"/>
                    </a:rPr>
                    <a:t>】</a:t>
                  </a:r>
                </a:p>
                <a:p>
                  <a:pPr marL="0" lvl="0" indent="0" algn="l" rtl="0">
                    <a:spcBef>
                      <a:spcPts val="0"/>
                    </a:spcBef>
                    <a:spcAft>
                      <a:spcPts val="0"/>
                    </a:spcAft>
                    <a:buNone/>
                  </a:pPr>
                  <a:r>
                    <a:rPr lang="en-US" altLang="ja-JP"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データセットに含まれる各記事データ </a:t>
                  </a:r>
                  <a14:m>
                    <m:oMath xmlns:m="http://schemas.openxmlformats.org/officeDocument/2006/math">
                      <m:r>
                        <a:rPr lang="en-US" altLang="ja-JP" sz="4000" b="0" i="1" smtClean="0">
                          <a:latin typeface="Cambria Math" panose="02040503050406030204" pitchFamily="18" charset="0"/>
                          <a:ea typeface="+mn-ea"/>
                        </a:rPr>
                        <m:t>𝐷</m:t>
                      </m:r>
                    </m:oMath>
                  </a14:m>
                  <a:r>
                    <a:rPr lang="en-US" altLang="ja-JP" sz="4000" dirty="0">
                      <a:latin typeface="+mn-ea"/>
                      <a:ea typeface="+mn-ea"/>
                    </a:rPr>
                    <a:t> </a:t>
                  </a:r>
                  <a:r>
                    <a:rPr lang="ja-JP" altLang="en-US" sz="4000" dirty="0">
                      <a:latin typeface="+mn-ea"/>
                      <a:ea typeface="+mn-ea"/>
                    </a:rPr>
                    <a:t>は</a:t>
                  </a:r>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記事タイトル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𝑡𝑖𝑡𝑙𝑒</m:t>
                          </m:r>
                        </m:e>
                        <m:sub>
                          <m:r>
                            <a:rPr lang="en-US" altLang="ja-JP" sz="4000" b="0" i="1" smtClean="0">
                              <a:latin typeface="Cambria Math" panose="02040503050406030204" pitchFamily="18" charset="0"/>
                              <a:ea typeface="+mn-ea"/>
                            </a:rPr>
                            <m:t>𝐷</m:t>
                          </m:r>
                        </m:sub>
                      </m:sSub>
                    </m:oMath>
                  </a14:m>
                  <a:r>
                    <a:rPr lang="en-US" altLang="ja-JP" sz="4000" dirty="0">
                      <a:latin typeface="+mn-ea"/>
                      <a:ea typeface="+mn-ea"/>
                    </a:rPr>
                    <a:t>, </a:t>
                  </a:r>
                  <a:r>
                    <a:rPr lang="ja-JP" altLang="en-US" sz="4000" dirty="0">
                      <a:latin typeface="+mn-ea"/>
                      <a:ea typeface="+mn-ea"/>
                    </a:rPr>
                    <a:t>記事本文 </a:t>
                  </a:r>
                  <a14:m>
                    <m:oMath xmlns:m="http://schemas.openxmlformats.org/officeDocument/2006/math">
                      <m:sSub>
                        <m:sSubPr>
                          <m:ctrlPr>
                            <a:rPr lang="en-US" altLang="ja-JP" sz="4000" i="1">
                              <a:latin typeface="Cambria Math" panose="02040503050406030204" pitchFamily="18" charset="0"/>
                            </a:rPr>
                          </m:ctrlPr>
                        </m:sSubPr>
                        <m:e>
                          <m:r>
                            <a:rPr lang="en-US" altLang="ja-JP" sz="4000" b="0" i="1" smtClean="0">
                              <a:latin typeface="Cambria Math" panose="02040503050406030204" pitchFamily="18" charset="0"/>
                            </a:rPr>
                            <m:t>𝑏𝑜𝑑𝑦</m:t>
                          </m:r>
                        </m:e>
                        <m:sub>
                          <m:r>
                            <a:rPr lang="en-US" altLang="ja-JP" sz="4000" i="1">
                              <a:latin typeface="Cambria Math" panose="02040503050406030204" pitchFamily="18" charset="0"/>
                            </a:rPr>
                            <m:t>𝐷</m:t>
                          </m:r>
                        </m:sub>
                      </m:sSub>
                    </m:oMath>
                  </a14:m>
                  <a:r>
                    <a:rPr lang="en-US" altLang="ja-JP" sz="4000" dirty="0">
                      <a:latin typeface="+mn-ea"/>
                      <a:ea typeface="+mn-ea"/>
                    </a:rPr>
                    <a:t>,</a:t>
                  </a:r>
                </a:p>
                <a:p>
                  <a:r>
                    <a:rPr lang="en-US" altLang="ja-JP" sz="4000" dirty="0">
                      <a:latin typeface="+mn-ea"/>
                      <a:ea typeface="+mn-ea"/>
                    </a:rPr>
                    <a:t>	</a:t>
                  </a:r>
                  <a:r>
                    <a:rPr lang="ja-JP" altLang="en-US" sz="4000" dirty="0">
                      <a:latin typeface="+mn-ea"/>
                      <a:ea typeface="+mn-ea"/>
                    </a:rPr>
                    <a:t>カテゴリーラベル </a:t>
                  </a:r>
                  <a14:m>
                    <m:oMath xmlns:m="http://schemas.openxmlformats.org/officeDocument/2006/math">
                      <m:sSub>
                        <m:sSubPr>
                          <m:ctrlPr>
                            <a:rPr lang="en-US" altLang="ja-JP" sz="4000" i="1" smtClean="0">
                              <a:latin typeface="Cambria Math" panose="02040503050406030204" pitchFamily="18" charset="0"/>
                            </a:rPr>
                          </m:ctrlPr>
                        </m:sSubPr>
                        <m:e>
                          <m:r>
                            <a:rPr lang="en-US" altLang="ja-JP" sz="4000" b="0" i="1" smtClean="0">
                              <a:latin typeface="Cambria Math" panose="02040503050406030204" pitchFamily="18" charset="0"/>
                            </a:rPr>
                            <m:t>𝑙𝑎𝑏𝑒𝑙</m:t>
                          </m:r>
                        </m:e>
                        <m:sub>
                          <m:r>
                            <a:rPr lang="en-US" altLang="ja-JP" sz="4000" i="1">
                              <a:latin typeface="Cambria Math" panose="02040503050406030204" pitchFamily="18" charset="0"/>
                            </a:rPr>
                            <m:t>𝐷</m:t>
                          </m:r>
                        </m:sub>
                      </m:sSub>
                      <m:r>
                        <a:rPr lang="en-US" altLang="ja-JP" sz="4000" i="1">
                          <a:latin typeface="Cambria Math" panose="02040503050406030204" pitchFamily="18" charset="0"/>
                          <a:ea typeface="Cambria Math" panose="02040503050406030204" pitchFamily="18" charset="0"/>
                        </a:rPr>
                        <m:t>∈</m:t>
                      </m:r>
                      <m:d>
                        <m:dPr>
                          <m:begChr m:val="{"/>
                          <m:endChr m:val="}"/>
                          <m:ctrlPr>
                            <a:rPr lang="en-US" altLang="ja-JP" sz="4000" b="0" i="1" smtClean="0">
                              <a:latin typeface="Cambria Math" panose="02040503050406030204" pitchFamily="18" charset="0"/>
                            </a:rPr>
                          </m:ctrlPr>
                        </m:dPr>
                        <m:e>
                          <m:r>
                            <a:rPr lang="en-US" altLang="ja-JP" sz="4000" b="0" i="1" smtClean="0">
                              <a:latin typeface="Cambria Math" panose="02040503050406030204" pitchFamily="18" charset="0"/>
                            </a:rPr>
                            <m:t>0, 1, …,8</m:t>
                          </m:r>
                        </m:e>
                      </m:d>
                    </m:oMath>
                  </a14:m>
                  <a:r>
                    <a:rPr lang="en-US" altLang="ja-JP" sz="4000" dirty="0">
                      <a:latin typeface="+mn-ea"/>
                      <a:ea typeface="+mn-ea"/>
                    </a:rPr>
                    <a:t> </a:t>
                  </a:r>
                  <a:r>
                    <a:rPr lang="ja-JP" altLang="en-US" sz="4000" dirty="0">
                      <a:latin typeface="+mn-ea"/>
                      <a:ea typeface="+mn-ea"/>
                    </a:rPr>
                    <a:t>を持つ</a:t>
                  </a:r>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・要約文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𝑠𝑢𝑚𝑚𝑎𝑟𝑦</m:t>
                          </m:r>
                        </m:e>
                        <m:sub>
                          <m:r>
                            <a:rPr lang="en-US" altLang="ja-JP" sz="4000" b="0" i="1" smtClean="0">
                              <a:latin typeface="Cambria Math" panose="02040503050406030204" pitchFamily="18" charset="0"/>
                              <a:ea typeface="+mn-ea"/>
                            </a:rPr>
                            <m:t>𝐷</m:t>
                          </m:r>
                        </m:sub>
                      </m:sSub>
                    </m:oMath>
                  </a14:m>
                  <a:r>
                    <a:rPr lang="ja-JP" altLang="en-US" sz="4000" dirty="0">
                      <a:latin typeface="+mn-ea"/>
                      <a:ea typeface="+mn-ea"/>
                    </a:rPr>
                    <a:t> の生成</a:t>
                  </a:r>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・データ分割</a:t>
                  </a:r>
                  <a:endParaRPr lang="en-US" altLang="ja-JP" sz="4000" dirty="0">
                    <a:latin typeface="+mn-ea"/>
                    <a:ea typeface="+mn-ea"/>
                  </a:endParaRPr>
                </a:p>
                <a:p>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各カテゴリの記事を訓練データ</a:t>
                  </a:r>
                  <a:r>
                    <a:rPr lang="en-US" altLang="ja-JP" sz="4000" dirty="0">
                      <a:latin typeface="+mn-ea"/>
                      <a:ea typeface="+mn-ea"/>
                    </a:rPr>
                    <a:t>, </a:t>
                  </a:r>
                  <a:r>
                    <a:rPr lang="ja-JP" altLang="en-US" sz="4000" dirty="0">
                      <a:latin typeface="+mn-ea"/>
                      <a:ea typeface="+mn-ea"/>
                    </a:rPr>
                    <a:t>検証データ</a:t>
                  </a:r>
                  <a:r>
                    <a:rPr lang="en-US" altLang="ja-JP" sz="4000" dirty="0">
                      <a:latin typeface="+mn-ea"/>
                      <a:ea typeface="+mn-ea"/>
                    </a:rPr>
                    <a:t>, </a:t>
                  </a:r>
                  <a:r>
                    <a:rPr lang="ja-JP" altLang="en-US" sz="4000" dirty="0">
                      <a:latin typeface="+mn-ea"/>
                      <a:ea typeface="+mn-ea"/>
                    </a:rPr>
                    <a:t>テストデータ</a:t>
                  </a:r>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として </a:t>
                  </a:r>
                  <a:r>
                    <a:rPr lang="en-US" altLang="ja-JP" sz="4000" dirty="0">
                      <a:latin typeface="+mn-ea"/>
                      <a:ea typeface="+mn-ea"/>
                    </a:rPr>
                    <a:t>8:1:1 </a:t>
                  </a:r>
                  <a:r>
                    <a:rPr lang="ja-JP" altLang="en-US" sz="4000" dirty="0">
                      <a:latin typeface="+mn-ea"/>
                      <a:ea typeface="+mn-ea"/>
                    </a:rPr>
                    <a:t>に分割 </a:t>
                  </a:r>
                  <a:r>
                    <a:rPr lang="en-US" altLang="ja-JP" sz="4000" dirty="0">
                      <a:latin typeface="+mn-ea"/>
                      <a:ea typeface="+mn-ea"/>
                    </a:rPr>
                    <a:t>(</a:t>
                  </a:r>
                  <a:r>
                    <a:rPr lang="ja-JP" altLang="en-US" sz="4000" dirty="0">
                      <a:latin typeface="+mn-ea"/>
                      <a:ea typeface="+mn-ea"/>
                    </a:rPr>
                    <a:t>全データ数 </a:t>
                  </a:r>
                  <a:r>
                    <a:rPr lang="en-US" altLang="ja-JP" sz="4000" dirty="0">
                      <a:latin typeface="+mn-ea"/>
                      <a:ea typeface="+mn-ea"/>
                    </a:rPr>
                    <a:t>: 7367 </a:t>
                  </a:r>
                  <a:r>
                    <a:rPr lang="ja-JP" altLang="en-US" sz="4000" dirty="0">
                      <a:latin typeface="+mn-ea"/>
                      <a:ea typeface="+mn-ea"/>
                    </a:rPr>
                    <a:t>件</a:t>
                  </a:r>
                  <a:r>
                    <a:rPr lang="en-US" altLang="ja-JP" sz="4000" dirty="0">
                      <a:latin typeface="+mn-ea"/>
                      <a:ea typeface="+mn-ea"/>
                    </a:rPr>
                    <a:t>)</a:t>
                  </a:r>
                </a:p>
              </p:txBody>
            </p:sp>
          </mc:Choice>
          <mc:Fallback xmlns="">
            <p:sp>
              <p:nvSpPr>
                <p:cNvPr id="46" name="Google Shape;92;p14">
                  <a:extLst>
                    <a:ext uri="{FF2B5EF4-FFF2-40B4-BE49-F238E27FC236}">
                      <a16:creationId xmlns:a16="http://schemas.microsoft.com/office/drawing/2014/main" id="{FB72EC4D-8C87-C944-9620-F2E5A53DDA06}"/>
                    </a:ext>
                  </a:extLst>
                </p:cNvPr>
                <p:cNvSpPr txBox="1">
                  <a:spLocks noRot="1" noChangeAspect="1" noMove="1" noResize="1" noEditPoints="1" noAdjustHandles="1" noChangeArrowheads="1" noChangeShapeType="1" noTextEdit="1"/>
                </p:cNvSpPr>
                <p:nvPr/>
              </p:nvSpPr>
              <p:spPr>
                <a:xfrm>
                  <a:off x="750311" y="32290750"/>
                  <a:ext cx="13895699" cy="3735989"/>
                </a:xfrm>
                <a:prstGeom prst="rect">
                  <a:avLst/>
                </a:prstGeom>
                <a:blipFill>
                  <a:blip r:embed="rId10"/>
                  <a:stretch>
                    <a:fillRect l="-1535" t="-1797" b="-188399"/>
                  </a:stretch>
                </a:blipFill>
                <a:ln>
                  <a:noFill/>
                </a:ln>
              </p:spPr>
              <p:txBody>
                <a:bodyPr/>
                <a:lstStyle/>
                <a:p>
                  <a:r>
                    <a:rPr lang="ja-JP" altLang="en-US">
                      <a:noFill/>
                    </a:rPr>
                    <a:t> </a:t>
                  </a:r>
                </a:p>
              </p:txBody>
            </p:sp>
          </mc:Fallback>
        </mc:AlternateContent>
        <p:pic>
          <p:nvPicPr>
            <p:cNvPr id="48" name="図 47" descr="図形&#10;&#10;中程度の精度で自動的に生成された説明">
              <a:extLst>
                <a:ext uri="{FF2B5EF4-FFF2-40B4-BE49-F238E27FC236}">
                  <a16:creationId xmlns:a16="http://schemas.microsoft.com/office/drawing/2014/main" id="{840756AB-A7D5-2E6E-9E06-98DA122BF643}"/>
                </a:ext>
              </a:extLst>
            </p:cNvPr>
            <p:cNvPicPr>
              <a:picLocks noChangeAspect="1"/>
            </p:cNvPicPr>
            <p:nvPr/>
          </p:nvPicPr>
          <p:blipFill rotWithShape="1">
            <a:blip r:embed="rId11"/>
            <a:srcRect l="2521" t="-1120" b="73489"/>
            <a:stretch/>
          </p:blipFill>
          <p:spPr>
            <a:xfrm>
              <a:off x="3379583" y="39610096"/>
              <a:ext cx="10759860" cy="473701"/>
            </a:xfrm>
            <a:prstGeom prst="rect">
              <a:avLst/>
            </a:prstGeom>
          </p:spPr>
        </p:pic>
      </p:grpSp>
      <p:cxnSp>
        <p:nvCxnSpPr>
          <p:cNvPr id="53" name="直線コネクタ 52">
            <a:extLst>
              <a:ext uri="{FF2B5EF4-FFF2-40B4-BE49-F238E27FC236}">
                <a16:creationId xmlns:a16="http://schemas.microsoft.com/office/drawing/2014/main" id="{D5AB913B-3F2D-D462-DC5F-7892E0C9E4F3}"/>
              </a:ext>
            </a:extLst>
          </p:cNvPr>
          <p:cNvCxnSpPr>
            <a:cxnSpLocks/>
          </p:cNvCxnSpPr>
          <p:nvPr/>
        </p:nvCxnSpPr>
        <p:spPr>
          <a:xfrm>
            <a:off x="11924614" y="38976682"/>
            <a:ext cx="214162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pic>
        <p:nvPicPr>
          <p:cNvPr id="56" name="図 55" descr="グラフ, ヒストグラム&#10;&#10;自動的に生成された説明">
            <a:extLst>
              <a:ext uri="{FF2B5EF4-FFF2-40B4-BE49-F238E27FC236}">
                <a16:creationId xmlns:a16="http://schemas.microsoft.com/office/drawing/2014/main" id="{97311E6B-96D3-B523-AB41-C875DD0B02E8}"/>
              </a:ext>
            </a:extLst>
          </p:cNvPr>
          <p:cNvPicPr>
            <a:picLocks noChangeAspect="1"/>
          </p:cNvPicPr>
          <p:nvPr/>
        </p:nvPicPr>
        <p:blipFill rotWithShape="1">
          <a:blip r:embed="rId12"/>
          <a:srcRect l="7325" t="7206" r="9270" b="2374"/>
          <a:stretch/>
        </p:blipFill>
        <p:spPr>
          <a:xfrm>
            <a:off x="22941243" y="25170555"/>
            <a:ext cx="6435805" cy="4186271"/>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8DAB68-A9B1-F754-EB0A-23F367E699DF}"/>
                  </a:ext>
                </a:extLst>
              </p:cNvPr>
              <p:cNvSpPr txBox="1"/>
              <p:nvPr/>
            </p:nvSpPr>
            <p:spPr>
              <a:xfrm>
                <a:off x="15732282" y="12594638"/>
                <a:ext cx="13573768" cy="4569392"/>
              </a:xfrm>
              <a:prstGeom prst="rect">
                <a:avLst/>
              </a:prstGeom>
              <a:noFill/>
            </p:spPr>
            <p:txBody>
              <a:bodyPr wrap="square" rtlCol="0">
                <a:spAutoFit/>
              </a:bodyPr>
              <a:lstStyle/>
              <a:p>
                <a:pPr marL="571500" indent="-571500">
                  <a:buFont typeface="Arial" panose="020B0604020202020204" pitchFamily="34" charset="0"/>
                  <a:buChar char="•"/>
                </a:pPr>
                <a:r>
                  <a:rPr kumimoji="1" lang="en-US" altLang="ja-JP" sz="3600" dirty="0">
                    <a:latin typeface="+mn-ea"/>
                    <a:ea typeface="+mn-ea"/>
                  </a:rPr>
                  <a:t>2 </a:t>
                </a:r>
                <a:r>
                  <a:rPr kumimoji="1" lang="ja-JP" altLang="en-US" sz="3600" dirty="0">
                    <a:latin typeface="+mn-ea"/>
                    <a:ea typeface="+mn-ea"/>
                  </a:rPr>
                  <a:t>つの入力系列を独立した </a:t>
                </a:r>
                <a:r>
                  <a:rPr kumimoji="1" lang="en-US" altLang="ja-JP" sz="3600" dirty="0">
                    <a:latin typeface="+mn-ea"/>
                    <a:ea typeface="+mn-ea"/>
                  </a:rPr>
                  <a:t>2 </a:t>
                </a:r>
                <a:r>
                  <a:rPr kumimoji="1" lang="ja-JP" altLang="en-US" sz="3600" dirty="0">
                    <a:latin typeface="+mn-ea"/>
                    <a:ea typeface="+mn-ea"/>
                  </a:rPr>
                  <a:t>つの</a:t>
                </a:r>
                <a:r>
                  <a:rPr kumimoji="1" lang="ja-JP" altLang="en-US" sz="3600" u="sng" dirty="0">
                    <a:latin typeface="+mn-ea"/>
                    <a:ea typeface="+mn-ea"/>
                  </a:rPr>
                  <a:t>訓練済み日本語 </a:t>
                </a:r>
                <a:r>
                  <a:rPr kumimoji="1" lang="en-US" altLang="ja-JP" sz="3600" u="sng" dirty="0">
                    <a:latin typeface="+mn-ea"/>
                    <a:ea typeface="+mn-ea"/>
                  </a:rPr>
                  <a:t>BERT </a:t>
                </a:r>
                <a:r>
                  <a:rPr kumimoji="1" lang="ja-JP" altLang="en-US" sz="3600" u="sng" dirty="0">
                    <a:latin typeface="+mn-ea"/>
                    <a:ea typeface="+mn-ea"/>
                  </a:rPr>
                  <a:t>モデル</a:t>
                </a:r>
                <a:r>
                  <a:rPr kumimoji="1" lang="ja-JP" altLang="en-US" sz="3600" dirty="0">
                    <a:latin typeface="+mn-ea"/>
                    <a:ea typeface="+mn-ea"/>
                  </a:rPr>
                  <a:t>への入力とする</a:t>
                </a:r>
                <a:endParaRPr kumimoji="1"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それぞれの </a:t>
                </a:r>
                <a:r>
                  <a:rPr kumimoji="1" lang="en-US" altLang="ja-JP" sz="3600" dirty="0">
                    <a:latin typeface="+mn-ea"/>
                    <a:ea typeface="+mn-ea"/>
                  </a:rPr>
                  <a:t>BERT </a:t>
                </a:r>
                <a:r>
                  <a:rPr kumimoji="1" lang="ja-JP" altLang="en-US" sz="3600" dirty="0">
                    <a:latin typeface="+mn-ea"/>
                    <a:ea typeface="+mn-ea"/>
                  </a:rPr>
                  <a:t>モデルの最終層の出力から </a:t>
                </a:r>
                <a14:m>
                  <m:oMath xmlns:m="http://schemas.openxmlformats.org/officeDocument/2006/math">
                    <m:sSub>
                      <m:sSubPr>
                        <m:ctrlPr>
                          <a:rPr kumimoji="1" lang="en-US" altLang="ja-JP" sz="3600" i="1" smtClean="0">
                            <a:latin typeface="Cambria Math" panose="02040503050406030204" pitchFamily="18" charset="0"/>
                            <a:ea typeface="+mn-ea"/>
                          </a:rPr>
                        </m:ctrlPr>
                      </m:sSubPr>
                      <m:e>
                        <m:r>
                          <a:rPr kumimoji="1" lang="en-US" altLang="ja-JP" sz="3600" b="0" i="1" smtClean="0">
                            <a:latin typeface="Cambria Math" panose="02040503050406030204" pitchFamily="18" charset="0"/>
                            <a:ea typeface="+mn-ea"/>
                          </a:rPr>
                          <m:t>𝐸</m:t>
                        </m:r>
                      </m:e>
                      <m:sub>
                        <m:d>
                          <m:dPr>
                            <m:begChr m:val="["/>
                            <m:endChr m:val="]"/>
                            <m:ctrlPr>
                              <a:rPr kumimoji="1" lang="en-US" altLang="ja-JP" sz="3600" b="0" i="1" smtClean="0">
                                <a:latin typeface="Cambria Math" panose="02040503050406030204" pitchFamily="18" charset="0"/>
                                <a:ea typeface="+mn-ea"/>
                              </a:rPr>
                            </m:ctrlPr>
                          </m:dPr>
                          <m:e>
                            <m:r>
                              <a:rPr kumimoji="1" lang="en-US" altLang="ja-JP" sz="3600" b="0" i="1" smtClean="0">
                                <a:latin typeface="Cambria Math" panose="02040503050406030204" pitchFamily="18" charset="0"/>
                                <a:ea typeface="+mn-ea"/>
                              </a:rPr>
                              <m:t>𝐶𝐿𝑆</m:t>
                            </m:r>
                          </m:e>
                        </m:d>
                      </m:sub>
                    </m:sSub>
                  </m:oMath>
                </a14:m>
                <a:r>
                  <a:rPr lang="en-US" altLang="ja-JP" sz="3600" dirty="0">
                    <a:latin typeface="+mn-ea"/>
                    <a:ea typeface="+mn-ea"/>
                  </a:rPr>
                  <a:t>,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𝐴𝑣𝑔</m:t>
                        </m:r>
                      </m:sub>
                    </m:sSub>
                  </m:oMath>
                </a14:m>
                <a:r>
                  <a:rPr lang="en-US" altLang="ja-JP" sz="3600" dirty="0">
                    <a:latin typeface="+mn-ea"/>
                    <a:ea typeface="+mn-ea"/>
                  </a:rPr>
                  <a:t>, </a:t>
                </a:r>
                <a:r>
                  <a:rPr lang="ja-JP" altLang="en-US" sz="3600" dirty="0">
                    <a:latin typeface="+mn-ea"/>
                    <a:ea typeface="+mn-ea"/>
                  </a:rPr>
                  <a:t>及び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𝑠𝑢𝑚</m:t>
                        </m:r>
                      </m:sub>
                    </m:sSub>
                  </m:oMath>
                </a14:m>
                <a:r>
                  <a:rPr lang="ja-JP" altLang="en-US" sz="3600" dirty="0">
                    <a:latin typeface="+mn-ea"/>
                    <a:ea typeface="+mn-ea"/>
                  </a:rPr>
                  <a:t> を算出し</a:t>
                </a:r>
                <a:r>
                  <a:rPr lang="en-US" altLang="ja-JP" sz="3600" dirty="0">
                    <a:latin typeface="+mn-ea"/>
                    <a:ea typeface="+mn-ea"/>
                  </a:rPr>
                  <a:t>, </a:t>
                </a:r>
                <a:r>
                  <a:rPr lang="ja-JP" altLang="en-US" sz="3600" dirty="0">
                    <a:latin typeface="+mn-ea"/>
                    <a:ea typeface="+mn-ea"/>
                  </a:rPr>
                  <a:t>提案手法であるプーリング層への入力とする</a:t>
                </a:r>
                <a:endParaRPr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分類器は </a:t>
                </a:r>
                <a:r>
                  <a:rPr kumimoji="1" lang="en-US" altLang="ja-JP" sz="3600" dirty="0">
                    <a:latin typeface="+mn-ea"/>
                    <a:ea typeface="+mn-ea"/>
                  </a:rPr>
                  <a:t>1 </a:t>
                </a:r>
                <a:r>
                  <a:rPr kumimoji="1" lang="ja-JP" altLang="en-US" sz="3600" dirty="0">
                    <a:latin typeface="+mn-ea"/>
                    <a:ea typeface="+mn-ea"/>
                  </a:rPr>
                  <a:t>層の全結合層とし</a:t>
                </a:r>
                <a:r>
                  <a:rPr kumimoji="1" lang="en-US" altLang="ja-JP" sz="3600" dirty="0">
                    <a:latin typeface="+mn-ea"/>
                    <a:ea typeface="+mn-ea"/>
                  </a:rPr>
                  <a:t>, </a:t>
                </a:r>
                <a:r>
                  <a:rPr kumimoji="1" lang="ja-JP" altLang="en-US" sz="3600" dirty="0">
                    <a:latin typeface="+mn-ea"/>
                    <a:ea typeface="+mn-ea"/>
                  </a:rPr>
                  <a:t>各 </a:t>
                </a:r>
                <a:r>
                  <a:rPr kumimoji="1" lang="en-US" altLang="ja-JP" sz="3600" dirty="0">
                    <a:latin typeface="+mn-ea"/>
                    <a:ea typeface="+mn-ea"/>
                  </a:rPr>
                  <a:t>BERT </a:t>
                </a:r>
                <a:r>
                  <a:rPr kumimoji="1" lang="ja-JP" altLang="en-US" sz="3600" dirty="0">
                    <a:latin typeface="+mn-ea"/>
                    <a:ea typeface="+mn-ea"/>
                  </a:rPr>
                  <a:t>は最終層のみ </a:t>
                </a:r>
                <a:r>
                  <a:rPr kumimoji="1" lang="en-US" altLang="ja-JP" sz="3600" dirty="0">
                    <a:latin typeface="+mn-ea"/>
                    <a:ea typeface="+mn-ea"/>
                  </a:rPr>
                  <a:t>fine-tuning</a:t>
                </a:r>
              </a:p>
              <a:p>
                <a:endParaRPr kumimoji="1" lang="en-US" altLang="ja-JP" sz="3600" dirty="0">
                  <a:latin typeface="+mn-ea"/>
                  <a:ea typeface="+mn-ea"/>
                </a:endParaRPr>
              </a:p>
              <a:p>
                <a:r>
                  <a:rPr lang="ja-JP" altLang="en-US" sz="3600" dirty="0">
                    <a:solidFill>
                      <a:schemeClr val="tx1"/>
                    </a:solidFill>
                    <a:latin typeface="+mn-ea"/>
                    <a:ea typeface="+mn-ea"/>
                  </a:rPr>
                  <a:t>⇒従来手法 </a:t>
                </a:r>
                <a:r>
                  <a:rPr lang="en-US" altLang="ja-JP" sz="3600" dirty="0">
                    <a:solidFill>
                      <a:schemeClr val="tx1"/>
                    </a:solidFill>
                    <a:latin typeface="+mn-ea"/>
                    <a:ea typeface="+mn-ea"/>
                  </a:rPr>
                  <a:t>(CAP) </a:t>
                </a:r>
                <a:r>
                  <a:rPr lang="ja-JP" altLang="en-US" sz="3600" dirty="0">
                    <a:solidFill>
                      <a:schemeClr val="tx1"/>
                    </a:solidFill>
                    <a:latin typeface="+mn-ea"/>
                    <a:ea typeface="+mn-ea"/>
                  </a:rPr>
                  <a:t>との分類精度比較を行う </a:t>
                </a:r>
                <a:r>
                  <a:rPr lang="en-US" altLang="ja-JP" sz="3600" dirty="0">
                    <a:solidFill>
                      <a:schemeClr val="tx1"/>
                    </a:solidFill>
                    <a:latin typeface="+mn-ea"/>
                    <a:ea typeface="+mn-ea"/>
                  </a:rPr>
                  <a:t>(9 </a:t>
                </a:r>
                <a:r>
                  <a:rPr lang="ja-JP" altLang="en-US" sz="3600" dirty="0">
                    <a:solidFill>
                      <a:schemeClr val="tx1"/>
                    </a:solidFill>
                    <a:latin typeface="+mn-ea"/>
                    <a:ea typeface="+mn-ea"/>
                  </a:rPr>
                  <a:t>値分類</a:t>
                </a:r>
                <a:r>
                  <a:rPr lang="en-US" altLang="ja-JP" sz="3600" dirty="0">
                    <a:solidFill>
                      <a:schemeClr val="tx1"/>
                    </a:solidFill>
                    <a:latin typeface="+mn-ea"/>
                    <a:ea typeface="+mn-ea"/>
                  </a:rPr>
                  <a:t>)</a:t>
                </a:r>
                <a:br>
                  <a:rPr kumimoji="1" lang="en-US" altLang="ja-JP" sz="3600" dirty="0">
                    <a:latin typeface="+mn-ea"/>
                    <a:ea typeface="+mn-ea"/>
                  </a:rPr>
                </a:br>
                <a:endParaRPr kumimoji="1" lang="en-US" altLang="ja-JP" sz="3600" dirty="0">
                  <a:latin typeface="+mn-ea"/>
                  <a:ea typeface="+mn-ea"/>
                </a:endParaRPr>
              </a:p>
            </p:txBody>
          </p:sp>
        </mc:Choice>
        <mc:Fallback xmlns="">
          <p:sp>
            <p:nvSpPr>
              <p:cNvPr id="9" name="テキスト ボックス 8">
                <a:extLst>
                  <a:ext uri="{FF2B5EF4-FFF2-40B4-BE49-F238E27FC236}">
                    <a16:creationId xmlns:a16="http://schemas.microsoft.com/office/drawing/2014/main" id="{7F8DAB68-A9B1-F754-EB0A-23F367E699DF}"/>
                  </a:ext>
                </a:extLst>
              </p:cNvPr>
              <p:cNvSpPr txBox="1">
                <a:spLocks noRot="1" noChangeAspect="1" noMove="1" noResize="1" noEditPoints="1" noAdjustHandles="1" noChangeArrowheads="1" noChangeShapeType="1" noTextEdit="1"/>
              </p:cNvSpPr>
              <p:nvPr/>
            </p:nvSpPr>
            <p:spPr>
              <a:xfrm>
                <a:off x="15732282" y="12594638"/>
                <a:ext cx="13573768" cy="4569392"/>
              </a:xfrm>
              <a:prstGeom prst="rect">
                <a:avLst/>
              </a:prstGeom>
              <a:blipFill>
                <a:blip r:embed="rId13"/>
                <a:stretch>
                  <a:fillRect l="-1393" t="-2000" r="-1393"/>
                </a:stretch>
              </a:blipFill>
            </p:spPr>
            <p:txBody>
              <a:bodyPr/>
              <a:lstStyle/>
              <a:p>
                <a:r>
                  <a:rPr lang="ja-JP" altLang="en-US">
                    <a:noFill/>
                  </a:rPr>
                  <a:t> </a:t>
                </a:r>
              </a:p>
            </p:txBody>
          </p:sp>
        </mc:Fallback>
      </mc:AlternateContent>
      <p:pic>
        <p:nvPicPr>
          <p:cNvPr id="13" name="図 12">
            <a:extLst>
              <a:ext uri="{FF2B5EF4-FFF2-40B4-BE49-F238E27FC236}">
                <a16:creationId xmlns:a16="http://schemas.microsoft.com/office/drawing/2014/main" id="{FF74698C-92C4-5AC3-6893-530086BA703D}"/>
              </a:ext>
            </a:extLst>
          </p:cNvPr>
          <p:cNvPicPr>
            <a:picLocks noChangeAspect="1"/>
          </p:cNvPicPr>
          <p:nvPr/>
        </p:nvPicPr>
        <p:blipFill>
          <a:blip r:embed="rId14"/>
          <a:stretch>
            <a:fillRect/>
          </a:stretch>
        </p:blipFill>
        <p:spPr>
          <a:xfrm>
            <a:off x="24428341" y="13243738"/>
            <a:ext cx="4471429" cy="190476"/>
          </a:xfrm>
          <a:prstGeom prst="rect">
            <a:avLst/>
          </a:prstGeom>
        </p:spPr>
      </p:pic>
      <p:pic>
        <p:nvPicPr>
          <p:cNvPr id="15" name="図 14" descr="図形&#10;&#10;中程度の精度で自動的に生成された説明">
            <a:extLst>
              <a:ext uri="{FF2B5EF4-FFF2-40B4-BE49-F238E27FC236}">
                <a16:creationId xmlns:a16="http://schemas.microsoft.com/office/drawing/2014/main" id="{6A35ACD1-ECD0-2B0E-757B-0FD6DBC471F6}"/>
              </a:ext>
            </a:extLst>
          </p:cNvPr>
          <p:cNvPicPr>
            <a:picLocks noChangeAspect="1"/>
          </p:cNvPicPr>
          <p:nvPr/>
        </p:nvPicPr>
        <p:blipFill>
          <a:blip r:embed="rId15"/>
          <a:stretch>
            <a:fillRect/>
          </a:stretch>
        </p:blipFill>
        <p:spPr>
          <a:xfrm>
            <a:off x="23578303" y="6606362"/>
            <a:ext cx="5727747" cy="2790835"/>
          </a:xfrm>
          <a:prstGeom prst="rect">
            <a:avLst/>
          </a:prstGeom>
        </p:spPr>
      </p:pic>
      <p:pic>
        <p:nvPicPr>
          <p:cNvPr id="17" name="図 16" descr="図形&#10;&#10;中程度の精度で自動的に生成された説明">
            <a:extLst>
              <a:ext uri="{FF2B5EF4-FFF2-40B4-BE49-F238E27FC236}">
                <a16:creationId xmlns:a16="http://schemas.microsoft.com/office/drawing/2014/main" id="{5807902A-3834-C1B6-6EFC-63102FF19037}"/>
              </a:ext>
            </a:extLst>
          </p:cNvPr>
          <p:cNvPicPr>
            <a:picLocks noChangeAspect="1"/>
          </p:cNvPicPr>
          <p:nvPr/>
        </p:nvPicPr>
        <p:blipFill>
          <a:blip r:embed="rId16"/>
          <a:stretch>
            <a:fillRect/>
          </a:stretch>
        </p:blipFill>
        <p:spPr>
          <a:xfrm>
            <a:off x="25435966" y="9811520"/>
            <a:ext cx="3941082" cy="1031250"/>
          </a:xfrm>
          <a:prstGeom prst="rect">
            <a:avLst/>
          </a:prstGeom>
        </p:spPr>
      </p:pic>
      <p:grpSp>
        <p:nvGrpSpPr>
          <p:cNvPr id="18" name="グループ化 17">
            <a:extLst>
              <a:ext uri="{FF2B5EF4-FFF2-40B4-BE49-F238E27FC236}">
                <a16:creationId xmlns:a16="http://schemas.microsoft.com/office/drawing/2014/main" id="{85523570-1701-EFA1-5831-B53525DF5B8A}"/>
              </a:ext>
            </a:extLst>
          </p:cNvPr>
          <p:cNvGrpSpPr/>
          <p:nvPr/>
        </p:nvGrpSpPr>
        <p:grpSpPr>
          <a:xfrm>
            <a:off x="15583015" y="17255160"/>
            <a:ext cx="13936685" cy="12125955"/>
            <a:chOff x="751013" y="17744911"/>
            <a:chExt cx="13936685" cy="12125955"/>
          </a:xfrm>
        </p:grpSpPr>
        <mc:AlternateContent xmlns:mc="http://schemas.openxmlformats.org/markup-compatibility/2006" xmlns:a14="http://schemas.microsoft.com/office/drawing/2010/main">
          <mc:Choice Requires="a14">
            <p:sp>
              <p:nvSpPr>
                <p:cNvPr id="20" name="Google Shape;92;p14">
                  <a:extLst>
                    <a:ext uri="{FF2B5EF4-FFF2-40B4-BE49-F238E27FC236}">
                      <a16:creationId xmlns:a16="http://schemas.microsoft.com/office/drawing/2014/main" id="{5ACCA270-1083-337E-F54B-1F8006DF972C}"/>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marL="571500" lvl="0" indent="-571500">
                    <a:buFont typeface="Arial" panose="020B0604020202020204" pitchFamily="34" charset="0"/>
                    <a:buChar char="•"/>
                  </a:pP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xmlns="">
            <p:sp>
              <p:nvSpPr>
                <p:cNvPr id="20" name="Google Shape;92;p14">
                  <a:extLst>
                    <a:ext uri="{FF2B5EF4-FFF2-40B4-BE49-F238E27FC236}">
                      <a16:creationId xmlns:a16="http://schemas.microsoft.com/office/drawing/2014/main" id="{5ACCA270-1083-337E-F54B-1F8006DF972C}"/>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17"/>
                  <a:stretch>
                    <a:fillRect l="-1404" b="-144282"/>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8B658572-5A49-5D1E-D2E6-E80F7A465D4B}"/>
                </a:ext>
              </a:extLst>
            </p:cNvPr>
            <p:cNvGrpSpPr/>
            <p:nvPr/>
          </p:nvGrpSpPr>
          <p:grpSpPr>
            <a:xfrm>
              <a:off x="791998" y="17744911"/>
              <a:ext cx="13895700" cy="12125955"/>
              <a:chOff x="791998" y="18420028"/>
              <a:chExt cx="13895700" cy="12125955"/>
            </a:xfrm>
          </p:grpSpPr>
          <p:sp>
            <p:nvSpPr>
              <p:cNvPr id="21" name="Google Shape;67;p14">
                <a:extLst>
                  <a:ext uri="{FF2B5EF4-FFF2-40B4-BE49-F238E27FC236}">
                    <a16:creationId xmlns:a16="http://schemas.microsoft.com/office/drawing/2014/main" id="{C0008055-1C53-C076-9D3E-02F92B1A19B2}"/>
                  </a:ext>
                </a:extLst>
              </p:cNvPr>
              <p:cNvSpPr/>
              <p:nvPr/>
            </p:nvSpPr>
            <p:spPr>
              <a:xfrm>
                <a:off x="791998" y="19070336"/>
                <a:ext cx="13895700" cy="1147564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0212781F-71A2-44CD-42AF-A570A9B232C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D64B28B6-A7DB-922D-2490-5F36F301F6D3}"/>
              </a:ext>
            </a:extLst>
          </p:cNvPr>
          <p:cNvPicPr>
            <a:picLocks noChangeAspect="1"/>
          </p:cNvPicPr>
          <p:nvPr/>
        </p:nvPicPr>
        <p:blipFill>
          <a:blip r:embed="rId18"/>
          <a:srcRect/>
          <a:stretch/>
        </p:blipFill>
        <p:spPr>
          <a:xfrm>
            <a:off x="16001012" y="18658731"/>
            <a:ext cx="13131176" cy="1786946"/>
          </a:xfrm>
          <a:prstGeom prst="rect">
            <a:avLst/>
          </a:prstGeom>
        </p:spPr>
      </p:pic>
      <p:grpSp>
        <p:nvGrpSpPr>
          <p:cNvPr id="8" name="グループ化 7">
            <a:extLst>
              <a:ext uri="{FF2B5EF4-FFF2-40B4-BE49-F238E27FC236}">
                <a16:creationId xmlns:a16="http://schemas.microsoft.com/office/drawing/2014/main" id="{4E464DCA-390A-3C35-9620-289C6DF9AFA2}"/>
              </a:ext>
            </a:extLst>
          </p:cNvPr>
          <p:cNvGrpSpPr/>
          <p:nvPr/>
        </p:nvGrpSpPr>
        <p:grpSpPr>
          <a:xfrm>
            <a:off x="15664014" y="21016227"/>
            <a:ext cx="13733700" cy="4172753"/>
            <a:chOff x="36021980" y="16765793"/>
            <a:chExt cx="15555559" cy="4814047"/>
          </a:xfrm>
        </p:grpSpPr>
        <p:pic>
          <p:nvPicPr>
            <p:cNvPr id="5" name="図 4" descr="グラフ, 折れ線グラフ&#10;&#10;自動的に生成された説明">
              <a:extLst>
                <a:ext uri="{FF2B5EF4-FFF2-40B4-BE49-F238E27FC236}">
                  <a16:creationId xmlns:a16="http://schemas.microsoft.com/office/drawing/2014/main" id="{58E44398-8AF8-334A-9715-D974490AAB03}"/>
                </a:ext>
              </a:extLst>
            </p:cNvPr>
            <p:cNvPicPr>
              <a:picLocks noChangeAspect="1"/>
            </p:cNvPicPr>
            <p:nvPr/>
          </p:nvPicPr>
          <p:blipFill rotWithShape="1">
            <a:blip r:embed="rId19"/>
            <a:srcRect l="6188" t="8570" r="9106" b="3685"/>
            <a:stretch/>
          </p:blipFill>
          <p:spPr>
            <a:xfrm>
              <a:off x="36021980" y="16765793"/>
              <a:ext cx="7745507" cy="4814047"/>
            </a:xfrm>
            <a:prstGeom prst="rect">
              <a:avLst/>
            </a:prstGeom>
          </p:spPr>
        </p:pic>
        <p:pic>
          <p:nvPicPr>
            <p:cNvPr id="7" name="図 6" descr="グラフ, 折れ線グラフ&#10;&#10;自動的に生成された説明">
              <a:extLst>
                <a:ext uri="{FF2B5EF4-FFF2-40B4-BE49-F238E27FC236}">
                  <a16:creationId xmlns:a16="http://schemas.microsoft.com/office/drawing/2014/main" id="{2BA5E266-ED7A-962A-F24D-9892472E66C5}"/>
                </a:ext>
              </a:extLst>
            </p:cNvPr>
            <p:cNvPicPr>
              <a:picLocks noChangeAspect="1"/>
            </p:cNvPicPr>
            <p:nvPr/>
          </p:nvPicPr>
          <p:blipFill rotWithShape="1">
            <a:blip r:embed="rId20"/>
            <a:srcRect l="5307" t="8570" r="9282" b="3685"/>
            <a:stretch/>
          </p:blipFill>
          <p:spPr>
            <a:xfrm>
              <a:off x="43767487" y="16765793"/>
              <a:ext cx="7810052" cy="4814047"/>
            </a:xfrm>
            <a:prstGeom prst="rect">
              <a:avLst/>
            </a:prstGeom>
          </p:spPr>
        </p:pic>
      </p:grpSp>
      <p:grpSp>
        <p:nvGrpSpPr>
          <p:cNvPr id="27" name="グループ化 26">
            <a:extLst>
              <a:ext uri="{FF2B5EF4-FFF2-40B4-BE49-F238E27FC236}">
                <a16:creationId xmlns:a16="http://schemas.microsoft.com/office/drawing/2014/main" id="{AC5D0652-9CDC-BF70-6685-52334D2C0427}"/>
              </a:ext>
            </a:extLst>
          </p:cNvPr>
          <p:cNvGrpSpPr/>
          <p:nvPr/>
        </p:nvGrpSpPr>
        <p:grpSpPr>
          <a:xfrm>
            <a:off x="15579446" y="29847012"/>
            <a:ext cx="13937386" cy="5128000"/>
            <a:chOff x="750311" y="30898739"/>
            <a:chExt cx="13937386" cy="5128000"/>
          </a:xfrm>
        </p:grpSpPr>
        <p:grpSp>
          <p:nvGrpSpPr>
            <p:cNvPr id="30" name="グループ化 29">
              <a:extLst>
                <a:ext uri="{FF2B5EF4-FFF2-40B4-BE49-F238E27FC236}">
                  <a16:creationId xmlns:a16="http://schemas.microsoft.com/office/drawing/2014/main" id="{CE41B124-027E-6C62-F21F-74DAB6B856B4}"/>
                </a:ext>
              </a:extLst>
            </p:cNvPr>
            <p:cNvGrpSpPr/>
            <p:nvPr/>
          </p:nvGrpSpPr>
          <p:grpSpPr>
            <a:xfrm>
              <a:off x="791997" y="30898739"/>
              <a:ext cx="13895700" cy="4884947"/>
              <a:chOff x="791998" y="18420028"/>
              <a:chExt cx="13895700" cy="6818496"/>
            </a:xfrm>
          </p:grpSpPr>
          <p:sp>
            <p:nvSpPr>
              <p:cNvPr id="47" name="Google Shape;67;p14">
                <a:extLst>
                  <a:ext uri="{FF2B5EF4-FFF2-40B4-BE49-F238E27FC236}">
                    <a16:creationId xmlns:a16="http://schemas.microsoft.com/office/drawing/2014/main" id="{665A4734-1A0A-CE64-8ACD-4F25BC237969}"/>
                  </a:ext>
                </a:extLst>
              </p:cNvPr>
              <p:cNvSpPr/>
              <p:nvPr/>
            </p:nvSpPr>
            <p:spPr>
              <a:xfrm>
                <a:off x="791998" y="19070334"/>
                <a:ext cx="13895700" cy="616819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1F7E6FDE-5F4B-F675-03E6-F979B759AAC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9AF46457-A147-96D4-6F2B-F02C1D58C3AE}"/>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000" dirty="0">
                  <a:latin typeface="+mn-ea"/>
                  <a:ea typeface="+mn-ea"/>
                </a:rPr>
                <a:t>要約文の妥当性</a:t>
              </a:r>
              <a:r>
                <a:rPr lang="en-US" altLang="ja-JP" sz="4000" dirty="0">
                  <a:latin typeface="+mn-ea"/>
                  <a:ea typeface="+mn-ea"/>
                </a:rPr>
                <a:t>, </a:t>
              </a:r>
              <a:r>
                <a:rPr lang="ja-JP" altLang="en-US" sz="40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他のデータセットやタスクを用いた提案手法の有効性の検討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最適な学習パラメータやアーキテクチャの探索</a:t>
              </a:r>
              <a:endParaRPr lang="en-US" altLang="ja-JP" sz="4000" dirty="0">
                <a:latin typeface="+mn-ea"/>
                <a:ea typeface="+mn-ea"/>
              </a:endParaRPr>
            </a:p>
          </p:txBody>
        </p:sp>
      </p:grpSp>
      <p:pic>
        <p:nvPicPr>
          <p:cNvPr id="6" name="グラフィックス 5" descr="バッジ 1 枠線">
            <a:extLst>
              <a:ext uri="{FF2B5EF4-FFF2-40B4-BE49-F238E27FC236}">
                <a16:creationId xmlns:a16="http://schemas.microsoft.com/office/drawing/2014/main" id="{CA91792B-65CB-4A0D-17FD-E1FCB73BC1B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123134" y="20779047"/>
            <a:ext cx="431616" cy="431616"/>
          </a:xfrm>
          <a:prstGeom prst="rect">
            <a:avLst/>
          </a:prstGeom>
        </p:spPr>
      </p:pic>
      <p:pic>
        <p:nvPicPr>
          <p:cNvPr id="12" name="グラフィックス 11" descr="バッジ 枠線">
            <a:extLst>
              <a:ext uri="{FF2B5EF4-FFF2-40B4-BE49-F238E27FC236}">
                <a16:creationId xmlns:a16="http://schemas.microsoft.com/office/drawing/2014/main" id="{0B11355E-DC4C-121F-6EAD-6FAD97AEB1D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3061286" y="20776890"/>
            <a:ext cx="431617" cy="431617"/>
          </a:xfrm>
          <a:prstGeom prst="rect">
            <a:avLst/>
          </a:prstGeom>
        </p:spPr>
      </p:pic>
      <p:pic>
        <p:nvPicPr>
          <p:cNvPr id="23" name="図 22" descr="図形&#10;&#10;中程度の精度で自動的に生成された説明">
            <a:extLst>
              <a:ext uri="{FF2B5EF4-FFF2-40B4-BE49-F238E27FC236}">
                <a16:creationId xmlns:a16="http://schemas.microsoft.com/office/drawing/2014/main" id="{27BD21D3-4D85-83FE-815E-758EA3266260}"/>
              </a:ext>
            </a:extLst>
          </p:cNvPr>
          <p:cNvPicPr>
            <a:picLocks noChangeAspect="1"/>
          </p:cNvPicPr>
          <p:nvPr/>
        </p:nvPicPr>
        <p:blipFill>
          <a:blip r:embed="rId25"/>
          <a:stretch>
            <a:fillRect/>
          </a:stretch>
        </p:blipFill>
        <p:spPr>
          <a:xfrm>
            <a:off x="15575960" y="35658074"/>
            <a:ext cx="13940872" cy="1597313"/>
          </a:xfrm>
          <a:prstGeom prst="rect">
            <a:avLst/>
          </a:prstGeom>
        </p:spPr>
      </p:pic>
      <p:pic>
        <p:nvPicPr>
          <p:cNvPr id="25" name="図 24">
            <a:extLst>
              <a:ext uri="{FF2B5EF4-FFF2-40B4-BE49-F238E27FC236}">
                <a16:creationId xmlns:a16="http://schemas.microsoft.com/office/drawing/2014/main" id="{C3F46BF7-7EA8-42EA-328C-B1E2E19F2551}"/>
              </a:ext>
            </a:extLst>
          </p:cNvPr>
          <p:cNvPicPr>
            <a:picLocks noChangeAspect="1"/>
          </p:cNvPicPr>
          <p:nvPr/>
        </p:nvPicPr>
        <p:blipFill>
          <a:blip r:embed="rId26"/>
          <a:srcRect/>
          <a:stretch/>
        </p:blipFill>
        <p:spPr>
          <a:xfrm>
            <a:off x="15564830" y="38181502"/>
            <a:ext cx="6628571" cy="3621697"/>
          </a:xfrm>
          <a:prstGeom prst="rect">
            <a:avLst/>
          </a:prstGeom>
        </p:spPr>
      </p:pic>
      <p:pic>
        <p:nvPicPr>
          <p:cNvPr id="54" name="図 53">
            <a:extLst>
              <a:ext uri="{FF2B5EF4-FFF2-40B4-BE49-F238E27FC236}">
                <a16:creationId xmlns:a16="http://schemas.microsoft.com/office/drawing/2014/main" id="{A5D8BE6A-DE79-F174-EAB5-12DE1783BCFE}"/>
              </a:ext>
            </a:extLst>
          </p:cNvPr>
          <p:cNvPicPr>
            <a:picLocks noChangeAspect="1"/>
          </p:cNvPicPr>
          <p:nvPr/>
        </p:nvPicPr>
        <p:blipFill>
          <a:blip r:embed="rId27"/>
          <a:srcRect/>
          <a:stretch/>
        </p:blipFill>
        <p:spPr>
          <a:xfrm>
            <a:off x="22888261" y="38128603"/>
            <a:ext cx="6628571" cy="2800000"/>
          </a:xfrm>
          <a:prstGeom prst="rect">
            <a:avLst/>
          </a:prstGeom>
        </p:spPr>
      </p:pic>
    </p:spTree>
    <p:extLst>
      <p:ext uri="{BB962C8B-B14F-4D97-AF65-F5344CB8AC3E}">
        <p14:creationId xmlns:p14="http://schemas.microsoft.com/office/powerpoint/2010/main" val="1594558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図形&#10;&#10;中程度の精度で自動的に生成された説明">
            <a:extLst>
              <a:ext uri="{FF2B5EF4-FFF2-40B4-BE49-F238E27FC236}">
                <a16:creationId xmlns:a16="http://schemas.microsoft.com/office/drawing/2014/main" id="{8B6BAB9B-1C0A-19F1-0244-AEC7D6C7345E}"/>
              </a:ext>
            </a:extLst>
          </p:cNvPr>
          <p:cNvPicPr>
            <a:picLocks noChangeAspect="1"/>
          </p:cNvPicPr>
          <p:nvPr/>
        </p:nvPicPr>
        <p:blipFill>
          <a:blip r:embed="rId2"/>
          <a:stretch>
            <a:fillRect/>
          </a:stretch>
        </p:blipFill>
        <p:spPr>
          <a:xfrm rot="16200000">
            <a:off x="-16210718" y="18835227"/>
            <a:ext cx="40670662" cy="4659951"/>
          </a:xfrm>
          <a:prstGeom prst="rect">
            <a:avLst/>
          </a:prstGeom>
        </p:spPr>
      </p:pic>
      <p:grpSp>
        <p:nvGrpSpPr>
          <p:cNvPr id="5" name="グループ化 4">
            <a:extLst>
              <a:ext uri="{FF2B5EF4-FFF2-40B4-BE49-F238E27FC236}">
                <a16:creationId xmlns:a16="http://schemas.microsoft.com/office/drawing/2014/main" id="{ED16050D-0261-36FC-5324-04E9E50C7C0F}"/>
              </a:ext>
            </a:extLst>
          </p:cNvPr>
          <p:cNvGrpSpPr/>
          <p:nvPr/>
        </p:nvGrpSpPr>
        <p:grpSpPr>
          <a:xfrm rot="16200000">
            <a:off x="-3153476" y="21351945"/>
            <a:ext cx="31896473" cy="8400705"/>
            <a:chOff x="15564830" y="38128603"/>
            <a:chExt cx="13952002" cy="3674596"/>
          </a:xfrm>
        </p:grpSpPr>
        <p:pic>
          <p:nvPicPr>
            <p:cNvPr id="25" name="図 24">
              <a:extLst>
                <a:ext uri="{FF2B5EF4-FFF2-40B4-BE49-F238E27FC236}">
                  <a16:creationId xmlns:a16="http://schemas.microsoft.com/office/drawing/2014/main" id="{C3F46BF7-7EA8-42EA-328C-B1E2E19F2551}"/>
                </a:ext>
              </a:extLst>
            </p:cNvPr>
            <p:cNvPicPr>
              <a:picLocks noChangeAspect="1"/>
            </p:cNvPicPr>
            <p:nvPr/>
          </p:nvPicPr>
          <p:blipFill>
            <a:blip r:embed="rId3"/>
            <a:srcRect/>
            <a:stretch/>
          </p:blipFill>
          <p:spPr>
            <a:xfrm>
              <a:off x="15564830" y="38181502"/>
              <a:ext cx="6628571" cy="3621697"/>
            </a:xfrm>
            <a:prstGeom prst="rect">
              <a:avLst/>
            </a:prstGeom>
          </p:spPr>
        </p:pic>
        <p:pic>
          <p:nvPicPr>
            <p:cNvPr id="54" name="図 53">
              <a:extLst>
                <a:ext uri="{FF2B5EF4-FFF2-40B4-BE49-F238E27FC236}">
                  <a16:creationId xmlns:a16="http://schemas.microsoft.com/office/drawing/2014/main" id="{A5D8BE6A-DE79-F174-EAB5-12DE1783BCFE}"/>
                </a:ext>
              </a:extLst>
            </p:cNvPr>
            <p:cNvPicPr>
              <a:picLocks noChangeAspect="1"/>
            </p:cNvPicPr>
            <p:nvPr/>
          </p:nvPicPr>
          <p:blipFill>
            <a:blip r:embed="rId4"/>
            <a:srcRect/>
            <a:stretch/>
          </p:blipFill>
          <p:spPr>
            <a:xfrm>
              <a:off x="22888261" y="38128603"/>
              <a:ext cx="6628571" cy="2800000"/>
            </a:xfrm>
            <a:prstGeom prst="rect">
              <a:avLst/>
            </a:prstGeom>
          </p:spPr>
        </p:pic>
      </p:grpSp>
    </p:spTree>
    <p:extLst>
      <p:ext uri="{BB962C8B-B14F-4D97-AF65-F5344CB8AC3E}">
        <p14:creationId xmlns:p14="http://schemas.microsoft.com/office/powerpoint/2010/main" val="341903398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9505</TotalTime>
  <Words>4835</Words>
  <Application>Microsoft Office PowerPoint</Application>
  <PresentationFormat>ユーザー設定</PresentationFormat>
  <Paragraphs>643</Paragraphs>
  <Slides>11</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ＭＳ Ｐゴシック</vt:lpstr>
      <vt:lpstr>Noto Sans Symbols</vt:lpstr>
      <vt:lpstr>Arial</vt:lpstr>
      <vt:lpstr>Calibri</vt:lpstr>
      <vt:lpstr>Cambria Math</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YUSEI TAKAYAMA</dc:creator>
  <cp:lastModifiedBy>YUSEI TAKAYAMA</cp:lastModifiedBy>
  <cp:revision>28</cp:revision>
  <cp:lastPrinted>2023-08-29T04:04:23Z</cp:lastPrinted>
  <dcterms:modified xsi:type="dcterms:W3CDTF">2024-12-01T19:39:06Z</dcterms:modified>
</cp:coreProperties>
</file>