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8"/>
  </p:notesMasterIdLst>
  <p:handoutMasterIdLst>
    <p:handoutMasterId r:id="rId39"/>
  </p:handoutMasterIdLst>
  <p:sldIdLst>
    <p:sldId id="256" r:id="rId2"/>
    <p:sldId id="257" r:id="rId3"/>
    <p:sldId id="380" r:id="rId4"/>
    <p:sldId id="265" r:id="rId5"/>
    <p:sldId id="288" r:id="rId6"/>
    <p:sldId id="433" r:id="rId7"/>
    <p:sldId id="458" r:id="rId8"/>
    <p:sldId id="406" r:id="rId9"/>
    <p:sldId id="355" r:id="rId10"/>
    <p:sldId id="456" r:id="rId11"/>
    <p:sldId id="435" r:id="rId12"/>
    <p:sldId id="438" r:id="rId13"/>
    <p:sldId id="459" r:id="rId14"/>
    <p:sldId id="439" r:id="rId15"/>
    <p:sldId id="460" r:id="rId16"/>
    <p:sldId id="436" r:id="rId17"/>
    <p:sldId id="437" r:id="rId18"/>
    <p:sldId id="461" r:id="rId19"/>
    <p:sldId id="390" r:id="rId20"/>
    <p:sldId id="442" r:id="rId21"/>
    <p:sldId id="444" r:id="rId22"/>
    <p:sldId id="445" r:id="rId23"/>
    <p:sldId id="448" r:id="rId24"/>
    <p:sldId id="447" r:id="rId25"/>
    <p:sldId id="451" r:id="rId26"/>
    <p:sldId id="449" r:id="rId27"/>
    <p:sldId id="301" r:id="rId28"/>
    <p:sldId id="457" r:id="rId29"/>
    <p:sldId id="330" r:id="rId30"/>
    <p:sldId id="336" r:id="rId31"/>
    <p:sldId id="454" r:id="rId32"/>
    <p:sldId id="450" r:id="rId33"/>
    <p:sldId id="434" r:id="rId34"/>
    <p:sldId id="440" r:id="rId35"/>
    <p:sldId id="441" r:id="rId36"/>
    <p:sldId id="45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58"/>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59"/>
            <p14:sldId id="439"/>
            <p14:sldId id="460"/>
            <p14:sldId id="436"/>
            <p14:sldId id="437"/>
            <p14:sldId id="461"/>
          </p14:sldIdLst>
        </p14:section>
        <p14:section name="実験設定" id="{57D13AC2-5BAF-4A05-8C94-90F750AD787E}">
          <p14:sldIdLst>
            <p14:sldId id="390"/>
            <p14:sldId id="442"/>
            <p14:sldId id="444"/>
            <p14:sldId id="445"/>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 id="434"/>
            <p14:sldId id="440"/>
            <p14:sldId id="441"/>
            <p14:sldId id="4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7D6"/>
    <a:srgbClr val="F4B54B"/>
    <a:srgbClr val="E05073"/>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3333" autoAdjust="0"/>
  </p:normalViewPr>
  <p:slideViewPr>
    <p:cSldViewPr snapToGrid="0">
      <p:cViewPr>
        <p:scale>
          <a:sx n="100" d="100"/>
          <a:sy n="100" d="100"/>
        </p:scale>
        <p:origin x="1914" y="-402"/>
      </p:cViewPr>
      <p:guideLst/>
    </p:cSldViewPr>
  </p:slideViewPr>
  <p:notesTextViewPr>
    <p:cViewPr>
      <p:scale>
        <a:sx n="1" d="1"/>
        <a:sy n="1" d="1"/>
      </p:scale>
      <p:origin x="0" y="-468"/>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2025/2/10</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2025/2/10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社が開発している日本語に特化した大規模言語モデルで</a:t>
            </a:r>
            <a:endParaRPr lang="en-US" altLang="ja-JP" sz="1200" dirty="0"/>
          </a:p>
          <a:p>
            <a:endParaRPr lang="en-US" altLang="ja-JP" sz="1200" b="0" i="0" dirty="0">
              <a:solidFill>
                <a:srgbClr val="191919"/>
              </a:solidFill>
              <a:effectLst/>
              <a:latin typeface="Lato"/>
            </a:endParaRPr>
          </a:p>
          <a:p>
            <a:r>
              <a:rPr lang="ja-JP" altLang="en-US" sz="1200" b="0" i="0" dirty="0">
                <a:solidFill>
                  <a:srgbClr val="191919"/>
                </a:solidFill>
                <a:effectLst/>
                <a:latin typeface="Lato"/>
              </a:rPr>
              <a:t>本研究では要約文の生成において </a:t>
            </a:r>
            <a:r>
              <a:rPr lang="en-US" altLang="ja-JP" sz="1200" b="0" i="0" dirty="0" err="1">
                <a:solidFill>
                  <a:srgbClr val="191919"/>
                </a:solidFill>
                <a:effectLst/>
                <a:latin typeface="Lato"/>
              </a:rPr>
              <a:t>plamo</a:t>
            </a:r>
            <a:r>
              <a:rPr lang="en-US" altLang="ja-JP" sz="1200" b="0" i="0" dirty="0">
                <a:solidFill>
                  <a:srgbClr val="191919"/>
                </a:solidFill>
                <a:effectLst/>
                <a:latin typeface="Lato"/>
              </a:rPr>
              <a:t>-beta </a:t>
            </a:r>
            <a:r>
              <a:rPr lang="ja-JP" altLang="en-US" sz="1200" b="0" i="0" dirty="0">
                <a:solidFill>
                  <a:srgbClr val="191919"/>
                </a:solidFill>
                <a:effectLst/>
                <a:latin typeface="Lato"/>
              </a:rPr>
              <a:t>モデルを使用しました</a:t>
            </a:r>
            <a:r>
              <a:rPr lang="en-US" altLang="ja-JP" sz="1200" b="0" i="0" dirty="0">
                <a:solidFill>
                  <a:srgbClr val="191919"/>
                </a:solidFill>
                <a:effectLst/>
                <a:latin typeface="Lato"/>
              </a:rPr>
              <a:t>.</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[3:50]</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a:t>
                </a: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個の記事からなるデータセットで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各</a:t>
                </a: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また本研究では以下のように</a:t>
                </a:r>
                <a:r>
                  <a:rPr lang="ja-JP" altLang="en-US" sz="1200" dirty="0">
                    <a:solidFill>
                      <a:schemeClr val="tx1"/>
                    </a:solidFill>
                  </a:rPr>
                  <a:t>ラベルとカテゴリ名を対応させています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8161-7FDE-E6C4-9C10-AD0537927C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65F413-6DEF-B581-380F-C8A2667B972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B27344-4AA5-03BF-B738-353CCC838D20}"/>
              </a:ext>
            </a:extLst>
          </p:cNvPr>
          <p:cNvSpPr>
            <a:spLocks noGrp="1"/>
          </p:cNvSpPr>
          <p:nvPr>
            <p:ph type="body" idx="1"/>
          </p:nvPr>
        </p:nvSpPr>
        <p:spPr/>
        <p:txBody>
          <a:bodyPr/>
          <a:lstStyle/>
          <a:p>
            <a:endParaRPr lang="en-US" altLang="ja-JP" b="0" dirty="0"/>
          </a:p>
        </p:txBody>
      </p:sp>
      <p:sp>
        <p:nvSpPr>
          <p:cNvPr id="4" name="スライド番号プレースホルダー 3">
            <a:extLst>
              <a:ext uri="{FF2B5EF4-FFF2-40B4-BE49-F238E27FC236}">
                <a16:creationId xmlns:a16="http://schemas.microsoft.com/office/drawing/2014/main" id="{6B25C6BD-17E2-3DC4-6CA1-8EDC0F6DF0EB}"/>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813418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次に生成 </a:t>
            </a:r>
            <a:r>
              <a:rPr lang="en-US" altLang="ja-JP" b="0" dirty="0"/>
              <a:t>AI </a:t>
            </a:r>
            <a:r>
              <a:rPr lang="ja-JP" altLang="en-US" b="0" dirty="0"/>
              <a:t>を用いた要約文の生成手法について説明します</a:t>
            </a:r>
            <a:endParaRPr lang="en-US" altLang="ja-JP" b="0" dirty="0"/>
          </a:p>
          <a:p>
            <a:endParaRPr lang="en-US" altLang="ja-JP"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ja-JP" altLang="en-US" dirty="0"/>
              <a:t>そして</a:t>
            </a:r>
            <a:r>
              <a:rPr lang="en-US" altLang="ja-JP" dirty="0"/>
              <a:t>, </a:t>
            </a:r>
            <a:r>
              <a:rPr lang="en-US" altLang="ja-JP" dirty="0" err="1"/>
              <a:t>PLAmo</a:t>
            </a:r>
            <a:r>
              <a:rPr lang="en-US" altLang="ja-JP" dirty="0"/>
              <a:t> API </a:t>
            </a:r>
            <a:r>
              <a:rPr lang="ja-JP" altLang="en-US" dirty="0"/>
              <a:t>から得られた回答を記事データ</a:t>
            </a:r>
            <a:r>
              <a:rPr lang="en-US" altLang="ja-JP" dirty="0"/>
              <a:t>D</a:t>
            </a:r>
            <a:r>
              <a:rPr lang="ja-JP" altLang="en-US" dirty="0"/>
              <a:t>に対する要約文</a:t>
            </a:r>
            <a:r>
              <a:rPr lang="en-US" altLang="ja-JP" dirty="0"/>
              <a:t>D_{summary}</a:t>
            </a:r>
            <a:r>
              <a:rPr lang="ja-JP" altLang="en-US" dirty="0"/>
              <a:t>とします。</a:t>
            </a:r>
            <a:endParaRPr lang="en-US" altLang="ja-JP" dirty="0"/>
          </a:p>
          <a:p>
            <a:r>
              <a:rPr lang="ja-JP" altLang="en-US" dirty="0"/>
              <a:t>このとき、温度パラメータは</a:t>
            </a:r>
            <a:r>
              <a:rPr lang="en-US" altLang="ja-JP" dirty="0"/>
              <a:t>0</a:t>
            </a:r>
            <a:r>
              <a:rPr lang="ja-JP" altLang="en-US" dirty="0"/>
              <a:t>としました</a:t>
            </a:r>
            <a:r>
              <a:rPr lang="en-US" altLang="ja-JP" dirty="0"/>
              <a:t>.</a:t>
            </a:r>
            <a:endParaRPr lang="ja-JP" altLang="en-US"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9E827-0B1C-C474-3B28-6D8EB57259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0FE87E-E22E-B0AA-2E90-88238A72ECC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A3B6FE1-59B1-2B91-3A72-82BB470B059A}"/>
              </a:ext>
            </a:extLst>
          </p:cNvPr>
          <p:cNvSpPr>
            <a:spLocks noGrp="1"/>
          </p:cNvSpPr>
          <p:nvPr>
            <p:ph type="body" idx="1"/>
          </p:nvPr>
        </p:nvSpPr>
        <p:spPr/>
        <p:txBody>
          <a:bodyPr/>
          <a:lstStyle/>
          <a:p>
            <a:r>
              <a:rPr lang="ja-JP" altLang="en-US" b="0" dirty="0"/>
              <a:t>次に</a:t>
            </a:r>
            <a:r>
              <a:rPr lang="en-US" altLang="ja-JP" sz="1200" b="1" dirty="0">
                <a:solidFill>
                  <a:srgbClr val="F4B54B"/>
                </a:solidFill>
                <a:latin typeface="+mn-ea"/>
              </a:rPr>
              <a:t>CAP </a:t>
            </a:r>
            <a:r>
              <a:rPr lang="ja-JP" altLang="en-US" sz="1200" b="1" dirty="0">
                <a:solidFill>
                  <a:srgbClr val="F4B54B"/>
                </a:solidFill>
                <a:latin typeface="+mn-ea"/>
              </a:rPr>
              <a:t>をベースとした要約文情報を組み込んだプーリング手法</a:t>
            </a:r>
            <a:r>
              <a:rPr lang="ja-JP" altLang="en-US" sz="1200" b="0" dirty="0">
                <a:solidFill>
                  <a:srgbClr val="F4B54B"/>
                </a:solidFill>
                <a:latin typeface="+mn-ea"/>
              </a:rPr>
              <a:t>について説明します</a:t>
            </a:r>
            <a:endParaRPr lang="en-US" altLang="ja-JP" sz="1200" b="0" dirty="0">
              <a:solidFill>
                <a:srgbClr val="F4B54B"/>
              </a:solidFill>
              <a:latin typeface="+mn-ea"/>
            </a:endParaRPr>
          </a:p>
          <a:p>
            <a:r>
              <a:rPr lang="ja-JP" altLang="en-US" sz="1200" b="0" dirty="0">
                <a:solidFill>
                  <a:srgbClr val="F4B54B"/>
                </a:solidFill>
                <a:latin typeface="+mn-ea"/>
              </a:rPr>
              <a:t>本研究では２種類のモデルを提案します</a:t>
            </a:r>
            <a:endParaRPr lang="en-US" altLang="ja-JP" b="0" dirty="0"/>
          </a:p>
        </p:txBody>
      </p:sp>
      <p:sp>
        <p:nvSpPr>
          <p:cNvPr id="4" name="スライド番号プレースホルダー 3">
            <a:extLst>
              <a:ext uri="{FF2B5EF4-FFF2-40B4-BE49-F238E27FC236}">
                <a16:creationId xmlns:a16="http://schemas.microsoft.com/office/drawing/2014/main" id="{8E3ACCED-E0E8-930B-7C48-24D8413311B4}"/>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882417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b="0" dirty="0"/>
                  <a:t>次に</a:t>
                </a:r>
                <a:r>
                  <a:rPr lang="en-US" altLang="ja-JP" sz="1200" b="1" dirty="0">
                    <a:solidFill>
                      <a:srgbClr val="F4B54B"/>
                    </a:solidFill>
                    <a:latin typeface="+mn-ea"/>
                  </a:rPr>
                  <a:t>CAP </a:t>
                </a:r>
                <a:r>
                  <a:rPr lang="ja-JP" altLang="en-US" sz="1200" b="1" dirty="0">
                    <a:solidFill>
                      <a:srgbClr val="F4B54B"/>
                    </a:solidFill>
                    <a:latin typeface="+mn-ea"/>
                  </a:rPr>
                  <a:t>をベースとした要約文情報を組み込んだプーリング手法</a:t>
                </a:r>
                <a:r>
                  <a:rPr lang="ja-JP" altLang="en-US" sz="1200" b="0" dirty="0">
                    <a:solidFill>
                      <a:srgbClr val="F4B54B"/>
                    </a:solidFill>
                    <a:latin typeface="+mn-ea"/>
                  </a:rPr>
                  <a:t>について説明します</a:t>
                </a:r>
                <a:endParaRPr lang="en-US" altLang="ja-JP" sz="1200" b="0" dirty="0">
                  <a:solidFill>
                    <a:srgbClr val="F4B54B"/>
                  </a:solidFill>
                  <a:latin typeface="+mn-ea"/>
                </a:endParaRPr>
              </a:p>
              <a:p>
                <a:r>
                  <a:rPr lang="ja-JP" altLang="en-US" sz="1200" b="0" dirty="0">
                    <a:solidFill>
                      <a:srgbClr val="F4B54B"/>
                    </a:solidFill>
                    <a:latin typeface="+mn-ea"/>
                  </a:rPr>
                  <a:t>本研究では２種類のモデルを提案します</a:t>
                </a:r>
                <a:endParaRPr lang="en-US" altLang="ja-JP" b="0" dirty="0"/>
              </a:p>
              <a:p>
                <a:endParaRPr lang="en-US" altLang="ja-JP" sz="1200" b="0" dirty="0">
                  <a:latin typeface="+mn-ea"/>
                  <a:ea typeface="+mn-ea"/>
                </a:endParaRPr>
              </a:p>
              <a:p>
                <a:r>
                  <a:rPr lang="en-US" altLang="ja-JP" sz="1200" b="0" dirty="0">
                    <a:latin typeface="+mn-ea"/>
                    <a:ea typeface="+mn-ea"/>
                  </a:rPr>
                  <a:t>1</a:t>
                </a:r>
                <a:r>
                  <a:rPr lang="ja-JP" altLang="en-US" sz="1200" b="0" dirty="0">
                    <a:latin typeface="+mn-ea"/>
                    <a:ea typeface="+mn-ea"/>
                  </a:rPr>
                  <a:t>つめの提案手法は</a:t>
                </a:r>
                <a:r>
                  <a:rPr lang="en-US" altLang="ja-JP" sz="1200" b="1" dirty="0">
                    <a:latin typeface="+mn-ea"/>
                    <a:ea typeface="+mn-ea"/>
                  </a:rPr>
                  <a:t>BERT </a:t>
                </a:r>
                <a:r>
                  <a:rPr lang="ja-JP" altLang="en-US" sz="1200" b="1" dirty="0">
                    <a:latin typeface="+mn-ea"/>
                    <a:ea typeface="+mn-ea"/>
                  </a:rPr>
                  <a:t>の並列化による要約文情報の統合手法モデル</a:t>
                </a:r>
                <a:r>
                  <a:rPr lang="ja-JP" altLang="en-US" sz="1200" b="0" dirty="0">
                    <a:latin typeface="+mn-ea"/>
                    <a:ea typeface="+mn-ea"/>
                  </a:rPr>
                  <a:t>です</a:t>
                </a:r>
                <a:r>
                  <a:rPr lang="en-US" altLang="ja-JP" sz="1400" dirty="0">
                    <a:latin typeface="+mn-ea"/>
                    <a:ea typeface="+mn-ea"/>
                  </a:rPr>
                  <a:t>	</a:t>
                </a:r>
              </a:p>
              <a:p>
                <a:endParaRPr lang="en-US" altLang="ja-JP" sz="1400" dirty="0">
                  <a:latin typeface="+mn-ea"/>
                  <a:ea typeface="+mn-ea"/>
                </a:endParaRPr>
              </a:p>
              <a:p>
                <a:r>
                  <a:rPr lang="ja-JP" altLang="en-US" sz="1400" dirty="0">
                    <a:latin typeface="+mn-ea"/>
                    <a:ea typeface="+mn-ea"/>
                  </a:rPr>
                  <a:t>これは、大和の手法に対して、赤枠に当たる部分を追加したものです。</a:t>
                </a:r>
                <a:endParaRPr lang="en-US" altLang="ja-JP" dirty="0"/>
              </a:p>
              <a:p>
                <a:r>
                  <a:rPr lang="ja-JP" altLang="en-US" dirty="0"/>
                  <a:t>この赤枠の中では、左側と同様に、要約文に対する分散表現を並行して学習します</a:t>
                </a:r>
                <a:endParaRPr lang="en-US" altLang="ja-JP" dirty="0"/>
              </a:p>
              <a:p>
                <a:r>
                  <a:rPr lang="en-US" altLang="ja-JP" b="1" dirty="0"/>
                  <a:t>BERT</a:t>
                </a:r>
                <a:r>
                  <a:rPr lang="ja-JP" altLang="en-US" b="0" dirty="0"/>
                  <a:t>への入力形式は図の通りです</a:t>
                </a:r>
                <a:r>
                  <a:rPr lang="en-US" altLang="ja-JP" b="0" dirty="0"/>
                  <a:t>.</a:t>
                </a:r>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𝑠</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r>
                      <a:rPr kumimoji="1" lang="ja-JP" altLang="en-US" sz="1200" i="1" smtClean="0">
                        <a:latin typeface="Cambria Math" panose="02040503050406030204" pitchFamily="18" charset="0"/>
                        <a:ea typeface="+mn-ea"/>
                      </a:rPr>
                      <m:t>こ</m:t>
                    </m:r>
                  </m:oMath>
                </a14:m>
                <a:r>
                  <a:rPr lang="ja-JP" altLang="en-US" sz="1200" dirty="0">
                    <a:latin typeface="+mn-ea"/>
                    <a:ea typeface="+mn-ea"/>
                  </a:rPr>
                  <a:t>れら </a:t>
                </a:r>
                <a:r>
                  <a:rPr lang="en-US" altLang="ja-JP" sz="1200" dirty="0">
                    <a:latin typeface="+mn-ea"/>
                    <a:ea typeface="+mn-ea"/>
                  </a:rPr>
                  <a:t>4 </a:t>
                </a:r>
                <a:r>
                  <a:rPr lang="ja-JP" altLang="en-US" sz="1200" dirty="0">
                    <a:latin typeface="+mn-ea"/>
                    <a:ea typeface="+mn-ea"/>
                  </a:rPr>
                  <a:t>つのベクトルの重み付き和を入力文の分散表現とします</a:t>
                </a:r>
                <a:endParaRPr lang="en-US" altLang="ja-JP" sz="1200" dirty="0">
                  <a:latin typeface="+mn-ea"/>
                  <a:ea typeface="+mn-ea"/>
                </a:endParaRPr>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,s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a:t>
                </a:r>
                <a:r>
                  <a:rPr kumimoji="1" lang="en-US" altLang="ja-JP" sz="1200" dirty="0"/>
                  <a:t>, s’</a:t>
                </a:r>
                <a:r>
                  <a:rPr kumimoji="1" lang="ja-JP" altLang="en-US" sz="1200" dirty="0"/>
                  <a:t>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このようになります</a:t>
                </a:r>
                <a:endParaRPr lang="en-US" altLang="ja-JP" dirty="0"/>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5FFBA-F24D-54E9-3488-32C1A4C250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C70C84-E2F1-D57B-3CD2-E677C6AF964A}"/>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a:extLst>
                  <a:ext uri="{FF2B5EF4-FFF2-40B4-BE49-F238E27FC236}">
                    <a16:creationId xmlns:a16="http://schemas.microsoft.com/office/drawing/2014/main" id="{B1314708-7B9C-14D5-3ACF-3A488F9DE685}"/>
                  </a:ext>
                </a:extLst>
              </p:cNvPr>
              <p:cNvSpPr>
                <a:spLocks noGrp="1"/>
              </p:cNvSpPr>
              <p:nvPr>
                <p:ph type="body" idx="1"/>
              </p:nvPr>
            </p:nvSpPr>
            <p:spPr/>
            <p:txBody>
              <a:bodyPr/>
              <a:lstStyle/>
              <a:p>
                <a:r>
                  <a:rPr lang="en-US" altLang="ja-JP" sz="1200" b="0" dirty="0">
                    <a:latin typeface="+mn-ea"/>
                    <a:ea typeface="+mn-ea"/>
                  </a:rPr>
                  <a:t>2</a:t>
                </a:r>
                <a:r>
                  <a:rPr lang="ja-JP" altLang="en-US" sz="1200" b="0" dirty="0">
                    <a:latin typeface="+mn-ea"/>
                    <a:ea typeface="+mn-ea"/>
                  </a:rPr>
                  <a:t>つめの提案手法は</a:t>
                </a:r>
                <a:r>
                  <a:rPr lang="en-US" altLang="ja-JP" sz="1200" b="1" dirty="0">
                    <a:latin typeface="+mn-ea"/>
                    <a:ea typeface="+mn-ea"/>
                  </a:rPr>
                  <a:t>TF-IDF </a:t>
                </a:r>
                <a:r>
                  <a:rPr lang="ja-JP" altLang="en-US" sz="1200" b="1" dirty="0">
                    <a:latin typeface="+mn-ea"/>
                    <a:ea typeface="+mn-ea"/>
                  </a:rPr>
                  <a:t>スコアを用いた要約文情報の統合手法モデル </a:t>
                </a:r>
                <a:r>
                  <a:rPr lang="ja-JP" altLang="en-US" sz="1200" b="0" dirty="0">
                    <a:latin typeface="+mn-ea"/>
                    <a:ea typeface="+mn-ea"/>
                  </a:rPr>
                  <a:t>です</a:t>
                </a:r>
                <a:endParaRPr lang="en-US" altLang="ja-JP" sz="1200" b="0" dirty="0">
                  <a:latin typeface="+mn-ea"/>
                  <a:ea typeface="+mn-ea"/>
                </a:endParaRPr>
              </a:p>
              <a:p>
                <a:r>
                  <a:rPr lang="ja-JP" altLang="en-US" sz="1200" b="0" dirty="0">
                    <a:latin typeface="+mn-ea"/>
                    <a:ea typeface="+mn-ea"/>
                  </a:rPr>
                  <a:t>このモデルでは</a:t>
                </a:r>
                <a:r>
                  <a:rPr lang="en-US" altLang="ja-JP" sz="1200" b="0" dirty="0">
                    <a:latin typeface="+mn-ea"/>
                    <a:ea typeface="+mn-ea"/>
                  </a:rPr>
                  <a:t>, </a:t>
                </a:r>
                <a:r>
                  <a:rPr lang="ja-JP" altLang="en-US" sz="1200" b="0" dirty="0">
                    <a:latin typeface="+mn-ea"/>
                    <a:ea typeface="+mn-ea"/>
                  </a:rPr>
                  <a:t>学習前に</a:t>
                </a:r>
                <a:endParaRPr lang="en-US" altLang="ja-JP" sz="1200" b="0" dirty="0">
                  <a:latin typeface="+mn-ea"/>
                  <a:ea typeface="+mn-ea"/>
                </a:endParaRPr>
              </a:p>
              <a:p>
                <a:pPr/>
                <a14:m>
                  <m:oMath xmlns:m="http://schemas.openxmlformats.org/officeDocument/2006/math">
                    <m:r>
                      <a:rPr kumimoji="1" lang="en-US" altLang="ja-JP" sz="1400" b="0" i="1" smtClean="0">
                        <a:solidFill>
                          <a:schemeClr val="bg1"/>
                        </a:solidFill>
                        <a:latin typeface="Cambria Math" panose="02040503050406030204" pitchFamily="18" charset="0"/>
                        <a:ea typeface="Cambria Math" panose="02040503050406030204" pitchFamily="18" charset="0"/>
                      </a:rPr>
                      <m:t>𝑡𝑓𝑖𝑑𝑓</m:t>
                    </m:r>
                    <m:d>
                      <m:dPr>
                        <m:ctrlPr>
                          <a:rPr kumimoji="1" lang="en-US" altLang="ja-JP" sz="1400" b="0" i="1" smtClean="0">
                            <a:solidFill>
                              <a:schemeClr val="bg1"/>
                            </a:solidFill>
                            <a:latin typeface="Cambria Math" panose="02040503050406030204" pitchFamily="18" charset="0"/>
                          </a:rPr>
                        </m:ctrlPr>
                      </m:dPr>
                      <m:e>
                        <m:sSub>
                          <m:sSubPr>
                            <m:ctrlPr>
                              <a:rPr kumimoji="1" lang="en-US" altLang="ja-JP" sz="1400" i="1">
                                <a:solidFill>
                                  <a:schemeClr val="bg1"/>
                                </a:solidFill>
                                <a:latin typeface="Cambria Math" panose="02040503050406030204" pitchFamily="18" charset="0"/>
                              </a:rPr>
                            </m:ctrlPr>
                          </m:sSubPr>
                          <m:e>
                            <m:r>
                              <m:rPr>
                                <m:sty m:val="p"/>
                              </m:rPr>
                              <a:rPr kumimoji="1" lang="en-US" altLang="ja-JP" sz="1400">
                                <a:solidFill>
                                  <a:schemeClr val="bg1"/>
                                </a:solidFill>
                                <a:latin typeface="Cambria Math" panose="02040503050406030204" pitchFamily="18" charset="0"/>
                              </a:rPr>
                              <m:t>Tok</m:t>
                            </m:r>
                          </m:e>
                          <m:sub>
                            <m:r>
                              <a:rPr kumimoji="1" lang="en-US" altLang="ja-JP" sz="1400" i="1">
                                <a:solidFill>
                                  <a:schemeClr val="bg1"/>
                                </a:solidFill>
                                <a:latin typeface="Cambria Math" panose="02040503050406030204" pitchFamily="18" charset="0"/>
                              </a:rPr>
                              <m:t>𝑖</m:t>
                            </m:r>
                          </m:sub>
                        </m:sSub>
                        <m:r>
                          <a:rPr kumimoji="1" lang="en-US" altLang="ja-JP" sz="1400" b="0" i="1" smtClean="0">
                            <a:solidFill>
                              <a:schemeClr val="bg1"/>
                            </a:solidFill>
                            <a:latin typeface="Cambria Math" panose="02040503050406030204" pitchFamily="18" charset="0"/>
                          </a:rPr>
                          <m:t>, </m:t>
                        </m:r>
                        <m:sSub>
                          <m:sSubPr>
                            <m:ctrlPr>
                              <a:rPr kumimoji="1" lang="en-US" altLang="ja-JP" sz="1400" b="0" i="1" smtClean="0">
                                <a:solidFill>
                                  <a:schemeClr val="bg1"/>
                                </a:solidFill>
                                <a:latin typeface="Cambria Math" panose="02040503050406030204" pitchFamily="18" charset="0"/>
                              </a:rPr>
                            </m:ctrlPr>
                          </m:sSubPr>
                          <m:e>
                            <m:r>
                              <m:rPr>
                                <m:sty m:val="p"/>
                              </m:rPr>
                              <a:rPr kumimoji="1" lang="en-US" altLang="ja-JP" sz="1400" b="0" i="0" smtClean="0">
                                <a:solidFill>
                                  <a:schemeClr val="bg1"/>
                                </a:solidFill>
                                <a:latin typeface="Cambria Math" panose="02040503050406030204" pitchFamily="18" charset="0"/>
                              </a:rPr>
                              <m:t>D</m:t>
                            </m:r>
                          </m:e>
                          <m:sub>
                            <m:r>
                              <a:rPr kumimoji="1" lang="en-US" altLang="ja-JP" sz="1400" b="0" i="1" smtClean="0">
                                <a:solidFill>
                                  <a:schemeClr val="bg1"/>
                                </a:solidFill>
                                <a:latin typeface="Cambria Math" panose="02040503050406030204" pitchFamily="18" charset="0"/>
                              </a:rPr>
                              <m:t>𝑠𝑢𝑚𝑚𝑎𝑟𝑦</m:t>
                            </m:r>
                          </m:sub>
                        </m:sSub>
                      </m:e>
                    </m:d>
                  </m:oMath>
                </a14:m>
                <a:r>
                  <a:rPr lang="en-US" altLang="ja-JP" sz="1200" dirty="0">
                    <a:latin typeface="+mn-ea"/>
                    <a:ea typeface="+mn-ea"/>
                  </a:rPr>
                  <a:t> </a:t>
                </a:r>
                <a:r>
                  <a:rPr lang="ja-JP" altLang="en-US" sz="1200" dirty="0">
                    <a:latin typeface="+mn-ea"/>
                    <a:ea typeface="+mn-ea"/>
                  </a:rPr>
                  <a:t>は </a:t>
                </a:r>
                <a:r>
                  <a:rPr lang="en-US" altLang="ja-JP" sz="1200" dirty="0" err="1">
                    <a:latin typeface="+mn-ea"/>
                    <a:ea typeface="+mn-ea"/>
                  </a:rPr>
                  <a:t>D_body</a:t>
                </a:r>
                <a:r>
                  <a:rPr lang="en-US" altLang="ja-JP" sz="1200" dirty="0">
                    <a:latin typeface="+mn-ea"/>
                    <a:ea typeface="+mn-ea"/>
                  </a:rPr>
                  <a:t> </a:t>
                </a:r>
                <a:r>
                  <a:rPr lang="ja-JP" altLang="en-US" sz="1200" dirty="0">
                    <a:latin typeface="+mn-ea"/>
                    <a:ea typeface="+mn-ea"/>
                  </a:rPr>
                  <a:t>と </a:t>
                </a:r>
                <a:r>
                  <a:rPr lang="en-US" altLang="ja-JP" sz="1200" dirty="0" err="1">
                    <a:latin typeface="+mn-ea"/>
                    <a:ea typeface="+mn-ea"/>
                  </a:rPr>
                  <a:t>D_summary</a:t>
                </a:r>
                <a:r>
                  <a:rPr lang="ja-JP" altLang="en-US" sz="1200" dirty="0">
                    <a:latin typeface="+mn-ea"/>
                    <a:ea typeface="+mn-ea"/>
                  </a:rPr>
                  <a:t>を</a:t>
                </a:r>
                <a:r>
                  <a:rPr lang="en-US" altLang="ja-JP" sz="1200" dirty="0">
                    <a:latin typeface="+mn-ea"/>
                    <a:ea typeface="+mn-ea"/>
                  </a:rPr>
                  <a:t>BERT</a:t>
                </a:r>
                <a:r>
                  <a:rPr lang="ja-JP" altLang="en-US" sz="1200" dirty="0">
                    <a:latin typeface="+mn-ea"/>
                    <a:ea typeface="+mn-ea"/>
                  </a:rPr>
                  <a:t>のトークナイザーで</a:t>
                </a:r>
                <a:endParaRPr lang="en-US" altLang="ja-JP" sz="1200" dirty="0">
                  <a:latin typeface="+mn-ea"/>
                  <a:ea typeface="+mn-ea"/>
                </a:endParaRPr>
              </a:p>
              <a:p>
                <a:pPr/>
                <a:r>
                  <a:rPr lang="ja-JP" altLang="en-US" sz="1200" dirty="0">
                    <a:latin typeface="+mn-ea"/>
                    <a:ea typeface="+mn-ea"/>
                  </a:rPr>
                  <a:t>分けたサブワード列をもとに算出した 要約文におけるトークン</a:t>
                </a:r>
                <a:r>
                  <a:rPr lang="en-US" altLang="ja-JP" sz="1200" dirty="0" err="1">
                    <a:latin typeface="+mn-ea"/>
                    <a:ea typeface="+mn-ea"/>
                  </a:rPr>
                  <a:t>i</a:t>
                </a:r>
                <a:r>
                  <a:rPr lang="ja-JP" altLang="en-US" sz="1200" dirty="0">
                    <a:latin typeface="+mn-ea"/>
                    <a:ea typeface="+mn-ea"/>
                  </a:rPr>
                  <a:t>の</a:t>
                </a:r>
                <a:r>
                  <a:rPr lang="en-US" altLang="ja-JP" sz="1200" dirty="0" err="1">
                    <a:latin typeface="+mn-ea"/>
                    <a:ea typeface="+mn-ea"/>
                  </a:rPr>
                  <a:t>tfidf</a:t>
                </a:r>
                <a:r>
                  <a:rPr lang="ja-JP" altLang="en-US" sz="1200" dirty="0">
                    <a:latin typeface="+mn-ea"/>
                    <a:ea typeface="+mn-ea"/>
                  </a:rPr>
                  <a:t>スコアである</a:t>
                </a:r>
                <a:r>
                  <a:rPr lang="en-US" altLang="ja-JP" sz="1200" dirty="0">
                    <a:latin typeface="+mn-ea"/>
                    <a:ea typeface="+mn-ea"/>
                  </a:rPr>
                  <a:t>.</a:t>
                </a:r>
              </a:p>
              <a:p>
                <a:pPr/>
                <a:endParaRPr lang="en-US" altLang="ja-JP" sz="1200" dirty="0">
                  <a:latin typeface="+mn-ea"/>
                  <a:ea typeface="+mn-ea"/>
                </a:endParaRPr>
              </a:p>
              <a:p>
                <a:pPr/>
                <a:r>
                  <a:rPr lang="ja-JP" altLang="en-US" sz="1200" dirty="0">
                    <a:latin typeface="+mn-ea"/>
                    <a:ea typeface="+mn-ea"/>
                  </a:rPr>
                  <a:t>提案モデル </a:t>
                </a:r>
                <a:r>
                  <a:rPr lang="en-US" altLang="ja-JP" sz="1200" dirty="0">
                    <a:latin typeface="+mn-ea"/>
                    <a:ea typeface="+mn-ea"/>
                  </a:rPr>
                  <a:t>2 </a:t>
                </a:r>
                <a:r>
                  <a:rPr lang="ja-JP" altLang="en-US" sz="1200" dirty="0">
                    <a:latin typeface="+mn-ea"/>
                    <a:ea typeface="+mn-ea"/>
                  </a:rPr>
                  <a:t>では</a:t>
                </a:r>
                <a:r>
                  <a:rPr lang="en-US" altLang="ja-JP" sz="1200" dirty="0">
                    <a:latin typeface="+mn-ea"/>
                    <a:ea typeface="+mn-ea"/>
                  </a:rPr>
                  <a:t>, TF-IDF </a:t>
                </a:r>
                <a:r>
                  <a:rPr lang="ja-JP" altLang="en-US" sz="1200" dirty="0">
                    <a:latin typeface="+mn-ea"/>
                    <a:ea typeface="+mn-ea"/>
                  </a:rPr>
                  <a:t>スコアを用いて要約文の情報を統合する手法を提案する</a:t>
                </a:r>
                <a:r>
                  <a:rPr lang="en-US" altLang="ja-JP" sz="1200" dirty="0">
                    <a:latin typeface="+mn-ea"/>
                    <a:ea typeface="+mn-ea"/>
                  </a:rPr>
                  <a:t>.</a:t>
                </a:r>
                <a:r>
                  <a:rPr lang="ja-JP" altLang="en-US" sz="1200" dirty="0">
                    <a:latin typeface="+mn-ea"/>
                    <a:ea typeface="+mn-ea"/>
                  </a:rPr>
                  <a:t>図 </a:t>
                </a:r>
                <a:r>
                  <a:rPr lang="en-US" altLang="ja-JP" sz="1200" dirty="0">
                    <a:latin typeface="+mn-ea"/>
                    <a:ea typeface="+mn-ea"/>
                  </a:rPr>
                  <a:t>\ref{fig:2_teian2} </a:t>
                </a:r>
                <a:r>
                  <a:rPr lang="ja-JP" altLang="en-US" sz="1200" dirty="0">
                    <a:latin typeface="+mn-ea"/>
                    <a:ea typeface="+mn-ea"/>
                  </a:rPr>
                  <a:t>に提案モデル </a:t>
                </a:r>
                <a:r>
                  <a:rPr lang="en-US" altLang="ja-JP" sz="1200" dirty="0">
                    <a:latin typeface="+mn-ea"/>
                    <a:ea typeface="+mn-ea"/>
                  </a:rPr>
                  <a:t>$2$ </a:t>
                </a:r>
                <a:r>
                  <a:rPr lang="ja-JP" altLang="en-US" sz="1200" dirty="0">
                    <a:latin typeface="+mn-ea"/>
                    <a:ea typeface="+mn-ea"/>
                  </a:rPr>
                  <a:t>の概要を示す</a:t>
                </a:r>
                <a:r>
                  <a:rPr lang="en-US" altLang="ja-JP" sz="1200" dirty="0">
                    <a:latin typeface="+mn-ea"/>
                    <a:ea typeface="+mn-ea"/>
                  </a:rPr>
                  <a:t>. </a:t>
                </a:r>
              </a:p>
              <a:p>
                <a:pPr/>
                <a:r>
                  <a:rPr lang="ja-JP" altLang="en-US" sz="1200" dirty="0">
                    <a:latin typeface="+mn-ea"/>
                    <a:ea typeface="+mn-ea"/>
                  </a:rPr>
                  <a:t>提案モデル </a:t>
                </a:r>
                <a:r>
                  <a:rPr lang="en-US" altLang="ja-JP" sz="1200" dirty="0">
                    <a:latin typeface="+mn-ea"/>
                    <a:ea typeface="+mn-ea"/>
                  </a:rPr>
                  <a:t>$2$ </a:t>
                </a:r>
                <a:r>
                  <a:rPr lang="ja-JP" altLang="en-US" sz="1200" dirty="0">
                    <a:latin typeface="+mn-ea"/>
                    <a:ea typeface="+mn-ea"/>
                  </a:rPr>
                  <a:t>では</a:t>
                </a:r>
                <a:r>
                  <a:rPr lang="en-US" altLang="ja-JP" sz="1200" dirty="0">
                    <a:latin typeface="+mn-ea"/>
                    <a:ea typeface="+mn-ea"/>
                  </a:rPr>
                  <a:t>, </a:t>
                </a:r>
                <a:r>
                  <a:rPr lang="ja-JP" altLang="en-US" sz="1200" dirty="0">
                    <a:latin typeface="+mn-ea"/>
                    <a:ea typeface="+mn-ea"/>
                  </a:rPr>
                  <a:t>図 </a:t>
                </a:r>
                <a:r>
                  <a:rPr lang="en-US" altLang="ja-JP" sz="1200" dirty="0">
                    <a:latin typeface="+mn-ea"/>
                    <a:ea typeface="+mn-ea"/>
                  </a:rPr>
                  <a:t>\ref{fig:2_teian2} </a:t>
                </a:r>
                <a:r>
                  <a:rPr lang="ja-JP" altLang="en-US" sz="1200" dirty="0">
                    <a:latin typeface="+mn-ea"/>
                    <a:ea typeface="+mn-ea"/>
                  </a:rPr>
                  <a:t>のように大和の手法に対して</a:t>
                </a:r>
                <a:r>
                  <a:rPr lang="en-US" altLang="ja-JP" sz="1200" dirty="0">
                    <a:latin typeface="+mn-ea"/>
                    <a:ea typeface="+mn-ea"/>
                  </a:rPr>
                  <a:t>, </a:t>
                </a:r>
                <a:r>
                  <a:rPr lang="ja-JP" altLang="en-US" sz="1200" dirty="0">
                    <a:latin typeface="+mn-ea"/>
                    <a:ea typeface="+mn-ea"/>
                  </a:rPr>
                  <a:t>事前学習済 </a:t>
                </a:r>
                <a:r>
                  <a:rPr lang="en-US" altLang="ja-JP" sz="1200" dirty="0">
                    <a:latin typeface="+mn-ea"/>
                    <a:ea typeface="+mn-ea"/>
                  </a:rPr>
                  <a:t>BERT </a:t>
                </a:r>
                <a:r>
                  <a:rPr lang="ja-JP" altLang="en-US" sz="1200" dirty="0">
                    <a:latin typeface="+mn-ea"/>
                    <a:ea typeface="+mn-ea"/>
                  </a:rPr>
                  <a:t>モデルの出力先に </a:t>
                </a:r>
                <a:r>
                  <a:rPr lang="en-US" altLang="ja-JP" sz="1200" dirty="0">
                    <a:latin typeface="+mn-ea"/>
                    <a:ea typeface="+mn-ea"/>
                  </a:rPr>
                  <a:t>TF-IDF Scaling Layer </a:t>
                </a:r>
                <a:r>
                  <a:rPr lang="ja-JP" altLang="en-US" sz="1200" dirty="0">
                    <a:latin typeface="+mn-ea"/>
                    <a:ea typeface="+mn-ea"/>
                  </a:rPr>
                  <a:t>を組み込む</a:t>
                </a:r>
                <a:r>
                  <a:rPr lang="en-US" altLang="ja-JP" sz="1200" dirty="0">
                    <a:latin typeface="+mn-ea"/>
                    <a:ea typeface="+mn-ea"/>
                  </a:rPr>
                  <a:t>. </a:t>
                </a:r>
              </a:p>
              <a:p>
                <a:pPr/>
                <a:r>
                  <a:rPr lang="en-US" altLang="ja-JP" sz="1200" dirty="0">
                    <a:latin typeface="+mn-ea"/>
                    <a:ea typeface="+mn-ea"/>
                  </a:rPr>
                  <a:t>TF-IDF Scaling Layer </a:t>
                </a:r>
                <a:r>
                  <a:rPr lang="ja-JP" altLang="en-US" sz="1200" dirty="0">
                    <a:latin typeface="+mn-ea"/>
                    <a:ea typeface="+mn-ea"/>
                  </a:rPr>
                  <a:t>では各入力トークンに対応する重要度スコアが定義されており</a:t>
                </a:r>
                <a:r>
                  <a:rPr lang="en-US" altLang="ja-JP" sz="1200" dirty="0">
                    <a:latin typeface="+mn-ea"/>
                    <a:ea typeface="+mn-ea"/>
                  </a:rPr>
                  <a:t>, </a:t>
                </a:r>
                <a:r>
                  <a:rPr lang="ja-JP" altLang="en-US" sz="1200" dirty="0">
                    <a:latin typeface="+mn-ea"/>
                    <a:ea typeface="+mn-ea"/>
                  </a:rPr>
                  <a:t>このスコアを用いて各単語ベクトルの大きさを調整する</a:t>
                </a:r>
                <a:r>
                  <a:rPr lang="en-US" altLang="ja-JP" sz="1200" dirty="0">
                    <a:latin typeface="+mn-ea"/>
                    <a:ea typeface="+mn-ea"/>
                  </a:rPr>
                  <a:t>.</a:t>
                </a:r>
              </a:p>
              <a:p>
                <a:pPr/>
                <a:r>
                  <a:rPr lang="ja-JP" altLang="en-US" sz="1200" dirty="0">
                    <a:latin typeface="+mn-ea"/>
                    <a:ea typeface="+mn-ea"/>
                  </a:rPr>
                  <a:t>まず</a:t>
                </a:r>
                <a:r>
                  <a:rPr lang="en-US" altLang="ja-JP" sz="1200" dirty="0">
                    <a:latin typeface="+mn-ea"/>
                    <a:ea typeface="+mn-ea"/>
                  </a:rPr>
                  <a:t>, </a:t>
                </a:r>
                <a:r>
                  <a:rPr lang="ja-JP" altLang="en-US" sz="1200" dirty="0">
                    <a:latin typeface="+mn-ea"/>
                    <a:ea typeface="+mn-ea"/>
                  </a:rPr>
                  <a:t>記事本文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{body}}}$ </a:t>
                </a:r>
                <a:r>
                  <a:rPr lang="ja-JP" altLang="en-US" sz="1200" dirty="0">
                    <a:latin typeface="+mn-ea"/>
                    <a:ea typeface="+mn-ea"/>
                  </a:rPr>
                  <a:t>および</a:t>
                </a:r>
                <a:r>
                  <a:rPr lang="en-US" altLang="ja-JP" sz="1200" dirty="0">
                    <a:latin typeface="+mn-ea"/>
                    <a:ea typeface="+mn-ea"/>
                  </a:rPr>
                  <a:t>, </a:t>
                </a:r>
                <a:r>
                  <a:rPr lang="ja-JP" altLang="en-US" sz="1200" dirty="0">
                    <a:latin typeface="+mn-ea"/>
                    <a:ea typeface="+mn-ea"/>
                  </a:rPr>
                  <a:t>その要約文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の </a:t>
                </a:r>
                <a:r>
                  <a:rPr lang="en-US" altLang="ja-JP" sz="1200" dirty="0">
                    <a:latin typeface="+mn-ea"/>
                    <a:ea typeface="+mn-ea"/>
                  </a:rPr>
                  <a:t>2 </a:t>
                </a:r>
                <a:r>
                  <a:rPr lang="ja-JP" altLang="en-US" sz="1200" dirty="0">
                    <a:latin typeface="+mn-ea"/>
                    <a:ea typeface="+mn-ea"/>
                  </a:rPr>
                  <a:t>文から</a:t>
                </a:r>
                <a:r>
                  <a:rPr lang="en-US" altLang="ja-JP" sz="1200" dirty="0">
                    <a:latin typeface="+mn-ea"/>
                    <a:ea typeface="+mn-ea"/>
                  </a:rPr>
                  <a:t>, </a:t>
                </a:r>
              </a:p>
              <a:p>
                <a:pPr/>
                <a:r>
                  <a:rPr lang="ja-JP" altLang="en-US" sz="1200" dirty="0">
                    <a:latin typeface="+mn-ea"/>
                    <a:ea typeface="+mn-ea"/>
                  </a:rPr>
                  <a:t>要約文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におけるサブワード </a:t>
                </a:r>
                <a:r>
                  <a:rPr lang="en-US" altLang="ja-JP" sz="1200" dirty="0">
                    <a:latin typeface="+mn-ea"/>
                    <a:ea typeface="+mn-ea"/>
                  </a:rPr>
                  <a:t>$s$ </a:t>
                </a:r>
                <a:r>
                  <a:rPr lang="ja-JP" altLang="en-US" sz="1200" dirty="0">
                    <a:latin typeface="+mn-ea"/>
                    <a:ea typeface="+mn-ea"/>
                  </a:rPr>
                  <a:t>に対応する </a:t>
                </a:r>
                <a:r>
                  <a:rPr lang="en-US" altLang="ja-JP" sz="1200" dirty="0">
                    <a:latin typeface="+mn-ea"/>
                    <a:ea typeface="+mn-ea"/>
                  </a:rPr>
                  <a:t>TF-IDF </a:t>
                </a:r>
                <a:r>
                  <a:rPr lang="ja-JP" altLang="en-US" sz="1200" dirty="0">
                    <a:latin typeface="+mn-ea"/>
                    <a:ea typeface="+mn-ea"/>
                  </a:rPr>
                  <a:t>スコア </a:t>
                </a:r>
                <a:r>
                  <a:rPr lang="en-US" altLang="ja-JP" sz="1200" dirty="0">
                    <a:latin typeface="+mn-ea"/>
                    <a:ea typeface="+mn-ea"/>
                  </a:rPr>
                  <a:t>$w_{s,\</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を求める</a:t>
                </a:r>
                <a:r>
                  <a:rPr lang="en-US" altLang="ja-JP" sz="1200" dirty="0">
                    <a:latin typeface="+mn-ea"/>
                    <a:ea typeface="+mn-ea"/>
                  </a:rPr>
                  <a:t>. </a:t>
                </a:r>
              </a:p>
              <a:p>
                <a:pPr/>
                <a:r>
                  <a:rPr lang="en-US" altLang="ja-JP" sz="1200" dirty="0">
                    <a:latin typeface="+mn-ea"/>
                    <a:ea typeface="+mn-ea"/>
                  </a:rPr>
                  <a:t>$w_{s,\</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の計算にはカスタムストップワード辞書 </a:t>
                </a: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{SW}$ </a:t>
                </a:r>
                <a:r>
                  <a:rPr lang="ja-JP" altLang="en-US" sz="1200" dirty="0">
                    <a:latin typeface="+mn-ea"/>
                    <a:ea typeface="+mn-ea"/>
                  </a:rPr>
                  <a:t>を用いる</a:t>
                </a:r>
                <a:r>
                  <a:rPr lang="en-US" altLang="ja-JP" sz="1200" dirty="0">
                    <a:latin typeface="+mn-ea"/>
                    <a:ea typeface="+mn-ea"/>
                  </a:rPr>
                  <a:t>. </a:t>
                </a:r>
              </a:p>
              <a:p>
                <a:pP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{SW}$ </a:t>
                </a:r>
                <a:r>
                  <a:rPr lang="ja-JP" altLang="en-US" sz="1200" dirty="0">
                    <a:latin typeface="+mn-ea"/>
                    <a:ea typeface="+mn-ea"/>
                  </a:rPr>
                  <a:t>に登録されたストップワードは自然言語処理 </a:t>
                </a:r>
                <a:r>
                  <a:rPr lang="en-US" altLang="ja-JP" sz="1200" dirty="0">
                    <a:latin typeface="+mn-ea"/>
                    <a:ea typeface="+mn-ea"/>
                  </a:rPr>
                  <a:t>Python </a:t>
                </a:r>
                <a:r>
                  <a:rPr lang="ja-JP" altLang="en-US" sz="1200" dirty="0">
                    <a:latin typeface="+mn-ea"/>
                    <a:ea typeface="+mn-ea"/>
                  </a:rPr>
                  <a:t>ライブラリ </a:t>
                </a:r>
                <a:r>
                  <a:rPr lang="en-US" altLang="ja-JP" sz="1200" dirty="0" err="1">
                    <a:latin typeface="+mn-ea"/>
                    <a:ea typeface="+mn-ea"/>
                  </a:rPr>
                  <a:t>spaCy</a:t>
                </a:r>
                <a:r>
                  <a:rPr lang="en-US" altLang="ja-JP" sz="1200" dirty="0">
                    <a:latin typeface="+mn-ea"/>
                    <a:ea typeface="+mn-ea"/>
                  </a:rPr>
                  <a:t>\cite{spacy2020} </a:t>
                </a:r>
              </a:p>
              <a:p>
                <a:pPr/>
                <a:r>
                  <a:rPr lang="ja-JP" altLang="en-US" sz="1200" dirty="0">
                    <a:latin typeface="+mn-ea"/>
                    <a:ea typeface="+mn-ea"/>
                  </a:rPr>
                  <a:t>と </a:t>
                </a:r>
                <a:r>
                  <a:rPr lang="en-US" altLang="ja-JP" sz="1200" dirty="0">
                    <a:latin typeface="+mn-ea"/>
                    <a:ea typeface="+mn-ea"/>
                  </a:rPr>
                  <a:t>Web </a:t>
                </a:r>
                <a:r>
                  <a:rPr lang="ja-JP" altLang="en-US" sz="1200" dirty="0">
                    <a:latin typeface="+mn-ea"/>
                    <a:ea typeface="+mn-ea"/>
                  </a:rPr>
                  <a:t>サーチ研究におけるソフトウェア開発のコスト低減を目的としたプログラミングライブラリである </a:t>
                </a:r>
                <a:r>
                  <a:rPr lang="en-US" altLang="ja-JP" sz="1200" dirty="0" err="1">
                    <a:latin typeface="+mn-ea"/>
                    <a:ea typeface="+mn-ea"/>
                  </a:rPr>
                  <a:t>SlothLib</a:t>
                </a:r>
                <a:r>
                  <a:rPr lang="en-US" altLang="ja-JP" sz="1200" dirty="0">
                    <a:latin typeface="+mn-ea"/>
                    <a:ea typeface="+mn-ea"/>
                  </a:rPr>
                  <a:t>\cite{</a:t>
                </a:r>
                <a:r>
                  <a:rPr lang="en-US" altLang="ja-JP" sz="1200" dirty="0" err="1">
                    <a:latin typeface="+mn-ea"/>
                    <a:ea typeface="+mn-ea"/>
                  </a:rPr>
                  <a:t>slothlib</a:t>
                </a:r>
                <a:r>
                  <a:rPr lang="en-US" altLang="ja-JP" sz="1200" dirty="0">
                    <a:latin typeface="+mn-ea"/>
                    <a:ea typeface="+mn-ea"/>
                  </a:rPr>
                  <a:t>} </a:t>
                </a:r>
                <a:r>
                  <a:rPr lang="ja-JP" altLang="en-US" sz="1200" dirty="0">
                    <a:latin typeface="+mn-ea"/>
                    <a:ea typeface="+mn-ea"/>
                  </a:rPr>
                  <a:t>が公開している</a:t>
                </a:r>
                <a:endParaRPr lang="en-US" altLang="ja-JP" sz="1200" dirty="0">
                  <a:latin typeface="+mn-ea"/>
                  <a:ea typeface="+mn-ea"/>
                </a:endParaRPr>
              </a:p>
              <a:p>
                <a:pPr/>
                <a:r>
                  <a:rPr lang="ja-JP" altLang="en-US" sz="1200" dirty="0">
                    <a:latin typeface="+mn-ea"/>
                    <a:ea typeface="+mn-ea"/>
                  </a:rPr>
                  <a:t>日本語ストップワード辞書に加えて</a:t>
                </a:r>
                <a:r>
                  <a:rPr lang="en-US" altLang="ja-JP" sz="1200" dirty="0">
                    <a:latin typeface="+mn-ea"/>
                    <a:ea typeface="+mn-ea"/>
                  </a:rPr>
                  <a:t>, BERT </a:t>
                </a:r>
                <a:r>
                  <a:rPr lang="ja-JP" altLang="en-US" sz="1200" dirty="0">
                    <a:latin typeface="+mn-ea"/>
                    <a:ea typeface="+mn-ea"/>
                  </a:rPr>
                  <a:t>で用いられる特殊トークンである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{[PAD]}, \</a:t>
                </a:r>
                <a:r>
                  <a:rPr lang="en-US" altLang="ja-JP" sz="1200" dirty="0" err="1">
                    <a:latin typeface="+mn-ea"/>
                    <a:ea typeface="+mn-ea"/>
                  </a:rPr>
                  <a:t>mathrm</a:t>
                </a:r>
                <a:r>
                  <a:rPr lang="en-US" altLang="ja-JP" sz="1200" dirty="0">
                    <a:latin typeface="+mn-ea"/>
                    <a:ea typeface="+mn-ea"/>
                  </a:rPr>
                  <a:t>{[SEP]}$ </a:t>
                </a:r>
                <a:r>
                  <a:rPr lang="ja-JP" altLang="en-US" sz="1200" dirty="0">
                    <a:latin typeface="+mn-ea"/>
                    <a:ea typeface="+mn-ea"/>
                  </a:rPr>
                  <a:t>を追加したものを用いた</a:t>
                </a:r>
                <a:r>
                  <a:rPr lang="en-US" altLang="ja-JP" sz="1200" dirty="0">
                    <a:latin typeface="+mn-ea"/>
                    <a:ea typeface="+mn-ea"/>
                  </a:rPr>
                  <a:t>. </a:t>
                </a:r>
              </a:p>
              <a:p>
                <a:pP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{SW}$ </a:t>
                </a:r>
                <a:r>
                  <a:rPr lang="ja-JP" altLang="en-US" sz="1200" dirty="0">
                    <a:latin typeface="+mn-ea"/>
                    <a:ea typeface="+mn-ea"/>
                  </a:rPr>
                  <a:t>に含まれるワード数は </a:t>
                </a:r>
                <a:r>
                  <a:rPr lang="en-US" altLang="ja-JP" sz="1200" dirty="0">
                    <a:latin typeface="+mn-ea"/>
                    <a:ea typeface="+mn-ea"/>
                  </a:rPr>
                  <a:t>$437$ </a:t>
                </a:r>
                <a:r>
                  <a:rPr lang="ja-JP" altLang="en-US" sz="1200" dirty="0">
                    <a:latin typeface="+mn-ea"/>
                    <a:ea typeface="+mn-ea"/>
                  </a:rPr>
                  <a:t>である</a:t>
                </a:r>
                <a:r>
                  <a:rPr lang="en-US" altLang="ja-JP" sz="1200" dirty="0">
                    <a:latin typeface="+mn-ea"/>
                    <a:ea typeface="+mn-ea"/>
                  </a:rPr>
                  <a:t>. </a:t>
                </a:r>
                <a:r>
                  <a:rPr lang="ja-JP" altLang="en-US" sz="1200" dirty="0">
                    <a:latin typeface="+mn-ea"/>
                    <a:ea typeface="+mn-ea"/>
                  </a:rPr>
                  <a:t>そして</a:t>
                </a:r>
                <a:r>
                  <a:rPr lang="en-US" altLang="ja-JP" sz="1200" dirty="0">
                    <a:latin typeface="+mn-ea"/>
                    <a:ea typeface="+mn-ea"/>
                  </a:rPr>
                  <a:t>, </a:t>
                </a:r>
                <a:r>
                  <a:rPr lang="ja-JP" altLang="en-US" sz="1200" dirty="0">
                    <a:latin typeface="+mn-ea"/>
                    <a:ea typeface="+mn-ea"/>
                  </a:rPr>
                  <a:t>事前学習済 </a:t>
                </a:r>
                <a:r>
                  <a:rPr lang="en-US" altLang="ja-JP" sz="1200" dirty="0">
                    <a:latin typeface="+mn-ea"/>
                    <a:ea typeface="+mn-ea"/>
                  </a:rPr>
                  <a:t>BERT </a:t>
                </a:r>
                <a:r>
                  <a:rPr lang="ja-JP" altLang="en-US" sz="1200" dirty="0">
                    <a:latin typeface="+mn-ea"/>
                    <a:ea typeface="+mn-ea"/>
                  </a:rPr>
                  <a:t>モデルの最終層からの出力 </a:t>
                </a:r>
                <a:endParaRPr lang="en-US" altLang="ja-JP" sz="1200" dirty="0">
                  <a:latin typeface="+mn-ea"/>
                  <a:ea typeface="+mn-ea"/>
                </a:endParaRPr>
              </a:p>
              <a:p>
                <a:pP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}\quad(</a:t>
                </a:r>
                <a:r>
                  <a:rPr lang="en-US" altLang="ja-JP" sz="1200" dirty="0" err="1">
                    <a:latin typeface="+mn-ea"/>
                    <a:ea typeface="+mn-ea"/>
                  </a:rPr>
                  <a:t>i</a:t>
                </a:r>
                <a:r>
                  <a:rPr lang="en-US" altLang="ja-JP" sz="1200" dirty="0">
                    <a:latin typeface="+mn-ea"/>
                    <a:ea typeface="+mn-ea"/>
                  </a:rPr>
                  <a:t> = \{0,\</a:t>
                </a:r>
                <a:r>
                  <a:rPr lang="en-US" altLang="ja-JP" sz="1200" dirty="0" err="1">
                    <a:latin typeface="+mn-ea"/>
                    <a:ea typeface="+mn-ea"/>
                  </a:rPr>
                  <a:t>ldots</a:t>
                </a:r>
                <a:r>
                  <a:rPr lang="en-US" altLang="ja-JP" sz="1200" dirty="0">
                    <a:latin typeface="+mn-ea"/>
                    <a:ea typeface="+mn-ea"/>
                  </a:rPr>
                  <a:t> ,N\},\quad E_{0} = E_{\</a:t>
                </a:r>
                <a:r>
                  <a:rPr lang="en-US" altLang="ja-JP" sz="1200" dirty="0" err="1">
                    <a:latin typeface="+mn-ea"/>
                    <a:ea typeface="+mn-ea"/>
                  </a:rPr>
                  <a:t>mathrm</a:t>
                </a:r>
                <a:r>
                  <a:rPr lang="en-US" altLang="ja-JP" sz="1200" dirty="0">
                    <a:latin typeface="+mn-ea"/>
                    <a:ea typeface="+mn-ea"/>
                  </a:rPr>
                  <a:t>{[CLS]}})$</a:t>
                </a:r>
                <a:r>
                  <a:rPr lang="ja-JP" altLang="en-US" sz="1200" dirty="0">
                    <a:latin typeface="+mn-ea"/>
                    <a:ea typeface="+mn-ea"/>
                  </a:rPr>
                  <a:t>に対して</a:t>
                </a:r>
                <a:r>
                  <a:rPr lang="en-US" altLang="ja-JP" sz="1200" dirty="0">
                    <a:latin typeface="+mn-ea"/>
                    <a:ea typeface="+mn-ea"/>
                  </a:rPr>
                  <a:t>, </a:t>
                </a:r>
                <a:r>
                  <a:rPr lang="ja-JP" altLang="en-US" sz="1200" dirty="0">
                    <a:latin typeface="+mn-ea"/>
                    <a:ea typeface="+mn-ea"/>
                  </a:rPr>
                  <a:t>式 </a:t>
                </a:r>
                <a:r>
                  <a:rPr lang="en-US" altLang="ja-JP" sz="1200" dirty="0">
                    <a:latin typeface="+mn-ea"/>
                    <a:ea typeface="+mn-ea"/>
                  </a:rPr>
                  <a:t>\ref{ex3_eq} </a:t>
                </a:r>
                <a:r>
                  <a:rPr lang="ja-JP" altLang="en-US" sz="1200" dirty="0">
                    <a:latin typeface="+mn-ea"/>
                    <a:ea typeface="+mn-ea"/>
                  </a:rPr>
                  <a:t>を用いてスケーリングする</a:t>
                </a:r>
                <a:r>
                  <a:rPr lang="en-US" altLang="ja-JP" sz="1200" dirty="0">
                    <a:latin typeface="+mn-ea"/>
                    <a:ea typeface="+mn-ea"/>
                  </a:rPr>
                  <a:t>.</a:t>
                </a:r>
              </a:p>
              <a:p>
                <a:pPr/>
                <a:r>
                  <a:rPr lang="en-US" altLang="ja-JP" sz="1200" dirty="0">
                    <a:latin typeface="+mn-ea"/>
                    <a:ea typeface="+mn-ea"/>
                  </a:rPr>
                  <a:t>\begin{equation}    \</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 = \</a:t>
                </a:r>
                <a:r>
                  <a:rPr lang="en-US" altLang="ja-JP" sz="1200" dirty="0" err="1">
                    <a:latin typeface="+mn-ea"/>
                    <a:ea typeface="+mn-ea"/>
                  </a:rPr>
                  <a:t>mathrm</a:t>
                </a:r>
                <a:r>
                  <a:rPr lang="en-US" altLang="ja-JP" sz="1200" dirty="0">
                    <a:latin typeface="+mn-ea"/>
                    <a:ea typeface="+mn-ea"/>
                  </a:rPr>
                  <a:t>{score}(\</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\times \</a:t>
                </a:r>
                <a:r>
                  <a:rPr lang="en-US" altLang="ja-JP" sz="1200" dirty="0" err="1">
                    <a:latin typeface="+mn-ea"/>
                    <a:ea typeface="+mn-ea"/>
                  </a:rPr>
                  <a:t>mathit</a:t>
                </a: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 \label{ex3_eq}\end{equation}</a:t>
                </a:r>
                <a:r>
                  <a:rPr lang="ja-JP" altLang="en-US" sz="1200" dirty="0">
                    <a:latin typeface="+mn-ea"/>
                    <a:ea typeface="+mn-ea"/>
                  </a:rPr>
                  <a:t>ここで</a:t>
                </a:r>
                <a:r>
                  <a:rPr lang="en-US" altLang="ja-JP" sz="1200" dirty="0">
                    <a:latin typeface="+mn-ea"/>
                    <a:ea typeface="+mn-ea"/>
                  </a:rPr>
                  <a:t>, $\</a:t>
                </a:r>
                <a:r>
                  <a:rPr lang="en-US" altLang="ja-JP" sz="1200" dirty="0" err="1">
                    <a:latin typeface="+mn-ea"/>
                    <a:ea typeface="+mn-ea"/>
                  </a:rPr>
                  <a:t>mathrm</a:t>
                </a:r>
                <a:r>
                  <a:rPr lang="en-US" altLang="ja-JP" sz="1200" dirty="0">
                    <a:latin typeface="+mn-ea"/>
                    <a:ea typeface="+mn-ea"/>
                  </a:rPr>
                  <a:t>{Tok}_{0}$ </a:t>
                </a:r>
                <a:r>
                  <a:rPr lang="ja-JP" altLang="en-US" sz="1200" dirty="0">
                    <a:latin typeface="+mn-ea"/>
                    <a:ea typeface="+mn-ea"/>
                  </a:rPr>
                  <a:t>は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ja-JP" altLang="en-US" sz="1200" dirty="0">
                    <a:latin typeface="+mn-ea"/>
                    <a:ea typeface="+mn-ea"/>
                  </a:rPr>
                  <a:t>である</a:t>
                </a:r>
                <a:r>
                  <a:rPr lang="en-US" altLang="ja-JP" sz="1200" dirty="0">
                    <a:latin typeface="+mn-ea"/>
                    <a:ea typeface="+mn-ea"/>
                  </a:rPr>
                  <a:t>. </a:t>
                </a:r>
                <a:r>
                  <a:rPr lang="ja-JP" altLang="en-US" sz="1200" dirty="0">
                    <a:latin typeface="+mn-ea"/>
                    <a:ea typeface="+mn-ea"/>
                  </a:rPr>
                  <a:t>また</a:t>
                </a:r>
                <a:r>
                  <a:rPr lang="en-US" altLang="ja-JP" sz="1200" dirty="0">
                    <a:latin typeface="+mn-ea"/>
                    <a:ea typeface="+mn-ea"/>
                  </a:rPr>
                  <a:t>, $\</a:t>
                </a:r>
                <a:r>
                  <a:rPr lang="en-US" altLang="ja-JP" sz="1200" dirty="0" err="1">
                    <a:latin typeface="+mn-ea"/>
                    <a:ea typeface="+mn-ea"/>
                  </a:rPr>
                  <a:t>mathrm</a:t>
                </a:r>
                <a:r>
                  <a:rPr lang="en-US" altLang="ja-JP" sz="1200" dirty="0">
                    <a:latin typeface="+mn-ea"/>
                    <a:ea typeface="+mn-ea"/>
                  </a:rPr>
                  <a:t>{score}(\</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は入力トークン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に対応する重要度スコアであり</a:t>
                </a:r>
                <a:r>
                  <a:rPr lang="en-US" altLang="ja-JP" sz="1200" dirty="0">
                    <a:latin typeface="+mn-ea"/>
                    <a:ea typeface="+mn-ea"/>
                  </a:rPr>
                  <a:t>, </a:t>
                </a:r>
                <a:r>
                  <a:rPr lang="ja-JP" altLang="en-US" sz="1200" dirty="0">
                    <a:latin typeface="+mn-ea"/>
                    <a:ea typeface="+mn-ea"/>
                  </a:rPr>
                  <a:t>正の定数 </a:t>
                </a:r>
                <a:r>
                  <a:rPr lang="en-US" altLang="ja-JP" sz="1200" dirty="0">
                    <a:latin typeface="+mn-ea"/>
                    <a:ea typeface="+mn-ea"/>
                  </a:rPr>
                  <a:t>$\alpha$ </a:t>
                </a:r>
                <a:r>
                  <a:rPr lang="ja-JP" altLang="en-US" sz="1200" dirty="0">
                    <a:latin typeface="+mn-ea"/>
                    <a:ea typeface="+mn-ea"/>
                  </a:rPr>
                  <a:t>を用いて式 </a:t>
                </a:r>
                <a:r>
                  <a:rPr lang="en-US" altLang="ja-JP" sz="1200" dirty="0">
                    <a:latin typeface="+mn-ea"/>
                    <a:ea typeface="+mn-ea"/>
                  </a:rPr>
                  <a:t>\ref{score} </a:t>
                </a:r>
                <a:r>
                  <a:rPr lang="ja-JP" altLang="en-US" sz="1200" dirty="0">
                    <a:latin typeface="+mn-ea"/>
                    <a:ea typeface="+mn-ea"/>
                  </a:rPr>
                  <a:t>で求められる</a:t>
                </a:r>
                <a:r>
                  <a:rPr lang="en-US" altLang="ja-JP" sz="1200" dirty="0">
                    <a:latin typeface="+mn-ea"/>
                    <a:ea typeface="+mn-ea"/>
                  </a:rPr>
                  <a:t>.\begin{equation}  \label{score}  \small{  \</a:t>
                </a:r>
                <a:r>
                  <a:rPr lang="en-US" altLang="ja-JP" sz="1200" dirty="0" err="1">
                    <a:latin typeface="+mn-ea"/>
                    <a:ea typeface="+mn-ea"/>
                  </a:rPr>
                  <a:t>mathrm</a:t>
                </a:r>
                <a:r>
                  <a:rPr lang="en-US" altLang="ja-JP" sz="1200" dirty="0">
                    <a:latin typeface="+mn-ea"/>
                    <a:ea typeface="+mn-ea"/>
                  </a:rPr>
                  <a:t>{score}(\</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 \left\{  \begin{array}{</a:t>
                </a:r>
                <a:r>
                  <a:rPr lang="en-US" altLang="ja-JP" sz="1200" dirty="0" err="1">
                    <a:latin typeface="+mn-ea"/>
                    <a:ea typeface="+mn-ea"/>
                  </a:rPr>
                  <a:t>ll</a:t>
                </a:r>
                <a:r>
                  <a:rPr lang="en-US" altLang="ja-JP" sz="1200" dirty="0">
                    <a:latin typeface="+mn-ea"/>
                    <a:ea typeface="+mn-ea"/>
                  </a:rPr>
                  <a:t>}    \alpha \times w_{\</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+ 1 &amp; (\</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en-US" altLang="ja-JP" sz="1200" dirty="0" err="1">
                    <a:latin typeface="+mn-ea"/>
                    <a:ea typeface="+mn-ea"/>
                  </a:rPr>
                  <a:t>notin</a:t>
                </a:r>
                <a:r>
                  <a:rPr lang="en-US" altLang="ja-JP" sz="1200" dirty="0">
                    <a:latin typeface="+mn-ea"/>
                    <a:ea typeface="+mn-ea"/>
                  </a:rPr>
                  <a:t> \</a:t>
                </a:r>
                <a:r>
                  <a:rPr lang="en-US" altLang="ja-JP" sz="1200" dirty="0" err="1">
                    <a:latin typeface="+mn-ea"/>
                    <a:ea typeface="+mn-ea"/>
                  </a:rPr>
                  <a:t>mathbf</a:t>
                </a:r>
                <a:r>
                  <a:rPr lang="en-US" altLang="ja-JP" sz="1200" dirty="0">
                    <a:latin typeface="+mn-ea"/>
                    <a:ea typeface="+mn-ea"/>
                  </a:rPr>
                  <a:t>{SW}\</a:t>
                </a:r>
                <a:r>
                  <a:rPr lang="en-US" altLang="ja-JP" sz="1200" dirty="0" err="1">
                    <a:latin typeface="+mn-ea"/>
                    <a:ea typeface="+mn-ea"/>
                  </a:rPr>
                  <a:t>setminus</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{[SEP]}\})\\    -\alpha &amp; (\</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\in \</a:t>
                </a:r>
                <a:r>
                  <a:rPr lang="en-US" altLang="ja-JP" sz="1200" dirty="0" err="1">
                    <a:latin typeface="+mn-ea"/>
                    <a:ea typeface="+mn-ea"/>
                  </a:rPr>
                  <a:t>mathbf</a:t>
                </a:r>
                <a:r>
                  <a:rPr lang="en-US" altLang="ja-JP" sz="1200" dirty="0">
                    <a:latin typeface="+mn-ea"/>
                    <a:ea typeface="+mn-ea"/>
                  </a:rPr>
                  <a:t>{SW}\</a:t>
                </a:r>
                <a:r>
                  <a:rPr lang="en-US" altLang="ja-JP" sz="1200" dirty="0" err="1">
                    <a:latin typeface="+mn-ea"/>
                    <a:ea typeface="+mn-ea"/>
                  </a:rPr>
                  <a:t>setminus</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{[SEP]}\})  \end{array}\right.}\end{equation}</a:t>
                </a:r>
                <a:r>
                  <a:rPr lang="ja-JP" altLang="en-US" sz="1200" dirty="0">
                    <a:latin typeface="+mn-ea"/>
                    <a:ea typeface="+mn-ea"/>
                  </a:rPr>
                  <a:t>式 </a:t>
                </a:r>
                <a:r>
                  <a:rPr lang="en-US" altLang="ja-JP" sz="1200" dirty="0">
                    <a:latin typeface="+mn-ea"/>
                    <a:ea typeface="+mn-ea"/>
                  </a:rPr>
                  <a:t>\ref{score} </a:t>
                </a:r>
                <a:r>
                  <a:rPr lang="ja-JP" altLang="en-US" sz="1200" dirty="0">
                    <a:latin typeface="+mn-ea"/>
                    <a:ea typeface="+mn-ea"/>
                  </a:rPr>
                  <a:t>より</a:t>
                </a:r>
                <a:r>
                  <a:rPr lang="en-US" altLang="ja-JP" sz="1200" dirty="0">
                    <a:latin typeface="+mn-ea"/>
                    <a:ea typeface="+mn-ea"/>
                  </a:rPr>
                  <a:t>, </a:t>
                </a:r>
                <a:r>
                  <a:rPr lang="ja-JP" altLang="en-US" sz="1200" dirty="0">
                    <a:latin typeface="+mn-ea"/>
                    <a:ea typeface="+mn-ea"/>
                  </a:rPr>
                  <a:t>重要度スコアは入力トークン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が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{[SEP]}$ </a:t>
                </a:r>
                <a:r>
                  <a:rPr lang="ja-JP" altLang="en-US" sz="1200" dirty="0">
                    <a:latin typeface="+mn-ea"/>
                    <a:ea typeface="+mn-ea"/>
                  </a:rPr>
                  <a:t>を除くストップワード辞書に含まれている場合</a:t>
                </a:r>
                <a:r>
                  <a:rPr lang="en-US" altLang="ja-JP" sz="1200" dirty="0">
                    <a:latin typeface="+mn-ea"/>
                    <a:ea typeface="+mn-ea"/>
                  </a:rPr>
                  <a:t>, </a:t>
                </a:r>
                <a:r>
                  <a:rPr lang="ja-JP" altLang="en-US" sz="1200" dirty="0">
                    <a:latin typeface="+mn-ea"/>
                    <a:ea typeface="+mn-ea"/>
                  </a:rPr>
                  <a:t>負のぺナルティ値 </a:t>
                </a:r>
                <a:r>
                  <a:rPr lang="en-US" altLang="ja-JP" sz="1200" dirty="0">
                    <a:latin typeface="+mn-ea"/>
                    <a:ea typeface="+mn-ea"/>
                  </a:rPr>
                  <a:t>$-\alpha$ </a:t>
                </a:r>
                <a:r>
                  <a:rPr lang="ja-JP" altLang="en-US" sz="1200" dirty="0">
                    <a:latin typeface="+mn-ea"/>
                    <a:ea typeface="+mn-ea"/>
                  </a:rPr>
                  <a:t>が与えられ</a:t>
                </a:r>
                <a:r>
                  <a:rPr lang="en-US" altLang="ja-JP" sz="1200" dirty="0">
                    <a:latin typeface="+mn-ea"/>
                    <a:ea typeface="+mn-ea"/>
                  </a:rPr>
                  <a:t>, </a:t>
                </a:r>
                <a:r>
                  <a:rPr lang="ja-JP" altLang="en-US" sz="1200" dirty="0">
                    <a:latin typeface="+mn-ea"/>
                    <a:ea typeface="+mn-ea"/>
                  </a:rPr>
                  <a:t>その他の場合は重要度スコアは </a:t>
                </a:r>
                <a:r>
                  <a:rPr lang="en-US" altLang="ja-JP" sz="1200" dirty="0">
                    <a:latin typeface="+mn-ea"/>
                    <a:ea typeface="+mn-ea"/>
                  </a:rPr>
                  <a:t>$1$ </a:t>
                </a:r>
                <a:r>
                  <a:rPr lang="ja-JP" altLang="en-US" sz="1200" dirty="0">
                    <a:latin typeface="+mn-ea"/>
                    <a:ea typeface="+mn-ea"/>
                  </a:rPr>
                  <a:t>以上の値を示す</a:t>
                </a:r>
                <a:r>
                  <a:rPr lang="en-US" altLang="ja-JP" sz="1200" dirty="0">
                    <a:latin typeface="+mn-ea"/>
                    <a:ea typeface="+mn-ea"/>
                  </a:rPr>
                  <a:t>. </a:t>
                </a:r>
                <a:r>
                  <a:rPr lang="ja-JP" altLang="en-US" sz="1200" dirty="0">
                    <a:latin typeface="+mn-ea"/>
                    <a:ea typeface="+mn-ea"/>
                  </a:rPr>
                  <a:t>このスケーリング後の分散表現 </a:t>
                </a:r>
                <a:r>
                  <a:rPr lang="en-US" altLang="ja-JP" sz="1200" dirty="0">
                    <a:latin typeface="+mn-ea"/>
                    <a:ea typeface="+mn-ea"/>
                  </a:rPr>
                  <a:t>$\</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を用いて</a:t>
                </a:r>
                <a:r>
                  <a:rPr lang="en-US" altLang="ja-JP" sz="1200" dirty="0">
                    <a:latin typeface="+mn-ea"/>
                    <a:ea typeface="+mn-ea"/>
                  </a:rPr>
                  <a:t>, $\</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{[CLS]}}}$ </a:t>
                </a:r>
                <a:r>
                  <a:rPr lang="ja-JP" altLang="en-US" sz="1200" dirty="0">
                    <a:latin typeface="+mn-ea"/>
                    <a:ea typeface="+mn-ea"/>
                  </a:rPr>
                  <a:t>と </a:t>
                </a:r>
                <a:r>
                  <a:rPr lang="en-US" altLang="ja-JP" sz="1200" dirty="0">
                    <a:latin typeface="+mn-ea"/>
                    <a:ea typeface="+mn-ea"/>
                  </a:rPr>
                  <a:t>$\</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{Avg}}}$ </a:t>
                </a:r>
                <a:r>
                  <a:rPr lang="ja-JP" altLang="en-US" sz="1200" dirty="0">
                    <a:latin typeface="+mn-ea"/>
                    <a:ea typeface="+mn-ea"/>
                  </a:rPr>
                  <a:t>を求め</a:t>
                </a:r>
                <a:r>
                  <a:rPr lang="en-US" altLang="ja-JP" sz="1200" dirty="0">
                    <a:latin typeface="+mn-ea"/>
                    <a:ea typeface="+mn-ea"/>
                  </a:rPr>
                  <a:t>, </a:t>
                </a:r>
                <a:r>
                  <a:rPr lang="ja-JP" altLang="en-US" sz="1200" dirty="0">
                    <a:latin typeface="+mn-ea"/>
                    <a:ea typeface="+mn-ea"/>
                  </a:rPr>
                  <a:t>学習可能な重みパラメータベクトル </a:t>
                </a: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{W} = (p, q), \quad (p, q \</a:t>
                </a:r>
                <a:r>
                  <a:rPr lang="en-US" altLang="ja-JP" sz="1200" dirty="0" err="1">
                    <a:latin typeface="+mn-ea"/>
                    <a:ea typeface="+mn-ea"/>
                  </a:rPr>
                  <a:t>geq</a:t>
                </a:r>
                <a:r>
                  <a:rPr lang="en-US" altLang="ja-JP" sz="1200" dirty="0">
                    <a:latin typeface="+mn-ea"/>
                    <a:ea typeface="+mn-ea"/>
                  </a:rPr>
                  <a:t> 0)$ </a:t>
                </a:r>
                <a:r>
                  <a:rPr lang="ja-JP" altLang="en-US" sz="1200" dirty="0">
                    <a:latin typeface="+mn-ea"/>
                    <a:ea typeface="+mn-ea"/>
                  </a:rPr>
                  <a:t>を用いて入力された文章データに対する分散表現 </a:t>
                </a:r>
                <a:r>
                  <a:rPr lang="en-US" altLang="ja-JP" sz="1200" dirty="0">
                    <a:latin typeface="+mn-ea"/>
                    <a:ea typeface="+mn-ea"/>
                  </a:rPr>
                  <a:t>$C$ </a:t>
                </a:r>
                <a:r>
                  <a:rPr lang="ja-JP" altLang="en-US" sz="1200" dirty="0">
                    <a:latin typeface="+mn-ea"/>
                    <a:ea typeface="+mn-ea"/>
                  </a:rPr>
                  <a:t>は式 </a:t>
                </a:r>
                <a:r>
                  <a:rPr lang="en-US" altLang="ja-JP" sz="1200" dirty="0">
                    <a:latin typeface="+mn-ea"/>
                    <a:ea typeface="+mn-ea"/>
                  </a:rPr>
                  <a:t>\ref{pooling_ex2} </a:t>
                </a:r>
                <a:r>
                  <a:rPr lang="ja-JP" altLang="en-US" sz="1200" dirty="0">
                    <a:latin typeface="+mn-ea"/>
                    <a:ea typeface="+mn-ea"/>
                  </a:rPr>
                  <a:t>によって求められる</a:t>
                </a:r>
                <a:r>
                  <a:rPr lang="en-US" altLang="ja-JP" sz="1200" dirty="0">
                    <a:latin typeface="+mn-ea"/>
                    <a:ea typeface="+mn-ea"/>
                  </a:rPr>
                  <a:t>. </a:t>
                </a:r>
                <a:r>
                  <a:rPr lang="ja-JP" altLang="en-US" sz="1200" dirty="0">
                    <a:latin typeface="+mn-ea"/>
                    <a:ea typeface="+mn-ea"/>
                  </a:rPr>
                  <a:t>重みパラメータの更新式は式 </a:t>
                </a:r>
                <a:r>
                  <a:rPr lang="en-US" altLang="ja-JP" sz="1200" dirty="0">
                    <a:latin typeface="+mn-ea"/>
                    <a:ea typeface="+mn-ea"/>
                  </a:rPr>
                  <a:t>\ref{</a:t>
                </a:r>
                <a:r>
                  <a:rPr lang="en-US" altLang="ja-JP" sz="1200" dirty="0" err="1">
                    <a:latin typeface="+mn-ea"/>
                    <a:ea typeface="+mn-ea"/>
                  </a:rPr>
                  <a:t>pooling_A_koushin</a:t>
                </a:r>
                <a:r>
                  <a:rPr lang="en-US" altLang="ja-JP" sz="1200" dirty="0">
                    <a:latin typeface="+mn-ea"/>
                    <a:ea typeface="+mn-ea"/>
                  </a:rPr>
                  <a:t>} </a:t>
                </a:r>
                <a:r>
                  <a:rPr lang="ja-JP" altLang="en-US" sz="1200" dirty="0">
                    <a:latin typeface="+mn-ea"/>
                    <a:ea typeface="+mn-ea"/>
                  </a:rPr>
                  <a:t>に準じる</a:t>
                </a:r>
                <a:r>
                  <a:rPr lang="en-US" altLang="ja-JP" sz="1200" dirty="0">
                    <a:latin typeface="+mn-ea"/>
                    <a:ea typeface="+mn-ea"/>
                  </a:rPr>
                  <a:t>.\begin{equation}  C = \</a:t>
                </a:r>
                <a:r>
                  <a:rPr lang="en-US" altLang="ja-JP" sz="1200" dirty="0" err="1">
                    <a:latin typeface="+mn-ea"/>
                    <a:ea typeface="+mn-ea"/>
                  </a:rPr>
                  <a:t>mathbf</a:t>
                </a:r>
                <a:r>
                  <a:rPr lang="en-US" altLang="ja-JP" sz="1200" dirty="0">
                    <a:latin typeface="+mn-ea"/>
                    <a:ea typeface="+mn-ea"/>
                  </a:rPr>
                  <a:t>{W}\</a:t>
                </a:r>
                <a:r>
                  <a:rPr lang="en-US" altLang="ja-JP" sz="1200" dirty="0" err="1">
                    <a:latin typeface="+mn-ea"/>
                    <a:ea typeface="+mn-ea"/>
                  </a:rPr>
                  <a:t>vectxy</a:t>
                </a:r>
                <a:r>
                  <a:rPr lang="en-US" altLang="ja-JP" sz="1200" dirty="0">
                    <a:latin typeface="+mn-ea"/>
                    <a:ea typeface="+mn-ea"/>
                  </a:rPr>
                  <a:t>{\</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{[CLS]}}}}{\</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{Avg}}}} = p\</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{[CLS]}}}+q\</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{Avg}}} \label{pooling_ex2}\end{equation}% </a:t>
                </a:r>
                <a:r>
                  <a:rPr lang="ja-JP" altLang="en-US" sz="1200" dirty="0">
                    <a:latin typeface="+mn-ea"/>
                    <a:ea typeface="+mn-ea"/>
                  </a:rPr>
                  <a:t>提案モデル </a:t>
                </a:r>
                <a:r>
                  <a:rPr lang="en-US" altLang="ja-JP" sz="1200" dirty="0">
                    <a:latin typeface="+mn-ea"/>
                    <a:ea typeface="+mn-ea"/>
                  </a:rPr>
                  <a:t>1 </a:t>
                </a:r>
                <a:r>
                  <a:rPr lang="ja-JP" altLang="en-US" sz="1200" dirty="0">
                    <a:latin typeface="+mn-ea"/>
                    <a:ea typeface="+mn-ea"/>
                  </a:rPr>
                  <a:t>を用いて入力された文章データの分散表現を獲得する利点としては</a:t>
                </a:r>
                <a:r>
                  <a:rPr lang="en-US" altLang="ja-JP" sz="1200" dirty="0">
                    <a:latin typeface="+mn-ea"/>
                    <a:ea typeface="+mn-ea"/>
                  </a:rPr>
                  <a:t>, </a:t>
                </a:r>
                <a:r>
                  <a:rPr lang="ja-JP" altLang="en-US" sz="1200" dirty="0">
                    <a:latin typeface="+mn-ea"/>
                    <a:ea typeface="+mn-ea"/>
                  </a:rPr>
                  <a:t>事前学習済 </a:t>
                </a:r>
                <a:r>
                  <a:rPr lang="en-US" altLang="ja-JP" sz="1200" dirty="0">
                    <a:latin typeface="+mn-ea"/>
                    <a:ea typeface="+mn-ea"/>
                  </a:rPr>
                  <a:t>BERT </a:t>
                </a:r>
                <a:r>
                  <a:rPr lang="ja-JP" altLang="en-US" sz="1200" dirty="0">
                    <a:latin typeface="+mn-ea"/>
                    <a:ea typeface="+mn-ea"/>
                  </a:rPr>
                  <a:t>モデルにおける最大入力長の制限によって切り捨てられてしまっていた原文データの重要な文脈情報を</a:t>
                </a:r>
                <a:r>
                  <a:rPr lang="en-US" altLang="ja-JP" sz="1200" dirty="0">
                    <a:latin typeface="+mn-ea"/>
                    <a:ea typeface="+mn-ea"/>
                  </a:rPr>
                  <a:t>, </a:t>
                </a:r>
                <a:r>
                  <a:rPr lang="ja-JP" altLang="en-US" sz="1200" dirty="0">
                    <a:latin typeface="+mn-ea"/>
                    <a:ea typeface="+mn-ea"/>
                  </a:rPr>
                  <a:t>要約データによって補完しながら最適な重みパラメータを学習できる点であり</a:t>
                </a:r>
                <a:r>
                  <a:rPr lang="en-US" altLang="ja-JP" sz="1200" dirty="0">
                    <a:latin typeface="+mn-ea"/>
                    <a:ea typeface="+mn-ea"/>
                  </a:rPr>
                  <a:t>, </a:t>
                </a:r>
                <a:r>
                  <a:rPr lang="ja-JP" altLang="en-US" sz="1200" dirty="0">
                    <a:latin typeface="+mn-ea"/>
                    <a:ea typeface="+mn-ea"/>
                  </a:rPr>
                  <a:t>これを確認することで提案モデル </a:t>
                </a:r>
                <a:r>
                  <a:rPr lang="en-US" altLang="ja-JP" sz="1200" dirty="0">
                    <a:latin typeface="+mn-ea"/>
                    <a:ea typeface="+mn-ea"/>
                  </a:rPr>
                  <a:t>1 </a:t>
                </a:r>
                <a:r>
                  <a:rPr lang="ja-JP" altLang="en-US" sz="1200" dirty="0">
                    <a:latin typeface="+mn-ea"/>
                    <a:ea typeface="+mn-ea"/>
                  </a:rPr>
                  <a:t>の有効性を示す</a:t>
                </a:r>
                <a:r>
                  <a:rPr lang="en-US" altLang="ja-JP" sz="1200" dirty="0">
                    <a:latin typeface="+mn-ea"/>
                    <a:ea typeface="+mn-ea"/>
                  </a:rPr>
                  <a:t>.</a:t>
                </a:r>
                <a:r>
                  <a:rPr lang="ja-JP" altLang="en-US" sz="1200" dirty="0">
                    <a:latin typeface="+mn-ea"/>
                    <a:ea typeface="+mn-ea"/>
                  </a:rPr>
                  <a:t>提案モデル </a:t>
                </a:r>
                <a:r>
                  <a:rPr lang="en-US" altLang="ja-JP" sz="1200" dirty="0">
                    <a:latin typeface="+mn-ea"/>
                    <a:ea typeface="+mn-ea"/>
                  </a:rPr>
                  <a:t>2 </a:t>
                </a:r>
                <a:r>
                  <a:rPr lang="ja-JP" altLang="en-US" sz="1200" dirty="0">
                    <a:latin typeface="+mn-ea"/>
                    <a:ea typeface="+mn-ea"/>
                  </a:rPr>
                  <a:t>を用いて入力された文章データの分散表現を獲得する利点としては</a:t>
                </a:r>
                <a:r>
                  <a:rPr lang="en-US" altLang="ja-JP" sz="1200" dirty="0">
                    <a:latin typeface="+mn-ea"/>
                    <a:ea typeface="+mn-ea"/>
                  </a:rPr>
                  <a:t>, </a:t>
                </a:r>
                <a:r>
                  <a:rPr lang="ja-JP" altLang="en-US" sz="1200" dirty="0">
                    <a:latin typeface="+mn-ea"/>
                    <a:ea typeface="+mn-ea"/>
                  </a:rPr>
                  <a:t>提案モデル </a:t>
                </a:r>
                <a:r>
                  <a:rPr lang="en-US" altLang="ja-JP" sz="1200" dirty="0">
                    <a:latin typeface="+mn-ea"/>
                    <a:ea typeface="+mn-ea"/>
                  </a:rPr>
                  <a:t>1 </a:t>
                </a:r>
                <a:r>
                  <a:rPr lang="ja-JP" altLang="en-US" sz="1200" dirty="0">
                    <a:latin typeface="+mn-ea"/>
                    <a:ea typeface="+mn-ea"/>
                  </a:rPr>
                  <a:t>と比較して計算量やパラメータ数の削減が可能である点が挙げられる</a:t>
                </a:r>
                <a:r>
                  <a:rPr lang="en-US" altLang="ja-JP" sz="1200" dirty="0">
                    <a:latin typeface="+mn-ea"/>
                    <a:ea typeface="+mn-ea"/>
                  </a:rPr>
                  <a:t>. </a:t>
                </a:r>
                <a:r>
                  <a:rPr lang="ja-JP" altLang="en-US" sz="1200" dirty="0">
                    <a:latin typeface="+mn-ea"/>
                    <a:ea typeface="+mn-ea"/>
                  </a:rPr>
                  <a:t>また</a:t>
                </a:r>
                <a:r>
                  <a:rPr lang="en-US" altLang="ja-JP" sz="1200" dirty="0">
                    <a:latin typeface="+mn-ea"/>
                    <a:ea typeface="+mn-ea"/>
                  </a:rPr>
                  <a:t>, TF-IDF </a:t>
                </a:r>
                <a:r>
                  <a:rPr lang="ja-JP" altLang="en-US" sz="1200" dirty="0">
                    <a:latin typeface="+mn-ea"/>
                    <a:ea typeface="+mn-ea"/>
                  </a:rPr>
                  <a:t>スコアを用いることで</a:t>
                </a:r>
                <a:r>
                  <a:rPr lang="en-US" altLang="ja-JP" sz="1200" dirty="0">
                    <a:latin typeface="+mn-ea"/>
                    <a:ea typeface="+mn-ea"/>
                  </a:rPr>
                  <a:t>, </a:t>
                </a:r>
                <a:r>
                  <a:rPr lang="ja-JP" altLang="en-US" sz="1200" dirty="0">
                    <a:latin typeface="+mn-ea"/>
                    <a:ea typeface="+mn-ea"/>
                  </a:rPr>
                  <a:t>要約文内の重要度の高い単語を選択的に強調しながら最適な重みパラメータを学習できることを確認することで提案モデル </a:t>
                </a:r>
                <a:r>
                  <a:rPr lang="en-US" altLang="ja-JP" sz="1200" dirty="0">
                    <a:latin typeface="+mn-ea"/>
                    <a:ea typeface="+mn-ea"/>
                  </a:rPr>
                  <a:t>2 </a:t>
                </a:r>
                <a:r>
                  <a:rPr lang="ja-JP" altLang="en-US" sz="1200" dirty="0">
                    <a:latin typeface="+mn-ea"/>
                    <a:ea typeface="+mn-ea"/>
                  </a:rPr>
                  <a:t>の有効性を示す</a:t>
                </a:r>
                <a:r>
                  <a:rPr lang="en-US" altLang="ja-JP" sz="1200" dirty="0">
                    <a:latin typeface="+mn-ea"/>
                    <a:ea typeface="+mn-ea"/>
                  </a:rPr>
                  <a:t>.</a:t>
                </a:r>
              </a:p>
            </p:txBody>
          </p:sp>
        </mc:Choice>
        <mc:Fallback>
          <p:sp>
            <p:nvSpPr>
              <p:cNvPr id="3" name="ノート プレースホルダー 2">
                <a:extLst>
                  <a:ext uri="{FF2B5EF4-FFF2-40B4-BE49-F238E27FC236}">
                    <a16:creationId xmlns:a16="http://schemas.microsoft.com/office/drawing/2014/main" id="{B1314708-7B9C-14D5-3ACF-3A488F9DE685}"/>
                  </a:ext>
                </a:extLst>
              </p:cNvPr>
              <p:cNvSpPr>
                <a:spLocks noGrp="1"/>
              </p:cNvSpPr>
              <p:nvPr>
                <p:ph type="body" idx="1"/>
              </p:nvPr>
            </p:nvSpPr>
            <p:spPr/>
            <p:txBody>
              <a:bodyPr/>
              <a:lstStyle/>
              <a:p>
                <a:r>
                  <a:rPr lang="en-US" altLang="ja-JP" sz="1200" b="0" dirty="0">
                    <a:latin typeface="+mn-ea"/>
                    <a:ea typeface="+mn-ea"/>
                  </a:rPr>
                  <a:t>2</a:t>
                </a:r>
                <a:r>
                  <a:rPr lang="ja-JP" altLang="en-US" sz="1200" b="0" dirty="0">
                    <a:latin typeface="+mn-ea"/>
                    <a:ea typeface="+mn-ea"/>
                  </a:rPr>
                  <a:t>つめの提案手法は</a:t>
                </a:r>
                <a:r>
                  <a:rPr lang="en-US" altLang="ja-JP" sz="1200" b="1" dirty="0">
                    <a:latin typeface="+mn-ea"/>
                    <a:ea typeface="+mn-ea"/>
                  </a:rPr>
                  <a:t>TF-IDF </a:t>
                </a:r>
                <a:r>
                  <a:rPr lang="ja-JP" altLang="en-US" sz="1200" b="1" dirty="0">
                    <a:latin typeface="+mn-ea"/>
                    <a:ea typeface="+mn-ea"/>
                  </a:rPr>
                  <a:t>スコアを用いた要約文情報の統合手法モデル </a:t>
                </a:r>
                <a:r>
                  <a:rPr lang="ja-JP" altLang="en-US" sz="1200" b="0" dirty="0">
                    <a:latin typeface="+mn-ea"/>
                    <a:ea typeface="+mn-ea"/>
                  </a:rPr>
                  <a:t>です</a:t>
                </a:r>
                <a:endParaRPr lang="en-US" altLang="ja-JP" sz="1200" b="0" dirty="0">
                  <a:latin typeface="+mn-ea"/>
                  <a:ea typeface="+mn-ea"/>
                </a:endParaRPr>
              </a:p>
              <a:p>
                <a:r>
                  <a:rPr lang="ja-JP" altLang="en-US" sz="1200" b="0" dirty="0">
                    <a:latin typeface="+mn-ea"/>
                    <a:ea typeface="+mn-ea"/>
                  </a:rPr>
                  <a:t>このモデルでは</a:t>
                </a:r>
                <a:r>
                  <a:rPr lang="en-US" altLang="ja-JP" sz="1200" b="0" dirty="0">
                    <a:latin typeface="+mn-ea"/>
                    <a:ea typeface="+mn-ea"/>
                  </a:rPr>
                  <a:t>, </a:t>
                </a:r>
                <a:r>
                  <a:rPr lang="ja-JP" altLang="en-US" sz="1200" b="0" dirty="0">
                    <a:latin typeface="+mn-ea"/>
                    <a:ea typeface="+mn-ea"/>
                  </a:rPr>
                  <a:t>学習前に</a:t>
                </a:r>
                <a:endParaRPr lang="en-US" altLang="ja-JP" sz="1200" b="0" dirty="0">
                  <a:latin typeface="+mn-ea"/>
                  <a:ea typeface="+mn-ea"/>
                </a:endParaRPr>
              </a:p>
              <a:p>
                <a:pPr/>
                <a:r>
                  <a:rPr kumimoji="1" lang="en-US" altLang="ja-JP" sz="1400" b="0" i="0">
                    <a:solidFill>
                      <a:schemeClr val="bg1"/>
                    </a:solidFill>
                    <a:latin typeface="Cambria Math" panose="02040503050406030204" pitchFamily="18" charset="0"/>
                    <a:ea typeface="Cambria Math" panose="02040503050406030204" pitchFamily="18" charset="0"/>
                  </a:rPr>
                  <a:t>𝑡𝑓𝑖𝑑𝑓</a:t>
                </a:r>
                <a:r>
                  <a:rPr kumimoji="1" lang="en-US" altLang="ja-JP" sz="1400" b="0" i="0">
                    <a:solidFill>
                      <a:schemeClr val="bg1"/>
                    </a:solidFill>
                    <a:latin typeface="Cambria Math" panose="02040503050406030204" pitchFamily="18" charset="0"/>
                  </a:rPr>
                  <a:t>(</a:t>
                </a:r>
                <a:r>
                  <a:rPr kumimoji="1" lang="en-US" altLang="ja-JP" sz="1400" i="0">
                    <a:solidFill>
                      <a:schemeClr val="bg1"/>
                    </a:solidFill>
                    <a:latin typeface="Cambria Math" panose="02040503050406030204" pitchFamily="18" charset="0"/>
                  </a:rPr>
                  <a:t>Tok_𝑖</a:t>
                </a:r>
                <a:r>
                  <a:rPr kumimoji="1" lang="en-US" altLang="ja-JP" sz="1400" b="0" i="0">
                    <a:solidFill>
                      <a:schemeClr val="bg1"/>
                    </a:solidFill>
                    <a:latin typeface="Cambria Math" panose="02040503050406030204" pitchFamily="18" charset="0"/>
                  </a:rPr>
                  <a:t>, D_𝑠𝑢𝑚𝑚𝑎𝑟𝑦 )</a:t>
                </a:r>
                <a:r>
                  <a:rPr lang="en-US" altLang="ja-JP" sz="1200" dirty="0">
                    <a:latin typeface="+mn-ea"/>
                    <a:ea typeface="+mn-ea"/>
                  </a:rPr>
                  <a:t> </a:t>
                </a:r>
                <a:r>
                  <a:rPr lang="ja-JP" altLang="en-US" sz="1200" dirty="0">
                    <a:latin typeface="+mn-ea"/>
                    <a:ea typeface="+mn-ea"/>
                  </a:rPr>
                  <a:t>は </a:t>
                </a:r>
                <a:r>
                  <a:rPr lang="en-US" altLang="ja-JP" sz="1200" dirty="0" err="1">
                    <a:latin typeface="+mn-ea"/>
                    <a:ea typeface="+mn-ea"/>
                  </a:rPr>
                  <a:t>D_body</a:t>
                </a:r>
                <a:r>
                  <a:rPr lang="en-US" altLang="ja-JP" sz="1200" dirty="0">
                    <a:latin typeface="+mn-ea"/>
                    <a:ea typeface="+mn-ea"/>
                  </a:rPr>
                  <a:t> </a:t>
                </a:r>
                <a:r>
                  <a:rPr lang="ja-JP" altLang="en-US" sz="1200" dirty="0">
                    <a:latin typeface="+mn-ea"/>
                    <a:ea typeface="+mn-ea"/>
                  </a:rPr>
                  <a:t>と </a:t>
                </a:r>
                <a:r>
                  <a:rPr lang="en-US" altLang="ja-JP" sz="1200" dirty="0" err="1">
                    <a:latin typeface="+mn-ea"/>
                    <a:ea typeface="+mn-ea"/>
                  </a:rPr>
                  <a:t>D_summary</a:t>
                </a:r>
                <a:r>
                  <a:rPr lang="ja-JP" altLang="en-US" sz="1200" dirty="0">
                    <a:latin typeface="+mn-ea"/>
                    <a:ea typeface="+mn-ea"/>
                  </a:rPr>
                  <a:t>を</a:t>
                </a:r>
                <a:r>
                  <a:rPr lang="en-US" altLang="ja-JP" sz="1200" dirty="0">
                    <a:latin typeface="+mn-ea"/>
                    <a:ea typeface="+mn-ea"/>
                  </a:rPr>
                  <a:t>BERT</a:t>
                </a:r>
                <a:r>
                  <a:rPr lang="ja-JP" altLang="en-US" sz="1200" dirty="0">
                    <a:latin typeface="+mn-ea"/>
                    <a:ea typeface="+mn-ea"/>
                  </a:rPr>
                  <a:t>のトークナイザーで</a:t>
                </a:r>
                <a:endParaRPr lang="en-US" altLang="ja-JP" sz="1200" dirty="0">
                  <a:latin typeface="+mn-ea"/>
                  <a:ea typeface="+mn-ea"/>
                </a:endParaRPr>
              </a:p>
              <a:p>
                <a:pPr/>
                <a:r>
                  <a:rPr lang="ja-JP" altLang="en-US" sz="1200" dirty="0">
                    <a:latin typeface="+mn-ea"/>
                    <a:ea typeface="+mn-ea"/>
                  </a:rPr>
                  <a:t>分けたサブワード列をもとに算出した 要約文におけるトークン</a:t>
                </a:r>
                <a:r>
                  <a:rPr lang="en-US" altLang="ja-JP" sz="1200" dirty="0" err="1">
                    <a:latin typeface="+mn-ea"/>
                    <a:ea typeface="+mn-ea"/>
                  </a:rPr>
                  <a:t>i</a:t>
                </a:r>
                <a:r>
                  <a:rPr lang="ja-JP" altLang="en-US" sz="1200" dirty="0">
                    <a:latin typeface="+mn-ea"/>
                    <a:ea typeface="+mn-ea"/>
                  </a:rPr>
                  <a:t>の</a:t>
                </a:r>
                <a:r>
                  <a:rPr lang="en-US" altLang="ja-JP" sz="1200" dirty="0" err="1">
                    <a:latin typeface="+mn-ea"/>
                    <a:ea typeface="+mn-ea"/>
                  </a:rPr>
                  <a:t>tfidf</a:t>
                </a:r>
                <a:r>
                  <a:rPr lang="ja-JP" altLang="en-US" sz="1200" dirty="0">
                    <a:latin typeface="+mn-ea"/>
                    <a:ea typeface="+mn-ea"/>
                  </a:rPr>
                  <a:t>スコアである</a:t>
                </a:r>
                <a:r>
                  <a:rPr lang="en-US" altLang="ja-JP" sz="1200" dirty="0">
                    <a:latin typeface="+mn-ea"/>
                    <a:ea typeface="+mn-ea"/>
                  </a:rPr>
                  <a:t>.</a:t>
                </a:r>
              </a:p>
              <a:p>
                <a:pPr/>
                <a:endParaRPr lang="en-US" altLang="ja-JP" sz="1200" dirty="0">
                  <a:latin typeface="+mn-ea"/>
                  <a:ea typeface="+mn-ea"/>
                </a:endParaRPr>
              </a:p>
              <a:p>
                <a:pPr/>
                <a:r>
                  <a:rPr lang="ja-JP" altLang="en-US" sz="1200" dirty="0">
                    <a:latin typeface="+mn-ea"/>
                    <a:ea typeface="+mn-ea"/>
                  </a:rPr>
                  <a:t>提案モデル </a:t>
                </a:r>
                <a:r>
                  <a:rPr lang="en-US" altLang="ja-JP" sz="1200" dirty="0">
                    <a:latin typeface="+mn-ea"/>
                    <a:ea typeface="+mn-ea"/>
                  </a:rPr>
                  <a:t>2 </a:t>
                </a:r>
                <a:r>
                  <a:rPr lang="ja-JP" altLang="en-US" sz="1200" dirty="0">
                    <a:latin typeface="+mn-ea"/>
                    <a:ea typeface="+mn-ea"/>
                  </a:rPr>
                  <a:t>では</a:t>
                </a:r>
                <a:r>
                  <a:rPr lang="en-US" altLang="ja-JP" sz="1200" dirty="0">
                    <a:latin typeface="+mn-ea"/>
                    <a:ea typeface="+mn-ea"/>
                  </a:rPr>
                  <a:t>, TF-IDF </a:t>
                </a:r>
                <a:r>
                  <a:rPr lang="ja-JP" altLang="en-US" sz="1200" dirty="0">
                    <a:latin typeface="+mn-ea"/>
                    <a:ea typeface="+mn-ea"/>
                  </a:rPr>
                  <a:t>スコアを用いて要約文の情報を統合する手法を提案する</a:t>
                </a:r>
                <a:r>
                  <a:rPr lang="en-US" altLang="ja-JP" sz="1200" dirty="0">
                    <a:latin typeface="+mn-ea"/>
                    <a:ea typeface="+mn-ea"/>
                  </a:rPr>
                  <a:t>.</a:t>
                </a:r>
                <a:r>
                  <a:rPr lang="ja-JP" altLang="en-US" sz="1200" dirty="0">
                    <a:latin typeface="+mn-ea"/>
                    <a:ea typeface="+mn-ea"/>
                  </a:rPr>
                  <a:t>図 </a:t>
                </a:r>
                <a:r>
                  <a:rPr lang="en-US" altLang="ja-JP" sz="1200" dirty="0">
                    <a:latin typeface="+mn-ea"/>
                    <a:ea typeface="+mn-ea"/>
                  </a:rPr>
                  <a:t>\ref{fig:2_teian2} </a:t>
                </a:r>
                <a:r>
                  <a:rPr lang="ja-JP" altLang="en-US" sz="1200" dirty="0">
                    <a:latin typeface="+mn-ea"/>
                    <a:ea typeface="+mn-ea"/>
                  </a:rPr>
                  <a:t>に提案モデル </a:t>
                </a:r>
                <a:r>
                  <a:rPr lang="en-US" altLang="ja-JP" sz="1200" dirty="0">
                    <a:latin typeface="+mn-ea"/>
                    <a:ea typeface="+mn-ea"/>
                  </a:rPr>
                  <a:t>$2$ </a:t>
                </a:r>
                <a:r>
                  <a:rPr lang="ja-JP" altLang="en-US" sz="1200" dirty="0">
                    <a:latin typeface="+mn-ea"/>
                    <a:ea typeface="+mn-ea"/>
                  </a:rPr>
                  <a:t>の概要を示す</a:t>
                </a:r>
                <a:r>
                  <a:rPr lang="en-US" altLang="ja-JP" sz="1200" dirty="0">
                    <a:latin typeface="+mn-ea"/>
                    <a:ea typeface="+mn-ea"/>
                  </a:rPr>
                  <a:t>. </a:t>
                </a:r>
              </a:p>
              <a:p>
                <a:pPr/>
                <a:r>
                  <a:rPr lang="ja-JP" altLang="en-US" sz="1200" dirty="0">
                    <a:latin typeface="+mn-ea"/>
                    <a:ea typeface="+mn-ea"/>
                  </a:rPr>
                  <a:t>提案モデル </a:t>
                </a:r>
                <a:r>
                  <a:rPr lang="en-US" altLang="ja-JP" sz="1200" dirty="0">
                    <a:latin typeface="+mn-ea"/>
                    <a:ea typeface="+mn-ea"/>
                  </a:rPr>
                  <a:t>$2$ </a:t>
                </a:r>
                <a:r>
                  <a:rPr lang="ja-JP" altLang="en-US" sz="1200" dirty="0">
                    <a:latin typeface="+mn-ea"/>
                    <a:ea typeface="+mn-ea"/>
                  </a:rPr>
                  <a:t>では</a:t>
                </a:r>
                <a:r>
                  <a:rPr lang="en-US" altLang="ja-JP" sz="1200" dirty="0">
                    <a:latin typeface="+mn-ea"/>
                    <a:ea typeface="+mn-ea"/>
                  </a:rPr>
                  <a:t>, </a:t>
                </a:r>
                <a:r>
                  <a:rPr lang="ja-JP" altLang="en-US" sz="1200" dirty="0">
                    <a:latin typeface="+mn-ea"/>
                    <a:ea typeface="+mn-ea"/>
                  </a:rPr>
                  <a:t>図 </a:t>
                </a:r>
                <a:r>
                  <a:rPr lang="en-US" altLang="ja-JP" sz="1200" dirty="0">
                    <a:latin typeface="+mn-ea"/>
                    <a:ea typeface="+mn-ea"/>
                  </a:rPr>
                  <a:t>\ref{fig:2_teian2} </a:t>
                </a:r>
                <a:r>
                  <a:rPr lang="ja-JP" altLang="en-US" sz="1200" dirty="0">
                    <a:latin typeface="+mn-ea"/>
                    <a:ea typeface="+mn-ea"/>
                  </a:rPr>
                  <a:t>のように大和の手法に対して</a:t>
                </a:r>
                <a:r>
                  <a:rPr lang="en-US" altLang="ja-JP" sz="1200" dirty="0">
                    <a:latin typeface="+mn-ea"/>
                    <a:ea typeface="+mn-ea"/>
                  </a:rPr>
                  <a:t>, </a:t>
                </a:r>
                <a:r>
                  <a:rPr lang="ja-JP" altLang="en-US" sz="1200" dirty="0">
                    <a:latin typeface="+mn-ea"/>
                    <a:ea typeface="+mn-ea"/>
                  </a:rPr>
                  <a:t>事前学習済 </a:t>
                </a:r>
                <a:r>
                  <a:rPr lang="en-US" altLang="ja-JP" sz="1200" dirty="0">
                    <a:latin typeface="+mn-ea"/>
                    <a:ea typeface="+mn-ea"/>
                  </a:rPr>
                  <a:t>BERT </a:t>
                </a:r>
                <a:r>
                  <a:rPr lang="ja-JP" altLang="en-US" sz="1200" dirty="0">
                    <a:latin typeface="+mn-ea"/>
                    <a:ea typeface="+mn-ea"/>
                  </a:rPr>
                  <a:t>モデルの出力先に </a:t>
                </a:r>
                <a:r>
                  <a:rPr lang="en-US" altLang="ja-JP" sz="1200" dirty="0">
                    <a:latin typeface="+mn-ea"/>
                    <a:ea typeface="+mn-ea"/>
                  </a:rPr>
                  <a:t>TF-IDF Scaling Layer </a:t>
                </a:r>
                <a:r>
                  <a:rPr lang="ja-JP" altLang="en-US" sz="1200" dirty="0">
                    <a:latin typeface="+mn-ea"/>
                    <a:ea typeface="+mn-ea"/>
                  </a:rPr>
                  <a:t>を組み込む</a:t>
                </a:r>
                <a:r>
                  <a:rPr lang="en-US" altLang="ja-JP" sz="1200" dirty="0">
                    <a:latin typeface="+mn-ea"/>
                    <a:ea typeface="+mn-ea"/>
                  </a:rPr>
                  <a:t>. </a:t>
                </a:r>
              </a:p>
              <a:p>
                <a:pPr/>
                <a:r>
                  <a:rPr lang="en-US" altLang="ja-JP" sz="1200" dirty="0">
                    <a:latin typeface="+mn-ea"/>
                    <a:ea typeface="+mn-ea"/>
                  </a:rPr>
                  <a:t>TF-IDF Scaling Layer </a:t>
                </a:r>
                <a:r>
                  <a:rPr lang="ja-JP" altLang="en-US" sz="1200" dirty="0">
                    <a:latin typeface="+mn-ea"/>
                    <a:ea typeface="+mn-ea"/>
                  </a:rPr>
                  <a:t>では各入力トークンに対応する重要度スコアが定義されており</a:t>
                </a:r>
                <a:r>
                  <a:rPr lang="en-US" altLang="ja-JP" sz="1200" dirty="0">
                    <a:latin typeface="+mn-ea"/>
                    <a:ea typeface="+mn-ea"/>
                  </a:rPr>
                  <a:t>, </a:t>
                </a:r>
                <a:r>
                  <a:rPr lang="ja-JP" altLang="en-US" sz="1200" dirty="0">
                    <a:latin typeface="+mn-ea"/>
                    <a:ea typeface="+mn-ea"/>
                  </a:rPr>
                  <a:t>このスコアを用いて各単語ベクトルの大きさを調整する</a:t>
                </a:r>
                <a:r>
                  <a:rPr lang="en-US" altLang="ja-JP" sz="1200" dirty="0">
                    <a:latin typeface="+mn-ea"/>
                    <a:ea typeface="+mn-ea"/>
                  </a:rPr>
                  <a:t>.</a:t>
                </a:r>
              </a:p>
              <a:p>
                <a:pPr/>
                <a:r>
                  <a:rPr lang="ja-JP" altLang="en-US" sz="1200" dirty="0">
                    <a:latin typeface="+mn-ea"/>
                    <a:ea typeface="+mn-ea"/>
                  </a:rPr>
                  <a:t>まず</a:t>
                </a:r>
                <a:r>
                  <a:rPr lang="en-US" altLang="ja-JP" sz="1200" dirty="0">
                    <a:latin typeface="+mn-ea"/>
                    <a:ea typeface="+mn-ea"/>
                  </a:rPr>
                  <a:t>, </a:t>
                </a:r>
                <a:r>
                  <a:rPr lang="ja-JP" altLang="en-US" sz="1200" dirty="0">
                    <a:latin typeface="+mn-ea"/>
                    <a:ea typeface="+mn-ea"/>
                  </a:rPr>
                  <a:t>記事本文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{body}}}$ </a:t>
                </a:r>
                <a:r>
                  <a:rPr lang="ja-JP" altLang="en-US" sz="1200" dirty="0">
                    <a:latin typeface="+mn-ea"/>
                    <a:ea typeface="+mn-ea"/>
                  </a:rPr>
                  <a:t>および</a:t>
                </a:r>
                <a:r>
                  <a:rPr lang="en-US" altLang="ja-JP" sz="1200" dirty="0">
                    <a:latin typeface="+mn-ea"/>
                    <a:ea typeface="+mn-ea"/>
                  </a:rPr>
                  <a:t>, </a:t>
                </a:r>
                <a:r>
                  <a:rPr lang="ja-JP" altLang="en-US" sz="1200" dirty="0">
                    <a:latin typeface="+mn-ea"/>
                    <a:ea typeface="+mn-ea"/>
                  </a:rPr>
                  <a:t>その要約文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の </a:t>
                </a:r>
                <a:r>
                  <a:rPr lang="en-US" altLang="ja-JP" sz="1200" dirty="0">
                    <a:latin typeface="+mn-ea"/>
                    <a:ea typeface="+mn-ea"/>
                  </a:rPr>
                  <a:t>2 </a:t>
                </a:r>
                <a:r>
                  <a:rPr lang="ja-JP" altLang="en-US" sz="1200" dirty="0">
                    <a:latin typeface="+mn-ea"/>
                    <a:ea typeface="+mn-ea"/>
                  </a:rPr>
                  <a:t>文から</a:t>
                </a:r>
                <a:r>
                  <a:rPr lang="en-US" altLang="ja-JP" sz="1200" dirty="0">
                    <a:latin typeface="+mn-ea"/>
                    <a:ea typeface="+mn-ea"/>
                  </a:rPr>
                  <a:t>, </a:t>
                </a:r>
              </a:p>
              <a:p>
                <a:pPr/>
                <a:r>
                  <a:rPr lang="ja-JP" altLang="en-US" sz="1200" dirty="0">
                    <a:latin typeface="+mn-ea"/>
                    <a:ea typeface="+mn-ea"/>
                  </a:rPr>
                  <a:t>要約文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におけるサブワード </a:t>
                </a:r>
                <a:r>
                  <a:rPr lang="en-US" altLang="ja-JP" sz="1200" dirty="0">
                    <a:latin typeface="+mn-ea"/>
                    <a:ea typeface="+mn-ea"/>
                  </a:rPr>
                  <a:t>$s$ </a:t>
                </a:r>
                <a:r>
                  <a:rPr lang="ja-JP" altLang="en-US" sz="1200" dirty="0">
                    <a:latin typeface="+mn-ea"/>
                    <a:ea typeface="+mn-ea"/>
                  </a:rPr>
                  <a:t>に対応する </a:t>
                </a:r>
                <a:r>
                  <a:rPr lang="en-US" altLang="ja-JP" sz="1200" dirty="0">
                    <a:latin typeface="+mn-ea"/>
                    <a:ea typeface="+mn-ea"/>
                  </a:rPr>
                  <a:t>TF-IDF </a:t>
                </a:r>
                <a:r>
                  <a:rPr lang="ja-JP" altLang="en-US" sz="1200" dirty="0">
                    <a:latin typeface="+mn-ea"/>
                    <a:ea typeface="+mn-ea"/>
                  </a:rPr>
                  <a:t>スコア </a:t>
                </a:r>
                <a:r>
                  <a:rPr lang="en-US" altLang="ja-JP" sz="1200" dirty="0">
                    <a:latin typeface="+mn-ea"/>
                    <a:ea typeface="+mn-ea"/>
                  </a:rPr>
                  <a:t>$w_{s,\</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を求める</a:t>
                </a:r>
                <a:r>
                  <a:rPr lang="en-US" altLang="ja-JP" sz="1200" dirty="0">
                    <a:latin typeface="+mn-ea"/>
                    <a:ea typeface="+mn-ea"/>
                  </a:rPr>
                  <a:t>. </a:t>
                </a:r>
              </a:p>
              <a:p>
                <a:pPr/>
                <a:r>
                  <a:rPr lang="en-US" altLang="ja-JP" sz="1200" dirty="0">
                    <a:latin typeface="+mn-ea"/>
                    <a:ea typeface="+mn-ea"/>
                  </a:rPr>
                  <a:t>$w_{s,\</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a:t>
                </a:r>
                <a:r>
                  <a:rPr lang="ja-JP" altLang="en-US" sz="1200" dirty="0">
                    <a:latin typeface="+mn-ea"/>
                    <a:ea typeface="+mn-ea"/>
                  </a:rPr>
                  <a:t>の計算にはカスタムストップワード辞書 </a:t>
                </a: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{SW}$ </a:t>
                </a:r>
                <a:r>
                  <a:rPr lang="ja-JP" altLang="en-US" sz="1200" dirty="0">
                    <a:latin typeface="+mn-ea"/>
                    <a:ea typeface="+mn-ea"/>
                  </a:rPr>
                  <a:t>を用いる</a:t>
                </a:r>
                <a:r>
                  <a:rPr lang="en-US" altLang="ja-JP" sz="1200" dirty="0">
                    <a:latin typeface="+mn-ea"/>
                    <a:ea typeface="+mn-ea"/>
                  </a:rPr>
                  <a:t>. </a:t>
                </a:r>
              </a:p>
              <a:p>
                <a:pP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{SW}$ </a:t>
                </a:r>
                <a:r>
                  <a:rPr lang="ja-JP" altLang="en-US" sz="1200" dirty="0">
                    <a:latin typeface="+mn-ea"/>
                    <a:ea typeface="+mn-ea"/>
                  </a:rPr>
                  <a:t>に登録されたストップワードは自然言語処理 </a:t>
                </a:r>
                <a:r>
                  <a:rPr lang="en-US" altLang="ja-JP" sz="1200" dirty="0">
                    <a:latin typeface="+mn-ea"/>
                    <a:ea typeface="+mn-ea"/>
                  </a:rPr>
                  <a:t>Python </a:t>
                </a:r>
                <a:r>
                  <a:rPr lang="ja-JP" altLang="en-US" sz="1200" dirty="0">
                    <a:latin typeface="+mn-ea"/>
                    <a:ea typeface="+mn-ea"/>
                  </a:rPr>
                  <a:t>ライブラリ </a:t>
                </a:r>
                <a:r>
                  <a:rPr lang="en-US" altLang="ja-JP" sz="1200" dirty="0" err="1">
                    <a:latin typeface="+mn-ea"/>
                    <a:ea typeface="+mn-ea"/>
                  </a:rPr>
                  <a:t>spaCy</a:t>
                </a:r>
                <a:r>
                  <a:rPr lang="en-US" altLang="ja-JP" sz="1200" dirty="0">
                    <a:latin typeface="+mn-ea"/>
                    <a:ea typeface="+mn-ea"/>
                  </a:rPr>
                  <a:t>\cite{spacy2020} </a:t>
                </a:r>
              </a:p>
              <a:p>
                <a:pPr/>
                <a:r>
                  <a:rPr lang="ja-JP" altLang="en-US" sz="1200" dirty="0">
                    <a:latin typeface="+mn-ea"/>
                    <a:ea typeface="+mn-ea"/>
                  </a:rPr>
                  <a:t>と </a:t>
                </a:r>
                <a:r>
                  <a:rPr lang="en-US" altLang="ja-JP" sz="1200" dirty="0">
                    <a:latin typeface="+mn-ea"/>
                    <a:ea typeface="+mn-ea"/>
                  </a:rPr>
                  <a:t>Web </a:t>
                </a:r>
                <a:r>
                  <a:rPr lang="ja-JP" altLang="en-US" sz="1200" dirty="0">
                    <a:latin typeface="+mn-ea"/>
                    <a:ea typeface="+mn-ea"/>
                  </a:rPr>
                  <a:t>サーチ研究におけるソフトウェア開発のコスト低減を目的としたプログラミングライブラリである </a:t>
                </a:r>
                <a:r>
                  <a:rPr lang="en-US" altLang="ja-JP" sz="1200" dirty="0" err="1">
                    <a:latin typeface="+mn-ea"/>
                    <a:ea typeface="+mn-ea"/>
                  </a:rPr>
                  <a:t>SlothLib</a:t>
                </a:r>
                <a:r>
                  <a:rPr lang="en-US" altLang="ja-JP" sz="1200" dirty="0">
                    <a:latin typeface="+mn-ea"/>
                    <a:ea typeface="+mn-ea"/>
                  </a:rPr>
                  <a:t>\cite{</a:t>
                </a:r>
                <a:r>
                  <a:rPr lang="en-US" altLang="ja-JP" sz="1200" dirty="0" err="1">
                    <a:latin typeface="+mn-ea"/>
                    <a:ea typeface="+mn-ea"/>
                  </a:rPr>
                  <a:t>slothlib</a:t>
                </a:r>
                <a:r>
                  <a:rPr lang="en-US" altLang="ja-JP" sz="1200" dirty="0">
                    <a:latin typeface="+mn-ea"/>
                    <a:ea typeface="+mn-ea"/>
                  </a:rPr>
                  <a:t>} </a:t>
                </a:r>
                <a:r>
                  <a:rPr lang="ja-JP" altLang="en-US" sz="1200" dirty="0">
                    <a:latin typeface="+mn-ea"/>
                    <a:ea typeface="+mn-ea"/>
                  </a:rPr>
                  <a:t>が公開している</a:t>
                </a:r>
                <a:endParaRPr lang="en-US" altLang="ja-JP" sz="1200" dirty="0">
                  <a:latin typeface="+mn-ea"/>
                  <a:ea typeface="+mn-ea"/>
                </a:endParaRPr>
              </a:p>
              <a:p>
                <a:pPr/>
                <a:r>
                  <a:rPr lang="ja-JP" altLang="en-US" sz="1200" dirty="0">
                    <a:latin typeface="+mn-ea"/>
                    <a:ea typeface="+mn-ea"/>
                  </a:rPr>
                  <a:t>日本語ストップワード辞書に加えて</a:t>
                </a:r>
                <a:r>
                  <a:rPr lang="en-US" altLang="ja-JP" sz="1200" dirty="0">
                    <a:latin typeface="+mn-ea"/>
                    <a:ea typeface="+mn-ea"/>
                  </a:rPr>
                  <a:t>, BERT </a:t>
                </a:r>
                <a:r>
                  <a:rPr lang="ja-JP" altLang="en-US" sz="1200" dirty="0">
                    <a:latin typeface="+mn-ea"/>
                    <a:ea typeface="+mn-ea"/>
                  </a:rPr>
                  <a:t>で用いられる特殊トークンである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{[PAD]}, \</a:t>
                </a:r>
                <a:r>
                  <a:rPr lang="en-US" altLang="ja-JP" sz="1200" dirty="0" err="1">
                    <a:latin typeface="+mn-ea"/>
                    <a:ea typeface="+mn-ea"/>
                  </a:rPr>
                  <a:t>mathrm</a:t>
                </a:r>
                <a:r>
                  <a:rPr lang="en-US" altLang="ja-JP" sz="1200" dirty="0">
                    <a:latin typeface="+mn-ea"/>
                    <a:ea typeface="+mn-ea"/>
                  </a:rPr>
                  <a:t>{[SEP]}$ </a:t>
                </a:r>
                <a:r>
                  <a:rPr lang="ja-JP" altLang="en-US" sz="1200" dirty="0">
                    <a:latin typeface="+mn-ea"/>
                    <a:ea typeface="+mn-ea"/>
                  </a:rPr>
                  <a:t>を追加したものを用いた</a:t>
                </a:r>
                <a:r>
                  <a:rPr lang="en-US" altLang="ja-JP" sz="1200" dirty="0">
                    <a:latin typeface="+mn-ea"/>
                    <a:ea typeface="+mn-ea"/>
                  </a:rPr>
                  <a:t>. </a:t>
                </a:r>
              </a:p>
              <a:p>
                <a:pP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{SW}$ </a:t>
                </a:r>
                <a:r>
                  <a:rPr lang="ja-JP" altLang="en-US" sz="1200" dirty="0">
                    <a:latin typeface="+mn-ea"/>
                    <a:ea typeface="+mn-ea"/>
                  </a:rPr>
                  <a:t>に含まれるワード数は </a:t>
                </a:r>
                <a:r>
                  <a:rPr lang="en-US" altLang="ja-JP" sz="1200" dirty="0">
                    <a:latin typeface="+mn-ea"/>
                    <a:ea typeface="+mn-ea"/>
                  </a:rPr>
                  <a:t>$437$ </a:t>
                </a:r>
                <a:r>
                  <a:rPr lang="ja-JP" altLang="en-US" sz="1200" dirty="0">
                    <a:latin typeface="+mn-ea"/>
                    <a:ea typeface="+mn-ea"/>
                  </a:rPr>
                  <a:t>である</a:t>
                </a:r>
                <a:r>
                  <a:rPr lang="en-US" altLang="ja-JP" sz="1200" dirty="0">
                    <a:latin typeface="+mn-ea"/>
                    <a:ea typeface="+mn-ea"/>
                  </a:rPr>
                  <a:t>. </a:t>
                </a:r>
                <a:r>
                  <a:rPr lang="ja-JP" altLang="en-US" sz="1200" dirty="0">
                    <a:latin typeface="+mn-ea"/>
                    <a:ea typeface="+mn-ea"/>
                  </a:rPr>
                  <a:t>そして</a:t>
                </a:r>
                <a:r>
                  <a:rPr lang="en-US" altLang="ja-JP" sz="1200" dirty="0">
                    <a:latin typeface="+mn-ea"/>
                    <a:ea typeface="+mn-ea"/>
                  </a:rPr>
                  <a:t>, </a:t>
                </a:r>
                <a:r>
                  <a:rPr lang="ja-JP" altLang="en-US" sz="1200" dirty="0">
                    <a:latin typeface="+mn-ea"/>
                    <a:ea typeface="+mn-ea"/>
                  </a:rPr>
                  <a:t>事前学習済 </a:t>
                </a:r>
                <a:r>
                  <a:rPr lang="en-US" altLang="ja-JP" sz="1200" dirty="0">
                    <a:latin typeface="+mn-ea"/>
                    <a:ea typeface="+mn-ea"/>
                  </a:rPr>
                  <a:t>BERT </a:t>
                </a:r>
                <a:r>
                  <a:rPr lang="ja-JP" altLang="en-US" sz="1200" dirty="0">
                    <a:latin typeface="+mn-ea"/>
                    <a:ea typeface="+mn-ea"/>
                  </a:rPr>
                  <a:t>モデルの最終層からの出力 </a:t>
                </a:r>
                <a:endParaRPr lang="en-US" altLang="ja-JP" sz="1200" dirty="0">
                  <a:latin typeface="+mn-ea"/>
                  <a:ea typeface="+mn-ea"/>
                </a:endParaRPr>
              </a:p>
              <a:p>
                <a:pP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}\quad(</a:t>
                </a:r>
                <a:r>
                  <a:rPr lang="en-US" altLang="ja-JP" sz="1200" dirty="0" err="1">
                    <a:latin typeface="+mn-ea"/>
                    <a:ea typeface="+mn-ea"/>
                  </a:rPr>
                  <a:t>i</a:t>
                </a:r>
                <a:r>
                  <a:rPr lang="en-US" altLang="ja-JP" sz="1200" dirty="0">
                    <a:latin typeface="+mn-ea"/>
                    <a:ea typeface="+mn-ea"/>
                  </a:rPr>
                  <a:t> = \{0,\</a:t>
                </a:r>
                <a:r>
                  <a:rPr lang="en-US" altLang="ja-JP" sz="1200" dirty="0" err="1">
                    <a:latin typeface="+mn-ea"/>
                    <a:ea typeface="+mn-ea"/>
                  </a:rPr>
                  <a:t>ldots</a:t>
                </a:r>
                <a:r>
                  <a:rPr lang="en-US" altLang="ja-JP" sz="1200" dirty="0">
                    <a:latin typeface="+mn-ea"/>
                    <a:ea typeface="+mn-ea"/>
                  </a:rPr>
                  <a:t> ,N\},\quad E_{0} = E_{\</a:t>
                </a:r>
                <a:r>
                  <a:rPr lang="en-US" altLang="ja-JP" sz="1200" dirty="0" err="1">
                    <a:latin typeface="+mn-ea"/>
                    <a:ea typeface="+mn-ea"/>
                  </a:rPr>
                  <a:t>mathrm</a:t>
                </a:r>
                <a:r>
                  <a:rPr lang="en-US" altLang="ja-JP" sz="1200" dirty="0">
                    <a:latin typeface="+mn-ea"/>
                    <a:ea typeface="+mn-ea"/>
                  </a:rPr>
                  <a:t>{[CLS]}})$</a:t>
                </a:r>
                <a:r>
                  <a:rPr lang="ja-JP" altLang="en-US" sz="1200" dirty="0">
                    <a:latin typeface="+mn-ea"/>
                    <a:ea typeface="+mn-ea"/>
                  </a:rPr>
                  <a:t>に対して</a:t>
                </a:r>
                <a:r>
                  <a:rPr lang="en-US" altLang="ja-JP" sz="1200" dirty="0">
                    <a:latin typeface="+mn-ea"/>
                    <a:ea typeface="+mn-ea"/>
                  </a:rPr>
                  <a:t>, </a:t>
                </a:r>
                <a:r>
                  <a:rPr lang="ja-JP" altLang="en-US" sz="1200" dirty="0">
                    <a:latin typeface="+mn-ea"/>
                    <a:ea typeface="+mn-ea"/>
                  </a:rPr>
                  <a:t>式 </a:t>
                </a:r>
                <a:r>
                  <a:rPr lang="en-US" altLang="ja-JP" sz="1200" dirty="0">
                    <a:latin typeface="+mn-ea"/>
                    <a:ea typeface="+mn-ea"/>
                  </a:rPr>
                  <a:t>\ref{ex3_eq} </a:t>
                </a:r>
                <a:r>
                  <a:rPr lang="ja-JP" altLang="en-US" sz="1200" dirty="0">
                    <a:latin typeface="+mn-ea"/>
                    <a:ea typeface="+mn-ea"/>
                  </a:rPr>
                  <a:t>を用いてスケーリングする</a:t>
                </a:r>
                <a:r>
                  <a:rPr lang="en-US" altLang="ja-JP" sz="1200" dirty="0">
                    <a:latin typeface="+mn-ea"/>
                    <a:ea typeface="+mn-ea"/>
                  </a:rPr>
                  <a:t>.</a:t>
                </a:r>
              </a:p>
              <a:p>
                <a:pPr/>
                <a:r>
                  <a:rPr lang="en-US" altLang="ja-JP" sz="1200" dirty="0">
                    <a:latin typeface="+mn-ea"/>
                    <a:ea typeface="+mn-ea"/>
                  </a:rPr>
                  <a:t>\begin{equation}    \</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 = \</a:t>
                </a:r>
                <a:r>
                  <a:rPr lang="en-US" altLang="ja-JP" sz="1200" dirty="0" err="1">
                    <a:latin typeface="+mn-ea"/>
                    <a:ea typeface="+mn-ea"/>
                  </a:rPr>
                  <a:t>mathrm</a:t>
                </a:r>
                <a:r>
                  <a:rPr lang="en-US" altLang="ja-JP" sz="1200" dirty="0">
                    <a:latin typeface="+mn-ea"/>
                    <a:ea typeface="+mn-ea"/>
                  </a:rPr>
                  <a:t>{score}(\</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\times \</a:t>
                </a:r>
                <a:r>
                  <a:rPr lang="en-US" altLang="ja-JP" sz="1200" dirty="0" err="1">
                    <a:latin typeface="+mn-ea"/>
                    <a:ea typeface="+mn-ea"/>
                  </a:rPr>
                  <a:t>mathit</a:t>
                </a: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 \label{ex3_eq}\end{equation}</a:t>
                </a:r>
                <a:r>
                  <a:rPr lang="ja-JP" altLang="en-US" sz="1200" dirty="0">
                    <a:latin typeface="+mn-ea"/>
                    <a:ea typeface="+mn-ea"/>
                  </a:rPr>
                  <a:t>ここで</a:t>
                </a:r>
                <a:r>
                  <a:rPr lang="en-US" altLang="ja-JP" sz="1200" dirty="0">
                    <a:latin typeface="+mn-ea"/>
                    <a:ea typeface="+mn-ea"/>
                  </a:rPr>
                  <a:t>, $\</a:t>
                </a:r>
                <a:r>
                  <a:rPr lang="en-US" altLang="ja-JP" sz="1200" dirty="0" err="1">
                    <a:latin typeface="+mn-ea"/>
                    <a:ea typeface="+mn-ea"/>
                  </a:rPr>
                  <a:t>mathrm</a:t>
                </a:r>
                <a:r>
                  <a:rPr lang="en-US" altLang="ja-JP" sz="1200" dirty="0">
                    <a:latin typeface="+mn-ea"/>
                    <a:ea typeface="+mn-ea"/>
                  </a:rPr>
                  <a:t>{Tok}_{0}$ </a:t>
                </a:r>
                <a:r>
                  <a:rPr lang="ja-JP" altLang="en-US" sz="1200" dirty="0">
                    <a:latin typeface="+mn-ea"/>
                    <a:ea typeface="+mn-ea"/>
                  </a:rPr>
                  <a:t>は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ja-JP" altLang="en-US" sz="1200" dirty="0">
                    <a:latin typeface="+mn-ea"/>
                    <a:ea typeface="+mn-ea"/>
                  </a:rPr>
                  <a:t>である</a:t>
                </a:r>
                <a:r>
                  <a:rPr lang="en-US" altLang="ja-JP" sz="1200" dirty="0">
                    <a:latin typeface="+mn-ea"/>
                    <a:ea typeface="+mn-ea"/>
                  </a:rPr>
                  <a:t>. </a:t>
                </a:r>
                <a:r>
                  <a:rPr lang="ja-JP" altLang="en-US" sz="1200" dirty="0">
                    <a:latin typeface="+mn-ea"/>
                    <a:ea typeface="+mn-ea"/>
                  </a:rPr>
                  <a:t>また</a:t>
                </a:r>
                <a:r>
                  <a:rPr lang="en-US" altLang="ja-JP" sz="1200" dirty="0">
                    <a:latin typeface="+mn-ea"/>
                    <a:ea typeface="+mn-ea"/>
                  </a:rPr>
                  <a:t>, $\</a:t>
                </a:r>
                <a:r>
                  <a:rPr lang="en-US" altLang="ja-JP" sz="1200" dirty="0" err="1">
                    <a:latin typeface="+mn-ea"/>
                    <a:ea typeface="+mn-ea"/>
                  </a:rPr>
                  <a:t>mathrm</a:t>
                </a:r>
                <a:r>
                  <a:rPr lang="en-US" altLang="ja-JP" sz="1200" dirty="0">
                    <a:latin typeface="+mn-ea"/>
                    <a:ea typeface="+mn-ea"/>
                  </a:rPr>
                  <a:t>{score}(\</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は入力トークン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に対応する重要度スコアであり</a:t>
                </a:r>
                <a:r>
                  <a:rPr lang="en-US" altLang="ja-JP" sz="1200" dirty="0">
                    <a:latin typeface="+mn-ea"/>
                    <a:ea typeface="+mn-ea"/>
                  </a:rPr>
                  <a:t>, </a:t>
                </a:r>
                <a:r>
                  <a:rPr lang="ja-JP" altLang="en-US" sz="1200" dirty="0">
                    <a:latin typeface="+mn-ea"/>
                    <a:ea typeface="+mn-ea"/>
                  </a:rPr>
                  <a:t>正の定数 </a:t>
                </a:r>
                <a:r>
                  <a:rPr lang="en-US" altLang="ja-JP" sz="1200" dirty="0">
                    <a:latin typeface="+mn-ea"/>
                    <a:ea typeface="+mn-ea"/>
                  </a:rPr>
                  <a:t>$\alpha$ </a:t>
                </a:r>
                <a:r>
                  <a:rPr lang="ja-JP" altLang="en-US" sz="1200" dirty="0">
                    <a:latin typeface="+mn-ea"/>
                    <a:ea typeface="+mn-ea"/>
                  </a:rPr>
                  <a:t>を用いて式 </a:t>
                </a:r>
                <a:r>
                  <a:rPr lang="en-US" altLang="ja-JP" sz="1200" dirty="0">
                    <a:latin typeface="+mn-ea"/>
                    <a:ea typeface="+mn-ea"/>
                  </a:rPr>
                  <a:t>\ref{score} </a:t>
                </a:r>
                <a:r>
                  <a:rPr lang="ja-JP" altLang="en-US" sz="1200" dirty="0">
                    <a:latin typeface="+mn-ea"/>
                    <a:ea typeface="+mn-ea"/>
                  </a:rPr>
                  <a:t>で求められる</a:t>
                </a:r>
                <a:r>
                  <a:rPr lang="en-US" altLang="ja-JP" sz="1200" dirty="0">
                    <a:latin typeface="+mn-ea"/>
                    <a:ea typeface="+mn-ea"/>
                  </a:rPr>
                  <a:t>.\begin{equation}  \label{score}  \small{  \</a:t>
                </a:r>
                <a:r>
                  <a:rPr lang="en-US" altLang="ja-JP" sz="1200" dirty="0" err="1">
                    <a:latin typeface="+mn-ea"/>
                    <a:ea typeface="+mn-ea"/>
                  </a:rPr>
                  <a:t>mathrm</a:t>
                </a:r>
                <a:r>
                  <a:rPr lang="en-US" altLang="ja-JP" sz="1200" dirty="0">
                    <a:latin typeface="+mn-ea"/>
                    <a:ea typeface="+mn-ea"/>
                  </a:rPr>
                  <a:t>{score}(\</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 \left\{  \begin{array}{</a:t>
                </a:r>
                <a:r>
                  <a:rPr lang="en-US" altLang="ja-JP" sz="1200" dirty="0" err="1">
                    <a:latin typeface="+mn-ea"/>
                    <a:ea typeface="+mn-ea"/>
                  </a:rPr>
                  <a:t>ll</a:t>
                </a:r>
                <a:r>
                  <a:rPr lang="en-US" altLang="ja-JP" sz="1200" dirty="0">
                    <a:latin typeface="+mn-ea"/>
                    <a:ea typeface="+mn-ea"/>
                  </a:rPr>
                  <a:t>}    \alpha \times w_{\</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{D_{\</a:t>
                </a:r>
                <a:r>
                  <a:rPr lang="en-US" altLang="ja-JP" sz="1200" dirty="0" err="1">
                    <a:latin typeface="+mn-ea"/>
                    <a:ea typeface="+mn-ea"/>
                  </a:rPr>
                  <a:t>mathrm</a:t>
                </a:r>
                <a:r>
                  <a:rPr lang="en-US" altLang="ja-JP" sz="1200" dirty="0">
                    <a:latin typeface="+mn-ea"/>
                    <a:ea typeface="+mn-ea"/>
                  </a:rPr>
                  <a:t>{summary}}}} + 1 &amp; (\</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en-US" altLang="ja-JP" sz="1200" dirty="0" err="1">
                    <a:latin typeface="+mn-ea"/>
                    <a:ea typeface="+mn-ea"/>
                  </a:rPr>
                  <a:t>notin</a:t>
                </a:r>
                <a:r>
                  <a:rPr lang="en-US" altLang="ja-JP" sz="1200" dirty="0">
                    <a:latin typeface="+mn-ea"/>
                    <a:ea typeface="+mn-ea"/>
                  </a:rPr>
                  <a:t> \</a:t>
                </a:r>
                <a:r>
                  <a:rPr lang="en-US" altLang="ja-JP" sz="1200" dirty="0" err="1">
                    <a:latin typeface="+mn-ea"/>
                    <a:ea typeface="+mn-ea"/>
                  </a:rPr>
                  <a:t>mathbf</a:t>
                </a:r>
                <a:r>
                  <a:rPr lang="en-US" altLang="ja-JP" sz="1200" dirty="0">
                    <a:latin typeface="+mn-ea"/>
                    <a:ea typeface="+mn-ea"/>
                  </a:rPr>
                  <a:t>{SW}\</a:t>
                </a:r>
                <a:r>
                  <a:rPr lang="en-US" altLang="ja-JP" sz="1200" dirty="0" err="1">
                    <a:latin typeface="+mn-ea"/>
                    <a:ea typeface="+mn-ea"/>
                  </a:rPr>
                  <a:t>setminus</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{[SEP]}\})\\    -\alpha &amp; (\</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\in \</a:t>
                </a:r>
                <a:r>
                  <a:rPr lang="en-US" altLang="ja-JP" sz="1200" dirty="0" err="1">
                    <a:latin typeface="+mn-ea"/>
                    <a:ea typeface="+mn-ea"/>
                  </a:rPr>
                  <a:t>mathbf</a:t>
                </a:r>
                <a:r>
                  <a:rPr lang="en-US" altLang="ja-JP" sz="1200" dirty="0">
                    <a:latin typeface="+mn-ea"/>
                    <a:ea typeface="+mn-ea"/>
                  </a:rPr>
                  <a:t>{SW}\</a:t>
                </a:r>
                <a:r>
                  <a:rPr lang="en-US" altLang="ja-JP" sz="1200" dirty="0" err="1">
                    <a:latin typeface="+mn-ea"/>
                    <a:ea typeface="+mn-ea"/>
                  </a:rPr>
                  <a:t>setminus</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{[SEP]}\})  \end{array}\right.}\end{equation}</a:t>
                </a:r>
                <a:r>
                  <a:rPr lang="ja-JP" altLang="en-US" sz="1200" dirty="0">
                    <a:latin typeface="+mn-ea"/>
                    <a:ea typeface="+mn-ea"/>
                  </a:rPr>
                  <a:t>式 </a:t>
                </a:r>
                <a:r>
                  <a:rPr lang="en-US" altLang="ja-JP" sz="1200" dirty="0">
                    <a:latin typeface="+mn-ea"/>
                    <a:ea typeface="+mn-ea"/>
                  </a:rPr>
                  <a:t>\ref{score} </a:t>
                </a:r>
                <a:r>
                  <a:rPr lang="ja-JP" altLang="en-US" sz="1200" dirty="0">
                    <a:latin typeface="+mn-ea"/>
                    <a:ea typeface="+mn-ea"/>
                  </a:rPr>
                  <a:t>より</a:t>
                </a:r>
                <a:r>
                  <a:rPr lang="en-US" altLang="ja-JP" sz="1200" dirty="0">
                    <a:latin typeface="+mn-ea"/>
                    <a:ea typeface="+mn-ea"/>
                  </a:rPr>
                  <a:t>, </a:t>
                </a:r>
                <a:r>
                  <a:rPr lang="ja-JP" altLang="en-US" sz="1200" dirty="0">
                    <a:latin typeface="+mn-ea"/>
                    <a:ea typeface="+mn-ea"/>
                  </a:rPr>
                  <a:t>重要度スコアは入力トークン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{Tok}_{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が </a:t>
                </a:r>
                <a:r>
                  <a:rPr lang="en-US" altLang="ja-JP" sz="1200" dirty="0">
                    <a:latin typeface="+mn-ea"/>
                    <a:ea typeface="+mn-ea"/>
                  </a:rPr>
                  <a:t>$\</a:t>
                </a:r>
                <a:r>
                  <a:rPr lang="en-US" altLang="ja-JP" sz="1200" dirty="0" err="1">
                    <a:latin typeface="+mn-ea"/>
                    <a:ea typeface="+mn-ea"/>
                  </a:rPr>
                  <a:t>mathrm</a:t>
                </a:r>
                <a:r>
                  <a:rPr lang="en-US" altLang="ja-JP" sz="1200" dirty="0">
                    <a:latin typeface="+mn-ea"/>
                    <a:ea typeface="+mn-ea"/>
                  </a:rPr>
                  <a:t>{[CLS]}, \</a:t>
                </a:r>
                <a:r>
                  <a:rPr lang="en-US" altLang="ja-JP" sz="1200" dirty="0" err="1">
                    <a:latin typeface="+mn-ea"/>
                    <a:ea typeface="+mn-ea"/>
                  </a:rPr>
                  <a:t>mathrm</a:t>
                </a:r>
                <a:r>
                  <a:rPr lang="en-US" altLang="ja-JP" sz="1200" dirty="0">
                    <a:latin typeface="+mn-ea"/>
                    <a:ea typeface="+mn-ea"/>
                  </a:rPr>
                  <a:t>{[SEP]}$ </a:t>
                </a:r>
                <a:r>
                  <a:rPr lang="ja-JP" altLang="en-US" sz="1200" dirty="0">
                    <a:latin typeface="+mn-ea"/>
                    <a:ea typeface="+mn-ea"/>
                  </a:rPr>
                  <a:t>を除くストップワード辞書に含まれている場合</a:t>
                </a:r>
                <a:r>
                  <a:rPr lang="en-US" altLang="ja-JP" sz="1200" dirty="0">
                    <a:latin typeface="+mn-ea"/>
                    <a:ea typeface="+mn-ea"/>
                  </a:rPr>
                  <a:t>, </a:t>
                </a:r>
                <a:r>
                  <a:rPr lang="ja-JP" altLang="en-US" sz="1200" dirty="0">
                    <a:latin typeface="+mn-ea"/>
                    <a:ea typeface="+mn-ea"/>
                  </a:rPr>
                  <a:t>負のぺナルティ値 </a:t>
                </a:r>
                <a:r>
                  <a:rPr lang="en-US" altLang="ja-JP" sz="1200" dirty="0">
                    <a:latin typeface="+mn-ea"/>
                    <a:ea typeface="+mn-ea"/>
                  </a:rPr>
                  <a:t>$-\alpha$ </a:t>
                </a:r>
                <a:r>
                  <a:rPr lang="ja-JP" altLang="en-US" sz="1200" dirty="0">
                    <a:latin typeface="+mn-ea"/>
                    <a:ea typeface="+mn-ea"/>
                  </a:rPr>
                  <a:t>が与えられ</a:t>
                </a:r>
                <a:r>
                  <a:rPr lang="en-US" altLang="ja-JP" sz="1200" dirty="0">
                    <a:latin typeface="+mn-ea"/>
                    <a:ea typeface="+mn-ea"/>
                  </a:rPr>
                  <a:t>, </a:t>
                </a:r>
                <a:r>
                  <a:rPr lang="ja-JP" altLang="en-US" sz="1200" dirty="0">
                    <a:latin typeface="+mn-ea"/>
                    <a:ea typeface="+mn-ea"/>
                  </a:rPr>
                  <a:t>その他の場合は重要度スコアは </a:t>
                </a:r>
                <a:r>
                  <a:rPr lang="en-US" altLang="ja-JP" sz="1200" dirty="0">
                    <a:latin typeface="+mn-ea"/>
                    <a:ea typeface="+mn-ea"/>
                  </a:rPr>
                  <a:t>$1$ </a:t>
                </a:r>
                <a:r>
                  <a:rPr lang="ja-JP" altLang="en-US" sz="1200" dirty="0">
                    <a:latin typeface="+mn-ea"/>
                    <a:ea typeface="+mn-ea"/>
                  </a:rPr>
                  <a:t>以上の値を示す</a:t>
                </a:r>
                <a:r>
                  <a:rPr lang="en-US" altLang="ja-JP" sz="1200" dirty="0">
                    <a:latin typeface="+mn-ea"/>
                    <a:ea typeface="+mn-ea"/>
                  </a:rPr>
                  <a:t>. </a:t>
                </a:r>
                <a:r>
                  <a:rPr lang="ja-JP" altLang="en-US" sz="1200" dirty="0">
                    <a:latin typeface="+mn-ea"/>
                    <a:ea typeface="+mn-ea"/>
                  </a:rPr>
                  <a:t>このスケーリング後の分散表現 </a:t>
                </a:r>
                <a:r>
                  <a:rPr lang="en-US" altLang="ja-JP" sz="1200" dirty="0">
                    <a:latin typeface="+mn-ea"/>
                    <a:ea typeface="+mn-ea"/>
                  </a:rPr>
                  <a:t>$\</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i</a:t>
                </a:r>
                <a:r>
                  <a:rPr lang="en-US" altLang="ja-JP" sz="1200" dirty="0">
                    <a:latin typeface="+mn-ea"/>
                    <a:ea typeface="+mn-ea"/>
                  </a:rPr>
                  <a:t>}}$ </a:t>
                </a:r>
                <a:r>
                  <a:rPr lang="ja-JP" altLang="en-US" sz="1200" dirty="0">
                    <a:latin typeface="+mn-ea"/>
                    <a:ea typeface="+mn-ea"/>
                  </a:rPr>
                  <a:t>を用いて</a:t>
                </a:r>
                <a:r>
                  <a:rPr lang="en-US" altLang="ja-JP" sz="1200" dirty="0">
                    <a:latin typeface="+mn-ea"/>
                    <a:ea typeface="+mn-ea"/>
                  </a:rPr>
                  <a:t>, $\</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{[CLS]}}}$ </a:t>
                </a:r>
                <a:r>
                  <a:rPr lang="ja-JP" altLang="en-US" sz="1200" dirty="0">
                    <a:latin typeface="+mn-ea"/>
                    <a:ea typeface="+mn-ea"/>
                  </a:rPr>
                  <a:t>と </a:t>
                </a:r>
                <a:r>
                  <a:rPr lang="en-US" altLang="ja-JP" sz="1200" dirty="0">
                    <a:latin typeface="+mn-ea"/>
                    <a:ea typeface="+mn-ea"/>
                  </a:rPr>
                  <a:t>$\</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{Avg}}}$ </a:t>
                </a:r>
                <a:r>
                  <a:rPr lang="ja-JP" altLang="en-US" sz="1200" dirty="0">
                    <a:latin typeface="+mn-ea"/>
                    <a:ea typeface="+mn-ea"/>
                  </a:rPr>
                  <a:t>を求め</a:t>
                </a:r>
                <a:r>
                  <a:rPr lang="en-US" altLang="ja-JP" sz="1200" dirty="0">
                    <a:latin typeface="+mn-ea"/>
                    <a:ea typeface="+mn-ea"/>
                  </a:rPr>
                  <a:t>, </a:t>
                </a:r>
                <a:r>
                  <a:rPr lang="ja-JP" altLang="en-US" sz="1200" dirty="0">
                    <a:latin typeface="+mn-ea"/>
                    <a:ea typeface="+mn-ea"/>
                  </a:rPr>
                  <a:t>学習可能な重みパラメータベクトル </a:t>
                </a:r>
                <a:r>
                  <a:rPr lang="en-US" altLang="ja-JP" sz="1200" dirty="0">
                    <a:latin typeface="+mn-ea"/>
                    <a:ea typeface="+mn-ea"/>
                  </a:rPr>
                  <a:t>$\</a:t>
                </a:r>
                <a:r>
                  <a:rPr lang="en-US" altLang="ja-JP" sz="1200" dirty="0" err="1">
                    <a:latin typeface="+mn-ea"/>
                    <a:ea typeface="+mn-ea"/>
                  </a:rPr>
                  <a:t>mathbf</a:t>
                </a:r>
                <a:r>
                  <a:rPr lang="en-US" altLang="ja-JP" sz="1200" dirty="0">
                    <a:latin typeface="+mn-ea"/>
                    <a:ea typeface="+mn-ea"/>
                  </a:rPr>
                  <a:t>{W} = (p, q), \quad (p, q \</a:t>
                </a:r>
                <a:r>
                  <a:rPr lang="en-US" altLang="ja-JP" sz="1200" dirty="0" err="1">
                    <a:latin typeface="+mn-ea"/>
                    <a:ea typeface="+mn-ea"/>
                  </a:rPr>
                  <a:t>geq</a:t>
                </a:r>
                <a:r>
                  <a:rPr lang="en-US" altLang="ja-JP" sz="1200" dirty="0">
                    <a:latin typeface="+mn-ea"/>
                    <a:ea typeface="+mn-ea"/>
                  </a:rPr>
                  <a:t> 0)$ </a:t>
                </a:r>
                <a:r>
                  <a:rPr lang="ja-JP" altLang="en-US" sz="1200" dirty="0">
                    <a:latin typeface="+mn-ea"/>
                    <a:ea typeface="+mn-ea"/>
                  </a:rPr>
                  <a:t>を用いて入力された文章データに対する分散表現 </a:t>
                </a:r>
                <a:r>
                  <a:rPr lang="en-US" altLang="ja-JP" sz="1200" dirty="0">
                    <a:latin typeface="+mn-ea"/>
                    <a:ea typeface="+mn-ea"/>
                  </a:rPr>
                  <a:t>$C$ </a:t>
                </a:r>
                <a:r>
                  <a:rPr lang="ja-JP" altLang="en-US" sz="1200" dirty="0">
                    <a:latin typeface="+mn-ea"/>
                    <a:ea typeface="+mn-ea"/>
                  </a:rPr>
                  <a:t>は式 </a:t>
                </a:r>
                <a:r>
                  <a:rPr lang="en-US" altLang="ja-JP" sz="1200" dirty="0">
                    <a:latin typeface="+mn-ea"/>
                    <a:ea typeface="+mn-ea"/>
                  </a:rPr>
                  <a:t>\ref{pooling_ex2} </a:t>
                </a:r>
                <a:r>
                  <a:rPr lang="ja-JP" altLang="en-US" sz="1200" dirty="0">
                    <a:latin typeface="+mn-ea"/>
                    <a:ea typeface="+mn-ea"/>
                  </a:rPr>
                  <a:t>によって求められる</a:t>
                </a:r>
                <a:r>
                  <a:rPr lang="en-US" altLang="ja-JP" sz="1200" dirty="0">
                    <a:latin typeface="+mn-ea"/>
                    <a:ea typeface="+mn-ea"/>
                  </a:rPr>
                  <a:t>. </a:t>
                </a:r>
                <a:r>
                  <a:rPr lang="ja-JP" altLang="en-US" sz="1200" dirty="0">
                    <a:latin typeface="+mn-ea"/>
                    <a:ea typeface="+mn-ea"/>
                  </a:rPr>
                  <a:t>重みパラメータの更新式は式 </a:t>
                </a:r>
                <a:r>
                  <a:rPr lang="en-US" altLang="ja-JP" sz="1200" dirty="0">
                    <a:latin typeface="+mn-ea"/>
                    <a:ea typeface="+mn-ea"/>
                  </a:rPr>
                  <a:t>\ref{</a:t>
                </a:r>
                <a:r>
                  <a:rPr lang="en-US" altLang="ja-JP" sz="1200" dirty="0" err="1">
                    <a:latin typeface="+mn-ea"/>
                    <a:ea typeface="+mn-ea"/>
                  </a:rPr>
                  <a:t>pooling_A_koushin</a:t>
                </a:r>
                <a:r>
                  <a:rPr lang="en-US" altLang="ja-JP" sz="1200" dirty="0">
                    <a:latin typeface="+mn-ea"/>
                    <a:ea typeface="+mn-ea"/>
                  </a:rPr>
                  <a:t>} </a:t>
                </a:r>
                <a:r>
                  <a:rPr lang="ja-JP" altLang="en-US" sz="1200" dirty="0">
                    <a:latin typeface="+mn-ea"/>
                    <a:ea typeface="+mn-ea"/>
                  </a:rPr>
                  <a:t>に準じる</a:t>
                </a:r>
                <a:r>
                  <a:rPr lang="en-US" altLang="ja-JP" sz="1200" dirty="0">
                    <a:latin typeface="+mn-ea"/>
                    <a:ea typeface="+mn-ea"/>
                  </a:rPr>
                  <a:t>.\begin{equation}  C = \</a:t>
                </a:r>
                <a:r>
                  <a:rPr lang="en-US" altLang="ja-JP" sz="1200" dirty="0" err="1">
                    <a:latin typeface="+mn-ea"/>
                    <a:ea typeface="+mn-ea"/>
                  </a:rPr>
                  <a:t>mathbf</a:t>
                </a:r>
                <a:r>
                  <a:rPr lang="en-US" altLang="ja-JP" sz="1200" dirty="0">
                    <a:latin typeface="+mn-ea"/>
                    <a:ea typeface="+mn-ea"/>
                  </a:rPr>
                  <a:t>{W}\</a:t>
                </a:r>
                <a:r>
                  <a:rPr lang="en-US" altLang="ja-JP" sz="1200" dirty="0" err="1">
                    <a:latin typeface="+mn-ea"/>
                    <a:ea typeface="+mn-ea"/>
                  </a:rPr>
                  <a:t>vectxy</a:t>
                </a:r>
                <a:r>
                  <a:rPr lang="en-US" altLang="ja-JP" sz="1200" dirty="0">
                    <a:latin typeface="+mn-ea"/>
                    <a:ea typeface="+mn-ea"/>
                  </a:rPr>
                  <a:t>{\</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{[CLS]}}}}{\</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{Avg}}}} = p\</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{[CLS]}}}+q\</a:t>
                </a:r>
                <a:r>
                  <a:rPr lang="en-US" altLang="ja-JP" sz="1200" dirty="0" err="1">
                    <a:latin typeface="+mn-ea"/>
                    <a:ea typeface="+mn-ea"/>
                  </a:rPr>
                  <a:t>widehat</a:t>
                </a:r>
                <a:r>
                  <a:rPr lang="en-US" altLang="ja-JP" sz="1200" dirty="0">
                    <a:latin typeface="+mn-ea"/>
                    <a:ea typeface="+mn-ea"/>
                  </a:rPr>
                  <a:t>{E_{\</a:t>
                </a:r>
                <a:r>
                  <a:rPr lang="en-US" altLang="ja-JP" sz="1200" dirty="0" err="1">
                    <a:latin typeface="+mn-ea"/>
                    <a:ea typeface="+mn-ea"/>
                  </a:rPr>
                  <a:t>mathrm</a:t>
                </a:r>
                <a:r>
                  <a:rPr lang="en-US" altLang="ja-JP" sz="1200" dirty="0">
                    <a:latin typeface="+mn-ea"/>
                    <a:ea typeface="+mn-ea"/>
                  </a:rPr>
                  <a:t>{Avg}}} \label{pooling_ex2}\end{equation}% </a:t>
                </a:r>
                <a:r>
                  <a:rPr lang="ja-JP" altLang="en-US" sz="1200" dirty="0">
                    <a:latin typeface="+mn-ea"/>
                    <a:ea typeface="+mn-ea"/>
                  </a:rPr>
                  <a:t>提案モデル </a:t>
                </a:r>
                <a:r>
                  <a:rPr lang="en-US" altLang="ja-JP" sz="1200" dirty="0">
                    <a:latin typeface="+mn-ea"/>
                    <a:ea typeface="+mn-ea"/>
                  </a:rPr>
                  <a:t>1 </a:t>
                </a:r>
                <a:r>
                  <a:rPr lang="ja-JP" altLang="en-US" sz="1200" dirty="0">
                    <a:latin typeface="+mn-ea"/>
                    <a:ea typeface="+mn-ea"/>
                  </a:rPr>
                  <a:t>を用いて入力された文章データの分散表現を獲得する利点としては</a:t>
                </a:r>
                <a:r>
                  <a:rPr lang="en-US" altLang="ja-JP" sz="1200" dirty="0">
                    <a:latin typeface="+mn-ea"/>
                    <a:ea typeface="+mn-ea"/>
                  </a:rPr>
                  <a:t>, </a:t>
                </a:r>
                <a:r>
                  <a:rPr lang="ja-JP" altLang="en-US" sz="1200" dirty="0">
                    <a:latin typeface="+mn-ea"/>
                    <a:ea typeface="+mn-ea"/>
                  </a:rPr>
                  <a:t>事前学習済 </a:t>
                </a:r>
                <a:r>
                  <a:rPr lang="en-US" altLang="ja-JP" sz="1200" dirty="0">
                    <a:latin typeface="+mn-ea"/>
                    <a:ea typeface="+mn-ea"/>
                  </a:rPr>
                  <a:t>BERT </a:t>
                </a:r>
                <a:r>
                  <a:rPr lang="ja-JP" altLang="en-US" sz="1200" dirty="0">
                    <a:latin typeface="+mn-ea"/>
                    <a:ea typeface="+mn-ea"/>
                  </a:rPr>
                  <a:t>モデルにおける最大入力長の制限によって切り捨てられてしまっていた原文データの重要な文脈情報を</a:t>
                </a:r>
                <a:r>
                  <a:rPr lang="en-US" altLang="ja-JP" sz="1200" dirty="0">
                    <a:latin typeface="+mn-ea"/>
                    <a:ea typeface="+mn-ea"/>
                  </a:rPr>
                  <a:t>, </a:t>
                </a:r>
                <a:r>
                  <a:rPr lang="ja-JP" altLang="en-US" sz="1200" dirty="0">
                    <a:latin typeface="+mn-ea"/>
                    <a:ea typeface="+mn-ea"/>
                  </a:rPr>
                  <a:t>要約データによって補完しながら最適な重みパラメータを学習できる点であり</a:t>
                </a:r>
                <a:r>
                  <a:rPr lang="en-US" altLang="ja-JP" sz="1200" dirty="0">
                    <a:latin typeface="+mn-ea"/>
                    <a:ea typeface="+mn-ea"/>
                  </a:rPr>
                  <a:t>, </a:t>
                </a:r>
                <a:r>
                  <a:rPr lang="ja-JP" altLang="en-US" sz="1200" dirty="0">
                    <a:latin typeface="+mn-ea"/>
                    <a:ea typeface="+mn-ea"/>
                  </a:rPr>
                  <a:t>これを確認することで提案モデル </a:t>
                </a:r>
                <a:r>
                  <a:rPr lang="en-US" altLang="ja-JP" sz="1200" dirty="0">
                    <a:latin typeface="+mn-ea"/>
                    <a:ea typeface="+mn-ea"/>
                  </a:rPr>
                  <a:t>1 </a:t>
                </a:r>
                <a:r>
                  <a:rPr lang="ja-JP" altLang="en-US" sz="1200" dirty="0">
                    <a:latin typeface="+mn-ea"/>
                    <a:ea typeface="+mn-ea"/>
                  </a:rPr>
                  <a:t>の有効性を示す</a:t>
                </a:r>
                <a:r>
                  <a:rPr lang="en-US" altLang="ja-JP" sz="1200" dirty="0">
                    <a:latin typeface="+mn-ea"/>
                    <a:ea typeface="+mn-ea"/>
                  </a:rPr>
                  <a:t>.</a:t>
                </a:r>
                <a:r>
                  <a:rPr lang="ja-JP" altLang="en-US" sz="1200" dirty="0">
                    <a:latin typeface="+mn-ea"/>
                    <a:ea typeface="+mn-ea"/>
                  </a:rPr>
                  <a:t>提案モデル </a:t>
                </a:r>
                <a:r>
                  <a:rPr lang="en-US" altLang="ja-JP" sz="1200" dirty="0">
                    <a:latin typeface="+mn-ea"/>
                    <a:ea typeface="+mn-ea"/>
                  </a:rPr>
                  <a:t>2 </a:t>
                </a:r>
                <a:r>
                  <a:rPr lang="ja-JP" altLang="en-US" sz="1200" dirty="0">
                    <a:latin typeface="+mn-ea"/>
                    <a:ea typeface="+mn-ea"/>
                  </a:rPr>
                  <a:t>を用いて入力された文章データの分散表現を獲得する利点としては</a:t>
                </a:r>
                <a:r>
                  <a:rPr lang="en-US" altLang="ja-JP" sz="1200" dirty="0">
                    <a:latin typeface="+mn-ea"/>
                    <a:ea typeface="+mn-ea"/>
                  </a:rPr>
                  <a:t>, </a:t>
                </a:r>
                <a:r>
                  <a:rPr lang="ja-JP" altLang="en-US" sz="1200" dirty="0">
                    <a:latin typeface="+mn-ea"/>
                    <a:ea typeface="+mn-ea"/>
                  </a:rPr>
                  <a:t>提案モデル </a:t>
                </a:r>
                <a:r>
                  <a:rPr lang="en-US" altLang="ja-JP" sz="1200" dirty="0">
                    <a:latin typeface="+mn-ea"/>
                    <a:ea typeface="+mn-ea"/>
                  </a:rPr>
                  <a:t>1 </a:t>
                </a:r>
                <a:r>
                  <a:rPr lang="ja-JP" altLang="en-US" sz="1200" dirty="0">
                    <a:latin typeface="+mn-ea"/>
                    <a:ea typeface="+mn-ea"/>
                  </a:rPr>
                  <a:t>と比較して計算量やパラメータ数の削減が可能である点が挙げられる</a:t>
                </a:r>
                <a:r>
                  <a:rPr lang="en-US" altLang="ja-JP" sz="1200" dirty="0">
                    <a:latin typeface="+mn-ea"/>
                    <a:ea typeface="+mn-ea"/>
                  </a:rPr>
                  <a:t>. </a:t>
                </a:r>
                <a:r>
                  <a:rPr lang="ja-JP" altLang="en-US" sz="1200" dirty="0">
                    <a:latin typeface="+mn-ea"/>
                    <a:ea typeface="+mn-ea"/>
                  </a:rPr>
                  <a:t>また</a:t>
                </a:r>
                <a:r>
                  <a:rPr lang="en-US" altLang="ja-JP" sz="1200" dirty="0">
                    <a:latin typeface="+mn-ea"/>
                    <a:ea typeface="+mn-ea"/>
                  </a:rPr>
                  <a:t>, TF-IDF </a:t>
                </a:r>
                <a:r>
                  <a:rPr lang="ja-JP" altLang="en-US" sz="1200" dirty="0">
                    <a:latin typeface="+mn-ea"/>
                    <a:ea typeface="+mn-ea"/>
                  </a:rPr>
                  <a:t>スコアを用いることで</a:t>
                </a:r>
                <a:r>
                  <a:rPr lang="en-US" altLang="ja-JP" sz="1200" dirty="0">
                    <a:latin typeface="+mn-ea"/>
                    <a:ea typeface="+mn-ea"/>
                  </a:rPr>
                  <a:t>, </a:t>
                </a:r>
                <a:r>
                  <a:rPr lang="ja-JP" altLang="en-US" sz="1200" dirty="0">
                    <a:latin typeface="+mn-ea"/>
                    <a:ea typeface="+mn-ea"/>
                  </a:rPr>
                  <a:t>要約文内の重要度の高い単語を選択的に強調しながら最適な重みパラメータを学習できることを確認することで提案モデル </a:t>
                </a:r>
                <a:r>
                  <a:rPr lang="en-US" altLang="ja-JP" sz="1200" dirty="0">
                    <a:latin typeface="+mn-ea"/>
                    <a:ea typeface="+mn-ea"/>
                  </a:rPr>
                  <a:t>2 </a:t>
                </a:r>
                <a:r>
                  <a:rPr lang="ja-JP" altLang="en-US" sz="1200" dirty="0">
                    <a:latin typeface="+mn-ea"/>
                    <a:ea typeface="+mn-ea"/>
                  </a:rPr>
                  <a:t>の有効性を示す</a:t>
                </a:r>
                <a:r>
                  <a:rPr lang="en-US" altLang="ja-JP" sz="1200" dirty="0">
                    <a:latin typeface="+mn-ea"/>
                    <a:ea typeface="+mn-ea"/>
                  </a:rPr>
                  <a:t>.</a:t>
                </a:r>
              </a:p>
            </p:txBody>
          </p:sp>
        </mc:Fallback>
      </mc:AlternateContent>
      <p:sp>
        <p:nvSpPr>
          <p:cNvPr id="4" name="スライド番号プレースホルダー 3">
            <a:extLst>
              <a:ext uri="{FF2B5EF4-FFF2-40B4-BE49-F238E27FC236}">
                <a16:creationId xmlns:a16="http://schemas.microsoft.com/office/drawing/2014/main" id="{CFEF06EE-EEF9-CD07-5A19-88A321D20C63}"/>
              </a:ext>
            </a:extLst>
          </p:cNvPr>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2838978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[13:30]</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31</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API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34</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35</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[9:00]</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36</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a:t>
            </a:r>
            <a:r>
              <a:rPr lang="en-US" altLang="ja-JP" dirty="0"/>
              <a:t>LLM</a:t>
            </a:r>
            <a:r>
              <a:rPr lang="ja-JP" altLang="en-US" dirty="0"/>
              <a:t>を活用したシステムに注目が集まっています。</a:t>
            </a:r>
            <a:endParaRPr lang="en-US" altLang="ja-JP" dirty="0"/>
          </a:p>
          <a:p>
            <a:r>
              <a:rPr lang="ja-JP" altLang="en-US" dirty="0"/>
              <a:t>これらの技術は、業界やユースケースにおいて活用されています。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そこで本研究では、その分散表現の処理方法の１つである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a:t>
            </a:r>
            <a:r>
              <a:rPr lang="ja-JP" altLang="en-US" sz="1050" b="1" dirty="0"/>
              <a:t>文頭</a:t>
            </a:r>
            <a:r>
              <a:rPr lang="ja-JP" altLang="en-US" sz="1050" dirty="0"/>
              <a:t>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ja-JP" altLang="en-US" sz="1050" dirty="0"/>
              <a:t>そして、</a:t>
            </a:r>
            <a:r>
              <a:rPr lang="en-US" altLang="ja-JP" sz="1050" dirty="0"/>
              <a:t>2</a:t>
            </a:r>
            <a:r>
              <a:rPr lang="ja-JP" altLang="en-US" sz="1050" dirty="0"/>
              <a:t>つめは各単語トークンの埋め込み表現の平均ベクトル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b="1" dirty="0"/>
              <a:t>適切なプーリング手法の選択はモデルの性能に直接影響を与える</a:t>
            </a:r>
            <a:r>
              <a:rPr lang="ja-JP" altLang="en-US" sz="1050" dirty="0"/>
              <a:t>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を提案しました</a:t>
                </a:r>
                <a:endParaRPr lang="en-US" altLang="ja-JP" dirty="0"/>
              </a:p>
              <a:p>
                <a:pPr marL="0" lvl="0" indent="0" algn="l" rtl="0">
                  <a:spcBef>
                    <a:spcPts val="0"/>
                  </a:spcBef>
                  <a:spcAft>
                    <a:spcPts val="0"/>
                  </a:spcAft>
                  <a:buNone/>
                </a:pPr>
                <a:r>
                  <a:rPr lang="ja-JP" altLang="en-US" sz="1200" dirty="0">
                    <a:latin typeface="+mn-ea"/>
                    <a:ea typeface="+mn-ea"/>
                  </a:rPr>
                  <a:t>これは学習可能な和が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を文の分散表現とするプーリング手法であり</a:t>
                </a:r>
                <a:endParaRPr lang="en-US" altLang="ja-JP" sz="1200" dirty="0">
                  <a:latin typeface="+mn-ea"/>
                  <a:ea typeface="+mn-ea"/>
                </a:endParaRPr>
              </a:p>
              <a:p>
                <a:pPr lvl="0"/>
                <a:r>
                  <a:rPr lang="ja-JP" altLang="en-US" sz="1200" dirty="0">
                    <a:latin typeface="+mn-ea"/>
                    <a:ea typeface="+mn-ea"/>
                  </a:rPr>
                  <a:t>テキスト分類タスクにおいて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のみを場合よりも高い性能を示しました</a:t>
                </a:r>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B06BA-647E-EB0A-1D72-2C8E708621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82EB71-87B7-05FA-803F-554A7F04BFE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0A8441-33AD-219C-9683-05987B5C429D}"/>
              </a:ext>
            </a:extLst>
          </p:cNvPr>
          <p:cNvSpPr>
            <a:spLocks noGrp="1"/>
          </p:cNvSpPr>
          <p:nvPr>
            <p:ph type="body" idx="1"/>
          </p:nvPr>
        </p:nvSpPr>
        <p:spPr/>
        <p:txBody>
          <a:bodyPr/>
          <a:lstStyle/>
          <a:p>
            <a:r>
              <a:rPr lang="ja-JP" altLang="en-US" dirty="0"/>
              <a:t>ここで、本研究の概要を説明します。</a:t>
            </a:r>
            <a:endParaRPr lang="en-US" altLang="ja-JP" dirty="0"/>
          </a:p>
          <a:p>
            <a:endParaRPr lang="en-US" altLang="ja-JP" dirty="0"/>
          </a:p>
          <a:p>
            <a:r>
              <a:rPr lang="ja-JP" altLang="en-US" dirty="0"/>
              <a:t>まず、生成 </a:t>
            </a:r>
            <a:r>
              <a:rPr lang="en-US" altLang="ja-JP" dirty="0"/>
              <a:t>AI </a:t>
            </a:r>
            <a:r>
              <a:rPr lang="ja-JP" altLang="en-US" dirty="0"/>
              <a:t>を用いることで原文データから要約文データを獲得します。</a:t>
            </a:r>
            <a:endParaRPr lang="en-US" altLang="ja-JP" dirty="0"/>
          </a:p>
          <a:p>
            <a:r>
              <a:rPr lang="ja-JP" altLang="en-US" dirty="0"/>
              <a:t>次に、大和による </a:t>
            </a:r>
            <a:r>
              <a:rPr lang="en-US" altLang="ja-JP" dirty="0"/>
              <a:t>CAP </a:t>
            </a:r>
            <a:r>
              <a:rPr lang="ja-JP" altLang="en-US" dirty="0"/>
              <a:t>をベースとした</a:t>
            </a:r>
            <a:r>
              <a:rPr lang="ja-JP" altLang="en-US" sz="1200" b="1" dirty="0">
                <a:latin typeface="+mn-ea"/>
              </a:rPr>
              <a:t>要約文情報を組み込んだプーリング手法を提案</a:t>
            </a:r>
            <a:r>
              <a:rPr lang="ja-JP" altLang="en-US" sz="1200" b="0" dirty="0">
                <a:latin typeface="+mn-ea"/>
              </a:rPr>
              <a:t>します。</a:t>
            </a:r>
            <a:endParaRPr lang="en-US" altLang="ja-JP" dirty="0"/>
          </a:p>
          <a:p>
            <a:r>
              <a:rPr lang="ja-JP" altLang="en-US" dirty="0"/>
              <a:t>そして、先行研究に倣ってテキスト分類タスクにおける提案手法の有効性を検証します</a:t>
            </a:r>
            <a:endParaRPr lang="en-US" altLang="ja-JP" b="1" dirty="0"/>
          </a:p>
        </p:txBody>
      </p:sp>
      <p:sp>
        <p:nvSpPr>
          <p:cNvPr id="4" name="スライド番号プレースホルダー 3">
            <a:extLst>
              <a:ext uri="{FF2B5EF4-FFF2-40B4-BE49-F238E27FC236}">
                <a16:creationId xmlns:a16="http://schemas.microsoft.com/office/drawing/2014/main" id="{EA0A5601-B339-3EBA-5CD5-185BCF278E5C}"/>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699058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a:t>[2:50]</a:t>
            </a:r>
          </a:p>
          <a:p>
            <a:r>
              <a:rPr kumimoji="1" lang="ja-JP" altLang="en-US"/>
              <a:t>次</a:t>
            </a:r>
            <a:r>
              <a:rPr kumimoji="1" lang="ja-JP" altLang="en-US" dirty="0"/>
              <a:t>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本研究ではテキストの埋め込み手法として</a:t>
            </a:r>
            <a:r>
              <a:rPr kumimoji="1" lang="en-US" altLang="ja-JP" dirty="0"/>
              <a:t>BERT</a:t>
            </a:r>
            <a:r>
              <a:rPr kumimoji="1" lang="ja-JP" altLang="en-US" dirty="0"/>
              <a:t>を用いました。</a:t>
            </a:r>
            <a:endParaRPr kumimoji="1" lang="en-US" altLang="ja-JP" dirty="0"/>
          </a:p>
          <a:p>
            <a:r>
              <a:rPr kumimoji="1" lang="ja-JP" altLang="en-US" dirty="0"/>
              <a:t>詳細については時間の都合上省略します</a:t>
            </a:r>
            <a:endParaRPr kumimoji="1" lang="en-US" altLang="ja-JP" dirty="0"/>
          </a:p>
          <a:p>
            <a:r>
              <a:rPr kumimoji="1" lang="en-US" altLang="ja-JP" dirty="0"/>
              <a:t>---------</a:t>
            </a:r>
          </a:p>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2025/2/10</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2025/2/10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2025/2/10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2025/2/10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2025/2/10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2025/2/10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2025/2/10</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2025/2/10</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分散表現の統合手法</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normAutofit lnSpcReduction="10000"/>
          </a:bodyPr>
          <a:lstStyle/>
          <a:p>
            <a:pPr algn="r"/>
            <a:r>
              <a:rPr kumimoji="1" lang="ja-JP" altLang="en-US" sz="2000" dirty="0"/>
              <a:t>創発ソフトウェア研究</a:t>
            </a:r>
            <a:r>
              <a:rPr lang="ja-JP" altLang="en-US" sz="2000" dirty="0"/>
              <a:t>室 </a:t>
            </a:r>
            <a:r>
              <a:rPr lang="en-US" altLang="ja-JP" sz="2000" dirty="0"/>
              <a:t>(</a:t>
            </a:r>
            <a:r>
              <a:rPr lang="ja-JP" altLang="en-US" sz="2000" dirty="0"/>
              <a:t>第 </a:t>
            </a:r>
            <a:r>
              <a:rPr lang="en-US" altLang="ja-JP" sz="2000" dirty="0"/>
              <a:t>1 </a:t>
            </a:r>
            <a:r>
              <a:rPr lang="ja-JP" altLang="en-US" sz="2000" dirty="0"/>
              <a:t>グループ</a:t>
            </a:r>
            <a:r>
              <a:rPr lang="en-US" altLang="ja-JP" sz="2000" dirty="0"/>
              <a:t>)</a:t>
            </a:r>
            <a:endParaRPr kumimoji="1" lang="en-US" altLang="ja-JP" sz="2000" dirty="0"/>
          </a:p>
          <a:p>
            <a:pPr algn="r"/>
            <a:r>
              <a:rPr lang="en-US" altLang="ja-JP" sz="2000" dirty="0"/>
              <a:t>2210104043       </a:t>
            </a:r>
            <a:r>
              <a:rPr lang="ja-JP" altLang="en-US" sz="2000" b="1" dirty="0"/>
              <a:t>高山 裕成</a:t>
            </a:r>
            <a:endParaRPr kumimoji="1" lang="ja-JP" altLang="en-US" sz="2000" b="1"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2677656"/>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ja-JP" altLang="en-US" sz="2400" dirty="0"/>
              <a:t>要約文生成には </a:t>
            </a:r>
            <a:r>
              <a:rPr lang="en-US" altLang="ja-JP" sz="2400" dirty="0"/>
              <a:t>‘</a:t>
            </a:r>
            <a:r>
              <a:rPr lang="en-US" altLang="ja-JP" sz="2400" dirty="0" err="1"/>
              <a:t>plamo</a:t>
            </a:r>
            <a:r>
              <a:rPr lang="en-US" altLang="ja-JP" sz="2400" dirty="0"/>
              <a:t>-beta’ </a:t>
            </a:r>
            <a:r>
              <a:rPr lang="ja-JP" altLang="en-US" sz="2400" dirty="0"/>
              <a:t>モデルを使用</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solidFill>
            <a:schemeClr val="accent3"/>
          </a:solidFill>
          <a:ln>
            <a:solidFill>
              <a:schemeClr val="tx1">
                <a:lumMod val="75000"/>
              </a:schemeClr>
            </a:solidFill>
            <a:prstDash val="sysDash"/>
          </a:ln>
        </p:spPr>
        <p:txBody>
          <a:bodyPr wrap="square" rtlCol="0">
            <a:spAutoFit/>
          </a:bodyPr>
          <a:lstStyle/>
          <a:p>
            <a:r>
              <a:rPr lang="en-US" altLang="ja-JP" sz="1200" dirty="0" err="1">
                <a:latin typeface="+mn-ea"/>
                <a:ea typeface="+mn-ea"/>
              </a:rPr>
              <a:t>Plamo</a:t>
            </a:r>
            <a:r>
              <a:rPr lang="en-US" altLang="ja-JP" sz="1200" dirty="0">
                <a:latin typeface="+mn-ea"/>
                <a:ea typeface="+mn-ea"/>
              </a:rPr>
              <a:t> </a:t>
            </a:r>
            <a:r>
              <a:rPr lang="ja-JP" altLang="en-US" sz="1200" dirty="0">
                <a:latin typeface="+mn-ea"/>
                <a:ea typeface="+mn-ea"/>
              </a:rPr>
              <a:t>の 引用</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3200" b="1" dirty="0">
                <a:latin typeface="+mn-ea"/>
              </a:rPr>
              <a:t>livedoor </a:t>
            </a:r>
            <a:r>
              <a:rPr lang="ja-JP" altLang="en-US" sz="3200" b="1" dirty="0">
                <a:latin typeface="+mn-ea"/>
              </a:rPr>
              <a:t>ニュースコーパスデータセット</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288340" y="1426808"/>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a:t>
                </a:r>
                <a:r>
                  <a:rPr lang="ja-JP" altLang="en-US" sz="2400" b="1" dirty="0">
                    <a:solidFill>
                      <a:schemeClr val="tx1"/>
                    </a:solidFill>
                  </a:rPr>
                  <a:t>カテゴリ名</a:t>
                </a:r>
                <a:r>
                  <a:rPr lang="ja-JP" altLang="en-US"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b="1" dirty="0">
                    <a:solidFill>
                      <a:schemeClr val="tx1"/>
                    </a:solidFill>
                  </a:rPr>
                  <a:t>記事タイトル</a:t>
                </a:r>
                <a:r>
                  <a:rPr lang="ja-JP" altLang="en-US"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b="1" dirty="0">
                    <a:solidFill>
                      <a:schemeClr val="tx1"/>
                    </a:solidFill>
                  </a:rPr>
                  <a:t>記事本文</a:t>
                </a:r>
                <a:r>
                  <a:rPr lang="ja-JP" altLang="en-US"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br>
                  <a:rPr lang="en-US" altLang="ja-JP" sz="2400" dirty="0">
                    <a:solidFill>
                      <a:schemeClr val="tx1"/>
                    </a:solidFill>
                  </a:rPr>
                </a:b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288340" y="1426808"/>
                <a:ext cx="8567320" cy="4759957"/>
              </a:xfrm>
              <a:prstGeom prst="rect">
                <a:avLst/>
              </a:prstGeom>
              <a:blipFill>
                <a:blip r:embed="rId3"/>
                <a:stretch>
                  <a:fillRect l="-925" b="-1921"/>
                </a:stretch>
              </a:blipFill>
            </p:spPr>
            <p:txBody>
              <a:bodyPr/>
              <a:lstStyle/>
              <a:p>
                <a:r>
                  <a:rPr lang="ja-JP" altLang="en-US">
                    <a:noFill/>
                  </a:rPr>
                  <a:t> </a:t>
                </a:r>
              </a:p>
            </p:txBody>
          </p:sp>
        </mc:Fallback>
      </mc:AlternateContent>
      <p:sp>
        <p:nvSpPr>
          <p:cNvPr id="2" name="正方形/長方形 1">
            <a:extLst>
              <a:ext uri="{FF2B5EF4-FFF2-40B4-BE49-F238E27FC236}">
                <a16:creationId xmlns:a16="http://schemas.microsoft.com/office/drawing/2014/main" id="{554A950D-BCA8-2FE8-13A9-6EFBF48ED264}"/>
              </a:ext>
            </a:extLst>
          </p:cNvPr>
          <p:cNvSpPr/>
          <p:nvPr/>
        </p:nvSpPr>
        <p:spPr>
          <a:xfrm>
            <a:off x="797169" y="4220308"/>
            <a:ext cx="6201508" cy="1942962"/>
          </a:xfrm>
          <a:prstGeom prst="rect">
            <a:avLst/>
          </a:prstGeom>
          <a:no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DD22A85-93B9-D41B-96A4-9D08496B8DA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2D875F5-0E03-F4F9-DE07-78876C9EA261}"/>
              </a:ext>
            </a:extLst>
          </p:cNvPr>
          <p:cNvSpPr txBox="1"/>
          <p:nvPr/>
        </p:nvSpPr>
        <p:spPr>
          <a:xfrm>
            <a:off x="119742" y="694729"/>
            <a:ext cx="9024258" cy="61632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本研究の概要</a:t>
            </a:r>
            <a:endParaRPr lang="en-US" altLang="ja-JP" sz="3200" b="1" dirty="0">
              <a:latin typeface="+mn-ea"/>
            </a:endParaRPr>
          </a:p>
          <a:p>
            <a:pPr marL="0" lvl="0" indent="0" algn="l" rtl="0">
              <a:spcBef>
                <a:spcPts val="0"/>
              </a:spcBef>
              <a:spcAft>
                <a:spcPts val="0"/>
              </a:spcAft>
              <a:buNone/>
            </a:pP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p>
          <a:p>
            <a:pPr marL="0" lvl="0" indent="0" algn="l" rtl="0">
              <a:spcBef>
                <a:spcPts val="0"/>
              </a:spcBef>
              <a:spcAft>
                <a:spcPts val="0"/>
              </a:spcAft>
              <a:buNone/>
            </a:pPr>
            <a:r>
              <a:rPr lang="ja-JP" altLang="en-US" sz="2000" b="1" dirty="0">
                <a:latin typeface="+mn-ea"/>
              </a:rPr>
              <a:t>① </a:t>
            </a:r>
            <a:r>
              <a:rPr lang="ja-JP" altLang="en-US" sz="2000" b="1" dirty="0">
                <a:solidFill>
                  <a:schemeClr val="accent1"/>
                </a:solidFill>
                <a:latin typeface="+mn-ea"/>
              </a:rPr>
              <a:t>生成 </a:t>
            </a:r>
            <a:r>
              <a:rPr lang="en-US" altLang="ja-JP" sz="2000" b="1" dirty="0">
                <a:solidFill>
                  <a:schemeClr val="accent1"/>
                </a:solidFill>
                <a:latin typeface="+mn-ea"/>
              </a:rPr>
              <a:t>AI </a:t>
            </a:r>
            <a:r>
              <a:rPr lang="ja-JP" altLang="en-US" sz="2000" b="1" dirty="0">
                <a:solidFill>
                  <a:schemeClr val="accent1"/>
                </a:solidFill>
                <a:latin typeface="+mn-ea"/>
              </a:rPr>
              <a:t>を用いた要約文生成</a:t>
            </a:r>
            <a:endParaRPr lang="en-US" altLang="ja-JP" sz="2000" b="1" dirty="0">
              <a:solidFill>
                <a:schemeClr val="accent1"/>
              </a:solidFill>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r>
              <a:rPr lang="ja-JP" altLang="en-US" sz="2000" b="1" dirty="0">
                <a:latin typeface="+mn-ea"/>
              </a:rPr>
              <a:t>② </a:t>
            </a:r>
            <a:r>
              <a:rPr lang="en-US" altLang="ja-JP" sz="2000" b="1" dirty="0">
                <a:latin typeface="+mn-ea"/>
              </a:rPr>
              <a:t>CAP </a:t>
            </a:r>
            <a:r>
              <a:rPr lang="ja-JP" altLang="en-US" sz="2000" b="1" dirty="0">
                <a:latin typeface="+mn-ea"/>
              </a:rPr>
              <a:t>をベースとした要約文情報を組み込んだプーリング手法の提案</a:t>
            </a: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r>
              <a:rPr lang="ja-JP" altLang="en-US" sz="2000" b="1" dirty="0">
                <a:latin typeface="+mn-ea"/>
              </a:rPr>
              <a:t>③ テキスト分類タスクによる提案手法に対する有効性の検証</a:t>
            </a:r>
            <a:endParaRPr lang="en-US" altLang="ja-JP" sz="2000" b="1" dirty="0">
              <a:latin typeface="+mn-ea"/>
            </a:endParaRPr>
          </a:p>
          <a:p>
            <a:pPr marL="0" lvl="0" indent="0" algn="l" rtl="0">
              <a:spcBef>
                <a:spcPts val="0"/>
              </a:spcBef>
              <a:spcAft>
                <a:spcPts val="0"/>
              </a:spcAft>
              <a:buNone/>
            </a:pPr>
            <a:endParaRPr lang="en-US" sz="2000" b="1"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0AF00E0-DDE9-4EE7-7582-6E763E2D11CE}"/>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p:grpSp>
        <p:nvGrpSpPr>
          <p:cNvPr id="43" name="グループ化 42">
            <a:extLst>
              <a:ext uri="{FF2B5EF4-FFF2-40B4-BE49-F238E27FC236}">
                <a16:creationId xmlns:a16="http://schemas.microsoft.com/office/drawing/2014/main" id="{3625B547-569F-625B-3826-CA07B9F3944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35110022-94CB-16C9-2E48-0B5920B504D2}"/>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CAB7D9D8-65F4-D3C8-1DAF-F2D630ED8EDB}"/>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3"/>
                </a:rPr>
                <a:t>https://plamo.preferredai.jp/</a:t>
              </a:r>
              <a:r>
                <a:rPr lang="en-US" altLang="ja-JP" sz="2800" dirty="0">
                  <a:latin typeface="+mn-ea"/>
                  <a:ea typeface="+mn-ea"/>
                </a:rPr>
                <a:t>, 2024.</a:t>
              </a:r>
            </a:p>
          </p:txBody>
        </p:sp>
      </p:grpSp>
    </p:spTree>
    <p:extLst>
      <p:ext uri="{BB962C8B-B14F-4D97-AF65-F5344CB8AC3E}">
        <p14:creationId xmlns:p14="http://schemas.microsoft.com/office/powerpoint/2010/main" val="150320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B6BF7DD-A60E-95E1-CD10-B48DA9996DC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9739DFD-4B43-715E-505D-846FF1E63E24}"/>
              </a:ext>
            </a:extLst>
          </p:cNvPr>
          <p:cNvSpPr txBox="1"/>
          <p:nvPr/>
        </p:nvSpPr>
        <p:spPr>
          <a:xfrm>
            <a:off x="119742" y="694729"/>
            <a:ext cx="9024258" cy="61632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本研究の概要</a:t>
            </a:r>
            <a:endParaRPr lang="en-US" altLang="ja-JP" sz="3200" b="1" dirty="0">
              <a:latin typeface="+mn-ea"/>
            </a:endParaRPr>
          </a:p>
          <a:p>
            <a:pPr marL="0" lvl="0" indent="0" algn="l" rtl="0">
              <a:spcBef>
                <a:spcPts val="0"/>
              </a:spcBef>
              <a:spcAft>
                <a:spcPts val="0"/>
              </a:spcAft>
              <a:buNone/>
            </a:pP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p>
          <a:p>
            <a:pPr marL="0" lvl="0" indent="0" algn="l" rtl="0">
              <a:spcBef>
                <a:spcPts val="0"/>
              </a:spcBef>
              <a:spcAft>
                <a:spcPts val="0"/>
              </a:spcAft>
              <a:buNone/>
            </a:pPr>
            <a:r>
              <a:rPr lang="ja-JP" altLang="en-US" sz="2000" b="1" dirty="0">
                <a:latin typeface="+mn-ea"/>
              </a:rPr>
              <a:t>① 生成 </a:t>
            </a:r>
            <a:r>
              <a:rPr lang="en-US" altLang="ja-JP" sz="2000" b="1" dirty="0">
                <a:latin typeface="+mn-ea"/>
              </a:rPr>
              <a:t>AI </a:t>
            </a:r>
            <a:r>
              <a:rPr lang="ja-JP" altLang="en-US" sz="2000" b="1" dirty="0">
                <a:latin typeface="+mn-ea"/>
              </a:rPr>
              <a:t>を用いた要約文生成</a:t>
            </a: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r>
              <a:rPr lang="ja-JP" altLang="en-US" sz="2000" b="1" dirty="0">
                <a:latin typeface="+mn-ea"/>
              </a:rPr>
              <a:t>② </a:t>
            </a:r>
            <a:r>
              <a:rPr lang="en-US" altLang="ja-JP" sz="2000" b="1" dirty="0">
                <a:solidFill>
                  <a:srgbClr val="F4B54B"/>
                </a:solidFill>
                <a:latin typeface="+mn-ea"/>
              </a:rPr>
              <a:t>CAP </a:t>
            </a:r>
            <a:r>
              <a:rPr lang="ja-JP" altLang="en-US" sz="2000" b="1" dirty="0">
                <a:solidFill>
                  <a:srgbClr val="F4B54B"/>
                </a:solidFill>
                <a:latin typeface="+mn-ea"/>
              </a:rPr>
              <a:t>をベースとした要約文情報を組み込んだプーリング手法の提案</a:t>
            </a:r>
            <a:endParaRPr lang="en-US" altLang="ja-JP" sz="2000" b="1" dirty="0">
              <a:solidFill>
                <a:srgbClr val="F4B54B"/>
              </a:solidFill>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r>
              <a:rPr lang="ja-JP" altLang="en-US" sz="2000" b="1" dirty="0">
                <a:latin typeface="+mn-ea"/>
              </a:rPr>
              <a:t>③ テキスト分類タスクによる提案手法に対する有効性の検証</a:t>
            </a:r>
            <a:endParaRPr lang="en-US" altLang="ja-JP" sz="2000" b="1" dirty="0">
              <a:latin typeface="+mn-ea"/>
            </a:endParaRPr>
          </a:p>
          <a:p>
            <a:pPr marL="0" lvl="0" indent="0" algn="l" rtl="0">
              <a:spcBef>
                <a:spcPts val="0"/>
              </a:spcBef>
              <a:spcAft>
                <a:spcPts val="0"/>
              </a:spcAft>
              <a:buNone/>
            </a:pPr>
            <a:endParaRPr lang="en-US" sz="2000" b="1"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DA3BE6FE-D0BB-05E3-AA7A-A19D90FF9D78}"/>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43" name="グループ化 42">
            <a:extLst>
              <a:ext uri="{FF2B5EF4-FFF2-40B4-BE49-F238E27FC236}">
                <a16:creationId xmlns:a16="http://schemas.microsoft.com/office/drawing/2014/main" id="{0380C4A6-C8FC-ED3F-4BE3-44AA9BEEDB5F}"/>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6FCCEA-858E-3B5A-EE1D-1DED9E5D23EE}"/>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7E5BC489-6093-4CEB-4683-58B2FABFC899}"/>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3"/>
                </a:rPr>
                <a:t>https://plamo.preferredai.jp/</a:t>
              </a:r>
              <a:r>
                <a:rPr lang="en-US" altLang="ja-JP" sz="2800" dirty="0">
                  <a:latin typeface="+mn-ea"/>
                  <a:ea typeface="+mn-ea"/>
                </a:rPr>
                <a:t>, 2024.</a:t>
              </a:r>
            </a:p>
          </p:txBody>
        </p:sp>
      </p:grpSp>
    </p:spTree>
    <p:extLst>
      <p:ext uri="{BB962C8B-B14F-4D97-AF65-F5344CB8AC3E}">
        <p14:creationId xmlns:p14="http://schemas.microsoft.com/office/powerpoint/2010/main" val="737870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7592EA45-BB15-46B9-7A94-866182565F74}"/>
              </a:ext>
            </a:extLst>
          </p:cNvPr>
          <p:cNvSpPr txBox="1"/>
          <p:nvPr/>
        </p:nvSpPr>
        <p:spPr>
          <a:xfrm>
            <a:off x="119742" y="92705"/>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 </a:t>
            </a:r>
            <a:r>
              <a:rPr lang="en-US" altLang="ja-JP" sz="3200" b="1" dirty="0">
                <a:latin typeface="+mn-ea"/>
              </a:rPr>
              <a:t>1</a:t>
            </a:r>
          </a:p>
          <a:p>
            <a:pPr marL="0" lvl="0" indent="0" algn="l" rtl="0">
              <a:spcBef>
                <a:spcPts val="0"/>
              </a:spcBef>
              <a:spcAft>
                <a:spcPts val="0"/>
              </a:spcAft>
              <a:buNone/>
            </a:pPr>
            <a:r>
              <a:rPr lang="en-US" sz="2400" b="1" dirty="0">
                <a:latin typeface="+mn-ea"/>
                <a:ea typeface="+mn-ea"/>
              </a:rPr>
              <a:t>	</a:t>
            </a:r>
            <a:r>
              <a:rPr lang="en-US" altLang="ja-JP" sz="2400" b="1" dirty="0">
                <a:latin typeface="+mn-ea"/>
                <a:ea typeface="+mn-ea"/>
              </a:rPr>
              <a:t>BERT </a:t>
            </a:r>
            <a:r>
              <a:rPr lang="ja-JP" altLang="en-US" sz="2400" b="1" dirty="0">
                <a:latin typeface="+mn-ea"/>
                <a:ea typeface="+mn-ea"/>
              </a:rPr>
              <a:t>の並列化による要約文情報の統合手法モデル</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正方形/長方形 1">
            <a:extLst>
              <a:ext uri="{FF2B5EF4-FFF2-40B4-BE49-F238E27FC236}">
                <a16:creationId xmlns:a16="http://schemas.microsoft.com/office/drawing/2014/main" id="{7C994049-6B66-AEB9-C21E-594B9962BBF2}"/>
              </a:ext>
            </a:extLst>
          </p:cNvPr>
          <p:cNvSpPr/>
          <p:nvPr/>
        </p:nvSpPr>
        <p:spPr>
          <a:xfrm>
            <a:off x="222738" y="1386808"/>
            <a:ext cx="8698526" cy="479145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A79839FB-7603-5D1D-35EF-B2CB8FB1B62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9569" y="1387214"/>
            <a:ext cx="7244862" cy="4790640"/>
          </a:xfrm>
          <a:prstGeom prst="rect">
            <a:avLst/>
          </a:prstGeom>
        </p:spPr>
      </p:pic>
      <p:sp>
        <p:nvSpPr>
          <p:cNvPr id="5" name="正方形/長方形 4">
            <a:extLst>
              <a:ext uri="{FF2B5EF4-FFF2-40B4-BE49-F238E27FC236}">
                <a16:creationId xmlns:a16="http://schemas.microsoft.com/office/drawing/2014/main" id="{AC23480C-ABB2-E0A4-D994-1EB2340B9171}"/>
              </a:ext>
            </a:extLst>
          </p:cNvPr>
          <p:cNvSpPr/>
          <p:nvPr/>
        </p:nvSpPr>
        <p:spPr>
          <a:xfrm>
            <a:off x="971043" y="3528646"/>
            <a:ext cx="740525" cy="457200"/>
          </a:xfrm>
          <a:prstGeom prst="rect">
            <a:avLst/>
          </a:prstGeom>
          <a:noFill/>
          <a:ln w="38100">
            <a:solidFill>
              <a:schemeClr val="accent5">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88ACAB5-025C-77EB-CBC4-A7915D85233D}"/>
              </a:ext>
            </a:extLst>
          </p:cNvPr>
          <p:cNvSpPr/>
          <p:nvPr/>
        </p:nvSpPr>
        <p:spPr>
          <a:xfrm>
            <a:off x="2960335" y="2677634"/>
            <a:ext cx="740525" cy="457200"/>
          </a:xfrm>
          <a:prstGeom prst="rect">
            <a:avLst/>
          </a:prstGeom>
          <a:noFill/>
          <a:ln w="38100">
            <a:solidFill>
              <a:schemeClr val="accent5">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7472C8C-9834-2F02-AAAA-8A0ABC5A1B20}"/>
              </a:ext>
            </a:extLst>
          </p:cNvPr>
          <p:cNvSpPr/>
          <p:nvPr/>
        </p:nvSpPr>
        <p:spPr>
          <a:xfrm>
            <a:off x="4949627" y="3528646"/>
            <a:ext cx="740525" cy="457200"/>
          </a:xfrm>
          <a:prstGeom prst="rect">
            <a:avLst/>
          </a:prstGeom>
          <a:noFill/>
          <a:ln w="38100">
            <a:solidFill>
              <a:schemeClr val="accent5">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CFE0C7A-9967-B085-96FB-C2F36C064F82}"/>
              </a:ext>
            </a:extLst>
          </p:cNvPr>
          <p:cNvSpPr/>
          <p:nvPr/>
        </p:nvSpPr>
        <p:spPr>
          <a:xfrm>
            <a:off x="6534318" y="2677634"/>
            <a:ext cx="740525" cy="457200"/>
          </a:xfrm>
          <a:prstGeom prst="rect">
            <a:avLst/>
          </a:prstGeom>
          <a:noFill/>
          <a:ln w="38100">
            <a:solidFill>
              <a:schemeClr val="accent5">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49D6DA7E-4AE6-4D84-2F16-7FBAFE8AA343}"/>
                  </a:ext>
                </a:extLst>
              </p:cNvPr>
              <p:cNvSpPr txBox="1"/>
              <p:nvPr/>
            </p:nvSpPr>
            <p:spPr>
              <a:xfrm>
                <a:off x="372268" y="1531693"/>
                <a:ext cx="3851246" cy="31489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rPr>
                        <m:t>𝐶</m:t>
                      </m:r>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𝑝</m:t>
                      </m:r>
                      <m:sSub>
                        <m:sSubPr>
                          <m:ctrlPr>
                            <a:rPr kumimoji="1" lang="en-US" altLang="ja-JP" b="0" i="1" smtClean="0">
                              <a:solidFill>
                                <a:schemeClr val="bg1"/>
                              </a:solidFill>
                              <a:latin typeface="Cambria Math" panose="02040503050406030204" pitchFamily="18" charset="0"/>
                            </a:rPr>
                          </m:ctrlPr>
                        </m:sSubPr>
                        <m:e>
                          <m:r>
                            <a:rPr kumimoji="1" lang="en-US" altLang="ja-JP" b="0" i="1" smtClean="0">
                              <a:solidFill>
                                <a:schemeClr val="bg1"/>
                              </a:solidFill>
                              <a:latin typeface="Cambria Math" panose="02040503050406030204" pitchFamily="18" charset="0"/>
                            </a:rPr>
                            <m:t>𝐸</m:t>
                          </m:r>
                        </m:e>
                        <m:sub>
                          <m:r>
                            <a:rPr kumimoji="1" lang="en-US" altLang="ja-JP" b="0" i="0" smtClean="0">
                              <a:solidFill>
                                <a:schemeClr val="bg1"/>
                              </a:solidFill>
                              <a:latin typeface="Cambria Math" panose="02040503050406030204" pitchFamily="18" charset="0"/>
                            </a:rPr>
                            <m:t>[</m:t>
                          </m:r>
                          <m:r>
                            <m:rPr>
                              <m:sty m:val="p"/>
                            </m:rPr>
                            <a:rPr kumimoji="1" lang="en-US" altLang="ja-JP" b="0" i="0" smtClean="0">
                              <a:solidFill>
                                <a:schemeClr val="bg1"/>
                              </a:solidFill>
                              <a:latin typeface="Cambria Math" panose="02040503050406030204" pitchFamily="18" charset="0"/>
                            </a:rPr>
                            <m:t>CLS</m:t>
                          </m:r>
                          <m:r>
                            <a:rPr kumimoji="1" lang="en-US" altLang="ja-JP" b="0" i="0" smtClean="0">
                              <a:solidFill>
                                <a:schemeClr val="bg1"/>
                              </a:solidFill>
                              <a:latin typeface="Cambria Math" panose="02040503050406030204" pitchFamily="18" charset="0"/>
                            </a:rPr>
                            <m:t>]</m:t>
                          </m:r>
                        </m:sub>
                      </m:sSub>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𝑞</m:t>
                      </m:r>
                      <m:sSub>
                        <m:sSubPr>
                          <m:ctrlPr>
                            <a:rPr kumimoji="1" lang="en-US" altLang="ja-JP" b="0" i="1" smtClean="0">
                              <a:solidFill>
                                <a:schemeClr val="bg1"/>
                              </a:solidFill>
                              <a:latin typeface="Cambria Math" panose="02040503050406030204" pitchFamily="18" charset="0"/>
                            </a:rPr>
                          </m:ctrlPr>
                        </m:sSubPr>
                        <m:e>
                          <m:r>
                            <a:rPr kumimoji="1" lang="en-US" altLang="ja-JP" b="0" i="1" smtClean="0">
                              <a:solidFill>
                                <a:schemeClr val="bg1"/>
                              </a:solidFill>
                              <a:latin typeface="Cambria Math" panose="02040503050406030204" pitchFamily="18" charset="0"/>
                            </a:rPr>
                            <m:t>𝐸</m:t>
                          </m:r>
                        </m:e>
                        <m:sub>
                          <m:r>
                            <m:rPr>
                              <m:sty m:val="p"/>
                            </m:rPr>
                            <a:rPr kumimoji="1" lang="en-US" altLang="ja-JP" b="0" i="0" smtClean="0">
                              <a:solidFill>
                                <a:schemeClr val="bg1"/>
                              </a:solidFill>
                              <a:latin typeface="Cambria Math" panose="02040503050406030204" pitchFamily="18" charset="0"/>
                            </a:rPr>
                            <m:t>Avg</m:t>
                          </m:r>
                        </m:sub>
                      </m:sSub>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𝑟</m:t>
                      </m:r>
                      <m:sSubSup>
                        <m:sSubSupPr>
                          <m:ctrlPr>
                            <a:rPr kumimoji="1" lang="en-US" altLang="ja-JP" b="0" i="1" smtClean="0">
                              <a:solidFill>
                                <a:schemeClr val="bg1"/>
                              </a:solidFill>
                              <a:latin typeface="Cambria Math" panose="02040503050406030204" pitchFamily="18" charset="0"/>
                            </a:rPr>
                          </m:ctrlPr>
                        </m:sSubSupPr>
                        <m:e>
                          <m:r>
                            <a:rPr kumimoji="1" lang="en-US" altLang="ja-JP" b="0" i="1" smtClean="0">
                              <a:solidFill>
                                <a:schemeClr val="bg1"/>
                              </a:solidFill>
                              <a:latin typeface="Cambria Math" panose="02040503050406030204" pitchFamily="18" charset="0"/>
                            </a:rPr>
                            <m:t>𝐸</m:t>
                          </m:r>
                        </m:e>
                        <m:sub>
                          <m:r>
                            <a:rPr kumimoji="1" lang="en-US" altLang="ja-JP" b="0" i="0" smtClean="0">
                              <a:solidFill>
                                <a:schemeClr val="bg1"/>
                              </a:solidFill>
                              <a:latin typeface="Cambria Math" panose="02040503050406030204" pitchFamily="18" charset="0"/>
                            </a:rPr>
                            <m:t>[</m:t>
                          </m:r>
                          <m:r>
                            <m:rPr>
                              <m:sty m:val="p"/>
                            </m:rPr>
                            <a:rPr kumimoji="1" lang="en-US" altLang="ja-JP" b="0" i="0" smtClean="0">
                              <a:solidFill>
                                <a:schemeClr val="bg1"/>
                              </a:solidFill>
                              <a:latin typeface="Cambria Math" panose="02040503050406030204" pitchFamily="18" charset="0"/>
                            </a:rPr>
                            <m:t>CLS</m:t>
                          </m:r>
                          <m:r>
                            <a:rPr kumimoji="1" lang="en-US" altLang="ja-JP" b="0" i="0" smtClean="0">
                              <a:solidFill>
                                <a:schemeClr val="bg1"/>
                              </a:solidFill>
                              <a:latin typeface="Cambria Math" panose="02040503050406030204" pitchFamily="18" charset="0"/>
                            </a:rPr>
                            <m:t>]</m:t>
                          </m:r>
                        </m:sub>
                        <m:sup>
                          <m:r>
                            <a:rPr kumimoji="1" lang="en-US" altLang="ja-JP" b="0" i="1" smtClean="0">
                              <a:solidFill>
                                <a:schemeClr val="bg1"/>
                              </a:solidFill>
                              <a:latin typeface="Cambria Math" panose="02040503050406030204" pitchFamily="18" charset="0"/>
                            </a:rPr>
                            <m:t>′</m:t>
                          </m:r>
                        </m:sup>
                      </m:sSubSup>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𝑠</m:t>
                      </m:r>
                      <m:sSubSup>
                        <m:sSubSupPr>
                          <m:ctrlPr>
                            <a:rPr kumimoji="1" lang="en-US" altLang="ja-JP" b="0" i="1" smtClean="0">
                              <a:solidFill>
                                <a:schemeClr val="bg1"/>
                              </a:solidFill>
                              <a:latin typeface="Cambria Math" panose="02040503050406030204" pitchFamily="18" charset="0"/>
                            </a:rPr>
                          </m:ctrlPr>
                        </m:sSubSupPr>
                        <m:e>
                          <m:r>
                            <a:rPr kumimoji="1" lang="en-US" altLang="ja-JP" b="0" i="1" smtClean="0">
                              <a:solidFill>
                                <a:schemeClr val="bg1"/>
                              </a:solidFill>
                              <a:latin typeface="Cambria Math" panose="02040503050406030204" pitchFamily="18" charset="0"/>
                            </a:rPr>
                            <m:t>𝐸</m:t>
                          </m:r>
                        </m:e>
                        <m:sub>
                          <m:r>
                            <m:rPr>
                              <m:sty m:val="p"/>
                            </m:rPr>
                            <a:rPr kumimoji="1" lang="en-US" altLang="ja-JP" b="0" i="0" smtClean="0">
                              <a:solidFill>
                                <a:schemeClr val="bg1"/>
                              </a:solidFill>
                              <a:latin typeface="Cambria Math" panose="02040503050406030204" pitchFamily="18" charset="0"/>
                            </a:rPr>
                            <m:t>Avg</m:t>
                          </m:r>
                        </m:sub>
                        <m:sup>
                          <m:r>
                            <a:rPr kumimoji="1" lang="en-US" altLang="ja-JP" b="0" i="1" smtClean="0">
                              <a:solidFill>
                                <a:schemeClr val="bg1"/>
                              </a:solidFill>
                              <a:latin typeface="Cambria Math" panose="02040503050406030204" pitchFamily="18" charset="0"/>
                            </a:rPr>
                            <m:t>′</m:t>
                          </m:r>
                        </m:sup>
                      </m:sSubSup>
                    </m:oMath>
                  </m:oMathPara>
                </a14:m>
                <a:endParaRPr kumimoji="1" lang="ja-JP" altLang="en-US" dirty="0">
                  <a:solidFill>
                    <a:schemeClr val="bg1"/>
                  </a:solidFill>
                </a:endParaRPr>
              </a:p>
            </p:txBody>
          </p:sp>
        </mc:Choice>
        <mc:Fallback>
          <p:sp>
            <p:nvSpPr>
              <p:cNvPr id="12" name="テキスト ボックス 11">
                <a:extLst>
                  <a:ext uri="{FF2B5EF4-FFF2-40B4-BE49-F238E27FC236}">
                    <a16:creationId xmlns:a16="http://schemas.microsoft.com/office/drawing/2014/main" id="{49D6DA7E-4AE6-4D84-2F16-7FBAFE8AA343}"/>
                  </a:ext>
                </a:extLst>
              </p:cNvPr>
              <p:cNvSpPr txBox="1">
                <a:spLocks noRot="1" noChangeAspect="1" noMove="1" noResize="1" noEditPoints="1" noAdjustHandles="1" noChangeArrowheads="1" noChangeShapeType="1" noTextEdit="1"/>
              </p:cNvSpPr>
              <p:nvPr/>
            </p:nvSpPr>
            <p:spPr>
              <a:xfrm>
                <a:off x="372268" y="1531693"/>
                <a:ext cx="3851246" cy="314894"/>
              </a:xfrm>
              <a:prstGeom prst="rect">
                <a:avLst/>
              </a:prstGeom>
              <a:blipFill>
                <a:blip r:embed="rId4"/>
                <a:stretch>
                  <a:fillRect l="-791" r="-633" b="-2692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0106E56F-166A-17BC-9465-82EA73F10E80}"/>
                  </a:ext>
                </a:extLst>
              </p:cNvPr>
              <p:cNvSpPr txBox="1"/>
              <p:nvPr/>
            </p:nvSpPr>
            <p:spPr>
              <a:xfrm>
                <a:off x="5360322" y="1550640"/>
                <a:ext cx="32676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rPr>
                        <m:t>𝑝</m:t>
                      </m:r>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𝑞</m:t>
                      </m:r>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𝑟</m:t>
                      </m:r>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𝑠</m:t>
                      </m:r>
                      <m:r>
                        <a:rPr kumimoji="1" lang="en-US" altLang="ja-JP" b="0" i="1" smtClean="0">
                          <a:solidFill>
                            <a:schemeClr val="bg1"/>
                          </a:solidFill>
                          <a:latin typeface="Cambria Math" panose="02040503050406030204" pitchFamily="18" charset="0"/>
                        </a:rPr>
                        <m:t>=1, (</m:t>
                      </m:r>
                      <m:r>
                        <a:rPr kumimoji="1" lang="en-US" altLang="ja-JP" b="0" i="1" smtClean="0">
                          <a:solidFill>
                            <a:schemeClr val="bg1"/>
                          </a:solidFill>
                          <a:latin typeface="Cambria Math" panose="02040503050406030204" pitchFamily="18" charset="0"/>
                        </a:rPr>
                        <m:t>𝑝</m:t>
                      </m:r>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𝑞</m:t>
                      </m:r>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𝑟</m:t>
                      </m:r>
                      <m:r>
                        <a:rPr kumimoji="1" lang="en-US" altLang="ja-JP" b="0" i="1" smtClean="0">
                          <a:solidFill>
                            <a:schemeClr val="bg1"/>
                          </a:solidFill>
                          <a:latin typeface="Cambria Math" panose="02040503050406030204" pitchFamily="18" charset="0"/>
                        </a:rPr>
                        <m:t>,</m:t>
                      </m:r>
                      <m:r>
                        <a:rPr kumimoji="1" lang="en-US" altLang="ja-JP" b="0" i="1" smtClean="0">
                          <a:solidFill>
                            <a:schemeClr val="bg1"/>
                          </a:solidFill>
                          <a:latin typeface="Cambria Math" panose="02040503050406030204" pitchFamily="18" charset="0"/>
                        </a:rPr>
                        <m:t>𝑠</m:t>
                      </m:r>
                      <m:r>
                        <a:rPr kumimoji="1" lang="en-US" altLang="ja-JP" b="0" i="1" smtClean="0">
                          <a:solidFill>
                            <a:schemeClr val="bg1"/>
                          </a:solidFill>
                          <a:latin typeface="Cambria Math" panose="02040503050406030204" pitchFamily="18" charset="0"/>
                          <a:ea typeface="Cambria Math" panose="02040503050406030204" pitchFamily="18" charset="0"/>
                        </a:rPr>
                        <m:t>≥0</m:t>
                      </m:r>
                      <m:r>
                        <a:rPr kumimoji="1" lang="en-US" altLang="ja-JP" b="0" i="1" smtClean="0">
                          <a:solidFill>
                            <a:schemeClr val="bg1"/>
                          </a:solidFill>
                          <a:latin typeface="Cambria Math" panose="02040503050406030204" pitchFamily="18" charset="0"/>
                        </a:rPr>
                        <m:t>)</m:t>
                      </m:r>
                    </m:oMath>
                  </m:oMathPara>
                </a14:m>
                <a:endParaRPr kumimoji="1" lang="ja-JP" altLang="en-US" dirty="0">
                  <a:solidFill>
                    <a:schemeClr val="bg1"/>
                  </a:solidFill>
                </a:endParaRPr>
              </a:p>
            </p:txBody>
          </p:sp>
        </mc:Choice>
        <mc:Fallback>
          <p:sp>
            <p:nvSpPr>
              <p:cNvPr id="13" name="テキスト ボックス 12">
                <a:extLst>
                  <a:ext uri="{FF2B5EF4-FFF2-40B4-BE49-F238E27FC236}">
                    <a16:creationId xmlns:a16="http://schemas.microsoft.com/office/drawing/2014/main" id="{0106E56F-166A-17BC-9465-82EA73F10E80}"/>
                  </a:ext>
                </a:extLst>
              </p:cNvPr>
              <p:cNvSpPr txBox="1">
                <a:spLocks noRot="1" noChangeAspect="1" noMove="1" noResize="1" noEditPoints="1" noAdjustHandles="1" noChangeArrowheads="1" noChangeShapeType="1" noTextEdit="1"/>
              </p:cNvSpPr>
              <p:nvPr/>
            </p:nvSpPr>
            <p:spPr>
              <a:xfrm>
                <a:off x="5360322" y="1550640"/>
                <a:ext cx="3267689" cy="276999"/>
              </a:xfrm>
              <a:prstGeom prst="rect">
                <a:avLst/>
              </a:prstGeom>
              <a:blipFill>
                <a:blip r:embed="rId5"/>
                <a:stretch>
                  <a:fillRect l="-1119" r="-2052" b="-369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8696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 </a:t>
                </a:r>
                <a:r>
                  <a:rPr lang="en-US" altLang="ja-JP" sz="3200" b="1" dirty="0">
                    <a:latin typeface="+mn-ea"/>
                  </a:rPr>
                  <a:t>1</a:t>
                </a: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r>
                      <a:rPr lang="en-US" altLang="ja-JP" sz="2400" b="1" i="1" smtClean="0">
                        <a:latin typeface="Cambria Math" panose="02040503050406030204" pitchFamily="18" charset="0"/>
                        <a:ea typeface="+mn-ea"/>
                      </a:rPr>
                      <m:t>,</m:t>
                    </m:r>
                    <m:r>
                      <a:rPr lang="en-US" altLang="ja-JP" sz="2400" b="1" i="1" smtClean="0">
                        <a:latin typeface="Cambria Math" panose="02040503050406030204" pitchFamily="18" charset="0"/>
                        <a:ea typeface="+mn-ea"/>
                      </a:rPr>
                      <m:t>𝒔</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317042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𝑠</m:t>
                    </m:r>
                    <m:r>
                      <a:rPr kumimoji="1" lang="en-US" altLang="ja-JP" sz="2400" b="0" i="1" dirty="0" smtClean="0">
                        <a:latin typeface="Cambria Math" panose="02040503050406030204" pitchFamily="18" charset="0"/>
                      </a:rPr>
                      <m:t>′</m:t>
                    </m:r>
                  </m:oMath>
                </a14:m>
                <a:r>
                  <a:rPr kumimoji="1" lang="ja-JP" altLang="en-US" sz="2400" dirty="0"/>
                  <a:t> とすると</a:t>
                </a:r>
                <a:endParaRPr kumimoji="1" lang="en-US" altLang="ja-JP" sz="2400" dirty="0"/>
              </a:p>
              <a:p>
                <a:endParaRPr kumimoji="1" lang="en-US" altLang="ja-JP" sz="2400" dirty="0"/>
              </a:p>
              <a:p>
                <a:endParaRPr kumimoji="1" lang="en-US" altLang="ja-JP" sz="2400" dirty="0"/>
              </a:p>
              <a:p>
                <a:pPr algn="ct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r>
                          <a:rPr kumimoji="1" lang="en-US" altLang="ja-JP" sz="2400" b="1" i="1" dirty="0" smtClean="0">
                            <a:latin typeface="Cambria Math" panose="02040503050406030204" pitchFamily="18" charset="0"/>
                          </a:rPr>
                          <m:t>+</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𝒔</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𝒔</m:t>
                            </m:r>
                          </m:e>
                          <m:sup>
                            <m:r>
                              <a:rPr kumimoji="1" lang="en-US" altLang="ja-JP" sz="2400" b="1" i="1" dirty="0">
                                <a:latin typeface="Cambria Math" panose="02040503050406030204" pitchFamily="18" charset="0"/>
                              </a:rPr>
                              <m:t>𝟐</m:t>
                            </m:r>
                          </m:sup>
                        </m:sSup>
                      </m:den>
                    </m:f>
                  </m:oMath>
                </a14:m>
                <a:r>
                  <a:rPr kumimoji="1" lang="en-US" altLang="ja-JP" sz="2400" b="1" dirty="0"/>
                  <a:t> </a:t>
                </a:r>
                <a:br>
                  <a:rPr kumimoji="1" lang="en-US" altLang="ja-JP" sz="2400" b="1" dirty="0"/>
                </a:br>
                <a:endParaRPr kumimoji="1" lang="en-US" altLang="ja-JP" sz="2400" b="1" dirty="0"/>
              </a:p>
              <a:p>
                <a:pPr algn="ct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𝒔</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𝒔</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𝒔</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𝒔</m:t>
                            </m:r>
                          </m:e>
                          <m:sup>
                            <m:r>
                              <a:rPr kumimoji="1" lang="en-US" altLang="ja-JP" sz="2400" b="1" i="1" dirty="0">
                                <a:latin typeface="Cambria Math" panose="02040503050406030204" pitchFamily="18" charset="0"/>
                              </a:rPr>
                              <m:t>𝟐</m:t>
                            </m:r>
                          </m:sup>
                        </m:sSup>
                      </m:den>
                    </m:f>
                  </m:oMath>
                </a14:m>
                <a:br>
                  <a:rPr kumimoji="1" lang="en-US" altLang="ja-JP" sz="2400" b="1" dirty="0"/>
                </a:br>
                <a:endParaRPr kumimoji="1" lang="en-US" altLang="ja-JP" sz="2400" dirty="0"/>
              </a:p>
            </p:txBody>
          </p:sp>
        </mc:Choice>
        <mc:Fallback>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3170420"/>
              </a:xfrm>
              <a:prstGeom prst="rect">
                <a:avLst/>
              </a:prstGeom>
              <a:blipFill>
                <a:blip r:embed="rId4"/>
                <a:stretch>
                  <a:fillRect l="-2914" t="-36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DEA2B-91E4-3F99-9C35-00F55FB62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06A5B85-D0DE-F22A-95F8-45FDCDA0FEB2}"/>
              </a:ext>
            </a:extLst>
          </p:cNvPr>
          <p:cNvSpPr txBox="1"/>
          <p:nvPr/>
        </p:nvSpPr>
        <p:spPr>
          <a:xfrm>
            <a:off x="119742" y="92705"/>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 </a:t>
            </a:r>
            <a:r>
              <a:rPr lang="en-US" altLang="ja-JP" sz="3200" b="1" dirty="0">
                <a:latin typeface="+mn-ea"/>
              </a:rPr>
              <a:t>2</a:t>
            </a: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スケーリング層を導入した要約文情報の統合手法モデル</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5C60D3B1-0555-B7F1-A6C0-9B49609EBC66}"/>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a:p>
        </p:txBody>
      </p:sp>
      <p:sp>
        <p:nvSpPr>
          <p:cNvPr id="2" name="正方形/長方形 1">
            <a:extLst>
              <a:ext uri="{FF2B5EF4-FFF2-40B4-BE49-F238E27FC236}">
                <a16:creationId xmlns:a16="http://schemas.microsoft.com/office/drawing/2014/main" id="{6C10BE5B-580D-A810-98C0-CE6504A03AB7}"/>
              </a:ext>
            </a:extLst>
          </p:cNvPr>
          <p:cNvSpPr/>
          <p:nvPr/>
        </p:nvSpPr>
        <p:spPr>
          <a:xfrm>
            <a:off x="222738" y="1386808"/>
            <a:ext cx="8698526" cy="479145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B3FBE5D1-CD56-E2E4-E301-E8DA93A703F0}"/>
                  </a:ext>
                </a:extLst>
              </p:cNvPr>
              <p:cNvSpPr txBox="1"/>
              <p:nvPr/>
            </p:nvSpPr>
            <p:spPr>
              <a:xfrm>
                <a:off x="4165986" y="1783799"/>
                <a:ext cx="4475377" cy="379206"/>
              </a:xfrm>
              <a:prstGeom prst="rect">
                <a:avLst/>
              </a:prstGeom>
              <a:noFill/>
            </p:spPr>
            <p:txBody>
              <a:bodyPr wrap="square" lIns="0" tIns="0" rIns="0" bIns="0" rtlCol="0">
                <a:spAutoFit/>
              </a:bodyPr>
              <a:lstStyle/>
              <a:p>
                <a:pPr/>
                <a14:m>
                  <m:oMath xmlns:m="http://schemas.openxmlformats.org/officeDocument/2006/math">
                    <m:acc>
                      <m:accPr>
                        <m:chr m:val="̂"/>
                        <m:ctrlPr>
                          <a:rPr kumimoji="1" lang="ja-JP" altLang="en-US" sz="2400" i="1" smtClean="0">
                            <a:solidFill>
                              <a:schemeClr val="bg1"/>
                            </a:solidFill>
                            <a:latin typeface="Cambria Math" panose="02040503050406030204" pitchFamily="18" charset="0"/>
                          </a:rPr>
                        </m:ctrlPr>
                      </m:accPr>
                      <m:e>
                        <m:sSub>
                          <m:sSubPr>
                            <m:ctrlPr>
                              <a:rPr kumimoji="1" lang="en-US" altLang="ja-JP" sz="2400" i="1" smtClean="0">
                                <a:solidFill>
                                  <a:schemeClr val="bg1"/>
                                </a:solidFill>
                                <a:latin typeface="Cambria Math" panose="02040503050406030204" pitchFamily="18" charset="0"/>
                              </a:rPr>
                            </m:ctrlPr>
                          </m:sSubPr>
                          <m:e>
                            <m:r>
                              <a:rPr kumimoji="1" lang="en-US" altLang="ja-JP" sz="2400" b="0" i="1" smtClean="0">
                                <a:solidFill>
                                  <a:schemeClr val="bg1"/>
                                </a:solidFill>
                                <a:latin typeface="Cambria Math" panose="02040503050406030204" pitchFamily="18" charset="0"/>
                              </a:rPr>
                              <m:t>𝐸</m:t>
                            </m:r>
                          </m:e>
                          <m:sub>
                            <m:r>
                              <a:rPr kumimoji="1" lang="en-US" altLang="ja-JP" sz="2400" b="0" i="1" smtClean="0">
                                <a:solidFill>
                                  <a:schemeClr val="bg1"/>
                                </a:solidFill>
                                <a:latin typeface="Cambria Math" panose="02040503050406030204" pitchFamily="18" charset="0"/>
                              </a:rPr>
                              <m:t>𝑖</m:t>
                            </m:r>
                          </m:sub>
                        </m:sSub>
                      </m:e>
                    </m:acc>
                    <m:r>
                      <a:rPr kumimoji="1" lang="en-US" altLang="ja-JP" sz="2400" b="0" i="1" smtClean="0">
                        <a:solidFill>
                          <a:schemeClr val="bg1"/>
                        </a:solidFill>
                        <a:latin typeface="Cambria Math" panose="02040503050406030204" pitchFamily="18" charset="0"/>
                      </a:rPr>
                      <m:t>=</m:t>
                    </m:r>
                    <m:r>
                      <a:rPr kumimoji="1" lang="en-US" altLang="ja-JP" sz="2400" b="0" i="1" smtClean="0">
                        <a:solidFill>
                          <a:schemeClr val="bg1"/>
                        </a:solidFill>
                        <a:latin typeface="Cambria Math" panose="02040503050406030204" pitchFamily="18" charset="0"/>
                      </a:rPr>
                      <m:t>𝑠𝑐𝑜𝑟𝑒</m:t>
                    </m:r>
                    <m:d>
                      <m:dPr>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m:rPr>
                                <m:sty m:val="p"/>
                              </m:rPr>
                              <a:rPr kumimoji="1" lang="en-US" altLang="ja-JP" sz="2400" b="0" i="0" smtClean="0">
                                <a:solidFill>
                                  <a:schemeClr val="bg1"/>
                                </a:solidFill>
                                <a:latin typeface="Cambria Math" panose="02040503050406030204" pitchFamily="18" charset="0"/>
                              </a:rPr>
                              <m:t>Tok</m:t>
                            </m:r>
                          </m:e>
                          <m:sub>
                            <m:r>
                              <a:rPr kumimoji="1" lang="en-US" altLang="ja-JP" sz="2400" b="0" i="1" smtClean="0">
                                <a:solidFill>
                                  <a:schemeClr val="bg1"/>
                                </a:solidFill>
                                <a:latin typeface="Cambria Math" panose="02040503050406030204" pitchFamily="18" charset="0"/>
                              </a:rPr>
                              <m:t>𝑖</m:t>
                            </m:r>
                          </m:sub>
                        </m:sSub>
                      </m:e>
                    </m:d>
                    <m:r>
                      <a:rPr kumimoji="1" lang="en-US" altLang="ja-JP" sz="2400" b="0" i="1" smtClean="0">
                        <a:solidFill>
                          <a:schemeClr val="bg1"/>
                        </a:solidFill>
                        <a:latin typeface="Cambria Math" panose="02040503050406030204" pitchFamily="18" charset="0"/>
                        <a:ea typeface="Cambria Math" panose="02040503050406030204" pitchFamily="18" charset="0"/>
                      </a:rPr>
                      <m:t>×</m:t>
                    </m:r>
                    <m:sSub>
                      <m:sSubPr>
                        <m:ctrlPr>
                          <a:rPr kumimoji="1" lang="en-US" altLang="ja-JP" sz="2400" b="0" i="1" smtClean="0">
                            <a:solidFill>
                              <a:schemeClr val="bg1"/>
                            </a:solidFill>
                            <a:latin typeface="Cambria Math" panose="02040503050406030204" pitchFamily="18" charset="0"/>
                            <a:ea typeface="Cambria Math" panose="02040503050406030204" pitchFamily="18" charset="0"/>
                          </a:rPr>
                        </m:ctrlPr>
                      </m:sSubPr>
                      <m:e>
                        <m:r>
                          <a:rPr kumimoji="1" lang="en-US" altLang="ja-JP" sz="2400" b="0" i="1" smtClean="0">
                            <a:solidFill>
                              <a:schemeClr val="bg1"/>
                            </a:solidFill>
                            <a:latin typeface="Cambria Math" panose="02040503050406030204" pitchFamily="18" charset="0"/>
                            <a:ea typeface="Cambria Math" panose="02040503050406030204" pitchFamily="18" charset="0"/>
                          </a:rPr>
                          <m:t>𝐸</m:t>
                        </m:r>
                      </m:e>
                      <m:sub>
                        <m:r>
                          <a:rPr kumimoji="1" lang="en-US" altLang="ja-JP" sz="2400" b="0" i="1" smtClean="0">
                            <a:solidFill>
                              <a:schemeClr val="bg1"/>
                            </a:solidFill>
                            <a:latin typeface="Cambria Math" panose="02040503050406030204" pitchFamily="18" charset="0"/>
                            <a:ea typeface="Cambria Math" panose="02040503050406030204" pitchFamily="18" charset="0"/>
                          </a:rPr>
                          <m:t>𝑖</m:t>
                        </m:r>
                      </m:sub>
                    </m:sSub>
                  </m:oMath>
                </a14:m>
                <a:r>
                  <a:rPr kumimoji="1" lang="ja-JP" altLang="en-US" sz="2400" dirty="0">
                    <a:solidFill>
                      <a:schemeClr val="bg1"/>
                    </a:solidFill>
                  </a:rPr>
                  <a:t> </a:t>
                </a:r>
              </a:p>
            </p:txBody>
          </p:sp>
        </mc:Choice>
        <mc:Fallback>
          <p:sp>
            <p:nvSpPr>
              <p:cNvPr id="12" name="テキスト ボックス 11">
                <a:extLst>
                  <a:ext uri="{FF2B5EF4-FFF2-40B4-BE49-F238E27FC236}">
                    <a16:creationId xmlns:a16="http://schemas.microsoft.com/office/drawing/2014/main" id="{B3FBE5D1-CD56-E2E4-E301-E8DA93A703F0}"/>
                  </a:ext>
                </a:extLst>
              </p:cNvPr>
              <p:cNvSpPr txBox="1">
                <a:spLocks noRot="1" noChangeAspect="1" noMove="1" noResize="1" noEditPoints="1" noAdjustHandles="1" noChangeArrowheads="1" noChangeShapeType="1" noTextEdit="1"/>
              </p:cNvSpPr>
              <p:nvPr/>
            </p:nvSpPr>
            <p:spPr>
              <a:xfrm>
                <a:off x="4165986" y="1783799"/>
                <a:ext cx="4475377" cy="379206"/>
              </a:xfrm>
              <a:prstGeom prst="rect">
                <a:avLst/>
              </a:prstGeom>
              <a:blipFill>
                <a:blip r:embed="rId3"/>
                <a:stretch>
                  <a:fillRect/>
                </a:stretch>
              </a:blipFill>
            </p:spPr>
            <p:txBody>
              <a:bodyPr/>
              <a:lstStyle/>
              <a:p>
                <a:r>
                  <a:rPr lang="ja-JP" altLang="en-US">
                    <a:noFill/>
                  </a:rPr>
                  <a:t> </a:t>
                </a:r>
              </a:p>
            </p:txBody>
          </p:sp>
        </mc:Fallback>
      </mc:AlternateContent>
      <p:pic>
        <p:nvPicPr>
          <p:cNvPr id="101" name="図 100">
            <a:extLst>
              <a:ext uri="{FF2B5EF4-FFF2-40B4-BE49-F238E27FC236}">
                <a16:creationId xmlns:a16="http://schemas.microsoft.com/office/drawing/2014/main" id="{FE0D6017-19E6-9569-517B-A526C96FF55D}"/>
              </a:ext>
            </a:extLst>
          </p:cNvPr>
          <p:cNvPicPr>
            <a:picLocks noChangeAspect="1"/>
          </p:cNvPicPr>
          <p:nvPr/>
        </p:nvPicPr>
        <p:blipFill>
          <a:blip r:embed="rId4"/>
          <a:stretch>
            <a:fillRect/>
          </a:stretch>
        </p:blipFill>
        <p:spPr>
          <a:xfrm>
            <a:off x="524732" y="1411521"/>
            <a:ext cx="3208326" cy="4804793"/>
          </a:xfrm>
          <a:prstGeom prst="rect">
            <a:avLst/>
          </a:prstGeom>
        </p:spPr>
      </p:pic>
      <mc:AlternateContent xmlns:mc="http://schemas.openxmlformats.org/markup-compatibility/2006">
        <mc:Choice xmlns:a14="http://schemas.microsoft.com/office/drawing/2010/main" Requires="a14">
          <p:sp>
            <p:nvSpPr>
              <p:cNvPr id="102" name="テキスト ボックス 101">
                <a:extLst>
                  <a:ext uri="{FF2B5EF4-FFF2-40B4-BE49-F238E27FC236}">
                    <a16:creationId xmlns:a16="http://schemas.microsoft.com/office/drawing/2014/main" id="{BF10D33D-ADFA-CCD7-F0F1-06257CDE274D}"/>
                  </a:ext>
                </a:extLst>
              </p:cNvPr>
              <p:cNvSpPr txBox="1"/>
              <p:nvPr/>
            </p:nvSpPr>
            <p:spPr>
              <a:xfrm>
                <a:off x="4165986" y="3940191"/>
                <a:ext cx="4475377" cy="7857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𝑠𝑐𝑜𝑟𝑒</m:t>
                      </m:r>
                      <m:d>
                        <m:dPr>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m:rPr>
                                  <m:sty m:val="p"/>
                                </m:rPr>
                                <a:rPr kumimoji="1" lang="en-US" altLang="ja-JP" sz="2400" b="0" i="0" smtClean="0">
                                  <a:solidFill>
                                    <a:schemeClr val="bg1"/>
                                  </a:solidFill>
                                  <a:latin typeface="Cambria Math" panose="02040503050406030204" pitchFamily="18" charset="0"/>
                                </a:rPr>
                                <m:t>Tok</m:t>
                              </m:r>
                            </m:e>
                            <m:sub>
                              <m:r>
                                <a:rPr kumimoji="1" lang="en-US" altLang="ja-JP" sz="2400" b="0" i="1" smtClean="0">
                                  <a:solidFill>
                                    <a:schemeClr val="bg1"/>
                                  </a:solidFill>
                                  <a:latin typeface="Cambria Math" panose="02040503050406030204" pitchFamily="18" charset="0"/>
                                </a:rPr>
                                <m:t>𝑖</m:t>
                              </m:r>
                            </m:sub>
                          </m:sSub>
                        </m:e>
                      </m:d>
                      <m:r>
                        <a:rPr kumimoji="1" lang="en-US" altLang="ja-JP" sz="2400" b="0" i="1" smtClean="0">
                          <a:solidFill>
                            <a:schemeClr val="bg1"/>
                          </a:solidFill>
                          <a:latin typeface="Cambria Math" panose="02040503050406030204" pitchFamily="18" charset="0"/>
                        </a:rPr>
                        <m:t>=</m:t>
                      </m:r>
                      <m:r>
                        <a:rPr kumimoji="1" lang="ja-JP" altLang="en-US" sz="2400" b="0" i="1" smtClean="0">
                          <a:solidFill>
                            <a:schemeClr val="bg1"/>
                          </a:solidFill>
                          <a:latin typeface="Cambria Math" panose="02040503050406030204" pitchFamily="18" charset="0"/>
                        </a:rPr>
                        <m:t>𝛼</m:t>
                      </m:r>
                      <m:r>
                        <a:rPr kumimoji="1" lang="en-US" altLang="ja-JP" sz="2400" b="0" i="1" smtClean="0">
                          <a:solidFill>
                            <a:schemeClr val="bg1"/>
                          </a:solidFill>
                          <a:latin typeface="Cambria Math" panose="02040503050406030204" pitchFamily="18" charset="0"/>
                          <a:ea typeface="Cambria Math" panose="02040503050406030204" pitchFamily="18" charset="0"/>
                        </a:rPr>
                        <m:t>×</m:t>
                      </m:r>
                      <m:r>
                        <a:rPr kumimoji="1" lang="en-US" altLang="ja-JP" sz="2400" b="0" i="1" smtClean="0">
                          <a:solidFill>
                            <a:schemeClr val="bg1"/>
                          </a:solidFill>
                          <a:latin typeface="Cambria Math" panose="02040503050406030204" pitchFamily="18" charset="0"/>
                          <a:ea typeface="Cambria Math" panose="02040503050406030204" pitchFamily="18" charset="0"/>
                        </a:rPr>
                        <m:t>𝑡𝑓𝑖𝑑𝑓</m:t>
                      </m:r>
                      <m:d>
                        <m:dPr>
                          <m:ctrlPr>
                            <a:rPr kumimoji="1" lang="en-US" altLang="ja-JP" sz="2400" b="0" i="1" smtClean="0">
                              <a:solidFill>
                                <a:schemeClr val="bg1"/>
                              </a:solidFill>
                              <a:latin typeface="Cambria Math" panose="02040503050406030204" pitchFamily="18" charset="0"/>
                            </a:rPr>
                          </m:ctrlPr>
                        </m:dPr>
                        <m:e>
                          <m:sSub>
                            <m:sSubPr>
                              <m:ctrlPr>
                                <a:rPr kumimoji="1" lang="en-US" altLang="ja-JP" sz="2400" i="1">
                                  <a:solidFill>
                                    <a:schemeClr val="bg1"/>
                                  </a:solidFill>
                                  <a:latin typeface="Cambria Math" panose="02040503050406030204" pitchFamily="18" charset="0"/>
                                </a:rPr>
                              </m:ctrlPr>
                            </m:sSubPr>
                            <m:e>
                              <m:r>
                                <m:rPr>
                                  <m:sty m:val="p"/>
                                </m:rPr>
                                <a:rPr kumimoji="1" lang="en-US" altLang="ja-JP" sz="2400">
                                  <a:solidFill>
                                    <a:schemeClr val="bg1"/>
                                  </a:solidFill>
                                  <a:latin typeface="Cambria Math" panose="02040503050406030204" pitchFamily="18" charset="0"/>
                                </a:rPr>
                                <m:t>Tok</m:t>
                              </m:r>
                            </m:e>
                            <m:sub>
                              <m:r>
                                <a:rPr kumimoji="1" lang="en-US" altLang="ja-JP" sz="2400" i="1">
                                  <a:solidFill>
                                    <a:schemeClr val="bg1"/>
                                  </a:solidFill>
                                  <a:latin typeface="Cambria Math" panose="02040503050406030204" pitchFamily="18" charset="0"/>
                                </a:rPr>
                                <m:t>𝑖</m:t>
                              </m:r>
                            </m:sub>
                          </m:sSub>
                          <m:r>
                            <a:rPr kumimoji="1" lang="en-US" altLang="ja-JP" sz="2400" b="0" i="1" smtClean="0">
                              <a:solidFill>
                                <a:schemeClr val="bg1"/>
                              </a:solidFill>
                              <a:latin typeface="Cambria Math" panose="02040503050406030204" pitchFamily="18" charset="0"/>
                            </a:rPr>
                            <m:t>, </m:t>
                          </m:r>
                          <m:sSub>
                            <m:sSubPr>
                              <m:ctrlPr>
                                <a:rPr kumimoji="1" lang="en-US" altLang="ja-JP" sz="2400" b="0" i="1" smtClean="0">
                                  <a:solidFill>
                                    <a:schemeClr val="bg1"/>
                                  </a:solidFill>
                                  <a:latin typeface="Cambria Math" panose="02040503050406030204" pitchFamily="18" charset="0"/>
                                </a:rPr>
                              </m:ctrlPr>
                            </m:sSubPr>
                            <m:e>
                              <m:r>
                                <m:rPr>
                                  <m:sty m:val="p"/>
                                </m:rPr>
                                <a:rPr kumimoji="1" lang="en-US" altLang="ja-JP" sz="2400" b="0" i="0" smtClean="0">
                                  <a:solidFill>
                                    <a:schemeClr val="bg1"/>
                                  </a:solidFill>
                                  <a:latin typeface="Cambria Math" panose="02040503050406030204" pitchFamily="18" charset="0"/>
                                </a:rPr>
                                <m:t>D</m:t>
                              </m:r>
                            </m:e>
                            <m:sub>
                              <m:r>
                                <a:rPr kumimoji="1" lang="en-US" altLang="ja-JP" sz="2400" b="0" i="1" smtClean="0">
                                  <a:solidFill>
                                    <a:schemeClr val="bg1"/>
                                  </a:solidFill>
                                  <a:latin typeface="Cambria Math" panose="02040503050406030204" pitchFamily="18" charset="0"/>
                                </a:rPr>
                                <m:t>𝑠𝑢𝑚𝑚𝑎𝑟𝑦</m:t>
                              </m:r>
                            </m:sub>
                          </m:sSub>
                        </m:e>
                      </m:d>
                      <m:r>
                        <a:rPr kumimoji="1" lang="en-US" altLang="ja-JP" sz="2400" b="0" i="1" smtClean="0">
                          <a:solidFill>
                            <a:schemeClr val="bg1"/>
                          </a:solidFill>
                          <a:latin typeface="Cambria Math" panose="02040503050406030204" pitchFamily="18" charset="0"/>
                        </a:rPr>
                        <m:t>+1</m:t>
                      </m:r>
                    </m:oMath>
                  </m:oMathPara>
                </a14:m>
                <a:endParaRPr kumimoji="1" lang="ja-JP" altLang="en-US" sz="2400" dirty="0">
                  <a:solidFill>
                    <a:schemeClr val="bg1"/>
                  </a:solidFill>
                </a:endParaRPr>
              </a:p>
            </p:txBody>
          </p:sp>
        </mc:Choice>
        <mc:Fallback>
          <p:sp>
            <p:nvSpPr>
              <p:cNvPr id="102" name="テキスト ボックス 101">
                <a:extLst>
                  <a:ext uri="{FF2B5EF4-FFF2-40B4-BE49-F238E27FC236}">
                    <a16:creationId xmlns:a16="http://schemas.microsoft.com/office/drawing/2014/main" id="{BF10D33D-ADFA-CCD7-F0F1-06257CDE274D}"/>
                  </a:ext>
                </a:extLst>
              </p:cNvPr>
              <p:cNvSpPr txBox="1">
                <a:spLocks noRot="1" noChangeAspect="1" noMove="1" noResize="1" noEditPoints="1" noAdjustHandles="1" noChangeArrowheads="1" noChangeShapeType="1" noTextEdit="1"/>
              </p:cNvSpPr>
              <p:nvPr/>
            </p:nvSpPr>
            <p:spPr>
              <a:xfrm>
                <a:off x="4165986" y="3940191"/>
                <a:ext cx="4475377" cy="785728"/>
              </a:xfrm>
              <a:prstGeom prst="rect">
                <a:avLst/>
              </a:prstGeom>
              <a:blipFill>
                <a:blip r:embed="rId5"/>
                <a:stretch>
                  <a:fillRect l="-95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テキスト ボックス 102">
                <a:extLst>
                  <a:ext uri="{FF2B5EF4-FFF2-40B4-BE49-F238E27FC236}">
                    <a16:creationId xmlns:a16="http://schemas.microsoft.com/office/drawing/2014/main" id="{32171A77-F122-A2C3-8B18-752D9DC37789}"/>
                  </a:ext>
                </a:extLst>
              </p:cNvPr>
              <p:cNvSpPr txBox="1"/>
              <p:nvPr/>
            </p:nvSpPr>
            <p:spPr>
              <a:xfrm>
                <a:off x="3641212" y="3608100"/>
                <a:ext cx="4672426" cy="400110"/>
              </a:xfrm>
              <a:prstGeom prst="rect">
                <a:avLst/>
              </a:prstGeom>
              <a:noFill/>
            </p:spPr>
            <p:txBody>
              <a:bodyPr wrap="square" rtlCol="0">
                <a:spAutoFit/>
              </a:bodyPr>
              <a:lstStyle/>
              <a:p>
                <a:r>
                  <a:rPr kumimoji="1" lang="ja-JP" altLang="en-US" sz="2000" dirty="0">
                    <a:solidFill>
                      <a:schemeClr val="bg1"/>
                    </a:solidFill>
                  </a:rPr>
                  <a:t>・</a:t>
                </a:r>
                <a:r>
                  <a:rPr kumimoji="1" lang="en-US" altLang="ja-JP" sz="2000" b="0" dirty="0">
                    <a:solidFill>
                      <a:schemeClr val="bg1"/>
                    </a:solidFill>
                  </a:rPr>
                  <a:t> </a:t>
                </a:r>
                <a14:m>
                  <m:oMath xmlns:m="http://schemas.openxmlformats.org/officeDocument/2006/math">
                    <m:sSub>
                      <m:sSubPr>
                        <m:ctrlPr>
                          <a:rPr kumimoji="1" lang="en-US" altLang="ja-JP" sz="2000" b="0" i="1" smtClean="0">
                            <a:solidFill>
                              <a:schemeClr val="bg1"/>
                            </a:solidFill>
                            <a:latin typeface="Cambria Math" panose="02040503050406030204" pitchFamily="18" charset="0"/>
                          </a:rPr>
                        </m:ctrlPr>
                      </m:sSubPr>
                      <m:e>
                        <m:r>
                          <m:rPr>
                            <m:sty m:val="p"/>
                          </m:rPr>
                          <a:rPr kumimoji="1" lang="en-US" altLang="ja-JP" sz="2000" b="0" i="0" smtClean="0">
                            <a:solidFill>
                              <a:schemeClr val="bg1"/>
                            </a:solidFill>
                            <a:latin typeface="Cambria Math" panose="02040503050406030204" pitchFamily="18" charset="0"/>
                          </a:rPr>
                          <m:t>Tok</m:t>
                        </m:r>
                      </m:e>
                      <m:sub>
                        <m:r>
                          <a:rPr kumimoji="1" lang="en-US" altLang="ja-JP" sz="2000" b="0" i="1" smtClean="0">
                            <a:solidFill>
                              <a:schemeClr val="bg1"/>
                            </a:solidFill>
                            <a:latin typeface="Cambria Math" panose="02040503050406030204" pitchFamily="18" charset="0"/>
                          </a:rPr>
                          <m:t>𝑖</m:t>
                        </m:r>
                      </m:sub>
                    </m:sSub>
                  </m:oMath>
                </a14:m>
                <a:r>
                  <a:rPr kumimoji="1" lang="ja-JP" altLang="en-US" sz="2000" dirty="0">
                    <a:solidFill>
                      <a:schemeClr val="bg1"/>
                    </a:solidFill>
                  </a:rPr>
                  <a:t> </a:t>
                </a:r>
                <a:r>
                  <a:rPr kumimoji="1" lang="ja-JP" altLang="en-US" sz="2000" b="1" dirty="0">
                    <a:solidFill>
                      <a:schemeClr val="bg1"/>
                    </a:solidFill>
                  </a:rPr>
                  <a:t>がストップワードではない場合</a:t>
                </a:r>
              </a:p>
            </p:txBody>
          </p:sp>
        </mc:Choice>
        <mc:Fallback>
          <p:sp>
            <p:nvSpPr>
              <p:cNvPr id="103" name="テキスト ボックス 102">
                <a:extLst>
                  <a:ext uri="{FF2B5EF4-FFF2-40B4-BE49-F238E27FC236}">
                    <a16:creationId xmlns:a16="http://schemas.microsoft.com/office/drawing/2014/main" id="{32171A77-F122-A2C3-8B18-752D9DC37789}"/>
                  </a:ext>
                </a:extLst>
              </p:cNvPr>
              <p:cNvSpPr txBox="1">
                <a:spLocks noRot="1" noChangeAspect="1" noMove="1" noResize="1" noEditPoints="1" noAdjustHandles="1" noChangeArrowheads="1" noChangeShapeType="1" noTextEdit="1"/>
              </p:cNvSpPr>
              <p:nvPr/>
            </p:nvSpPr>
            <p:spPr>
              <a:xfrm>
                <a:off x="3641212" y="3608100"/>
                <a:ext cx="4672426" cy="400110"/>
              </a:xfrm>
              <a:prstGeom prst="rect">
                <a:avLst/>
              </a:prstGeom>
              <a:blipFill>
                <a:blip r:embed="rId6"/>
                <a:stretch>
                  <a:fillRect l="-1304" t="-12121" r="-1304" b="-2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テキスト ボックス 103">
                <a:extLst>
                  <a:ext uri="{FF2B5EF4-FFF2-40B4-BE49-F238E27FC236}">
                    <a16:creationId xmlns:a16="http://schemas.microsoft.com/office/drawing/2014/main" id="{6A824F7A-C05F-06A4-C852-132AB747A860}"/>
                  </a:ext>
                </a:extLst>
              </p:cNvPr>
              <p:cNvSpPr txBox="1"/>
              <p:nvPr/>
            </p:nvSpPr>
            <p:spPr>
              <a:xfrm>
                <a:off x="3641691" y="2961801"/>
                <a:ext cx="4672426" cy="400110"/>
              </a:xfrm>
              <a:prstGeom prst="rect">
                <a:avLst/>
              </a:prstGeom>
              <a:noFill/>
            </p:spPr>
            <p:txBody>
              <a:bodyPr wrap="square" rtlCol="0">
                <a:spAutoFit/>
              </a:bodyPr>
              <a:lstStyle/>
              <a:p>
                <a:r>
                  <a:rPr kumimoji="1" lang="ja-JP" altLang="en-US" sz="2000" dirty="0">
                    <a:solidFill>
                      <a:schemeClr val="bg1"/>
                    </a:solidFill>
                  </a:rPr>
                  <a:t>・</a:t>
                </a:r>
                <a:r>
                  <a:rPr kumimoji="1" lang="en-US" altLang="ja-JP" sz="2000" b="0" dirty="0">
                    <a:solidFill>
                      <a:schemeClr val="bg1"/>
                    </a:solidFill>
                  </a:rPr>
                  <a:t> </a:t>
                </a:r>
                <a14:m>
                  <m:oMath xmlns:m="http://schemas.openxmlformats.org/officeDocument/2006/math">
                    <m:sSub>
                      <m:sSubPr>
                        <m:ctrlPr>
                          <a:rPr kumimoji="1" lang="en-US" altLang="ja-JP" sz="2000" b="0" i="1" smtClean="0">
                            <a:solidFill>
                              <a:schemeClr val="bg1"/>
                            </a:solidFill>
                            <a:latin typeface="Cambria Math" panose="02040503050406030204" pitchFamily="18" charset="0"/>
                          </a:rPr>
                        </m:ctrlPr>
                      </m:sSubPr>
                      <m:e>
                        <m:r>
                          <m:rPr>
                            <m:sty m:val="p"/>
                          </m:rPr>
                          <a:rPr kumimoji="1" lang="en-US" altLang="ja-JP" sz="2000" b="0" i="0" smtClean="0">
                            <a:solidFill>
                              <a:schemeClr val="bg1"/>
                            </a:solidFill>
                            <a:latin typeface="Cambria Math" panose="02040503050406030204" pitchFamily="18" charset="0"/>
                          </a:rPr>
                          <m:t>Tok</m:t>
                        </m:r>
                      </m:e>
                      <m:sub>
                        <m:r>
                          <a:rPr kumimoji="1" lang="en-US" altLang="ja-JP" sz="2000" b="0" i="1" smtClean="0">
                            <a:solidFill>
                              <a:schemeClr val="bg1"/>
                            </a:solidFill>
                            <a:latin typeface="Cambria Math" panose="02040503050406030204" pitchFamily="18" charset="0"/>
                          </a:rPr>
                          <m:t>𝑖</m:t>
                        </m:r>
                      </m:sub>
                    </m:sSub>
                  </m:oMath>
                </a14:m>
                <a:r>
                  <a:rPr kumimoji="1" lang="ja-JP" altLang="en-US" sz="2000" dirty="0">
                    <a:solidFill>
                      <a:schemeClr val="bg1"/>
                    </a:solidFill>
                  </a:rPr>
                  <a:t> </a:t>
                </a:r>
                <a:r>
                  <a:rPr kumimoji="1" lang="ja-JP" altLang="en-US" sz="2000" b="1" dirty="0">
                    <a:solidFill>
                      <a:schemeClr val="bg1"/>
                    </a:solidFill>
                  </a:rPr>
                  <a:t>がストップワードの場合</a:t>
                </a:r>
              </a:p>
            </p:txBody>
          </p:sp>
        </mc:Choice>
        <mc:Fallback>
          <p:sp>
            <p:nvSpPr>
              <p:cNvPr id="104" name="テキスト ボックス 103">
                <a:extLst>
                  <a:ext uri="{FF2B5EF4-FFF2-40B4-BE49-F238E27FC236}">
                    <a16:creationId xmlns:a16="http://schemas.microsoft.com/office/drawing/2014/main" id="{6A824F7A-C05F-06A4-C852-132AB747A860}"/>
                  </a:ext>
                </a:extLst>
              </p:cNvPr>
              <p:cNvSpPr txBox="1">
                <a:spLocks noRot="1" noChangeAspect="1" noMove="1" noResize="1" noEditPoints="1" noAdjustHandles="1" noChangeArrowheads="1" noChangeShapeType="1" noTextEdit="1"/>
              </p:cNvSpPr>
              <p:nvPr/>
            </p:nvSpPr>
            <p:spPr>
              <a:xfrm>
                <a:off x="3641691" y="2961801"/>
                <a:ext cx="4672426" cy="400110"/>
              </a:xfrm>
              <a:prstGeom prst="rect">
                <a:avLst/>
              </a:prstGeom>
              <a:blipFill>
                <a:blip r:embed="rId7"/>
                <a:stretch>
                  <a:fillRect l="-1304" t="-12308" b="-246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5" name="テキスト ボックス 104">
                <a:extLst>
                  <a:ext uri="{FF2B5EF4-FFF2-40B4-BE49-F238E27FC236}">
                    <a16:creationId xmlns:a16="http://schemas.microsoft.com/office/drawing/2014/main" id="{25567E32-7F31-F358-1BE1-54111F71D1C7}"/>
                  </a:ext>
                </a:extLst>
              </p:cNvPr>
              <p:cNvSpPr txBox="1"/>
              <p:nvPr/>
            </p:nvSpPr>
            <p:spPr>
              <a:xfrm>
                <a:off x="3173255" y="3265130"/>
                <a:ext cx="44753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𝑠𝑐𝑜𝑟𝑒</m:t>
                      </m:r>
                      <m:d>
                        <m:dPr>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m:rPr>
                                  <m:sty m:val="p"/>
                                </m:rPr>
                                <a:rPr kumimoji="1" lang="en-US" altLang="ja-JP" sz="2400" b="0" i="0" smtClean="0">
                                  <a:solidFill>
                                    <a:schemeClr val="bg1"/>
                                  </a:solidFill>
                                  <a:latin typeface="Cambria Math" panose="02040503050406030204" pitchFamily="18" charset="0"/>
                                </a:rPr>
                                <m:t>Tok</m:t>
                              </m:r>
                            </m:e>
                            <m:sub>
                              <m:r>
                                <a:rPr kumimoji="1" lang="en-US" altLang="ja-JP" sz="2400" b="0" i="1" smtClean="0">
                                  <a:solidFill>
                                    <a:schemeClr val="bg1"/>
                                  </a:solidFill>
                                  <a:latin typeface="Cambria Math" panose="02040503050406030204" pitchFamily="18" charset="0"/>
                                </a:rPr>
                                <m:t>𝑖</m:t>
                              </m:r>
                            </m:sub>
                          </m:sSub>
                        </m:e>
                      </m:d>
                      <m:r>
                        <a:rPr kumimoji="1" lang="en-US" altLang="ja-JP" sz="2400" b="0" i="1" smtClean="0">
                          <a:solidFill>
                            <a:schemeClr val="bg1"/>
                          </a:solidFill>
                          <a:latin typeface="Cambria Math" panose="02040503050406030204" pitchFamily="18" charset="0"/>
                        </a:rPr>
                        <m:t>=−</m:t>
                      </m:r>
                      <m:r>
                        <a:rPr kumimoji="1" lang="ja-JP" altLang="en-US" sz="2400" b="0" i="1" smtClean="0">
                          <a:solidFill>
                            <a:schemeClr val="bg1"/>
                          </a:solidFill>
                          <a:latin typeface="Cambria Math" panose="02040503050406030204" pitchFamily="18" charset="0"/>
                        </a:rPr>
                        <m:t>𝛼</m:t>
                      </m:r>
                    </m:oMath>
                  </m:oMathPara>
                </a14:m>
                <a:endParaRPr kumimoji="1" lang="ja-JP" altLang="en-US" sz="2400" dirty="0">
                  <a:solidFill>
                    <a:schemeClr val="bg1"/>
                  </a:solidFill>
                </a:endParaRPr>
              </a:p>
            </p:txBody>
          </p:sp>
        </mc:Choice>
        <mc:Fallback>
          <p:sp>
            <p:nvSpPr>
              <p:cNvPr id="105" name="テキスト ボックス 104">
                <a:extLst>
                  <a:ext uri="{FF2B5EF4-FFF2-40B4-BE49-F238E27FC236}">
                    <a16:creationId xmlns:a16="http://schemas.microsoft.com/office/drawing/2014/main" id="{25567E32-7F31-F358-1BE1-54111F71D1C7}"/>
                  </a:ext>
                </a:extLst>
              </p:cNvPr>
              <p:cNvSpPr txBox="1">
                <a:spLocks noRot="1" noChangeAspect="1" noMove="1" noResize="1" noEditPoints="1" noAdjustHandles="1" noChangeArrowheads="1" noChangeShapeType="1" noTextEdit="1"/>
              </p:cNvSpPr>
              <p:nvPr/>
            </p:nvSpPr>
            <p:spPr>
              <a:xfrm>
                <a:off x="3173255" y="3265130"/>
                <a:ext cx="4475377" cy="369332"/>
              </a:xfrm>
              <a:prstGeom prst="rect">
                <a:avLst/>
              </a:prstGeom>
              <a:blipFill>
                <a:blip r:embed="rId8"/>
                <a:stretch>
                  <a:fillRect b="-20000"/>
                </a:stretch>
              </a:blipFill>
            </p:spPr>
            <p:txBody>
              <a:bodyPr/>
              <a:lstStyle/>
              <a:p>
                <a:r>
                  <a:rPr lang="ja-JP" altLang="en-US">
                    <a:noFill/>
                  </a:rPr>
                  <a:t> </a:t>
                </a:r>
              </a:p>
            </p:txBody>
          </p:sp>
        </mc:Fallback>
      </mc:AlternateContent>
      <p:sp>
        <p:nvSpPr>
          <p:cNvPr id="106" name="テキスト ボックス 105">
            <a:extLst>
              <a:ext uri="{FF2B5EF4-FFF2-40B4-BE49-F238E27FC236}">
                <a16:creationId xmlns:a16="http://schemas.microsoft.com/office/drawing/2014/main" id="{A3875535-D621-730A-602A-784EFDEAC79D}"/>
              </a:ext>
            </a:extLst>
          </p:cNvPr>
          <p:cNvSpPr txBox="1"/>
          <p:nvPr/>
        </p:nvSpPr>
        <p:spPr>
          <a:xfrm>
            <a:off x="4165986" y="5129917"/>
            <a:ext cx="3724991"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sz="2000" dirty="0">
                <a:solidFill>
                  <a:schemeClr val="bg1"/>
                </a:solidFill>
              </a:rPr>
              <a:t>ストップワード辞書は</a:t>
            </a:r>
            <a:r>
              <a:rPr kumimoji="1" lang="en-US" altLang="ja-JP" sz="2000" dirty="0">
                <a:solidFill>
                  <a:schemeClr val="bg1"/>
                </a:solidFill>
              </a:rPr>
              <a:t> </a:t>
            </a:r>
          </a:p>
          <a:p>
            <a:r>
              <a:rPr kumimoji="1" lang="en-US" altLang="ja-JP" sz="2000" dirty="0" err="1">
                <a:solidFill>
                  <a:schemeClr val="bg1"/>
                </a:solidFill>
              </a:rPr>
              <a:t>spaCy</a:t>
            </a:r>
            <a:r>
              <a:rPr kumimoji="1" lang="en-US" altLang="ja-JP" sz="2000" dirty="0">
                <a:solidFill>
                  <a:schemeClr val="bg1"/>
                </a:solidFill>
              </a:rPr>
              <a:t>, </a:t>
            </a:r>
            <a:r>
              <a:rPr kumimoji="1" lang="en-US" altLang="ja-JP" sz="2000" dirty="0" err="1">
                <a:solidFill>
                  <a:schemeClr val="bg1"/>
                </a:solidFill>
              </a:rPr>
              <a:t>slothLib</a:t>
            </a:r>
            <a:r>
              <a:rPr kumimoji="1" lang="en-US" altLang="ja-JP" sz="2000" dirty="0">
                <a:solidFill>
                  <a:schemeClr val="bg1"/>
                </a:solidFill>
              </a:rPr>
              <a:t> </a:t>
            </a:r>
            <a:r>
              <a:rPr kumimoji="1" lang="ja-JP" altLang="en-US" sz="2000" dirty="0">
                <a:solidFill>
                  <a:schemeClr val="bg1"/>
                </a:solidFill>
              </a:rPr>
              <a:t>で指定</a:t>
            </a:r>
            <a:endParaRPr kumimoji="1" lang="en-US" altLang="ja-JP" sz="2000" dirty="0">
              <a:solidFill>
                <a:schemeClr val="bg1"/>
              </a:solidFill>
            </a:endParaRPr>
          </a:p>
          <a:p>
            <a:r>
              <a:rPr kumimoji="1" lang="ja-JP" altLang="en-US" sz="2000" dirty="0">
                <a:solidFill>
                  <a:schemeClr val="bg1"/>
                </a:solidFill>
              </a:rPr>
              <a:t>されているワード</a:t>
            </a:r>
            <a:r>
              <a:rPr kumimoji="1" lang="en-US" altLang="ja-JP" sz="2000" dirty="0">
                <a:solidFill>
                  <a:schemeClr val="bg1"/>
                </a:solidFill>
              </a:rPr>
              <a:t> + </a:t>
            </a:r>
            <a:r>
              <a:rPr kumimoji="1" lang="en-US" altLang="ja-JP" sz="2000" b="1" dirty="0">
                <a:solidFill>
                  <a:schemeClr val="bg1"/>
                </a:solidFill>
              </a:rPr>
              <a:t>[PAD]</a:t>
            </a:r>
            <a:endParaRPr kumimoji="1" lang="ja-JP" altLang="en-US" sz="2000" b="1" dirty="0"/>
          </a:p>
        </p:txBody>
      </p:sp>
      <mc:AlternateContent xmlns:mc="http://schemas.openxmlformats.org/markup-compatibility/2006">
        <mc:Choice xmlns:a14="http://schemas.microsoft.com/office/drawing/2010/main" Requires="a14">
          <p:sp>
            <p:nvSpPr>
              <p:cNvPr id="107" name="テキスト ボックス 106">
                <a:extLst>
                  <a:ext uri="{FF2B5EF4-FFF2-40B4-BE49-F238E27FC236}">
                    <a16:creationId xmlns:a16="http://schemas.microsoft.com/office/drawing/2014/main" id="{D6EFC05A-6575-0D00-39D0-C43C5222855C}"/>
                  </a:ext>
                </a:extLst>
              </p:cNvPr>
              <p:cNvSpPr txBox="1"/>
              <p:nvPr/>
            </p:nvSpPr>
            <p:spPr>
              <a:xfrm>
                <a:off x="3655886" y="2257712"/>
                <a:ext cx="4672426" cy="707886"/>
              </a:xfrm>
              <a:prstGeom prst="rect">
                <a:avLst/>
              </a:prstGeom>
              <a:noFill/>
            </p:spPr>
            <p:txBody>
              <a:bodyPr wrap="square" rtlCol="0">
                <a:spAutoFit/>
              </a:bodyPr>
              <a:lstStyle/>
              <a:p>
                <a:r>
                  <a:rPr kumimoji="1" lang="ja-JP" altLang="en-US" sz="2000" dirty="0">
                    <a:solidFill>
                      <a:schemeClr val="bg1"/>
                    </a:solidFill>
                  </a:rPr>
                  <a:t>・</a:t>
                </a:r>
                <a:r>
                  <a:rPr kumimoji="1" lang="en-US" altLang="ja-JP" sz="2000" b="0" dirty="0">
                    <a:solidFill>
                      <a:schemeClr val="bg1"/>
                    </a:solidFill>
                  </a:rPr>
                  <a:t> </a:t>
                </a:r>
                <a14:m>
                  <m:oMath xmlns:m="http://schemas.openxmlformats.org/officeDocument/2006/math">
                    <m:sSub>
                      <m:sSubPr>
                        <m:ctrlPr>
                          <a:rPr kumimoji="1" lang="en-US" altLang="ja-JP" sz="2000" b="0" i="1" smtClean="0">
                            <a:solidFill>
                              <a:schemeClr val="bg1"/>
                            </a:solidFill>
                            <a:latin typeface="Cambria Math" panose="02040503050406030204" pitchFamily="18" charset="0"/>
                          </a:rPr>
                        </m:ctrlPr>
                      </m:sSubPr>
                      <m:e>
                        <m:r>
                          <m:rPr>
                            <m:sty m:val="p"/>
                          </m:rPr>
                          <a:rPr kumimoji="1" lang="en-US" altLang="ja-JP" sz="2000" b="0" i="0" smtClean="0">
                            <a:solidFill>
                              <a:schemeClr val="bg1"/>
                            </a:solidFill>
                            <a:latin typeface="Cambria Math" panose="02040503050406030204" pitchFamily="18" charset="0"/>
                          </a:rPr>
                          <m:t>Tok</m:t>
                        </m:r>
                      </m:e>
                      <m:sub>
                        <m:r>
                          <a:rPr kumimoji="1" lang="en-US" altLang="ja-JP" sz="2000" b="0" i="1" smtClean="0">
                            <a:solidFill>
                              <a:schemeClr val="bg1"/>
                            </a:solidFill>
                            <a:latin typeface="Cambria Math" panose="02040503050406030204" pitchFamily="18" charset="0"/>
                          </a:rPr>
                          <m:t>𝑖</m:t>
                        </m:r>
                      </m:sub>
                    </m:sSub>
                  </m:oMath>
                </a14:m>
                <a:r>
                  <a:rPr kumimoji="1" lang="ja-JP" altLang="en-US" sz="2000" dirty="0">
                    <a:solidFill>
                      <a:schemeClr val="bg1"/>
                    </a:solidFill>
                  </a:rPr>
                  <a:t> </a:t>
                </a:r>
                <a:r>
                  <a:rPr kumimoji="1" lang="ja-JP" altLang="en-US" sz="2000" b="1" dirty="0">
                    <a:solidFill>
                      <a:schemeClr val="bg1"/>
                    </a:solidFill>
                  </a:rPr>
                  <a:t>が </a:t>
                </a:r>
                <a:r>
                  <a:rPr kumimoji="1" lang="en-US" altLang="ja-JP" sz="2000" b="1" dirty="0">
                    <a:solidFill>
                      <a:schemeClr val="bg1"/>
                    </a:solidFill>
                  </a:rPr>
                  <a:t>[CLS] </a:t>
                </a:r>
                <a:r>
                  <a:rPr kumimoji="1" lang="ja-JP" altLang="en-US" sz="2000" dirty="0">
                    <a:solidFill>
                      <a:schemeClr val="bg1"/>
                    </a:solidFill>
                  </a:rPr>
                  <a:t>または </a:t>
                </a:r>
                <a:r>
                  <a:rPr kumimoji="1" lang="en-US" altLang="ja-JP" sz="2000" b="1" dirty="0">
                    <a:solidFill>
                      <a:schemeClr val="bg1"/>
                    </a:solidFill>
                  </a:rPr>
                  <a:t>[SEP]</a:t>
                </a:r>
              </a:p>
              <a:p>
                <a:r>
                  <a:rPr kumimoji="1" lang="en-US" altLang="ja-JP" sz="2000" b="1" dirty="0">
                    <a:solidFill>
                      <a:schemeClr val="bg1"/>
                    </a:solidFill>
                  </a:rPr>
                  <a:t>	</a:t>
                </a:r>
                <a:endParaRPr kumimoji="1" lang="ja-JP" altLang="en-US" sz="2000" b="1" dirty="0">
                  <a:solidFill>
                    <a:schemeClr val="bg1"/>
                  </a:solidFill>
                </a:endParaRPr>
              </a:p>
            </p:txBody>
          </p:sp>
        </mc:Choice>
        <mc:Fallback>
          <p:sp>
            <p:nvSpPr>
              <p:cNvPr id="107" name="テキスト ボックス 106">
                <a:extLst>
                  <a:ext uri="{FF2B5EF4-FFF2-40B4-BE49-F238E27FC236}">
                    <a16:creationId xmlns:a16="http://schemas.microsoft.com/office/drawing/2014/main" id="{D6EFC05A-6575-0D00-39D0-C43C5222855C}"/>
                  </a:ext>
                </a:extLst>
              </p:cNvPr>
              <p:cNvSpPr txBox="1">
                <a:spLocks noRot="1" noChangeAspect="1" noMove="1" noResize="1" noEditPoints="1" noAdjustHandles="1" noChangeArrowheads="1" noChangeShapeType="1" noTextEdit="1"/>
              </p:cNvSpPr>
              <p:nvPr/>
            </p:nvSpPr>
            <p:spPr>
              <a:xfrm>
                <a:off x="3655886" y="2257712"/>
                <a:ext cx="4672426" cy="707886"/>
              </a:xfrm>
              <a:prstGeom prst="rect">
                <a:avLst/>
              </a:prstGeom>
              <a:blipFill>
                <a:blip r:embed="rId9"/>
                <a:stretch>
                  <a:fillRect l="-1436" t="-603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8" name="テキスト ボックス 107">
                <a:extLst>
                  <a:ext uri="{FF2B5EF4-FFF2-40B4-BE49-F238E27FC236}">
                    <a16:creationId xmlns:a16="http://schemas.microsoft.com/office/drawing/2014/main" id="{1D0B094E-18D1-8BC8-F344-85115B82F289}"/>
                  </a:ext>
                </a:extLst>
              </p:cNvPr>
              <p:cNvSpPr txBox="1"/>
              <p:nvPr/>
            </p:nvSpPr>
            <p:spPr>
              <a:xfrm>
                <a:off x="3062934" y="2649609"/>
                <a:ext cx="447537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rPr>
                        <m:t>𝑠𝑐𝑜𝑟𝑒</m:t>
                      </m:r>
                      <m:d>
                        <m:dPr>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m:rPr>
                                  <m:sty m:val="p"/>
                                </m:rPr>
                                <a:rPr kumimoji="1" lang="en-US" altLang="ja-JP" sz="2400" b="0" i="0" smtClean="0">
                                  <a:solidFill>
                                    <a:schemeClr val="bg1"/>
                                  </a:solidFill>
                                  <a:latin typeface="Cambria Math" panose="02040503050406030204" pitchFamily="18" charset="0"/>
                                </a:rPr>
                                <m:t>Tok</m:t>
                              </m:r>
                            </m:e>
                            <m:sub>
                              <m:r>
                                <a:rPr kumimoji="1" lang="en-US" altLang="ja-JP" sz="2400" b="0" i="1" smtClean="0">
                                  <a:solidFill>
                                    <a:schemeClr val="bg1"/>
                                  </a:solidFill>
                                  <a:latin typeface="Cambria Math" panose="02040503050406030204" pitchFamily="18" charset="0"/>
                                </a:rPr>
                                <m:t>𝑖</m:t>
                              </m:r>
                            </m:sub>
                          </m:sSub>
                        </m:e>
                      </m:d>
                      <m:r>
                        <a:rPr kumimoji="1" lang="en-US" altLang="ja-JP" sz="2400" b="0" i="1" smtClean="0">
                          <a:solidFill>
                            <a:schemeClr val="bg1"/>
                          </a:solidFill>
                          <a:latin typeface="Cambria Math" panose="02040503050406030204" pitchFamily="18" charset="0"/>
                        </a:rPr>
                        <m:t>=1</m:t>
                      </m:r>
                    </m:oMath>
                  </m:oMathPara>
                </a14:m>
                <a:endParaRPr kumimoji="1" lang="ja-JP" altLang="en-US" sz="2400" dirty="0">
                  <a:solidFill>
                    <a:schemeClr val="bg1"/>
                  </a:solidFill>
                </a:endParaRPr>
              </a:p>
            </p:txBody>
          </p:sp>
        </mc:Choice>
        <mc:Fallback>
          <p:sp>
            <p:nvSpPr>
              <p:cNvPr id="108" name="テキスト ボックス 107">
                <a:extLst>
                  <a:ext uri="{FF2B5EF4-FFF2-40B4-BE49-F238E27FC236}">
                    <a16:creationId xmlns:a16="http://schemas.microsoft.com/office/drawing/2014/main" id="{1D0B094E-18D1-8BC8-F344-85115B82F289}"/>
                  </a:ext>
                </a:extLst>
              </p:cNvPr>
              <p:cNvSpPr txBox="1">
                <a:spLocks noRot="1" noChangeAspect="1" noMove="1" noResize="1" noEditPoints="1" noAdjustHandles="1" noChangeArrowheads="1" noChangeShapeType="1" noTextEdit="1"/>
              </p:cNvSpPr>
              <p:nvPr/>
            </p:nvSpPr>
            <p:spPr>
              <a:xfrm>
                <a:off x="3062934" y="2649609"/>
                <a:ext cx="4475377" cy="369332"/>
              </a:xfrm>
              <a:prstGeom prst="rect">
                <a:avLst/>
              </a:prstGeom>
              <a:blipFill>
                <a:blip r:embed="rId10"/>
                <a:stretch>
                  <a:fillRect b="-20000"/>
                </a:stretch>
              </a:blipFill>
            </p:spPr>
            <p:txBody>
              <a:bodyPr/>
              <a:lstStyle/>
              <a:p>
                <a:r>
                  <a:rPr lang="ja-JP" altLang="en-US">
                    <a:noFill/>
                  </a:rPr>
                  <a:t> </a:t>
                </a:r>
              </a:p>
            </p:txBody>
          </p:sp>
        </mc:Fallback>
      </mc:AlternateContent>
      <p:sp>
        <p:nvSpPr>
          <p:cNvPr id="109" name="正方形/長方形 108">
            <a:extLst>
              <a:ext uri="{FF2B5EF4-FFF2-40B4-BE49-F238E27FC236}">
                <a16:creationId xmlns:a16="http://schemas.microsoft.com/office/drawing/2014/main" id="{900E1D9F-96B2-9BCF-39BB-3F03D94C7187}"/>
              </a:ext>
            </a:extLst>
          </p:cNvPr>
          <p:cNvSpPr/>
          <p:nvPr/>
        </p:nvSpPr>
        <p:spPr>
          <a:xfrm>
            <a:off x="4757351" y="1783799"/>
            <a:ext cx="1742303" cy="420570"/>
          </a:xfrm>
          <a:prstGeom prst="rect">
            <a:avLst/>
          </a:pr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4709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solidFill>
                  <a:schemeClr val="tx1"/>
                </a:solidFill>
              </a:rPr>
              <a:t>テキスト分類タスク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en-US" altLang="ja-JP" sz="2400" dirty="0"/>
          </a:p>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r>
              <a:rPr lang="en-US" altLang="ja-JP" sz="2400" dirty="0"/>
              <a:t>, BERT </a:t>
            </a:r>
            <a:r>
              <a:rPr lang="ja-JP" altLang="en-US" sz="2400" dirty="0"/>
              <a:t>は最終層のみ </a:t>
            </a:r>
            <a:r>
              <a:rPr lang="en-US" altLang="ja-JP" sz="2400" dirty="0"/>
              <a:t>fine tuning</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777716" y="2035258"/>
            <a:ext cx="5959795" cy="2787483"/>
          </a:xfrm>
          <a:prstGeom prst="rect">
            <a:avLst/>
          </a:prstGeom>
          <a:solidFill>
            <a:schemeClr val="tx1"/>
          </a:solidFill>
        </p:spPr>
      </p:pic>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20046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1621057253"/>
                  </p:ext>
                </p:extLst>
              </p:nvPr>
            </p:nvGraphicFramePr>
            <p:xfrm>
              <a:off x="718046" y="932538"/>
              <a:ext cx="7499198" cy="4898682"/>
            </p:xfrm>
            <a:graphic>
              <a:graphicData uri="http://schemas.openxmlformats.org/drawingml/2006/table">
                <a:tbl>
                  <a:tblPr firstRow="1" lastRow="1" bandRow="1">
                    <a:tableStyleId>{BDBED569-4797-4DF1-A0F4-6AAB3CD982D8}</a:tableStyleId>
                  </a:tblPr>
                  <a:tblGrid>
                    <a:gridCol w="3421468">
                      <a:extLst>
                        <a:ext uri="{9D8B030D-6E8A-4147-A177-3AD203B41FA5}">
                          <a16:colId xmlns:a16="http://schemas.microsoft.com/office/drawing/2014/main" val="498377033"/>
                        </a:ext>
                      </a:extLst>
                    </a:gridCol>
                    <a:gridCol w="2026508">
                      <a:extLst>
                        <a:ext uri="{9D8B030D-6E8A-4147-A177-3AD203B41FA5}">
                          <a16:colId xmlns:a16="http://schemas.microsoft.com/office/drawing/2014/main" val="3744778616"/>
                        </a:ext>
                      </a:extLst>
                    </a:gridCol>
                    <a:gridCol w="2051222">
                      <a:extLst>
                        <a:ext uri="{9D8B030D-6E8A-4147-A177-3AD203B41FA5}">
                          <a16:colId xmlns:a16="http://schemas.microsoft.com/office/drawing/2014/main" val="275125406"/>
                        </a:ext>
                      </a:extLst>
                    </a:gridCol>
                  </a:tblGrid>
                  <a:tr h="599884">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18">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152">
                    <a:tc>
                      <a:txBody>
                        <a:bodyPr/>
                        <a:lstStyle/>
                        <a:p>
                          <a:pPr algn="l"/>
                          <a:r>
                            <a:rPr kumimoji="1" lang="ja-JP" altLang="en-US" sz="2400" b="1" dirty="0"/>
                            <a:t>提案手法 </a:t>
                          </a:r>
                          <a:r>
                            <a:rPr kumimoji="1" lang="en-US" altLang="ja-JP" sz="2400" b="1" dirty="0"/>
                            <a:t>1</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0.9655</a:t>
                          </a:r>
                        </a:p>
                        <a:p>
                          <a:pPr algn="ctr"/>
                          <a:r>
                            <a:rPr kumimoji="1" lang="en-US" altLang="ja-JP" sz="2800" b="1" u="none" dirty="0">
                              <a:solidFill>
                                <a:schemeClr val="tx1"/>
                              </a:solidFill>
                            </a:rPr>
                            <a:t>(0.0017)</a:t>
                          </a:r>
                          <a:endParaRPr kumimoji="1" lang="ja-JP" altLang="en-US" sz="2800" b="1" u="none" dirty="0">
                            <a:solidFill>
                              <a:schemeClr val="tx1"/>
                            </a:solidFill>
                          </a:endParaRPr>
                        </a:p>
                      </a:txBody>
                      <a:tcPr marL="68580" marR="68580" marT="34290" marB="34290" anchor="ctr"/>
                    </a:tc>
                    <a:tc>
                      <a:txBody>
                        <a:bodyPr/>
                        <a:lstStyle/>
                        <a:p>
                          <a:pPr algn="ctr"/>
                          <a:r>
                            <a:rPr kumimoji="1" lang="en-US" altLang="ja-JP" sz="2800" b="1" u="none" dirty="0">
                              <a:solidFill>
                                <a:srgbClr val="F4B54B"/>
                              </a:solidFill>
                            </a:rPr>
                            <a:t>0.9652</a:t>
                          </a:r>
                        </a:p>
                        <a:p>
                          <a:pPr algn="ctr"/>
                          <a:r>
                            <a:rPr kumimoji="1" lang="en-US" altLang="ja-JP" sz="2800" b="1" u="none" dirty="0">
                              <a:solidFill>
                                <a:schemeClr val="tx1"/>
                              </a:solidFill>
                            </a:rPr>
                            <a:t>(0.0017)</a:t>
                          </a:r>
                          <a:endParaRPr kumimoji="1" lang="ja-JP" altLang="en-US" sz="28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693152">
                    <a:tc>
                      <a:txBody>
                        <a:bodyPr/>
                        <a:lstStyle/>
                        <a:p>
                          <a:pPr algn="l"/>
                          <a:r>
                            <a:rPr kumimoji="1" lang="ja-JP" altLang="en-US" sz="2400" b="1" dirty="0"/>
                            <a:t>提案手法 </a:t>
                          </a:r>
                          <a:r>
                            <a:rPr kumimoji="1" lang="en-US" altLang="ja-JP" sz="2400" b="1" dirty="0"/>
                            <a:t>2 (</a:t>
                          </a:r>
                          <a14:m>
                            <m:oMath xmlns:m="http://schemas.openxmlformats.org/officeDocument/2006/math">
                              <m:r>
                                <a:rPr kumimoji="1" lang="ja-JP" altLang="en-US" sz="2400" b="1" i="1" smtClean="0">
                                  <a:latin typeface="Cambria Math" panose="02040503050406030204" pitchFamily="18" charset="0"/>
                                </a:rPr>
                                <m:t>𝜶</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𝟏</m:t>
                              </m:r>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0.9587</a:t>
                          </a:r>
                        </a:p>
                        <a:p>
                          <a:pPr algn="ctr"/>
                          <a:r>
                            <a:rPr kumimoji="1" lang="en-US" altLang="ja-JP" sz="2800" b="1" dirty="0">
                              <a:solidFill>
                                <a:schemeClr val="tx1"/>
                              </a:solidFill>
                            </a:rPr>
                            <a:t>(0.0061)</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0.9584</a:t>
                          </a:r>
                        </a:p>
                        <a:p>
                          <a:pPr algn="ctr"/>
                          <a:r>
                            <a:rPr kumimoji="1" lang="en-US" altLang="ja-JP" sz="2800" b="1" dirty="0">
                              <a:solidFill>
                                <a:schemeClr val="tx1"/>
                              </a:solidFill>
                            </a:rPr>
                            <a:t>(0.0062)</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1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dirty="0"/>
                            <a:t>提案手法 </a:t>
                          </a:r>
                          <a:r>
                            <a:rPr kumimoji="1" lang="en-US" altLang="ja-JP" sz="2400" b="1" dirty="0"/>
                            <a:t>2 (</a:t>
                          </a:r>
                          <a14:m>
                            <m:oMath xmlns:m="http://schemas.openxmlformats.org/officeDocument/2006/math">
                              <m:r>
                                <a:rPr kumimoji="1" lang="ja-JP" altLang="en-US" sz="2400" b="1" i="1" smtClean="0">
                                  <a:latin typeface="Cambria Math" panose="02040503050406030204" pitchFamily="18" charset="0"/>
                                </a:rPr>
                                <m:t>𝜶</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𝟓</m:t>
                              </m:r>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0.9633</a:t>
                          </a:r>
                        </a:p>
                        <a:p>
                          <a:pPr algn="ctr"/>
                          <a:r>
                            <a:rPr kumimoji="1" lang="en-US" altLang="ja-JP" sz="2800" b="1" dirty="0">
                              <a:solidFill>
                                <a:schemeClr val="tx1"/>
                              </a:solidFill>
                            </a:rPr>
                            <a:t>(0.0019)</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0.9630</a:t>
                          </a:r>
                        </a:p>
                        <a:p>
                          <a:pPr algn="ctr"/>
                          <a:r>
                            <a:rPr kumimoji="1" lang="en-US" altLang="ja-JP" sz="2800" b="1" dirty="0">
                              <a:solidFill>
                                <a:schemeClr val="tx1"/>
                              </a:solidFill>
                            </a:rPr>
                            <a:t>(0.0021)</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3635947429"/>
                      </a:ext>
                    </a:extLst>
                  </a:tr>
                  <a:tr h="797198">
                    <a:tc>
                      <a:txBody>
                        <a:bodyPr/>
                        <a:lstStyle/>
                        <a:p>
                          <a:pPr algn="l"/>
                          <a:r>
                            <a:rPr kumimoji="1" lang="ja-JP" altLang="en-US" sz="2400" b="1" dirty="0"/>
                            <a:t>ベースライン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dirty="0">
                              <a:solidFill>
                                <a:srgbClr val="B7E7D6"/>
                              </a:solidFill>
                            </a:rPr>
                            <a:t>0.9583</a:t>
                          </a:r>
                        </a:p>
                        <a:p>
                          <a:pPr algn="ctr"/>
                          <a:r>
                            <a:rPr kumimoji="1" lang="en-US" altLang="ja-JP" sz="2800" dirty="0"/>
                            <a:t>(0.0026)</a:t>
                          </a:r>
                          <a:endParaRPr kumimoji="1" lang="ja-JP" altLang="en-US" sz="2800" dirty="0"/>
                        </a:p>
                      </a:txBody>
                      <a:tcPr marL="68580" marR="68580" marT="34290" marB="34290" anchor="ctr"/>
                    </a:tc>
                    <a:tc>
                      <a:txBody>
                        <a:bodyPr/>
                        <a:lstStyle/>
                        <a:p>
                          <a:pPr algn="ctr"/>
                          <a:r>
                            <a:rPr kumimoji="1" lang="en-US" altLang="ja-JP" sz="2800" dirty="0">
                              <a:solidFill>
                                <a:srgbClr val="B7E7D6"/>
                              </a:solidFill>
                            </a:rPr>
                            <a:t>0.9580</a:t>
                          </a:r>
                        </a:p>
                        <a:p>
                          <a:pPr algn="ctr"/>
                          <a:r>
                            <a:rPr kumimoji="1" lang="en-US" altLang="ja-JP" sz="2800" dirty="0"/>
                            <a:t>(0.0026)</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1621057253"/>
                  </p:ext>
                </p:extLst>
              </p:nvPr>
            </p:nvGraphicFramePr>
            <p:xfrm>
              <a:off x="718046" y="932538"/>
              <a:ext cx="7499198" cy="4898682"/>
            </p:xfrm>
            <a:graphic>
              <a:graphicData uri="http://schemas.openxmlformats.org/drawingml/2006/table">
                <a:tbl>
                  <a:tblPr firstRow="1" lastRow="1" bandRow="1">
                    <a:tableStyleId>{BDBED569-4797-4DF1-A0F4-6AAB3CD982D8}</a:tableStyleId>
                  </a:tblPr>
                  <a:tblGrid>
                    <a:gridCol w="3421468">
                      <a:extLst>
                        <a:ext uri="{9D8B030D-6E8A-4147-A177-3AD203B41FA5}">
                          <a16:colId xmlns:a16="http://schemas.microsoft.com/office/drawing/2014/main" val="498377033"/>
                        </a:ext>
                      </a:extLst>
                    </a:gridCol>
                    <a:gridCol w="2026508">
                      <a:extLst>
                        <a:ext uri="{9D8B030D-6E8A-4147-A177-3AD203B41FA5}">
                          <a16:colId xmlns:a16="http://schemas.microsoft.com/office/drawing/2014/main" val="3744778616"/>
                        </a:ext>
                      </a:extLst>
                    </a:gridCol>
                    <a:gridCol w="2051222">
                      <a:extLst>
                        <a:ext uri="{9D8B030D-6E8A-4147-A177-3AD203B41FA5}">
                          <a16:colId xmlns:a16="http://schemas.microsoft.com/office/drawing/2014/main" val="275125406"/>
                        </a:ext>
                      </a:extLst>
                    </a:gridCol>
                  </a:tblGrid>
                  <a:tr h="599884">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18">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922020">
                    <a:tc>
                      <a:txBody>
                        <a:bodyPr/>
                        <a:lstStyle/>
                        <a:p>
                          <a:pPr algn="l"/>
                          <a:r>
                            <a:rPr kumimoji="1" lang="ja-JP" altLang="en-US" sz="2400" b="1" dirty="0"/>
                            <a:t>提案手法 </a:t>
                          </a:r>
                          <a:r>
                            <a:rPr kumimoji="1" lang="en-US" altLang="ja-JP" sz="2400" b="1" dirty="0"/>
                            <a:t>1</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0.9655</a:t>
                          </a:r>
                        </a:p>
                        <a:p>
                          <a:pPr algn="ctr"/>
                          <a:r>
                            <a:rPr kumimoji="1" lang="en-US" altLang="ja-JP" sz="2800" b="1" u="none" dirty="0">
                              <a:solidFill>
                                <a:schemeClr val="tx1"/>
                              </a:solidFill>
                            </a:rPr>
                            <a:t>(0.0017)</a:t>
                          </a:r>
                          <a:endParaRPr kumimoji="1" lang="ja-JP" altLang="en-US" sz="2800" b="1" u="none" dirty="0">
                            <a:solidFill>
                              <a:schemeClr val="tx1"/>
                            </a:solidFill>
                          </a:endParaRPr>
                        </a:p>
                      </a:txBody>
                      <a:tcPr marL="68580" marR="68580" marT="34290" marB="34290" anchor="ctr"/>
                    </a:tc>
                    <a:tc>
                      <a:txBody>
                        <a:bodyPr/>
                        <a:lstStyle/>
                        <a:p>
                          <a:pPr algn="ctr"/>
                          <a:r>
                            <a:rPr kumimoji="1" lang="en-US" altLang="ja-JP" sz="2800" b="1" u="none" dirty="0">
                              <a:solidFill>
                                <a:srgbClr val="F4B54B"/>
                              </a:solidFill>
                            </a:rPr>
                            <a:t>0.9652</a:t>
                          </a:r>
                        </a:p>
                        <a:p>
                          <a:pPr algn="ctr"/>
                          <a:r>
                            <a:rPr kumimoji="1" lang="en-US" altLang="ja-JP" sz="2800" b="1" u="none" dirty="0">
                              <a:solidFill>
                                <a:schemeClr val="tx1"/>
                              </a:solidFill>
                            </a:rPr>
                            <a:t>(0.0017)</a:t>
                          </a:r>
                          <a:endParaRPr kumimoji="1" lang="ja-JP" altLang="en-US" sz="28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922020">
                    <a:tc>
                      <a:txBody>
                        <a:bodyPr/>
                        <a:lstStyle/>
                        <a:p>
                          <a:endParaRPr lang="ja-JP"/>
                        </a:p>
                      </a:txBody>
                      <a:tcPr marL="68580" marR="68580" marT="34290" marB="34290" anchor="ctr">
                        <a:blipFill>
                          <a:blip r:embed="rId3"/>
                          <a:stretch>
                            <a:fillRect l="-178" t="-233553" r="-120107" b="-218421"/>
                          </a:stretch>
                        </a:blipFill>
                      </a:tcPr>
                    </a:tc>
                    <a:tc>
                      <a:txBody>
                        <a:bodyPr/>
                        <a:lstStyle/>
                        <a:p>
                          <a:pPr algn="ctr"/>
                          <a:r>
                            <a:rPr kumimoji="1" lang="en-US" altLang="ja-JP" sz="2800" b="1" dirty="0">
                              <a:solidFill>
                                <a:schemeClr val="tx1"/>
                              </a:solidFill>
                            </a:rPr>
                            <a:t>0.9587</a:t>
                          </a:r>
                        </a:p>
                        <a:p>
                          <a:pPr algn="ctr"/>
                          <a:r>
                            <a:rPr kumimoji="1" lang="en-US" altLang="ja-JP" sz="2800" b="1" dirty="0">
                              <a:solidFill>
                                <a:schemeClr val="tx1"/>
                              </a:solidFill>
                            </a:rPr>
                            <a:t>(0.0061)</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0.9584</a:t>
                          </a:r>
                        </a:p>
                        <a:p>
                          <a:pPr algn="ctr"/>
                          <a:r>
                            <a:rPr kumimoji="1" lang="en-US" altLang="ja-JP" sz="2800" b="1" dirty="0">
                              <a:solidFill>
                                <a:schemeClr val="tx1"/>
                              </a:solidFill>
                            </a:rPr>
                            <a:t>(0.0062)</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922020">
                    <a:tc>
                      <a:txBody>
                        <a:bodyPr/>
                        <a:lstStyle/>
                        <a:p>
                          <a:endParaRPr lang="ja-JP"/>
                        </a:p>
                      </a:txBody>
                      <a:tcPr marL="68580" marR="68580" marT="34290" marB="34290" anchor="ctr">
                        <a:blipFill>
                          <a:blip r:embed="rId3"/>
                          <a:stretch>
                            <a:fillRect l="-178" t="-335762" r="-120107" b="-119868"/>
                          </a:stretch>
                        </a:blipFill>
                      </a:tcPr>
                    </a:tc>
                    <a:tc>
                      <a:txBody>
                        <a:bodyPr/>
                        <a:lstStyle/>
                        <a:p>
                          <a:pPr algn="ctr"/>
                          <a:r>
                            <a:rPr kumimoji="1" lang="en-US" altLang="ja-JP" sz="2800" b="1" dirty="0">
                              <a:solidFill>
                                <a:schemeClr val="tx1"/>
                              </a:solidFill>
                            </a:rPr>
                            <a:t>0.9633</a:t>
                          </a:r>
                        </a:p>
                        <a:p>
                          <a:pPr algn="ctr"/>
                          <a:r>
                            <a:rPr kumimoji="1" lang="en-US" altLang="ja-JP" sz="2800" b="1" dirty="0">
                              <a:solidFill>
                                <a:schemeClr val="tx1"/>
                              </a:solidFill>
                            </a:rPr>
                            <a:t>(0.0019)</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0.9630</a:t>
                          </a:r>
                        </a:p>
                        <a:p>
                          <a:pPr algn="ctr"/>
                          <a:r>
                            <a:rPr kumimoji="1" lang="en-US" altLang="ja-JP" sz="2800" b="1" dirty="0">
                              <a:solidFill>
                                <a:schemeClr val="tx1"/>
                              </a:solidFill>
                            </a:rPr>
                            <a:t>(0.0021)</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3635947429"/>
                      </a:ext>
                    </a:extLst>
                  </a:tr>
                  <a:tr h="922020">
                    <a:tc>
                      <a:txBody>
                        <a:bodyPr/>
                        <a:lstStyle/>
                        <a:p>
                          <a:pPr algn="l"/>
                          <a:r>
                            <a:rPr kumimoji="1" lang="ja-JP" altLang="en-US" sz="2400" b="1" dirty="0"/>
                            <a:t>ベースライン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dirty="0">
                              <a:solidFill>
                                <a:srgbClr val="B7E7D6"/>
                              </a:solidFill>
                            </a:rPr>
                            <a:t>0.9583</a:t>
                          </a:r>
                        </a:p>
                        <a:p>
                          <a:pPr algn="ctr"/>
                          <a:r>
                            <a:rPr kumimoji="1" lang="en-US" altLang="ja-JP" sz="2800" dirty="0"/>
                            <a:t>(0.0026)</a:t>
                          </a:r>
                          <a:endParaRPr kumimoji="1" lang="ja-JP" altLang="en-US" sz="2800" dirty="0"/>
                        </a:p>
                      </a:txBody>
                      <a:tcPr marL="68580" marR="68580" marT="34290" marB="34290" anchor="ctr"/>
                    </a:tc>
                    <a:tc>
                      <a:txBody>
                        <a:bodyPr/>
                        <a:lstStyle/>
                        <a:p>
                          <a:pPr algn="ctr"/>
                          <a:r>
                            <a:rPr kumimoji="1" lang="en-US" altLang="ja-JP" sz="2800" dirty="0">
                              <a:solidFill>
                                <a:srgbClr val="B7E7D6"/>
                              </a:solidFill>
                            </a:rPr>
                            <a:t>0.9580</a:t>
                          </a:r>
                        </a:p>
                        <a:p>
                          <a:pPr algn="ctr"/>
                          <a:r>
                            <a:rPr kumimoji="1" lang="en-US" altLang="ja-JP" sz="2800" dirty="0"/>
                            <a:t>(0.0026)</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290261" y="2334499"/>
            <a:ext cx="8646715" cy="2447051"/>
            <a:chOff x="-289416" y="2691851"/>
            <a:chExt cx="8646715" cy="2447051"/>
          </a:xfrm>
        </p:grpSpPr>
        <p:pic>
          <p:nvPicPr>
            <p:cNvPr id="11" name="図 10">
              <a:extLst>
                <a:ext uri="{FF2B5EF4-FFF2-40B4-BE49-F238E27FC236}">
                  <a16:creationId xmlns:a16="http://schemas.microsoft.com/office/drawing/2014/main" id="{C3F75248-ED24-7CEA-46BB-3AA30CF144BE}"/>
                </a:ext>
              </a:extLst>
            </p:cNvPr>
            <p:cNvPicPr>
              <a:picLocks noChangeAspect="1"/>
            </p:cNvPicPr>
            <p:nvPr/>
          </p:nvPicPr>
          <p:blipFill>
            <a:blip r:embed="rId3">
              <a:extLst>
                <a:ext uri="{28A0092B-C50C-407E-A947-70E740481C1C}">
                  <a14:useLocalDpi xmlns:a14="http://schemas.microsoft.com/office/drawing/2010/main" val="0"/>
                </a:ext>
              </a:extLst>
            </a:blip>
            <a:srcRect l="5377" t="11485" r="8826" b="6666"/>
            <a:stretch/>
          </p:blipFill>
          <p:spPr>
            <a:xfrm>
              <a:off x="4100811" y="2693000"/>
              <a:ext cx="4256488" cy="2436377"/>
            </a:xfrm>
            <a:prstGeom prst="rect">
              <a:avLst/>
            </a:prstGeom>
          </p:spPr>
        </p:pic>
        <p:pic>
          <p:nvPicPr>
            <p:cNvPr id="12" name="図 11">
              <a:extLst>
                <a:ext uri="{FF2B5EF4-FFF2-40B4-BE49-F238E27FC236}">
                  <a16:creationId xmlns:a16="http://schemas.microsoft.com/office/drawing/2014/main" id="{666A214F-EE97-3E20-453C-1114D5345A97}"/>
                </a:ext>
              </a:extLst>
            </p:cNvPr>
            <p:cNvPicPr>
              <a:picLocks noChangeAspect="1"/>
            </p:cNvPicPr>
            <p:nvPr/>
          </p:nvPicPr>
          <p:blipFill>
            <a:blip r:embed="rId4">
              <a:extLst>
                <a:ext uri="{28A0092B-C50C-407E-A947-70E740481C1C}">
                  <a14:useLocalDpi xmlns:a14="http://schemas.microsoft.com/office/drawing/2010/main" val="0"/>
                </a:ext>
              </a:extLst>
            </a:blip>
            <a:srcRect l="5596" t="11199" r="8687" b="6840"/>
            <a:stretch/>
          </p:blipFill>
          <p:spPr>
            <a:xfrm>
              <a:off x="-289416" y="2691851"/>
              <a:ext cx="4265370" cy="2447051"/>
            </a:xfrm>
            <a:prstGeom prst="rect">
              <a:avLst/>
            </a:prstGeom>
          </p:spPr>
        </p:pic>
      </p:grp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en-US" altLang="ja-JP" sz="1800" b="1" dirty="0"/>
                  <a:t>,</a:t>
                </a:r>
                <a:r>
                  <a:rPr kumimoji="1" lang="ja-JP" altLang="en-US" sz="1800" b="1" dirty="0"/>
                  <a:t> </a:t>
                </a:r>
                <a:r>
                  <a:rPr kumimoji="1" lang="en-US" altLang="ja-JP" sz="1800" i="1" dirty="0"/>
                  <a:t>s</a:t>
                </a:r>
                <a:r>
                  <a:rPr kumimoji="1" lang="ja-JP" altLang="en-US" sz="1800" b="1" dirty="0"/>
                  <a:t>の推移</a:t>
                </a:r>
                <a:r>
                  <a:rPr kumimoji="1" lang="en-US" altLang="ja-JP" sz="1800" b="1" dirty="0"/>
                  <a:t>)</a:t>
                </a:r>
                <a:endParaRPr kumimoji="1" lang="ja-JP" altLang="en-US" sz="1800" b="1" dirty="0"/>
              </a:p>
            </p:txBody>
          </p:sp>
        </mc:Choice>
        <mc:Fallback>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700924"/>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691399"/>
            <a:ext cx="1891862" cy="369332"/>
          </a:xfrm>
          <a:prstGeom prst="rect">
            <a:avLst/>
          </a:prstGeom>
          <a:noFill/>
        </p:spPr>
        <p:txBody>
          <a:bodyPr wrap="square" rtlCol="0">
            <a:spAutoFit/>
          </a:bodyPr>
          <a:lstStyle/>
          <a:p>
            <a:pPr algn="ctr"/>
            <a:r>
              <a:rPr kumimoji="1" lang="en-US" altLang="ja-JP" dirty="0"/>
              <a:t>epochs</a:t>
            </a:r>
          </a:p>
        </p:txBody>
      </p: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365802" y="5578850"/>
                <a:ext cx="41746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398</m:t>
                      </m:r>
                      <m:r>
                        <a:rPr kumimoji="1" lang="pt-BR" altLang="ja-JP" i="1">
                          <a:latin typeface="Cambria Math" panose="02040503050406030204" pitchFamily="18" charset="0"/>
                        </a:rPr>
                        <m:t>, 0.2</m:t>
                      </m:r>
                      <m:r>
                        <a:rPr kumimoji="1" lang="en-US" altLang="ja-JP" b="0" i="1" smtClean="0">
                          <a:latin typeface="Cambria Math" panose="02040503050406030204" pitchFamily="18" charset="0"/>
                        </a:rPr>
                        <m:t>17</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245, 0.140</m:t>
                      </m:r>
                      <m:r>
                        <a:rPr kumimoji="1" lang="pt-BR" altLang="ja-JP" i="1">
                          <a:latin typeface="Cambria Math" panose="02040503050406030204" pitchFamily="18" charset="0"/>
                        </a:rPr>
                        <m:t>)</m:t>
                      </m:r>
                    </m:oMath>
                  </m:oMathPara>
                </a14:m>
                <a:endParaRPr kumimoji="1" lang="ja-JP" altLang="en-US" dirty="0"/>
              </a:p>
            </p:txBody>
          </p:sp>
        </mc:Choice>
        <mc:Fallback>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365802" y="5578850"/>
                <a:ext cx="4174668"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m:t>
                      </m:r>
                      <m:r>
                        <a:rPr kumimoji="1" lang="en-US" altLang="ja-JP" b="0" i="1" smtClean="0">
                          <a:latin typeface="Cambria Math" panose="02040503050406030204" pitchFamily="18" charset="0"/>
                        </a:rPr>
                        <m:t>07</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m:t>
                      </m:r>
                      <m:r>
                        <a:rPr kumimoji="1" lang="en-US" altLang="ja-JP" b="0" i="1" smtClean="0">
                          <a:latin typeface="Cambria Math" panose="02040503050406030204" pitchFamily="18" charset="0"/>
                        </a:rPr>
                        <m:t>93</m:t>
                      </m:r>
                      <m:r>
                        <a:rPr kumimoji="1" lang="pt-BR" altLang="ja-JP" i="1">
                          <a:latin typeface="Cambria Math" panose="02040503050406030204" pitchFamily="18" charset="0"/>
                        </a:rPr>
                        <m:t>)</m:t>
                      </m:r>
                    </m:oMath>
                  </m:oMathPara>
                </a14:m>
                <a:endParaRPr kumimoji="1" lang="ja-JP" altLang="en-US" dirty="0"/>
              </a:p>
            </p:txBody>
          </p:sp>
        </mc:Choice>
        <mc:Fallback>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29</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31</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100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本研究の目的</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000" b="1" dirty="0">
                <a:latin typeface="+mn-ea"/>
              </a:rPr>
              <a:t>原文から生成した要約文情報を組み込んだプーリング手法の提案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34</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35</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36</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p>
          <a:p>
            <a:pPr marL="0" lvl="0" indent="0" algn="l" rtl="0">
              <a:spcBef>
                <a:spcPts val="0"/>
              </a:spcBef>
              <a:spcAft>
                <a:spcPts val="0"/>
              </a:spcAft>
              <a:buNone/>
            </a:pP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sp>
        <p:nvSpPr>
          <p:cNvPr id="2" name="テキスト ボックス 1">
            <a:extLst>
              <a:ext uri="{FF2B5EF4-FFF2-40B4-BE49-F238E27FC236}">
                <a16:creationId xmlns:a16="http://schemas.microsoft.com/office/drawing/2014/main" id="{4FE6C887-B0EE-51DE-6CA1-1D900A79C3D1}"/>
              </a:ext>
            </a:extLst>
          </p:cNvPr>
          <p:cNvSpPr txBox="1"/>
          <p:nvPr/>
        </p:nvSpPr>
        <p:spPr>
          <a:xfrm>
            <a:off x="926757" y="5301049"/>
            <a:ext cx="5474043" cy="369332"/>
          </a:xfrm>
          <a:prstGeom prst="rect">
            <a:avLst/>
          </a:prstGeom>
          <a:solidFill>
            <a:schemeClr val="accent2"/>
          </a:solidFill>
        </p:spPr>
        <p:txBody>
          <a:bodyPr wrap="square" rtlCol="0">
            <a:spAutoFit/>
          </a:bodyPr>
          <a:lstStyle/>
          <a:p>
            <a:r>
              <a:rPr kumimoji="1" lang="en-US" altLang="ja-JP" dirty="0"/>
              <a:t>Bert </a:t>
            </a:r>
            <a:r>
              <a:rPr kumimoji="1" lang="ja-JP" altLang="en-US" dirty="0"/>
              <a:t>と </a:t>
            </a:r>
            <a:r>
              <a:rPr kumimoji="1" lang="en-US" altLang="ja-JP" dirty="0" err="1"/>
              <a:t>gpt</a:t>
            </a:r>
            <a:r>
              <a:rPr kumimoji="1" lang="en-US" altLang="ja-JP" dirty="0"/>
              <a:t> </a:t>
            </a:r>
            <a:r>
              <a:rPr kumimoji="1" lang="ja-JP" altLang="en-US" dirty="0"/>
              <a:t>の引用</a:t>
            </a:r>
          </a:p>
        </p:txBody>
      </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97867" y="1503766"/>
            <a:ext cx="482400" cy="482400"/>
          </a:xfrm>
          <a:prstGeom prst="rect">
            <a:avLst/>
          </a:prstGeom>
        </p:spPr>
      </p:pic>
      <p:pic>
        <p:nvPicPr>
          <p:cNvPr id="31" name="図 30">
            <a:extLst>
              <a:ext uri="{FF2B5EF4-FFF2-40B4-BE49-F238E27FC236}">
                <a16:creationId xmlns:a16="http://schemas.microsoft.com/office/drawing/2014/main" id="{15AD0236-E757-7288-8B87-33B396D50E0E}"/>
              </a:ext>
            </a:extLst>
          </p:cNvPr>
          <p:cNvPicPr>
            <a:picLocks noChangeAspect="1"/>
          </p:cNvPicPr>
          <p:nvPr/>
        </p:nvPicPr>
        <p:blipFill>
          <a:blip r:embed="rId7"/>
          <a:stretch>
            <a:fillRect/>
          </a:stretch>
        </p:blipFill>
        <p:spPr>
          <a:xfrm>
            <a:off x="1222712" y="1607975"/>
            <a:ext cx="6176060" cy="4570285"/>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8B6F-BDFC-2780-2910-116FA63E862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A754D71-6FDB-B242-45B3-DBDDC0691544}"/>
              </a:ext>
            </a:extLst>
          </p:cNvPr>
          <p:cNvSpPr txBox="1"/>
          <p:nvPr/>
        </p:nvSpPr>
        <p:spPr>
          <a:xfrm>
            <a:off x="119742" y="694729"/>
            <a:ext cx="9024258" cy="61632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本研究の概要</a:t>
            </a:r>
            <a:endParaRPr lang="en-US" altLang="ja-JP" sz="3200" b="1" dirty="0">
              <a:latin typeface="+mn-ea"/>
            </a:endParaRPr>
          </a:p>
          <a:p>
            <a:pPr marL="0" lvl="0" indent="0" algn="l" rtl="0">
              <a:spcBef>
                <a:spcPts val="0"/>
              </a:spcBef>
              <a:spcAft>
                <a:spcPts val="0"/>
              </a:spcAft>
              <a:buNone/>
            </a:pP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p>
          <a:p>
            <a:pPr marL="0" lvl="0" indent="0" algn="l" rtl="0">
              <a:spcBef>
                <a:spcPts val="0"/>
              </a:spcBef>
              <a:spcAft>
                <a:spcPts val="0"/>
              </a:spcAft>
              <a:buNone/>
            </a:pPr>
            <a:r>
              <a:rPr lang="ja-JP" altLang="en-US" sz="2000" b="1" dirty="0">
                <a:latin typeface="+mn-ea"/>
              </a:rPr>
              <a:t>① 生成 </a:t>
            </a:r>
            <a:r>
              <a:rPr lang="en-US" altLang="ja-JP" sz="2000" b="1" dirty="0">
                <a:latin typeface="+mn-ea"/>
              </a:rPr>
              <a:t>AI </a:t>
            </a:r>
            <a:r>
              <a:rPr lang="ja-JP" altLang="en-US" sz="2000" b="1" dirty="0">
                <a:latin typeface="+mn-ea"/>
              </a:rPr>
              <a:t>を用いた要約文生成</a:t>
            </a: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r>
              <a:rPr lang="ja-JP" altLang="en-US" sz="2000" b="1" dirty="0">
                <a:latin typeface="+mn-ea"/>
              </a:rPr>
              <a:t>② </a:t>
            </a:r>
            <a:r>
              <a:rPr lang="en-US" altLang="ja-JP" sz="2000" b="1" dirty="0">
                <a:latin typeface="+mn-ea"/>
              </a:rPr>
              <a:t>CAP </a:t>
            </a:r>
            <a:r>
              <a:rPr lang="ja-JP" altLang="en-US" sz="2000" b="1" dirty="0">
                <a:latin typeface="+mn-ea"/>
              </a:rPr>
              <a:t>をベースとした要約文情報を組み込んだプーリング手法の提案</a:t>
            </a: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endParaRPr lang="en-US" altLang="ja-JP" sz="2000" b="1" dirty="0">
              <a:latin typeface="+mn-ea"/>
            </a:endParaRPr>
          </a:p>
          <a:p>
            <a:pPr marL="0" lvl="0" indent="0" algn="l" rtl="0">
              <a:spcBef>
                <a:spcPts val="0"/>
              </a:spcBef>
              <a:spcAft>
                <a:spcPts val="0"/>
              </a:spcAft>
              <a:buNone/>
            </a:pPr>
            <a:r>
              <a:rPr lang="ja-JP" altLang="en-US" sz="2000" b="1" dirty="0">
                <a:latin typeface="+mn-ea"/>
              </a:rPr>
              <a:t>③ テキスト分類タスクによる提案手法に対する有効性の検証</a:t>
            </a:r>
            <a:endParaRPr lang="en-US" altLang="ja-JP" sz="2000" b="1" dirty="0">
              <a:latin typeface="+mn-ea"/>
            </a:endParaRPr>
          </a:p>
          <a:p>
            <a:pPr marL="0" lvl="0" indent="0" algn="l" rtl="0">
              <a:spcBef>
                <a:spcPts val="0"/>
              </a:spcBef>
              <a:spcAft>
                <a:spcPts val="0"/>
              </a:spcAft>
              <a:buNone/>
            </a:pPr>
            <a:endParaRPr lang="en-US" sz="2000" b="1"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9307A08-3216-3E49-C4DC-6269D55F424B}"/>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grpSp>
        <p:nvGrpSpPr>
          <p:cNvPr id="43" name="グループ化 42">
            <a:extLst>
              <a:ext uri="{FF2B5EF4-FFF2-40B4-BE49-F238E27FC236}">
                <a16:creationId xmlns:a16="http://schemas.microsoft.com/office/drawing/2014/main" id="{55A79225-8A7A-9628-921D-83D8BFCDB3C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E74176B-C551-9A06-2B9E-7BBED4D4297D}"/>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977A212-D77A-5934-1224-70CE11202CC3}"/>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3"/>
                </a:rPr>
                <a:t>https://plamo.preferredai.jp/</a:t>
              </a:r>
              <a:r>
                <a:rPr lang="en-US" altLang="ja-JP" sz="2800" dirty="0">
                  <a:latin typeface="+mn-ea"/>
                  <a:ea typeface="+mn-ea"/>
                </a:rPr>
                <a:t>, 2024.</a:t>
              </a:r>
            </a:p>
          </p:txBody>
        </p:sp>
      </p:grpSp>
    </p:spTree>
    <p:extLst>
      <p:ext uri="{BB962C8B-B14F-4D97-AF65-F5344CB8AC3E}">
        <p14:creationId xmlns:p14="http://schemas.microsoft.com/office/powerpoint/2010/main" val="121674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147" y="3230917"/>
            <a:ext cx="2893577" cy="255423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東北大学による事前学習済モデル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37829</TotalTime>
  <Words>6761</Words>
  <Application>Microsoft Office PowerPoint</Application>
  <PresentationFormat>画面に合わせる (4:3)</PresentationFormat>
  <Paragraphs>594</Paragraphs>
  <Slides>36</Slides>
  <Notes>35</Notes>
  <HiddenSlides>5</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分散表現の統合手法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671</cp:revision>
  <dcterms:created xsi:type="dcterms:W3CDTF">2020-01-13T19:40:26Z</dcterms:created>
  <dcterms:modified xsi:type="dcterms:W3CDTF">2025-02-09T22:48:04Z</dcterms:modified>
</cp:coreProperties>
</file>