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7"/>
  </p:notesMasterIdLst>
  <p:sldIdLst>
    <p:sldId id="256" r:id="rId2"/>
    <p:sldId id="262" r:id="rId3"/>
    <p:sldId id="261" r:id="rId4"/>
    <p:sldId id="264" r:id="rId5"/>
    <p:sldId id="263" r:id="rId6"/>
  </p:sldIdLst>
  <p:sldSz cx="30275213" cy="4280376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A8A"/>
    <a:srgbClr val="9DC3E6"/>
    <a:srgbClr val="C4D3B1"/>
    <a:srgbClr val="F379D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C035AC-5299-4DA0-972B-3FCAA578D99E}">
  <a:tblStyle styleId="{3CC035AC-5299-4DA0-972B-3FCAA578D99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4575" autoAdjust="0"/>
  </p:normalViewPr>
  <p:slideViewPr>
    <p:cSldViewPr snapToGrid="0">
      <p:cViewPr>
        <p:scale>
          <a:sx n="80" d="100"/>
          <a:sy n="80" d="100"/>
        </p:scale>
        <p:origin x="60" y="-10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ed9f84928_0_14: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861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err="1">
                <a:latin typeface="+mn-ea"/>
                <a:ea typeface="+mn-ea"/>
              </a:rPr>
              <a:t>PLaMo</a:t>
            </a:r>
            <a:r>
              <a:rPr lang="en-US" altLang="ja-JP" sz="1100" dirty="0">
                <a:latin typeface="+mn-ea"/>
                <a:ea typeface="+mn-ea"/>
              </a:rPr>
              <a:t>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33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err="1">
                <a:latin typeface="+mn-ea"/>
                <a:ea typeface="+mn-ea"/>
              </a:rPr>
              <a:t>PLaMo</a:t>
            </a:r>
            <a:r>
              <a:rPr lang="en-US" altLang="ja-JP" sz="1100" dirty="0">
                <a:latin typeface="+mn-ea"/>
                <a:ea typeface="+mn-ea"/>
              </a:rPr>
              <a:t>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85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1513440" y="1001592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151344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107262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199386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151344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107262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199386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1513440" y="10015920"/>
            <a:ext cx="27247320" cy="24825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1513440" y="1707840"/>
            <a:ext cx="27247320" cy="33134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2081520" y="39672720"/>
            <a:ext cx="681156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ftr" idx="11"/>
          </p:nvPr>
        </p:nvSpPr>
        <p:spPr>
          <a:xfrm>
            <a:off x="10028520" y="39672720"/>
            <a:ext cx="1021752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sldNum" idx="12"/>
          </p:nvPr>
        </p:nvSpPr>
        <p:spPr>
          <a:xfrm>
            <a:off x="21381840" y="39672720"/>
            <a:ext cx="6811560" cy="22784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solidFill>
                <a:srgbClr val="000000"/>
              </a:solidFill>
              <a:latin typeface="Times New Roman"/>
              <a:ea typeface="Times New Roman"/>
              <a:cs typeface="Times New Roman"/>
              <a:sym typeface="Times New Roman"/>
            </a:endParaRPr>
          </a:p>
        </p:txBody>
      </p:sp>
      <p:sp>
        <p:nvSpPr>
          <p:cNvPr id="9" name="Google Shape;9;p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10.png"/><Relationship Id="rId21" Type="http://schemas.openxmlformats.org/officeDocument/2006/relationships/image" Target="../media/image23.png"/><Relationship Id="rId7" Type="http://schemas.openxmlformats.org/officeDocument/2006/relationships/image" Target="../media/image100.png"/><Relationship Id="rId12" Type="http://schemas.openxmlformats.org/officeDocument/2006/relationships/image" Target="../media/image15.png"/><Relationship Id="rId17" Type="http://schemas.openxmlformats.org/officeDocument/2006/relationships/image" Target="../media/image24.png"/><Relationship Id="rId25"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4.png"/><Relationship Id="rId24" Type="http://schemas.openxmlformats.org/officeDocument/2006/relationships/image" Target="../media/image26.svg"/><Relationship Id="rId5" Type="http://schemas.openxmlformats.org/officeDocument/2006/relationships/image" Target="../media/image80.png"/><Relationship Id="rId15" Type="http://schemas.openxmlformats.org/officeDocument/2006/relationships/image" Target="../media/image18.png"/><Relationship Id="rId23" Type="http://schemas.openxmlformats.org/officeDocument/2006/relationships/image" Target="../media/image25.png"/><Relationship Id="rId10" Type="http://schemas.openxmlformats.org/officeDocument/2006/relationships/image" Target="../media/image130.png"/><Relationship Id="rId19" Type="http://schemas.openxmlformats.org/officeDocument/2006/relationships/image" Target="../media/image21.png"/><Relationship Id="rId9" Type="http://schemas.openxmlformats.org/officeDocument/2006/relationships/image" Target="../media/image13.png"/><Relationship Id="rId14" Type="http://schemas.openxmlformats.org/officeDocument/2006/relationships/image" Target="../media/image17.png"/><Relationship Id="rId22" Type="http://schemas.openxmlformats.org/officeDocument/2006/relationships/image" Target="../media/image24.svg"/><Relationship Id="rId27"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2.png"/><Relationship Id="rId18" Type="http://schemas.openxmlformats.org/officeDocument/2006/relationships/image" Target="../media/image36.png"/><Relationship Id="rId26" Type="http://schemas.openxmlformats.org/officeDocument/2006/relationships/image" Target="../media/image43.png"/><Relationship Id="rId3" Type="http://schemas.openxmlformats.org/officeDocument/2006/relationships/image" Target="../media/image30.png"/><Relationship Id="rId21" Type="http://schemas.openxmlformats.org/officeDocument/2006/relationships/image" Target="../media/image38.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14.png"/><Relationship Id="rId25" Type="http://schemas.openxmlformats.org/officeDocument/2006/relationships/image" Target="../media/image42.png"/><Relationship Id="rId2" Type="http://schemas.openxmlformats.org/officeDocument/2006/relationships/notesSlide" Target="../notesSlides/notesSlide4.xml"/><Relationship Id="rId16" Type="http://schemas.openxmlformats.org/officeDocument/2006/relationships/image" Target="../media/image35.png"/><Relationship Id="rId20"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41.png"/><Relationship Id="rId5" Type="http://schemas.openxmlformats.org/officeDocument/2006/relationships/image" Target="../media/image31.png"/><Relationship Id="rId15" Type="http://schemas.openxmlformats.org/officeDocument/2006/relationships/image" Target="../media/image34.png"/><Relationship Id="rId23" Type="http://schemas.openxmlformats.org/officeDocument/2006/relationships/image" Target="../media/image40.png"/><Relationship Id="rId10" Type="http://schemas.openxmlformats.org/officeDocument/2006/relationships/image" Target="../media/image24.svg"/><Relationship Id="rId19"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23.png"/><Relationship Id="rId14" Type="http://schemas.openxmlformats.org/officeDocument/2006/relationships/image" Target="../media/image33.png"/><Relationship Id="rId22" Type="http://schemas.openxmlformats.org/officeDocument/2006/relationships/image" Target="../media/image39.png"/><Relationship Id="rId27"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5" name="Google Shape;63;p14">
            <a:extLst>
              <a:ext uri="{FF2B5EF4-FFF2-40B4-BE49-F238E27FC236}">
                <a16:creationId xmlns:a16="http://schemas.microsoft.com/office/drawing/2014/main" id="{CFF9E174-A4B2-0A0F-5F02-04E94AE27313}"/>
              </a:ext>
            </a:extLst>
          </p:cNvPr>
          <p:cNvSpPr/>
          <p:nvPr/>
        </p:nvSpPr>
        <p:spPr>
          <a:xfrm>
            <a:off x="920630" y="36641395"/>
            <a:ext cx="28866659" cy="564566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機械学習を用いた議会会議録における</a:t>
            </a:r>
            <a:endParaRPr sz="96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質問応答システム構築手法の検討</a:t>
            </a:r>
            <a:endParaRPr sz="9600" b="0" i="0" u="none" strike="noStrike" cap="none">
              <a:latin typeface="Arial"/>
              <a:ea typeface="Arial"/>
              <a:cs typeface="Arial"/>
              <a:sym typeface="Arial"/>
            </a:endParaRPr>
          </a:p>
        </p:txBody>
      </p:sp>
      <p:sp>
        <p:nvSpPr>
          <p:cNvPr id="66" name="Google Shape;66;p14"/>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Arial"/>
                <a:ea typeface="Arial"/>
                <a:cs typeface="Arial"/>
                <a:sym typeface="Arial"/>
              </a:rPr>
              <a:t>創発ソフトウェア研究</a:t>
            </a:r>
            <a:r>
              <a:rPr lang="ja-JP" altLang="en-US" sz="7200" dirty="0">
                <a:solidFill>
                  <a:srgbClr val="FFFFFF"/>
                </a:solidFill>
              </a:rPr>
              <a:t>室</a:t>
            </a:r>
            <a:r>
              <a:rPr lang="ja-JP" sz="7200" b="0" i="0" u="none" strike="noStrike" cap="none" dirty="0">
                <a:solidFill>
                  <a:srgbClr val="FFFFFF"/>
                </a:solidFill>
                <a:latin typeface="Arial"/>
                <a:ea typeface="Arial"/>
                <a:cs typeface="Arial"/>
                <a:sym typeface="Arial"/>
              </a:rPr>
              <a:t>    大和秀徳</a:t>
            </a:r>
            <a:endParaRPr sz="7200" b="0" i="0" u="none" strike="noStrike" cap="none" dirty="0">
              <a:latin typeface="Arial"/>
              <a:ea typeface="Arial"/>
              <a:cs typeface="Arial"/>
              <a:sym typeface="Arial"/>
            </a:endParaRPr>
          </a:p>
        </p:txBody>
      </p:sp>
      <p:sp>
        <p:nvSpPr>
          <p:cNvPr id="69" name="Google Shape;69;p14"/>
          <p:cNvSpPr/>
          <p:nvPr/>
        </p:nvSpPr>
        <p:spPr>
          <a:xfrm>
            <a:off x="718927" y="23766549"/>
            <a:ext cx="28944713" cy="1206709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2087820" y="23167347"/>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提案手法</a:t>
            </a:r>
            <a:endParaRPr sz="8000" b="0" i="0" u="none" strike="noStrike" cap="none" dirty="0">
              <a:latin typeface="Arial"/>
              <a:ea typeface="Arial"/>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B-14</a:t>
            </a:r>
            <a:endParaRPr sz="9600" b="0" i="0" u="none" strike="noStrike" cap="none" dirty="0">
              <a:latin typeface="Arial"/>
              <a:ea typeface="Arial"/>
              <a:cs typeface="Arial"/>
              <a:sym typeface="Arial"/>
            </a:endParaRPr>
          </a:p>
        </p:txBody>
      </p:sp>
      <p:sp>
        <p:nvSpPr>
          <p:cNvPr id="73" name="Google Shape;73;p14"/>
          <p:cNvSpPr/>
          <p:nvPr/>
        </p:nvSpPr>
        <p:spPr>
          <a:xfrm>
            <a:off x="33806653" y="30524512"/>
            <a:ext cx="13895700" cy="106650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35246653" y="29791035"/>
            <a:ext cx="104850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Question Answering-2</a:t>
            </a:r>
            <a:endParaRPr sz="8000" b="0" i="0" u="none" strike="noStrike" cap="none" dirty="0">
              <a:latin typeface="Arial"/>
              <a:ea typeface="Arial"/>
              <a:cs typeface="Arial"/>
              <a:sym typeface="Arial"/>
            </a:endParaRPr>
          </a:p>
        </p:txBody>
      </p:sp>
      <p:sp>
        <p:nvSpPr>
          <p:cNvPr id="75" name="Google Shape;75;p14"/>
          <p:cNvSpPr/>
          <p:nvPr/>
        </p:nvSpPr>
        <p:spPr>
          <a:xfrm>
            <a:off x="34454653" y="1469376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30991231" y="36326603"/>
            <a:ext cx="13895700" cy="27219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32435731" y="35663127"/>
            <a:ext cx="54981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8000" b="0" i="0" u="none" strike="noStrike" cap="none">
                <a:solidFill>
                  <a:srgbClr val="404040"/>
                </a:solidFill>
                <a:latin typeface="Arial"/>
                <a:ea typeface="Arial"/>
                <a:cs typeface="Arial"/>
                <a:sym typeface="Arial"/>
              </a:rPr>
              <a:t>今後の展望</a:t>
            </a:r>
            <a:endParaRPr sz="8000" b="0" i="0" u="none" strike="noStrike" cap="none">
              <a:latin typeface="Arial"/>
              <a:ea typeface="Arial"/>
              <a:cs typeface="Arial"/>
              <a:sym typeface="Arial"/>
            </a:endParaRPr>
          </a:p>
        </p:txBody>
      </p:sp>
      <p:sp>
        <p:nvSpPr>
          <p:cNvPr id="78" name="Google Shape;78;p14"/>
          <p:cNvSpPr/>
          <p:nvPr/>
        </p:nvSpPr>
        <p:spPr>
          <a:xfrm>
            <a:off x="1105887"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1．質問と回答の対応付け</a:t>
            </a:r>
            <a:endParaRPr sz="6000" b="0" i="0" u="none" strike="noStrike" cap="none" dirty="0">
              <a:latin typeface="Arial"/>
              <a:ea typeface="Arial"/>
              <a:cs typeface="Arial"/>
              <a:sym typeface="Arial"/>
            </a:endParaRPr>
          </a:p>
        </p:txBody>
      </p:sp>
      <p:sp>
        <p:nvSpPr>
          <p:cNvPr id="79" name="Google Shape;79;p14"/>
          <p:cNvSpPr/>
          <p:nvPr/>
        </p:nvSpPr>
        <p:spPr>
          <a:xfrm>
            <a:off x="31262731" y="36531177"/>
            <a:ext cx="12815700" cy="3167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4800">
              <a:solidFill>
                <a:srgbClr val="404040"/>
              </a:solidFill>
            </a:endParaRPr>
          </a:p>
          <a:p>
            <a:pPr marL="685800" marR="0" lvl="0" indent="-685440" algn="l" rtl="0">
              <a:lnSpc>
                <a:spcPct val="100000"/>
              </a:lnSpc>
              <a:spcBef>
                <a:spcPts val="0"/>
              </a:spcBef>
              <a:spcAft>
                <a:spcPts val="0"/>
              </a:spcAft>
              <a:buClr>
                <a:schemeClr val="dk1"/>
              </a:buClr>
              <a:buSzPts val="4800"/>
              <a:buFont typeface="Noto Sans Symbols"/>
              <a:buChar char="●"/>
            </a:pPr>
            <a:r>
              <a:rPr lang="ja-JP" sz="4800">
                <a:solidFill>
                  <a:schemeClr val="dk1"/>
                </a:solidFill>
              </a:rPr>
              <a:t>言語モデルを利用した発言の自動分割</a:t>
            </a:r>
            <a:endParaRPr sz="4800" b="0" i="0" u="none" strike="noStrike" cap="none">
              <a:solidFill>
                <a:schemeClr val="dk1"/>
              </a:solidFill>
              <a:latin typeface="Arial"/>
              <a:ea typeface="Arial"/>
              <a:cs typeface="Arial"/>
              <a:sym typeface="Arial"/>
            </a:endParaRPr>
          </a:p>
          <a:p>
            <a:pPr marL="685800" marR="0" lvl="0" indent="-685440" algn="l" rtl="0">
              <a:lnSpc>
                <a:spcPct val="100000"/>
              </a:lnSpc>
              <a:spcBef>
                <a:spcPts val="1199"/>
              </a:spcBef>
              <a:spcAft>
                <a:spcPts val="0"/>
              </a:spcAft>
              <a:buClr>
                <a:schemeClr val="dk1"/>
              </a:buClr>
              <a:buSzPts val="4800"/>
              <a:buFont typeface="Noto Sans Symbols"/>
              <a:buChar char="●"/>
            </a:pPr>
            <a:r>
              <a:rPr lang="ja-JP" sz="4800">
                <a:solidFill>
                  <a:schemeClr val="dk1"/>
                </a:solidFill>
              </a:rPr>
              <a:t>不正確な数値表現出力への対応</a:t>
            </a:r>
            <a:endParaRPr sz="4800" b="0" i="0" u="none" strike="noStrike" cap="none">
              <a:solidFill>
                <a:schemeClr val="dk1"/>
              </a:solidFill>
              <a:latin typeface="Arial"/>
              <a:ea typeface="Arial"/>
              <a:cs typeface="Arial"/>
              <a:sym typeface="Arial"/>
            </a:endParaRPr>
          </a:p>
        </p:txBody>
      </p:sp>
      <p:sp>
        <p:nvSpPr>
          <p:cNvPr id="80" name="Google Shape;80;p14"/>
          <p:cNvSpPr txBox="1"/>
          <p:nvPr/>
        </p:nvSpPr>
        <p:spPr>
          <a:xfrm>
            <a:off x="33969003" y="10427985"/>
            <a:ext cx="13571700" cy="17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議会会議録は誰でも利用できるが非常に長い</a:t>
            </a:r>
            <a:endParaRPr sz="4800" dirty="0"/>
          </a:p>
          <a:p>
            <a:pPr marL="0" lvl="0" indent="0" algn="l" rtl="0">
              <a:spcBef>
                <a:spcPts val="0"/>
              </a:spcBef>
              <a:spcAft>
                <a:spcPts val="0"/>
              </a:spcAft>
              <a:buNone/>
            </a:pPr>
            <a:r>
              <a:rPr lang="ja-JP" sz="4800" dirty="0"/>
              <a:t>ため，抄録が作成されている．</a:t>
            </a:r>
            <a:endParaRPr sz="4800" dirty="0"/>
          </a:p>
          <a:p>
            <a:pPr marL="0" lvl="0" indent="0" algn="l" rtl="0">
              <a:spcBef>
                <a:spcPts val="0"/>
              </a:spcBef>
              <a:spcAft>
                <a:spcPts val="0"/>
              </a:spcAft>
              <a:buNone/>
            </a:pPr>
            <a:endParaRPr sz="4800" dirty="0"/>
          </a:p>
        </p:txBody>
      </p:sp>
      <p:grpSp>
        <p:nvGrpSpPr>
          <p:cNvPr id="81" name="Google Shape;81;p14"/>
          <p:cNvGrpSpPr/>
          <p:nvPr/>
        </p:nvGrpSpPr>
        <p:grpSpPr>
          <a:xfrm>
            <a:off x="12105405" y="15497054"/>
            <a:ext cx="17336925" cy="5026148"/>
            <a:chOff x="792000" y="24263988"/>
            <a:chExt cx="13896051" cy="4028604"/>
          </a:xfrm>
        </p:grpSpPr>
        <p:pic>
          <p:nvPicPr>
            <p:cNvPr id="82" name="Google Shape;82;p14"/>
            <p:cNvPicPr preferRelativeResize="0"/>
            <p:nvPr/>
          </p:nvPicPr>
          <p:blipFill>
            <a:blip r:embed="rId3">
              <a:alphaModFix/>
            </a:blip>
            <a:stretch>
              <a:fillRect/>
            </a:stretch>
          </p:blipFill>
          <p:spPr>
            <a:xfrm>
              <a:off x="792350" y="25389013"/>
              <a:ext cx="13895701" cy="2903579"/>
            </a:xfrm>
            <a:prstGeom prst="rect">
              <a:avLst/>
            </a:prstGeom>
            <a:noFill/>
            <a:ln>
              <a:noFill/>
            </a:ln>
          </p:spPr>
        </p:pic>
        <p:sp>
          <p:nvSpPr>
            <p:cNvPr id="83" name="Google Shape;83;p14"/>
            <p:cNvSpPr txBox="1"/>
            <p:nvPr/>
          </p:nvSpPr>
          <p:spPr>
            <a:xfrm>
              <a:off x="792000" y="24263988"/>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議会だより（抄録）</a:t>
              </a:r>
              <a:endParaRPr sz="6000"/>
            </a:p>
          </p:txBody>
        </p:sp>
      </p:grpSp>
      <p:grpSp>
        <p:nvGrpSpPr>
          <p:cNvPr id="84" name="Google Shape;84;p14"/>
          <p:cNvGrpSpPr/>
          <p:nvPr/>
        </p:nvGrpSpPr>
        <p:grpSpPr>
          <a:xfrm>
            <a:off x="1237548" y="13894686"/>
            <a:ext cx="13895700" cy="4063399"/>
            <a:chOff x="792000" y="24019900"/>
            <a:chExt cx="13895700" cy="4063399"/>
          </a:xfrm>
        </p:grpSpPr>
        <p:sp>
          <p:nvSpPr>
            <p:cNvPr id="85" name="Google Shape;85;p14"/>
            <p:cNvSpPr txBox="1"/>
            <p:nvPr/>
          </p:nvSpPr>
          <p:spPr>
            <a:xfrm>
              <a:off x="792000" y="240199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sp>
          <p:nvSpPr>
            <p:cNvPr id="86" name="Google Shape;86;p14"/>
            <p:cNvSpPr txBox="1"/>
            <p:nvPr/>
          </p:nvSpPr>
          <p:spPr>
            <a:xfrm>
              <a:off x="792000" y="271600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grpSp>
      <p:grpSp>
        <p:nvGrpSpPr>
          <p:cNvPr id="87" name="Google Shape;87;p14"/>
          <p:cNvGrpSpPr/>
          <p:nvPr/>
        </p:nvGrpSpPr>
        <p:grpSpPr>
          <a:xfrm>
            <a:off x="12001871" y="6162368"/>
            <a:ext cx="17554415" cy="8092843"/>
            <a:chOff x="873000" y="16392763"/>
            <a:chExt cx="13733701" cy="6331438"/>
          </a:xfrm>
        </p:grpSpPr>
        <p:grpSp>
          <p:nvGrpSpPr>
            <p:cNvPr id="88" name="Google Shape;88;p14"/>
            <p:cNvGrpSpPr/>
            <p:nvPr/>
          </p:nvGrpSpPr>
          <p:grpSpPr>
            <a:xfrm>
              <a:off x="873000" y="16478992"/>
              <a:ext cx="13733701" cy="6245208"/>
              <a:chOff x="873000" y="16478992"/>
              <a:chExt cx="13733701" cy="6245208"/>
            </a:xfrm>
          </p:grpSpPr>
          <p:pic>
            <p:nvPicPr>
              <p:cNvPr id="89" name="Google Shape;89;p14"/>
              <p:cNvPicPr preferRelativeResize="0"/>
              <p:nvPr/>
            </p:nvPicPr>
            <p:blipFill>
              <a:blip r:embed="rId4">
                <a:alphaModFix/>
              </a:blip>
              <a:stretch>
                <a:fillRect/>
              </a:stretch>
            </p:blipFill>
            <p:spPr>
              <a:xfrm>
                <a:off x="873000" y="16478992"/>
                <a:ext cx="13733701" cy="6245208"/>
              </a:xfrm>
              <a:prstGeom prst="rect">
                <a:avLst/>
              </a:prstGeom>
              <a:noFill/>
              <a:ln>
                <a:noFill/>
              </a:ln>
            </p:spPr>
          </p:pic>
          <p:sp>
            <p:nvSpPr>
              <p:cNvPr id="90" name="Google Shape;90;p14"/>
              <p:cNvSpPr/>
              <p:nvPr/>
            </p:nvSpPr>
            <p:spPr>
              <a:xfrm>
                <a:off x="873000" y="16480075"/>
                <a:ext cx="2400300" cy="9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p:nvPr/>
          </p:nvSpPr>
          <p:spPr>
            <a:xfrm>
              <a:off x="954000" y="16392763"/>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会議録</a:t>
              </a:r>
              <a:endParaRPr sz="6000"/>
            </a:p>
          </p:txBody>
        </p:sp>
      </p:grpSp>
      <p:sp>
        <p:nvSpPr>
          <p:cNvPr id="92" name="Google Shape;92;p14"/>
          <p:cNvSpPr txBox="1"/>
          <p:nvPr/>
        </p:nvSpPr>
        <p:spPr>
          <a:xfrm>
            <a:off x="33534653" y="15069772"/>
            <a:ext cx="13571700" cy="47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NTCIR 17</a:t>
            </a:r>
            <a:endParaRPr sz="4800" dirty="0"/>
          </a:p>
          <a:p>
            <a:pPr marL="0" lvl="0" indent="0" algn="l" rtl="0">
              <a:spcBef>
                <a:spcPts val="0"/>
              </a:spcBef>
              <a:spcAft>
                <a:spcPts val="0"/>
              </a:spcAft>
              <a:buNone/>
            </a:pPr>
            <a:r>
              <a:rPr lang="ja-JP" sz="4800" dirty="0"/>
              <a:t>情報アクセスのためのカンファレンス</a:t>
            </a:r>
            <a:endParaRPr sz="4800" dirty="0"/>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QA Lab-Poliinfo-4</a:t>
            </a:r>
            <a:endParaRPr sz="4800" dirty="0"/>
          </a:p>
          <a:p>
            <a:pPr marL="0" lvl="0" indent="0" algn="l" rtl="0">
              <a:spcBef>
                <a:spcPts val="0"/>
              </a:spcBef>
              <a:spcAft>
                <a:spcPts val="0"/>
              </a:spcAft>
              <a:buNone/>
            </a:pPr>
            <a:r>
              <a:rPr lang="ja-JP" sz="4800" dirty="0"/>
              <a:t>地方議会会議録を用いたタスク</a:t>
            </a:r>
            <a:endParaRPr sz="4800" dirty="0"/>
          </a:p>
        </p:txBody>
      </p:sp>
      <p:sp>
        <p:nvSpPr>
          <p:cNvPr id="93" name="Google Shape;93;p14"/>
          <p:cNvSpPr txBox="1"/>
          <p:nvPr/>
        </p:nvSpPr>
        <p:spPr>
          <a:xfrm>
            <a:off x="1176795" y="6724384"/>
            <a:ext cx="13571700" cy="131702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6000" dirty="0"/>
              <a:t>Question-Answering-2</a:t>
            </a:r>
          </a:p>
          <a:p>
            <a:pPr marL="0" lvl="0" indent="0" algn="l" rtl="0">
              <a:spcBef>
                <a:spcPts val="0"/>
              </a:spcBef>
              <a:spcAft>
                <a:spcPts val="0"/>
              </a:spcAft>
              <a:buNone/>
            </a:pPr>
            <a:r>
              <a:rPr lang="ja-JP" sz="4800" dirty="0"/>
              <a:t>QA Lab-Poliinfo-4</a:t>
            </a:r>
            <a:r>
              <a:rPr lang="en-US" altLang="ja-JP" sz="4800" baseline="30000" dirty="0"/>
              <a:t>1</a:t>
            </a:r>
            <a:r>
              <a:rPr lang="ja-JP" sz="4800" dirty="0"/>
              <a:t> の提案タスク</a:t>
            </a:r>
            <a:endParaRPr sz="4800" dirty="0"/>
          </a:p>
          <a:p>
            <a:pPr marL="0" lvl="0" indent="0" algn="l" rtl="0">
              <a:spcBef>
                <a:spcPts val="0"/>
              </a:spcBef>
              <a:spcAft>
                <a:spcPts val="0"/>
              </a:spcAft>
              <a:buNone/>
            </a:pPr>
            <a:r>
              <a:rPr lang="ja-JP" altLang="en-US" sz="4800" dirty="0"/>
              <a:t>議会会議録が題材</a:t>
            </a:r>
            <a:endParaRPr lang="en-US" sz="4800" dirty="0"/>
          </a:p>
          <a:p>
            <a:pPr marL="0" lvl="0" indent="0" algn="l" rtl="0">
              <a:spcBef>
                <a:spcPts val="0"/>
              </a:spcBef>
              <a:spcAft>
                <a:spcPts val="0"/>
              </a:spcAft>
              <a:buNone/>
            </a:pPr>
            <a:endParaRPr lang="en-US" sz="6000" dirty="0"/>
          </a:p>
          <a:p>
            <a:pPr marL="0" lvl="0" indent="0" algn="l" rtl="0">
              <a:spcBef>
                <a:spcPts val="0"/>
              </a:spcBef>
              <a:spcAft>
                <a:spcPts val="0"/>
              </a:spcAft>
              <a:buNone/>
            </a:pPr>
            <a:r>
              <a:rPr lang="ja-JP" altLang="en-US" sz="6000" dirty="0"/>
              <a:t>議会会議録の特徴</a:t>
            </a:r>
            <a:endParaRPr lang="en-US" altLang="ja-JP" sz="6000" dirty="0"/>
          </a:p>
          <a:p>
            <a:pPr marL="685800" lvl="0" indent="-685800" algn="l" rtl="0">
              <a:spcBef>
                <a:spcPts val="0"/>
              </a:spcBef>
              <a:spcAft>
                <a:spcPts val="0"/>
              </a:spcAft>
              <a:buFont typeface="Arial" panose="020B0604020202020204" pitchFamily="34" charset="0"/>
              <a:buChar char="•"/>
            </a:pPr>
            <a:r>
              <a:rPr lang="ja-JP" altLang="en-US" sz="4800" dirty="0"/>
              <a:t>誰でもアクセス可能</a:t>
            </a:r>
          </a:p>
          <a:p>
            <a:pPr marL="685800" lvl="0" indent="-685800" algn="l" rtl="0">
              <a:spcBef>
                <a:spcPts val="0"/>
              </a:spcBef>
              <a:spcAft>
                <a:spcPts val="0"/>
              </a:spcAft>
              <a:buFont typeface="Arial" panose="020B0604020202020204" pitchFamily="34" charset="0"/>
              <a:buChar char="•"/>
            </a:pPr>
            <a:r>
              <a:rPr lang="ja-JP" altLang="en-US" sz="4800" dirty="0"/>
              <a:t>文章が非常に長い</a:t>
            </a:r>
          </a:p>
          <a:p>
            <a:pPr marL="685800" lvl="0" indent="-685800" algn="l" rtl="0">
              <a:spcBef>
                <a:spcPts val="0"/>
              </a:spcBef>
              <a:spcAft>
                <a:spcPts val="0"/>
              </a:spcAft>
              <a:buFont typeface="Arial" panose="020B0604020202020204" pitchFamily="34" charset="0"/>
              <a:buChar char="•"/>
            </a:pPr>
            <a:r>
              <a:rPr lang="ja-JP" altLang="en-US" sz="4800" dirty="0"/>
              <a:t>一括質問一括答弁形式</a:t>
            </a:r>
          </a:p>
          <a:p>
            <a:pPr marL="0" lvl="0" indent="0" algn="l" rtl="0">
              <a:spcBef>
                <a:spcPts val="0"/>
              </a:spcBef>
              <a:spcAft>
                <a:spcPts val="0"/>
              </a:spcAft>
              <a:buNone/>
            </a:pPr>
            <a:endParaRPr lang="en-US" sz="4800" dirty="0"/>
          </a:p>
          <a:p>
            <a:pPr marL="0" lvl="0" indent="0" algn="l" rtl="0">
              <a:spcBef>
                <a:spcPts val="0"/>
              </a:spcBef>
              <a:spcAft>
                <a:spcPts val="0"/>
              </a:spcAft>
              <a:buNone/>
            </a:pPr>
            <a:r>
              <a:rPr lang="ja-JP" altLang="en-US" sz="4800" dirty="0"/>
              <a:t>人手による抄録作成は多大なコスト </a:t>
            </a:r>
          </a:p>
          <a:p>
            <a:pPr marL="0" lvl="0" indent="0" rtl="0">
              <a:spcBef>
                <a:spcPts val="0"/>
              </a:spcBef>
              <a:spcAft>
                <a:spcPts val="0"/>
              </a:spcAft>
              <a:buNone/>
            </a:pPr>
            <a:r>
              <a:rPr lang="ja-JP" altLang="en-US" sz="4800" dirty="0"/>
              <a:t>                 ↓</a:t>
            </a:r>
          </a:p>
          <a:p>
            <a:pPr marL="0" lvl="0" indent="0" algn="l" rtl="0">
              <a:spcBef>
                <a:spcPts val="0"/>
              </a:spcBef>
              <a:spcAft>
                <a:spcPts val="0"/>
              </a:spcAft>
              <a:buNone/>
            </a:pPr>
            <a:r>
              <a:rPr lang="ja-JP" altLang="en-US" sz="4800" dirty="0"/>
              <a:t>要約の自動生成が注目</a:t>
            </a:r>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東京都議会の会議録と議会だよりに</a:t>
            </a:r>
            <a:endParaRPr sz="4800" dirty="0"/>
          </a:p>
          <a:p>
            <a:pPr marL="0" lvl="0" indent="0" algn="l" rtl="0">
              <a:spcBef>
                <a:spcPts val="0"/>
              </a:spcBef>
              <a:spcAft>
                <a:spcPts val="0"/>
              </a:spcAft>
              <a:buNone/>
            </a:pPr>
            <a:r>
              <a:rPr lang="ja-JP" sz="4800" dirty="0"/>
              <a:t>記載されている情報と質問の要約を</a:t>
            </a:r>
            <a:endParaRPr lang="en-US" altLang="ja-JP" sz="4800" dirty="0"/>
          </a:p>
          <a:p>
            <a:pPr marL="0" lvl="0" indent="0" algn="l" rtl="0">
              <a:spcBef>
                <a:spcPts val="0"/>
              </a:spcBef>
              <a:spcAft>
                <a:spcPts val="0"/>
              </a:spcAft>
              <a:buNone/>
            </a:pPr>
            <a:r>
              <a:rPr lang="ja-JP" sz="4800" dirty="0"/>
              <a:t>もとに，会議録の該当する回答箇所を</a:t>
            </a:r>
            <a:endParaRPr lang="en-US" altLang="ja-JP" sz="4800" dirty="0"/>
          </a:p>
          <a:p>
            <a:pPr marL="0" lvl="0" indent="0" algn="l" rtl="0">
              <a:spcBef>
                <a:spcPts val="0"/>
              </a:spcBef>
              <a:spcAft>
                <a:spcPts val="0"/>
              </a:spcAft>
              <a:buNone/>
            </a:pPr>
            <a:r>
              <a:rPr lang="ja-JP" sz="4800" dirty="0"/>
              <a:t>マッチングおよび要約することで，</a:t>
            </a:r>
            <a:endParaRPr lang="en-US" altLang="ja-JP" sz="4800" dirty="0"/>
          </a:p>
          <a:p>
            <a:pPr marL="0" lvl="0" indent="0" algn="l" rtl="0">
              <a:spcBef>
                <a:spcPts val="0"/>
              </a:spcBef>
              <a:spcAft>
                <a:spcPts val="0"/>
              </a:spcAft>
              <a:buNone/>
            </a:pPr>
            <a:r>
              <a:rPr lang="ja-JP" sz="4800" dirty="0"/>
              <a:t>回答の要約を生成する．</a:t>
            </a:r>
            <a:endParaRPr sz="4800" dirty="0"/>
          </a:p>
        </p:txBody>
      </p:sp>
      <p:sp>
        <p:nvSpPr>
          <p:cNvPr id="94" name="Google Shape;94;p14"/>
          <p:cNvSpPr txBox="1"/>
          <p:nvPr/>
        </p:nvSpPr>
        <p:spPr>
          <a:xfrm>
            <a:off x="1007999" y="21184796"/>
            <a:ext cx="28655641" cy="207956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入力：会議録と都議会だよりの質問</a:t>
            </a:r>
            <a:r>
              <a:rPr lang="ja-JP" altLang="en-US" sz="4800" dirty="0"/>
              <a:t>　　　　　　　 </a:t>
            </a:r>
            <a:r>
              <a:rPr lang="ja-JP" altLang="ja-JP" sz="4800" dirty="0"/>
              <a:t>出力：回答の要約</a:t>
            </a:r>
            <a:r>
              <a:rPr lang="en-US" altLang="ja-JP" sz="4800" dirty="0"/>
              <a:t>          </a:t>
            </a:r>
            <a:r>
              <a:rPr lang="ja-JP" altLang="ja-JP" sz="4800" dirty="0"/>
              <a:t>正解：都議会だよりの答弁 </a:t>
            </a:r>
            <a:endParaRPr sz="4800" dirty="0"/>
          </a:p>
          <a:p>
            <a:pPr marL="0" lvl="0" indent="0" algn="l" rtl="0">
              <a:spcBef>
                <a:spcPts val="0"/>
              </a:spcBef>
              <a:spcAft>
                <a:spcPts val="0"/>
              </a:spcAft>
              <a:buNone/>
            </a:pPr>
            <a:r>
              <a:rPr lang="ja-JP" sz="4800" dirty="0"/>
              <a:t>　　＋質問者・答弁者・サブトピック・見出</a:t>
            </a:r>
            <a:r>
              <a:rPr lang="ja-JP" altLang="en-US" sz="4800" dirty="0"/>
              <a:t>し</a:t>
            </a:r>
            <a:endParaRPr sz="4800" dirty="0"/>
          </a:p>
          <a:p>
            <a:pPr marL="0" lvl="0" indent="0" algn="l" rtl="0">
              <a:spcBef>
                <a:spcPts val="0"/>
              </a:spcBef>
              <a:spcAft>
                <a:spcPts val="0"/>
              </a:spcAft>
              <a:buNone/>
            </a:pPr>
            <a:endParaRPr sz="4800" dirty="0"/>
          </a:p>
        </p:txBody>
      </p:sp>
      <p:sp>
        <p:nvSpPr>
          <p:cNvPr id="96" name="Google Shape;96;p14"/>
          <p:cNvSpPr/>
          <p:nvPr/>
        </p:nvSpPr>
        <p:spPr>
          <a:xfrm>
            <a:off x="15259352"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2．回答の要約の生成</a:t>
            </a:r>
            <a:endParaRPr sz="6000" b="0" i="0" u="none" strike="noStrike" cap="none" dirty="0">
              <a:latin typeface="Arial"/>
              <a:ea typeface="Arial"/>
              <a:cs typeface="Arial"/>
              <a:sym typeface="Arial"/>
            </a:endParaRPr>
          </a:p>
        </p:txBody>
      </p:sp>
      <p:sp>
        <p:nvSpPr>
          <p:cNvPr id="97" name="Google Shape;97;p14"/>
          <p:cNvSpPr/>
          <p:nvPr/>
        </p:nvSpPr>
        <p:spPr>
          <a:xfrm>
            <a:off x="1237547" y="33098036"/>
            <a:ext cx="13655849" cy="248126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文章の埋め込み表現獲得に BERTを使用</a:t>
            </a:r>
            <a:r>
              <a:rPr lang="ja-JP" altLang="en-US" sz="4800" dirty="0"/>
              <a:t>．</a:t>
            </a:r>
            <a:endParaRPr sz="4800" dirty="0"/>
          </a:p>
          <a:p>
            <a:pPr marL="0" marR="0" lvl="0" indent="0" algn="l" rtl="0">
              <a:lnSpc>
                <a:spcPct val="100000"/>
              </a:lnSpc>
              <a:spcBef>
                <a:spcPts val="0"/>
              </a:spcBef>
              <a:spcAft>
                <a:spcPts val="0"/>
              </a:spcAft>
              <a:buNone/>
            </a:pPr>
            <a:r>
              <a:rPr lang="ja-JP" sz="4800" dirty="0"/>
              <a:t>Sentence BERT によるファインチューニング</a:t>
            </a:r>
            <a:endParaRPr sz="4800" dirty="0"/>
          </a:p>
          <a:p>
            <a:pPr marL="0" marR="0" lvl="0" indent="0" algn="l" rtl="0">
              <a:lnSpc>
                <a:spcPct val="100000"/>
              </a:lnSpc>
              <a:spcBef>
                <a:spcPts val="0"/>
              </a:spcBef>
              <a:spcAft>
                <a:spcPts val="0"/>
              </a:spcAft>
              <a:buNone/>
            </a:pPr>
            <a:r>
              <a:rPr lang="ja-JP" sz="4800" dirty="0"/>
              <a:t>類似度計算はコサイン類似度を使用</a:t>
            </a:r>
            <a:r>
              <a:rPr lang="ja-JP" altLang="en-US" sz="4800" dirty="0"/>
              <a:t>．</a:t>
            </a:r>
            <a:endParaRPr sz="4800" dirty="0"/>
          </a:p>
        </p:txBody>
      </p:sp>
      <p:sp>
        <p:nvSpPr>
          <p:cNvPr id="99" name="Google Shape;99;p14"/>
          <p:cNvSpPr/>
          <p:nvPr/>
        </p:nvSpPr>
        <p:spPr>
          <a:xfrm>
            <a:off x="15191282" y="33098036"/>
            <a:ext cx="14208973" cy="1639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要約器に Text-to-Text Transfer Transformer (T5)</a:t>
            </a:r>
            <a:r>
              <a:rPr lang="en-US" altLang="ja-JP" sz="4800" dirty="0"/>
              <a:t> </a:t>
            </a:r>
            <a:endParaRPr sz="4800" dirty="0"/>
          </a:p>
          <a:p>
            <a:pPr marL="0" marR="0" lvl="0" indent="0" algn="l" rtl="0">
              <a:lnSpc>
                <a:spcPct val="100000"/>
              </a:lnSpc>
              <a:spcBef>
                <a:spcPts val="0"/>
              </a:spcBef>
              <a:spcAft>
                <a:spcPts val="0"/>
              </a:spcAft>
              <a:buNone/>
            </a:pPr>
            <a:r>
              <a:rPr lang="ja-JP" sz="4800" dirty="0"/>
              <a:t>を使用．</a:t>
            </a: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4"/>
          <p:cNvSpPr/>
          <p:nvPr/>
        </p:nvSpPr>
        <p:spPr>
          <a:xfrm>
            <a:off x="48421842" y="10042608"/>
            <a:ext cx="12815700" cy="172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以下の 2 ステップによる質問応答システムを</a:t>
            </a:r>
            <a:endParaRPr sz="4800" dirty="0"/>
          </a:p>
          <a:p>
            <a:pPr marL="0" marR="0" lvl="0" indent="0" algn="l" rtl="0">
              <a:lnSpc>
                <a:spcPct val="100000"/>
              </a:lnSpc>
              <a:spcBef>
                <a:spcPts val="0"/>
              </a:spcBef>
              <a:spcAft>
                <a:spcPts val="0"/>
              </a:spcAft>
              <a:buNone/>
            </a:pPr>
            <a:r>
              <a:rPr lang="ja-JP" sz="4800" dirty="0"/>
              <a:t>提案する．</a:t>
            </a:r>
            <a:endParaRPr sz="4800" dirty="0"/>
          </a:p>
        </p:txBody>
      </p:sp>
      <p:sp>
        <p:nvSpPr>
          <p:cNvPr id="102" name="Google Shape;102;p14"/>
          <p:cNvSpPr/>
          <p:nvPr/>
        </p:nvSpPr>
        <p:spPr>
          <a:xfrm>
            <a:off x="1361197" y="37333012"/>
            <a:ext cx="12815700" cy="911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1199"/>
              </a:spcBef>
              <a:spcAft>
                <a:spcPts val="0"/>
              </a:spcAft>
              <a:buNone/>
            </a:pPr>
            <a:r>
              <a:rPr lang="ja-JP" sz="4800" dirty="0">
                <a:solidFill>
                  <a:schemeClr val="tx1"/>
                </a:solidFill>
              </a:rPr>
              <a:t>人手による評価</a:t>
            </a:r>
            <a:endParaRPr sz="4800" b="0" i="0" u="none" strike="noStrike" cap="none" dirty="0">
              <a:solidFill>
                <a:schemeClr val="tx1"/>
              </a:solidFill>
              <a:latin typeface="Arial"/>
              <a:ea typeface="Arial"/>
              <a:cs typeface="Arial"/>
              <a:sym typeface="Arial"/>
            </a:endParaRPr>
          </a:p>
        </p:txBody>
      </p:sp>
      <p:sp>
        <p:nvSpPr>
          <p:cNvPr id="106" name="Google Shape;106;p14"/>
          <p:cNvSpPr/>
          <p:nvPr/>
        </p:nvSpPr>
        <p:spPr>
          <a:xfrm>
            <a:off x="2571469" y="36062520"/>
            <a:ext cx="26337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結果</a:t>
            </a:r>
            <a:endParaRPr sz="8000" b="0" i="0" u="none" strike="noStrike" cap="none" dirty="0">
              <a:latin typeface="Arial"/>
              <a:ea typeface="Arial"/>
              <a:cs typeface="Arial"/>
              <a:sym typeface="Arial"/>
            </a:endParaRPr>
          </a:p>
        </p:txBody>
      </p:sp>
      <p:sp>
        <p:nvSpPr>
          <p:cNvPr id="107" name="Google Shape;107;p14"/>
          <p:cNvSpPr/>
          <p:nvPr/>
        </p:nvSpPr>
        <p:spPr>
          <a:xfrm>
            <a:off x="1007999" y="38190798"/>
            <a:ext cx="13896000" cy="1639200"/>
          </a:xfrm>
          <a:prstGeom prst="rect">
            <a:avLst/>
          </a:prstGeom>
          <a:noFill/>
          <a:ln>
            <a:noFill/>
          </a:ln>
        </p:spPr>
        <p:txBody>
          <a:bodyPr spcFirstLastPara="1" wrap="square" lIns="90000" tIns="45000" rIns="90000" bIns="45000" anchor="t" anchorCtr="0">
            <a:noAutofit/>
          </a:bodyPr>
          <a:lstStyle/>
          <a:p>
            <a:pPr marL="457200" marR="0" lvl="0" indent="-533400" algn="l" rtl="0">
              <a:lnSpc>
                <a:spcPct val="100000"/>
              </a:lnSpc>
              <a:spcBef>
                <a:spcPts val="1199"/>
              </a:spcBef>
              <a:spcAft>
                <a:spcPts val="0"/>
              </a:spcAft>
              <a:buSzPts val="4800"/>
              <a:buFont typeface="Arial"/>
              <a:buChar char="●"/>
            </a:pPr>
            <a:r>
              <a:rPr lang="ja-JP" sz="4800" dirty="0"/>
              <a:t>Overall (総合評価) で</a:t>
            </a:r>
            <a:endParaRPr lang="en-US" altLang="ja-JP" sz="4800" dirty="0"/>
          </a:p>
          <a:p>
            <a:pPr marR="0" lvl="0" algn="l" rtl="0">
              <a:lnSpc>
                <a:spcPct val="100000"/>
              </a:lnSpc>
              <a:spcBef>
                <a:spcPts val="1199"/>
              </a:spcBef>
              <a:spcAft>
                <a:spcPts val="0"/>
              </a:spcAft>
              <a:buSzPts val="4800"/>
            </a:pPr>
            <a:r>
              <a:rPr lang="en-US" altLang="ja-JP" sz="4800" dirty="0"/>
              <a:t>   </a:t>
            </a:r>
            <a:r>
              <a:rPr lang="ja-JP" sz="4800" dirty="0"/>
              <a:t>ベースライン (TO) を上回った</a:t>
            </a:r>
            <a:r>
              <a:rPr lang="ja-JP" altLang="en-US" sz="4800" dirty="0"/>
              <a:t>．</a:t>
            </a:r>
            <a:endParaRPr sz="4800" dirty="0"/>
          </a:p>
          <a:p>
            <a:pPr marL="457200" marR="0" lvl="0" indent="-533400" algn="l" rtl="0">
              <a:lnSpc>
                <a:spcPct val="100000"/>
              </a:lnSpc>
              <a:spcBef>
                <a:spcPts val="1199"/>
              </a:spcBef>
              <a:spcAft>
                <a:spcPts val="0"/>
              </a:spcAft>
              <a:buSzPts val="4800"/>
              <a:buChar char="●"/>
            </a:pPr>
            <a:r>
              <a:rPr lang="ja-JP" sz="4800" dirty="0"/>
              <a:t>Content (内容) では 3 番目</a:t>
            </a:r>
            <a:r>
              <a:rPr lang="ja-JP" altLang="en-US" sz="4800" dirty="0"/>
              <a:t>に</a:t>
            </a:r>
            <a:endParaRPr lang="en-US" altLang="ja-JP" sz="4800" dirty="0"/>
          </a:p>
          <a:p>
            <a:pPr marR="0" lvl="0" algn="l" rtl="0">
              <a:lnSpc>
                <a:spcPct val="100000"/>
              </a:lnSpc>
              <a:spcBef>
                <a:spcPts val="1199"/>
              </a:spcBef>
              <a:spcAft>
                <a:spcPts val="0"/>
              </a:spcAft>
              <a:buSzPts val="4800"/>
            </a:pPr>
            <a:r>
              <a:rPr lang="ja-JP" altLang="en-US" sz="4800" dirty="0"/>
              <a:t>   </a:t>
            </a:r>
            <a:r>
              <a:rPr lang="ja-JP" sz="4800" dirty="0"/>
              <a:t>高いスコアを獲得</a:t>
            </a:r>
            <a:r>
              <a:rPr lang="ja-JP" altLang="en-US" sz="4800" dirty="0"/>
              <a:t>．</a:t>
            </a:r>
            <a:endParaRPr sz="4800" dirty="0"/>
          </a:p>
          <a:p>
            <a:pPr marL="457200" marR="0" lvl="0" indent="0" algn="l" rtl="0">
              <a:lnSpc>
                <a:spcPct val="100000"/>
              </a:lnSpc>
              <a:spcBef>
                <a:spcPts val="1199"/>
              </a:spcBef>
              <a:spcAft>
                <a:spcPts val="0"/>
              </a:spcAft>
              <a:buNone/>
            </a:pPr>
            <a:endParaRPr sz="4800" dirty="0"/>
          </a:p>
        </p:txBody>
      </p:sp>
      <p:sp>
        <p:nvSpPr>
          <p:cNvPr id="2" name="Google Shape;67;p14">
            <a:extLst>
              <a:ext uri="{FF2B5EF4-FFF2-40B4-BE49-F238E27FC236}">
                <a16:creationId xmlns:a16="http://schemas.microsoft.com/office/drawing/2014/main" id="{88852CE7-4094-11A9-0C31-719B97AEE3CA}"/>
              </a:ext>
            </a:extLst>
          </p:cNvPr>
          <p:cNvSpPr/>
          <p:nvPr/>
        </p:nvSpPr>
        <p:spPr>
          <a:xfrm>
            <a:off x="718927" y="5740042"/>
            <a:ext cx="28944714" cy="1736491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8;p14">
            <a:extLst>
              <a:ext uri="{FF2B5EF4-FFF2-40B4-BE49-F238E27FC236}">
                <a16:creationId xmlns:a16="http://schemas.microsoft.com/office/drawing/2014/main" id="{7F0F75CD-A452-63B5-6513-F083BD764704}"/>
              </a:ext>
            </a:extLst>
          </p:cNvPr>
          <p:cNvSpPr/>
          <p:nvPr/>
        </p:nvSpPr>
        <p:spPr>
          <a:xfrm>
            <a:off x="1437033" y="5405760"/>
            <a:ext cx="5631424" cy="597099"/>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b="0" i="0" u="none" strike="noStrike" cap="none" dirty="0">
                <a:solidFill>
                  <a:srgbClr val="404040"/>
                </a:solidFill>
                <a:latin typeface="Arial"/>
                <a:ea typeface="Arial"/>
                <a:cs typeface="Arial"/>
                <a:sym typeface="Arial"/>
              </a:rPr>
              <a:t>研究背景</a:t>
            </a:r>
            <a:endParaRPr sz="8000" b="0" i="0" u="none" strike="noStrike" cap="none" dirty="0">
              <a:latin typeface="Arial"/>
              <a:ea typeface="Arial"/>
              <a:cs typeface="Arial"/>
              <a:sym typeface="Arial"/>
            </a:endParaRPr>
          </a:p>
        </p:txBody>
      </p:sp>
      <p:sp>
        <p:nvSpPr>
          <p:cNvPr id="6" name="正方形/長方形 5">
            <a:extLst>
              <a:ext uri="{FF2B5EF4-FFF2-40B4-BE49-F238E27FC236}">
                <a16:creationId xmlns:a16="http://schemas.microsoft.com/office/drawing/2014/main" id="{0854C6A8-0629-7898-69E2-3091BB3D47E0}"/>
              </a:ext>
            </a:extLst>
          </p:cNvPr>
          <p:cNvSpPr/>
          <p:nvPr/>
        </p:nvSpPr>
        <p:spPr>
          <a:xfrm>
            <a:off x="12105405" y="8113486"/>
            <a:ext cx="17336925" cy="4746242"/>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E7BAFD42-BA13-B78D-83FC-AA72A8C1A2F7}"/>
              </a:ext>
            </a:extLst>
          </p:cNvPr>
          <p:cNvSpPr/>
          <p:nvPr/>
        </p:nvSpPr>
        <p:spPr>
          <a:xfrm>
            <a:off x="12937995" y="18116117"/>
            <a:ext cx="4130805"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A53E2F9-84FF-EEB8-B129-D172F46ED3E6}"/>
              </a:ext>
            </a:extLst>
          </p:cNvPr>
          <p:cNvSpPr/>
          <p:nvPr/>
        </p:nvSpPr>
        <p:spPr>
          <a:xfrm>
            <a:off x="15353960" y="18777798"/>
            <a:ext cx="13738244"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DFB99FF-C879-FDCC-5383-73B58A7C617F}"/>
              </a:ext>
            </a:extLst>
          </p:cNvPr>
          <p:cNvSpPr/>
          <p:nvPr/>
        </p:nvSpPr>
        <p:spPr>
          <a:xfrm>
            <a:off x="12243107" y="19375897"/>
            <a:ext cx="4367902" cy="391087"/>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FBF149B-16EC-83CB-815B-21B643607024}"/>
              </a:ext>
            </a:extLst>
          </p:cNvPr>
          <p:cNvSpPr/>
          <p:nvPr/>
        </p:nvSpPr>
        <p:spPr>
          <a:xfrm>
            <a:off x="12105405" y="13005878"/>
            <a:ext cx="17336488" cy="1270323"/>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B177E0BF-CBBA-FC74-3AD0-9361DA92E9E0}"/>
              </a:ext>
            </a:extLst>
          </p:cNvPr>
          <p:cNvSpPr/>
          <p:nvPr/>
        </p:nvSpPr>
        <p:spPr>
          <a:xfrm>
            <a:off x="18012229" y="18050135"/>
            <a:ext cx="5734724" cy="434131"/>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DFD3025-F429-7666-0A71-8E5130B274C4}"/>
              </a:ext>
            </a:extLst>
          </p:cNvPr>
          <p:cNvSpPr/>
          <p:nvPr/>
        </p:nvSpPr>
        <p:spPr>
          <a:xfrm>
            <a:off x="17496428" y="19375897"/>
            <a:ext cx="11595775" cy="474917"/>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C7D970F-3D04-5CA9-CF9E-58933CEE350F}"/>
              </a:ext>
            </a:extLst>
          </p:cNvPr>
          <p:cNvSpPr/>
          <p:nvPr/>
        </p:nvSpPr>
        <p:spPr>
          <a:xfrm>
            <a:off x="12288026" y="19894602"/>
            <a:ext cx="1486032" cy="458930"/>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22CC0B0E-EAE9-9E57-9042-0251301E6DB6}"/>
              </a:ext>
            </a:extLst>
          </p:cNvPr>
          <p:cNvSpPr txBox="1"/>
          <p:nvPr/>
        </p:nvSpPr>
        <p:spPr>
          <a:xfrm>
            <a:off x="920630" y="42299471"/>
            <a:ext cx="8981946" cy="400110"/>
          </a:xfrm>
          <a:prstGeom prst="rect">
            <a:avLst/>
          </a:prstGeom>
          <a:noFill/>
        </p:spPr>
        <p:txBody>
          <a:bodyPr wrap="none" rtlCol="0">
            <a:spAutoFit/>
          </a:bodyPr>
          <a:lstStyle/>
          <a:p>
            <a:r>
              <a:rPr kumimoji="1" lang="en-US" altLang="ja-JP" sz="2000" dirty="0"/>
              <a:t>1.NTCIR 17 QA-Lab Poliinfo-4 : https://sites.google.com/view/poliinfo4/?pli=1 </a:t>
            </a:r>
            <a:endParaRPr kumimoji="1" lang="ja-JP" altLang="en-US" sz="2000" dirty="0"/>
          </a:p>
        </p:txBody>
      </p:sp>
      <p:sp>
        <p:nvSpPr>
          <p:cNvPr id="7" name="テキスト ボックス 6">
            <a:extLst>
              <a:ext uri="{FF2B5EF4-FFF2-40B4-BE49-F238E27FC236}">
                <a16:creationId xmlns:a16="http://schemas.microsoft.com/office/drawing/2014/main" id="{250DDCD6-641D-14CC-A5BE-4F53F2723B1D}"/>
              </a:ext>
            </a:extLst>
          </p:cNvPr>
          <p:cNvSpPr txBox="1"/>
          <p:nvPr/>
        </p:nvSpPr>
        <p:spPr>
          <a:xfrm>
            <a:off x="920630" y="24357355"/>
            <a:ext cx="10272364" cy="1015663"/>
          </a:xfrm>
          <a:prstGeom prst="rect">
            <a:avLst/>
          </a:prstGeom>
          <a:noFill/>
        </p:spPr>
        <p:txBody>
          <a:bodyPr wrap="none" rtlCol="0">
            <a:spAutoFit/>
          </a:bodyPr>
          <a:lstStyle/>
          <a:p>
            <a:r>
              <a:rPr kumimoji="1" lang="ja-JP" altLang="en-US" sz="6000" dirty="0"/>
              <a:t>次の </a:t>
            </a:r>
            <a:r>
              <a:rPr kumimoji="1" lang="en-US" altLang="ja-JP" sz="6000" dirty="0"/>
              <a:t>2 </a:t>
            </a:r>
            <a:r>
              <a:rPr kumimoji="1" lang="ja-JP" altLang="en-US" sz="6000" dirty="0"/>
              <a:t>ステップで要約を生成</a:t>
            </a:r>
          </a:p>
        </p:txBody>
      </p:sp>
      <p:pic>
        <p:nvPicPr>
          <p:cNvPr id="24" name="図 23">
            <a:extLst>
              <a:ext uri="{FF2B5EF4-FFF2-40B4-BE49-F238E27FC236}">
                <a16:creationId xmlns:a16="http://schemas.microsoft.com/office/drawing/2014/main" id="{B5CD5A5B-EC3A-739C-8C93-0F67E9B07BE9}"/>
              </a:ext>
            </a:extLst>
          </p:cNvPr>
          <p:cNvPicPr>
            <a:picLocks noChangeAspect="1"/>
          </p:cNvPicPr>
          <p:nvPr/>
        </p:nvPicPr>
        <p:blipFill>
          <a:blip r:embed="rId5"/>
          <a:stretch>
            <a:fillRect/>
          </a:stretch>
        </p:blipFill>
        <p:spPr>
          <a:xfrm>
            <a:off x="826856" y="26588516"/>
            <a:ext cx="14066540" cy="6324491"/>
          </a:xfrm>
          <a:prstGeom prst="rect">
            <a:avLst/>
          </a:prstGeom>
        </p:spPr>
      </p:pic>
      <p:pic>
        <p:nvPicPr>
          <p:cNvPr id="26" name="図 25">
            <a:extLst>
              <a:ext uri="{FF2B5EF4-FFF2-40B4-BE49-F238E27FC236}">
                <a16:creationId xmlns:a16="http://schemas.microsoft.com/office/drawing/2014/main" id="{191E90CF-0632-E090-9C7C-CDAB184996A9}"/>
              </a:ext>
            </a:extLst>
          </p:cNvPr>
          <p:cNvPicPr>
            <a:picLocks noChangeAspect="1"/>
          </p:cNvPicPr>
          <p:nvPr/>
        </p:nvPicPr>
        <p:blipFill>
          <a:blip r:embed="rId6"/>
          <a:stretch>
            <a:fillRect/>
          </a:stretch>
        </p:blipFill>
        <p:spPr>
          <a:xfrm>
            <a:off x="15259352" y="26780400"/>
            <a:ext cx="12271760" cy="5737990"/>
          </a:xfrm>
          <a:prstGeom prst="rect">
            <a:avLst/>
          </a:prstGeom>
        </p:spPr>
      </p:pic>
      <p:pic>
        <p:nvPicPr>
          <p:cNvPr id="28" name="図 27">
            <a:extLst>
              <a:ext uri="{FF2B5EF4-FFF2-40B4-BE49-F238E27FC236}">
                <a16:creationId xmlns:a16="http://schemas.microsoft.com/office/drawing/2014/main" id="{08399242-13E9-2A0C-D142-6B4A1864E328}"/>
              </a:ext>
            </a:extLst>
          </p:cNvPr>
          <p:cNvPicPr>
            <a:picLocks noChangeAspect="1"/>
          </p:cNvPicPr>
          <p:nvPr/>
        </p:nvPicPr>
        <p:blipFill>
          <a:blip r:embed="rId7"/>
          <a:stretch>
            <a:fillRect/>
          </a:stretch>
        </p:blipFill>
        <p:spPr>
          <a:xfrm>
            <a:off x="10280263" y="36801754"/>
            <a:ext cx="19510635" cy="5257094"/>
          </a:xfrm>
          <a:prstGeom prst="rect">
            <a:avLst/>
          </a:prstGeom>
        </p:spPr>
      </p:pic>
      <p:sp>
        <p:nvSpPr>
          <p:cNvPr id="29" name="正方形/長方形 28">
            <a:extLst>
              <a:ext uri="{FF2B5EF4-FFF2-40B4-BE49-F238E27FC236}">
                <a16:creationId xmlns:a16="http://schemas.microsoft.com/office/drawing/2014/main" id="{3AD064D8-5891-40FE-C9D8-79D4E20807AC}"/>
              </a:ext>
            </a:extLst>
          </p:cNvPr>
          <p:cNvSpPr/>
          <p:nvPr/>
        </p:nvSpPr>
        <p:spPr>
          <a:xfrm>
            <a:off x="10325388" y="40480343"/>
            <a:ext cx="19338252" cy="47897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CBBC50BD-70F0-BED6-D2A6-F9A38A74269A}"/>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5C15D4C5-434A-34DD-E61D-5CFFEC12280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06F104B9-64A9-82AB-CC67-ED31F8707E5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F0088982-55D1-64BB-3EEC-E1C9B7F47EF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E1324D5E-508F-BEE8-0F18-1AFF5C923286}"/>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2C5975C3-7C57-64F0-CBA9-DDE400C4748A}"/>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E60FB9E2-A21C-A985-AEF9-B2A140B7034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7A3C5764-A0C4-BAAD-F913-67865F79934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A8921A30-3EB1-058A-9539-BC4991100589}"/>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5130193D-1469-C1AB-4C7C-30BFDDED7670}"/>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00C893F4-CE8F-B849-62D3-948683B194AE}"/>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64F8E95-2DE1-4D38-DD88-F0849B6BF840}"/>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222E6E03-A125-B1E5-EB26-4B892F58B77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B9D54F15-B691-AAD3-3503-D741292C07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7F1725FB-75ED-03E1-8A47-7FF33BCDF028}"/>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AD6FC64A-6B50-678A-134F-900E95CCD2E5}"/>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2A43F56-D532-D63A-2B74-C5B6ECB19063}"/>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239A97A2-257B-F246-A646-FB0D4C26861A}"/>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A014BA3-1458-32ED-72D3-C2274474BC1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F9612011-40C3-256A-2BE6-654313A90FF7}"/>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DF5E1A37-7688-1FCF-4B25-1511953AFD0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15426825-93B2-5FE2-429E-7BC26D59787B}"/>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BA7FA07C-EAFE-896F-4760-64E9AAFD68F7}"/>
                </a:ext>
              </a:extLst>
            </p:cNvPr>
            <p:cNvPicPr>
              <a:picLocks noChangeAspect="1"/>
            </p:cNvPicPr>
            <p:nvPr/>
          </p:nvPicPr>
          <p:blipFill>
            <a:blip r:embed="rId3"/>
            <a:stretch>
              <a:fillRect/>
            </a:stretch>
          </p:blipFill>
          <p:spPr>
            <a:xfrm>
              <a:off x="6221841" y="697968"/>
              <a:ext cx="2942857" cy="1152381"/>
            </a:xfrm>
            <a:prstGeom prst="rect">
              <a:avLst/>
            </a:prstGeom>
          </p:spPr>
        </p:pic>
      </p:grpSp>
      <p:grpSp>
        <p:nvGrpSpPr>
          <p:cNvPr id="97" name="グループ化 96">
            <a:extLst>
              <a:ext uri="{FF2B5EF4-FFF2-40B4-BE49-F238E27FC236}">
                <a16:creationId xmlns:a16="http://schemas.microsoft.com/office/drawing/2014/main" id="{E4BE8C2F-BAE5-6CD5-6C44-8B2F707E0E3A}"/>
              </a:ext>
            </a:extLst>
          </p:cNvPr>
          <p:cNvGrpSpPr/>
          <p:nvPr/>
        </p:nvGrpSpPr>
        <p:grpSpPr>
          <a:xfrm>
            <a:off x="11812576" y="14362276"/>
            <a:ext cx="16229024" cy="11363164"/>
            <a:chOff x="11812576" y="14362276"/>
            <a:chExt cx="16229024" cy="11363164"/>
          </a:xfrm>
        </p:grpSpPr>
        <p:grpSp>
          <p:nvGrpSpPr>
            <p:cNvPr id="56" name="グループ化 55">
              <a:extLst>
                <a:ext uri="{FF2B5EF4-FFF2-40B4-BE49-F238E27FC236}">
                  <a16:creationId xmlns:a16="http://schemas.microsoft.com/office/drawing/2014/main" id="{46DE95D5-1111-B06B-0456-8ACE2FBE8BC6}"/>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316FC7B1-73F5-DA74-4432-E8620604DCFB}"/>
                  </a:ext>
                </a:extLst>
              </p:cNvPr>
              <p:cNvGrpSpPr/>
              <p:nvPr/>
            </p:nvGrpSpPr>
            <p:grpSpPr>
              <a:xfrm>
                <a:off x="11812576" y="14362276"/>
                <a:ext cx="15949250" cy="9552376"/>
                <a:chOff x="11812576" y="14362276"/>
                <a:chExt cx="15949250" cy="9552376"/>
              </a:xfrm>
            </p:grpSpPr>
            <p:grpSp>
              <p:nvGrpSpPr>
                <p:cNvPr id="28" name="グループ化 27">
                  <a:extLst>
                    <a:ext uri="{FF2B5EF4-FFF2-40B4-BE49-F238E27FC236}">
                      <a16:creationId xmlns:a16="http://schemas.microsoft.com/office/drawing/2014/main" id="{C6341E05-45C9-1458-0716-435DB34BF654}"/>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48E30AEE-8F22-5DD0-7850-3129B6DF6E16}"/>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C3FC720F-7321-0731-ABE5-B9C9E7265AF1}"/>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BC5503D-CBDF-7559-93EB-24F3BC12897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038A94FD-C08B-6A72-8DE4-5D7D24AFF75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EE742B14-F0BC-2FFA-856A-6BA1B47639AC}"/>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35" name="正方形/長方形 34">
                    <a:extLst>
                      <a:ext uri="{FF2B5EF4-FFF2-40B4-BE49-F238E27FC236}">
                        <a16:creationId xmlns:a16="http://schemas.microsoft.com/office/drawing/2014/main" id="{369CA393-E4F3-C02A-E2D3-66DBA5EACB62}"/>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A9D2EA05-E155-B616-1D6E-0CAA54041947}"/>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6B879A9E-253F-1C9C-029D-FC7E6A81A9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4AAAE1E-6082-328C-7B01-62C996A2E4C3}"/>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0880FD83-30CF-0A7F-676A-3ECD6DCD9144}"/>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743805F7-E560-1A66-49EE-0D9A42F56710}"/>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4AABC157-09A2-475C-D749-E4A310BDCC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CCAB55AA-A503-3E1F-9D5C-15E7F2FF43B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E9C98677-57FD-D77E-CCE9-16DE99049E8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795A7CAC-14B8-64B2-1599-C9CB9D6FC99F}"/>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5BD36A6B-BD79-90C1-2D29-714B96109997}"/>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A3BE1FA5-1714-3D90-D88E-42F98F4D143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069D0023-AA21-577F-FFA3-1D035B24C13B}"/>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E64ED78C-F912-418E-3E1B-A8B83A44DC93}"/>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7B118F00-160C-D0EA-CA06-7F5375B2B469}"/>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E957008A-D55C-F1D6-A84F-8A2C5A50053A}"/>
                        </a:ext>
                      </a:extLst>
                    </p:cNvPr>
                    <p:cNvSpPr txBox="1"/>
                    <p:nvPr/>
                  </p:nvSpPr>
                  <p:spPr>
                    <a:xfrm>
                      <a:off x="11812577" y="23025370"/>
                      <a:ext cx="8774724"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𝑡𝑖𝑡𝑙𝑒</m:t>
                              </m:r>
                            </m:sub>
                          </m:sSub>
                          <m:r>
                            <a:rPr kumimoji="1" lang="en-US" altLang="ja-JP" sz="4800" b="0" i="1" smtClean="0">
                              <a:latin typeface="Cambria Math" panose="02040503050406030204" pitchFamily="18" charset="0"/>
                            </a:rPr>
                            <m:t> </m:t>
                          </m:r>
                          <m:d>
                            <m:dPr>
                              <m:begChr m:val="["/>
                              <m:endChr m:val="]"/>
                              <m:ctrlPr>
                                <a:rPr kumimoji="1" lang="en-US" altLang="ja-JP" sz="4800" b="0" smtClean="0">
                                  <a:latin typeface="Cambria Math" panose="02040503050406030204" pitchFamily="18" charset="0"/>
                                </a:rPr>
                              </m:ctrlPr>
                            </m:dPr>
                            <m:e>
                              <m:r>
                                <m:rPr>
                                  <m:sty m:val="p"/>
                                </m:rPr>
                                <a:rPr kumimoji="1" lang="en-US" altLang="ja-JP" sz="4800" b="0" i="0" smtClean="0">
                                  <a:latin typeface="Cambria Math" panose="02040503050406030204" pitchFamily="18" charset="0"/>
                                </a:rPr>
                                <m:t>SEP</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𝑏𝑜𝑑𝑦</m:t>
                              </m:r>
                            </m:sub>
                          </m:sSub>
                        </m:oMath>
                      </a14:m>
                      <a:endParaRPr kumimoji="1" lang="ja-JP" altLang="en-US" sz="4800" dirty="0"/>
                    </a:p>
                  </p:txBody>
                </p:sp>
              </mc:Choice>
              <mc:Fallback>
                <p:sp>
                  <p:nvSpPr>
                    <p:cNvPr id="51" name="テキスト ボックス 50">
                      <a:extLst>
                        <a:ext uri="{FF2B5EF4-FFF2-40B4-BE49-F238E27FC236}">
                          <a16:creationId xmlns:a16="http://schemas.microsoft.com/office/drawing/2014/main" id="{E957008A-D55C-F1D6-A84F-8A2C5A50053A}"/>
                        </a:ext>
                      </a:extLst>
                    </p:cNvPr>
                    <p:cNvSpPr txBox="1">
                      <a:spLocks noRot="1" noChangeAspect="1" noMove="1" noResize="1" noEditPoints="1" noAdjustHandles="1" noChangeArrowheads="1" noChangeShapeType="1" noTextEdit="1"/>
                    </p:cNvSpPr>
                    <p:nvPr/>
                  </p:nvSpPr>
                  <p:spPr>
                    <a:xfrm>
                      <a:off x="11812577" y="23025370"/>
                      <a:ext cx="8774724" cy="889282"/>
                    </a:xfrm>
                    <a:prstGeom prst="rect">
                      <a:avLst/>
                    </a:prstGeom>
                    <a:blipFill>
                      <a:blip r:embed="rId4"/>
                      <a:stretch>
                        <a:fillRect t="-17123" b="-27397"/>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0CCA43D9-EDA9-C81E-0085-B864591D5FE1}"/>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A38821BF-FEB0-C22A-4493-A0D830956BC1}"/>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F0C70D1D-9BC2-093A-68B9-2018F4E5E601}"/>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23F2FA83-D31A-D31B-6B6A-C8DAECB950DD}"/>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F445540-1D3B-B298-8EBE-FCA48387EE1D}"/>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599D4B7C-6129-976D-A86E-EC2CCB130803}"/>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59" name="正方形/長方形 58">
                    <a:extLst>
                      <a:ext uri="{FF2B5EF4-FFF2-40B4-BE49-F238E27FC236}">
                        <a16:creationId xmlns:a16="http://schemas.microsoft.com/office/drawing/2014/main" id="{9526E383-795E-90D1-DD1F-6412CB0DD27A}"/>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77242BED-7336-4859-9D5B-C8D5F1CB8E4F}"/>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4260C73F-F55E-66F1-5872-54366379E9D3}"/>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5891A4C0-4E73-7B3F-C88F-7A010FF17B76}"/>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370080DF-DED9-A723-264E-F2AD9F8ED17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5E11962B-CA7A-8548-7217-74BE22B34912}"/>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06E47995-6AB6-2441-9CA9-3A546E3D6F3D}"/>
                        </a:ext>
                      </a:extLst>
                    </p:cNvPr>
                    <p:cNvSpPr txBox="1"/>
                    <p:nvPr/>
                  </p:nvSpPr>
                  <p:spPr>
                    <a:xfrm>
                      <a:off x="21042302" y="23025370"/>
                      <a:ext cx="6651383"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𝑠𝑢𝑚𝑚𝑎𝑟𝑦</m:t>
                              </m:r>
                            </m:sub>
                          </m:sSub>
                        </m:oMath>
                      </a14:m>
                      <a:endParaRPr kumimoji="1" lang="ja-JP" altLang="en-US" sz="4800" dirty="0"/>
                    </a:p>
                  </p:txBody>
                </p:sp>
              </mc:Choice>
              <mc:Fallback>
                <p:sp>
                  <p:nvSpPr>
                    <p:cNvPr id="74" name="テキスト ボックス 73">
                      <a:extLst>
                        <a:ext uri="{FF2B5EF4-FFF2-40B4-BE49-F238E27FC236}">
                          <a16:creationId xmlns:a16="http://schemas.microsoft.com/office/drawing/2014/main" id="{06E47995-6AB6-2441-9CA9-3A546E3D6F3D}"/>
                        </a:ext>
                      </a:extLst>
                    </p:cNvPr>
                    <p:cNvSpPr txBox="1">
                      <a:spLocks noRot="1" noChangeAspect="1" noMove="1" noResize="1" noEditPoints="1" noAdjustHandles="1" noChangeArrowheads="1" noChangeShapeType="1" noTextEdit="1"/>
                    </p:cNvSpPr>
                    <p:nvPr/>
                  </p:nvSpPr>
                  <p:spPr>
                    <a:xfrm>
                      <a:off x="21042302" y="23025370"/>
                      <a:ext cx="6651383" cy="889282"/>
                    </a:xfrm>
                    <a:prstGeom prst="rect">
                      <a:avLst/>
                    </a:prstGeom>
                    <a:blipFill>
                      <a:blip r:embed="rId5"/>
                      <a:stretch>
                        <a:fillRect t="-17123" b="-27397"/>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86B37596-0127-720D-C905-BF35E225A6B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9FC19EC-A931-47F4-26FB-319B55AA0EDD}"/>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FCDC00DA-E0CA-8D26-B9F7-0392176671D4}"/>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8" name="正方形/長方形 77">
                      <a:extLst>
                        <a:ext uri="{FF2B5EF4-FFF2-40B4-BE49-F238E27FC236}">
                          <a16:creationId xmlns:a16="http://schemas.microsoft.com/office/drawing/2014/main" id="{BBC27076-0251-839E-19BA-551BB676D1E5}"/>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p:sp>
                  <p:nvSpPr>
                    <p:cNvPr id="78" name="正方形/長方形 77">
                      <a:extLst>
                        <a:ext uri="{FF2B5EF4-FFF2-40B4-BE49-F238E27FC236}">
                          <a16:creationId xmlns:a16="http://schemas.microsoft.com/office/drawing/2014/main" id="{BBC27076-0251-839E-19BA-551BB676D1E5}"/>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四角形: 上の 2 つの角を切り取る 78">
                      <a:extLst>
                        <a:ext uri="{FF2B5EF4-FFF2-40B4-BE49-F238E27FC236}">
                          <a16:creationId xmlns:a16="http://schemas.microsoft.com/office/drawing/2014/main" id="{D1982DDF-6752-A4D2-F22F-3A12AFC4AF35}"/>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tx1"/>
                                </a:solidFill>
                                <a:latin typeface="Cambria Math" panose="02040503050406030204" pitchFamily="18" charset="0"/>
                              </a:rPr>
                              <m:t>=</m:t>
                            </m:r>
                            <m:sSub>
                              <m:sSubPr>
                                <m:ctrlPr>
                                  <a:rPr kumimoji="1" lang="en-US" altLang="ja-JP" sz="5400" b="0" i="1" smtClean="0">
                                    <a:solidFill>
                                      <a:schemeClr val="tx1"/>
                                    </a:solidFill>
                                    <a:latin typeface="Cambria Math" panose="02040503050406030204" pitchFamily="18" charset="0"/>
                                  </a:rPr>
                                </m:ctrlPr>
                              </m:sSubPr>
                              <m:e>
                                <m:r>
                                  <a:rPr kumimoji="1" lang="en-US" altLang="ja-JP" sz="5400" b="0" i="1" smtClean="0">
                                    <a:solidFill>
                                      <a:schemeClr val="tx1"/>
                                    </a:solidFill>
                                    <a:latin typeface="Cambria Math" panose="02040503050406030204" pitchFamily="18" charset="0"/>
                                  </a:rPr>
                                  <m:t>𝐸</m:t>
                                </m:r>
                              </m:e>
                              <m:sub>
                                <m:r>
                                  <a:rPr kumimoji="1" lang="en-US" altLang="ja-JP" sz="5400" b="0" i="1" smtClean="0">
                                    <a:solidFill>
                                      <a:schemeClr val="tx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xmlns="">
                <p:sp>
                  <p:nvSpPr>
                    <p:cNvPr id="79" name="四角形: 上の 2 つの角を切り取る 78">
                      <a:extLst>
                        <a:ext uri="{FF2B5EF4-FFF2-40B4-BE49-F238E27FC236}">
                          <a16:creationId xmlns:a16="http://schemas.microsoft.com/office/drawing/2014/main" id="{D1982DDF-6752-A4D2-F22F-3A12AFC4AF35}"/>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532" r="-912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809C45F8-FE37-9B3D-709C-C1EB636F4234}"/>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F058F5FE-FB4E-8A6C-1DE9-D97515A5574B}"/>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D2A6EC5D-33D3-C1A5-8D73-1E23DD96CA8D}"/>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p:cxnSp>
          <p:nvCxnSpPr>
            <p:cNvPr id="62" name="直線コネクタ 61">
              <a:extLst>
                <a:ext uri="{FF2B5EF4-FFF2-40B4-BE49-F238E27FC236}">
                  <a16:creationId xmlns:a16="http://schemas.microsoft.com/office/drawing/2014/main" id="{3639B89F-7409-FB78-8206-3539CC250268}"/>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72" name="直線コネクタ 71">
              <a:extLst>
                <a:ext uri="{FF2B5EF4-FFF2-40B4-BE49-F238E27FC236}">
                  <a16:creationId xmlns:a16="http://schemas.microsoft.com/office/drawing/2014/main" id="{7591BBD4-BEB5-3914-D143-001075D37F4E}"/>
                </a:ext>
              </a:extLst>
            </p:cNvPr>
            <p:cNvCxnSpPr/>
            <p:nvPr/>
          </p:nvCxnSpPr>
          <p:spPr>
            <a:xfrm>
              <a:off x="17896855" y="23914652"/>
              <a:ext cx="0" cy="1078948"/>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BF66BBA1-69A1-6A60-20A6-3BC659E3E99A}"/>
                </a:ext>
              </a:extLst>
            </p:cNvPr>
            <p:cNvCxnSpPr>
              <a:cxnSpLocks/>
            </p:cNvCxnSpPr>
            <p:nvPr/>
          </p:nvCxnSpPr>
          <p:spPr>
            <a:xfrm>
              <a:off x="17896855" y="24993600"/>
              <a:ext cx="8071339"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4F46EC2-7FA3-D349-CA38-B5EED494CD7D}"/>
                </a:ext>
              </a:extLst>
            </p:cNvPr>
            <p:cNvCxnSpPr/>
            <p:nvPr/>
          </p:nvCxnSpPr>
          <p:spPr>
            <a:xfrm flipV="1">
              <a:off x="25968194" y="23914652"/>
              <a:ext cx="0" cy="10789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B14A19D6-7302-BB66-6700-8580880CDE0A}"/>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96" name="テキスト ボックス 95">
              <a:extLst>
                <a:ext uri="{FF2B5EF4-FFF2-40B4-BE49-F238E27FC236}">
                  <a16:creationId xmlns:a16="http://schemas.microsoft.com/office/drawing/2014/main" id="{99619921-FC81-8564-21AB-27252D4879F8}"/>
                </a:ext>
              </a:extLst>
            </p:cNvPr>
            <p:cNvSpPr txBox="1"/>
            <p:nvPr/>
          </p:nvSpPr>
          <p:spPr>
            <a:xfrm>
              <a:off x="20052435" y="24955999"/>
              <a:ext cx="3760177" cy="769441"/>
            </a:xfrm>
            <a:prstGeom prst="rect">
              <a:avLst/>
            </a:prstGeom>
            <a:noFill/>
          </p:spPr>
          <p:txBody>
            <a:bodyPr wrap="square" rtlCol="0">
              <a:spAutoFit/>
            </a:bodyPr>
            <a:lstStyle/>
            <a:p>
              <a:pPr algn="ctr"/>
              <a:r>
                <a:rPr kumimoji="1" lang="ja-JP" altLang="en-US" sz="4400" dirty="0">
                  <a:latin typeface="+mn-ea"/>
                  <a:ea typeface="+mn-ea"/>
                </a:rPr>
                <a:t>要約文の生成</a:t>
              </a:r>
            </a:p>
          </p:txBody>
        </p:sp>
      </p:grpSp>
    </p:spTree>
    <p:extLst>
      <p:ext uri="{BB962C8B-B14F-4D97-AF65-F5344CB8AC3E}">
        <p14:creationId xmlns:p14="http://schemas.microsoft.com/office/powerpoint/2010/main" val="62066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92" name="Google Shape;92;p14"/>
          <p:cNvSpPr txBox="1"/>
          <p:nvPr/>
        </p:nvSpPr>
        <p:spPr>
          <a:xfrm>
            <a:off x="791999" y="6777024"/>
            <a:ext cx="13895699" cy="66084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dirty="0">
                <a:latin typeface="+mn-ea"/>
                <a:ea typeface="+mn-ea"/>
              </a:rPr>
              <a:t>・</a:t>
            </a:r>
            <a:r>
              <a:rPr lang="ja-JP" altLang="en-US" sz="4000" u="sng" dirty="0">
                <a:latin typeface="+mn-ea"/>
                <a:ea typeface="+mn-ea"/>
              </a:rPr>
              <a:t>大規模言語モデル</a:t>
            </a:r>
            <a:r>
              <a:rPr lang="ja-JP" altLang="en-US" sz="4000" dirty="0">
                <a:latin typeface="+mn-ea"/>
                <a:ea typeface="+mn-ea"/>
              </a:rPr>
              <a:t> </a:t>
            </a:r>
            <a:r>
              <a:rPr lang="en-US" altLang="ja-JP" sz="4000" dirty="0">
                <a:latin typeface="+mn-ea"/>
                <a:ea typeface="+mn-ea"/>
              </a:rPr>
              <a:t>(Large Language Models, LLM)</a:t>
            </a:r>
            <a:r>
              <a:rPr lang="ja-JP" altLang="en-US" sz="4000" dirty="0">
                <a:latin typeface="+mn-ea"/>
                <a:ea typeface="+mn-ea"/>
              </a:rPr>
              <a:t> の進化</a:t>
            </a:r>
            <a:endParaRPr sz="40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Transformer </a:t>
            </a:r>
            <a:r>
              <a:rPr lang="ja-JP" altLang="en-US" sz="4000" dirty="0">
                <a:latin typeface="+mn-ea"/>
                <a:ea typeface="+mn-ea"/>
              </a:rPr>
              <a:t>構造を持つ </a:t>
            </a:r>
            <a:r>
              <a:rPr lang="en-US" altLang="ja-JP" sz="4000" u="sng" dirty="0">
                <a:latin typeface="+mn-ea"/>
                <a:ea typeface="+mn-ea"/>
              </a:rPr>
              <a:t>BERT</a:t>
            </a:r>
            <a:r>
              <a:rPr lang="en-US" altLang="ja-JP" sz="4000" dirty="0">
                <a:latin typeface="+mn-ea"/>
                <a:ea typeface="+mn-ea"/>
              </a:rPr>
              <a:t> </a:t>
            </a:r>
            <a:r>
              <a:rPr lang="ja-JP" altLang="en-US" sz="4000" dirty="0">
                <a:latin typeface="+mn-ea"/>
                <a:ea typeface="+mn-ea"/>
              </a:rPr>
              <a:t>や </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en-US" sz="4000" u="sng" dirty="0">
                <a:latin typeface="+mn-ea"/>
                <a:ea typeface="+mn-ea"/>
              </a:rPr>
              <a:t>GPT</a:t>
            </a:r>
            <a:r>
              <a:rPr lang="en-US" sz="4000" dirty="0">
                <a:latin typeface="+mn-ea"/>
                <a:ea typeface="+mn-ea"/>
              </a:rPr>
              <a:t> (Generative Pre-trained Transformer) </a:t>
            </a:r>
            <a:r>
              <a:rPr lang="ja-JP" altLang="en-US" sz="4000" dirty="0">
                <a:latin typeface="+mn-ea"/>
                <a:ea typeface="+mn-ea"/>
              </a:rPr>
              <a:t>などを</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ja-JP" altLang="en-US" sz="4000" dirty="0">
                <a:latin typeface="+mn-ea"/>
                <a:ea typeface="+mn-ea"/>
              </a:rPr>
              <a:t>活用した </a:t>
            </a:r>
            <a:r>
              <a:rPr lang="en-US" sz="4000" dirty="0">
                <a:latin typeface="+mn-ea"/>
                <a:ea typeface="+mn-ea"/>
              </a:rPr>
              <a:t>LLM </a:t>
            </a:r>
            <a:r>
              <a:rPr lang="ja-JP" altLang="en-US" sz="4000" dirty="0">
                <a:latin typeface="+mn-ea"/>
                <a:ea typeface="+mn-ea"/>
              </a:rPr>
              <a:t>の商業利用への需要拡大</a:t>
            </a:r>
            <a:endParaRPr lang="en-US" altLang="ja-JP" sz="4000" dirty="0">
              <a:latin typeface="+mn-ea"/>
              <a:ea typeface="+mn-ea"/>
            </a:endParaRPr>
          </a:p>
          <a:p>
            <a:pPr marL="0" lvl="0" indent="0" algn="l" rtl="0">
              <a:spcBef>
                <a:spcPts val="0"/>
              </a:spcBef>
              <a:spcAft>
                <a:spcPts val="0"/>
              </a:spcAft>
              <a:buNone/>
            </a:pPr>
            <a:endParaRPr lang="en-US" sz="4000" dirty="0">
              <a:latin typeface="+mn-ea"/>
              <a:ea typeface="+mn-ea"/>
            </a:endParaRPr>
          </a:p>
          <a:p>
            <a:pPr lvl="2"/>
            <a:r>
              <a:rPr lang="en-US" altLang="ja-JP" sz="4000" dirty="0">
                <a:latin typeface="+mn-ea"/>
                <a:ea typeface="+mn-ea"/>
              </a:rPr>
              <a:t>	</a:t>
            </a:r>
            <a:r>
              <a:rPr lang="ja-JP" altLang="en-US" sz="4000" dirty="0">
                <a:solidFill>
                  <a:schemeClr val="tx1"/>
                </a:solidFill>
                <a:latin typeface="+mn-ea"/>
                <a:ea typeface="+mn-ea"/>
              </a:rPr>
              <a:t>⇒</a:t>
            </a:r>
            <a:r>
              <a:rPr lang="ja-JP" altLang="en-US" sz="4000" dirty="0">
                <a:latin typeface="+mn-ea"/>
                <a:ea typeface="+mn-ea"/>
              </a:rPr>
              <a:t>文章全体の適切な分散表現を得るための</a:t>
            </a:r>
            <a:endParaRPr lang="en-US" altLang="ja-JP" sz="4000" dirty="0">
              <a:latin typeface="+mn-ea"/>
              <a:ea typeface="+mn-ea"/>
            </a:endParaRPr>
          </a:p>
          <a:p>
            <a:pPr lvl="2"/>
            <a:r>
              <a:rPr lang="ja-JP" altLang="en-US" sz="4000" dirty="0">
                <a:latin typeface="+mn-ea"/>
                <a:ea typeface="+mn-ea"/>
              </a:rPr>
              <a:t>　　　　</a:t>
            </a:r>
            <a:r>
              <a:rPr lang="ja-JP" altLang="en-US" sz="4000" u="sng" dirty="0">
                <a:latin typeface="+mn-ea"/>
                <a:ea typeface="+mn-ea"/>
              </a:rPr>
              <a:t>プーリング戦略</a:t>
            </a:r>
            <a:r>
              <a:rPr lang="ja-JP" altLang="en-US" sz="4000" dirty="0">
                <a:latin typeface="+mn-ea"/>
                <a:ea typeface="+mn-ea"/>
              </a:rPr>
              <a:t>が重要</a:t>
            </a:r>
            <a:endParaRPr lang="en-US" altLang="ja-JP"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br>
              <a:rPr lang="en-US" altLang="ja-JP" sz="4400" dirty="0">
                <a:latin typeface="+mn-ea"/>
                <a:ea typeface="+mn-ea"/>
              </a:rPr>
            </a:br>
            <a:r>
              <a:rPr lang="en-US" altLang="ja-JP" sz="4000" dirty="0">
                <a:latin typeface="+mn-ea"/>
                <a:ea typeface="+mn-ea"/>
              </a:rPr>
              <a:t>	</a:t>
            </a:r>
            <a:r>
              <a:rPr lang="ja-JP" altLang="en-US" sz="4000" dirty="0">
                <a:latin typeface="+mn-ea"/>
                <a:ea typeface="+mn-ea"/>
              </a:rPr>
              <a:t>⇒改良の余地あり</a:t>
            </a:r>
            <a:endParaRPr lang="en-US" sz="4400" dirty="0">
              <a:latin typeface="+mn-ea"/>
              <a:ea typeface="+mn-ea"/>
            </a:endParaRPr>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sp>
        <p:nvSpPr>
          <p:cNvPr id="67" name="Google Shape;67;p14"/>
          <p:cNvSpPr/>
          <p:nvPr/>
        </p:nvSpPr>
        <p:spPr>
          <a:xfrm>
            <a:off x="792000" y="6048001"/>
            <a:ext cx="13895700" cy="1093863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sp>
        <p:nvSpPr>
          <p:cNvPr id="69" name="Google Shape;69;p14"/>
          <p:cNvSpPr/>
          <p:nvPr/>
        </p:nvSpPr>
        <p:spPr>
          <a:xfrm>
            <a:off x="15624000" y="6048001"/>
            <a:ext cx="13895700" cy="10938636"/>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数値実験</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pic>
        <p:nvPicPr>
          <p:cNvPr id="29" name="図 28" descr="ダイアグラム&#10;&#10;自動的に生成された説明">
            <a:extLst>
              <a:ext uri="{FF2B5EF4-FFF2-40B4-BE49-F238E27FC236}">
                <a16:creationId xmlns:a16="http://schemas.microsoft.com/office/drawing/2014/main" id="{CAC488D4-E450-6BA3-5AA8-6CE2DC665105}"/>
              </a:ext>
            </a:extLst>
          </p:cNvPr>
          <p:cNvPicPr>
            <a:picLocks noChangeAspect="1"/>
          </p:cNvPicPr>
          <p:nvPr/>
        </p:nvPicPr>
        <p:blipFill>
          <a:blip r:embed="rId3"/>
          <a:stretch>
            <a:fillRect/>
          </a:stretch>
        </p:blipFill>
        <p:spPr>
          <a:xfrm>
            <a:off x="6835140" y="11336239"/>
            <a:ext cx="7231095" cy="5163124"/>
          </a:xfrm>
          <a:prstGeom prst="rect">
            <a:avLst/>
          </a:prstGeom>
        </p:spPr>
      </p:pic>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2890C0D-C5F2-6C01-FFB9-E5A4B67806BB}"/>
                  </a:ext>
                </a:extLst>
              </p:cNvPr>
              <p:cNvSpPr txBox="1"/>
              <p:nvPr/>
            </p:nvSpPr>
            <p:spPr>
              <a:xfrm>
                <a:off x="2227500" y="12302698"/>
                <a:ext cx="5347440" cy="2656818"/>
              </a:xfrm>
              <a:prstGeom prst="rect">
                <a:avLst/>
              </a:prstGeom>
              <a:noFill/>
            </p:spPr>
            <p:txBody>
              <a:bodyPr wrap="square" rtlCol="0">
                <a:spAutoFit/>
              </a:bodyPr>
              <a:lstStyle/>
              <a:p>
                <a:r>
                  <a:rPr kumimoji="1" lang="en-US" altLang="ja-JP" sz="4000" dirty="0">
                    <a:latin typeface="+mn-ea"/>
                    <a:ea typeface="+mn-ea"/>
                  </a:rPr>
                  <a:t>【</a:t>
                </a:r>
                <a:r>
                  <a:rPr kumimoji="1" lang="ja-JP" altLang="en-US" sz="4000" dirty="0">
                    <a:latin typeface="+mn-ea"/>
                    <a:ea typeface="+mn-ea"/>
                  </a:rPr>
                  <a:t>プーリング例 </a:t>
                </a:r>
                <a:r>
                  <a:rPr kumimoji="1" lang="en-US" altLang="ja-JP" sz="4000" dirty="0">
                    <a:latin typeface="+mn-ea"/>
                    <a:ea typeface="+mn-ea"/>
                  </a:rPr>
                  <a:t>(BERT)】</a:t>
                </a: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𝐴𝑣𝑔</m:t>
                        </m:r>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𝑚𝑎𝑥</m:t>
                        </m:r>
                      </m:sub>
                    </m:sSub>
                  </m:oMath>
                </a14:m>
                <a:endParaRPr kumimoji="1" lang="ja-JP" altLang="en-US" sz="4000" dirty="0">
                  <a:latin typeface="+mn-ea"/>
                  <a:ea typeface="+mn-ea"/>
                </a:endParaRPr>
              </a:p>
            </p:txBody>
          </p:sp>
        </mc:Choice>
        <mc:Fallback xmlns="">
          <p:sp>
            <p:nvSpPr>
              <p:cNvPr id="32" name="テキスト ボックス 31">
                <a:extLst>
                  <a:ext uri="{FF2B5EF4-FFF2-40B4-BE49-F238E27FC236}">
                    <a16:creationId xmlns:a16="http://schemas.microsoft.com/office/drawing/2014/main" id="{42890C0D-C5F2-6C01-FFB9-E5A4B67806BB}"/>
                  </a:ext>
                </a:extLst>
              </p:cNvPr>
              <p:cNvSpPr txBox="1">
                <a:spLocks noRot="1" noChangeAspect="1" noMove="1" noResize="1" noEditPoints="1" noAdjustHandles="1" noChangeArrowheads="1" noChangeShapeType="1" noTextEdit="1"/>
              </p:cNvSpPr>
              <p:nvPr/>
            </p:nvSpPr>
            <p:spPr>
              <a:xfrm>
                <a:off x="2227500" y="12302698"/>
                <a:ext cx="5347440" cy="2656818"/>
              </a:xfrm>
              <a:prstGeom prst="rect">
                <a:avLst/>
              </a:prstGeom>
              <a:blipFill>
                <a:blip r:embed="rId5"/>
                <a:stretch>
                  <a:fillRect l="-3986" t="-4128" b="-8257"/>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832A1F0F-DDA7-988D-EFC0-9EB93E9EEEC5}"/>
              </a:ext>
            </a:extLst>
          </p:cNvPr>
          <p:cNvGrpSpPr/>
          <p:nvPr/>
        </p:nvGrpSpPr>
        <p:grpSpPr>
          <a:xfrm>
            <a:off x="751013" y="17255160"/>
            <a:ext cx="13936685" cy="6871827"/>
            <a:chOff x="751013" y="17744911"/>
            <a:chExt cx="13936685" cy="6871827"/>
          </a:xfrm>
        </p:grpSpPr>
        <p:grpSp>
          <p:nvGrpSpPr>
            <p:cNvPr id="36" name="グループ化 35">
              <a:extLst>
                <a:ext uri="{FF2B5EF4-FFF2-40B4-BE49-F238E27FC236}">
                  <a16:creationId xmlns:a16="http://schemas.microsoft.com/office/drawing/2014/main" id="{6443CBFB-BEE5-1E37-706D-2B75664DFBAA}"/>
                </a:ext>
              </a:extLst>
            </p:cNvPr>
            <p:cNvGrpSpPr/>
            <p:nvPr/>
          </p:nvGrpSpPr>
          <p:grpSpPr>
            <a:xfrm>
              <a:off x="791998" y="17744911"/>
              <a:ext cx="13895700" cy="6871827"/>
              <a:chOff x="791998" y="18420028"/>
              <a:chExt cx="13895700" cy="6871827"/>
            </a:xfrm>
          </p:grpSpPr>
          <p:sp>
            <p:nvSpPr>
              <p:cNvPr id="33" name="Google Shape;67;p14">
                <a:extLst>
                  <a:ext uri="{FF2B5EF4-FFF2-40B4-BE49-F238E27FC236}">
                    <a16:creationId xmlns:a16="http://schemas.microsoft.com/office/drawing/2014/main" id="{CA121BB0-9CD5-DF7D-513A-46C79CE20615}"/>
                  </a:ext>
                </a:extLst>
              </p:cNvPr>
              <p:cNvSpPr/>
              <p:nvPr/>
            </p:nvSpPr>
            <p:spPr>
              <a:xfrm>
                <a:off x="791998" y="19070336"/>
                <a:ext cx="13895700" cy="6221519"/>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p14">
                <a:extLst>
                  <a:ext uri="{FF2B5EF4-FFF2-40B4-BE49-F238E27FC236}">
                    <a16:creationId xmlns:a16="http://schemas.microsoft.com/office/drawing/2014/main" id="{1586BAC5-F2E0-0750-C95C-DFEFA61054BF}"/>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従来研究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9C816095-42C4-DEFB-20A7-7F8F40976B75}"/>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u="sng" dirty="0">
                      <a:latin typeface="+mn-ea"/>
                      <a:ea typeface="+mn-ea"/>
                    </a:rPr>
                    <a:t>CLS-Average Pooling (CAP)</a:t>
                  </a:r>
                  <a:r>
                    <a:rPr lang="ja-JP" altLang="en-US" sz="4000" dirty="0">
                      <a:latin typeface="+mn-ea"/>
                      <a:ea typeface="+mn-ea"/>
                    </a:rPr>
                    <a:t> 層の導入 </a:t>
                  </a:r>
                  <a:r>
                    <a:rPr lang="en-US" altLang="ja-JP" sz="3200" b="1" dirty="0">
                      <a:latin typeface="+mn-ea"/>
                      <a:ea typeface="+mn-ea"/>
                    </a:rPr>
                    <a:t>[Hidenori Yamato, 2024]</a:t>
                  </a:r>
                  <a:r>
                    <a:rPr lang="en-US" sz="4400" dirty="0">
                      <a:latin typeface="+mn-ea"/>
                      <a:ea typeface="+mn-ea"/>
                    </a:rPr>
                    <a:t>	</a:t>
                  </a:r>
                  <a:br>
                    <a:rPr lang="en-US" sz="4400" dirty="0">
                      <a:latin typeface="+mn-ea"/>
                      <a:ea typeface="+mn-ea"/>
                    </a:rPr>
                  </a:br>
                  <a:r>
                    <a:rPr lang="en-US"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r>
                    <a:rPr lang="ja-JP" altLang="en-US" sz="4000" dirty="0">
                      <a:latin typeface="+mn-ea"/>
                      <a:ea typeface="+mn-ea"/>
                    </a:rPr>
                    <a:t>及び</a:t>
                  </a:r>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を文の分散表現とする</a:t>
                  </a:r>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⇒テキスト分類タスク</a:t>
                  </a:r>
                  <a14:m>
                    <m:oMath xmlns:m="http://schemas.openxmlformats.org/officeDocument/2006/math">
                      <m:r>
                        <a:rPr kumimoji="1" lang="ja-JP" altLang="en-US" sz="4000" i="1" dirty="0">
                          <a:latin typeface="Cambria Math" panose="02040503050406030204" pitchFamily="18" charset="0"/>
                          <a:ea typeface="+mn-ea"/>
                        </a:rPr>
                        <m:t>において</m:t>
                      </m:r>
                      <m:r>
                        <a:rPr kumimoji="1" lang="en-US" altLang="ja-JP" sz="4000" b="0" i="1" dirty="0" smtClean="0">
                          <a:latin typeface="Cambria Math" panose="02040503050406030204" pitchFamily="18" charset="0"/>
                          <a:ea typeface="+mn-ea"/>
                        </a:rPr>
                        <m:t>, </m:t>
                      </m:r>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のみを</a:t>
                  </a:r>
                  <a:endParaRPr lang="en-US" altLang="ja-JP" sz="4000" dirty="0">
                    <a:latin typeface="+mn-ea"/>
                    <a:ea typeface="+mn-ea"/>
                  </a:endParaRPr>
                </a:p>
                <a:p>
                  <a:pPr lvl="0"/>
                  <a:r>
                    <a:rPr lang="ja-JP" altLang="en-US" sz="4000" dirty="0">
                      <a:latin typeface="+mn-ea"/>
                      <a:ea typeface="+mn-ea"/>
                    </a:rPr>
                    <a:t>　　　　用いた場合よりも高い性能を発揮</a:t>
                  </a:r>
                  <a:endParaRPr lang="en-US" altLang="ja-JP" sz="40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9C816095-42C4-DEFB-20A7-7F8F40976B75}"/>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6"/>
                  <a:stretch>
                    <a:fillRect l="-1535" t="-1026" b="-31965"/>
                  </a:stretch>
                </a:blipFill>
                <a:ln>
                  <a:noFill/>
                </a:ln>
              </p:spPr>
              <p:txBody>
                <a:bodyPr/>
                <a:lstStyle/>
                <a:p>
                  <a:r>
                    <a:rPr lang="ja-JP" altLang="en-US">
                      <a:noFill/>
                    </a:rPr>
                    <a:t> </a:t>
                  </a:r>
                </a:p>
              </p:txBody>
            </p:sp>
          </mc:Fallback>
        </mc:AlternateContent>
      </p:grpSp>
      <p:grpSp>
        <p:nvGrpSpPr>
          <p:cNvPr id="50" name="グループ化 49">
            <a:extLst>
              <a:ext uri="{FF2B5EF4-FFF2-40B4-BE49-F238E27FC236}">
                <a16:creationId xmlns:a16="http://schemas.microsoft.com/office/drawing/2014/main" id="{1F8D0F74-4367-165A-B385-896F7B2C5036}"/>
              </a:ext>
            </a:extLst>
          </p:cNvPr>
          <p:cNvGrpSpPr/>
          <p:nvPr/>
        </p:nvGrpSpPr>
        <p:grpSpPr>
          <a:xfrm>
            <a:off x="729466" y="24609387"/>
            <a:ext cx="13937387" cy="4936822"/>
            <a:chOff x="750311" y="25296092"/>
            <a:chExt cx="13937387" cy="4936822"/>
          </a:xfrm>
        </p:grpSpPr>
        <p:grpSp>
          <p:nvGrpSpPr>
            <p:cNvPr id="37" name="グループ化 36">
              <a:extLst>
                <a:ext uri="{FF2B5EF4-FFF2-40B4-BE49-F238E27FC236}">
                  <a16:creationId xmlns:a16="http://schemas.microsoft.com/office/drawing/2014/main" id="{44F75875-A3F4-AD71-8983-BFE30125C2CC}"/>
                </a:ext>
              </a:extLst>
            </p:cNvPr>
            <p:cNvGrpSpPr/>
            <p:nvPr/>
          </p:nvGrpSpPr>
          <p:grpSpPr>
            <a:xfrm>
              <a:off x="791998" y="25296092"/>
              <a:ext cx="13895700" cy="4771728"/>
              <a:chOff x="791998" y="18420028"/>
              <a:chExt cx="13895700" cy="6660463"/>
            </a:xfrm>
          </p:grpSpPr>
          <p:sp>
            <p:nvSpPr>
              <p:cNvPr id="38" name="Google Shape;67;p14">
                <a:extLst>
                  <a:ext uri="{FF2B5EF4-FFF2-40B4-BE49-F238E27FC236}">
                    <a16:creationId xmlns:a16="http://schemas.microsoft.com/office/drawing/2014/main" id="{E421C15F-2737-16F6-8D43-915BAF5D43ED}"/>
                  </a:ext>
                </a:extLst>
              </p:cNvPr>
              <p:cNvSpPr/>
              <p:nvPr/>
            </p:nvSpPr>
            <p:spPr>
              <a:xfrm>
                <a:off x="791998" y="19070337"/>
                <a:ext cx="13895700" cy="6010154"/>
              </a:xfrm>
              <a:prstGeom prst="rect">
                <a:avLst/>
              </a:prstGeom>
              <a:noFill/>
              <a:ln w="57150" cap="flat" cmpd="sng">
                <a:solidFill>
                  <a:srgbClr val="9DC3E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p:nvPr/>
              </p:nvSpPr>
              <p:spPr>
                <a:xfrm>
                  <a:off x="750311" y="26496925"/>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dirty="0">
                      <a:latin typeface="+mn-ea"/>
                      <a:ea typeface="+mn-ea"/>
                    </a:rPr>
                    <a:t>CAP </a:t>
                  </a:r>
                  <a:r>
                    <a:rPr lang="ja-JP" altLang="en-US" sz="4000" dirty="0">
                      <a:latin typeface="+mn-ea"/>
                      <a:ea typeface="+mn-ea"/>
                    </a:rPr>
                    <a:t>層における</a:t>
                  </a:r>
                  <a:r>
                    <a:rPr lang="ja-JP" altLang="en-US" sz="4000" u="sng" dirty="0">
                      <a:latin typeface="+mn-ea"/>
                      <a:ea typeface="+mn-ea"/>
                    </a:rPr>
                    <a:t>要約ベクトル項</a:t>
                  </a:r>
                  <a:r>
                    <a:rPr lang="ja-JP" altLang="en-US"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𝑠𝑢𝑚</m:t>
                          </m:r>
                        </m:sub>
                      </m:sSub>
                    </m:oMath>
                  </a14:m>
                  <a:r>
                    <a:rPr lang="ja-JP" altLang="en-US" sz="4000" dirty="0">
                      <a:latin typeface="+mn-ea"/>
                      <a:ea typeface="+mn-ea"/>
                    </a:rPr>
                    <a:t> の追加</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br>
                    <a:rPr lang="en-US" sz="4000" dirty="0">
                      <a:latin typeface="+mn-ea"/>
                      <a:ea typeface="+mn-ea"/>
                    </a:rPr>
                  </a:br>
                  <a:r>
                    <a:rPr lang="en-US"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𝑟</m:t>
                      </m:r>
                      <m:r>
                        <a:rPr lang="en-US" altLang="ja-JP" sz="4000" b="0" i="1" smtClean="0">
                          <a:latin typeface="Cambria Math" panose="02040503050406030204" pitchFamily="18" charset="0"/>
                          <a:ea typeface="+mn-ea"/>
                        </a:rPr>
                        <m:t>(≥0)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及び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𝑟</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を文の分散表現とする</a:t>
                  </a:r>
                  <a:endParaRPr lang="en-US" altLang="ja-JP" sz="40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750311" y="26496925"/>
                  <a:ext cx="13895699" cy="3735989"/>
                </a:xfrm>
                <a:prstGeom prst="rect">
                  <a:avLst/>
                </a:prstGeom>
                <a:blipFill>
                  <a:blip r:embed="rId7"/>
                  <a:stretch>
                    <a:fillRect l="-1580" t="-2447"/>
                  </a:stretch>
                </a:blipFill>
                <a:ln>
                  <a:noFill/>
                </a:ln>
              </p:spPr>
              <p:txBody>
                <a:bodyPr/>
                <a:lstStyle/>
                <a:p>
                  <a:r>
                    <a:rPr lang="ja-JP" altLang="en-US">
                      <a:noFill/>
                    </a:rPr>
                    <a:t> </a:t>
                  </a:r>
                </a:p>
              </p:txBody>
            </p:sp>
          </mc:Fallback>
        </mc:AlternateContent>
      </p:grpSp>
      <p:pic>
        <p:nvPicPr>
          <p:cNvPr id="42" name="図 41" descr="タイムライン&#10;&#10;自動的に生成された説明">
            <a:extLst>
              <a:ext uri="{FF2B5EF4-FFF2-40B4-BE49-F238E27FC236}">
                <a16:creationId xmlns:a16="http://schemas.microsoft.com/office/drawing/2014/main" id="{6FC99C1D-9410-FE98-7ADF-2EAE0E2BC630}"/>
              </a:ext>
            </a:extLst>
          </p:cNvPr>
          <p:cNvPicPr>
            <a:picLocks noChangeAspect="1"/>
          </p:cNvPicPr>
          <p:nvPr/>
        </p:nvPicPr>
        <p:blipFill>
          <a:blip r:embed="rId8"/>
          <a:stretch>
            <a:fillRect/>
          </a:stretch>
        </p:blipFill>
        <p:spPr>
          <a:xfrm>
            <a:off x="15734351" y="6927527"/>
            <a:ext cx="9591264" cy="5667111"/>
          </a:xfrm>
          <a:prstGeom prst="rect">
            <a:avLst/>
          </a:prstGeom>
        </p:spPr>
      </p:pic>
      <p:grpSp>
        <p:nvGrpSpPr>
          <p:cNvPr id="51" name="グループ化 50">
            <a:extLst>
              <a:ext uri="{FF2B5EF4-FFF2-40B4-BE49-F238E27FC236}">
                <a16:creationId xmlns:a16="http://schemas.microsoft.com/office/drawing/2014/main" id="{38D51FCE-50AC-DD00-8FE3-41F49EC29DB0}"/>
              </a:ext>
            </a:extLst>
          </p:cNvPr>
          <p:cNvGrpSpPr/>
          <p:nvPr/>
        </p:nvGrpSpPr>
        <p:grpSpPr>
          <a:xfrm>
            <a:off x="750312" y="29847013"/>
            <a:ext cx="13937386" cy="12113630"/>
            <a:chOff x="750311" y="30898740"/>
            <a:chExt cx="13937386" cy="12113630"/>
          </a:xfrm>
        </p:grpSpPr>
        <p:pic>
          <p:nvPicPr>
            <p:cNvPr id="4" name="図 3" descr="図形&#10;&#10;中程度の精度で自動的に生成された説明">
              <a:extLst>
                <a:ext uri="{FF2B5EF4-FFF2-40B4-BE49-F238E27FC236}">
                  <a16:creationId xmlns:a16="http://schemas.microsoft.com/office/drawing/2014/main" id="{0A705E63-4791-575D-CB42-789F2762C698}"/>
                </a:ext>
              </a:extLst>
            </p:cNvPr>
            <p:cNvPicPr>
              <a:picLocks noChangeAspect="1"/>
            </p:cNvPicPr>
            <p:nvPr/>
          </p:nvPicPr>
          <p:blipFill>
            <a:blip r:embed="rId9"/>
            <a:stretch>
              <a:fillRect/>
            </a:stretch>
          </p:blipFill>
          <p:spPr>
            <a:xfrm>
              <a:off x="1010436" y="37019884"/>
              <a:ext cx="13129007" cy="2492364"/>
            </a:xfrm>
            <a:prstGeom prst="rect">
              <a:avLst/>
            </a:prstGeom>
          </p:spPr>
        </p:pic>
        <p:grpSp>
          <p:nvGrpSpPr>
            <p:cNvPr id="43" name="グループ化 42">
              <a:extLst>
                <a:ext uri="{FF2B5EF4-FFF2-40B4-BE49-F238E27FC236}">
                  <a16:creationId xmlns:a16="http://schemas.microsoft.com/office/drawing/2014/main" id="{3BBA1577-4E37-E644-F56E-143A99CD987F}"/>
                </a:ext>
              </a:extLst>
            </p:cNvPr>
            <p:cNvGrpSpPr/>
            <p:nvPr/>
          </p:nvGrpSpPr>
          <p:grpSpPr>
            <a:xfrm>
              <a:off x="791997" y="30898740"/>
              <a:ext cx="13895700" cy="12113630"/>
              <a:chOff x="791998" y="18420028"/>
              <a:chExt cx="13895700" cy="16908419"/>
            </a:xfrm>
          </p:grpSpPr>
          <p:sp>
            <p:nvSpPr>
              <p:cNvPr id="44" name="Google Shape;67;p14">
                <a:extLst>
                  <a:ext uri="{FF2B5EF4-FFF2-40B4-BE49-F238E27FC236}">
                    <a16:creationId xmlns:a16="http://schemas.microsoft.com/office/drawing/2014/main" id="{F03C644E-F524-C234-426E-151E788016D6}"/>
                  </a:ext>
                </a:extLst>
              </p:cNvPr>
              <p:cNvSpPr/>
              <p:nvPr/>
            </p:nvSpPr>
            <p:spPr>
              <a:xfrm>
                <a:off x="791998" y="19070334"/>
                <a:ext cx="13895700" cy="1625811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p14">
                <a:extLst>
                  <a:ext uri="{FF2B5EF4-FFF2-40B4-BE49-F238E27FC236}">
                    <a16:creationId xmlns:a16="http://schemas.microsoft.com/office/drawing/2014/main" id="{1C5E649F-F091-D9D5-F876-752291FB91E7}"/>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実験設定</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6" name="Google Shape;92;p14">
                  <a:extLst>
                    <a:ext uri="{FF2B5EF4-FFF2-40B4-BE49-F238E27FC236}">
                      <a16:creationId xmlns:a16="http://schemas.microsoft.com/office/drawing/2014/main" id="{FB72EC4D-8C87-C944-9620-F2E5A53DDA06}"/>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altLang="ja-JP"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データセットに含まれる各記事データ </a:t>
                  </a:r>
                  <a14:m>
                    <m:oMath xmlns:m="http://schemas.openxmlformats.org/officeDocument/2006/math">
                      <m:r>
                        <a:rPr lang="en-US" altLang="ja-JP" sz="4000" b="0" i="1" smtClean="0">
                          <a:latin typeface="Cambria Math" panose="02040503050406030204" pitchFamily="18" charset="0"/>
                          <a:ea typeface="+mn-ea"/>
                        </a:rPr>
                        <m:t>𝐷</m:t>
                      </m:r>
                    </m:oMath>
                  </a14:m>
                  <a:r>
                    <a:rPr lang="en-US" altLang="ja-JP" sz="4000" dirty="0">
                      <a:latin typeface="+mn-ea"/>
                      <a:ea typeface="+mn-ea"/>
                    </a:rPr>
                    <a:t> </a:t>
                  </a:r>
                  <a:r>
                    <a:rPr lang="ja-JP" altLang="en-US" sz="4000" dirty="0">
                      <a:latin typeface="+mn-ea"/>
                      <a:ea typeface="+mn-ea"/>
                    </a:rPr>
                    <a:t>は</a:t>
                  </a:r>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記事タイトル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𝑡𝑖𝑡𝑙𝑒</m:t>
                          </m:r>
                        </m:e>
                        <m:sub>
                          <m:r>
                            <a:rPr lang="en-US" altLang="ja-JP" sz="4000" b="0" i="1" smtClean="0">
                              <a:latin typeface="Cambria Math" panose="02040503050406030204" pitchFamily="18" charset="0"/>
                              <a:ea typeface="+mn-ea"/>
                            </a:rPr>
                            <m:t>𝐷</m:t>
                          </m:r>
                        </m:sub>
                      </m:sSub>
                    </m:oMath>
                  </a14:m>
                  <a:r>
                    <a:rPr lang="en-US" altLang="ja-JP" sz="4000" dirty="0">
                      <a:latin typeface="+mn-ea"/>
                      <a:ea typeface="+mn-ea"/>
                    </a:rPr>
                    <a:t>, </a:t>
                  </a:r>
                  <a:r>
                    <a:rPr lang="ja-JP" altLang="en-US" sz="4000" dirty="0">
                      <a:latin typeface="+mn-ea"/>
                      <a:ea typeface="+mn-ea"/>
                    </a:rPr>
                    <a:t>記事本文 </a:t>
                  </a:r>
                  <a14:m>
                    <m:oMath xmlns:m="http://schemas.openxmlformats.org/officeDocument/2006/math">
                      <m:sSub>
                        <m:sSubPr>
                          <m:ctrlPr>
                            <a:rPr lang="en-US" altLang="ja-JP" sz="4000" i="1">
                              <a:latin typeface="Cambria Math" panose="02040503050406030204" pitchFamily="18" charset="0"/>
                            </a:rPr>
                          </m:ctrlPr>
                        </m:sSubPr>
                        <m:e>
                          <m:r>
                            <a:rPr lang="en-US" altLang="ja-JP" sz="4000" b="0" i="1" smtClean="0">
                              <a:latin typeface="Cambria Math" panose="02040503050406030204" pitchFamily="18" charset="0"/>
                            </a:rPr>
                            <m:t>𝑏𝑜𝑑𝑦</m:t>
                          </m:r>
                        </m:e>
                        <m:sub>
                          <m:r>
                            <a:rPr lang="en-US" altLang="ja-JP" sz="4000" i="1">
                              <a:latin typeface="Cambria Math" panose="02040503050406030204" pitchFamily="18" charset="0"/>
                            </a:rPr>
                            <m:t>𝐷</m:t>
                          </m:r>
                        </m:sub>
                      </m:sSub>
                    </m:oMath>
                  </a14:m>
                  <a:r>
                    <a:rPr lang="en-US" altLang="ja-JP" sz="4000" dirty="0">
                      <a:latin typeface="+mn-ea"/>
                      <a:ea typeface="+mn-ea"/>
                    </a:rPr>
                    <a:t>,</a:t>
                  </a:r>
                </a:p>
                <a:p>
                  <a:r>
                    <a:rPr lang="en-US" altLang="ja-JP" sz="4000" dirty="0">
                      <a:latin typeface="+mn-ea"/>
                      <a:ea typeface="+mn-ea"/>
                    </a:rPr>
                    <a:t>	</a:t>
                  </a:r>
                  <a:r>
                    <a:rPr lang="ja-JP" altLang="en-US" sz="4000" dirty="0">
                      <a:latin typeface="+mn-ea"/>
                      <a:ea typeface="+mn-ea"/>
                    </a:rPr>
                    <a:t>カテゴリーラベル </a:t>
                  </a:r>
                  <a14:m>
                    <m:oMath xmlns:m="http://schemas.openxmlformats.org/officeDocument/2006/math">
                      <m:sSub>
                        <m:sSubPr>
                          <m:ctrlPr>
                            <a:rPr lang="en-US" altLang="ja-JP" sz="4000" i="1" smtClean="0">
                              <a:latin typeface="Cambria Math" panose="02040503050406030204" pitchFamily="18" charset="0"/>
                            </a:rPr>
                          </m:ctrlPr>
                        </m:sSubPr>
                        <m:e>
                          <m:r>
                            <a:rPr lang="en-US" altLang="ja-JP" sz="4000" b="0" i="1" smtClean="0">
                              <a:latin typeface="Cambria Math" panose="02040503050406030204" pitchFamily="18" charset="0"/>
                            </a:rPr>
                            <m:t>𝑙𝑎𝑏𝑒𝑙</m:t>
                          </m:r>
                        </m:e>
                        <m:sub>
                          <m:r>
                            <a:rPr lang="en-US" altLang="ja-JP" sz="4000" i="1">
                              <a:latin typeface="Cambria Math" panose="02040503050406030204" pitchFamily="18" charset="0"/>
                            </a:rPr>
                            <m:t>𝐷</m:t>
                          </m:r>
                        </m:sub>
                      </m:sSub>
                      <m:r>
                        <a:rPr lang="en-US" altLang="ja-JP" sz="4000" i="1">
                          <a:latin typeface="Cambria Math" panose="02040503050406030204" pitchFamily="18" charset="0"/>
                          <a:ea typeface="Cambria Math" panose="02040503050406030204" pitchFamily="18" charset="0"/>
                        </a:rPr>
                        <m:t>∈</m:t>
                      </m:r>
                      <m:d>
                        <m:dPr>
                          <m:begChr m:val="{"/>
                          <m:endChr m:val="}"/>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0, 1, …,8</m:t>
                          </m:r>
                        </m:e>
                      </m:d>
                    </m:oMath>
                  </a14:m>
                  <a:r>
                    <a:rPr lang="en-US" altLang="ja-JP" sz="4000" dirty="0">
                      <a:latin typeface="+mn-ea"/>
                      <a:ea typeface="+mn-ea"/>
                    </a:rPr>
                    <a:t> </a:t>
                  </a:r>
                  <a:r>
                    <a:rPr lang="ja-JP" altLang="en-US" sz="4000" dirty="0">
                      <a:latin typeface="+mn-ea"/>
                      <a:ea typeface="+mn-ea"/>
                    </a:rPr>
                    <a:t>を持つ</a:t>
                  </a:r>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・要約文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𝑠𝑢𝑚𝑚𝑎𝑟𝑦</m:t>
                          </m:r>
                        </m:e>
                        <m:sub>
                          <m:r>
                            <a:rPr lang="en-US" altLang="ja-JP" sz="4000" b="0" i="1" smtClean="0">
                              <a:latin typeface="Cambria Math" panose="02040503050406030204" pitchFamily="18" charset="0"/>
                              <a:ea typeface="+mn-ea"/>
                            </a:rPr>
                            <m:t>𝐷</m:t>
                          </m:r>
                        </m:sub>
                      </m:sSub>
                    </m:oMath>
                  </a14:m>
                  <a:r>
                    <a:rPr lang="ja-JP" altLang="en-US" sz="4000" dirty="0">
                      <a:latin typeface="+mn-ea"/>
                      <a:ea typeface="+mn-ea"/>
                    </a:rPr>
                    <a:t> の生成</a:t>
                  </a:r>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・データ分割</a:t>
                  </a:r>
                  <a:endParaRPr lang="en-US" altLang="ja-JP" sz="4000" dirty="0">
                    <a:latin typeface="+mn-ea"/>
                    <a:ea typeface="+mn-ea"/>
                  </a:endParaRPr>
                </a:p>
                <a:p>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各カテゴリの記事を訓練データ</a:t>
                  </a:r>
                  <a:r>
                    <a:rPr lang="en-US" altLang="ja-JP" sz="4000" dirty="0">
                      <a:latin typeface="+mn-ea"/>
                      <a:ea typeface="+mn-ea"/>
                    </a:rPr>
                    <a:t>, </a:t>
                  </a:r>
                  <a:r>
                    <a:rPr lang="ja-JP" altLang="en-US" sz="4000" dirty="0">
                      <a:latin typeface="+mn-ea"/>
                      <a:ea typeface="+mn-ea"/>
                    </a:rPr>
                    <a:t>検証データ</a:t>
                  </a:r>
                  <a:r>
                    <a:rPr lang="en-US" altLang="ja-JP" sz="4000" dirty="0">
                      <a:latin typeface="+mn-ea"/>
                      <a:ea typeface="+mn-ea"/>
                    </a:rPr>
                    <a:t>, </a:t>
                  </a:r>
                  <a:r>
                    <a:rPr lang="ja-JP" altLang="en-US" sz="4000" dirty="0">
                      <a:latin typeface="+mn-ea"/>
                      <a:ea typeface="+mn-ea"/>
                    </a:rPr>
                    <a:t>テストデータ</a:t>
                  </a:r>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として </a:t>
                  </a:r>
                  <a:r>
                    <a:rPr lang="en-US" altLang="ja-JP" sz="4000" dirty="0">
                      <a:latin typeface="+mn-ea"/>
                      <a:ea typeface="+mn-ea"/>
                    </a:rPr>
                    <a:t>8:1:1 </a:t>
                  </a:r>
                  <a:r>
                    <a:rPr lang="ja-JP" altLang="en-US" sz="4000" dirty="0">
                      <a:latin typeface="+mn-ea"/>
                      <a:ea typeface="+mn-ea"/>
                    </a:rPr>
                    <a:t>に分割 </a:t>
                  </a:r>
                  <a:r>
                    <a:rPr lang="en-US" altLang="ja-JP" sz="4000" dirty="0">
                      <a:latin typeface="+mn-ea"/>
                      <a:ea typeface="+mn-ea"/>
                    </a:rPr>
                    <a:t>(</a:t>
                  </a:r>
                  <a:r>
                    <a:rPr lang="ja-JP" altLang="en-US" sz="4000" dirty="0">
                      <a:latin typeface="+mn-ea"/>
                      <a:ea typeface="+mn-ea"/>
                    </a:rPr>
                    <a:t>全データ数 </a:t>
                  </a:r>
                  <a:r>
                    <a:rPr lang="en-US" altLang="ja-JP" sz="4000" dirty="0">
                      <a:latin typeface="+mn-ea"/>
                      <a:ea typeface="+mn-ea"/>
                    </a:rPr>
                    <a:t>: 7367 </a:t>
                  </a:r>
                  <a:r>
                    <a:rPr lang="ja-JP" altLang="en-US" sz="4000" dirty="0">
                      <a:latin typeface="+mn-ea"/>
                      <a:ea typeface="+mn-ea"/>
                    </a:rPr>
                    <a:t>件</a:t>
                  </a:r>
                  <a:r>
                    <a:rPr lang="en-US" altLang="ja-JP" sz="4000" dirty="0">
                      <a:latin typeface="+mn-ea"/>
                      <a:ea typeface="+mn-ea"/>
                    </a:rPr>
                    <a:t>)</a:t>
                  </a:r>
                </a:p>
              </p:txBody>
            </p:sp>
          </mc:Choice>
          <mc:Fallback xmlns="">
            <p:sp>
              <p:nvSpPr>
                <p:cNvPr id="46" name="Google Shape;92;p14">
                  <a:extLst>
                    <a:ext uri="{FF2B5EF4-FFF2-40B4-BE49-F238E27FC236}">
                      <a16:creationId xmlns:a16="http://schemas.microsoft.com/office/drawing/2014/main" id="{FB72EC4D-8C87-C944-9620-F2E5A53DDA06}"/>
                    </a:ext>
                  </a:extLst>
                </p:cNvPr>
                <p:cNvSpPr txBox="1">
                  <a:spLocks noRot="1" noChangeAspect="1" noMove="1" noResize="1" noEditPoints="1" noAdjustHandles="1" noChangeArrowheads="1" noChangeShapeType="1" noTextEdit="1"/>
                </p:cNvSpPr>
                <p:nvPr/>
              </p:nvSpPr>
              <p:spPr>
                <a:xfrm>
                  <a:off x="750311" y="32290750"/>
                  <a:ext cx="13895699" cy="3735989"/>
                </a:xfrm>
                <a:prstGeom prst="rect">
                  <a:avLst/>
                </a:prstGeom>
                <a:blipFill>
                  <a:blip r:embed="rId10"/>
                  <a:stretch>
                    <a:fillRect l="-1535" t="-1797" b="-188399"/>
                  </a:stretch>
                </a:blipFill>
                <a:ln>
                  <a:noFill/>
                </a:ln>
              </p:spPr>
              <p:txBody>
                <a:bodyPr/>
                <a:lstStyle/>
                <a:p>
                  <a:r>
                    <a:rPr lang="ja-JP" altLang="en-US">
                      <a:noFill/>
                    </a:rPr>
                    <a:t> </a:t>
                  </a:r>
                </a:p>
              </p:txBody>
            </p:sp>
          </mc:Fallback>
        </mc:AlternateContent>
        <p:pic>
          <p:nvPicPr>
            <p:cNvPr id="48" name="図 47" descr="図形&#10;&#10;中程度の精度で自動的に生成された説明">
              <a:extLst>
                <a:ext uri="{FF2B5EF4-FFF2-40B4-BE49-F238E27FC236}">
                  <a16:creationId xmlns:a16="http://schemas.microsoft.com/office/drawing/2014/main" id="{840756AB-A7D5-2E6E-9E06-98DA122BF643}"/>
                </a:ext>
              </a:extLst>
            </p:cNvPr>
            <p:cNvPicPr>
              <a:picLocks noChangeAspect="1"/>
            </p:cNvPicPr>
            <p:nvPr/>
          </p:nvPicPr>
          <p:blipFill rotWithShape="1">
            <a:blip r:embed="rId11"/>
            <a:srcRect l="2521" t="-1120" b="73489"/>
            <a:stretch/>
          </p:blipFill>
          <p:spPr>
            <a:xfrm>
              <a:off x="3379583" y="39610096"/>
              <a:ext cx="10759860" cy="473701"/>
            </a:xfrm>
            <a:prstGeom prst="rect">
              <a:avLst/>
            </a:prstGeom>
          </p:spPr>
        </p:pic>
      </p:grpSp>
      <p:cxnSp>
        <p:nvCxnSpPr>
          <p:cNvPr id="53" name="直線コネクタ 52">
            <a:extLst>
              <a:ext uri="{FF2B5EF4-FFF2-40B4-BE49-F238E27FC236}">
                <a16:creationId xmlns:a16="http://schemas.microsoft.com/office/drawing/2014/main" id="{D5AB913B-3F2D-D462-DC5F-7892E0C9E4F3}"/>
              </a:ext>
            </a:extLst>
          </p:cNvPr>
          <p:cNvCxnSpPr>
            <a:cxnSpLocks/>
          </p:cNvCxnSpPr>
          <p:nvPr/>
        </p:nvCxnSpPr>
        <p:spPr>
          <a:xfrm>
            <a:off x="11924614" y="38976682"/>
            <a:ext cx="214162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12"/>
          <a:srcRect l="7325" t="7206" r="9270" b="2374"/>
          <a:stretch/>
        </p:blipFill>
        <p:spPr>
          <a:xfrm>
            <a:off x="22941243" y="25170555"/>
            <a:ext cx="6435805" cy="418627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8DAB68-A9B1-F754-EB0A-23F367E699DF}"/>
                  </a:ext>
                </a:extLst>
              </p:cNvPr>
              <p:cNvSpPr txBox="1"/>
              <p:nvPr/>
            </p:nvSpPr>
            <p:spPr>
              <a:xfrm>
                <a:off x="15732282" y="12594638"/>
                <a:ext cx="13573768" cy="4569392"/>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3600" dirty="0">
                    <a:latin typeface="+mn-ea"/>
                    <a:ea typeface="+mn-ea"/>
                  </a:rPr>
                  <a:t>2 </a:t>
                </a:r>
                <a:r>
                  <a:rPr kumimoji="1" lang="ja-JP" altLang="en-US" sz="3600" dirty="0">
                    <a:latin typeface="+mn-ea"/>
                    <a:ea typeface="+mn-ea"/>
                  </a:rPr>
                  <a:t>つの入力系列を独立した </a:t>
                </a:r>
                <a:r>
                  <a:rPr kumimoji="1" lang="en-US" altLang="ja-JP" sz="3600" dirty="0">
                    <a:latin typeface="+mn-ea"/>
                    <a:ea typeface="+mn-ea"/>
                  </a:rPr>
                  <a:t>2 </a:t>
                </a:r>
                <a:r>
                  <a:rPr kumimoji="1" lang="ja-JP" altLang="en-US" sz="3600" dirty="0">
                    <a:latin typeface="+mn-ea"/>
                    <a:ea typeface="+mn-ea"/>
                  </a:rPr>
                  <a:t>つの</a:t>
                </a:r>
                <a:r>
                  <a:rPr kumimoji="1" lang="ja-JP" altLang="en-US" sz="3600" u="sng" dirty="0">
                    <a:latin typeface="+mn-ea"/>
                    <a:ea typeface="+mn-ea"/>
                  </a:rPr>
                  <a:t>訓練済み日本語 </a:t>
                </a:r>
                <a:r>
                  <a:rPr kumimoji="1" lang="en-US" altLang="ja-JP" sz="3600" u="sng" dirty="0">
                    <a:latin typeface="+mn-ea"/>
                    <a:ea typeface="+mn-ea"/>
                  </a:rPr>
                  <a:t>BERT </a:t>
                </a:r>
                <a:r>
                  <a:rPr kumimoji="1" lang="ja-JP" altLang="en-US" sz="3600" u="sng" dirty="0">
                    <a:latin typeface="+mn-ea"/>
                    <a:ea typeface="+mn-ea"/>
                  </a:rPr>
                  <a:t>モデル</a:t>
                </a:r>
                <a:r>
                  <a:rPr kumimoji="1" lang="ja-JP" altLang="en-US" sz="3600" dirty="0">
                    <a:latin typeface="+mn-ea"/>
                    <a:ea typeface="+mn-ea"/>
                  </a:rPr>
                  <a:t>への入力とする</a:t>
                </a:r>
                <a:endParaRPr kumimoji="1"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それぞれの </a:t>
                </a:r>
                <a:r>
                  <a:rPr kumimoji="1" lang="en-US" altLang="ja-JP" sz="3600" dirty="0">
                    <a:latin typeface="+mn-ea"/>
                    <a:ea typeface="+mn-ea"/>
                  </a:rPr>
                  <a:t>BERT </a:t>
                </a:r>
                <a:r>
                  <a:rPr kumimoji="1" lang="ja-JP" altLang="en-US" sz="3600" dirty="0">
                    <a:latin typeface="+mn-ea"/>
                    <a:ea typeface="+mn-ea"/>
                  </a:rPr>
                  <a:t>モデルの最終層の出力から </a:t>
                </a:r>
                <a14:m>
                  <m:oMath xmlns:m="http://schemas.openxmlformats.org/officeDocument/2006/math">
                    <m:sSub>
                      <m:sSubPr>
                        <m:ctrlPr>
                          <a:rPr kumimoji="1" lang="en-US" altLang="ja-JP" sz="3600" i="1" smtClean="0">
                            <a:latin typeface="Cambria Math" panose="02040503050406030204" pitchFamily="18" charset="0"/>
                            <a:ea typeface="+mn-ea"/>
                          </a:rPr>
                        </m:ctrlPr>
                      </m:sSubPr>
                      <m:e>
                        <m:r>
                          <a:rPr kumimoji="1" lang="en-US" altLang="ja-JP" sz="3600" b="0" i="1" smtClean="0">
                            <a:latin typeface="Cambria Math" panose="02040503050406030204" pitchFamily="18" charset="0"/>
                            <a:ea typeface="+mn-ea"/>
                          </a:rPr>
                          <m:t>𝐸</m:t>
                        </m:r>
                      </m:e>
                      <m:sub>
                        <m:d>
                          <m:dPr>
                            <m:begChr m:val="["/>
                            <m:endChr m:val="]"/>
                            <m:ctrlPr>
                              <a:rPr kumimoji="1" lang="en-US" altLang="ja-JP" sz="3600" b="0" i="1" smtClean="0">
                                <a:latin typeface="Cambria Math" panose="02040503050406030204" pitchFamily="18" charset="0"/>
                                <a:ea typeface="+mn-ea"/>
                              </a:rPr>
                            </m:ctrlPr>
                          </m:dPr>
                          <m:e>
                            <m:r>
                              <a:rPr kumimoji="1" lang="en-US" altLang="ja-JP" sz="3600" b="0" i="1" smtClean="0">
                                <a:latin typeface="Cambria Math" panose="02040503050406030204" pitchFamily="18" charset="0"/>
                                <a:ea typeface="+mn-ea"/>
                              </a:rPr>
                              <m:t>𝐶𝐿𝑆</m:t>
                            </m:r>
                          </m:e>
                        </m:d>
                      </m:sub>
                    </m:sSub>
                  </m:oMath>
                </a14:m>
                <a:r>
                  <a:rPr lang="en-US" altLang="ja-JP" sz="3600" dirty="0">
                    <a:latin typeface="+mn-ea"/>
                    <a:ea typeface="+mn-ea"/>
                  </a:rPr>
                  <a:t>,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𝐴𝑣𝑔</m:t>
                        </m:r>
                      </m:sub>
                    </m:sSub>
                  </m:oMath>
                </a14:m>
                <a:r>
                  <a:rPr lang="en-US" altLang="ja-JP" sz="3600" dirty="0">
                    <a:latin typeface="+mn-ea"/>
                    <a:ea typeface="+mn-ea"/>
                  </a:rPr>
                  <a:t>, </a:t>
                </a:r>
                <a:r>
                  <a:rPr lang="ja-JP" altLang="en-US" sz="3600" dirty="0">
                    <a:latin typeface="+mn-ea"/>
                    <a:ea typeface="+mn-ea"/>
                  </a:rPr>
                  <a:t>及び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𝑠𝑢𝑚</m:t>
                        </m:r>
                      </m:sub>
                    </m:sSub>
                  </m:oMath>
                </a14:m>
                <a:r>
                  <a:rPr lang="ja-JP" altLang="en-US" sz="3600" dirty="0">
                    <a:latin typeface="+mn-ea"/>
                    <a:ea typeface="+mn-ea"/>
                  </a:rPr>
                  <a:t> を算出し</a:t>
                </a:r>
                <a:r>
                  <a:rPr lang="en-US" altLang="ja-JP" sz="3600" dirty="0">
                    <a:latin typeface="+mn-ea"/>
                    <a:ea typeface="+mn-ea"/>
                  </a:rPr>
                  <a:t>, </a:t>
                </a:r>
                <a:r>
                  <a:rPr lang="ja-JP" altLang="en-US" sz="3600" dirty="0">
                    <a:latin typeface="+mn-ea"/>
                    <a:ea typeface="+mn-ea"/>
                  </a:rPr>
                  <a:t>提案手法であるプーリング層への入力とする</a:t>
                </a:r>
                <a:endParaRPr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分類器は </a:t>
                </a:r>
                <a:r>
                  <a:rPr kumimoji="1" lang="en-US" altLang="ja-JP" sz="3600" dirty="0">
                    <a:latin typeface="+mn-ea"/>
                    <a:ea typeface="+mn-ea"/>
                  </a:rPr>
                  <a:t>1 </a:t>
                </a:r>
                <a:r>
                  <a:rPr kumimoji="1" lang="ja-JP" altLang="en-US" sz="3600" dirty="0">
                    <a:latin typeface="+mn-ea"/>
                    <a:ea typeface="+mn-ea"/>
                  </a:rPr>
                  <a:t>層の全結合層とし</a:t>
                </a:r>
                <a:r>
                  <a:rPr kumimoji="1" lang="en-US" altLang="ja-JP" sz="3600" dirty="0">
                    <a:latin typeface="+mn-ea"/>
                    <a:ea typeface="+mn-ea"/>
                  </a:rPr>
                  <a:t>, </a:t>
                </a:r>
                <a:r>
                  <a:rPr kumimoji="1" lang="ja-JP" altLang="en-US" sz="3600" dirty="0">
                    <a:latin typeface="+mn-ea"/>
                    <a:ea typeface="+mn-ea"/>
                  </a:rPr>
                  <a:t>各 </a:t>
                </a:r>
                <a:r>
                  <a:rPr kumimoji="1" lang="en-US" altLang="ja-JP" sz="3600" dirty="0">
                    <a:latin typeface="+mn-ea"/>
                    <a:ea typeface="+mn-ea"/>
                  </a:rPr>
                  <a:t>BERT </a:t>
                </a:r>
                <a:r>
                  <a:rPr kumimoji="1" lang="ja-JP" altLang="en-US" sz="3600" dirty="0">
                    <a:latin typeface="+mn-ea"/>
                    <a:ea typeface="+mn-ea"/>
                  </a:rPr>
                  <a:t>は最終層のみ </a:t>
                </a:r>
                <a:r>
                  <a:rPr kumimoji="1" lang="en-US" altLang="ja-JP" sz="3600" dirty="0">
                    <a:latin typeface="+mn-ea"/>
                    <a:ea typeface="+mn-ea"/>
                  </a:rPr>
                  <a:t>fine-tuning</a:t>
                </a:r>
              </a:p>
              <a:p>
                <a:endParaRPr kumimoji="1" lang="en-US" altLang="ja-JP" sz="3600" dirty="0">
                  <a:latin typeface="+mn-ea"/>
                  <a:ea typeface="+mn-ea"/>
                </a:endParaRPr>
              </a:p>
              <a:p>
                <a:r>
                  <a:rPr lang="ja-JP" altLang="en-US" sz="3600" dirty="0">
                    <a:solidFill>
                      <a:schemeClr val="tx1"/>
                    </a:solidFill>
                    <a:latin typeface="+mn-ea"/>
                    <a:ea typeface="+mn-ea"/>
                  </a:rPr>
                  <a:t>⇒従来手法 </a:t>
                </a:r>
                <a:r>
                  <a:rPr lang="en-US" altLang="ja-JP" sz="3600" dirty="0">
                    <a:solidFill>
                      <a:schemeClr val="tx1"/>
                    </a:solidFill>
                    <a:latin typeface="+mn-ea"/>
                    <a:ea typeface="+mn-ea"/>
                  </a:rPr>
                  <a:t>(CAP) </a:t>
                </a:r>
                <a:r>
                  <a:rPr lang="ja-JP" altLang="en-US" sz="3600" dirty="0">
                    <a:solidFill>
                      <a:schemeClr val="tx1"/>
                    </a:solidFill>
                    <a:latin typeface="+mn-ea"/>
                    <a:ea typeface="+mn-ea"/>
                  </a:rPr>
                  <a:t>との分類精度比較を行う </a:t>
                </a:r>
                <a:r>
                  <a:rPr lang="en-US" altLang="ja-JP" sz="3600" dirty="0">
                    <a:solidFill>
                      <a:schemeClr val="tx1"/>
                    </a:solidFill>
                    <a:latin typeface="+mn-ea"/>
                    <a:ea typeface="+mn-ea"/>
                  </a:rPr>
                  <a:t>(9 </a:t>
                </a:r>
                <a:r>
                  <a:rPr lang="ja-JP" altLang="en-US" sz="3600" dirty="0">
                    <a:solidFill>
                      <a:schemeClr val="tx1"/>
                    </a:solidFill>
                    <a:latin typeface="+mn-ea"/>
                    <a:ea typeface="+mn-ea"/>
                  </a:rPr>
                  <a:t>値分類</a:t>
                </a:r>
                <a:r>
                  <a:rPr lang="en-US" altLang="ja-JP" sz="3600" dirty="0">
                    <a:solidFill>
                      <a:schemeClr val="tx1"/>
                    </a:solidFill>
                    <a:latin typeface="+mn-ea"/>
                    <a:ea typeface="+mn-ea"/>
                  </a:rPr>
                  <a:t>)</a:t>
                </a:r>
                <a:br>
                  <a:rPr kumimoji="1" lang="en-US" altLang="ja-JP" sz="3600" dirty="0">
                    <a:latin typeface="+mn-ea"/>
                    <a:ea typeface="+mn-ea"/>
                  </a:rPr>
                </a:br>
                <a:endParaRPr kumimoji="1" lang="en-US" altLang="ja-JP" sz="3600" dirty="0">
                  <a:latin typeface="+mn-ea"/>
                  <a:ea typeface="+mn-ea"/>
                </a:endParaRPr>
              </a:p>
            </p:txBody>
          </p:sp>
        </mc:Choice>
        <mc:Fallback xmlns="">
          <p:sp>
            <p:nvSpPr>
              <p:cNvPr id="9" name="テキスト ボックス 8">
                <a:extLst>
                  <a:ext uri="{FF2B5EF4-FFF2-40B4-BE49-F238E27FC236}">
                    <a16:creationId xmlns:a16="http://schemas.microsoft.com/office/drawing/2014/main" id="{7F8DAB68-A9B1-F754-EB0A-23F367E699DF}"/>
                  </a:ext>
                </a:extLst>
              </p:cNvPr>
              <p:cNvSpPr txBox="1">
                <a:spLocks noRot="1" noChangeAspect="1" noMove="1" noResize="1" noEditPoints="1" noAdjustHandles="1" noChangeArrowheads="1" noChangeShapeType="1" noTextEdit="1"/>
              </p:cNvSpPr>
              <p:nvPr/>
            </p:nvSpPr>
            <p:spPr>
              <a:xfrm>
                <a:off x="15732282" y="12594638"/>
                <a:ext cx="13573768" cy="4569392"/>
              </a:xfrm>
              <a:prstGeom prst="rect">
                <a:avLst/>
              </a:prstGeom>
              <a:blipFill>
                <a:blip r:embed="rId13"/>
                <a:stretch>
                  <a:fillRect l="-1393" t="-2000" r="-1393"/>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FF74698C-92C4-5AC3-6893-530086BA703D}"/>
              </a:ext>
            </a:extLst>
          </p:cNvPr>
          <p:cNvPicPr>
            <a:picLocks noChangeAspect="1"/>
          </p:cNvPicPr>
          <p:nvPr/>
        </p:nvPicPr>
        <p:blipFill>
          <a:blip r:embed="rId14"/>
          <a:stretch>
            <a:fillRect/>
          </a:stretch>
        </p:blipFill>
        <p:spPr>
          <a:xfrm>
            <a:off x="24428341" y="13243738"/>
            <a:ext cx="4471429" cy="190476"/>
          </a:xfrm>
          <a:prstGeom prst="rect">
            <a:avLst/>
          </a:prstGeom>
        </p:spPr>
      </p:pic>
      <p:pic>
        <p:nvPicPr>
          <p:cNvPr id="15" name="図 14" descr="図形&#10;&#10;中程度の精度で自動的に生成された説明">
            <a:extLst>
              <a:ext uri="{FF2B5EF4-FFF2-40B4-BE49-F238E27FC236}">
                <a16:creationId xmlns:a16="http://schemas.microsoft.com/office/drawing/2014/main" id="{6A35ACD1-ECD0-2B0E-757B-0FD6DBC471F6}"/>
              </a:ext>
            </a:extLst>
          </p:cNvPr>
          <p:cNvPicPr>
            <a:picLocks noChangeAspect="1"/>
          </p:cNvPicPr>
          <p:nvPr/>
        </p:nvPicPr>
        <p:blipFill>
          <a:blip r:embed="rId15"/>
          <a:stretch>
            <a:fillRect/>
          </a:stretch>
        </p:blipFill>
        <p:spPr>
          <a:xfrm>
            <a:off x="23578303" y="6606362"/>
            <a:ext cx="5727747" cy="2790835"/>
          </a:xfrm>
          <a:prstGeom prst="rect">
            <a:avLst/>
          </a:prstGeom>
        </p:spPr>
      </p:pic>
      <p:pic>
        <p:nvPicPr>
          <p:cNvPr id="17" name="図 16" descr="図形&#10;&#10;中程度の精度で自動的に生成された説明">
            <a:extLst>
              <a:ext uri="{FF2B5EF4-FFF2-40B4-BE49-F238E27FC236}">
                <a16:creationId xmlns:a16="http://schemas.microsoft.com/office/drawing/2014/main" id="{5807902A-3834-C1B6-6EFC-63102FF19037}"/>
              </a:ext>
            </a:extLst>
          </p:cNvPr>
          <p:cNvPicPr>
            <a:picLocks noChangeAspect="1"/>
          </p:cNvPicPr>
          <p:nvPr/>
        </p:nvPicPr>
        <p:blipFill>
          <a:blip r:embed="rId16"/>
          <a:stretch>
            <a:fillRect/>
          </a:stretch>
        </p:blipFill>
        <p:spPr>
          <a:xfrm>
            <a:off x="25435966" y="9811520"/>
            <a:ext cx="3941082" cy="1031250"/>
          </a:xfrm>
          <a:prstGeom prst="rect">
            <a:avLst/>
          </a:prstGeom>
        </p:spPr>
      </p:pic>
      <p:grpSp>
        <p:nvGrpSpPr>
          <p:cNvPr id="18" name="グループ化 17">
            <a:extLst>
              <a:ext uri="{FF2B5EF4-FFF2-40B4-BE49-F238E27FC236}">
                <a16:creationId xmlns:a16="http://schemas.microsoft.com/office/drawing/2014/main" id="{85523570-1701-EFA1-5831-B53525DF5B8A}"/>
              </a:ext>
            </a:extLst>
          </p:cNvPr>
          <p:cNvGrpSpPr/>
          <p:nvPr/>
        </p:nvGrpSpPr>
        <p:grpSpPr>
          <a:xfrm>
            <a:off x="15583015" y="17255160"/>
            <a:ext cx="13936685" cy="12125955"/>
            <a:chOff x="751013" y="17744911"/>
            <a:chExt cx="13936685" cy="12125955"/>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5ACCA270-1083-337E-F54B-1F8006DF972C}"/>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marL="571500" lvl="0" indent="-571500">
                    <a:buFont typeface="Arial" panose="020B0604020202020204" pitchFamily="34" charset="0"/>
                    <a:buChar char="•"/>
                  </a:pP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17"/>
                  <a:stretch>
                    <a:fillRect l="-1404" b="-144282"/>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p:nvPr/>
          </p:nvGrpSpPr>
          <p:grpSpPr>
            <a:xfrm>
              <a:off x="791998" y="17744911"/>
              <a:ext cx="13895700" cy="12125955"/>
              <a:chOff x="791998" y="18420028"/>
              <a:chExt cx="13895700" cy="12125955"/>
            </a:xfrm>
          </p:grpSpPr>
          <p:sp>
            <p:nvSpPr>
              <p:cNvPr id="21" name="Google Shape;67;p14">
                <a:extLst>
                  <a:ext uri="{FF2B5EF4-FFF2-40B4-BE49-F238E27FC236}">
                    <a16:creationId xmlns:a16="http://schemas.microsoft.com/office/drawing/2014/main" id="{C0008055-1C53-C076-9D3E-02F92B1A19B2}"/>
                  </a:ext>
                </a:extLst>
              </p:cNvPr>
              <p:cNvSpPr/>
              <p:nvPr/>
            </p:nvSpPr>
            <p:spPr>
              <a:xfrm>
                <a:off x="791998" y="19070336"/>
                <a:ext cx="13895700" cy="1147564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18"/>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p:nvPr/>
        </p:nvGrpSpPr>
        <p:grpSpPr>
          <a:xfrm>
            <a:off x="15664014" y="21016227"/>
            <a:ext cx="13733700" cy="4172753"/>
            <a:chOff x="36021980" y="16765793"/>
            <a:chExt cx="15555559" cy="4814047"/>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19"/>
            <a:srcRect l="6188" t="8570" r="9106" b="3685"/>
            <a:stretch/>
          </p:blipFill>
          <p:spPr>
            <a:xfrm>
              <a:off x="36021980" y="16765793"/>
              <a:ext cx="7745507" cy="4814047"/>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20"/>
            <a:srcRect l="5307" t="8570" r="9282" b="3685"/>
            <a:stretch/>
          </p:blipFill>
          <p:spPr>
            <a:xfrm>
              <a:off x="43767487" y="16765793"/>
              <a:ext cx="7810052" cy="4814047"/>
            </a:xfrm>
            <a:prstGeom prst="rect">
              <a:avLst/>
            </a:prstGeom>
          </p:spPr>
        </p:pic>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579446" y="29847012"/>
            <a:ext cx="13937386" cy="5128000"/>
            <a:chOff x="750311" y="30898739"/>
            <a:chExt cx="13937386" cy="5128000"/>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884947"/>
              <a:chOff x="791998" y="18420028"/>
              <a:chExt cx="13895700" cy="6818496"/>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16819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000" dirty="0">
                  <a:latin typeface="+mn-ea"/>
                  <a:ea typeface="+mn-ea"/>
                </a:rPr>
                <a:t>要約文の妥当性</a:t>
              </a:r>
              <a:r>
                <a:rPr lang="en-US" altLang="ja-JP" sz="4000" dirty="0">
                  <a:latin typeface="+mn-ea"/>
                  <a:ea typeface="+mn-ea"/>
                </a:rPr>
                <a:t>, </a:t>
              </a:r>
              <a:r>
                <a:rPr lang="ja-JP" altLang="en-US" sz="40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他のデータセットやタスクを用いた提案手法の有効性の検討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最適な学習パラメータやアーキテクチャの探索</a:t>
              </a:r>
              <a:endParaRPr lang="en-US" altLang="ja-JP" sz="4000" dirty="0">
                <a:latin typeface="+mn-ea"/>
                <a:ea typeface="+mn-ea"/>
              </a:endParaRPr>
            </a:p>
          </p:txBody>
        </p:sp>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061286" y="20776890"/>
            <a:ext cx="431617" cy="431617"/>
          </a:xfrm>
          <a:prstGeom prst="rect">
            <a:avLst/>
          </a:prstGeom>
        </p:spPr>
      </p:pic>
      <p:pic>
        <p:nvPicPr>
          <p:cNvPr id="23" name="図 22" descr="図形&#10;&#10;中程度の精度で自動的に生成された説明">
            <a:extLst>
              <a:ext uri="{FF2B5EF4-FFF2-40B4-BE49-F238E27FC236}">
                <a16:creationId xmlns:a16="http://schemas.microsoft.com/office/drawing/2014/main" id="{27BD21D3-4D85-83FE-815E-758EA3266260}"/>
              </a:ext>
            </a:extLst>
          </p:cNvPr>
          <p:cNvPicPr>
            <a:picLocks noChangeAspect="1"/>
          </p:cNvPicPr>
          <p:nvPr/>
        </p:nvPicPr>
        <p:blipFill>
          <a:blip r:embed="rId25"/>
          <a:stretch>
            <a:fillRect/>
          </a:stretch>
        </p:blipFill>
        <p:spPr>
          <a:xfrm>
            <a:off x="15575960" y="35658074"/>
            <a:ext cx="13940872" cy="1597313"/>
          </a:xfrm>
          <a:prstGeom prst="rect">
            <a:avLst/>
          </a:prstGeom>
        </p:spPr>
      </p:pic>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26"/>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27"/>
          <a:srcRect/>
          <a:stretch/>
        </p:blipFill>
        <p:spPr>
          <a:xfrm>
            <a:off x="22888261" y="38128603"/>
            <a:ext cx="6628571" cy="2800000"/>
          </a:xfrm>
          <a:prstGeom prst="rect">
            <a:avLst/>
          </a:prstGeom>
        </p:spPr>
      </p:pic>
    </p:spTree>
    <p:extLst>
      <p:ext uri="{BB962C8B-B14F-4D97-AF65-F5344CB8AC3E}">
        <p14:creationId xmlns:p14="http://schemas.microsoft.com/office/powerpoint/2010/main" val="159455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10;&#10;中程度の精度で自動的に生成された説明">
            <a:extLst>
              <a:ext uri="{FF2B5EF4-FFF2-40B4-BE49-F238E27FC236}">
                <a16:creationId xmlns:a16="http://schemas.microsoft.com/office/drawing/2014/main" id="{8B6BAB9B-1C0A-19F1-0244-AEC7D6C7345E}"/>
              </a:ext>
            </a:extLst>
          </p:cNvPr>
          <p:cNvPicPr>
            <a:picLocks noChangeAspect="1"/>
          </p:cNvPicPr>
          <p:nvPr/>
        </p:nvPicPr>
        <p:blipFill>
          <a:blip r:embed="rId2"/>
          <a:stretch>
            <a:fillRect/>
          </a:stretch>
        </p:blipFill>
        <p:spPr>
          <a:xfrm rot="16200000">
            <a:off x="-16210718" y="18835227"/>
            <a:ext cx="40670662" cy="4659951"/>
          </a:xfrm>
          <a:prstGeom prst="rect">
            <a:avLst/>
          </a:prstGeom>
        </p:spPr>
      </p:pic>
      <p:grpSp>
        <p:nvGrpSpPr>
          <p:cNvPr id="5" name="グループ化 4">
            <a:extLst>
              <a:ext uri="{FF2B5EF4-FFF2-40B4-BE49-F238E27FC236}">
                <a16:creationId xmlns:a16="http://schemas.microsoft.com/office/drawing/2014/main" id="{ED16050D-0261-36FC-5324-04E9E50C7C0F}"/>
              </a:ext>
            </a:extLst>
          </p:cNvPr>
          <p:cNvGrpSpPr/>
          <p:nvPr/>
        </p:nvGrpSpPr>
        <p:grpSpPr>
          <a:xfrm rot="16200000">
            <a:off x="-3153476" y="21351945"/>
            <a:ext cx="31896473" cy="8400705"/>
            <a:chOff x="15564830" y="38128603"/>
            <a:chExt cx="13952002" cy="3674596"/>
          </a:xfrm>
        </p:grpSpPr>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3"/>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4"/>
            <a:srcRect/>
            <a:stretch/>
          </p:blipFill>
          <p:spPr>
            <a:xfrm>
              <a:off x="22888261" y="38128603"/>
              <a:ext cx="6628571" cy="2800000"/>
            </a:xfrm>
            <a:prstGeom prst="rect">
              <a:avLst/>
            </a:prstGeom>
          </p:spPr>
        </p:pic>
      </p:grpSp>
    </p:spTree>
    <p:extLst>
      <p:ext uri="{BB962C8B-B14F-4D97-AF65-F5344CB8AC3E}">
        <p14:creationId xmlns:p14="http://schemas.microsoft.com/office/powerpoint/2010/main" val="341903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grpSp>
        <p:nvGrpSpPr>
          <p:cNvPr id="108" name="研究背景">
            <a:extLst>
              <a:ext uri="{FF2B5EF4-FFF2-40B4-BE49-F238E27FC236}">
                <a16:creationId xmlns:a16="http://schemas.microsoft.com/office/drawing/2014/main" id="{559C4DCF-2996-B1D9-3D7D-3047A7EF9A04}"/>
              </a:ext>
            </a:extLst>
          </p:cNvPr>
          <p:cNvGrpSpPr>
            <a:grpSpLocks noGrp="1" noUngrp="1" noRot="1" noMove="1" noResize="1"/>
          </p:cNvGrpSpPr>
          <p:nvPr/>
        </p:nvGrpSpPr>
        <p:grpSpPr>
          <a:xfrm>
            <a:off x="792000" y="5393880"/>
            <a:ext cx="13895700" cy="7236842"/>
            <a:chOff x="792000" y="5393880"/>
            <a:chExt cx="13895700" cy="7236842"/>
          </a:xfrm>
        </p:grpSpPr>
        <p:sp>
          <p:nvSpPr>
            <p:cNvPr id="92" name="Google Shape;92;p14"/>
            <p:cNvSpPr txBox="1">
              <a:spLocks noGrp="1" noRot="1" noMove="1" noResize="1" noEditPoints="1" noAdjustHandles="1" noChangeArrowheads="1" noChangeShapeType="1"/>
            </p:cNvSpPr>
            <p:nvPr/>
          </p:nvSpPr>
          <p:spPr>
            <a:xfrm>
              <a:off x="898165" y="6777025"/>
              <a:ext cx="13789533" cy="53397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u="sng" dirty="0">
                  <a:latin typeface="+mn-ea"/>
                  <a:ea typeface="+mn-ea"/>
                </a:rPr>
                <a:t>大規模言語モデル</a:t>
              </a:r>
              <a:r>
                <a:rPr lang="ja-JP" altLang="en-US" sz="4400" dirty="0">
                  <a:latin typeface="+mn-ea"/>
                  <a:ea typeface="+mn-ea"/>
                </a:rPr>
                <a:t> </a:t>
              </a:r>
              <a:r>
                <a:rPr lang="en-US" altLang="ja-JP" sz="4400" dirty="0">
                  <a:latin typeface="+mn-ea"/>
                  <a:ea typeface="+mn-ea"/>
                </a:rPr>
                <a:t>(Large Language Models, LLM)</a:t>
              </a:r>
              <a:r>
                <a:rPr lang="ja-JP" altLang="en-US" sz="4400" dirty="0">
                  <a:latin typeface="+mn-ea"/>
                  <a:ea typeface="+mn-ea"/>
                </a:rPr>
                <a:t> の進化</a:t>
              </a:r>
              <a:endParaRPr sz="44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en-US" sz="4400" dirty="0">
                  <a:latin typeface="+mn-ea"/>
                  <a:ea typeface="+mn-ea"/>
                </a:rPr>
                <a:t>Transformer </a:t>
              </a:r>
              <a:r>
                <a:rPr lang="ja-JP" altLang="en-US" sz="4400" dirty="0">
                  <a:latin typeface="+mn-ea"/>
                  <a:ea typeface="+mn-ea"/>
                </a:rPr>
                <a:t>構造を持つ </a:t>
              </a:r>
              <a:r>
                <a:rPr lang="en-US" altLang="ja-JP" sz="4400" u="sng" dirty="0">
                  <a:latin typeface="+mn-ea"/>
                  <a:ea typeface="+mn-ea"/>
                </a:rPr>
                <a:t>BERT</a:t>
              </a:r>
              <a:r>
                <a:rPr lang="en-US" altLang="ja-JP" sz="4400" dirty="0">
                  <a:latin typeface="+mn-ea"/>
                  <a:ea typeface="+mn-ea"/>
                </a:rPr>
                <a:t> </a:t>
              </a:r>
              <a:r>
                <a:rPr lang="ja-JP" altLang="en-US" sz="4400" dirty="0">
                  <a:latin typeface="+mn-ea"/>
                  <a:ea typeface="+mn-ea"/>
                </a:rPr>
                <a:t>や </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a:t>
              </a:r>
              <a:r>
                <a:rPr lang="en-US" sz="4400" u="sng" dirty="0">
                  <a:latin typeface="+mn-ea"/>
                  <a:ea typeface="+mn-ea"/>
                </a:rPr>
                <a:t>GPT</a:t>
              </a:r>
              <a:r>
                <a:rPr lang="en-US" sz="4400" dirty="0">
                  <a:latin typeface="+mn-ea"/>
                  <a:ea typeface="+mn-ea"/>
                </a:rPr>
                <a:t> (Generative Pre-trained Transformer) </a:t>
              </a:r>
              <a:r>
                <a:rPr lang="ja-JP" altLang="en-US" sz="4400" dirty="0">
                  <a:latin typeface="+mn-ea"/>
                  <a:ea typeface="+mn-ea"/>
                </a:rPr>
                <a:t>などを</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a:t>
              </a:r>
              <a:r>
                <a:rPr lang="ja-JP" altLang="en-US" sz="4400" dirty="0">
                  <a:latin typeface="+mn-ea"/>
                  <a:ea typeface="+mn-ea"/>
                </a:rPr>
                <a:t>活用した </a:t>
              </a:r>
              <a:r>
                <a:rPr lang="en-US" sz="4400" dirty="0">
                  <a:latin typeface="+mn-ea"/>
                  <a:ea typeface="+mn-ea"/>
                </a:rPr>
                <a:t>LLM </a:t>
              </a:r>
              <a:r>
                <a:rPr lang="ja-JP" altLang="en-US" sz="4400" dirty="0">
                  <a:latin typeface="+mn-ea"/>
                  <a:ea typeface="+mn-ea"/>
                </a:rPr>
                <a:t>の商業利用への需要拡大</a:t>
              </a:r>
              <a:endParaRPr lang="en-US" altLang="ja-JP" sz="4400" dirty="0">
                <a:latin typeface="+mn-ea"/>
                <a:ea typeface="+mn-ea"/>
              </a:endParaRPr>
            </a:p>
            <a:p>
              <a:pPr marL="0" lvl="0" indent="0" algn="l" rtl="0">
                <a:spcBef>
                  <a:spcPts val="0"/>
                </a:spcBef>
                <a:spcAft>
                  <a:spcPts val="0"/>
                </a:spcAft>
                <a:buNone/>
              </a:pPr>
              <a:endParaRPr lang="en-US" sz="4400" dirty="0">
                <a:latin typeface="+mn-ea"/>
                <a:ea typeface="+mn-ea"/>
              </a:endParaRPr>
            </a:p>
            <a:p>
              <a:pPr lvl="2"/>
              <a:r>
                <a:rPr lang="en-US" altLang="ja-JP" sz="4400" dirty="0">
                  <a:latin typeface="+mn-ea"/>
                  <a:ea typeface="+mn-ea"/>
                </a:rPr>
                <a:t>	</a:t>
              </a:r>
              <a:r>
                <a:rPr lang="ja-JP" altLang="en-US" sz="4400" dirty="0">
                  <a:solidFill>
                    <a:schemeClr val="tx1"/>
                  </a:solidFill>
                  <a:latin typeface="+mn-ea"/>
                  <a:ea typeface="+mn-ea"/>
                </a:rPr>
                <a:t>⇒</a:t>
              </a:r>
              <a:r>
                <a:rPr lang="ja-JP" altLang="en-US" sz="4400" dirty="0">
                  <a:latin typeface="+mn-ea"/>
                  <a:ea typeface="+mn-ea"/>
                </a:rPr>
                <a:t>文章全体の適切な分散表現を得るための</a:t>
              </a:r>
              <a:endParaRPr lang="en-US" altLang="ja-JP" sz="4400" dirty="0">
                <a:latin typeface="+mn-ea"/>
                <a:ea typeface="+mn-ea"/>
              </a:endParaRPr>
            </a:p>
            <a:p>
              <a:pPr lvl="2"/>
              <a:r>
                <a:rPr lang="ja-JP" altLang="en-US" sz="4400" dirty="0">
                  <a:latin typeface="+mn-ea"/>
                  <a:ea typeface="+mn-ea"/>
                </a:rPr>
                <a:t>　　　　</a:t>
              </a:r>
              <a:r>
                <a:rPr lang="ja-JP" altLang="en-US" sz="4400" u="sng" dirty="0">
                  <a:latin typeface="+mn-ea"/>
                  <a:ea typeface="+mn-ea"/>
                </a:rPr>
                <a:t>プーリング戦略</a:t>
              </a:r>
              <a:r>
                <a:rPr lang="ja-JP" altLang="en-US" sz="4400" dirty="0">
                  <a:latin typeface="+mn-ea"/>
                  <a:ea typeface="+mn-ea"/>
                </a:rPr>
                <a:t>が重要</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endParaRPr lang="en-US" sz="4400" dirty="0">
                <a:latin typeface="+mn-ea"/>
                <a:ea typeface="+mn-ea"/>
              </a:endParaRPr>
            </a:p>
          </p:txBody>
        </p:sp>
        <p:sp>
          <p:nvSpPr>
            <p:cNvPr id="67" name="Google Shape;67;p14"/>
            <p:cNvSpPr>
              <a:spLocks noGrp="1" noRot="1" noMove="1" noResize="1" noEditPoints="1" noAdjustHandles="1" noChangeArrowheads="1" noChangeShapeType="1"/>
            </p:cNvSpPr>
            <p:nvPr/>
          </p:nvSpPr>
          <p:spPr>
            <a:xfrm>
              <a:off x="792000" y="6048002"/>
              <a:ext cx="13895700" cy="658272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a:spLocks noGrp="1" noRot="1" noMove="1" noResize="1" noEditPoints="1" noAdjustHandles="1" noChangeArrowheads="1" noChangeShapeType="1"/>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grpSp>
      <p:sp>
        <p:nvSpPr>
          <p:cNvPr id="69" name="Google Shape;69;p14"/>
          <p:cNvSpPr/>
          <p:nvPr/>
        </p:nvSpPr>
        <p:spPr>
          <a:xfrm>
            <a:off x="15624000" y="6048000"/>
            <a:ext cx="13895700" cy="1274210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実験設定</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grpSp>
        <p:nvGrpSpPr>
          <p:cNvPr id="49" name="先行研究">
            <a:extLst>
              <a:ext uri="{FF2B5EF4-FFF2-40B4-BE49-F238E27FC236}">
                <a16:creationId xmlns:a16="http://schemas.microsoft.com/office/drawing/2014/main" id="{832A1F0F-DDA7-988D-EFC0-9EB93E9EEEC5}"/>
              </a:ext>
            </a:extLst>
          </p:cNvPr>
          <p:cNvGrpSpPr>
            <a:grpSpLocks noGrp="1" noUngrp="1" noRot="1" noMove="1" noResize="1"/>
          </p:cNvGrpSpPr>
          <p:nvPr/>
        </p:nvGrpSpPr>
        <p:grpSpPr>
          <a:xfrm>
            <a:off x="791998" y="13326814"/>
            <a:ext cx="13895700" cy="9209157"/>
            <a:chOff x="791998" y="17744911"/>
            <a:chExt cx="13895700" cy="9209157"/>
          </a:xfrm>
        </p:grpSpPr>
        <p:grpSp>
          <p:nvGrpSpPr>
            <p:cNvPr id="36" name="グループ化 35">
              <a:extLst>
                <a:ext uri="{FF2B5EF4-FFF2-40B4-BE49-F238E27FC236}">
                  <a16:creationId xmlns:a16="http://schemas.microsoft.com/office/drawing/2014/main" id="{6443CBFB-BEE5-1E37-706D-2B75664DFBAA}"/>
                </a:ext>
              </a:extLst>
            </p:cNvPr>
            <p:cNvGrpSpPr>
              <a:grpSpLocks noGrp="1" noUngrp="1" noRot="1" noMove="1" noResize="1"/>
            </p:cNvGrpSpPr>
            <p:nvPr/>
          </p:nvGrpSpPr>
          <p:grpSpPr>
            <a:xfrm>
              <a:off x="791998" y="17744911"/>
              <a:ext cx="13895700" cy="9209157"/>
              <a:chOff x="791998" y="18420028"/>
              <a:chExt cx="13895700" cy="9209157"/>
            </a:xfrm>
          </p:grpSpPr>
          <p:sp>
            <p:nvSpPr>
              <p:cNvPr id="33" name="Google Shape;67;p14">
                <a:extLst>
                  <a:ext uri="{FF2B5EF4-FFF2-40B4-BE49-F238E27FC236}">
                    <a16:creationId xmlns:a16="http://schemas.microsoft.com/office/drawing/2014/main" id="{CA121BB0-9CD5-DF7D-513A-46C79CE20615}"/>
                  </a:ext>
                </a:extLst>
              </p:cNvPr>
              <p:cNvSpPr>
                <a:spLocks noGrp="1" noRot="1" noMove="1" noResize="1" noEditPoints="1" noAdjustHandles="1" noChangeArrowheads="1" noChangeShapeType="1"/>
              </p:cNvSpPr>
              <p:nvPr/>
            </p:nvSpPr>
            <p:spPr>
              <a:xfrm>
                <a:off x="791998" y="19070335"/>
                <a:ext cx="13895700" cy="855885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8;p14">
                <a:extLst>
                  <a:ext uri="{FF2B5EF4-FFF2-40B4-BE49-F238E27FC236}">
                    <a16:creationId xmlns:a16="http://schemas.microsoft.com/office/drawing/2014/main" id="{1586BAC5-F2E0-0750-C95C-DFEFA61054BF}"/>
                  </a:ext>
                </a:extLst>
              </p:cNvPr>
              <p:cNvSpPr>
                <a:spLocks noGrp="1" noRot="1" noMove="1" noResize="1" noEditPoints="1" noAdjustHandles="1" noChangeArrowheads="1" noChangeShapeType="1"/>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先行研究</a:t>
                </a:r>
                <a:endParaRPr lang="ja-JP" altLang="en-US" sz="8000" b="0" i="0" u="none" strike="noStrike" cap="none" dirty="0">
                  <a:latin typeface="+mj-ea"/>
                  <a:ea typeface="+mj-ea"/>
                  <a:sym typeface="Arial"/>
                </a:endParaRPr>
              </a:p>
            </p:txBody>
          </p:sp>
        </p:grpSp>
        <mc:AlternateContent xmlns:mc="http://schemas.openxmlformats.org/markup-compatibility/2006">
          <mc:Choice xmlns:a14="http://schemas.microsoft.com/office/drawing/2010/main" Requires="a14">
            <p:sp>
              <p:nvSpPr>
                <p:cNvPr id="35" name="Google Shape;92;p14">
                  <a:extLst>
                    <a:ext uri="{FF2B5EF4-FFF2-40B4-BE49-F238E27FC236}">
                      <a16:creationId xmlns:a16="http://schemas.microsoft.com/office/drawing/2014/main" id="{9C816095-42C4-DEFB-20A7-7F8F40976B75}"/>
                    </a:ext>
                  </a:extLst>
                </p:cNvPr>
                <p:cNvSpPr txBox="1">
                  <a:spLocks noGrp="1" noRot="1" noMove="1" noResize="1" noEditPoints="1" noAdjustHandles="1" noChangeArrowheads="1" noChangeShapeType="1"/>
                </p:cNvSpPr>
                <p:nvPr/>
              </p:nvSpPr>
              <p:spPr>
                <a:xfrm>
                  <a:off x="1008000" y="19053152"/>
                  <a:ext cx="13638712"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u="sng" dirty="0">
                      <a:latin typeface="+mn-ea"/>
                      <a:ea typeface="+mn-ea"/>
                    </a:rPr>
                    <a:t>CLS-Average Pooling (CAP)</a:t>
                  </a:r>
                  <a:r>
                    <a:rPr lang="ja-JP" altLang="en-US" sz="4400" dirty="0">
                      <a:latin typeface="+mn-ea"/>
                      <a:ea typeface="+mn-ea"/>
                    </a:rPr>
                    <a:t> 層の導入 </a:t>
                  </a:r>
                  <a:r>
                    <a:rPr lang="en-US" altLang="ja-JP" sz="4000" dirty="0">
                      <a:latin typeface="+mn-ea"/>
                      <a:ea typeface="+mn-ea"/>
                    </a:rPr>
                    <a:t>[</a:t>
                  </a:r>
                  <a:r>
                    <a:rPr lang="ja-JP" altLang="en-US" sz="4000" dirty="0">
                      <a:latin typeface="+mn-ea"/>
                      <a:ea typeface="+mn-ea"/>
                    </a:rPr>
                    <a:t>大和</a:t>
                  </a:r>
                  <a:r>
                    <a:rPr lang="en-US" altLang="ja-JP" sz="4000" dirty="0">
                      <a:latin typeface="+mn-ea"/>
                      <a:ea typeface="+mn-ea"/>
                    </a:rPr>
                    <a:t>, 2024]</a:t>
                  </a:r>
                  <a:r>
                    <a:rPr lang="en-US" altLang="ja-JP" sz="4000" baseline="30000" dirty="0">
                      <a:latin typeface="+mn-ea"/>
                      <a:ea typeface="+mn-ea"/>
                    </a:rPr>
                    <a:t>[1]</a:t>
                  </a:r>
                  <a:r>
                    <a:rPr lang="en-US" sz="4400" dirty="0">
                      <a:latin typeface="+mn-ea"/>
                      <a:ea typeface="+mn-ea"/>
                    </a:rPr>
                    <a:t>	</a:t>
                  </a:r>
                  <a:br>
                    <a:rPr lang="en-US" sz="4400" dirty="0">
                      <a:latin typeface="+mn-ea"/>
                      <a:ea typeface="+mn-ea"/>
                    </a:rPr>
                  </a:br>
                  <a:r>
                    <a:rPr lang="en-US"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400" dirty="0">
                      <a:latin typeface="+mn-ea"/>
                      <a:ea typeface="+mn-ea"/>
                    </a:rPr>
                    <a:t>学習可能なパラメータ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(≥0)</m:t>
                      </m:r>
                    </m:oMath>
                  </a14:m>
                  <a:r>
                    <a:rPr lang="en-US" altLang="ja-JP" sz="4400" dirty="0">
                      <a:latin typeface="+mn-ea"/>
                      <a:ea typeface="+mn-ea"/>
                    </a:rPr>
                    <a:t> </a:t>
                  </a:r>
                  <a:r>
                    <a:rPr lang="ja-JP" altLang="en-US" sz="4400" dirty="0">
                      <a:latin typeface="+mn-ea"/>
                      <a:ea typeface="+mn-ea"/>
                    </a:rPr>
                    <a:t>を用いて</a:t>
                  </a:r>
                  <a:endParaRPr lang="en-US" altLang="ja-JP" sz="4400" dirty="0">
                    <a:latin typeface="+mn-ea"/>
                    <a:ea typeface="+mn-ea"/>
                  </a:endParaRPr>
                </a:p>
                <a:p>
                  <a:pPr lvl="0"/>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r>
                    <a:rPr lang="ja-JP" altLang="en-US" sz="4400" dirty="0">
                      <a:latin typeface="+mn-ea"/>
                      <a:ea typeface="+mn-ea"/>
                    </a:rPr>
                    <a:t>及び</a:t>
                  </a:r>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の重み付き和</a:t>
                  </a:r>
                  <a:br>
                    <a:rPr lang="en-US" altLang="ja-JP" sz="4400" dirty="0">
                      <a:latin typeface="+mn-ea"/>
                      <a:ea typeface="+mn-ea"/>
                    </a:rPr>
                  </a:b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endParaRPr kumimoji="1" lang="en-US" altLang="ja-JP" sz="4400" dirty="0">
                    <a:latin typeface="+mn-ea"/>
                  </a:endParaRPr>
                </a:p>
                <a:p>
                  <a:pPr lvl="0"/>
                  <a:r>
                    <a:rPr lang="en-US" altLang="ja-JP" sz="4400" dirty="0">
                      <a:latin typeface="+mn-ea"/>
                      <a:ea typeface="+mn-ea"/>
                    </a:rPr>
                    <a:t>	</a:t>
                  </a:r>
                  <a:br>
                    <a:rPr lang="en-US" altLang="ja-JP" sz="4400" dirty="0">
                      <a:latin typeface="+mn-ea"/>
                      <a:ea typeface="+mn-ea"/>
                    </a:rPr>
                  </a:br>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⇒テキスト分類タスク</a:t>
                  </a:r>
                  <a14:m>
                    <m:oMath xmlns:m="http://schemas.openxmlformats.org/officeDocument/2006/math">
                      <m:r>
                        <a:rPr kumimoji="1" lang="ja-JP" altLang="en-US" sz="4400" i="1" dirty="0">
                          <a:latin typeface="Cambria Math" panose="02040503050406030204" pitchFamily="18" charset="0"/>
                          <a:ea typeface="+mn-ea"/>
                        </a:rPr>
                        <m:t>において</m:t>
                      </m:r>
                      <m:r>
                        <a:rPr kumimoji="1" lang="en-US" altLang="ja-JP" sz="4400" b="0" i="1" dirty="0" smtClean="0">
                          <a:latin typeface="Cambria Math" panose="02040503050406030204" pitchFamily="18" charset="0"/>
                          <a:ea typeface="+mn-ea"/>
                        </a:rPr>
                        <m:t>, </m:t>
                      </m:r>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のみを</a:t>
                  </a:r>
                  <a:endParaRPr lang="en-US" altLang="ja-JP" sz="4400" dirty="0">
                    <a:latin typeface="+mn-ea"/>
                    <a:ea typeface="+mn-ea"/>
                  </a:endParaRPr>
                </a:p>
                <a:p>
                  <a:pPr lvl="0"/>
                  <a:r>
                    <a:rPr lang="ja-JP" altLang="en-US" sz="4400" dirty="0">
                      <a:latin typeface="+mn-ea"/>
                      <a:ea typeface="+mn-ea"/>
                    </a:rPr>
                    <a:t>　　　　用いた場合よりも高い性能を発揮</a:t>
                  </a:r>
                  <a:endParaRPr lang="en-US" altLang="ja-JP" sz="4400" dirty="0">
                    <a:latin typeface="+mn-ea"/>
                    <a:ea typeface="+mn-ea"/>
                  </a:endParaRPr>
                </a:p>
                <a:p>
                  <a:pPr lvl="2"/>
                  <a:endParaRPr lang="en-US" sz="4400" dirty="0">
                    <a:latin typeface="+mn-ea"/>
                    <a:ea typeface="+mn-ea"/>
                  </a:endParaRPr>
                </a:p>
              </p:txBody>
            </p:sp>
          </mc:Choice>
          <mc:Fallback>
            <p:sp>
              <p:nvSpPr>
                <p:cNvPr id="35" name="Google Shape;92;p14">
                  <a:extLst>
                    <a:ext uri="{FF2B5EF4-FFF2-40B4-BE49-F238E27FC236}">
                      <a16:creationId xmlns:a16="http://schemas.microsoft.com/office/drawing/2014/main" id="{9C816095-42C4-DEFB-20A7-7F8F40976B75}"/>
                    </a:ext>
                  </a:extLst>
                </p:cNvPr>
                <p:cNvSpPr txBox="1">
                  <a:spLocks noGrp="1" noRot="1" noChangeAspect="1" noMove="1" noResize="1" noEditPoints="1" noAdjustHandles="1" noChangeArrowheads="1" noChangeShapeType="1" noTextEdit="1"/>
                </p:cNvSpPr>
                <p:nvPr/>
              </p:nvSpPr>
              <p:spPr>
                <a:xfrm>
                  <a:off x="1008000" y="19053152"/>
                  <a:ext cx="13638712" cy="4155050"/>
                </a:xfrm>
                <a:prstGeom prst="rect">
                  <a:avLst/>
                </a:prstGeom>
                <a:blipFill>
                  <a:blip r:embed="rId3"/>
                  <a:stretch>
                    <a:fillRect l="-1787" t="-2496" b="-90455"/>
                  </a:stretch>
                </a:blipFill>
                <a:ln>
                  <a:noFill/>
                </a:ln>
              </p:spPr>
              <p:txBody>
                <a:bodyPr/>
                <a:lstStyle/>
                <a:p>
                  <a:r>
                    <a:rPr lang="ja-JP" altLang="en-US">
                      <a:noFill/>
                    </a:rPr>
                    <a:t> </a:t>
                  </a:r>
                </a:p>
              </p:txBody>
            </p:sp>
          </mc:Fallback>
        </mc:AlternateContent>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621132" y="34695261"/>
            <a:ext cx="14030467" cy="4994952"/>
            <a:chOff x="791997" y="30898739"/>
            <a:chExt cx="14030467" cy="4994952"/>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994952"/>
              <a:chOff x="791998" y="18420028"/>
              <a:chExt cx="13895700" cy="6972043"/>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32173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926765" y="32290750"/>
              <a:ext cx="13895699" cy="3492936"/>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400" dirty="0">
                  <a:latin typeface="+mn-ea"/>
                  <a:ea typeface="+mn-ea"/>
                </a:rPr>
                <a:t>要約文の妥当性</a:t>
              </a:r>
              <a:r>
                <a:rPr lang="en-US" altLang="ja-JP" sz="4400" dirty="0">
                  <a:latin typeface="+mn-ea"/>
                  <a:ea typeface="+mn-ea"/>
                </a:rPr>
                <a:t>, </a:t>
              </a:r>
              <a:r>
                <a:rPr lang="ja-JP" altLang="en-US" sz="44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他のデータセットを用いた提案手法の有効性の確認</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最適な学習パラメータやアーキテクチャの探索</a:t>
              </a:r>
              <a:endParaRPr lang="en-US" altLang="ja-JP" sz="4400" dirty="0">
                <a:latin typeface="+mn-ea"/>
                <a:ea typeface="+mn-ea"/>
              </a:endParaRPr>
            </a:p>
          </p:txBody>
        </p:sp>
      </p:grpSp>
      <p:grpSp>
        <p:nvGrpSpPr>
          <p:cNvPr id="118" name="実験結果">
            <a:extLst>
              <a:ext uri="{FF2B5EF4-FFF2-40B4-BE49-F238E27FC236}">
                <a16:creationId xmlns:a16="http://schemas.microsoft.com/office/drawing/2014/main" id="{F9F55066-2415-AA8F-E15A-6810E38DFAEF}"/>
              </a:ext>
            </a:extLst>
          </p:cNvPr>
          <p:cNvGrpSpPr>
            <a:grpSpLocks/>
          </p:cNvGrpSpPr>
          <p:nvPr/>
        </p:nvGrpSpPr>
        <p:grpSpPr>
          <a:xfrm>
            <a:off x="15624000" y="19348555"/>
            <a:ext cx="13895700" cy="14559073"/>
            <a:chOff x="15624000" y="17255160"/>
            <a:chExt cx="13895700" cy="14559073"/>
          </a:xfrm>
        </p:grpSpPr>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4"/>
            <a:srcRect l="15327" t="24575" r="18505" b="6192"/>
            <a:stretch/>
          </p:blipFill>
          <p:spPr>
            <a:xfrm>
              <a:off x="22114564" y="26312652"/>
              <a:ext cx="7364149" cy="4623190"/>
            </a:xfrm>
            <a:prstGeom prst="rect">
              <a:avLst/>
            </a:prstGeom>
            <a:ln>
              <a:noFill/>
            </a:ln>
          </p:spPr>
        </p:pic>
        <p:grpSp>
          <p:nvGrpSpPr>
            <p:cNvPr id="18" name="グループ化 17">
              <a:extLst>
                <a:ext uri="{FF2B5EF4-FFF2-40B4-BE49-F238E27FC236}">
                  <a16:creationId xmlns:a16="http://schemas.microsoft.com/office/drawing/2014/main" id="{85523570-1701-EFA1-5831-B53525DF5B8A}"/>
                </a:ext>
              </a:extLst>
            </p:cNvPr>
            <p:cNvGrpSpPr>
              <a:grpSpLocks/>
            </p:cNvGrpSpPr>
            <p:nvPr/>
          </p:nvGrpSpPr>
          <p:grpSpPr>
            <a:xfrm>
              <a:off x="15624000" y="17255160"/>
              <a:ext cx="13895700" cy="14559073"/>
              <a:chOff x="791998" y="17744911"/>
              <a:chExt cx="13895700" cy="14559073"/>
            </a:xfrm>
          </p:grpSpPr>
          <mc:AlternateContent xmlns:mc="http://schemas.openxmlformats.org/markup-compatibility/2006">
            <mc:Choice xmlns:a14="http://schemas.microsoft.com/office/drawing/2010/main" Requires="a14">
              <p:sp>
                <p:nvSpPr>
                  <p:cNvPr id="20" name="Google Shape;92;p14">
                    <a:extLst>
                      <a:ext uri="{FF2B5EF4-FFF2-40B4-BE49-F238E27FC236}">
                        <a16:creationId xmlns:a16="http://schemas.microsoft.com/office/drawing/2014/main" id="{5ACCA270-1083-337E-F54B-1F8006DF972C}"/>
                      </a:ext>
                    </a:extLst>
                  </p:cNvPr>
                  <p:cNvSpPr txBox="1">
                    <a:spLocks/>
                  </p:cNvSpPr>
                  <p:nvPr/>
                </p:nvSpPr>
                <p:spPr>
                  <a:xfrm>
                    <a:off x="923898" y="19053152"/>
                    <a:ext cx="13722814"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marL="571500" lvl="0" indent="-571500">
                      <a:buFont typeface="Arial" panose="020B0604020202020204" pitchFamily="34" charset="0"/>
                      <a:buChar char="•"/>
                    </a:pP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923898" y="19053152"/>
                    <a:ext cx="13722814" cy="4155050"/>
                  </a:xfrm>
                  <a:prstGeom prst="rect">
                    <a:avLst/>
                  </a:prstGeom>
                  <a:blipFill>
                    <a:blip r:embed="rId5"/>
                    <a:stretch>
                      <a:fillRect l="-1422" b="-144493"/>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a:grpSpLocks/>
              </p:cNvGrpSpPr>
              <p:nvPr/>
            </p:nvGrpSpPr>
            <p:grpSpPr>
              <a:xfrm>
                <a:off x="791998" y="17744911"/>
                <a:ext cx="13895700" cy="14559073"/>
                <a:chOff x="791998" y="18420028"/>
                <a:chExt cx="13895700" cy="14559073"/>
              </a:xfrm>
            </p:grpSpPr>
            <p:sp>
              <p:nvSpPr>
                <p:cNvPr id="21" name="Google Shape;67;p14">
                  <a:extLst>
                    <a:ext uri="{FF2B5EF4-FFF2-40B4-BE49-F238E27FC236}">
                      <a16:creationId xmlns:a16="http://schemas.microsoft.com/office/drawing/2014/main" id="{C0008055-1C53-C076-9D3E-02F92B1A19B2}"/>
                    </a:ext>
                  </a:extLst>
                </p:cNvPr>
                <p:cNvSpPr>
                  <a:spLocks/>
                </p:cNvSpPr>
                <p:nvPr/>
              </p:nvSpPr>
              <p:spPr>
                <a:xfrm>
                  <a:off x="791998" y="19070336"/>
                  <a:ext cx="13895700" cy="1390876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6"/>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a:grpSpLocks/>
            </p:cNvGrpSpPr>
            <p:nvPr/>
          </p:nvGrpSpPr>
          <p:grpSpPr>
            <a:xfrm>
              <a:off x="15664014" y="21155486"/>
              <a:ext cx="13733700" cy="3887284"/>
              <a:chOff x="36021980" y="16926456"/>
              <a:chExt cx="15555559" cy="4484706"/>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7"/>
              <a:srcRect l="6188" t="11499" r="9106" b="6760"/>
              <a:stretch/>
            </p:blipFill>
            <p:spPr>
              <a:xfrm>
                <a:off x="36021980" y="16926456"/>
                <a:ext cx="7745507" cy="4484706"/>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8"/>
              <a:srcRect l="5307" t="11698" r="9282" b="6760"/>
              <a:stretch/>
            </p:blipFill>
            <p:spPr>
              <a:xfrm>
                <a:off x="43767487" y="16937381"/>
                <a:ext cx="7810052" cy="4473780"/>
              </a:xfrm>
              <a:prstGeom prst="rect">
                <a:avLst/>
              </a:prstGeom>
            </p:spPr>
          </p:pic>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61286" y="20776890"/>
              <a:ext cx="431617" cy="431617"/>
            </a:xfrm>
            <a:prstGeom prst="rect">
              <a:avLst/>
            </a:prstGeom>
          </p:spPr>
        </p:pic>
      </p:grpSp>
      <p:grpSp>
        <p:nvGrpSpPr>
          <p:cNvPr id="107" name="提案手法">
            <a:extLst>
              <a:ext uri="{FF2B5EF4-FFF2-40B4-BE49-F238E27FC236}">
                <a16:creationId xmlns:a16="http://schemas.microsoft.com/office/drawing/2014/main" id="{DA693FB8-7488-9900-31C1-F53EE342DCA8}"/>
              </a:ext>
            </a:extLst>
          </p:cNvPr>
          <p:cNvGrpSpPr>
            <a:grpSpLocks/>
          </p:cNvGrpSpPr>
          <p:nvPr/>
        </p:nvGrpSpPr>
        <p:grpSpPr>
          <a:xfrm>
            <a:off x="791998" y="23404480"/>
            <a:ext cx="13895700" cy="18163650"/>
            <a:chOff x="771153" y="20908303"/>
            <a:chExt cx="13895700" cy="18163650"/>
          </a:xfrm>
        </p:grpSpPr>
        <p:grpSp>
          <p:nvGrpSpPr>
            <p:cNvPr id="50" name="グループ化 49">
              <a:extLst>
                <a:ext uri="{FF2B5EF4-FFF2-40B4-BE49-F238E27FC236}">
                  <a16:creationId xmlns:a16="http://schemas.microsoft.com/office/drawing/2014/main" id="{1F8D0F74-4367-165A-B385-896F7B2C5036}"/>
                </a:ext>
              </a:extLst>
            </p:cNvPr>
            <p:cNvGrpSpPr>
              <a:grpSpLocks/>
            </p:cNvGrpSpPr>
            <p:nvPr/>
          </p:nvGrpSpPr>
          <p:grpSpPr>
            <a:xfrm>
              <a:off x="771153" y="20908303"/>
              <a:ext cx="13895700" cy="18163650"/>
              <a:chOff x="791998" y="25296092"/>
              <a:chExt cx="13895700" cy="18163650"/>
            </a:xfrm>
          </p:grpSpPr>
          <p:grpSp>
            <p:nvGrpSpPr>
              <p:cNvPr id="37" name="グループ化 36">
                <a:extLst>
                  <a:ext uri="{FF2B5EF4-FFF2-40B4-BE49-F238E27FC236}">
                    <a16:creationId xmlns:a16="http://schemas.microsoft.com/office/drawing/2014/main" id="{44F75875-A3F4-AD71-8983-BFE30125C2CC}"/>
                  </a:ext>
                </a:extLst>
              </p:cNvPr>
              <p:cNvGrpSpPr>
                <a:grpSpLocks/>
              </p:cNvGrpSpPr>
              <p:nvPr/>
            </p:nvGrpSpPr>
            <p:grpSpPr>
              <a:xfrm>
                <a:off x="791998" y="25296092"/>
                <a:ext cx="13895700" cy="18163650"/>
                <a:chOff x="791998" y="18420028"/>
                <a:chExt cx="13895700" cy="25353148"/>
              </a:xfrm>
            </p:grpSpPr>
            <p:sp>
              <p:nvSpPr>
                <p:cNvPr id="38" name="Google Shape;67;p14">
                  <a:extLst>
                    <a:ext uri="{FF2B5EF4-FFF2-40B4-BE49-F238E27FC236}">
                      <a16:creationId xmlns:a16="http://schemas.microsoft.com/office/drawing/2014/main" id="{E421C15F-2737-16F6-8D43-915BAF5D43ED}"/>
                    </a:ext>
                  </a:extLst>
                </p:cNvPr>
                <p:cNvSpPr>
                  <a:spLocks/>
                </p:cNvSpPr>
                <p:nvPr/>
              </p:nvSpPr>
              <p:spPr>
                <a:xfrm>
                  <a:off x="791998" y="19070333"/>
                  <a:ext cx="13895700" cy="24702843"/>
                </a:xfrm>
                <a:prstGeom prst="rect">
                  <a:avLst/>
                </a:prstGeom>
                <a:noFill/>
                <a:ln w="76200" cap="flat" cmpd="sng">
                  <a:solidFill>
                    <a:srgbClr val="FA8A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mc:Choice xmlns:a14="http://schemas.microsoft.com/office/drawing/2010/main" Requires="a14">
              <p:sp>
                <p:nvSpPr>
                  <p:cNvPr id="40" name="Google Shape;92;p14">
                    <a:extLst>
                      <a:ext uri="{FF2B5EF4-FFF2-40B4-BE49-F238E27FC236}">
                        <a16:creationId xmlns:a16="http://schemas.microsoft.com/office/drawing/2014/main" id="{07F68EAF-7EFE-957E-EB85-540F742E7207}"/>
                      </a:ext>
                    </a:extLst>
                  </p:cNvPr>
                  <p:cNvSpPr txBox="1">
                    <a:spLocks/>
                  </p:cNvSpPr>
                  <p:nvPr/>
                </p:nvSpPr>
                <p:spPr>
                  <a:xfrm>
                    <a:off x="1028845" y="26496925"/>
                    <a:ext cx="13617165" cy="58227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dirty="0">
                        <a:latin typeface="+mn-ea"/>
                        <a:ea typeface="+mn-ea"/>
                      </a:rPr>
                      <a:t>CAP </a:t>
                    </a:r>
                    <a:r>
                      <a:rPr lang="ja-JP" altLang="en-US" sz="4400" dirty="0">
                        <a:latin typeface="+mn-ea"/>
                        <a:ea typeface="+mn-ea"/>
                      </a:rPr>
                      <a:t>層に</a:t>
                    </a:r>
                    <a:r>
                      <a:rPr lang="ja-JP" altLang="en-US" sz="4400">
                        <a:latin typeface="+mn-ea"/>
                        <a:ea typeface="+mn-ea"/>
                      </a:rPr>
                      <a:t>おける</a:t>
                    </a:r>
                    <a:r>
                      <a:rPr lang="ja-JP" altLang="en-US" sz="4400" u="sng">
                        <a:latin typeface="+mn-ea"/>
                        <a:ea typeface="+mn-ea"/>
                      </a:rPr>
                      <a:t>要約文ベクトル</a:t>
                    </a:r>
                    <a:r>
                      <a:rPr lang="ja-JP" altLang="en-US" sz="4400" u="sng" dirty="0">
                        <a:latin typeface="+mn-ea"/>
                        <a:ea typeface="+mn-ea"/>
                      </a:rPr>
                      <a:t>項</a:t>
                    </a:r>
                    <a:r>
                      <a:rPr lang="ja-JP" altLang="en-US"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r>
                              <a:rPr kumimoji="1" lang="en-US" altLang="ja-JP" sz="4400" b="0" i="1" smtClean="0">
                                <a:latin typeface="Cambria Math" panose="02040503050406030204" pitchFamily="18" charset="0"/>
                                <a:ea typeface="+mn-ea"/>
                              </a:rPr>
                              <m:t>𝑠𝑢𝑚</m:t>
                            </m:r>
                          </m:sub>
                        </m:sSub>
                      </m:oMath>
                    </a14:m>
                    <a:r>
                      <a:rPr lang="ja-JP" altLang="en-US" sz="4400" dirty="0">
                        <a:latin typeface="+mn-ea"/>
                        <a:ea typeface="+mn-ea"/>
                      </a:rPr>
                      <a:t> の追加</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400" dirty="0">
                        <a:latin typeface="+mn-ea"/>
                        <a:ea typeface="+mn-ea"/>
                      </a:rPr>
                      <a:t>	</a:t>
                    </a:r>
                    <a:r>
                      <a:rPr lang="ja-JP" altLang="en-US" sz="4400" dirty="0">
                        <a:latin typeface="+mn-ea"/>
                        <a:ea typeface="+mn-ea"/>
                      </a:rPr>
                      <a:t>学習可能なパラメータ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𝑟</m:t>
                        </m:r>
                        <m:r>
                          <a:rPr lang="en-US" altLang="ja-JP" sz="4400" b="0" i="1" smtClean="0">
                            <a:latin typeface="Cambria Math" panose="02040503050406030204" pitchFamily="18" charset="0"/>
                            <a:ea typeface="+mn-ea"/>
                          </a:rPr>
                          <m:t>(≥0)</m:t>
                        </m:r>
                      </m:oMath>
                    </a14:m>
                    <a:r>
                      <a:rPr lang="en-US" altLang="ja-JP" sz="4400" dirty="0">
                        <a:latin typeface="+mn-ea"/>
                        <a:ea typeface="+mn-ea"/>
                      </a:rPr>
                      <a:t> </a:t>
                    </a:r>
                    <a:r>
                      <a:rPr lang="ja-JP" altLang="en-US" sz="4400" dirty="0">
                        <a:latin typeface="+mn-ea"/>
                        <a:ea typeface="+mn-ea"/>
                      </a:rPr>
                      <a:t>を用いて</a:t>
                    </a:r>
                    <a:endParaRPr lang="en-US" altLang="ja-JP" sz="4400" dirty="0">
                      <a:latin typeface="+mn-ea"/>
                      <a:ea typeface="+mn-ea"/>
                    </a:endParaRPr>
                  </a:p>
                  <a:p>
                    <a:pPr lvl="0"/>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及び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r>
                      <a:rPr lang="ja-JP" altLang="en-US" sz="4400" dirty="0">
                        <a:latin typeface="+mn-ea"/>
                        <a:ea typeface="+mn-ea"/>
                      </a:rPr>
                      <a:t> の重み付き和</a:t>
                    </a:r>
                    <a:br>
                      <a:rPr lang="en-US" altLang="ja-JP" sz="4400" dirty="0">
                        <a:latin typeface="+mn-ea"/>
                        <a:ea typeface="+mn-ea"/>
                      </a:rPr>
                    </a:b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𝑟</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endParaRPr lang="en-US" altLang="ja-JP" sz="4400" dirty="0">
                      <a:latin typeface="+mn-ea"/>
                      <a:ea typeface="+mn-ea"/>
                    </a:endParaRPr>
                  </a:p>
                  <a:p>
                    <a:pPr lvl="0"/>
                    <a:r>
                      <a:rPr lang="en-US" altLang="ja-JP" sz="4400" dirty="0">
                        <a:latin typeface="+mn-ea"/>
                        <a:ea typeface="+mn-ea"/>
                      </a:rPr>
                      <a:t>	</a:t>
                    </a:r>
                    <a:br>
                      <a:rPr lang="en-US" altLang="ja-JP" sz="4400" dirty="0">
                        <a:latin typeface="+mn-ea"/>
                        <a:ea typeface="+mn-ea"/>
                      </a:rPr>
                    </a:br>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2 </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つの入力系列を独立した</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訓練済</a:t>
                    </a:r>
                    <a:r>
                      <a:rPr kumimoji="1" lang="ja-JP" altLang="en-US" sz="3600" u="sng" dirty="0">
                        <a:latin typeface="ＭＳ Ｐゴシック" panose="020B0600070205080204" pitchFamily="50" charset="-128"/>
                        <a:ea typeface="ＭＳ Ｐゴシック" panose="020B0600070205080204" pitchFamily="50" charset="-128"/>
                      </a:rPr>
                      <a:t>み日本語</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1" lang="en-US" altLang="ja-JP"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BERT </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モデル</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へ入力</a:t>
                    </a:r>
                    <a:b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br>
                    <a:endPar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ja-JP" altLang="en-US" sz="3600" dirty="0">
                        <a:latin typeface="ＭＳ Ｐゴシック" panose="020B0600070205080204" pitchFamily="50" charset="-128"/>
                        <a:ea typeface="ＭＳ Ｐゴシック" panose="020B0600070205080204" pitchFamily="50" charset="-128"/>
                      </a:rPr>
                      <a:t>各 </a:t>
                    </a:r>
                    <a:r>
                      <a:rPr kumimoji="1" lang="en-US" altLang="ja-JP" sz="3600" dirty="0">
                        <a:latin typeface="ＭＳ Ｐゴシック" panose="020B0600070205080204" pitchFamily="50" charset="-128"/>
                        <a:ea typeface="ＭＳ Ｐゴシック" panose="020B0600070205080204" pitchFamily="50" charset="-128"/>
                      </a:rPr>
                      <a:t>BERT </a:t>
                    </a:r>
                    <a:r>
                      <a:rPr kumimoji="1" lang="ja-JP" altLang="en-US" sz="3600" dirty="0">
                        <a:latin typeface="ＭＳ Ｐゴシック" panose="020B0600070205080204" pitchFamily="50" charset="-128"/>
                        <a:ea typeface="ＭＳ Ｐゴシック" panose="020B0600070205080204" pitchFamily="50" charset="-128"/>
                      </a:rPr>
                      <a:t>モデルの最終層の出力より </a:t>
                    </a:r>
                    <a14:m>
                      <m:oMath xmlns:m="http://schemas.openxmlformats.org/officeDocument/2006/math">
                        <m:sSub>
                          <m:sSubPr>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sSubPr>
                          <m:e>
                            <m: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𝐸</m:t>
                            </m:r>
                          </m:e>
                          <m:sub>
                            <m:d>
                              <m:dPr>
                                <m:begChr m:val="["/>
                                <m:endChr m:val="]"/>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dPr>
                              <m:e>
                                <m:r>
                                  <m:rPr>
                                    <m:sty m:val="p"/>
                                  </m:rPr>
                                  <a:rPr kumimoji="1" lang="en-US" altLang="ja-JP" sz="3600" b="0" i="0"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CLS</m:t>
                                </m:r>
                              </m:e>
                            </m:d>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𝐴𝑣𝑔</m:t>
                            </m:r>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及び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𝑠𝑢𝑚</m:t>
                            </m:r>
                          </m:sub>
                        </m:sSub>
                      </m:oMath>
                    </a14:m>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を算出し</a:t>
                    </a:r>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提案手法であるプーリング層へ入力</a:t>
                    </a:r>
                    <a:endPar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sym typeface="Arial"/>
                    </a:endParaRPr>
                  </a:p>
                  <a:p>
                    <a:pPr lvl="0"/>
                    <a:endParaRPr lang="en-US" altLang="ja-JP" sz="4400" dirty="0">
                      <a:latin typeface="+mn-ea"/>
                      <a:ea typeface="+mn-ea"/>
                    </a:endParaRPr>
                  </a:p>
                  <a:p>
                    <a:pPr lvl="0"/>
                    <a:endParaRPr lang="en-US" altLang="ja-JP" sz="4000" dirty="0">
                      <a:latin typeface="+mn-ea"/>
                      <a:ea typeface="+mn-ea"/>
                    </a:endParaRPr>
                  </a:p>
                </p:txBody>
              </p:sp>
            </mc:Choice>
            <mc:Fallback>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1028845" y="26496925"/>
                    <a:ext cx="13617165" cy="5822796"/>
                  </a:xfrm>
                  <a:prstGeom prst="rect">
                    <a:avLst/>
                  </a:prstGeom>
                  <a:blipFill>
                    <a:blip r:embed="rId13"/>
                    <a:stretch>
                      <a:fillRect l="-1835" t="-1675" b="-188691"/>
                    </a:stretch>
                  </a:blipFill>
                  <a:ln>
                    <a:noFill/>
                  </a:ln>
                </p:spPr>
                <p:txBody>
                  <a:bodyPr/>
                  <a:lstStyle/>
                  <a:p>
                    <a:r>
                      <a:rPr lang="ja-JP" altLang="en-US">
                        <a:noFill/>
                      </a:rPr>
                      <a:t> </a:t>
                    </a:r>
                  </a:p>
                </p:txBody>
              </p:sp>
            </mc:Fallback>
          </mc:AlternateContent>
        </p:grpSp>
        <p:pic>
          <p:nvPicPr>
            <p:cNvPr id="106" name="図 105">
              <a:extLst>
                <a:ext uri="{FF2B5EF4-FFF2-40B4-BE49-F238E27FC236}">
                  <a16:creationId xmlns:a16="http://schemas.microsoft.com/office/drawing/2014/main" id="{BAE6F0A9-9D83-A013-674C-0BB2F031D6B0}"/>
                </a:ext>
              </a:extLst>
            </p:cNvPr>
            <p:cNvPicPr>
              <a:picLocks noChangeAspect="1"/>
            </p:cNvPicPr>
            <p:nvPr/>
          </p:nvPicPr>
          <p:blipFill>
            <a:blip r:embed="rId14"/>
            <a:srcRect/>
            <a:stretch/>
          </p:blipFill>
          <p:spPr>
            <a:xfrm>
              <a:off x="1934766" y="27750665"/>
              <a:ext cx="11562681" cy="8244508"/>
            </a:xfrm>
            <a:prstGeom prst="rect">
              <a:avLst/>
            </a:prstGeom>
          </p:spPr>
        </p:pic>
      </p:grpSp>
      <p:pic>
        <p:nvPicPr>
          <p:cNvPr id="109" name="図 108">
            <a:extLst>
              <a:ext uri="{FF2B5EF4-FFF2-40B4-BE49-F238E27FC236}">
                <a16:creationId xmlns:a16="http://schemas.microsoft.com/office/drawing/2014/main" id="{267A00EE-0D07-AE44-B179-21855B61F3FF}"/>
              </a:ext>
            </a:extLst>
          </p:cNvPr>
          <p:cNvPicPr>
            <a:picLocks noChangeAspect="1"/>
          </p:cNvPicPr>
          <p:nvPr/>
        </p:nvPicPr>
        <p:blipFill>
          <a:blip r:embed="rId15"/>
          <a:srcRect/>
          <a:stretch/>
        </p:blipFill>
        <p:spPr>
          <a:xfrm>
            <a:off x="15755900" y="11825608"/>
            <a:ext cx="13635619" cy="2640987"/>
          </a:xfrm>
          <a:prstGeom prst="rect">
            <a:avLst/>
          </a:prstGeom>
        </p:spPr>
      </p:pic>
      <mc:AlternateContent xmlns:mc="http://schemas.openxmlformats.org/markup-compatibility/2006">
        <mc:Choice xmlns:a14="http://schemas.microsoft.com/office/drawing/2010/main" Requires="a14">
          <p:sp>
            <p:nvSpPr>
              <p:cNvPr id="111" name="Google Shape;92;p14">
                <a:extLst>
                  <a:ext uri="{FF2B5EF4-FFF2-40B4-BE49-F238E27FC236}">
                    <a16:creationId xmlns:a16="http://schemas.microsoft.com/office/drawing/2014/main" id="{DB569F38-F4C8-C41B-5A30-56549CA4DD2C}"/>
                  </a:ext>
                </a:extLst>
              </p:cNvPr>
              <p:cNvSpPr txBox="1"/>
              <p:nvPr/>
            </p:nvSpPr>
            <p:spPr>
              <a:xfrm>
                <a:off x="15727299" y="6776655"/>
                <a:ext cx="13789533" cy="84017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ja-JP" altLang="en-US" sz="4400" dirty="0">
                    <a:latin typeface="+mn-ea"/>
                    <a:ea typeface="+mn-ea"/>
                  </a:rPr>
                  <a:t>データセットに含まれる各記事データ </a:t>
                </a:r>
                <a14:m>
                  <m:oMath xmlns:m="http://schemas.openxmlformats.org/officeDocument/2006/math">
                    <m:r>
                      <a:rPr lang="en-US" altLang="ja-JP" sz="4400" b="0" i="1" smtClean="0">
                        <a:latin typeface="Cambria Math" panose="02040503050406030204" pitchFamily="18" charset="0"/>
                        <a:ea typeface="+mn-ea"/>
                      </a:rPr>
                      <m:t>𝐷</m:t>
                    </m:r>
                  </m:oMath>
                </a14:m>
                <a:r>
                  <a:rPr lang="en-US" altLang="ja-JP" sz="4400" dirty="0">
                    <a:latin typeface="+mn-ea"/>
                    <a:ea typeface="+mn-ea"/>
                  </a:rPr>
                  <a:t> </a:t>
                </a:r>
                <a:r>
                  <a:rPr lang="ja-JP" altLang="en-US" sz="4400" dirty="0">
                    <a:latin typeface="+mn-ea"/>
                    <a:ea typeface="+mn-ea"/>
                  </a:rPr>
                  <a:t>は</a:t>
                </a:r>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記事タイトル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𝑡𝑖𝑡𝑙𝑒</m:t>
                        </m:r>
                      </m:sub>
                    </m:sSub>
                  </m:oMath>
                </a14:m>
                <a:r>
                  <a:rPr lang="en-US" altLang="ja-JP" sz="4400" dirty="0">
                    <a:latin typeface="+mn-ea"/>
                    <a:ea typeface="+mn-ea"/>
                  </a:rPr>
                  <a:t>, </a:t>
                </a:r>
                <a:r>
                  <a:rPr lang="ja-JP" altLang="en-US" sz="4400" dirty="0">
                    <a:latin typeface="+mn-ea"/>
                    <a:ea typeface="+mn-ea"/>
                  </a:rPr>
                  <a:t>記事本文 </a:t>
                </a:r>
                <a14:m>
                  <m:oMath xmlns:m="http://schemas.openxmlformats.org/officeDocument/2006/math">
                    <m:sSub>
                      <m:sSubPr>
                        <m:ctrlPr>
                          <a:rPr lang="en-US" altLang="ja-JP" sz="4400" i="1">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𝑏𝑜𝑑𝑦</m:t>
                        </m:r>
                      </m:sub>
                    </m:sSub>
                  </m:oMath>
                </a14:m>
                <a:r>
                  <a:rPr lang="en-US" altLang="ja-JP" sz="4400" dirty="0">
                    <a:latin typeface="+mn-ea"/>
                    <a:ea typeface="+mn-ea"/>
                  </a:rPr>
                  <a:t>,</a:t>
                </a:r>
              </a:p>
              <a:p>
                <a:r>
                  <a:rPr lang="en-US" altLang="ja-JP" sz="4400" dirty="0">
                    <a:latin typeface="+mn-ea"/>
                    <a:ea typeface="+mn-ea"/>
                  </a:rPr>
                  <a:t>	</a:t>
                </a:r>
                <a:r>
                  <a:rPr lang="ja-JP" altLang="en-US" sz="4400" dirty="0">
                    <a:latin typeface="+mn-ea"/>
                    <a:ea typeface="+mn-ea"/>
                  </a:rPr>
                  <a:t>カテゴリーラベル </a:t>
                </a:r>
                <a14:m>
                  <m:oMath xmlns:m="http://schemas.openxmlformats.org/officeDocument/2006/math">
                    <m:sSub>
                      <m:sSubPr>
                        <m:ctrlPr>
                          <a:rPr lang="en-US" altLang="ja-JP" sz="4400" i="1" smtClean="0">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𝑙𝑎𝑏𝑒𝑙</m:t>
                        </m:r>
                      </m:sub>
                    </m:sSub>
                    <m:r>
                      <a:rPr lang="en-US" altLang="ja-JP" sz="4400" i="1">
                        <a:latin typeface="Cambria Math" panose="02040503050406030204" pitchFamily="18" charset="0"/>
                        <a:ea typeface="Cambria Math" panose="02040503050406030204" pitchFamily="18" charset="0"/>
                      </a:rPr>
                      <m:t>∈</m:t>
                    </m:r>
                    <m:d>
                      <m:dPr>
                        <m:begChr m:val="{"/>
                        <m:endChr m:val="}"/>
                        <m:ctrlPr>
                          <a:rPr lang="en-US" altLang="ja-JP" sz="4400" b="0" i="1" smtClean="0">
                            <a:latin typeface="Cambria Math" panose="02040503050406030204" pitchFamily="18" charset="0"/>
                          </a:rPr>
                        </m:ctrlPr>
                      </m:dPr>
                      <m:e>
                        <m:r>
                          <a:rPr lang="en-US" altLang="ja-JP" sz="4400" b="0" i="1" smtClean="0">
                            <a:latin typeface="Cambria Math" panose="02040503050406030204" pitchFamily="18" charset="0"/>
                          </a:rPr>
                          <m:t>0, 1, …,8</m:t>
                        </m:r>
                      </m:e>
                    </m:d>
                  </m:oMath>
                </a14:m>
                <a:r>
                  <a:rPr lang="en-US" altLang="ja-JP" sz="4400" dirty="0">
                    <a:latin typeface="+mn-ea"/>
                    <a:ea typeface="+mn-ea"/>
                  </a:rPr>
                  <a:t> </a:t>
                </a:r>
                <a:r>
                  <a:rPr lang="ja-JP" altLang="en-US" sz="4400" dirty="0">
                    <a:latin typeface="+mn-ea"/>
                    <a:ea typeface="+mn-ea"/>
                  </a:rPr>
                  <a:t>を持つ</a:t>
                </a:r>
                <a:endParaRPr lang="en-US" altLang="ja-JP" sz="4400" dirty="0">
                  <a:latin typeface="+mn-ea"/>
                  <a:ea typeface="+mn-ea"/>
                </a:endParaRPr>
              </a:p>
              <a:p>
                <a:endParaRPr lang="en-US" altLang="ja-JP" sz="4400" dirty="0">
                  <a:latin typeface="+mn-ea"/>
                  <a:ea typeface="+mn-ea"/>
                </a:endParaRPr>
              </a:p>
              <a:p>
                <a:r>
                  <a:rPr lang="ja-JP" altLang="en-US" sz="4400" dirty="0">
                    <a:latin typeface="+mn-ea"/>
                    <a:ea typeface="+mn-ea"/>
                  </a:rPr>
                  <a:t>・要約文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𝑠𝑢𝑚𝑚𝑎𝑟𝑦</m:t>
                        </m:r>
                      </m:sub>
                    </m:sSub>
                  </m:oMath>
                </a14:m>
                <a:r>
                  <a:rPr lang="ja-JP" altLang="en-US" sz="4400" dirty="0">
                    <a:latin typeface="+mn-ea"/>
                    <a:ea typeface="+mn-ea"/>
                  </a:rPr>
                  <a:t> の生成</a:t>
                </a:r>
                <a:endParaRPr lang="en-US" altLang="ja-JP" sz="44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400" dirty="0">
                  <a:latin typeface="+mn-ea"/>
                  <a:ea typeface="+mn-ea"/>
                </a:endParaRPr>
              </a:p>
              <a:p>
                <a:pPr lvl="2"/>
                <a:endParaRPr lang="en-US" sz="4400" dirty="0">
                  <a:latin typeface="+mn-ea"/>
                  <a:ea typeface="+mn-ea"/>
                </a:endParaRPr>
              </a:p>
              <a:p>
                <a:pPr lvl="2"/>
                <a:endParaRPr lang="en-US" sz="4400" dirty="0">
                  <a:latin typeface="+mn-ea"/>
                  <a:ea typeface="+mn-ea"/>
                </a:endParaRPr>
              </a:p>
            </p:txBody>
          </p:sp>
        </mc:Choice>
        <mc:Fallback>
          <p:sp>
            <p:nvSpPr>
              <p:cNvPr id="111" name="Google Shape;92;p14">
                <a:extLst>
                  <a:ext uri="{FF2B5EF4-FFF2-40B4-BE49-F238E27FC236}">
                    <a16:creationId xmlns:a16="http://schemas.microsoft.com/office/drawing/2014/main" id="{DB569F38-F4C8-C41B-5A30-56549CA4DD2C}"/>
                  </a:ext>
                </a:extLst>
              </p:cNvPr>
              <p:cNvSpPr txBox="1">
                <a:spLocks noRot="1" noChangeAspect="1" noMove="1" noResize="1" noEditPoints="1" noAdjustHandles="1" noChangeArrowheads="1" noChangeShapeType="1" noTextEdit="1"/>
              </p:cNvSpPr>
              <p:nvPr/>
            </p:nvSpPr>
            <p:spPr>
              <a:xfrm>
                <a:off x="15727299" y="6776655"/>
                <a:ext cx="13789533" cy="8401732"/>
              </a:xfrm>
              <a:prstGeom prst="rect">
                <a:avLst/>
              </a:prstGeom>
              <a:blipFill>
                <a:blip r:embed="rId16"/>
                <a:stretch>
                  <a:fillRect l="-1813" t="-798"/>
                </a:stretch>
              </a:blipFill>
              <a:ln>
                <a:noFill/>
              </a:ln>
            </p:spPr>
            <p:txBody>
              <a:bodyPr/>
              <a:lstStyle/>
              <a:p>
                <a:r>
                  <a:rPr lang="ja-JP" altLang="en-US">
                    <a:noFill/>
                  </a:rPr>
                  <a:t> </a:t>
                </a:r>
              </a:p>
            </p:txBody>
          </p:sp>
        </mc:Fallback>
      </mc:AlternateContent>
      <p:grpSp>
        <p:nvGrpSpPr>
          <p:cNvPr id="117" name="グループ化 116">
            <a:extLst>
              <a:ext uri="{FF2B5EF4-FFF2-40B4-BE49-F238E27FC236}">
                <a16:creationId xmlns:a16="http://schemas.microsoft.com/office/drawing/2014/main" id="{C945B0D1-4439-5F1F-9E36-C0932FC0C497}"/>
              </a:ext>
            </a:extLst>
          </p:cNvPr>
          <p:cNvGrpSpPr/>
          <p:nvPr/>
        </p:nvGrpSpPr>
        <p:grpSpPr>
          <a:xfrm>
            <a:off x="21047250" y="14565773"/>
            <a:ext cx="8329798" cy="366718"/>
            <a:chOff x="20726400" y="14519471"/>
            <a:chExt cx="8329798" cy="366718"/>
          </a:xfrm>
        </p:grpSpPr>
        <p:pic>
          <p:nvPicPr>
            <p:cNvPr id="113" name="図 112" descr="図形&#10;&#10;中程度の精度で自動的に生成された説明">
              <a:extLst>
                <a:ext uri="{FF2B5EF4-FFF2-40B4-BE49-F238E27FC236}">
                  <a16:creationId xmlns:a16="http://schemas.microsoft.com/office/drawing/2014/main" id="{474D39A9-C577-D495-1F79-F05EC019E7AD}"/>
                </a:ext>
              </a:extLst>
            </p:cNvPr>
            <p:cNvPicPr>
              <a:picLocks noChangeAspect="1"/>
            </p:cNvPicPr>
            <p:nvPr/>
          </p:nvPicPr>
          <p:blipFill rotWithShape="1">
            <a:blip r:embed="rId17"/>
            <a:srcRect l="2521" t="-1120" b="73489"/>
            <a:stretch/>
          </p:blipFill>
          <p:spPr>
            <a:xfrm>
              <a:off x="20726400" y="14519471"/>
              <a:ext cx="8329798" cy="366718"/>
            </a:xfrm>
            <a:prstGeom prst="rect">
              <a:avLst/>
            </a:prstGeom>
          </p:spPr>
        </p:pic>
        <p:cxnSp>
          <p:nvCxnSpPr>
            <p:cNvPr id="114" name="直線コネクタ 113">
              <a:extLst>
                <a:ext uri="{FF2B5EF4-FFF2-40B4-BE49-F238E27FC236}">
                  <a16:creationId xmlns:a16="http://schemas.microsoft.com/office/drawing/2014/main" id="{22C460EF-FC99-2F14-C86E-D480AABDDB1F}"/>
                </a:ext>
              </a:extLst>
            </p:cNvPr>
            <p:cNvCxnSpPr>
              <a:cxnSpLocks/>
            </p:cNvCxnSpPr>
            <p:nvPr/>
          </p:nvCxnSpPr>
          <p:spPr>
            <a:xfrm>
              <a:off x="27333524" y="14886189"/>
              <a:ext cx="1613767"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119" name="グループ化 118">
            <a:extLst>
              <a:ext uri="{FF2B5EF4-FFF2-40B4-BE49-F238E27FC236}">
                <a16:creationId xmlns:a16="http://schemas.microsoft.com/office/drawing/2014/main" id="{0B1E6A6C-6C28-75DD-FCC0-9C777C6143E6}"/>
              </a:ext>
            </a:extLst>
          </p:cNvPr>
          <p:cNvGrpSpPr/>
          <p:nvPr/>
        </p:nvGrpSpPr>
        <p:grpSpPr>
          <a:xfrm>
            <a:off x="15621132" y="40059943"/>
            <a:ext cx="14030467" cy="1505737"/>
            <a:chOff x="791997" y="31364635"/>
            <a:chExt cx="14030467" cy="4529056"/>
          </a:xfrm>
        </p:grpSpPr>
        <p:sp>
          <p:nvSpPr>
            <p:cNvPr id="122" name="Google Shape;67;p14">
              <a:extLst>
                <a:ext uri="{FF2B5EF4-FFF2-40B4-BE49-F238E27FC236}">
                  <a16:creationId xmlns:a16="http://schemas.microsoft.com/office/drawing/2014/main" id="{F0635632-872D-BB6E-FAD4-53C9D9A972B7}"/>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p14">
              <a:extLst>
                <a:ext uri="{FF2B5EF4-FFF2-40B4-BE49-F238E27FC236}">
                  <a16:creationId xmlns:a16="http://schemas.microsoft.com/office/drawing/2014/main" id="{E8E95C8D-C8D3-94FF-0B51-503E40D8058E}"/>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p:txBody>
        </p:sp>
      </p:grpSp>
      <p:pic>
        <p:nvPicPr>
          <p:cNvPr id="126" name="図 125" descr="グラフ, ヒストグラム&#10;&#10;自動的に生成された説明">
            <a:extLst>
              <a:ext uri="{FF2B5EF4-FFF2-40B4-BE49-F238E27FC236}">
                <a16:creationId xmlns:a16="http://schemas.microsoft.com/office/drawing/2014/main" id="{3B352204-80AC-9D46-A2A5-09CB11B19F61}"/>
              </a:ext>
            </a:extLst>
          </p:cNvPr>
          <p:cNvPicPr>
            <a:picLocks noChangeAspect="1"/>
          </p:cNvPicPr>
          <p:nvPr/>
        </p:nvPicPr>
        <p:blipFill rotWithShape="1">
          <a:blip r:embed="rId4"/>
          <a:srcRect l="73443" t="12901" r="10486" b="75056"/>
          <a:stretch/>
        </p:blipFill>
        <p:spPr>
          <a:xfrm>
            <a:off x="22975707" y="28364480"/>
            <a:ext cx="2627493" cy="1181385"/>
          </a:xfrm>
          <a:prstGeom prst="rect">
            <a:avLst/>
          </a:prstGeom>
        </p:spPr>
      </p:pic>
      <p:grpSp>
        <p:nvGrpSpPr>
          <p:cNvPr id="130" name="グループ化 129">
            <a:extLst>
              <a:ext uri="{FF2B5EF4-FFF2-40B4-BE49-F238E27FC236}">
                <a16:creationId xmlns:a16="http://schemas.microsoft.com/office/drawing/2014/main" id="{111E4CD5-837C-9528-FABB-C11D0D9C81E8}"/>
              </a:ext>
            </a:extLst>
          </p:cNvPr>
          <p:cNvGrpSpPr/>
          <p:nvPr/>
        </p:nvGrpSpPr>
        <p:grpSpPr>
          <a:xfrm>
            <a:off x="15964075" y="15255920"/>
            <a:ext cx="13034874" cy="3335895"/>
            <a:chOff x="15964075" y="15079314"/>
            <a:chExt cx="13034874" cy="3335895"/>
          </a:xfrm>
        </p:grpSpPr>
        <p:pic>
          <p:nvPicPr>
            <p:cNvPr id="15" name="図 14">
              <a:extLst>
                <a:ext uri="{FF2B5EF4-FFF2-40B4-BE49-F238E27FC236}">
                  <a16:creationId xmlns:a16="http://schemas.microsoft.com/office/drawing/2014/main" id="{6A35ACD1-ECD0-2B0E-757B-0FD6DBC471F6}"/>
                </a:ext>
              </a:extLst>
            </p:cNvPr>
            <p:cNvPicPr>
              <a:picLocks noChangeAspect="1"/>
            </p:cNvPicPr>
            <p:nvPr/>
          </p:nvPicPr>
          <p:blipFill>
            <a:blip r:embed="rId18"/>
            <a:srcRect/>
            <a:stretch/>
          </p:blipFill>
          <p:spPr>
            <a:xfrm>
              <a:off x="15964075" y="15107160"/>
              <a:ext cx="6789245" cy="3308049"/>
            </a:xfrm>
            <a:prstGeom prst="rect">
              <a:avLst/>
            </a:prstGeom>
          </p:spPr>
        </p:pic>
        <p:pic>
          <p:nvPicPr>
            <p:cNvPr id="129" name="図 128" descr="図形&#10;&#10;中程度の精度で自動的に生成された説明">
              <a:extLst>
                <a:ext uri="{FF2B5EF4-FFF2-40B4-BE49-F238E27FC236}">
                  <a16:creationId xmlns:a16="http://schemas.microsoft.com/office/drawing/2014/main" id="{D28DA4AD-4CEA-EAD4-AC43-C05FCF7B8989}"/>
                </a:ext>
              </a:extLst>
            </p:cNvPr>
            <p:cNvPicPr>
              <a:picLocks noChangeAspect="1"/>
            </p:cNvPicPr>
            <p:nvPr/>
          </p:nvPicPr>
          <p:blipFill>
            <a:blip r:embed="rId19"/>
            <a:stretch>
              <a:fillRect/>
            </a:stretch>
          </p:blipFill>
          <p:spPr>
            <a:xfrm>
              <a:off x="23271203" y="15079314"/>
              <a:ext cx="5727746" cy="1498761"/>
            </a:xfrm>
            <a:prstGeom prst="rect">
              <a:avLst/>
            </a:prstGeom>
          </p:spPr>
        </p:pic>
      </p:grpSp>
      <p:pic>
        <p:nvPicPr>
          <p:cNvPr id="131" name="図 130">
            <a:extLst>
              <a:ext uri="{FF2B5EF4-FFF2-40B4-BE49-F238E27FC236}">
                <a16:creationId xmlns:a16="http://schemas.microsoft.com/office/drawing/2014/main" id="{4796BCBD-9051-CC95-F091-CDFAAA476AB5}"/>
              </a:ext>
            </a:extLst>
          </p:cNvPr>
          <p:cNvPicPr>
            <a:picLocks noChangeAspect="1"/>
          </p:cNvPicPr>
          <p:nvPr/>
        </p:nvPicPr>
        <p:blipFill>
          <a:blip r:embed="rId20"/>
          <a:srcRect/>
          <a:stretch/>
        </p:blipFill>
        <p:spPr>
          <a:xfrm>
            <a:off x="8313908" y="39474998"/>
            <a:ext cx="4528034" cy="304072"/>
          </a:xfrm>
          <a:prstGeom prst="rect">
            <a:avLst/>
          </a:prstGeom>
        </p:spPr>
      </p:pic>
      <p:pic>
        <p:nvPicPr>
          <p:cNvPr id="1026" name="Picture 2" descr="学習曲線 ($p, q$)">
            <a:extLst>
              <a:ext uri="{FF2B5EF4-FFF2-40B4-BE49-F238E27FC236}">
                <a16:creationId xmlns:a16="http://schemas.microsoft.com/office/drawing/2014/main" id="{DE71979C-D6DF-3F00-B3A7-40D9D3D1C43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105757" y="22826246"/>
            <a:ext cx="2524125" cy="428625"/>
          </a:xfrm>
          <a:prstGeom prst="rect">
            <a:avLst/>
          </a:prstGeom>
          <a:noFill/>
          <a:extLst>
            <a:ext uri="{909E8E84-426E-40DD-AFC4-6F175D3DCCD1}">
              <a14:hiddenFill xmlns:a14="http://schemas.microsoft.com/office/drawing/2010/main">
                <a:solidFill>
                  <a:srgbClr val="FFFFFF"/>
                </a:solidFill>
              </a14:hiddenFill>
            </a:ext>
          </a:extLst>
        </p:spPr>
      </p:pic>
      <p:pic>
        <p:nvPicPr>
          <p:cNvPr id="132" name="図 131" descr="グラフ, 折れ線グラフ&#10;&#10;自動的に生成された説明">
            <a:extLst>
              <a:ext uri="{FF2B5EF4-FFF2-40B4-BE49-F238E27FC236}">
                <a16:creationId xmlns:a16="http://schemas.microsoft.com/office/drawing/2014/main" id="{7EB9D8BE-02F8-9512-F448-5218CC4E2822}"/>
              </a:ext>
            </a:extLst>
          </p:cNvPr>
          <p:cNvPicPr>
            <a:picLocks noChangeAspect="1"/>
          </p:cNvPicPr>
          <p:nvPr/>
        </p:nvPicPr>
        <p:blipFill rotWithShape="1">
          <a:blip r:embed="rId7"/>
          <a:srcRect l="13098" t="13261" r="80783" b="78964"/>
          <a:stretch/>
        </p:blipFill>
        <p:spPr>
          <a:xfrm>
            <a:off x="16196441" y="23298356"/>
            <a:ext cx="1166649" cy="873191"/>
          </a:xfrm>
          <a:prstGeom prst="rect">
            <a:avLst/>
          </a:prstGeom>
        </p:spPr>
      </p:pic>
      <p:pic>
        <p:nvPicPr>
          <p:cNvPr id="1028" name="Picture 4" descr="学習曲線 ($p, q, r$)">
            <a:extLst>
              <a:ext uri="{FF2B5EF4-FFF2-40B4-BE49-F238E27FC236}">
                <a16:creationId xmlns:a16="http://schemas.microsoft.com/office/drawing/2014/main" id="{7C8EEA1C-DB08-E2B7-B350-29241731F1D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768299" y="22829726"/>
            <a:ext cx="2886075" cy="428625"/>
          </a:xfrm>
          <a:prstGeom prst="rect">
            <a:avLst/>
          </a:prstGeom>
          <a:noFill/>
          <a:extLst>
            <a:ext uri="{909E8E84-426E-40DD-AFC4-6F175D3DCCD1}">
              <a14:hiddenFill xmlns:a14="http://schemas.microsoft.com/office/drawing/2010/main">
                <a:solidFill>
                  <a:srgbClr val="FFFFFF"/>
                </a:solidFill>
              </a14:hiddenFill>
            </a:ext>
          </a:extLst>
        </p:spPr>
      </p:pic>
      <p:pic>
        <p:nvPicPr>
          <p:cNvPr id="133" name="図 132" descr="グラフ, 折れ線グラフ&#10;&#10;自動的に生成された説明">
            <a:extLst>
              <a:ext uri="{FF2B5EF4-FFF2-40B4-BE49-F238E27FC236}">
                <a16:creationId xmlns:a16="http://schemas.microsoft.com/office/drawing/2014/main" id="{61DD9756-E955-44C8-E2A1-F85CE3C76937}"/>
              </a:ext>
            </a:extLst>
          </p:cNvPr>
          <p:cNvPicPr>
            <a:picLocks noChangeAspect="1"/>
          </p:cNvPicPr>
          <p:nvPr/>
        </p:nvPicPr>
        <p:blipFill rotWithShape="1">
          <a:blip r:embed="rId8"/>
          <a:srcRect l="13056" t="12988" r="80642" b="75228"/>
          <a:stretch/>
        </p:blipFill>
        <p:spPr>
          <a:xfrm>
            <a:off x="23113460" y="23306826"/>
            <a:ext cx="1076426" cy="1185633"/>
          </a:xfrm>
          <a:prstGeom prst="rect">
            <a:avLst/>
          </a:prstGeom>
        </p:spPr>
      </p:pic>
      <p:grpSp>
        <p:nvGrpSpPr>
          <p:cNvPr id="135" name="グループ化 134">
            <a:extLst>
              <a:ext uri="{FF2B5EF4-FFF2-40B4-BE49-F238E27FC236}">
                <a16:creationId xmlns:a16="http://schemas.microsoft.com/office/drawing/2014/main" id="{E043249F-6A0B-8A60-6AEB-803004256CCD}"/>
              </a:ext>
            </a:extLst>
          </p:cNvPr>
          <p:cNvGrpSpPr/>
          <p:nvPr/>
        </p:nvGrpSpPr>
        <p:grpSpPr>
          <a:xfrm>
            <a:off x="23572851" y="27910292"/>
            <a:ext cx="5559337" cy="776810"/>
            <a:chOff x="23572851" y="27363057"/>
            <a:chExt cx="5559337" cy="776810"/>
          </a:xfrm>
        </p:grpSpPr>
        <p:pic>
          <p:nvPicPr>
            <p:cNvPr id="1034" name="Picture 10" descr="訓練データのトークン数分布">
              <a:extLst>
                <a:ext uri="{FF2B5EF4-FFF2-40B4-BE49-F238E27FC236}">
                  <a16:creationId xmlns:a16="http://schemas.microsoft.com/office/drawing/2014/main" id="{A0942BBB-36E4-B03F-07D0-9EC76164233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572851" y="27363057"/>
              <a:ext cx="512445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縦軸: 度数)">
              <a:extLst>
                <a:ext uri="{FF2B5EF4-FFF2-40B4-BE49-F238E27FC236}">
                  <a16:creationId xmlns:a16="http://schemas.microsoft.com/office/drawing/2014/main" id="{5397EFAA-EA26-45ED-C054-7B56E0EE5BE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506927" y="27808932"/>
              <a:ext cx="1625261" cy="33093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 name="Picture 14" descr="\begin{table}[]&#10;\begin{tabular}{c|cc}&#10;\multirow{}{}{} &amp; \multicolumn{2}{c}{トークン数} \\&#10;                  &amp; $\geq 512$    &amp; $&lt; 512$   \\ \hline&#10;Original          &amp; 3747          &amp; 2148      \\&#10;Summary           &amp; 11            &amp; 5884     &#10;\end{tabular}&#10;\end{table}">
            <a:extLst>
              <a:ext uri="{FF2B5EF4-FFF2-40B4-BE49-F238E27FC236}">
                <a16:creationId xmlns:a16="http://schemas.microsoft.com/office/drawing/2014/main" id="{E542F825-C3BC-D166-B16B-D4722398D25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001012" y="31078090"/>
            <a:ext cx="5673951" cy="214890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poch">
            <a:extLst>
              <a:ext uri="{FF2B5EF4-FFF2-40B4-BE49-F238E27FC236}">
                <a16:creationId xmlns:a16="http://schemas.microsoft.com/office/drawing/2014/main" id="{DAB6C980-BDE5-C1F5-7171-98411A99F41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592655"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8" descr="epoch">
            <a:extLst>
              <a:ext uri="{FF2B5EF4-FFF2-40B4-BE49-F238E27FC236}">
                <a16:creationId xmlns:a16="http://schemas.microsoft.com/office/drawing/2014/main" id="{B6DBDD30-3A27-FF96-C5B3-C45555C051D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720798"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Number of Tokens">
            <a:extLst>
              <a:ext uri="{FF2B5EF4-FFF2-40B4-BE49-F238E27FC236}">
                <a16:creationId xmlns:a16="http://schemas.microsoft.com/office/drawing/2014/main" id="{5FF75AF7-EDD6-5CA2-F193-2094CC05FAE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378417" y="33029237"/>
            <a:ext cx="31432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9440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5029</TotalTime>
  <Words>3073</Words>
  <Application>Microsoft Office PowerPoint</Application>
  <PresentationFormat>ユーザー設定</PresentationFormat>
  <Paragraphs>355</Paragraphs>
  <Slides>5</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ＭＳ Ｐゴシック</vt:lpstr>
      <vt:lpstr>Noto Sans Symbols</vt:lpstr>
      <vt:lpstr>Arial</vt:lpstr>
      <vt:lpstr>Calibri</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YUSEI TAKAYAMA</dc:creator>
  <cp:lastModifiedBy>YUSEI TAKAYAMA</cp:lastModifiedBy>
  <cp:revision>20</cp:revision>
  <cp:lastPrinted>2023-08-29T04:04:23Z</cp:lastPrinted>
  <dcterms:modified xsi:type="dcterms:W3CDTF">2024-08-26T18:25:06Z</dcterms:modified>
</cp:coreProperties>
</file>