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2.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3.xml" ContentType="application/vnd.openxmlformats-officedocument.presentationml.comments+xml"/>
  <Override PartName="/ppt/notesSlides/notesSlide8.xml" ContentType="application/vnd.openxmlformats-officedocument.presentationml.notesSlide+xml"/>
  <Override PartName="/ppt/comments/comment4.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5.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omments/comment6.xml" ContentType="application/vnd.openxmlformats-officedocument.presentationml.comment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0"/>
  </p:notesMasterIdLst>
  <p:handoutMasterIdLst>
    <p:handoutMasterId r:id="rId31"/>
  </p:handoutMasterIdLst>
  <p:sldIdLst>
    <p:sldId id="256" r:id="rId2"/>
    <p:sldId id="257" r:id="rId3"/>
    <p:sldId id="258" r:id="rId4"/>
    <p:sldId id="265" r:id="rId5"/>
    <p:sldId id="288" r:id="rId6"/>
    <p:sldId id="289" r:id="rId7"/>
    <p:sldId id="380" r:id="rId8"/>
    <p:sldId id="356" r:id="rId9"/>
    <p:sldId id="269" r:id="rId10"/>
    <p:sldId id="381" r:id="rId11"/>
    <p:sldId id="276" r:id="rId12"/>
    <p:sldId id="305" r:id="rId13"/>
    <p:sldId id="382" r:id="rId14"/>
    <p:sldId id="277" r:id="rId15"/>
    <p:sldId id="383" r:id="rId16"/>
    <p:sldId id="384" r:id="rId17"/>
    <p:sldId id="396" r:id="rId18"/>
    <p:sldId id="387" r:id="rId19"/>
    <p:sldId id="386" r:id="rId20"/>
    <p:sldId id="385" r:id="rId21"/>
    <p:sldId id="389" r:id="rId22"/>
    <p:sldId id="394" r:id="rId23"/>
    <p:sldId id="395" r:id="rId24"/>
    <p:sldId id="391" r:id="rId25"/>
    <p:sldId id="390" r:id="rId26"/>
    <p:sldId id="392" r:id="rId27"/>
    <p:sldId id="393" r:id="rId28"/>
    <p:sldId id="388"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イントロ" id="{194A0914-839F-4038-A473-5A368FCEA467}">
          <p14:sldIdLst>
            <p14:sldId id="256"/>
            <p14:sldId id="257"/>
          </p14:sldIdLst>
        </p14:section>
        <p14:section name="はじめに" id="{05D055B2-583A-4107-B9C6-5AA67C9964DC}">
          <p14:sldIdLst>
            <p14:sldId id="258"/>
            <p14:sldId id="265"/>
            <p14:sldId id="288"/>
            <p14:sldId id="289"/>
            <p14:sldId id="380"/>
            <p14:sldId id="356"/>
            <p14:sldId id="269"/>
          </p14:sldIdLst>
        </p14:section>
        <p14:section name="データセット" id="{824B3EBD-D20D-47C5-8449-3858C7AE8F75}">
          <p14:sldIdLst>
            <p14:sldId id="381"/>
            <p14:sldId id="276"/>
            <p14:sldId id="305"/>
          </p14:sldIdLst>
        </p14:section>
        <p14:section name="実験手順" id="{57D13AC2-5BAF-4A05-8C94-90F750AD787E}">
          <p14:sldIdLst>
            <p14:sldId id="382"/>
            <p14:sldId id="277"/>
            <p14:sldId id="383"/>
            <p14:sldId id="384"/>
            <p14:sldId id="396"/>
            <p14:sldId id="387"/>
            <p14:sldId id="386"/>
          </p14:sldIdLst>
        </p14:section>
        <p14:section name="タイトルなしのセクション" id="{9F2A82DB-0D9B-4321-8C30-50099DD8272C}">
          <p14:sldIdLst>
            <p14:sldId id="385"/>
            <p14:sldId id="389"/>
          </p14:sldIdLst>
        </p14:section>
        <p14:section name="結果・考察" id="{828C8D22-B344-4004-83A3-6AAF5B2929D4}">
          <p14:sldIdLst/>
        </p14:section>
        <p14:section name="まとめ・課題" id="{1CDB7562-F34D-405E-9325-C263D6928193}">
          <p14:sldIdLst/>
        </p14:section>
        <p14:section name="予備" id="{BBFA7761-7406-4169-9063-D47FBB3FFA2F}">
          <p14:sldIdLst>
            <p14:sldId id="394"/>
            <p14:sldId id="395"/>
            <p14:sldId id="391"/>
            <p14:sldId id="390"/>
            <p14:sldId id="392"/>
            <p14:sldId id="393"/>
            <p14:sldId id="38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岡田 真" initials="岡田" lastIdx="9" clrIdx="0">
    <p:extLst>
      <p:ext uri="{19B8F6BF-5375-455C-9EA6-DF929625EA0E}">
        <p15:presenceInfo xmlns:p15="http://schemas.microsoft.com/office/powerpoint/2012/main" userId="S-1-5-21-595097169-452712529-796063619-10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B54B"/>
    <a:srgbClr val="B7E7D6"/>
    <a:srgbClr val="A0814D"/>
    <a:srgbClr val="ED7D31"/>
    <a:srgbClr val="7D9D93"/>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00" autoAdjust="0"/>
    <p:restoredTop sz="81059" autoAdjust="0"/>
  </p:normalViewPr>
  <p:slideViewPr>
    <p:cSldViewPr snapToGrid="0">
      <p:cViewPr varScale="1">
        <p:scale>
          <a:sx n="92" d="100"/>
          <a:sy n="92" d="100"/>
        </p:scale>
        <p:origin x="1986" y="9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8" d="100"/>
          <a:sy n="88" d="100"/>
        </p:scale>
        <p:origin x="2964"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7-27T09:00:58.021" idx="1">
    <p:pos x="5027" y="1139"/>
    <p:text>&amp; はあまりない．and と書く</p:text>
    <p:extLst>
      <p:ext uri="{C676402C-5697-4E1C-873F-D02D1690AC5C}">
        <p15:threadingInfo xmlns:p15="http://schemas.microsoft.com/office/powerpoint/2012/main" timeZoneBias="-540"/>
      </p:ext>
    </p:extLst>
  </p:cm>
  <p:cm authorId="1" dt="2020-07-27T09:01:59.634" idx="2">
    <p:pos x="5230" y="2854"/>
    <p:text>皆だいたい B4 なので．相談して統一してください．</p:text>
    <p:extLst>
      <p:ext uri="{C676402C-5697-4E1C-873F-D02D1690AC5C}">
        <p15:threadingInfo xmlns:p15="http://schemas.microsoft.com/office/powerpoint/2012/main" timeZoneBias="-540"/>
      </p:ext>
    </p:extLst>
  </p:cm>
  <p:cm authorId="1" dt="2020-07-27T09:02:50.242" idx="3">
    <p:pos x="10" y="10"/>
    <p:text>原稿，挨拶からスタートしていいと思う．提携で Hello, everyone. I am Yusei Takayama. Today, Id like to talk about "タイトル". でよいと思う．</p:text>
    <p:extLst>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7-27T09:08:22.146" idx="5">
    <p:pos x="10" y="10"/>
    <p:text>原稿　many researchers’ を加えた．</p:text>
    <p:extLst>
      <p:ext uri="{C676402C-5697-4E1C-873F-D02D1690AC5C}">
        <p15:threadingInfo xmlns:p15="http://schemas.microsoft.com/office/powerpoint/2012/main" timeZoneBias="-5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07-27T09:10:55.585" idx="6">
    <p:pos x="10" y="10"/>
    <p:text>textual data in the comics を加えた．NLP を扱うというのは違和感がある．言語データをNLPを使って扱うということでは．</p:text>
    <p:extLst>
      <p:ext uri="{C676402C-5697-4E1C-873F-D02D1690AC5C}">
        <p15:threadingInfo xmlns:p15="http://schemas.microsoft.com/office/powerpoint/2012/main" timeZoneBias="-5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0-07-27T09:12:42.908" idx="7">
    <p:pos x="10" y="10"/>
    <p:text>as a next step of my research, を加えた．前のスライドを踏まえると唐突に感じるので．</p:text>
    <p:extLst>
      <p:ext uri="{C676402C-5697-4E1C-873F-D02D1690AC5C}">
        <p15:threadingInfo xmlns:p15="http://schemas.microsoft.com/office/powerpoint/2012/main" timeZoneBias="-5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0-07-27T09:15:49.349" idx="8">
    <p:pos x="10" y="10"/>
    <p:text>touch とは何かを説明したほうがいいかも．styles of drawing ぐらい？</p:text>
    <p:extLst>
      <p:ext uri="{C676402C-5697-4E1C-873F-D02D1690AC5C}">
        <p15:threadingInfo xmlns:p15="http://schemas.microsoft.com/office/powerpoint/2012/main" timeZoneBias="-5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0-07-27T09:18:49.809" idx="9">
    <p:pos x="10" y="10"/>
    <p:text>future research plan に変えた．</p:text>
    <p:extLst>
      <p:ext uri="{C676402C-5697-4E1C-873F-D02D1690AC5C}">
        <p15:threadingInfo xmlns:p15="http://schemas.microsoft.com/office/powerpoint/2012/main" timeZoneBias="-54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EC1E80FB-7E2A-4E6D-AA55-6FEF075088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D3DDD556-886E-43C5-99F4-F7A02F77B81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A11B9FB-333F-460A-9517-0BCD279B4527}" type="datetimeFigureOut">
              <a:rPr kumimoji="1" lang="ja-JP" altLang="en-US" smtClean="0"/>
              <a:t>2020/7/28</a:t>
            </a:fld>
            <a:endParaRPr kumimoji="1" lang="ja-JP" altLang="en-US"/>
          </a:p>
        </p:txBody>
      </p:sp>
      <p:sp>
        <p:nvSpPr>
          <p:cNvPr id="4" name="フッター プレースホルダー 3">
            <a:extLst>
              <a:ext uri="{FF2B5EF4-FFF2-40B4-BE49-F238E27FC236}">
                <a16:creationId xmlns:a16="http://schemas.microsoft.com/office/drawing/2014/main" id="{901B71A3-B629-4407-8717-168E0520DC0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2FD55B9F-0FCD-4DBD-8AD4-59EEEDC5BDD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1156A7-5D4B-4FB2-AF71-184A27496207}" type="slidenum">
              <a:rPr kumimoji="1" lang="ja-JP" altLang="en-US" smtClean="0"/>
              <a:t>‹#›</a:t>
            </a:fld>
            <a:endParaRPr kumimoji="1" lang="ja-JP" altLang="en-US"/>
          </a:p>
        </p:txBody>
      </p:sp>
    </p:spTree>
    <p:extLst>
      <p:ext uri="{BB962C8B-B14F-4D97-AF65-F5344CB8AC3E}">
        <p14:creationId xmlns:p14="http://schemas.microsoft.com/office/powerpoint/2010/main" val="27408184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CEA0BD-DC90-403D-801D-2BAD5ACCE07B}" type="datetimeFigureOut">
              <a:rPr kumimoji="1" lang="ja-JP" altLang="en-US" smtClean="0"/>
              <a:t>2020/7/28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4198F6-3BD3-45C7-8FA6-C18C234E0100}" type="slidenum">
              <a:rPr kumimoji="1" lang="ja-JP" altLang="en-US" smtClean="0"/>
              <a:t>‹#›</a:t>
            </a:fld>
            <a:endParaRPr kumimoji="1" lang="ja-JP" altLang="en-US"/>
          </a:p>
        </p:txBody>
      </p:sp>
    </p:spTree>
    <p:extLst>
      <p:ext uri="{BB962C8B-B14F-4D97-AF65-F5344CB8AC3E}">
        <p14:creationId xmlns:p14="http://schemas.microsoft.com/office/powerpoint/2010/main" val="360112539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solidFill>
                  <a:schemeClr val="tx1"/>
                </a:solidFill>
              </a:rPr>
              <a:t>Hello,</a:t>
            </a:r>
            <a:r>
              <a:rPr lang="ja-JP" altLang="en-US" dirty="0">
                <a:solidFill>
                  <a:schemeClr val="tx1"/>
                </a:solidFill>
              </a:rPr>
              <a:t> </a:t>
            </a:r>
            <a:r>
              <a:rPr lang="en-US" altLang="ja-JP" dirty="0">
                <a:solidFill>
                  <a:schemeClr val="tx1"/>
                </a:solidFill>
              </a:rPr>
              <a:t>everyone.</a:t>
            </a:r>
            <a:r>
              <a:rPr lang="ja-JP" altLang="en-US" dirty="0">
                <a:solidFill>
                  <a:schemeClr val="tx1"/>
                </a:solidFill>
              </a:rPr>
              <a:t> </a:t>
            </a:r>
            <a:r>
              <a:rPr lang="en-US" altLang="ja-JP" dirty="0">
                <a:solidFill>
                  <a:schemeClr val="tx1"/>
                </a:solidFill>
              </a:rPr>
              <a:t>I'm</a:t>
            </a:r>
            <a:r>
              <a:rPr lang="ja-JP" altLang="en-US" dirty="0">
                <a:solidFill>
                  <a:schemeClr val="tx1"/>
                </a:solidFill>
              </a:rPr>
              <a:t> </a:t>
            </a:r>
            <a:r>
              <a:rPr lang="en-US" altLang="ja-JP" dirty="0">
                <a:solidFill>
                  <a:schemeClr val="tx1"/>
                </a:solidFill>
              </a:rPr>
              <a:t>Yusei</a:t>
            </a:r>
            <a:r>
              <a:rPr lang="ja-JP" altLang="en-US" dirty="0">
                <a:solidFill>
                  <a:schemeClr val="tx1"/>
                </a:solidFill>
              </a:rPr>
              <a:t> </a:t>
            </a:r>
            <a:r>
              <a:rPr lang="en-US" altLang="ja-JP" dirty="0">
                <a:solidFill>
                  <a:schemeClr val="tx1"/>
                </a:solidFill>
              </a:rPr>
              <a:t>Takayama.</a:t>
            </a:r>
          </a:p>
          <a:p>
            <a:r>
              <a:rPr lang="en-US" altLang="ja-JP" dirty="0">
                <a:solidFill>
                  <a:schemeClr val="tx1"/>
                </a:solidFill>
              </a:rPr>
              <a:t>Today, I`d like to talk about “</a:t>
            </a:r>
            <a:r>
              <a:rPr lang="en-US" altLang="ja-JP" sz="1200" cap="none" dirty="0">
                <a:solidFill>
                  <a:schemeClr val="tx1"/>
                </a:solidFill>
              </a:rPr>
              <a:t>A Method of Emotional Estimation &amp;</a:t>
            </a:r>
            <a:br>
              <a:rPr lang="en-US" altLang="ja-JP" sz="1200" cap="none" dirty="0">
                <a:solidFill>
                  <a:schemeClr val="tx1"/>
                </a:solidFill>
              </a:rPr>
            </a:br>
            <a:r>
              <a:rPr lang="en-US" altLang="ja-JP" sz="1200" cap="none" dirty="0">
                <a:solidFill>
                  <a:schemeClr val="tx1"/>
                </a:solidFill>
              </a:rPr>
              <a:t>An Investigation of </a:t>
            </a:r>
            <a:r>
              <a:rPr lang="en-US" altLang="ja-JP" sz="1200" cap="none" dirty="0" err="1">
                <a:solidFill>
                  <a:schemeClr val="tx1"/>
                </a:solidFill>
              </a:rPr>
              <a:t>Multimodalization</a:t>
            </a:r>
            <a:r>
              <a:rPr lang="en-US" altLang="ja-JP" sz="1200" cap="none" dirty="0">
                <a:solidFill>
                  <a:schemeClr val="tx1"/>
                </a:solidFill>
              </a:rPr>
              <a:t> about Four-Scene Comics </a:t>
            </a:r>
            <a:br>
              <a:rPr lang="en-US" altLang="ja-JP" sz="1200" cap="none" dirty="0">
                <a:solidFill>
                  <a:schemeClr val="tx1"/>
                </a:solidFill>
              </a:rPr>
            </a:br>
            <a:r>
              <a:rPr lang="en-US" altLang="ja-JP" sz="1200" cap="none" dirty="0">
                <a:solidFill>
                  <a:schemeClr val="tx1"/>
                </a:solidFill>
              </a:rPr>
              <a:t>Based on Deep Learning</a:t>
            </a:r>
            <a:r>
              <a:rPr lang="en-US" altLang="ja-JP" dirty="0">
                <a:solidFill>
                  <a:schemeClr val="tx1"/>
                </a:solidFill>
              </a:rPr>
              <a:t>”.</a:t>
            </a:r>
          </a:p>
          <a:p>
            <a:r>
              <a:rPr lang="en-US" altLang="ja-JP" dirty="0">
                <a:solidFill>
                  <a:schemeClr val="tx1"/>
                </a:solidFill>
              </a:rPr>
              <a:t>-------------</a:t>
            </a:r>
          </a:p>
          <a:p>
            <a:endParaRPr lang="en-US" altLang="ja-JP" dirty="0">
              <a:solidFill>
                <a:schemeClr val="tx1"/>
              </a:solidFill>
            </a:endParaRPr>
          </a:p>
          <a:p>
            <a:r>
              <a:rPr lang="ja-JP" altLang="en-US" dirty="0">
                <a:solidFill>
                  <a:schemeClr val="tx1"/>
                </a:solidFill>
              </a:rPr>
              <a:t>「深層学習に基づく</a:t>
            </a:r>
            <a:r>
              <a:rPr lang="en-US" altLang="ja-JP" dirty="0">
                <a:solidFill>
                  <a:schemeClr val="tx1"/>
                </a:solidFill>
              </a:rPr>
              <a:t>4 </a:t>
            </a:r>
            <a:r>
              <a:rPr lang="ja-JP" altLang="en-US" dirty="0">
                <a:solidFill>
                  <a:schemeClr val="tx1"/>
                </a:solidFill>
              </a:rPr>
              <a:t>コマ漫画の感情推定とマルチモーダル化への検討」と題しまして</a:t>
            </a:r>
            <a:r>
              <a:rPr lang="en-US" altLang="ja-JP" dirty="0">
                <a:solidFill>
                  <a:schemeClr val="tx1"/>
                </a:solidFill>
              </a:rPr>
              <a:t>,</a:t>
            </a:r>
          </a:p>
          <a:p>
            <a:r>
              <a:rPr lang="ja-JP" altLang="en-US" dirty="0">
                <a:solidFill>
                  <a:schemeClr val="tx1"/>
                </a:solidFill>
              </a:rPr>
              <a:t>ソフトウェアシステム研究グループの高山が発表いたします</a:t>
            </a:r>
            <a:r>
              <a:rPr lang="en-US" altLang="ja-JP" dirty="0">
                <a:solidFill>
                  <a:schemeClr val="tx1"/>
                </a:solidFill>
              </a:rPr>
              <a:t>.</a:t>
            </a:r>
          </a:p>
          <a:p>
            <a:endParaRPr lang="en-US" altLang="ja-JP" dirty="0">
              <a:solidFill>
                <a:schemeClr val="tx1"/>
              </a:solidFill>
            </a:endParaRPr>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1</a:t>
            </a:fld>
            <a:endParaRPr kumimoji="1" lang="ja-JP" altLang="en-US"/>
          </a:p>
        </p:txBody>
      </p:sp>
    </p:spTree>
    <p:extLst>
      <p:ext uri="{BB962C8B-B14F-4D97-AF65-F5344CB8AC3E}">
        <p14:creationId xmlns:p14="http://schemas.microsoft.com/office/powerpoint/2010/main" val="2206691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Next, I’d talk about Data Set.</a:t>
            </a:r>
          </a:p>
          <a:p>
            <a:endParaRPr kumimoji="1" lang="en-US" altLang="ja-JP" dirty="0"/>
          </a:p>
          <a:p>
            <a:r>
              <a:rPr kumimoji="1" lang="en-US" altLang="ja-JP" dirty="0"/>
              <a:t>-----------------</a:t>
            </a:r>
          </a:p>
          <a:p>
            <a:r>
              <a:rPr kumimoji="1" lang="ja-JP" altLang="en-US" dirty="0"/>
              <a:t>次にデータセットについて説明します</a:t>
            </a:r>
            <a:r>
              <a:rPr kumimoji="1" lang="en-US" altLang="ja-JP" dirty="0"/>
              <a:t>.</a:t>
            </a:r>
          </a:p>
          <a:p>
            <a:endParaRPr kumimoji="1" lang="ja-JP" altLang="en-US" dirty="0"/>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10</a:t>
            </a:fld>
            <a:endParaRPr kumimoji="1" lang="ja-JP" altLang="en-US"/>
          </a:p>
        </p:txBody>
      </p:sp>
    </p:spTree>
    <p:extLst>
      <p:ext uri="{BB962C8B-B14F-4D97-AF65-F5344CB8AC3E}">
        <p14:creationId xmlns:p14="http://schemas.microsoft.com/office/powerpoint/2010/main" val="23499412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the dataset used in my research is "Four-Scene Manga Story Dataset".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This dataset was created by 5 artists under the same plot, and divided into 5 touches.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Touch means style of drawing.</a:t>
            </a:r>
          </a:p>
          <a:p>
            <a:endParaRPr kumimoji="1" lang="en-US" altLang="ja-JP" dirty="0"/>
          </a:p>
          <a:p>
            <a:r>
              <a:rPr kumimoji="1" lang="en-US" altLang="ja-JP" b="1" dirty="0"/>
              <a:t>The main feature </a:t>
            </a:r>
            <a:r>
              <a:rPr kumimoji="1" lang="en-US" altLang="ja-JP" dirty="0"/>
              <a:t>is the emotional annotation by the authors.</a:t>
            </a:r>
          </a:p>
          <a:p>
            <a:endParaRPr kumimoji="1" lang="en-US" altLang="ja-JP" dirty="0"/>
          </a:p>
          <a:p>
            <a:r>
              <a:rPr kumimoji="1" lang="en-US" altLang="ja-JP" dirty="0"/>
              <a:t>As shown in the figure, the right side is set to “happiness" and the left side is set to "neutral" for the women's speech.</a:t>
            </a:r>
          </a:p>
          <a:p>
            <a:r>
              <a:rPr kumimoji="1" lang="en-US" altLang="ja-JP" dirty="0"/>
              <a:t>So you can see that even with the same plot, the way to assign the emotion label is depending on their sensibilities.</a:t>
            </a:r>
          </a:p>
          <a:p>
            <a:r>
              <a:rPr kumimoji="1" lang="en-US" altLang="ja-JP" dirty="0"/>
              <a:t>---------------</a:t>
            </a:r>
          </a:p>
          <a:p>
            <a:r>
              <a:rPr kumimoji="1" lang="ja-JP" altLang="en-US" dirty="0"/>
              <a:t>よって本研究で用いるデータセットがこの「</a:t>
            </a:r>
            <a:r>
              <a:rPr kumimoji="1" lang="en-US" altLang="ja-JP" dirty="0"/>
              <a:t>4</a:t>
            </a:r>
            <a:r>
              <a:rPr kumimoji="1" lang="ja-JP" altLang="en-US" dirty="0"/>
              <a:t>コマ漫画ストーリーデータセット」です</a:t>
            </a:r>
            <a:r>
              <a:rPr kumimoji="1" lang="en-US" altLang="ja-JP" dirty="0"/>
              <a:t>.</a:t>
            </a:r>
          </a:p>
          <a:p>
            <a:r>
              <a:rPr kumimoji="1" lang="ja-JP" altLang="en-US" dirty="0"/>
              <a:t>このデータセットは複数の漫画家が同一プロットの下</a:t>
            </a:r>
            <a:r>
              <a:rPr kumimoji="1" lang="en-US" altLang="ja-JP" dirty="0"/>
              <a:t>, </a:t>
            </a:r>
            <a:r>
              <a:rPr kumimoji="1" lang="ja-JP" altLang="en-US" dirty="0"/>
              <a:t>作成しており</a:t>
            </a:r>
            <a:r>
              <a:rPr kumimoji="1" lang="en-US" altLang="ja-JP" dirty="0"/>
              <a:t>, </a:t>
            </a:r>
            <a:r>
              <a:rPr kumimoji="1" lang="ja-JP" altLang="en-US" dirty="0"/>
              <a:t>いくつかのタッチに分かれています</a:t>
            </a:r>
            <a:r>
              <a:rPr kumimoji="1" lang="en-US" altLang="ja-JP" dirty="0"/>
              <a:t>.</a:t>
            </a:r>
          </a:p>
          <a:p>
            <a:r>
              <a:rPr kumimoji="1" lang="ja-JP" altLang="en-US" dirty="0"/>
              <a:t>そして作者による感情アノテーションがされていることが大きな特徴です</a:t>
            </a:r>
            <a:r>
              <a:rPr kumimoji="1" lang="en-US" altLang="ja-JP" dirty="0"/>
              <a:t>.</a:t>
            </a:r>
          </a:p>
          <a:p>
            <a:endParaRPr kumimoji="1" lang="en-US" altLang="ja-JP" dirty="0"/>
          </a:p>
          <a:p>
            <a:r>
              <a:rPr kumimoji="1" lang="ja-JP" altLang="en-US" dirty="0"/>
              <a:t>図の通り</a:t>
            </a:r>
            <a:r>
              <a:rPr kumimoji="1" lang="en-US" altLang="ja-JP" dirty="0"/>
              <a:t>, </a:t>
            </a:r>
            <a:r>
              <a:rPr kumimoji="1" lang="ja-JP" altLang="en-US" dirty="0"/>
              <a:t>女性の発言に対して</a:t>
            </a:r>
            <a:r>
              <a:rPr kumimoji="1" lang="en-US" altLang="ja-JP" dirty="0"/>
              <a:t>, </a:t>
            </a:r>
            <a:r>
              <a:rPr kumimoji="1" lang="ja-JP" altLang="en-US" dirty="0"/>
              <a:t>右側は</a:t>
            </a:r>
            <a:r>
              <a:rPr kumimoji="1" lang="en-US" altLang="ja-JP" dirty="0"/>
              <a:t>”</a:t>
            </a:r>
            <a:r>
              <a:rPr kumimoji="1" lang="ja-JP" altLang="en-US" dirty="0"/>
              <a:t>喜楽</a:t>
            </a:r>
            <a:r>
              <a:rPr kumimoji="1" lang="en-US" altLang="ja-JP" dirty="0"/>
              <a:t>”, </a:t>
            </a:r>
            <a:r>
              <a:rPr kumimoji="1" lang="ja-JP" altLang="en-US" dirty="0"/>
              <a:t>左側は</a:t>
            </a:r>
            <a:r>
              <a:rPr kumimoji="1" lang="en-US" altLang="ja-JP" dirty="0"/>
              <a:t>”</a:t>
            </a:r>
            <a:r>
              <a:rPr kumimoji="1" lang="ja-JP" altLang="en-US" dirty="0"/>
              <a:t>ニュートラル</a:t>
            </a:r>
            <a:r>
              <a:rPr kumimoji="1" lang="en-US" altLang="ja-JP" dirty="0"/>
              <a:t>”</a:t>
            </a:r>
            <a:r>
              <a:rPr kumimoji="1" lang="ja-JP" altLang="en-US" dirty="0"/>
              <a:t>と設定しており</a:t>
            </a:r>
            <a:r>
              <a:rPr kumimoji="1" lang="en-US" altLang="ja-JP" dirty="0"/>
              <a:t>, </a:t>
            </a:r>
          </a:p>
          <a:p>
            <a:r>
              <a:rPr kumimoji="1" lang="ja-JP" altLang="en-US" dirty="0"/>
              <a:t>同一プロットであっても作者の感性によって感情ラベルのつけ方が異なることが分かります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11</a:t>
            </a:fld>
            <a:endParaRPr kumimoji="1" lang="ja-JP" altLang="en-US"/>
          </a:p>
        </p:txBody>
      </p:sp>
    </p:spTree>
    <p:extLst>
      <p:ext uri="{BB962C8B-B14F-4D97-AF65-F5344CB8AC3E}">
        <p14:creationId xmlns:p14="http://schemas.microsoft.com/office/powerpoint/2010/main" val="39920595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This dataset has these five touches. And, these seven emotion labels.</a:t>
            </a:r>
          </a:p>
          <a:p>
            <a:r>
              <a:rPr kumimoji="1" lang="en-US" altLang="ja-JP" dirty="0"/>
              <a:t>----------------</a:t>
            </a:r>
          </a:p>
          <a:p>
            <a:r>
              <a:rPr kumimoji="1" lang="ja-JP" altLang="en-US" dirty="0"/>
              <a:t>このデータセットはこれらの５つのタッチがあり</a:t>
            </a:r>
            <a:r>
              <a:rPr kumimoji="1" lang="en-US" altLang="ja-JP" dirty="0"/>
              <a:t>, </a:t>
            </a:r>
            <a:r>
              <a:rPr kumimoji="1" lang="ja-JP" altLang="en-US" dirty="0"/>
              <a:t>それぞれ</a:t>
            </a:r>
            <a:r>
              <a:rPr kumimoji="1" lang="en-US" altLang="ja-JP" dirty="0"/>
              <a:t>10</a:t>
            </a:r>
            <a:r>
              <a:rPr kumimoji="1" lang="ja-JP" altLang="en-US" dirty="0"/>
              <a:t>話まで存在します</a:t>
            </a:r>
            <a:r>
              <a:rPr kumimoji="1" lang="en-US" altLang="ja-JP" dirty="0"/>
              <a:t>.</a:t>
            </a:r>
          </a:p>
          <a:p>
            <a:r>
              <a:rPr kumimoji="1" lang="ja-JP" altLang="en-US" dirty="0"/>
              <a:t>そして感情ラベルとしては</a:t>
            </a:r>
            <a:r>
              <a:rPr kumimoji="1" lang="en-US" altLang="ja-JP" dirty="0"/>
              <a:t>, </a:t>
            </a:r>
            <a:r>
              <a:rPr kumimoji="1" lang="ja-JP" altLang="en-US" dirty="0"/>
              <a:t>ニュートラル</a:t>
            </a:r>
            <a:r>
              <a:rPr kumimoji="1" lang="en-US" altLang="ja-JP" dirty="0"/>
              <a:t>, </a:t>
            </a:r>
            <a:r>
              <a:rPr kumimoji="1" lang="ja-JP" altLang="en-US" dirty="0"/>
              <a:t>喜楽</a:t>
            </a:r>
            <a:r>
              <a:rPr kumimoji="1" lang="en-US" altLang="ja-JP" dirty="0"/>
              <a:t>, </a:t>
            </a:r>
            <a:r>
              <a:rPr kumimoji="1" lang="ja-JP" altLang="en-US" dirty="0"/>
              <a:t>驚愕</a:t>
            </a:r>
            <a:r>
              <a:rPr kumimoji="1" lang="en-US" altLang="ja-JP" dirty="0"/>
              <a:t>, </a:t>
            </a:r>
            <a:r>
              <a:rPr kumimoji="1" lang="ja-JP" altLang="en-US" dirty="0"/>
              <a:t>恐怖</a:t>
            </a:r>
            <a:r>
              <a:rPr kumimoji="1" lang="en-US" altLang="ja-JP" dirty="0"/>
              <a:t>, </a:t>
            </a:r>
            <a:r>
              <a:rPr kumimoji="1" lang="ja-JP" altLang="en-US" dirty="0"/>
              <a:t>悲哀</a:t>
            </a:r>
            <a:r>
              <a:rPr kumimoji="1" lang="en-US" altLang="ja-JP" dirty="0"/>
              <a:t>, </a:t>
            </a:r>
            <a:r>
              <a:rPr kumimoji="1" lang="ja-JP" altLang="en-US" dirty="0"/>
              <a:t>憤怒</a:t>
            </a:r>
            <a:r>
              <a:rPr kumimoji="1" lang="en-US" altLang="ja-JP" dirty="0"/>
              <a:t>, </a:t>
            </a:r>
            <a:r>
              <a:rPr kumimoji="1" lang="ja-JP" altLang="en-US" dirty="0"/>
              <a:t>嫌悪の７種類存在します</a:t>
            </a:r>
            <a:r>
              <a:rPr kumimoji="1" lang="en-US" altLang="ja-JP" dirty="0"/>
              <a:t>.</a:t>
            </a:r>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12</a:t>
            </a:fld>
            <a:endParaRPr kumimoji="1" lang="ja-JP" altLang="en-US"/>
          </a:p>
        </p:txBody>
      </p:sp>
    </p:spTree>
    <p:extLst>
      <p:ext uri="{BB962C8B-B14F-4D97-AF65-F5344CB8AC3E}">
        <p14:creationId xmlns:p14="http://schemas.microsoft.com/office/powerpoint/2010/main" val="28648747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Next, I’d talk about procedure of my research.</a:t>
            </a:r>
          </a:p>
          <a:p>
            <a:endParaRPr kumimoji="1" lang="en-US" altLang="ja-JP" dirty="0"/>
          </a:p>
          <a:p>
            <a:r>
              <a:rPr kumimoji="1" lang="en-US" altLang="ja-JP" dirty="0"/>
              <a:t>-----------------</a:t>
            </a:r>
          </a:p>
          <a:p>
            <a:r>
              <a:rPr kumimoji="1" lang="ja-JP" altLang="en-US" dirty="0"/>
              <a:t>次に実験手順について説明します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13</a:t>
            </a:fld>
            <a:endParaRPr kumimoji="1" lang="ja-JP" altLang="en-US"/>
          </a:p>
        </p:txBody>
      </p:sp>
    </p:spTree>
    <p:extLst>
      <p:ext uri="{BB962C8B-B14F-4D97-AF65-F5344CB8AC3E}">
        <p14:creationId xmlns:p14="http://schemas.microsoft.com/office/powerpoint/2010/main" val="42835776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sz="1200" cap="none" dirty="0">
                <a:solidFill>
                  <a:schemeClr val="tx1"/>
                </a:solidFill>
              </a:rPr>
              <a:t>because of the size of dataset and the difficulty of the analysis,</a:t>
            </a:r>
          </a:p>
          <a:p>
            <a:r>
              <a:rPr lang="en-US" altLang="ja-JP" sz="1200" cap="none" dirty="0">
                <a:solidFill>
                  <a:schemeClr val="tx1"/>
                </a:solidFill>
              </a:rPr>
              <a:t>I deal with 2 class classification problem which </a:t>
            </a:r>
          </a:p>
          <a:p>
            <a:r>
              <a:rPr lang="en-US" altLang="ja-JP" sz="1200" cap="none" dirty="0">
                <a:solidFill>
                  <a:schemeClr val="tx1"/>
                </a:solidFill>
              </a:rPr>
              <a:t>Positive class is only </a:t>
            </a:r>
            <a:r>
              <a:rPr lang="en-US" altLang="ja-JP" sz="1200" b="1" cap="none" dirty="0" err="1">
                <a:solidFill>
                  <a:schemeClr val="tx1"/>
                </a:solidFill>
              </a:rPr>
              <a:t>Hapinness</a:t>
            </a:r>
            <a:r>
              <a:rPr lang="en-US" altLang="ja-JP" sz="1200" b="1" cap="none" dirty="0">
                <a:solidFill>
                  <a:schemeClr val="tx1"/>
                </a:solidFill>
              </a:rPr>
              <a:t> label </a:t>
            </a:r>
            <a:r>
              <a:rPr lang="en-US" altLang="ja-JP" sz="1200" cap="none" dirty="0">
                <a:solidFill>
                  <a:schemeClr val="tx1"/>
                </a:solidFill>
              </a:rPr>
              <a:t>and</a:t>
            </a:r>
          </a:p>
          <a:p>
            <a:r>
              <a:rPr lang="en-US" altLang="ja-JP" sz="1200" cap="none" dirty="0">
                <a:solidFill>
                  <a:schemeClr val="tx1"/>
                </a:solidFill>
              </a:rPr>
              <a:t>Negative class </a:t>
            </a:r>
            <a:r>
              <a:rPr lang="en-US" altLang="ja-JP" sz="1200" b="1" cap="none" dirty="0">
                <a:solidFill>
                  <a:schemeClr val="tx1"/>
                </a:solidFill>
              </a:rPr>
              <a:t>is the others</a:t>
            </a:r>
            <a:r>
              <a:rPr lang="en-US" altLang="ja-JP" sz="1200" cap="none" dirty="0">
                <a:solidFill>
                  <a:schemeClr val="tx1"/>
                </a:solidFill>
              </a:rPr>
              <a:t>.</a:t>
            </a:r>
          </a:p>
          <a:p>
            <a:endParaRPr kumimoji="1" lang="en-US" altLang="ja-JP" dirty="0"/>
          </a:p>
          <a:p>
            <a:r>
              <a:rPr kumimoji="1" lang="en-US" altLang="ja-JP" dirty="0"/>
              <a:t>------------</a:t>
            </a:r>
          </a:p>
          <a:p>
            <a:endParaRPr kumimoji="1" lang="en-US" altLang="ja-JP" dirty="0"/>
          </a:p>
          <a:p>
            <a:r>
              <a:rPr kumimoji="1" lang="ja-JP" altLang="en-US" dirty="0"/>
              <a:t>本実験ではデータ数と解析の難しさの問題から</a:t>
            </a:r>
            <a:r>
              <a:rPr kumimoji="1" lang="en-US" altLang="ja-JP" dirty="0"/>
              <a:t>, </a:t>
            </a:r>
            <a:r>
              <a:rPr kumimoji="1" lang="ja-JP" altLang="en-US" dirty="0"/>
              <a:t>喜楽のみを正例クラス</a:t>
            </a:r>
            <a:r>
              <a:rPr kumimoji="1" lang="en-US" altLang="ja-JP" dirty="0"/>
              <a:t>, </a:t>
            </a:r>
            <a:r>
              <a:rPr kumimoji="1" lang="ja-JP" altLang="en-US" dirty="0"/>
              <a:t>その他をすべて負例クラスとした</a:t>
            </a:r>
            <a:r>
              <a:rPr kumimoji="1" lang="en-US" altLang="ja-JP" dirty="0"/>
              <a:t>2</a:t>
            </a:r>
            <a:r>
              <a:rPr kumimoji="1" lang="ja-JP" altLang="en-US" dirty="0"/>
              <a:t>クラス</a:t>
            </a:r>
            <a:r>
              <a:rPr lang="ja-JP" altLang="en-US" sz="1200" dirty="0">
                <a:solidFill>
                  <a:schemeClr val="tx1">
                    <a:lumMod val="95000"/>
                  </a:schemeClr>
                </a:solidFill>
              </a:rPr>
              <a:t>のセリフの感情推定</a:t>
            </a:r>
            <a:endParaRPr lang="en-US" altLang="ja-JP" sz="1200" u="sng" dirty="0">
              <a:solidFill>
                <a:schemeClr val="tx1">
                  <a:lumMod val="95000"/>
                </a:schemeClr>
              </a:solidFill>
            </a:endParaRPr>
          </a:p>
          <a:p>
            <a:r>
              <a:rPr kumimoji="1" lang="ja-JP" altLang="en-US" dirty="0"/>
              <a:t>を行います</a:t>
            </a:r>
            <a:r>
              <a:rPr kumimoji="1" lang="en-US" altLang="ja-JP" dirty="0"/>
              <a:t>.</a:t>
            </a:r>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14</a:t>
            </a:fld>
            <a:endParaRPr kumimoji="1" lang="ja-JP" altLang="en-US"/>
          </a:p>
        </p:txBody>
      </p:sp>
    </p:spTree>
    <p:extLst>
      <p:ext uri="{BB962C8B-B14F-4D97-AF65-F5344CB8AC3E}">
        <p14:creationId xmlns:p14="http://schemas.microsoft.com/office/powerpoint/2010/main" val="9523001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More specifically,</a:t>
            </a:r>
          </a:p>
          <a:p>
            <a:r>
              <a:rPr kumimoji="1" lang="en-US" altLang="ja-JP" dirty="0"/>
              <a:t>As mentioned above, each dialog is assigned a single emotion label by the authors.</a:t>
            </a:r>
          </a:p>
          <a:p>
            <a:r>
              <a:rPr kumimoji="1" lang="en-US" altLang="ja-JP" dirty="0"/>
              <a:t>So, I can say that this is a classification problem with dialog as input and label as output.</a:t>
            </a:r>
          </a:p>
          <a:p>
            <a:endParaRPr kumimoji="1" lang="en-US" altLang="ja-JP" dirty="0"/>
          </a:p>
          <a:p>
            <a:r>
              <a:rPr kumimoji="1" lang="en-US" altLang="ja-JP" dirty="0"/>
              <a:t>-----------------</a:t>
            </a:r>
          </a:p>
          <a:p>
            <a:r>
              <a:rPr kumimoji="1" lang="ja-JP" altLang="en-US" dirty="0"/>
              <a:t>データセット内の</a:t>
            </a:r>
            <a:r>
              <a:rPr lang="ja-JP" altLang="en-US" sz="1200" cap="none" dirty="0">
                <a:solidFill>
                  <a:schemeClr val="tx1"/>
                </a:solidFill>
              </a:rPr>
              <a:t>各セリフには </a:t>
            </a:r>
            <a:r>
              <a:rPr lang="en-US" altLang="ja-JP" sz="1200" cap="none" dirty="0">
                <a:solidFill>
                  <a:schemeClr val="tx1"/>
                </a:solidFill>
              </a:rPr>
              <a:t>1 </a:t>
            </a:r>
            <a:r>
              <a:rPr lang="ja-JP" altLang="en-US" sz="1200" cap="none" dirty="0">
                <a:solidFill>
                  <a:schemeClr val="tx1"/>
                </a:solidFill>
              </a:rPr>
              <a:t>つの感情ラベルが付与されています</a:t>
            </a:r>
            <a:r>
              <a:rPr lang="en-US" altLang="ja-JP" sz="1200" cap="none" dirty="0">
                <a:solidFill>
                  <a:schemeClr val="tx1"/>
                </a:solidFill>
              </a:rPr>
              <a:t>.</a:t>
            </a:r>
          </a:p>
          <a:p>
            <a:endParaRPr lang="en-US" altLang="ja-JP" sz="1200" cap="none" dirty="0">
              <a:solidFill>
                <a:schemeClr val="tx1"/>
              </a:solidFill>
            </a:endParaRPr>
          </a:p>
          <a:p>
            <a:r>
              <a:rPr lang="ja-JP" altLang="en-US" sz="1200" cap="none" dirty="0">
                <a:solidFill>
                  <a:schemeClr val="tx1"/>
                </a:solidFill>
              </a:rPr>
              <a:t>つまり、これは</a:t>
            </a:r>
            <a:r>
              <a:rPr lang="en-US" altLang="ja-JP" sz="1200" cap="none" dirty="0">
                <a:solidFill>
                  <a:schemeClr val="tx1"/>
                </a:solidFill>
              </a:rPr>
              <a:t>dialog</a:t>
            </a:r>
            <a:r>
              <a:rPr lang="ja-JP" altLang="en-US" sz="1200" cap="none" dirty="0">
                <a:solidFill>
                  <a:schemeClr val="tx1"/>
                </a:solidFill>
              </a:rPr>
              <a:t>を入力、</a:t>
            </a:r>
            <a:r>
              <a:rPr lang="en-US" altLang="ja-JP" sz="1200" cap="none" dirty="0">
                <a:solidFill>
                  <a:schemeClr val="tx1"/>
                </a:solidFill>
              </a:rPr>
              <a:t>label</a:t>
            </a:r>
            <a:r>
              <a:rPr lang="ja-JP" altLang="en-US" sz="1200" cap="none" dirty="0">
                <a:solidFill>
                  <a:schemeClr val="tx1"/>
                </a:solidFill>
              </a:rPr>
              <a:t>を出力とする分類問題であるといえます。</a:t>
            </a:r>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15</a:t>
            </a:fld>
            <a:endParaRPr kumimoji="1" lang="ja-JP" altLang="en-US"/>
          </a:p>
        </p:txBody>
      </p:sp>
    </p:spTree>
    <p:extLst>
      <p:ext uri="{BB962C8B-B14F-4D97-AF65-F5344CB8AC3E}">
        <p14:creationId xmlns:p14="http://schemas.microsoft.com/office/powerpoint/2010/main" val="34331375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In addition, multimodal classification problem can be performed by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adding the image information of the scene tied with each dialogue to the input.</a:t>
            </a:r>
          </a:p>
          <a:p>
            <a:r>
              <a:rPr kumimoji="1" lang="en-US" altLang="ja-JP" dirty="0"/>
              <a:t>----------------------</a:t>
            </a:r>
          </a:p>
          <a:p>
            <a:r>
              <a:rPr kumimoji="1" lang="ja-JP" altLang="en-US" dirty="0"/>
              <a:t>また、各セリフに対応するコマの画像情報を入力に加えることで、マルチモーダルな分類問題が実行可能です。</a:t>
            </a:r>
            <a:endParaRPr kumimoji="1" lang="en-US" altLang="ja-JP" dirty="0"/>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16</a:t>
            </a:fld>
            <a:endParaRPr kumimoji="1" lang="ja-JP" altLang="en-US"/>
          </a:p>
        </p:txBody>
      </p:sp>
    </p:spTree>
    <p:extLst>
      <p:ext uri="{BB962C8B-B14F-4D97-AF65-F5344CB8AC3E}">
        <p14:creationId xmlns:p14="http://schemas.microsoft.com/office/powerpoint/2010/main" val="4320199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In fact, distributed representations obtained by each the embedding method is used </a:t>
            </a:r>
          </a:p>
          <a:p>
            <a:r>
              <a:rPr kumimoji="1" lang="en-US" altLang="ja-JP" dirty="0"/>
              <a:t>as input to the classifier.</a:t>
            </a:r>
          </a:p>
          <a:p>
            <a:r>
              <a:rPr kumimoji="1" lang="en-US" altLang="ja-JP" dirty="0"/>
              <a:t>and predict the labels.</a:t>
            </a:r>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17</a:t>
            </a:fld>
            <a:endParaRPr kumimoji="1" lang="ja-JP" altLang="en-US"/>
          </a:p>
        </p:txBody>
      </p:sp>
    </p:spTree>
    <p:extLst>
      <p:ext uri="{BB962C8B-B14F-4D97-AF65-F5344CB8AC3E}">
        <p14:creationId xmlns:p14="http://schemas.microsoft.com/office/powerpoint/2010/main" val="40153519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Finally, I’d talk about Future research plan.</a:t>
            </a:r>
          </a:p>
          <a:p>
            <a:endParaRPr kumimoji="1" lang="en-US" altLang="ja-JP" dirty="0"/>
          </a:p>
          <a:p>
            <a:r>
              <a:rPr kumimoji="1" lang="en-US" altLang="ja-JP" dirty="0"/>
              <a:t>-----------------</a:t>
            </a:r>
          </a:p>
          <a:p>
            <a:r>
              <a:rPr kumimoji="1" lang="ja-JP" altLang="en-US" dirty="0"/>
              <a:t>最後に研究計画について説明します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18</a:t>
            </a:fld>
            <a:endParaRPr kumimoji="1" lang="ja-JP" altLang="en-US"/>
          </a:p>
        </p:txBody>
      </p:sp>
    </p:spTree>
    <p:extLst>
      <p:ext uri="{BB962C8B-B14F-4D97-AF65-F5344CB8AC3E}">
        <p14:creationId xmlns:p14="http://schemas.microsoft.com/office/powerpoint/2010/main" val="42835776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There are three things I hope to accomplish as my future</a:t>
            </a:r>
            <a:r>
              <a:rPr kumimoji="1" lang="ja-JP" altLang="en-US" dirty="0"/>
              <a:t> </a:t>
            </a:r>
            <a:r>
              <a:rPr kumimoji="1" lang="en-US" altLang="ja-JP" dirty="0"/>
              <a:t>research plan.</a:t>
            </a:r>
          </a:p>
          <a:p>
            <a:endParaRPr kumimoji="1" lang="en-US" altLang="ja-JP" dirty="0"/>
          </a:p>
          <a:p>
            <a:r>
              <a:rPr kumimoji="1" lang="en-US" altLang="ja-JP" dirty="0"/>
              <a:t>First, I want to expand the dataset for “comic computing”. </a:t>
            </a:r>
          </a:p>
          <a:p>
            <a:r>
              <a:rPr kumimoji="1" lang="en-US" altLang="ja-JP" dirty="0"/>
              <a:t>Currently, the size of data set is</a:t>
            </a:r>
            <a:r>
              <a:rPr kumimoji="1" lang="ja-JP" altLang="en-US" dirty="0"/>
              <a:t> </a:t>
            </a:r>
            <a:r>
              <a:rPr kumimoji="1" lang="en-US" altLang="ja-JP" dirty="0"/>
              <a:t>a</a:t>
            </a:r>
            <a:r>
              <a:rPr kumimoji="1" lang="ja-JP" altLang="en-US" dirty="0"/>
              <a:t> </a:t>
            </a:r>
            <a:r>
              <a:rPr kumimoji="1" lang="en-US" altLang="ja-JP" dirty="0"/>
              <a:t>small</a:t>
            </a:r>
            <a:r>
              <a:rPr kumimoji="1" lang="ja-JP" altLang="en-US" dirty="0"/>
              <a:t> </a:t>
            </a:r>
            <a:r>
              <a:rPr kumimoji="1" lang="en-US" altLang="ja-JP" dirty="0"/>
              <a:t>and</a:t>
            </a:r>
            <a:r>
              <a:rPr kumimoji="1" lang="ja-JP" altLang="en-US" dirty="0"/>
              <a:t> </a:t>
            </a:r>
            <a:r>
              <a:rPr kumimoji="1" lang="en-US" altLang="ja-JP" dirty="0"/>
              <a:t>it</a:t>
            </a:r>
            <a:r>
              <a:rPr kumimoji="1" lang="ja-JP" altLang="en-US" dirty="0"/>
              <a:t> </a:t>
            </a:r>
            <a:r>
              <a:rPr kumimoji="1" lang="en-US" altLang="ja-JP" dirty="0"/>
              <a:t>is a</a:t>
            </a:r>
            <a:r>
              <a:rPr kumimoji="1" lang="ja-JP" altLang="en-US" dirty="0"/>
              <a:t> </a:t>
            </a:r>
            <a:r>
              <a:rPr kumimoji="1" lang="en-US" altLang="ja-JP" dirty="0"/>
              <a:t>bottleneck for improving generalization performance.</a:t>
            </a:r>
          </a:p>
          <a:p>
            <a:endParaRPr kumimoji="1" lang="en-US" altLang="ja-JP" dirty="0"/>
          </a:p>
          <a:p>
            <a:r>
              <a:rPr kumimoji="1" lang="en-US" altLang="ja-JP" dirty="0"/>
              <a:t>Second is </a:t>
            </a:r>
            <a:r>
              <a:rPr lang="en-US" altLang="ja-JP" sz="1200" dirty="0">
                <a:solidFill>
                  <a:schemeClr val="tx1">
                    <a:lumMod val="95000"/>
                  </a:schemeClr>
                </a:solidFill>
              </a:rPr>
              <a:t>Emotional Estimation with More Meta Information </a:t>
            </a:r>
            <a:r>
              <a:rPr kumimoji="1" lang="en-US" altLang="ja-JP" dirty="0"/>
              <a:t>such as information of speakers.</a:t>
            </a:r>
          </a:p>
          <a:p>
            <a:endParaRPr kumimoji="1" lang="en-US" altLang="ja-JP" dirty="0"/>
          </a:p>
          <a:p>
            <a:r>
              <a:rPr kumimoji="1" lang="en-US" altLang="ja-JP" dirty="0"/>
              <a:t>Third, I want to explore a more rational </a:t>
            </a:r>
            <a:r>
              <a:rPr lang="en-US" altLang="ja-JP" sz="1200" dirty="0">
                <a:solidFill>
                  <a:schemeClr val="tx1">
                    <a:lumMod val="95000"/>
                  </a:schemeClr>
                </a:solidFill>
              </a:rPr>
              <a:t>Distributed Representation of dialogs and images</a:t>
            </a:r>
            <a:r>
              <a:rPr kumimoji="1" lang="en-US" altLang="ja-JP" dirty="0"/>
              <a:t>. </a:t>
            </a:r>
          </a:p>
          <a:p>
            <a:endParaRPr kumimoji="1" lang="en-US" altLang="ja-JP" dirty="0"/>
          </a:p>
          <a:p>
            <a:r>
              <a:rPr kumimoji="1" lang="en-US" altLang="ja-JP" dirty="0"/>
              <a:t>----------------------</a:t>
            </a:r>
          </a:p>
          <a:p>
            <a:r>
              <a:rPr kumimoji="1" lang="ja-JP" altLang="en-US" dirty="0"/>
              <a:t>卒業論文の計画として私が達成したいことは次の３つがあります。</a:t>
            </a:r>
          </a:p>
          <a:p>
            <a:r>
              <a:rPr kumimoji="1" lang="ja-JP" altLang="en-US" dirty="0"/>
              <a:t>まず、データセットの拡張です。現状、データ数の少なさがモデルの汎化性能を上げることに対する大きなボトルネックになっています。</a:t>
            </a:r>
          </a:p>
          <a:p>
            <a:r>
              <a:rPr kumimoji="1" lang="ja-JP" altLang="en-US" dirty="0"/>
              <a:t>次に、メタ情報をさらに加えてのセリフの感情推定です。</a:t>
            </a:r>
            <a:endParaRPr kumimoji="1" lang="en-US" altLang="ja-JP" dirty="0"/>
          </a:p>
          <a:p>
            <a:r>
              <a:rPr kumimoji="1" lang="ja-JP" altLang="en-US" dirty="0"/>
              <a:t>最後は、より合理的なベクトル化手法の考案です。</a:t>
            </a:r>
            <a:endParaRPr kumimoji="1" lang="en-US" altLang="ja-JP" dirty="0"/>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19</a:t>
            </a:fld>
            <a:endParaRPr kumimoji="1" lang="ja-JP" altLang="en-US"/>
          </a:p>
        </p:txBody>
      </p:sp>
    </p:spTree>
    <p:extLst>
      <p:ext uri="{BB962C8B-B14F-4D97-AF65-F5344CB8AC3E}">
        <p14:creationId xmlns:p14="http://schemas.microsoft.com/office/powerpoint/2010/main" val="3155247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Here is the outline of my presentation.</a:t>
            </a:r>
          </a:p>
          <a:p>
            <a:endParaRPr kumimoji="1" lang="en-US" altLang="ja-JP" dirty="0"/>
          </a:p>
          <a:p>
            <a:r>
              <a:rPr kumimoji="1" lang="en-US" altLang="ja-JP" dirty="0"/>
              <a:t>------------------</a:t>
            </a:r>
          </a:p>
          <a:p>
            <a:endParaRPr kumimoji="1" lang="en-US" altLang="ja-JP" dirty="0"/>
          </a:p>
          <a:p>
            <a:r>
              <a:rPr kumimoji="1" lang="ja-JP" altLang="en-US" dirty="0"/>
              <a:t>発表の流れはこのようになっております</a:t>
            </a:r>
            <a:r>
              <a:rPr kumimoji="1" lang="en-US" altLang="ja-JP" dirty="0"/>
              <a:t>.</a:t>
            </a:r>
          </a:p>
          <a:p>
            <a:endParaRPr kumimoji="1" lang="ja-JP" altLang="en-US" dirty="0"/>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2</a:t>
            </a:fld>
            <a:endParaRPr kumimoji="1" lang="ja-JP" altLang="en-US"/>
          </a:p>
        </p:txBody>
      </p:sp>
    </p:spTree>
    <p:extLst>
      <p:ext uri="{BB962C8B-B14F-4D97-AF65-F5344CB8AC3E}">
        <p14:creationId xmlns:p14="http://schemas.microsoft.com/office/powerpoint/2010/main" val="34200941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r>
              <a:rPr kumimoji="1" lang="en-US" altLang="ja-JP" sz="1200" dirty="0">
                <a:solidFill>
                  <a:schemeClr val="tx1">
                    <a:lumMod val="95000"/>
                  </a:schemeClr>
                </a:solidFill>
              </a:rPr>
              <a:t>Thank</a:t>
            </a:r>
            <a:r>
              <a:rPr kumimoji="1" lang="ja-JP" altLang="en-US" sz="1200" dirty="0">
                <a:solidFill>
                  <a:schemeClr val="tx1">
                    <a:lumMod val="95000"/>
                  </a:schemeClr>
                </a:solidFill>
              </a:rPr>
              <a:t> </a:t>
            </a:r>
            <a:r>
              <a:rPr kumimoji="1" lang="en-US" altLang="ja-JP" sz="1200" dirty="0">
                <a:solidFill>
                  <a:schemeClr val="tx1">
                    <a:lumMod val="95000"/>
                  </a:schemeClr>
                </a:solidFill>
              </a:rPr>
              <a:t>you</a:t>
            </a:r>
            <a:r>
              <a:rPr kumimoji="1" lang="ja-JP" altLang="en-US" sz="1200" dirty="0">
                <a:solidFill>
                  <a:schemeClr val="tx1">
                    <a:lumMod val="95000"/>
                  </a:schemeClr>
                </a:solidFill>
              </a:rPr>
              <a:t> </a:t>
            </a:r>
            <a:r>
              <a:rPr kumimoji="1" lang="en-US" altLang="ja-JP" sz="1200" dirty="0">
                <a:solidFill>
                  <a:schemeClr val="tx1">
                    <a:lumMod val="95000"/>
                  </a:schemeClr>
                </a:solidFill>
              </a:rPr>
              <a:t>for</a:t>
            </a:r>
            <a:r>
              <a:rPr kumimoji="1" lang="ja-JP" altLang="en-US" sz="1200" dirty="0">
                <a:solidFill>
                  <a:schemeClr val="tx1">
                    <a:lumMod val="95000"/>
                  </a:schemeClr>
                </a:solidFill>
              </a:rPr>
              <a:t> </a:t>
            </a:r>
            <a:r>
              <a:rPr kumimoji="1" lang="en-US" altLang="ja-JP" sz="1200" dirty="0">
                <a:solidFill>
                  <a:schemeClr val="tx1">
                    <a:lumMod val="95000"/>
                  </a:schemeClr>
                </a:solidFill>
              </a:rPr>
              <a:t>listening.</a:t>
            </a:r>
          </a:p>
          <a:p>
            <a:pPr marL="0" indent="0">
              <a:buNone/>
            </a:pPr>
            <a:endParaRPr kumimoji="1" lang="en-US" altLang="ja-JP" sz="1200" dirty="0">
              <a:solidFill>
                <a:schemeClr val="tx1">
                  <a:lumMod val="95000"/>
                </a:schemeClr>
              </a:solidFill>
            </a:endParaRPr>
          </a:p>
          <a:p>
            <a:pPr marL="0" indent="0">
              <a:buNone/>
            </a:pPr>
            <a:r>
              <a:rPr kumimoji="1" lang="ja-JP" altLang="en-US" dirty="0"/>
              <a:t>改善の余地あり </a:t>
            </a:r>
            <a:r>
              <a:rPr kumimoji="1" lang="en-US" altLang="ja-JP" dirty="0"/>
              <a:t>= </a:t>
            </a:r>
            <a:r>
              <a:rPr lang="en-US" altLang="ja-JP" b="1" dirty="0">
                <a:effectLst/>
              </a:rPr>
              <a:t>There's room for improvement</a:t>
            </a:r>
            <a:endParaRPr kumimoji="1" lang="ja-JP" altLang="en-US" dirty="0"/>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20</a:t>
            </a:fld>
            <a:endParaRPr kumimoji="1" lang="ja-JP" altLang="en-US"/>
          </a:p>
        </p:txBody>
      </p:sp>
    </p:spTree>
    <p:extLst>
      <p:ext uri="{BB962C8B-B14F-4D97-AF65-F5344CB8AC3E}">
        <p14:creationId xmlns:p14="http://schemas.microsoft.com/office/powerpoint/2010/main" val="41057862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r>
              <a:rPr kumimoji="1" lang="en-US" altLang="ja-JP" sz="1200" dirty="0">
                <a:solidFill>
                  <a:schemeClr val="tx1">
                    <a:lumMod val="95000"/>
                  </a:schemeClr>
                </a:solidFill>
              </a:rPr>
              <a:t>Thank</a:t>
            </a:r>
            <a:r>
              <a:rPr kumimoji="1" lang="ja-JP" altLang="en-US" sz="1200" dirty="0">
                <a:solidFill>
                  <a:schemeClr val="tx1">
                    <a:lumMod val="95000"/>
                  </a:schemeClr>
                </a:solidFill>
              </a:rPr>
              <a:t> </a:t>
            </a:r>
            <a:r>
              <a:rPr kumimoji="1" lang="en-US" altLang="ja-JP" sz="1200" dirty="0">
                <a:solidFill>
                  <a:schemeClr val="tx1">
                    <a:lumMod val="95000"/>
                  </a:schemeClr>
                </a:solidFill>
              </a:rPr>
              <a:t>you</a:t>
            </a:r>
            <a:r>
              <a:rPr kumimoji="1" lang="ja-JP" altLang="en-US" sz="1200" dirty="0">
                <a:solidFill>
                  <a:schemeClr val="tx1">
                    <a:lumMod val="95000"/>
                  </a:schemeClr>
                </a:solidFill>
              </a:rPr>
              <a:t> </a:t>
            </a:r>
            <a:r>
              <a:rPr kumimoji="1" lang="en-US" altLang="ja-JP" sz="1200" dirty="0">
                <a:solidFill>
                  <a:schemeClr val="tx1">
                    <a:lumMod val="95000"/>
                  </a:schemeClr>
                </a:solidFill>
              </a:rPr>
              <a:t>for</a:t>
            </a:r>
            <a:r>
              <a:rPr kumimoji="1" lang="ja-JP" altLang="en-US" sz="1200" dirty="0">
                <a:solidFill>
                  <a:schemeClr val="tx1">
                    <a:lumMod val="95000"/>
                  </a:schemeClr>
                </a:solidFill>
              </a:rPr>
              <a:t> </a:t>
            </a:r>
            <a:r>
              <a:rPr kumimoji="1" lang="en-US" altLang="ja-JP" sz="1200" dirty="0">
                <a:solidFill>
                  <a:schemeClr val="tx1">
                    <a:lumMod val="95000"/>
                  </a:schemeClr>
                </a:solidFill>
              </a:rPr>
              <a:t>listening.</a:t>
            </a:r>
          </a:p>
          <a:p>
            <a:pPr marL="0" indent="0">
              <a:buNone/>
            </a:pPr>
            <a:endParaRPr kumimoji="1" lang="en-US" altLang="ja-JP" sz="1200" dirty="0">
              <a:solidFill>
                <a:schemeClr val="tx1">
                  <a:lumMod val="95000"/>
                </a:schemeClr>
              </a:solidFill>
            </a:endParaRPr>
          </a:p>
          <a:p>
            <a:pPr marL="0" indent="0">
              <a:buNone/>
            </a:pPr>
            <a:endParaRPr kumimoji="1" lang="ja-JP" altLang="en-US" dirty="0"/>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21</a:t>
            </a:fld>
            <a:endParaRPr kumimoji="1" lang="ja-JP" altLang="en-US"/>
          </a:p>
        </p:txBody>
      </p:sp>
    </p:spTree>
    <p:extLst>
      <p:ext uri="{BB962C8B-B14F-4D97-AF65-F5344CB8AC3E}">
        <p14:creationId xmlns:p14="http://schemas.microsoft.com/office/powerpoint/2010/main" val="19787453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a:t>
            </a:r>
            <a:r>
              <a:rPr kumimoji="1" lang="en-US" altLang="ja-JP" dirty="0"/>
              <a:t>BERT</a:t>
            </a:r>
            <a:r>
              <a:rPr kumimoji="1" lang="ja-JP" altLang="en-US" dirty="0"/>
              <a:t>について説明します</a:t>
            </a:r>
            <a:r>
              <a:rPr kumimoji="1" lang="en-US" altLang="ja-JP" dirty="0"/>
              <a:t>. BERT </a:t>
            </a:r>
            <a:r>
              <a:rPr kumimoji="1" lang="ja-JP" altLang="en-US" dirty="0"/>
              <a:t>とは　～　の略称で</a:t>
            </a:r>
            <a:endParaRPr kumimoji="1" lang="en-US" altLang="ja-JP" dirty="0"/>
          </a:p>
          <a:p>
            <a:r>
              <a:rPr kumimoji="1" lang="ja-JP" altLang="en-US" dirty="0"/>
              <a:t>その名の通り複数の双方向</a:t>
            </a:r>
            <a:r>
              <a:rPr lang="en" altLang="ja-JP" sz="1200" dirty="0">
                <a:effectLst>
                  <a:glow rad="38100">
                    <a:schemeClr val="bg1">
                      <a:lumMod val="50000"/>
                      <a:lumOff val="50000"/>
                      <a:alpha val="20000"/>
                    </a:schemeClr>
                  </a:glow>
                </a:effectLst>
              </a:rPr>
              <a:t>Transformer</a:t>
            </a:r>
            <a:r>
              <a:rPr lang="en-US" altLang="ja-JP" sz="1200" dirty="0"/>
              <a:t> </a:t>
            </a:r>
            <a:r>
              <a:rPr lang="ja-JP" altLang="en-US" sz="1200" dirty="0"/>
              <a:t>に基づく汎用言語モデルで</a:t>
            </a:r>
            <a:endParaRPr lang="en-US" altLang="ja-JP" sz="1200" dirty="0"/>
          </a:p>
          <a:p>
            <a:r>
              <a:rPr kumimoji="1" lang="ja-JP" altLang="en-US" dirty="0"/>
              <a:t>入力された文および，含まれる各単語に対応する分散表現を出力します</a:t>
            </a:r>
            <a:r>
              <a:rPr kumimoji="1" lang="en-US" altLang="ja-JP" dirty="0"/>
              <a:t>.</a:t>
            </a:r>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また</a:t>
            </a:r>
            <a:r>
              <a:rPr kumimoji="1" lang="en-US" altLang="ja-JP" dirty="0"/>
              <a:t>,</a:t>
            </a:r>
            <a:r>
              <a:rPr lang="ja-JP" altLang="en-US" sz="1200" dirty="0"/>
              <a:t>事前学習済みモデルを他のタスクに転移学習することが容易</a:t>
            </a:r>
            <a:r>
              <a:rPr kumimoji="1" lang="ja-JP" altLang="en-US" sz="1200" dirty="0"/>
              <a:t>で</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様々な自然言語タスクにおいて </a:t>
            </a:r>
            <a:r>
              <a:rPr kumimoji="1" lang="en-US" altLang="ja-JP" sz="1200" dirty="0"/>
              <a:t>State of the art </a:t>
            </a:r>
            <a:r>
              <a:rPr kumimoji="1" lang="ja-JP" altLang="en-US" sz="1200" dirty="0"/>
              <a:t>を獲得しています</a:t>
            </a:r>
            <a:r>
              <a:rPr kumimoji="1" lang="en-US" altLang="ja-JP" sz="1200" dirty="0"/>
              <a:t>.</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22</a:t>
            </a:fld>
            <a:endParaRPr kumimoji="1" lang="ja-JP" altLang="en-US"/>
          </a:p>
        </p:txBody>
      </p:sp>
    </p:spTree>
    <p:extLst>
      <p:ext uri="{BB962C8B-B14F-4D97-AF65-F5344CB8AC3E}">
        <p14:creationId xmlns:p14="http://schemas.microsoft.com/office/powerpoint/2010/main" val="14969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illustration2vec\cite</a:t>
            </a:r>
            <a:r>
              <a:rPr kumimoji="1" lang="ja-JP" altLang="en-US" dirty="0"/>
              <a:t>は</a:t>
            </a:r>
            <a:r>
              <a:rPr kumimoji="1" lang="en-US" altLang="ja-JP" dirty="0"/>
              <a:t>, Masaki Saito </a:t>
            </a:r>
            <a:r>
              <a:rPr kumimoji="1" lang="ja-JP" altLang="en-US" dirty="0"/>
              <a:t>と </a:t>
            </a:r>
            <a:r>
              <a:rPr kumimoji="1" lang="en-US" altLang="ja-JP" dirty="0"/>
              <a:t>Yusuke Matsui </a:t>
            </a:r>
            <a:r>
              <a:rPr kumimoji="1" lang="ja-JP" altLang="en-US" dirty="0" err="1"/>
              <a:t>らが</a:t>
            </a:r>
            <a:r>
              <a:rPr kumimoji="1" lang="ja-JP" altLang="en-US" dirty="0"/>
              <a:t>提案した画像のベクトル化手法で</a:t>
            </a:r>
            <a:r>
              <a:rPr kumimoji="1" lang="en-US" altLang="ja-JP" dirty="0"/>
              <a:t>, VGG </a:t>
            </a:r>
            <a:r>
              <a:rPr kumimoji="1" lang="ja-JP" altLang="en-US" dirty="0"/>
              <a:t>をベースとしたモデルとなっている</a:t>
            </a:r>
            <a:r>
              <a:rPr kumimoji="1" lang="en-US" altLang="ja-JP" dirty="0"/>
              <a:t>.</a:t>
            </a:r>
          </a:p>
          <a:p>
            <a:r>
              <a:rPr kumimoji="1" lang="ja-JP" altLang="en-US" dirty="0"/>
              <a:t>既存の画像認識モデルのほとんどが </a:t>
            </a:r>
            <a:r>
              <a:rPr kumimoji="1" lang="en-US" altLang="ja-JP" dirty="0"/>
              <a:t>ImageNet </a:t>
            </a:r>
            <a:r>
              <a:rPr kumimoji="1" lang="ja-JP" altLang="en-US" dirty="0"/>
              <a:t>などの実画像を評価対象にしており</a:t>
            </a:r>
            <a:r>
              <a:rPr kumimoji="1" lang="en-US" altLang="ja-JP" dirty="0"/>
              <a:t>, </a:t>
            </a:r>
          </a:p>
          <a:p>
            <a:r>
              <a:rPr kumimoji="1" lang="ja-JP" altLang="en-US" dirty="0"/>
              <a:t>アニメ絵や漫画といったイラストに対して評価を行っていなかったため</a:t>
            </a:r>
            <a:r>
              <a:rPr kumimoji="1" lang="en-US" altLang="ja-JP" dirty="0"/>
              <a:t>, </a:t>
            </a:r>
            <a:r>
              <a:rPr kumimoji="1" lang="ja-JP" altLang="en-US" dirty="0"/>
              <a:t>イラストのより合理的なベクトル化が期待できる手法である</a:t>
            </a:r>
            <a:r>
              <a:rPr kumimoji="1" lang="en-US" altLang="ja-JP" dirty="0"/>
              <a:t>. </a:t>
            </a:r>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23</a:t>
            </a:fld>
            <a:endParaRPr kumimoji="1" lang="ja-JP" altLang="en-US"/>
          </a:p>
        </p:txBody>
      </p:sp>
    </p:spTree>
    <p:extLst>
      <p:ext uri="{BB962C8B-B14F-4D97-AF65-F5344CB8AC3E}">
        <p14:creationId xmlns:p14="http://schemas.microsoft.com/office/powerpoint/2010/main" val="15924443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For example,</a:t>
            </a:r>
          </a:p>
          <a:p>
            <a:r>
              <a:rPr kumimoji="1" lang="en-US" altLang="ja-JP" dirty="0"/>
              <a:t>Scene input tied with this dialog is</a:t>
            </a:r>
          </a:p>
          <a:p>
            <a:r>
              <a:rPr kumimoji="1" lang="en-US" altLang="ja-JP" dirty="0"/>
              <a:t>The image of the scene containing this dialog.</a:t>
            </a:r>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24</a:t>
            </a:fld>
            <a:endParaRPr kumimoji="1" lang="ja-JP" altLang="en-US"/>
          </a:p>
        </p:txBody>
      </p:sp>
    </p:spTree>
    <p:extLst>
      <p:ext uri="{BB962C8B-B14F-4D97-AF65-F5344CB8AC3E}">
        <p14:creationId xmlns:p14="http://schemas.microsoft.com/office/powerpoint/2010/main" val="2796650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25</a:t>
            </a:fld>
            <a:endParaRPr kumimoji="1" lang="ja-JP" altLang="en-US"/>
          </a:p>
        </p:txBody>
      </p:sp>
    </p:spTree>
    <p:extLst>
      <p:ext uri="{BB962C8B-B14F-4D97-AF65-F5344CB8AC3E}">
        <p14:creationId xmlns:p14="http://schemas.microsoft.com/office/powerpoint/2010/main" val="33073192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Generally,</a:t>
            </a:r>
          </a:p>
          <a:p>
            <a:r>
              <a:rPr kumimoji="1" lang="en-US" altLang="ja-JP" dirty="0"/>
              <a:t>Many of dialogs are from the main characters, so </a:t>
            </a:r>
          </a:p>
          <a:p>
            <a:r>
              <a:rPr kumimoji="1" lang="en-US" altLang="ja-JP" dirty="0"/>
              <a:t>by focusing on them, I expect to understand the contents more efficiently.</a:t>
            </a:r>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26</a:t>
            </a:fld>
            <a:endParaRPr kumimoji="1" lang="ja-JP" altLang="en-US"/>
          </a:p>
        </p:txBody>
      </p:sp>
    </p:spTree>
    <p:extLst>
      <p:ext uri="{BB962C8B-B14F-4D97-AF65-F5344CB8AC3E}">
        <p14:creationId xmlns:p14="http://schemas.microsoft.com/office/powerpoint/2010/main" val="13359549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Generally,</a:t>
            </a:r>
          </a:p>
          <a:p>
            <a:r>
              <a:rPr kumimoji="1" lang="en-US" altLang="ja-JP" dirty="0"/>
              <a:t>Many of dialogs are from the main characters, so </a:t>
            </a:r>
          </a:p>
          <a:p>
            <a:r>
              <a:rPr kumimoji="1" lang="en-US" altLang="ja-JP" dirty="0"/>
              <a:t>by focusing on them, I expect to understand the contents more efficiently.</a:t>
            </a:r>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27</a:t>
            </a:fld>
            <a:endParaRPr kumimoji="1" lang="ja-JP" altLang="en-US"/>
          </a:p>
        </p:txBody>
      </p:sp>
    </p:spTree>
    <p:extLst>
      <p:ext uri="{BB962C8B-B14F-4D97-AF65-F5344CB8AC3E}">
        <p14:creationId xmlns:p14="http://schemas.microsoft.com/office/powerpoint/2010/main" val="33623347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Because There are many different embedding methods, </a:t>
            </a:r>
          </a:p>
          <a:p>
            <a:r>
              <a:rPr kumimoji="1" lang="en-US" altLang="ja-JP" dirty="0"/>
              <a:t>Comparison of the accuracy of each embedding method is an issue for the future.</a:t>
            </a:r>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28</a:t>
            </a:fld>
            <a:endParaRPr kumimoji="1" lang="ja-JP" altLang="en-US"/>
          </a:p>
        </p:txBody>
      </p:sp>
    </p:spTree>
    <p:extLst>
      <p:ext uri="{BB962C8B-B14F-4D97-AF65-F5344CB8AC3E}">
        <p14:creationId xmlns:p14="http://schemas.microsoft.com/office/powerpoint/2010/main" val="3735628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First, </a:t>
            </a:r>
            <a:r>
              <a:rPr kumimoji="1" lang="en-US" altLang="ja-JP" dirty="0"/>
              <a:t>I’d talk about </a:t>
            </a:r>
            <a:r>
              <a:rPr lang="en-US" altLang="ja-JP" dirty="0"/>
              <a:t>Introduction.</a:t>
            </a:r>
          </a:p>
          <a:p>
            <a:endParaRPr kumimoji="1" lang="en-US" altLang="ja-JP" dirty="0"/>
          </a:p>
          <a:p>
            <a:r>
              <a:rPr kumimoji="1" lang="en-US" altLang="ja-JP" dirty="0"/>
              <a:t>------------------</a:t>
            </a:r>
          </a:p>
          <a:p>
            <a:r>
              <a:rPr kumimoji="1" lang="ja-JP" altLang="en-US" dirty="0"/>
              <a:t>まず</a:t>
            </a:r>
            <a:r>
              <a:rPr kumimoji="1" lang="en-US" altLang="ja-JP" dirty="0"/>
              <a:t>, </a:t>
            </a:r>
            <a:r>
              <a:rPr kumimoji="1" lang="ja-JP" altLang="en-US" dirty="0"/>
              <a:t>はじめに</a:t>
            </a:r>
          </a:p>
          <a:p>
            <a:endParaRPr kumimoji="1" lang="ja-JP" altLang="en-US" dirty="0"/>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3</a:t>
            </a:fld>
            <a:endParaRPr kumimoji="1" lang="ja-JP" altLang="en-US"/>
          </a:p>
        </p:txBody>
      </p:sp>
    </p:spTree>
    <p:extLst>
      <p:ext uri="{BB962C8B-B14F-4D97-AF65-F5344CB8AC3E}">
        <p14:creationId xmlns:p14="http://schemas.microsoft.com/office/powerpoint/2010/main" val="4885911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Recently, because of the development of artificial intelligence, </a:t>
            </a:r>
          </a:p>
          <a:p>
            <a:r>
              <a:rPr kumimoji="1" lang="en-US" altLang="ja-JP" dirty="0"/>
              <a:t>understanding of human’s creative works has been attracting many</a:t>
            </a:r>
            <a:r>
              <a:rPr kumimoji="1" lang="ja-JP" altLang="en-US" dirty="0"/>
              <a:t> </a:t>
            </a:r>
            <a:r>
              <a:rPr kumimoji="1" lang="en-US" altLang="ja-JP" dirty="0"/>
              <a:t>researchers’</a:t>
            </a:r>
            <a:r>
              <a:rPr kumimoji="1" lang="ja-JP" altLang="en-US" dirty="0"/>
              <a:t> </a:t>
            </a:r>
            <a:r>
              <a:rPr kumimoji="1" lang="en-US" altLang="ja-JP" dirty="0"/>
              <a:t>attention such as music and novels and so on…</a:t>
            </a:r>
          </a:p>
          <a:p>
            <a:r>
              <a:rPr kumimoji="1" lang="en-US" altLang="ja-JP" dirty="0"/>
              <a:t>But it is still considered to be a difficult task.</a:t>
            </a:r>
          </a:p>
          <a:p>
            <a:endParaRPr kumimoji="1" lang="en-US" altLang="ja-JP" dirty="0"/>
          </a:p>
          <a:p>
            <a:r>
              <a:rPr kumimoji="1" lang="en-US" altLang="ja-JP" dirty="0"/>
              <a:t>-----------------------</a:t>
            </a:r>
          </a:p>
          <a:p>
            <a:r>
              <a:rPr kumimoji="1" lang="ja-JP" altLang="en-US" dirty="0"/>
              <a:t>近年</a:t>
            </a:r>
            <a:r>
              <a:rPr kumimoji="1" lang="en-US" altLang="ja-JP" dirty="0"/>
              <a:t>, </a:t>
            </a:r>
            <a:r>
              <a:rPr kumimoji="1" lang="ja-JP" altLang="en-US" dirty="0"/>
              <a:t>人工知能の発展を受けて</a:t>
            </a:r>
            <a:r>
              <a:rPr kumimoji="1" lang="en-US" altLang="ja-JP" dirty="0"/>
              <a:t>, </a:t>
            </a:r>
            <a:r>
              <a:rPr kumimoji="1" lang="ja-JP" altLang="en-US" dirty="0"/>
              <a:t>音楽や小説などの創作物理解が注目されていますが</a:t>
            </a:r>
            <a:r>
              <a:rPr kumimoji="1" lang="en-US" altLang="ja-JP" dirty="0"/>
              <a:t>, </a:t>
            </a:r>
            <a:r>
              <a:rPr kumimoji="1" lang="ja-JP" altLang="en-US" dirty="0"/>
              <a:t>これらは未だに難しいタスクであると考えられています．</a:t>
            </a:r>
          </a:p>
          <a:p>
            <a:endParaRPr kumimoji="1" lang="en-US" altLang="ja-JP" dirty="0"/>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4</a:t>
            </a:fld>
            <a:endParaRPr kumimoji="1" lang="ja-JP" altLang="en-US"/>
          </a:p>
        </p:txBody>
      </p:sp>
    </p:spTree>
    <p:extLst>
      <p:ext uri="{BB962C8B-B14F-4D97-AF65-F5344CB8AC3E}">
        <p14:creationId xmlns:p14="http://schemas.microsoft.com/office/powerpoint/2010/main" val="2428592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In my research, I especially interested</a:t>
            </a:r>
            <a:r>
              <a:rPr kumimoji="1" lang="ja-JP" altLang="en-US" dirty="0"/>
              <a:t> </a:t>
            </a:r>
            <a:r>
              <a:rPr kumimoji="1" lang="en-US" altLang="ja-JP" dirty="0"/>
              <a:t>in</a:t>
            </a:r>
            <a:r>
              <a:rPr kumimoji="1" lang="ja-JP" altLang="en-US" dirty="0"/>
              <a:t> </a:t>
            </a:r>
            <a:r>
              <a:rPr kumimoji="1" lang="en-US" altLang="ja-JP" dirty="0"/>
              <a:t>“Comic Computing” for understanding the contents of comics.</a:t>
            </a:r>
          </a:p>
          <a:p>
            <a:endParaRPr kumimoji="1" lang="en-US" altLang="ja-JP" dirty="0"/>
          </a:p>
          <a:p>
            <a:r>
              <a:rPr kumimoji="1"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本研究ではその中でも</a:t>
            </a:r>
            <a:r>
              <a:rPr kumimoji="1" lang="en-US" altLang="ja-JP" dirty="0"/>
              <a:t>,</a:t>
            </a:r>
          </a:p>
          <a:p>
            <a:r>
              <a:rPr kumimoji="1" lang="ja-JP" altLang="en-US" dirty="0"/>
              <a:t>マンガの内容理解</a:t>
            </a:r>
            <a:r>
              <a:rPr kumimoji="1" lang="en-US" altLang="ja-JP" dirty="0"/>
              <a:t>, </a:t>
            </a:r>
            <a:r>
              <a:rPr kumimoji="1" lang="ja-JP" altLang="en-US" dirty="0"/>
              <a:t>コミック工学に注目しました</a:t>
            </a:r>
            <a:r>
              <a:rPr kumimoji="1" lang="en-US" altLang="ja-JP" dirty="0"/>
              <a:t>.</a:t>
            </a:r>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5</a:t>
            </a:fld>
            <a:endParaRPr kumimoji="1" lang="ja-JP" altLang="en-US"/>
          </a:p>
        </p:txBody>
      </p:sp>
    </p:spTree>
    <p:extLst>
      <p:ext uri="{BB962C8B-B14F-4D97-AF65-F5344CB8AC3E}">
        <p14:creationId xmlns:p14="http://schemas.microsoft.com/office/powerpoint/2010/main" val="32050843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Generally, Comics have multimodal data consisting of Texts and images.</a:t>
            </a:r>
          </a:p>
          <a:p>
            <a:r>
              <a:rPr kumimoji="1" lang="en-US" altLang="ja-JP" dirty="0"/>
              <a:t>In the field of Comic Computing,</a:t>
            </a:r>
          </a:p>
          <a:p>
            <a:r>
              <a:rPr kumimoji="1" lang="en-US" altLang="ja-JP" dirty="0"/>
              <a:t>Many researches on image processing have been reported,</a:t>
            </a:r>
          </a:p>
          <a:p>
            <a:r>
              <a:rPr kumimoji="1" lang="en-US" altLang="ja-JP" dirty="0"/>
              <a:t>But there are few researches on natural language processing.</a:t>
            </a:r>
          </a:p>
          <a:p>
            <a:endParaRPr kumimoji="1" lang="en-US" altLang="ja-JP" dirty="0"/>
          </a:p>
          <a:p>
            <a:r>
              <a:rPr kumimoji="1" lang="en-US" altLang="ja-JP" dirty="0"/>
              <a:t>-------------</a:t>
            </a:r>
          </a:p>
          <a:p>
            <a:r>
              <a:rPr kumimoji="1" lang="ja-JP" altLang="en-US" dirty="0"/>
              <a:t>漫画というのは自然言語と画像から構成されるマルチモーダルなデータを持っています</a:t>
            </a:r>
            <a:r>
              <a:rPr kumimoji="1" lang="en-US" altLang="ja-JP" dirty="0"/>
              <a:t>.</a:t>
            </a:r>
          </a:p>
          <a:p>
            <a:r>
              <a:rPr kumimoji="1" lang="ja-JP" altLang="en-US" dirty="0"/>
              <a:t>画像処理に関する研究は数多く報告されていますが</a:t>
            </a:r>
            <a:r>
              <a:rPr kumimoji="1" lang="en-US" altLang="ja-JP" dirty="0"/>
              <a:t>,</a:t>
            </a:r>
          </a:p>
          <a:p>
            <a:r>
              <a:rPr kumimoji="1" lang="ja-JP" altLang="en-US" dirty="0"/>
              <a:t>自然言語処理による研究は少ないのが現状です</a:t>
            </a:r>
            <a:r>
              <a:rPr kumimoji="1" lang="en-US" altLang="ja-JP" dirty="0"/>
              <a:t>.</a:t>
            </a:r>
          </a:p>
          <a:p>
            <a:endParaRPr kumimoji="1" lang="ja-JP" altLang="en-US" dirty="0"/>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6</a:t>
            </a:fld>
            <a:endParaRPr kumimoji="1" lang="ja-JP" altLang="en-US"/>
          </a:p>
        </p:txBody>
      </p:sp>
    </p:spTree>
    <p:extLst>
      <p:ext uri="{BB962C8B-B14F-4D97-AF65-F5344CB8AC3E}">
        <p14:creationId xmlns:p14="http://schemas.microsoft.com/office/powerpoint/2010/main" val="4122911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From this background, I mainly deal with text</a:t>
            </a:r>
            <a:r>
              <a:rPr kumimoji="1" lang="ja-JP" altLang="en-US" dirty="0"/>
              <a:t> </a:t>
            </a:r>
            <a:r>
              <a:rPr kumimoji="1" lang="en-US" altLang="ja-JP" dirty="0"/>
              <a:t>data</a:t>
            </a:r>
            <a:r>
              <a:rPr kumimoji="1" lang="ja-JP" altLang="en-US" dirty="0"/>
              <a:t> </a:t>
            </a:r>
            <a:r>
              <a:rPr kumimoji="1" lang="en-US" altLang="ja-JP" dirty="0"/>
              <a:t>with using natural language processing.</a:t>
            </a:r>
          </a:p>
          <a:p>
            <a:endParaRPr kumimoji="1" lang="en-US" altLang="ja-JP" dirty="0"/>
          </a:p>
          <a:p>
            <a:r>
              <a:rPr kumimoji="1" lang="en-US" altLang="ja-JP" dirty="0"/>
              <a:t>----------------</a:t>
            </a:r>
          </a:p>
          <a:p>
            <a:r>
              <a:rPr kumimoji="1" lang="ja-JP" altLang="en-US" dirty="0"/>
              <a:t>こうした背景から</a:t>
            </a:r>
            <a:endParaRPr kumimoji="1" lang="en-US" altLang="ja-JP" dirty="0"/>
          </a:p>
          <a:p>
            <a:r>
              <a:rPr kumimoji="1" lang="ja-JP" altLang="en-US" dirty="0"/>
              <a:t>よって本研究では</a:t>
            </a:r>
            <a:r>
              <a:rPr kumimoji="1" lang="en-US" altLang="ja-JP" dirty="0"/>
              <a:t>, </a:t>
            </a:r>
            <a:r>
              <a:rPr kumimoji="1" lang="ja-JP" altLang="en-US" dirty="0"/>
              <a:t>主に自然言語処理を扱います</a:t>
            </a:r>
            <a:r>
              <a:rPr kumimoji="1" lang="en-US" altLang="ja-JP" dirty="0"/>
              <a:t>.</a:t>
            </a:r>
          </a:p>
          <a:p>
            <a:endParaRPr kumimoji="1" lang="ja-JP" altLang="en-US" dirty="0"/>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7</a:t>
            </a:fld>
            <a:endParaRPr kumimoji="1" lang="ja-JP" altLang="en-US"/>
          </a:p>
        </p:txBody>
      </p:sp>
    </p:spTree>
    <p:extLst>
      <p:ext uri="{BB962C8B-B14F-4D97-AF65-F5344CB8AC3E}">
        <p14:creationId xmlns:p14="http://schemas.microsoft.com/office/powerpoint/2010/main" val="2277730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In addition,</a:t>
            </a:r>
            <a:r>
              <a:rPr kumimoji="1" lang="ja-JP" altLang="en-US" dirty="0"/>
              <a:t> </a:t>
            </a:r>
            <a:r>
              <a:rPr kumimoji="1" lang="en-US" altLang="ja-JP" dirty="0"/>
              <a:t> considering information of images,</a:t>
            </a:r>
          </a:p>
          <a:p>
            <a:r>
              <a:rPr kumimoji="1" lang="en-US" altLang="ja-JP" dirty="0"/>
              <a:t>I investigate </a:t>
            </a:r>
            <a:r>
              <a:rPr kumimoji="1" lang="en-US" altLang="ja-JP" sz="1200" b="1" dirty="0" err="1">
                <a:solidFill>
                  <a:srgbClr val="F4B54B"/>
                </a:solidFill>
              </a:rPr>
              <a:t>Multimodalization</a:t>
            </a:r>
            <a:r>
              <a:rPr kumimoji="1" lang="en-US" altLang="ja-JP" sz="1200" b="1" dirty="0">
                <a:solidFill>
                  <a:srgbClr val="F4B54B"/>
                </a:solidFill>
              </a:rPr>
              <a:t> </a:t>
            </a:r>
            <a:r>
              <a:rPr kumimoji="1" lang="en-US" altLang="ja-JP" sz="1200" b="0" dirty="0">
                <a:solidFill>
                  <a:srgbClr val="F4B54B"/>
                </a:solidFill>
              </a:rPr>
              <a:t>to</a:t>
            </a:r>
            <a:r>
              <a:rPr kumimoji="1" lang="en-US" altLang="ja-JP" sz="1200" b="1" dirty="0">
                <a:solidFill>
                  <a:srgbClr val="F4B54B"/>
                </a:solidFill>
              </a:rPr>
              <a:t> </a:t>
            </a:r>
            <a:r>
              <a:rPr kumimoji="1" lang="en-US" altLang="ja-JP" sz="1200" b="0" dirty="0">
                <a:solidFill>
                  <a:srgbClr val="F4B54B"/>
                </a:solidFill>
              </a:rPr>
              <a:t>understand the contents of Comics.</a:t>
            </a:r>
          </a:p>
          <a:p>
            <a:endParaRPr kumimoji="1" lang="en-US" altLang="ja-JP" sz="1200" b="0" dirty="0">
              <a:solidFill>
                <a:srgbClr val="F4B54B"/>
              </a:solidFill>
            </a:endParaRPr>
          </a:p>
          <a:p>
            <a:r>
              <a:rPr kumimoji="1" lang="en-US" altLang="ja-JP" sz="1200" b="0" dirty="0">
                <a:solidFill>
                  <a:srgbClr val="F4B54B"/>
                </a:solidFill>
              </a:rPr>
              <a:t>---------------------</a:t>
            </a:r>
          </a:p>
          <a:p>
            <a:r>
              <a:rPr kumimoji="1" lang="ja-JP" altLang="en-US" b="0" dirty="0"/>
              <a:t>そして</a:t>
            </a:r>
            <a:r>
              <a:rPr kumimoji="1" lang="en-US" altLang="ja-JP" b="0" dirty="0"/>
              <a:t>, </a:t>
            </a:r>
            <a:r>
              <a:rPr kumimoji="1" lang="ja-JP" altLang="en-US" b="0" dirty="0"/>
              <a:t>画像情報も加味したマルチモーダルな</a:t>
            </a:r>
          </a:p>
          <a:p>
            <a:r>
              <a:rPr kumimoji="1" lang="ja-JP" altLang="en-US" b="0" dirty="0"/>
              <a:t>漫画の内容理解についての検討をしていきます</a:t>
            </a:r>
            <a:r>
              <a:rPr kumimoji="1" lang="en-US" altLang="ja-JP" b="0" dirty="0"/>
              <a:t>.</a:t>
            </a:r>
          </a:p>
          <a:p>
            <a:endParaRPr kumimoji="1" lang="ja-JP" altLang="en-US" b="0" dirty="0"/>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8</a:t>
            </a:fld>
            <a:endParaRPr kumimoji="1" lang="ja-JP" altLang="en-US"/>
          </a:p>
        </p:txBody>
      </p:sp>
    </p:spTree>
    <p:extLst>
      <p:ext uri="{BB962C8B-B14F-4D97-AF65-F5344CB8AC3E}">
        <p14:creationId xmlns:p14="http://schemas.microsoft.com/office/powerpoint/2010/main" val="12525013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So, The purpose of my research is “Understanding Japanese Comics”,</a:t>
            </a:r>
          </a:p>
          <a:p>
            <a:r>
              <a:rPr kumimoji="1" lang="en-US" altLang="ja-JP" dirty="0"/>
              <a:t>But, likewise this is very difficult problem too, so</a:t>
            </a:r>
          </a:p>
          <a:p>
            <a:r>
              <a:rPr kumimoji="1" lang="en-US" altLang="ja-JP" dirty="0"/>
              <a:t>As preparation for it, I set up “Emotional Estimation of Dialogs in Four-Scene Comics” as a task in my research.</a:t>
            </a:r>
          </a:p>
          <a:p>
            <a:endParaRPr kumimoji="1" lang="en-US" altLang="ja-JP" dirty="0"/>
          </a:p>
          <a:p>
            <a:endParaRPr kumimoji="1" lang="en-US" altLang="ja-JP" dirty="0"/>
          </a:p>
          <a:p>
            <a:r>
              <a:rPr kumimoji="1" lang="en-US" altLang="ja-JP" dirty="0"/>
              <a:t>------------------</a:t>
            </a:r>
          </a:p>
          <a:p>
            <a:r>
              <a:rPr kumimoji="1" lang="ja-JP" altLang="en-US" dirty="0"/>
              <a:t>研究目的を</a:t>
            </a:r>
            <a:r>
              <a:rPr kumimoji="1" lang="en-US" altLang="ja-JP" dirty="0"/>
              <a:t>manga</a:t>
            </a:r>
            <a:r>
              <a:rPr kumimoji="1" lang="ja-JP" altLang="en-US" dirty="0"/>
              <a:t>の内容理解とし</a:t>
            </a:r>
            <a:r>
              <a:rPr kumimoji="1" lang="en-US" altLang="ja-JP" dirty="0"/>
              <a:t>, </a:t>
            </a:r>
            <a:r>
              <a:rPr kumimoji="1" lang="ja-JP" altLang="en-US" dirty="0"/>
              <a:t>この問題は難しいので</a:t>
            </a:r>
            <a:endParaRPr kumimoji="1" lang="en-US" altLang="ja-JP" dirty="0"/>
          </a:p>
          <a:p>
            <a:r>
              <a:rPr kumimoji="1" lang="ja-JP" altLang="en-US" dirty="0"/>
              <a:t>そのためのタスクとして</a:t>
            </a:r>
            <a:r>
              <a:rPr kumimoji="1" lang="en-US" altLang="ja-JP" dirty="0"/>
              <a:t>4 </a:t>
            </a:r>
            <a:r>
              <a:rPr kumimoji="1" lang="ja-JP" altLang="en-US" dirty="0"/>
              <a:t>コマ漫画のセリフの感情推定を設定しました</a:t>
            </a:r>
            <a:r>
              <a:rPr kumimoji="1" lang="en-US" altLang="ja-JP" dirty="0"/>
              <a:t>.</a:t>
            </a:r>
          </a:p>
          <a:p>
            <a:endParaRPr kumimoji="1" lang="ja-JP" altLang="en-US" dirty="0"/>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9</a:t>
            </a:fld>
            <a:endParaRPr kumimoji="1" lang="ja-JP" altLang="en-US"/>
          </a:p>
        </p:txBody>
      </p:sp>
    </p:spTree>
    <p:extLst>
      <p:ext uri="{BB962C8B-B14F-4D97-AF65-F5344CB8AC3E}">
        <p14:creationId xmlns:p14="http://schemas.microsoft.com/office/powerpoint/2010/main" val="3242038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819314" y="596019"/>
            <a:ext cx="7510506" cy="3213982"/>
          </a:xfrm>
        </p:spPr>
        <p:txBody>
          <a:bodyPr anchor="b">
            <a:normAutofit/>
          </a:bodyPr>
          <a:lstStyle>
            <a:lvl1pPr algn="ctr">
              <a:defRPr sz="40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819314" y="3886200"/>
            <a:ext cx="7510506" cy="2219108"/>
          </a:xfrm>
        </p:spPr>
        <p:txBody>
          <a:bodyPr anchor="t">
            <a:normAutofit/>
          </a:bodyPr>
          <a:lstStyle>
            <a:lvl1pPr marL="0" indent="0" algn="ct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ADC4CBD9-3FF8-40EE-9D77-E4BF71F8F70A}" type="datetime1">
              <a:rPr kumimoji="1" lang="ja-JP" altLang="en-US" smtClean="0"/>
              <a:t>2020/7/28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1849332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17677" y="4377485"/>
            <a:ext cx="7413007" cy="907505"/>
          </a:xfrm>
        </p:spPr>
        <p:txBody>
          <a:bodyPr anchor="b">
            <a:normAutofit/>
          </a:bodyPr>
          <a:lstStyle>
            <a:lvl1pPr algn="l">
              <a:defRPr sz="20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917678" y="996188"/>
            <a:ext cx="7301427" cy="298112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917677" y="5284990"/>
            <a:ext cx="7413007" cy="81707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42B0D6A-3CDB-4C59-8359-D81C7810B887}" type="datetime1">
              <a:rPr kumimoji="1" lang="ja-JP" altLang="en-US" smtClean="0"/>
              <a:t>2020/7/28</a:t>
            </a:fld>
            <a:endParaRPr kumimoji="1" lang="ja-JP" altLang="en-US"/>
          </a:p>
        </p:txBody>
      </p:sp>
      <p:sp>
        <p:nvSpPr>
          <p:cNvPr id="6" name="Footer Placeholder 5"/>
          <p:cNvSpPr>
            <a:spLocks noGrp="1"/>
          </p:cNvSpPr>
          <p:nvPr>
            <p:ph type="ftr" sz="quarter" idx="11"/>
          </p:nvPr>
        </p:nvSpPr>
        <p:spPr>
          <a:xfrm>
            <a:off x="917678" y="6181344"/>
            <a:ext cx="5337278" cy="365125"/>
          </a:xfrm>
        </p:spPr>
        <p:txBody>
          <a:bodyPr/>
          <a:lstStyle/>
          <a:p>
            <a:endParaRPr kumimoji="1" lang="ja-JP" altLang="en-US"/>
          </a:p>
        </p:txBody>
      </p:sp>
      <p:sp>
        <p:nvSpPr>
          <p:cNvPr id="7" name="Slide Number Placeholder 6"/>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1118696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4" cy="3137782"/>
          </a:xfrm>
        </p:spPr>
        <p:txBody>
          <a:bodyPr anchor="ctr">
            <a:normAutofit/>
          </a:bodyPr>
          <a:lstStyle>
            <a:lvl1pPr algn="l">
              <a:defRPr sz="28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18347" y="4343400"/>
            <a:ext cx="7511474" cy="1758660"/>
          </a:xfrm>
        </p:spPr>
        <p:txBody>
          <a:bodyPr anchor="ct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5086828-11F7-43D4-B45B-BD352AC64FA5}" type="datetime1">
              <a:rPr kumimoji="1" lang="ja-JP" altLang="en-US" smtClean="0"/>
              <a:t>2020/7/28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35767728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14" name="TextBox 13"/>
          <p:cNvSpPr txBox="1"/>
          <p:nvPr/>
        </p:nvSpPr>
        <p:spPr>
          <a:xfrm>
            <a:off x="583818" y="860276"/>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7888822" y="29859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084942" y="596018"/>
            <a:ext cx="6974115" cy="3044079"/>
          </a:xfrm>
        </p:spPr>
        <p:txBody>
          <a:bodyPr anchor="ctr">
            <a:normAutofit/>
          </a:bodyPr>
          <a:lstStyle>
            <a:lvl1pPr algn="l">
              <a:defRPr sz="2800" b="0" cap="all">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1256436" y="3650606"/>
            <a:ext cx="6631128" cy="381000"/>
          </a:xfrm>
        </p:spPr>
        <p:txBody>
          <a:bodyPr anchor="ctr">
            <a:normAutofit/>
          </a:bodyPr>
          <a:lstStyle>
            <a:lvl1pPr marL="0" indent="0">
              <a:buFontTx/>
              <a:buNone/>
              <a:defRPr sz="14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818347" y="4641206"/>
            <a:ext cx="7511473" cy="1447800"/>
          </a:xfrm>
        </p:spPr>
        <p:txBody>
          <a:bodyPr anchor="ct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DD643D6-4565-4AFF-8261-1DE821FED62A}" type="datetime1">
              <a:rPr kumimoji="1" lang="ja-JP" altLang="en-US" smtClean="0"/>
              <a:t>2020/7/28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18105052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818347" y="3603566"/>
            <a:ext cx="7512338" cy="1468800"/>
          </a:xfrm>
        </p:spPr>
        <p:txBody>
          <a:bodyPr anchor="b">
            <a:normAutofit/>
          </a:bodyPr>
          <a:lstStyle>
            <a:lvl1pPr algn="l">
              <a:defRPr sz="28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21015" y="5072366"/>
            <a:ext cx="7512339" cy="1029694"/>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250FEAA-82FB-45F7-A6C0-6F1709200136}" type="datetime1">
              <a:rPr kumimoji="1" lang="ja-JP" altLang="en-US" smtClean="0"/>
              <a:t>2020/7/28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19353485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3" name="TextBox 12"/>
          <p:cNvSpPr txBox="1"/>
          <p:nvPr/>
        </p:nvSpPr>
        <p:spPr>
          <a:xfrm>
            <a:off x="583818" y="75385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6" name="TextBox 15"/>
          <p:cNvSpPr txBox="1"/>
          <p:nvPr/>
        </p:nvSpPr>
        <p:spPr>
          <a:xfrm>
            <a:off x="7887556" y="2879498"/>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084942" y="596018"/>
            <a:ext cx="6974115" cy="2844369"/>
          </a:xfrm>
        </p:spPr>
        <p:txBody>
          <a:bodyPr anchor="ctr">
            <a:normAutofit/>
          </a:bodyPr>
          <a:lstStyle>
            <a:lvl1pPr algn="l">
              <a:defRPr sz="2800" b="0" cap="all">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818347" y="3886200"/>
            <a:ext cx="7512338" cy="1053662"/>
          </a:xfrm>
        </p:spPr>
        <p:txBody>
          <a:bodyPr vert="horz" lIns="91440" tIns="45720" rIns="91440" bIns="45720" rtlCol="0" anchor="b">
            <a:normAutofit/>
          </a:bodyPr>
          <a:lstStyle>
            <a:lvl1pPr>
              <a:buNone/>
              <a:defRPr lang="en-US" sz="20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818347" y="4939862"/>
            <a:ext cx="7512338" cy="1162198"/>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A756BA6-5FBD-4993-B242-DB093BD39E71}" type="datetime1">
              <a:rPr kumimoji="1" lang="ja-JP" altLang="en-US" smtClean="0"/>
              <a:t>2020/7/28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385623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818346" y="596018"/>
            <a:ext cx="7511473" cy="2756783"/>
          </a:xfrm>
        </p:spPr>
        <p:txBody>
          <a:bodyPr vert="horz" lIns="91440" tIns="45720" rIns="91440" bIns="45720" rtlCol="0" anchor="ctr">
            <a:normAutofit/>
          </a:bodyPr>
          <a:lstStyle>
            <a:lvl1pPr>
              <a:defRPr lang="en-US" sz="2800" b="0" dirty="0"/>
            </a:lvl1pPr>
          </a:lstStyle>
          <a:p>
            <a:pPr marL="0" lvl="0"/>
            <a:r>
              <a:rPr lang="ja-JP" altLang="en-US"/>
              <a:t>マスター タイトルの書式設定</a:t>
            </a:r>
            <a:endParaRPr lang="en-US" dirty="0"/>
          </a:p>
        </p:txBody>
      </p:sp>
      <p:sp>
        <p:nvSpPr>
          <p:cNvPr id="10" name="Text Placeholder 9"/>
          <p:cNvSpPr>
            <a:spLocks noGrp="1"/>
          </p:cNvSpPr>
          <p:nvPr>
            <p:ph type="body" sz="quarter" idx="13"/>
          </p:nvPr>
        </p:nvSpPr>
        <p:spPr>
          <a:xfrm>
            <a:off x="818346" y="3682941"/>
            <a:ext cx="7511473" cy="1049283"/>
          </a:xfrm>
        </p:spPr>
        <p:txBody>
          <a:bodyPr vert="horz" lIns="91440" tIns="45720" rIns="91440" bIns="45720" rtlCol="0" anchor="b">
            <a:normAutofit/>
          </a:bodyPr>
          <a:lstStyle>
            <a:lvl1pPr>
              <a:buNone/>
              <a:defRPr lang="en-US" sz="24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818347" y="4732224"/>
            <a:ext cx="7511472" cy="1369836"/>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54A296A-2F8E-453C-9AE8-06C654B11136}" type="datetime1">
              <a:rPr kumimoji="1" lang="ja-JP" altLang="en-US" smtClean="0"/>
              <a:t>2020/7/28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2025133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7" name="Title 1"/>
          <p:cNvSpPr>
            <a:spLocks noGrp="1"/>
          </p:cNvSpPr>
          <p:nvPr>
            <p:ph type="title"/>
          </p:nvPr>
        </p:nvSpPr>
        <p:spPr>
          <a:xfrm>
            <a:off x="818347" y="596018"/>
            <a:ext cx="7511473" cy="1312480"/>
          </a:xfrm>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813875C-789E-4278-B2F6-ECC0749A8AE4}" type="datetime1">
              <a:rPr kumimoji="1" lang="ja-JP" altLang="en-US" smtClean="0"/>
              <a:t>2020/7/28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24826633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1708" y="596018"/>
            <a:ext cx="1778112" cy="5506042"/>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18347" y="596018"/>
            <a:ext cx="5624137" cy="5506042"/>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B16063E-2909-4835-91B9-4DA02899CF91}" type="datetime1">
              <a:rPr kumimoji="1" lang="ja-JP" altLang="en-US" smtClean="0"/>
              <a:t>2020/7/28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2254627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none" baseline="0"/>
            </a:lvl1pPr>
          </a:lstStyle>
          <a:p>
            <a:r>
              <a:rPr lang="ja-JP" altLang="en-US" dirty="0"/>
              <a:t>マスター タイトルの書式設定</a:t>
            </a:r>
            <a:endParaRPr lang="en-US" dirty="0"/>
          </a:p>
        </p:txBody>
      </p:sp>
      <p:sp>
        <p:nvSpPr>
          <p:cNvPr id="3" name="Content Placeholder 2"/>
          <p:cNvSpPr>
            <a:spLocks noGrp="1"/>
          </p:cNvSpPr>
          <p:nvPr>
            <p:ph idx="1"/>
          </p:nvPr>
        </p:nvSpPr>
        <p:spPr/>
        <p:txBody>
          <a:bodyPr anchor="ctr"/>
          <a:lstStyle>
            <a:lvl1pPr>
              <a:defRPr cap="none" baseline="0"/>
            </a:lvl1pPr>
            <a:lvl2pPr>
              <a:defRPr cap="none" baseline="0"/>
            </a:lvl2pPr>
            <a:lvl3pPr>
              <a:defRPr cap="none" baseline="0"/>
            </a:lvl3pPr>
            <a:lvl4pPr>
              <a:defRPr cap="none" baseline="0"/>
            </a:lvl4pPr>
            <a:lvl5pPr>
              <a:defRPr cap="none" baseline="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a:xfrm>
            <a:off x="6551708" y="6178260"/>
            <a:ext cx="483406" cy="365125"/>
          </a:xfrm>
        </p:spPr>
        <p:txBody>
          <a:bodyPr/>
          <a:lstStyle/>
          <a:p>
            <a:fld id="{5A9C2B8C-51CA-4594-AFC6-29498B41952D}" type="datetime1">
              <a:rPr kumimoji="1" lang="ja-JP" altLang="en-US" smtClean="0"/>
              <a:t>2020/7/28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7144338" y="6178260"/>
            <a:ext cx="1186347" cy="365125"/>
          </a:xfrm>
        </p:spPr>
        <p:txBody>
          <a:bodyPr/>
          <a:lstStyle>
            <a:lvl1pPr>
              <a:defRPr sz="2400"/>
            </a:lvl1pPr>
          </a:lstStyle>
          <a:p>
            <a:fld id="{84E5AB44-6C43-4864-84E5-D75B94A07FCF}" type="slidenum">
              <a:rPr kumimoji="1" lang="ja-JP" altLang="en-US" smtClean="0"/>
              <a:pPr/>
              <a:t>‹#›</a:t>
            </a:fld>
            <a:endParaRPr kumimoji="1" lang="ja-JP" altLang="en-US" dirty="0"/>
          </a:p>
        </p:txBody>
      </p:sp>
    </p:spTree>
    <p:extLst>
      <p:ext uri="{BB962C8B-B14F-4D97-AF65-F5344CB8AC3E}">
        <p14:creationId xmlns:p14="http://schemas.microsoft.com/office/powerpoint/2010/main" val="3523080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19314" y="3270698"/>
            <a:ext cx="7510506" cy="1823305"/>
          </a:xfrm>
        </p:spPr>
        <p:txBody>
          <a:bodyPr anchor="b">
            <a:normAutofit/>
          </a:bodyPr>
          <a:lstStyle>
            <a:lvl1pPr algn="r">
              <a:defRPr sz="28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19314" y="5103810"/>
            <a:ext cx="7510506" cy="99825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2770C22-E414-4906-A05C-194BBC5023B7}" type="datetime1">
              <a:rPr kumimoji="1" lang="ja-JP" altLang="en-US" smtClean="0"/>
              <a:t>2020/7/28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3935163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18347" y="2060898"/>
            <a:ext cx="3685073" cy="4031331"/>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40580" y="2060898"/>
            <a:ext cx="3689239" cy="403133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594D997-E1B3-4962-AB01-9510AC780FED}" type="datetime1">
              <a:rPr kumimoji="1" lang="ja-JP" altLang="en-US" smtClean="0"/>
              <a:t>2020/7/28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839703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06306" y="2060898"/>
            <a:ext cx="3397113" cy="733596"/>
          </a:xfrm>
        </p:spPr>
        <p:txBody>
          <a:bodyPr anchor="b">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18347" y="2786027"/>
            <a:ext cx="3685073" cy="3316033"/>
          </a:xfrm>
        </p:spPr>
        <p:txBody>
          <a:bodyPr anchor="t">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910150" y="2060898"/>
            <a:ext cx="3419670" cy="725129"/>
          </a:xfrm>
        </p:spPr>
        <p:txBody>
          <a:bodyPr anchor="b">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65" y="2786027"/>
            <a:ext cx="3701520" cy="3316033"/>
          </a:xfrm>
        </p:spPr>
        <p:txBody>
          <a:bodyPr anchor="t">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EA510319-9696-41C7-A0B1-C79D0FAB72CE}" type="datetime1">
              <a:rPr kumimoji="1" lang="ja-JP" altLang="en-US" smtClean="0"/>
              <a:t>2020/7/28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1157480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600"/>
            </a:lvl1p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47148222-9A41-429C-9D88-72B46141A146}" type="datetime1">
              <a:rPr kumimoji="1" lang="ja-JP" altLang="en-US" smtClean="0"/>
              <a:t>2020/7/28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3117375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4BA19C-D5EF-4F0E-A2B2-101D4B975ABD}" type="datetime1">
              <a:rPr kumimoji="1" lang="ja-JP" altLang="en-US" smtClean="0"/>
              <a:t>2020/7/28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239084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18347" y="1754928"/>
            <a:ext cx="2729523" cy="1371600"/>
          </a:xfrm>
        </p:spPr>
        <p:txBody>
          <a:bodyPr anchor="b">
            <a:normAutofit/>
          </a:bodyPr>
          <a:lstStyle>
            <a:lvl1pPr algn="l">
              <a:defRPr sz="2200" b="0"/>
            </a:lvl1pPr>
          </a:lstStyle>
          <a:p>
            <a:r>
              <a:rPr lang="ja-JP" altLang="en-US"/>
              <a:t>マスター タイトルの書式設定</a:t>
            </a:r>
            <a:endParaRPr lang="en-US" dirty="0"/>
          </a:p>
        </p:txBody>
      </p:sp>
      <p:sp>
        <p:nvSpPr>
          <p:cNvPr id="3" name="Content Placeholder 2"/>
          <p:cNvSpPr>
            <a:spLocks noGrp="1"/>
          </p:cNvSpPr>
          <p:nvPr>
            <p:ph idx="1"/>
          </p:nvPr>
        </p:nvSpPr>
        <p:spPr>
          <a:xfrm>
            <a:off x="3828856" y="596018"/>
            <a:ext cx="4500964" cy="5506041"/>
          </a:xfrm>
        </p:spPr>
        <p:txBody>
          <a:bodyPr anchor="ctr">
            <a:normAutofit/>
          </a:bodyPr>
          <a:lstStyle>
            <a:lvl1pPr>
              <a:defRPr sz="1800"/>
            </a:lvl1pPr>
            <a:lvl2pPr>
              <a:defRPr sz="1600"/>
            </a:lvl2pPr>
            <a:lvl3pPr>
              <a:defRPr sz="1400"/>
            </a:lvl3pPr>
            <a:lvl4pPr>
              <a:defRPr sz="1200"/>
            </a:lvl4pPr>
            <a:lvl5pPr>
              <a:defRPr sz="1100"/>
            </a:lvl5pPr>
            <a:lvl6pPr>
              <a:defRPr sz="1100"/>
            </a:lvl6pPr>
            <a:lvl7pPr>
              <a:defRPr sz="1100"/>
            </a:lvl7pPr>
            <a:lvl8pPr>
              <a:defRPr sz="1100"/>
            </a:lvl8pPr>
            <a:lvl9pPr>
              <a:defRPr sz="11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18347" y="3126528"/>
            <a:ext cx="2729523"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1360CAD-AA14-4A9A-82A5-7F6F74B1D576}" type="datetime1">
              <a:rPr kumimoji="1" lang="ja-JP" altLang="en-US" smtClean="0"/>
              <a:t>2020/7/28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2651446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18347" y="1898269"/>
            <a:ext cx="4423803" cy="1371600"/>
          </a:xfrm>
        </p:spPr>
        <p:txBody>
          <a:bodyPr anchor="b">
            <a:normAutofit/>
          </a:bodyPr>
          <a:lstStyle>
            <a:lvl1pPr algn="l">
              <a:defRPr sz="2400" b="0"/>
            </a:lvl1pPr>
          </a:lstStyle>
          <a:p>
            <a:r>
              <a:rPr lang="ja-JP" altLang="en-US"/>
              <a:t>マスター タイトルの書式設定</a:t>
            </a:r>
            <a:endParaRPr lang="en-US" dirty="0"/>
          </a:p>
        </p:txBody>
      </p:sp>
      <p:sp>
        <p:nvSpPr>
          <p:cNvPr id="14" name="Picture Placeholder 2"/>
          <p:cNvSpPr>
            <a:spLocks noGrp="1" noChangeAspect="1"/>
          </p:cNvSpPr>
          <p:nvPr>
            <p:ph type="pic" idx="1"/>
          </p:nvPr>
        </p:nvSpPr>
        <p:spPr>
          <a:xfrm>
            <a:off x="5515442" y="-18288"/>
            <a:ext cx="2500062"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17318" y="3269869"/>
            <a:ext cx="4423803"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523649" y="6181344"/>
            <a:ext cx="718502" cy="365125"/>
          </a:xfrm>
        </p:spPr>
        <p:txBody>
          <a:bodyPr/>
          <a:lstStyle/>
          <a:p>
            <a:fld id="{7E550737-9CA4-489A-9C80-E740D5B2F379}" type="datetime1">
              <a:rPr kumimoji="1" lang="ja-JP" altLang="en-US" smtClean="0"/>
              <a:t>2020/7/28</a:t>
            </a:fld>
            <a:endParaRPr kumimoji="1" lang="ja-JP" altLang="en-US"/>
          </a:p>
        </p:txBody>
      </p:sp>
      <p:sp>
        <p:nvSpPr>
          <p:cNvPr id="6" name="Footer Placeholder 5"/>
          <p:cNvSpPr>
            <a:spLocks noGrp="1"/>
          </p:cNvSpPr>
          <p:nvPr>
            <p:ph type="ftr" sz="quarter" idx="11"/>
          </p:nvPr>
        </p:nvSpPr>
        <p:spPr>
          <a:xfrm>
            <a:off x="818348" y="6181344"/>
            <a:ext cx="3705300" cy="365125"/>
          </a:xfrm>
        </p:spPr>
        <p:txBody>
          <a:bodyPr/>
          <a:lstStyle/>
          <a:p>
            <a:endParaRPr kumimoji="1" lang="ja-JP" altLang="en-US"/>
          </a:p>
        </p:txBody>
      </p:sp>
      <p:sp>
        <p:nvSpPr>
          <p:cNvPr id="7" name="Slide Number Placeholder 6"/>
          <p:cNvSpPr>
            <a:spLocks noGrp="1"/>
          </p:cNvSpPr>
          <p:nvPr>
            <p:ph type="sldNum" sz="quarter" idx="12"/>
          </p:nvPr>
        </p:nvSpPr>
        <p:spPr>
          <a:xfrm>
            <a:off x="8024262" y="6181344"/>
            <a:ext cx="305186" cy="329250"/>
          </a:xfrm>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2342649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8347" y="596018"/>
            <a:ext cx="7511473" cy="131248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18348" y="2060898"/>
            <a:ext cx="7511472" cy="4041162"/>
          </a:xfrm>
          <a:prstGeom prst="rect">
            <a:avLst/>
          </a:prstGeom>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551708" y="6178260"/>
            <a:ext cx="1287464" cy="365125"/>
          </a:xfrm>
          <a:prstGeom prst="rect">
            <a:avLst/>
          </a:prstGeom>
        </p:spPr>
        <p:txBody>
          <a:bodyPr vert="horz" lIns="91440" tIns="45720" rIns="91440" bIns="45720" rtlCol="0" anchor="ctr"/>
          <a:lstStyle>
            <a:lvl1pPr algn="r">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fld id="{972CBB3C-9CDD-4C6D-9C7E-EDE408A6334B}" type="datetime1">
              <a:rPr kumimoji="1" lang="ja-JP" altLang="en-US" smtClean="0"/>
              <a:t>2020/7/28</a:t>
            </a:fld>
            <a:endParaRPr kumimoji="1" lang="ja-JP" altLang="en-US"/>
          </a:p>
        </p:txBody>
      </p:sp>
      <p:sp>
        <p:nvSpPr>
          <p:cNvPr id="5" name="Footer Placeholder 4"/>
          <p:cNvSpPr>
            <a:spLocks noGrp="1"/>
          </p:cNvSpPr>
          <p:nvPr>
            <p:ph type="ftr" sz="quarter" idx="3"/>
          </p:nvPr>
        </p:nvSpPr>
        <p:spPr>
          <a:xfrm>
            <a:off x="818347" y="6178260"/>
            <a:ext cx="5624137" cy="365125"/>
          </a:xfrm>
          <a:prstGeom prst="rect">
            <a:avLst/>
          </a:prstGeom>
        </p:spPr>
        <p:txBody>
          <a:bodyPr vert="horz" lIns="91440" tIns="45720" rIns="91440" bIns="45720" rtlCol="0" anchor="ctr"/>
          <a:lstStyle>
            <a:lvl1pPr algn="l">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kumimoji="1" lang="ja-JP" altLang="en-US"/>
          </a:p>
        </p:txBody>
      </p:sp>
      <p:sp>
        <p:nvSpPr>
          <p:cNvPr id="6" name="Slide Number Placeholder 5"/>
          <p:cNvSpPr>
            <a:spLocks noGrp="1"/>
          </p:cNvSpPr>
          <p:nvPr>
            <p:ph type="sldNum" sz="quarter" idx="4"/>
          </p:nvPr>
        </p:nvSpPr>
        <p:spPr>
          <a:xfrm>
            <a:off x="7917202" y="6178260"/>
            <a:ext cx="413483" cy="365125"/>
          </a:xfrm>
          <a:prstGeom prst="rect">
            <a:avLst/>
          </a:prstGeom>
        </p:spPr>
        <p:txBody>
          <a:bodyPr vert="horz" lIns="91440" tIns="45720" rIns="91440" bIns="45720" rtlCol="0" anchor="ctr"/>
          <a:lstStyle>
            <a:lvl1pPr algn="r">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3219948785"/>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hf hdr="0" ftr="0" dt="0"/>
  <p:txStyles>
    <p:titleStyle>
      <a:lvl1pPr algn="l" defTabSz="457200" rtl="0" eaLnBrk="1" latinLnBrk="0" hangingPunct="1">
        <a:spcBef>
          <a:spcPct val="0"/>
        </a:spcBef>
        <a:buNone/>
        <a:defRPr kumimoji="1" sz="28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kumimoji="1"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kumimoji="1"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kumimoji="1"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kumimoji="1"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kumimoji="1"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kumimoji="1" sz="11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kumimoji="1" sz="11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kumimoji="1" sz="11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kumimoji="1" sz="11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comments" Target="../comments/comment2.xml"/><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comments" Target="../comments/commen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comments" Target="../comments/commen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BF0CCC-21F8-420E-9F5E-D3C697F109D3}"/>
              </a:ext>
            </a:extLst>
          </p:cNvPr>
          <p:cNvSpPr>
            <a:spLocks noGrp="1"/>
          </p:cNvSpPr>
          <p:nvPr>
            <p:ph type="ctrTitle"/>
          </p:nvPr>
        </p:nvSpPr>
        <p:spPr>
          <a:xfrm>
            <a:off x="819313" y="596019"/>
            <a:ext cx="7857096" cy="3213982"/>
          </a:xfrm>
        </p:spPr>
        <p:txBody>
          <a:bodyPr>
            <a:normAutofit/>
          </a:bodyPr>
          <a:lstStyle/>
          <a:p>
            <a:pPr algn="l"/>
            <a:r>
              <a:rPr lang="en-US" altLang="ja-JP" sz="3200" cap="none" dirty="0">
                <a:solidFill>
                  <a:schemeClr val="tx1"/>
                </a:solidFill>
              </a:rPr>
              <a:t>A Method of Emotional Estimation and</a:t>
            </a:r>
            <a:br>
              <a:rPr lang="en-US" altLang="ja-JP" sz="3200" cap="none" dirty="0">
                <a:solidFill>
                  <a:schemeClr val="tx1"/>
                </a:solidFill>
              </a:rPr>
            </a:br>
            <a:r>
              <a:rPr lang="en-US" altLang="ja-JP" sz="3200" cap="none" dirty="0">
                <a:solidFill>
                  <a:schemeClr val="tx1"/>
                </a:solidFill>
              </a:rPr>
              <a:t>An Investigation of </a:t>
            </a:r>
            <a:r>
              <a:rPr lang="en-US" altLang="ja-JP" sz="3200" cap="none" dirty="0" err="1">
                <a:solidFill>
                  <a:schemeClr val="tx1"/>
                </a:solidFill>
              </a:rPr>
              <a:t>Multimodalization</a:t>
            </a:r>
            <a:r>
              <a:rPr lang="en-US" altLang="ja-JP" sz="3200" cap="none" dirty="0">
                <a:solidFill>
                  <a:schemeClr val="tx1"/>
                </a:solidFill>
              </a:rPr>
              <a:t> about Four-Scene Comics </a:t>
            </a:r>
            <a:br>
              <a:rPr lang="en-US" altLang="ja-JP" sz="3200" cap="none" dirty="0">
                <a:solidFill>
                  <a:schemeClr val="tx1"/>
                </a:solidFill>
              </a:rPr>
            </a:br>
            <a:r>
              <a:rPr lang="en-US" altLang="ja-JP" sz="3200" cap="none" dirty="0">
                <a:solidFill>
                  <a:schemeClr val="tx1"/>
                </a:solidFill>
              </a:rPr>
              <a:t>Based on Deep Learning</a:t>
            </a:r>
            <a:endParaRPr kumimoji="1" lang="ja-JP" altLang="en-US" sz="3200" cap="none" dirty="0">
              <a:solidFill>
                <a:schemeClr val="tx1"/>
              </a:solidFill>
            </a:endParaRPr>
          </a:p>
        </p:txBody>
      </p:sp>
      <p:sp>
        <p:nvSpPr>
          <p:cNvPr id="3" name="字幕 2">
            <a:extLst>
              <a:ext uri="{FF2B5EF4-FFF2-40B4-BE49-F238E27FC236}">
                <a16:creationId xmlns:a16="http://schemas.microsoft.com/office/drawing/2014/main" id="{767C5984-F545-49B2-8DE0-A195430DB3AC}"/>
              </a:ext>
            </a:extLst>
          </p:cNvPr>
          <p:cNvSpPr>
            <a:spLocks noGrp="1"/>
          </p:cNvSpPr>
          <p:nvPr>
            <p:ph type="subTitle" idx="1"/>
          </p:nvPr>
        </p:nvSpPr>
        <p:spPr>
          <a:xfrm>
            <a:off x="2822829" y="4492508"/>
            <a:ext cx="5506991" cy="794857"/>
          </a:xfrm>
        </p:spPr>
        <p:txBody>
          <a:bodyPr>
            <a:normAutofit/>
          </a:bodyPr>
          <a:lstStyle/>
          <a:p>
            <a:pPr algn="r"/>
            <a:r>
              <a:rPr kumimoji="1" lang="en-US" altLang="ja-JP" cap="none" dirty="0"/>
              <a:t>B4</a:t>
            </a:r>
            <a:r>
              <a:rPr kumimoji="1" lang="ja-JP" altLang="en-US" cap="none" dirty="0"/>
              <a:t>   </a:t>
            </a:r>
            <a:r>
              <a:rPr lang="en-US" altLang="ja-JP" cap="none" dirty="0"/>
              <a:t>Yusei Takayama</a:t>
            </a:r>
            <a:endParaRPr kumimoji="1" lang="en-US" altLang="ja-JP" cap="none" dirty="0"/>
          </a:p>
        </p:txBody>
      </p:sp>
      <p:sp>
        <p:nvSpPr>
          <p:cNvPr id="5" name="スライド番号プレースホルダー 4">
            <a:extLst>
              <a:ext uri="{FF2B5EF4-FFF2-40B4-BE49-F238E27FC236}">
                <a16:creationId xmlns:a16="http://schemas.microsoft.com/office/drawing/2014/main" id="{80AFC6DC-3471-4009-ADE6-D210ADFBD05B}"/>
              </a:ext>
            </a:extLst>
          </p:cNvPr>
          <p:cNvSpPr>
            <a:spLocks noGrp="1"/>
          </p:cNvSpPr>
          <p:nvPr>
            <p:ph type="sldNum" sz="quarter" idx="12"/>
          </p:nvPr>
        </p:nvSpPr>
        <p:spPr>
          <a:xfrm>
            <a:off x="7323826" y="6178260"/>
            <a:ext cx="1006859" cy="365125"/>
          </a:xfrm>
        </p:spPr>
        <p:txBody>
          <a:bodyPr/>
          <a:lstStyle/>
          <a:p>
            <a:fld id="{84E5AB44-6C43-4864-84E5-D75B94A07FCF}" type="slidenum">
              <a:rPr kumimoji="1" lang="ja-JP" altLang="en-US" sz="2400" smtClean="0"/>
              <a:t>1</a:t>
            </a:fld>
            <a:endParaRPr kumimoji="1" lang="ja-JP" altLang="en-US" sz="2400" dirty="0"/>
          </a:p>
        </p:txBody>
      </p:sp>
    </p:spTree>
    <p:extLst>
      <p:ext uri="{BB962C8B-B14F-4D97-AF65-F5344CB8AC3E}">
        <p14:creationId xmlns:p14="http://schemas.microsoft.com/office/powerpoint/2010/main" val="1565682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724EC4-59E0-455F-A897-89BE35095300}"/>
              </a:ext>
            </a:extLst>
          </p:cNvPr>
          <p:cNvSpPr>
            <a:spLocks noGrp="1"/>
          </p:cNvSpPr>
          <p:nvPr>
            <p:ph type="title"/>
          </p:nvPr>
        </p:nvSpPr>
        <p:spPr>
          <a:xfrm>
            <a:off x="856061" y="857250"/>
            <a:ext cx="7429499" cy="820024"/>
          </a:xfrm>
        </p:spPr>
        <p:txBody>
          <a:bodyPr>
            <a:normAutofit/>
          </a:bodyPr>
          <a:lstStyle/>
          <a:p>
            <a:r>
              <a:rPr lang="en-US" altLang="ja-JP" sz="4050" cap="none" dirty="0">
                <a:solidFill>
                  <a:schemeClr val="tx1"/>
                </a:solidFill>
              </a:rPr>
              <a:t>Outline</a:t>
            </a:r>
            <a:endParaRPr lang="ja-JP" altLang="en-US" sz="4050" dirty="0">
              <a:solidFill>
                <a:schemeClr val="tx1"/>
              </a:solidFill>
            </a:endParaRPr>
          </a:p>
        </p:txBody>
      </p:sp>
      <p:sp>
        <p:nvSpPr>
          <p:cNvPr id="3" name="コンテンツ プレースホルダー 2">
            <a:extLst>
              <a:ext uri="{FF2B5EF4-FFF2-40B4-BE49-F238E27FC236}">
                <a16:creationId xmlns:a16="http://schemas.microsoft.com/office/drawing/2014/main" id="{98CFB785-78A6-450C-B1C8-DDD36D0563D7}"/>
              </a:ext>
            </a:extLst>
          </p:cNvPr>
          <p:cNvSpPr>
            <a:spLocks noGrp="1"/>
          </p:cNvSpPr>
          <p:nvPr>
            <p:ph idx="1"/>
          </p:nvPr>
        </p:nvSpPr>
        <p:spPr>
          <a:xfrm>
            <a:off x="856061" y="2134475"/>
            <a:ext cx="7429499" cy="3066177"/>
          </a:xfrm>
        </p:spPr>
        <p:txBody>
          <a:bodyPr>
            <a:normAutofit/>
          </a:bodyPr>
          <a:lstStyle/>
          <a:p>
            <a:r>
              <a:rPr lang="en-US" altLang="ja-JP" sz="3200" dirty="0"/>
              <a:t>Introduction</a:t>
            </a:r>
          </a:p>
          <a:p>
            <a:r>
              <a:rPr lang="en-US" altLang="ja-JP" sz="3200" dirty="0">
                <a:solidFill>
                  <a:srgbClr val="F4B54B"/>
                </a:solidFill>
              </a:rPr>
              <a:t>Dataset</a:t>
            </a:r>
          </a:p>
          <a:p>
            <a:r>
              <a:rPr lang="en-US" altLang="ja-JP" sz="3200" dirty="0"/>
              <a:t>Procedure</a:t>
            </a:r>
          </a:p>
          <a:p>
            <a:r>
              <a:rPr lang="en-US" altLang="ja-JP" sz="3200" dirty="0"/>
              <a:t>Future Research Plan</a:t>
            </a:r>
          </a:p>
        </p:txBody>
      </p:sp>
      <p:sp>
        <p:nvSpPr>
          <p:cNvPr id="5" name="スライド番号プレースホルダー 4">
            <a:extLst>
              <a:ext uri="{FF2B5EF4-FFF2-40B4-BE49-F238E27FC236}">
                <a16:creationId xmlns:a16="http://schemas.microsoft.com/office/drawing/2014/main" id="{C7FD0AC6-0B09-4D77-BE0E-EBEE0BBEEBD6}"/>
              </a:ext>
            </a:extLst>
          </p:cNvPr>
          <p:cNvSpPr>
            <a:spLocks noGrp="1"/>
          </p:cNvSpPr>
          <p:nvPr>
            <p:ph type="sldNum" sz="quarter" idx="12"/>
          </p:nvPr>
        </p:nvSpPr>
        <p:spPr/>
        <p:txBody>
          <a:bodyPr/>
          <a:lstStyle/>
          <a:p>
            <a:fld id="{84E5AB44-6C43-4864-84E5-D75B94A07FCF}" type="slidenum">
              <a:rPr kumimoji="1" lang="ja-JP" altLang="en-US" smtClean="0"/>
              <a:t>10</a:t>
            </a:fld>
            <a:endParaRPr kumimoji="1" lang="ja-JP" altLang="en-US"/>
          </a:p>
        </p:txBody>
      </p:sp>
    </p:spTree>
    <p:extLst>
      <p:ext uri="{BB962C8B-B14F-4D97-AF65-F5344CB8AC3E}">
        <p14:creationId xmlns:p14="http://schemas.microsoft.com/office/powerpoint/2010/main" val="2143808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724EC4-59E0-455F-A897-89BE35095300}"/>
              </a:ext>
            </a:extLst>
          </p:cNvPr>
          <p:cNvSpPr>
            <a:spLocks noGrp="1"/>
          </p:cNvSpPr>
          <p:nvPr>
            <p:ph type="title"/>
          </p:nvPr>
        </p:nvSpPr>
        <p:spPr>
          <a:xfrm>
            <a:off x="856061" y="0"/>
            <a:ext cx="7429499" cy="820024"/>
          </a:xfrm>
        </p:spPr>
        <p:txBody>
          <a:bodyPr>
            <a:noAutofit/>
          </a:bodyPr>
          <a:lstStyle/>
          <a:p>
            <a:r>
              <a:rPr lang="en-US" altLang="ja-JP" sz="3200" dirty="0">
                <a:solidFill>
                  <a:schemeClr val="tx1">
                    <a:lumMod val="95000"/>
                  </a:schemeClr>
                </a:solidFill>
              </a:rPr>
              <a:t>Four-Scene Comic Story Dataset</a:t>
            </a:r>
            <a:endParaRPr lang="ja-JP" altLang="en-US" dirty="0"/>
          </a:p>
        </p:txBody>
      </p:sp>
      <p:sp>
        <p:nvSpPr>
          <p:cNvPr id="3" name="コンテンツ プレースホルダー 2">
            <a:extLst>
              <a:ext uri="{FF2B5EF4-FFF2-40B4-BE49-F238E27FC236}">
                <a16:creationId xmlns:a16="http://schemas.microsoft.com/office/drawing/2014/main" id="{98CFB785-78A6-450C-B1C8-DDD36D0563D7}"/>
              </a:ext>
            </a:extLst>
          </p:cNvPr>
          <p:cNvSpPr>
            <a:spLocks noGrp="1"/>
          </p:cNvSpPr>
          <p:nvPr>
            <p:ph idx="1"/>
          </p:nvPr>
        </p:nvSpPr>
        <p:spPr>
          <a:xfrm>
            <a:off x="856061" y="4686004"/>
            <a:ext cx="7429499" cy="1392376"/>
          </a:xfrm>
        </p:spPr>
        <p:txBody>
          <a:bodyPr>
            <a:normAutofit/>
          </a:bodyPr>
          <a:lstStyle/>
          <a:p>
            <a:pPr>
              <a:buFont typeface="Wingdings" panose="05000000000000000000" pitchFamily="2" charset="2"/>
              <a:buChar char="l"/>
            </a:pPr>
            <a:r>
              <a:rPr lang="en-US" altLang="ja-JP" sz="2100" dirty="0">
                <a:solidFill>
                  <a:schemeClr val="tx1">
                    <a:lumMod val="95000"/>
                  </a:schemeClr>
                </a:solidFill>
              </a:rPr>
              <a:t>Five artists drew the same plot</a:t>
            </a:r>
          </a:p>
          <a:p>
            <a:pPr>
              <a:buFont typeface="Wingdings" panose="05000000000000000000" pitchFamily="2" charset="2"/>
              <a:buChar char="l"/>
            </a:pPr>
            <a:r>
              <a:rPr lang="en-US" altLang="ja-JP" sz="2100" dirty="0">
                <a:solidFill>
                  <a:schemeClr val="tx1">
                    <a:lumMod val="95000"/>
                  </a:schemeClr>
                </a:solidFill>
              </a:rPr>
              <a:t>Emotional annotation by the authors</a:t>
            </a:r>
          </a:p>
        </p:txBody>
      </p:sp>
      <p:sp>
        <p:nvSpPr>
          <p:cNvPr id="6" name="スライド番号プレースホルダー 5">
            <a:extLst>
              <a:ext uri="{FF2B5EF4-FFF2-40B4-BE49-F238E27FC236}">
                <a16:creationId xmlns:a16="http://schemas.microsoft.com/office/drawing/2014/main" id="{6E4B428B-9F12-4123-9628-E81FCF8B278B}"/>
              </a:ext>
            </a:extLst>
          </p:cNvPr>
          <p:cNvSpPr>
            <a:spLocks noGrp="1"/>
          </p:cNvSpPr>
          <p:nvPr>
            <p:ph type="sldNum" sz="quarter" idx="12"/>
          </p:nvPr>
        </p:nvSpPr>
        <p:spPr/>
        <p:txBody>
          <a:bodyPr/>
          <a:lstStyle/>
          <a:p>
            <a:fld id="{84E5AB44-6C43-4864-84E5-D75B94A07FCF}" type="slidenum">
              <a:rPr kumimoji="1" lang="ja-JP" altLang="en-US" smtClean="0"/>
              <a:t>11</a:t>
            </a:fld>
            <a:endParaRPr kumimoji="1" lang="ja-JP" altLang="en-US"/>
          </a:p>
        </p:txBody>
      </p:sp>
      <p:sp>
        <p:nvSpPr>
          <p:cNvPr id="4" name="テキスト ボックス 3">
            <a:extLst>
              <a:ext uri="{FF2B5EF4-FFF2-40B4-BE49-F238E27FC236}">
                <a16:creationId xmlns:a16="http://schemas.microsoft.com/office/drawing/2014/main" id="{E590C592-CCFB-41BA-8A35-2881E1833270}"/>
              </a:ext>
            </a:extLst>
          </p:cNvPr>
          <p:cNvSpPr txBox="1"/>
          <p:nvPr/>
        </p:nvSpPr>
        <p:spPr>
          <a:xfrm>
            <a:off x="4886941" y="5958969"/>
            <a:ext cx="3944923" cy="438582"/>
          </a:xfrm>
          <a:prstGeom prst="rect">
            <a:avLst/>
          </a:prstGeom>
          <a:noFill/>
        </p:spPr>
        <p:txBody>
          <a:bodyPr wrap="square" rtlCol="0">
            <a:spAutoFit/>
          </a:bodyPr>
          <a:lstStyle/>
          <a:p>
            <a:r>
              <a:rPr lang="en-US" altLang="ja-JP" sz="750" dirty="0"/>
              <a:t>Four-Scene Comic story dataset for </a:t>
            </a:r>
            <a:r>
              <a:rPr lang="en-US" altLang="ja-JP" sz="750" dirty="0" err="1"/>
              <a:t>softwares</a:t>
            </a:r>
            <a:r>
              <a:rPr lang="en-US" altLang="ja-JP" sz="750" dirty="0"/>
              <a:t> on creative process. </a:t>
            </a:r>
          </a:p>
          <a:p>
            <a:r>
              <a:rPr lang="en-US" altLang="ja-JP" sz="750" dirty="0"/>
              <a:t>In New Trends in Intelligent Software Methodologies, </a:t>
            </a:r>
          </a:p>
          <a:p>
            <a:r>
              <a:rPr lang="en-US" altLang="ja-JP" sz="750" dirty="0"/>
              <a:t>Tools and Techniques , Miki Ueno</a:t>
            </a:r>
          </a:p>
        </p:txBody>
      </p:sp>
      <p:grpSp>
        <p:nvGrpSpPr>
          <p:cNvPr id="24" name="グループ化 23">
            <a:extLst>
              <a:ext uri="{FF2B5EF4-FFF2-40B4-BE49-F238E27FC236}">
                <a16:creationId xmlns:a16="http://schemas.microsoft.com/office/drawing/2014/main" id="{AB2A7D5F-2FFB-42AC-B8EF-96E5122CB27D}"/>
              </a:ext>
            </a:extLst>
          </p:cNvPr>
          <p:cNvGrpSpPr/>
          <p:nvPr/>
        </p:nvGrpSpPr>
        <p:grpSpPr>
          <a:xfrm>
            <a:off x="975613" y="779620"/>
            <a:ext cx="7226377" cy="4004633"/>
            <a:chOff x="975613" y="779620"/>
            <a:chExt cx="7226377" cy="4004633"/>
          </a:xfrm>
        </p:grpSpPr>
        <p:grpSp>
          <p:nvGrpSpPr>
            <p:cNvPr id="16" name="グループ化 15">
              <a:extLst>
                <a:ext uri="{FF2B5EF4-FFF2-40B4-BE49-F238E27FC236}">
                  <a16:creationId xmlns:a16="http://schemas.microsoft.com/office/drawing/2014/main" id="{BBBD4E43-74D7-49E9-BB4C-3C9E46A99B33}"/>
                </a:ext>
              </a:extLst>
            </p:cNvPr>
            <p:cNvGrpSpPr/>
            <p:nvPr/>
          </p:nvGrpSpPr>
          <p:grpSpPr>
            <a:xfrm>
              <a:off x="975613" y="779620"/>
              <a:ext cx="7190398" cy="3972487"/>
              <a:chOff x="975613" y="779620"/>
              <a:chExt cx="7190398" cy="3972487"/>
            </a:xfrm>
          </p:grpSpPr>
          <p:grpSp>
            <p:nvGrpSpPr>
              <p:cNvPr id="14" name="グループ化 13">
                <a:extLst>
                  <a:ext uri="{FF2B5EF4-FFF2-40B4-BE49-F238E27FC236}">
                    <a16:creationId xmlns:a16="http://schemas.microsoft.com/office/drawing/2014/main" id="{395E6E2E-5974-4B23-9C6E-F9BD4AA12752}"/>
                  </a:ext>
                </a:extLst>
              </p:cNvPr>
              <p:cNvGrpSpPr/>
              <p:nvPr/>
            </p:nvGrpSpPr>
            <p:grpSpPr>
              <a:xfrm>
                <a:off x="975613" y="779620"/>
                <a:ext cx="7190398" cy="3972487"/>
                <a:chOff x="975613" y="779620"/>
                <a:chExt cx="7190398" cy="3972487"/>
              </a:xfrm>
            </p:grpSpPr>
            <p:grpSp>
              <p:nvGrpSpPr>
                <p:cNvPr id="11" name="グループ化 10">
                  <a:extLst>
                    <a:ext uri="{FF2B5EF4-FFF2-40B4-BE49-F238E27FC236}">
                      <a16:creationId xmlns:a16="http://schemas.microsoft.com/office/drawing/2014/main" id="{C497F156-491A-4AE5-8F14-761A93B6D7F6}"/>
                    </a:ext>
                  </a:extLst>
                </p:cNvPr>
                <p:cNvGrpSpPr/>
                <p:nvPr/>
              </p:nvGrpSpPr>
              <p:grpSpPr>
                <a:xfrm>
                  <a:off x="975613" y="779620"/>
                  <a:ext cx="7190398" cy="3972487"/>
                  <a:chOff x="1917560" y="1677273"/>
                  <a:chExt cx="5306501" cy="2849435"/>
                </a:xfrm>
              </p:grpSpPr>
              <p:grpSp>
                <p:nvGrpSpPr>
                  <p:cNvPr id="9" name="グループ化 8">
                    <a:extLst>
                      <a:ext uri="{FF2B5EF4-FFF2-40B4-BE49-F238E27FC236}">
                        <a16:creationId xmlns:a16="http://schemas.microsoft.com/office/drawing/2014/main" id="{F2F166BE-5B63-4DAF-89CE-2709C701ADD7}"/>
                      </a:ext>
                    </a:extLst>
                  </p:cNvPr>
                  <p:cNvGrpSpPr>
                    <a:grpSpLocks noChangeAspect="1"/>
                  </p:cNvGrpSpPr>
                  <p:nvPr/>
                </p:nvGrpSpPr>
                <p:grpSpPr>
                  <a:xfrm>
                    <a:off x="1917560" y="1677273"/>
                    <a:ext cx="5306501" cy="2849435"/>
                    <a:chOff x="7176501" y="184557"/>
                    <a:chExt cx="4719088" cy="2374270"/>
                  </a:xfrm>
                </p:grpSpPr>
                <p:sp>
                  <p:nvSpPr>
                    <p:cNvPr id="8" name="正方形/長方形 7">
                      <a:extLst>
                        <a:ext uri="{FF2B5EF4-FFF2-40B4-BE49-F238E27FC236}">
                          <a16:creationId xmlns:a16="http://schemas.microsoft.com/office/drawing/2014/main" id="{3DDAC35B-1485-428E-BF9A-8C74FF5BCAE7}"/>
                        </a:ext>
                      </a:extLst>
                    </p:cNvPr>
                    <p:cNvSpPr/>
                    <p:nvPr/>
                  </p:nvSpPr>
                  <p:spPr>
                    <a:xfrm>
                      <a:off x="7180976" y="184557"/>
                      <a:ext cx="4714613" cy="237427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pic>
                  <p:nvPicPr>
                    <p:cNvPr id="7" name="図 6">
                      <a:extLst>
                        <a:ext uri="{FF2B5EF4-FFF2-40B4-BE49-F238E27FC236}">
                          <a16:creationId xmlns:a16="http://schemas.microsoft.com/office/drawing/2014/main" id="{DF576EAF-39BA-4739-9D2D-0A2CE7BD152C}"/>
                        </a:ext>
                      </a:extLst>
                    </p:cNvPr>
                    <p:cNvPicPr>
                      <a:picLocks noChangeAspect="1"/>
                    </p:cNvPicPr>
                    <p:nvPr/>
                  </p:nvPicPr>
                  <p:blipFill rotWithShape="1">
                    <a:blip r:embed="rId3">
                      <a:extLst>
                        <a:ext uri="{28A0092B-C50C-407E-A947-70E740481C1C}">
                          <a14:useLocalDpi xmlns:a14="http://schemas.microsoft.com/office/drawing/2010/main" val="0"/>
                        </a:ext>
                      </a:extLst>
                    </a:blip>
                    <a:srcRect t="8730"/>
                    <a:stretch/>
                  </p:blipFill>
                  <p:spPr>
                    <a:xfrm>
                      <a:off x="7176501" y="401914"/>
                      <a:ext cx="4693920" cy="1909678"/>
                    </a:xfrm>
                    <a:prstGeom prst="rect">
                      <a:avLst/>
                    </a:prstGeom>
                  </p:spPr>
                </p:pic>
              </p:grpSp>
              <p:sp>
                <p:nvSpPr>
                  <p:cNvPr id="5" name="テキスト ボックス 4">
                    <a:extLst>
                      <a:ext uri="{FF2B5EF4-FFF2-40B4-BE49-F238E27FC236}">
                        <a16:creationId xmlns:a16="http://schemas.microsoft.com/office/drawing/2014/main" id="{2E0FF21C-E619-4CC7-96B2-D22F2AF9D148}"/>
                      </a:ext>
                    </a:extLst>
                  </p:cNvPr>
                  <p:cNvSpPr txBox="1"/>
                  <p:nvPr/>
                </p:nvSpPr>
                <p:spPr>
                  <a:xfrm>
                    <a:off x="2294896" y="1706254"/>
                    <a:ext cx="2136913" cy="264919"/>
                  </a:xfrm>
                  <a:prstGeom prst="rect">
                    <a:avLst/>
                  </a:prstGeom>
                  <a:noFill/>
                </p:spPr>
                <p:txBody>
                  <a:bodyPr wrap="square" rtlCol="0">
                    <a:spAutoFit/>
                  </a:bodyPr>
                  <a:lstStyle/>
                  <a:p>
                    <a:pPr algn="ctr"/>
                    <a:r>
                      <a:rPr kumimoji="1" lang="en-US" altLang="ja-JP" dirty="0">
                        <a:solidFill>
                          <a:schemeClr val="bg2"/>
                        </a:solidFill>
                      </a:rPr>
                      <a:t>“</a:t>
                    </a:r>
                    <a:r>
                      <a:rPr kumimoji="1" lang="en-US" altLang="ja-JP" dirty="0" err="1">
                        <a:solidFill>
                          <a:schemeClr val="bg2"/>
                        </a:solidFill>
                      </a:rPr>
                      <a:t>Shoujo</a:t>
                    </a:r>
                    <a:r>
                      <a:rPr kumimoji="1" lang="en-US" altLang="ja-JP" dirty="0">
                        <a:solidFill>
                          <a:schemeClr val="bg2"/>
                        </a:solidFill>
                      </a:rPr>
                      <a:t> Manga” Touch</a:t>
                    </a:r>
                    <a:endParaRPr kumimoji="1" lang="ja-JP" altLang="en-US" dirty="0">
                      <a:solidFill>
                        <a:schemeClr val="bg2"/>
                      </a:solidFill>
                    </a:endParaRPr>
                  </a:p>
                </p:txBody>
              </p:sp>
              <p:sp>
                <p:nvSpPr>
                  <p:cNvPr id="10" name="テキスト ボックス 9">
                    <a:extLst>
                      <a:ext uri="{FF2B5EF4-FFF2-40B4-BE49-F238E27FC236}">
                        <a16:creationId xmlns:a16="http://schemas.microsoft.com/office/drawing/2014/main" id="{7A6D7CF4-1355-4D33-8B89-85C0E6241505}"/>
                      </a:ext>
                    </a:extLst>
                  </p:cNvPr>
                  <p:cNvSpPr txBox="1"/>
                  <p:nvPr/>
                </p:nvSpPr>
                <p:spPr>
                  <a:xfrm>
                    <a:off x="4804113" y="1706254"/>
                    <a:ext cx="2136913" cy="264919"/>
                  </a:xfrm>
                  <a:prstGeom prst="rect">
                    <a:avLst/>
                  </a:prstGeom>
                  <a:noFill/>
                </p:spPr>
                <p:txBody>
                  <a:bodyPr wrap="square" rtlCol="0">
                    <a:spAutoFit/>
                  </a:bodyPr>
                  <a:lstStyle/>
                  <a:p>
                    <a:pPr algn="ctr"/>
                    <a:r>
                      <a:rPr kumimoji="1" lang="en-US" altLang="ja-JP" dirty="0">
                        <a:solidFill>
                          <a:schemeClr val="bg2"/>
                        </a:solidFill>
                      </a:rPr>
                      <a:t>“Moe” Touch</a:t>
                    </a:r>
                    <a:endParaRPr kumimoji="1" lang="ja-JP" altLang="en-US" dirty="0">
                      <a:solidFill>
                        <a:schemeClr val="bg2"/>
                      </a:solidFill>
                    </a:endParaRPr>
                  </a:p>
                </p:txBody>
              </p:sp>
            </p:grpSp>
            <p:sp>
              <p:nvSpPr>
                <p:cNvPr id="13" name="正方形/長方形 12">
                  <a:extLst>
                    <a:ext uri="{FF2B5EF4-FFF2-40B4-BE49-F238E27FC236}">
                      <a16:creationId xmlns:a16="http://schemas.microsoft.com/office/drawing/2014/main" id="{CFCFD5F2-97C1-4871-8E0B-2C95FC57B69D}"/>
                    </a:ext>
                  </a:extLst>
                </p:cNvPr>
                <p:cNvSpPr/>
                <p:nvPr/>
              </p:nvSpPr>
              <p:spPr>
                <a:xfrm>
                  <a:off x="1016337" y="4261868"/>
                  <a:ext cx="3305713" cy="415498"/>
                </a:xfrm>
                <a:prstGeom prst="rect">
                  <a:avLst/>
                </a:prstGeom>
              </p:spPr>
              <p:txBody>
                <a:bodyPr wrap="none">
                  <a:spAutoFit/>
                </a:bodyPr>
                <a:lstStyle/>
                <a:p>
                  <a:r>
                    <a:rPr lang="en-US" altLang="ja-JP" sz="1050" dirty="0">
                      <a:solidFill>
                        <a:schemeClr val="bg2"/>
                      </a:solidFill>
                    </a:rPr>
                    <a:t>©</a:t>
                  </a:r>
                  <a:r>
                    <a:rPr lang="ja-JP" altLang="en-US" sz="1050" dirty="0">
                      <a:solidFill>
                        <a:schemeClr val="bg2"/>
                      </a:solidFill>
                    </a:rPr>
                    <a:t> </a:t>
                  </a:r>
                  <a:r>
                    <a:rPr lang="en-US" altLang="ja-JP" sz="1050" dirty="0">
                      <a:solidFill>
                        <a:schemeClr val="bg2"/>
                      </a:solidFill>
                    </a:rPr>
                    <a:t>Drawn</a:t>
                  </a:r>
                  <a:r>
                    <a:rPr lang="ja-JP" altLang="en-US" sz="1050" dirty="0">
                      <a:solidFill>
                        <a:schemeClr val="bg2"/>
                      </a:solidFill>
                    </a:rPr>
                    <a:t> </a:t>
                  </a:r>
                  <a:r>
                    <a:rPr lang="en-US" altLang="ja-JP" sz="1050" dirty="0">
                      <a:solidFill>
                        <a:schemeClr val="bg2"/>
                      </a:solidFill>
                    </a:rPr>
                    <a:t>by</a:t>
                  </a:r>
                  <a:r>
                    <a:rPr lang="ja-JP" altLang="en-US" sz="1050" dirty="0">
                      <a:solidFill>
                        <a:schemeClr val="bg2"/>
                      </a:solidFill>
                    </a:rPr>
                    <a:t> </a:t>
                  </a:r>
                  <a:r>
                    <a:rPr lang="en-US" altLang="ja-JP" sz="1050" dirty="0">
                      <a:solidFill>
                        <a:schemeClr val="bg2"/>
                      </a:solidFill>
                    </a:rPr>
                    <a:t>Rina</a:t>
                  </a:r>
                  <a:r>
                    <a:rPr lang="ja-JP" altLang="en-US" sz="1050" dirty="0">
                      <a:solidFill>
                        <a:schemeClr val="bg2"/>
                      </a:solidFill>
                    </a:rPr>
                    <a:t> </a:t>
                  </a:r>
                  <a:r>
                    <a:rPr lang="en-US" altLang="ja-JP" sz="1050" dirty="0" err="1">
                      <a:solidFill>
                        <a:schemeClr val="bg2"/>
                      </a:solidFill>
                    </a:rPr>
                    <a:t>Takashina</a:t>
                  </a:r>
                  <a:r>
                    <a:rPr lang="en-US" altLang="ja-JP" sz="1050" dirty="0">
                      <a:solidFill>
                        <a:schemeClr val="bg2"/>
                      </a:solidFill>
                    </a:rPr>
                    <a:t>, Scenario written by </a:t>
                  </a:r>
                </a:p>
                <a:p>
                  <a:r>
                    <a:rPr lang="en-US" altLang="ja-JP" sz="1050" dirty="0">
                      <a:solidFill>
                        <a:schemeClr val="bg2"/>
                      </a:solidFill>
                    </a:rPr>
                    <a:t>Saki </a:t>
                  </a:r>
                  <a:r>
                    <a:rPr lang="en-US" altLang="ja-JP" sz="1050" dirty="0" err="1">
                      <a:solidFill>
                        <a:schemeClr val="bg2"/>
                      </a:solidFill>
                    </a:rPr>
                    <a:t>Harimura</a:t>
                  </a:r>
                  <a:r>
                    <a:rPr lang="en-US" altLang="ja-JP" sz="1050" dirty="0">
                      <a:solidFill>
                        <a:schemeClr val="bg2"/>
                      </a:solidFill>
                    </a:rPr>
                    <a:t> and at </a:t>
                  </a:r>
                  <a:r>
                    <a:rPr lang="en-US" altLang="ja-JP" sz="1050" dirty="0" err="1">
                      <a:solidFill>
                        <a:schemeClr val="bg2"/>
                      </a:solidFill>
                    </a:rPr>
                    <a:t>Spoma</a:t>
                  </a:r>
                  <a:r>
                    <a:rPr lang="en-US" altLang="ja-JP" sz="1050" dirty="0">
                      <a:solidFill>
                        <a:schemeClr val="bg2"/>
                      </a:solidFill>
                    </a:rPr>
                    <a:t> Inc.</a:t>
                  </a:r>
                </a:p>
              </p:txBody>
            </p:sp>
          </p:grpSp>
          <p:sp>
            <p:nvSpPr>
              <p:cNvPr id="15" name="正方形/長方形 14">
                <a:extLst>
                  <a:ext uri="{FF2B5EF4-FFF2-40B4-BE49-F238E27FC236}">
                    <a16:creationId xmlns:a16="http://schemas.microsoft.com/office/drawing/2014/main" id="{4C933290-1855-4A28-AE55-9293817C7F96}"/>
                  </a:ext>
                </a:extLst>
              </p:cNvPr>
              <p:cNvSpPr/>
              <p:nvPr/>
            </p:nvSpPr>
            <p:spPr>
              <a:xfrm>
                <a:off x="4570810" y="4253230"/>
                <a:ext cx="3350597" cy="415498"/>
              </a:xfrm>
              <a:prstGeom prst="rect">
                <a:avLst/>
              </a:prstGeom>
            </p:spPr>
            <p:txBody>
              <a:bodyPr wrap="none">
                <a:spAutoFit/>
              </a:bodyPr>
              <a:lstStyle/>
              <a:p>
                <a:r>
                  <a:rPr lang="en-US" altLang="ja-JP" sz="1050" dirty="0">
                    <a:solidFill>
                      <a:schemeClr val="bg2"/>
                    </a:solidFill>
                  </a:rPr>
                  <a:t>©</a:t>
                </a:r>
                <a:r>
                  <a:rPr lang="ja-JP" altLang="en-US" sz="1050" dirty="0">
                    <a:solidFill>
                      <a:schemeClr val="bg2"/>
                    </a:solidFill>
                  </a:rPr>
                  <a:t> </a:t>
                </a:r>
                <a:r>
                  <a:rPr lang="en-US" altLang="ja-JP" sz="1050" dirty="0">
                    <a:solidFill>
                      <a:schemeClr val="bg2"/>
                    </a:solidFill>
                  </a:rPr>
                  <a:t>Drawn</a:t>
                </a:r>
                <a:r>
                  <a:rPr lang="ja-JP" altLang="en-US" sz="1050" dirty="0">
                    <a:solidFill>
                      <a:schemeClr val="bg2"/>
                    </a:solidFill>
                  </a:rPr>
                  <a:t> </a:t>
                </a:r>
                <a:r>
                  <a:rPr lang="en-US" altLang="ja-JP" sz="1050" dirty="0">
                    <a:solidFill>
                      <a:schemeClr val="bg2"/>
                    </a:solidFill>
                  </a:rPr>
                  <a:t>by</a:t>
                </a:r>
                <a:r>
                  <a:rPr lang="ja-JP" altLang="en-US" sz="1050" dirty="0">
                    <a:solidFill>
                      <a:schemeClr val="bg2"/>
                    </a:solidFill>
                  </a:rPr>
                  <a:t> </a:t>
                </a:r>
                <a:r>
                  <a:rPr lang="en-US" altLang="ja-JP" sz="1050" dirty="0" err="1">
                    <a:solidFill>
                      <a:schemeClr val="bg2"/>
                    </a:solidFill>
                  </a:rPr>
                  <a:t>Umeko</a:t>
                </a:r>
                <a:r>
                  <a:rPr lang="en-US" altLang="ja-JP" sz="1050" dirty="0">
                    <a:solidFill>
                      <a:schemeClr val="bg2"/>
                    </a:solidFill>
                  </a:rPr>
                  <a:t> </a:t>
                </a:r>
                <a:r>
                  <a:rPr lang="en-US" altLang="ja-JP" sz="1050" dirty="0" err="1">
                    <a:solidFill>
                      <a:schemeClr val="bg2"/>
                    </a:solidFill>
                  </a:rPr>
                  <a:t>Muneta</a:t>
                </a:r>
                <a:r>
                  <a:rPr lang="en-US" altLang="ja-JP" sz="1050" dirty="0">
                    <a:solidFill>
                      <a:schemeClr val="bg2"/>
                    </a:solidFill>
                  </a:rPr>
                  <a:t>, Scenario written by </a:t>
                </a:r>
              </a:p>
              <a:p>
                <a:r>
                  <a:rPr lang="en-US" altLang="ja-JP" sz="1050" dirty="0">
                    <a:solidFill>
                      <a:schemeClr val="bg2"/>
                    </a:solidFill>
                  </a:rPr>
                  <a:t>Saki </a:t>
                </a:r>
                <a:r>
                  <a:rPr lang="en-US" altLang="ja-JP" sz="1050" dirty="0" err="1">
                    <a:solidFill>
                      <a:schemeClr val="bg2"/>
                    </a:solidFill>
                  </a:rPr>
                  <a:t>Harimura</a:t>
                </a:r>
                <a:r>
                  <a:rPr lang="en-US" altLang="ja-JP" sz="1050" dirty="0">
                    <a:solidFill>
                      <a:schemeClr val="bg2"/>
                    </a:solidFill>
                  </a:rPr>
                  <a:t> and at </a:t>
                </a:r>
                <a:r>
                  <a:rPr lang="en-US" altLang="ja-JP" sz="1050" dirty="0" err="1">
                    <a:solidFill>
                      <a:schemeClr val="bg2"/>
                    </a:solidFill>
                  </a:rPr>
                  <a:t>Spoma</a:t>
                </a:r>
                <a:r>
                  <a:rPr lang="en-US" altLang="ja-JP" sz="1050" dirty="0">
                    <a:solidFill>
                      <a:schemeClr val="bg2"/>
                    </a:solidFill>
                  </a:rPr>
                  <a:t> Inc. </a:t>
                </a:r>
              </a:p>
            </p:txBody>
          </p:sp>
        </p:grpSp>
        <p:sp>
          <p:nvSpPr>
            <p:cNvPr id="12" name="テキスト ボックス 11">
              <a:extLst>
                <a:ext uri="{FF2B5EF4-FFF2-40B4-BE49-F238E27FC236}">
                  <a16:creationId xmlns:a16="http://schemas.microsoft.com/office/drawing/2014/main" id="{06659F0D-86F8-4ED0-8516-BE817A970C91}"/>
                </a:ext>
              </a:extLst>
            </p:cNvPr>
            <p:cNvSpPr txBox="1"/>
            <p:nvPr/>
          </p:nvSpPr>
          <p:spPr>
            <a:xfrm>
              <a:off x="4999517" y="4565209"/>
              <a:ext cx="3048260" cy="215444"/>
            </a:xfrm>
            <a:prstGeom prst="rect">
              <a:avLst/>
            </a:prstGeom>
            <a:noFill/>
          </p:spPr>
          <p:txBody>
            <a:bodyPr wrap="square" rtlCol="0">
              <a:spAutoFit/>
            </a:bodyPr>
            <a:lstStyle/>
            <a:p>
              <a:r>
                <a:rPr kumimoji="1" lang="en-US" altLang="ja-JP" sz="800" dirty="0">
                  <a:solidFill>
                    <a:schemeClr val="bg1"/>
                  </a:solidFill>
                </a:rPr>
                <a:t>and Miki Ueno at Toyohashi University of Technology</a:t>
              </a:r>
              <a:endParaRPr kumimoji="1" lang="ja-JP" altLang="en-US" sz="800" dirty="0">
                <a:solidFill>
                  <a:schemeClr val="bg1"/>
                </a:solidFill>
              </a:endParaRPr>
            </a:p>
          </p:txBody>
        </p:sp>
        <p:sp>
          <p:nvSpPr>
            <p:cNvPr id="17" name="テキスト ボックス 16">
              <a:extLst>
                <a:ext uri="{FF2B5EF4-FFF2-40B4-BE49-F238E27FC236}">
                  <a16:creationId xmlns:a16="http://schemas.microsoft.com/office/drawing/2014/main" id="{923DB487-8CFD-4CDF-A5AA-EF8BC140DCF2}"/>
                </a:ext>
              </a:extLst>
            </p:cNvPr>
            <p:cNvSpPr txBox="1"/>
            <p:nvPr/>
          </p:nvSpPr>
          <p:spPr>
            <a:xfrm>
              <a:off x="1486910" y="4568809"/>
              <a:ext cx="3048260" cy="215444"/>
            </a:xfrm>
            <a:prstGeom prst="rect">
              <a:avLst/>
            </a:prstGeom>
            <a:noFill/>
          </p:spPr>
          <p:txBody>
            <a:bodyPr wrap="square" rtlCol="0">
              <a:spAutoFit/>
            </a:bodyPr>
            <a:lstStyle/>
            <a:p>
              <a:r>
                <a:rPr kumimoji="1" lang="en-US" altLang="ja-JP" sz="800" dirty="0">
                  <a:solidFill>
                    <a:schemeClr val="bg1"/>
                  </a:solidFill>
                </a:rPr>
                <a:t>and Miki Ueno at Toyohashi University of Technology</a:t>
              </a:r>
              <a:endParaRPr kumimoji="1" lang="ja-JP" altLang="en-US" sz="800" dirty="0">
                <a:solidFill>
                  <a:schemeClr val="bg1"/>
                </a:solidFill>
              </a:endParaRPr>
            </a:p>
          </p:txBody>
        </p:sp>
        <p:sp>
          <p:nvSpPr>
            <p:cNvPr id="18" name="正方形/長方形 17">
              <a:extLst>
                <a:ext uri="{FF2B5EF4-FFF2-40B4-BE49-F238E27FC236}">
                  <a16:creationId xmlns:a16="http://schemas.microsoft.com/office/drawing/2014/main" id="{F00F1C22-401C-4EEA-AA60-018DD9BD5759}"/>
                </a:ext>
              </a:extLst>
            </p:cNvPr>
            <p:cNvSpPr/>
            <p:nvPr/>
          </p:nvSpPr>
          <p:spPr>
            <a:xfrm>
              <a:off x="3390900" y="1167580"/>
              <a:ext cx="1124204" cy="12830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2D6CB244-978A-46E8-8648-F8D1D20239C1}"/>
                </a:ext>
              </a:extLst>
            </p:cNvPr>
            <p:cNvSpPr/>
            <p:nvPr/>
          </p:nvSpPr>
          <p:spPr>
            <a:xfrm>
              <a:off x="6923573" y="1156477"/>
              <a:ext cx="1124204" cy="12830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12655AA0-AE97-41D6-8A80-C182B0B35E70}"/>
                </a:ext>
              </a:extLst>
            </p:cNvPr>
            <p:cNvSpPr/>
            <p:nvPr/>
          </p:nvSpPr>
          <p:spPr>
            <a:xfrm>
              <a:off x="1016336" y="4061351"/>
              <a:ext cx="1174413" cy="1577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05F84DAB-7FCB-40E2-8B2E-36EA6CF959EE}"/>
                </a:ext>
              </a:extLst>
            </p:cNvPr>
            <p:cNvSpPr/>
            <p:nvPr/>
          </p:nvSpPr>
          <p:spPr>
            <a:xfrm>
              <a:off x="4515104" y="4045580"/>
              <a:ext cx="1174413" cy="1577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A56C6049-E006-4DAA-824B-5E74C82EEF9E}"/>
                </a:ext>
              </a:extLst>
            </p:cNvPr>
            <p:cNvSpPr txBox="1"/>
            <p:nvPr/>
          </p:nvSpPr>
          <p:spPr>
            <a:xfrm>
              <a:off x="3138662" y="1115677"/>
              <a:ext cx="1496040" cy="307777"/>
            </a:xfrm>
            <a:prstGeom prst="rect">
              <a:avLst/>
            </a:prstGeom>
            <a:noFill/>
          </p:spPr>
          <p:txBody>
            <a:bodyPr wrap="square" rtlCol="0">
              <a:spAutoFit/>
            </a:bodyPr>
            <a:lstStyle/>
            <a:p>
              <a:pPr algn="ctr"/>
              <a:r>
                <a:rPr kumimoji="1" lang="en-US" altLang="ja-JP" sz="1400" dirty="0">
                  <a:solidFill>
                    <a:schemeClr val="bg1"/>
                  </a:solidFill>
                </a:rPr>
                <a:t>Label : neutral</a:t>
              </a:r>
              <a:endParaRPr kumimoji="1" lang="ja-JP" altLang="en-US" sz="1400" dirty="0">
                <a:solidFill>
                  <a:schemeClr val="bg1"/>
                </a:solidFill>
              </a:endParaRPr>
            </a:p>
          </p:txBody>
        </p:sp>
        <p:sp>
          <p:nvSpPr>
            <p:cNvPr id="23" name="テキスト ボックス 22">
              <a:extLst>
                <a:ext uri="{FF2B5EF4-FFF2-40B4-BE49-F238E27FC236}">
                  <a16:creationId xmlns:a16="http://schemas.microsoft.com/office/drawing/2014/main" id="{FDAFD496-5E23-4391-85CD-946BC47217E5}"/>
                </a:ext>
              </a:extLst>
            </p:cNvPr>
            <p:cNvSpPr txBox="1"/>
            <p:nvPr/>
          </p:nvSpPr>
          <p:spPr>
            <a:xfrm>
              <a:off x="6523647" y="1085406"/>
              <a:ext cx="1678343" cy="307777"/>
            </a:xfrm>
            <a:prstGeom prst="rect">
              <a:avLst/>
            </a:prstGeom>
            <a:noFill/>
          </p:spPr>
          <p:txBody>
            <a:bodyPr wrap="square" rtlCol="0">
              <a:spAutoFit/>
            </a:bodyPr>
            <a:lstStyle/>
            <a:p>
              <a:pPr algn="ctr"/>
              <a:r>
                <a:rPr kumimoji="1" lang="en-US" altLang="ja-JP" sz="1400" dirty="0">
                  <a:solidFill>
                    <a:schemeClr val="bg1"/>
                  </a:solidFill>
                </a:rPr>
                <a:t>Label : happiness</a:t>
              </a:r>
              <a:endParaRPr kumimoji="1" lang="ja-JP" altLang="en-US" sz="1400" dirty="0">
                <a:solidFill>
                  <a:schemeClr val="bg1"/>
                </a:solidFill>
              </a:endParaRPr>
            </a:p>
          </p:txBody>
        </p:sp>
      </p:grpSp>
      <p:cxnSp>
        <p:nvCxnSpPr>
          <p:cNvPr id="26" name="直線矢印コネクタ 25">
            <a:extLst>
              <a:ext uri="{FF2B5EF4-FFF2-40B4-BE49-F238E27FC236}">
                <a16:creationId xmlns:a16="http://schemas.microsoft.com/office/drawing/2014/main" id="{A1C00C8E-10CB-4901-AD01-72B76DC7061D}"/>
              </a:ext>
            </a:extLst>
          </p:cNvPr>
          <p:cNvCxnSpPr>
            <a:cxnSpLocks/>
          </p:cNvCxnSpPr>
          <p:nvPr/>
        </p:nvCxnSpPr>
        <p:spPr>
          <a:xfrm>
            <a:off x="4062845" y="1393183"/>
            <a:ext cx="0" cy="56030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35EBAD27-2956-4CD1-8CD8-55F760D5DA91}"/>
              </a:ext>
            </a:extLst>
          </p:cNvPr>
          <p:cNvCxnSpPr>
            <a:cxnSpLocks/>
          </p:cNvCxnSpPr>
          <p:nvPr/>
        </p:nvCxnSpPr>
        <p:spPr>
          <a:xfrm>
            <a:off x="7221682" y="1393183"/>
            <a:ext cx="114300" cy="30053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8984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1D354-31D1-409B-91E7-8DB39901C450}"/>
              </a:ext>
            </a:extLst>
          </p:cNvPr>
          <p:cNvSpPr>
            <a:spLocks noGrp="1"/>
          </p:cNvSpPr>
          <p:nvPr>
            <p:ph type="title"/>
          </p:nvPr>
        </p:nvSpPr>
        <p:spPr>
          <a:xfrm>
            <a:off x="856060" y="3444386"/>
            <a:ext cx="7429499" cy="571500"/>
          </a:xfrm>
        </p:spPr>
        <p:txBody>
          <a:bodyPr/>
          <a:lstStyle/>
          <a:p>
            <a:r>
              <a:rPr lang="ja-JP" altLang="en-US" dirty="0">
                <a:solidFill>
                  <a:schemeClr val="tx1"/>
                </a:solidFill>
              </a:rPr>
              <a:t>・</a:t>
            </a:r>
            <a:r>
              <a:rPr lang="en-US" altLang="ja-JP" dirty="0">
                <a:solidFill>
                  <a:schemeClr val="tx1"/>
                </a:solidFill>
              </a:rPr>
              <a:t>Emotion Label (7 Types)</a:t>
            </a:r>
            <a:endParaRPr kumimoji="1" lang="ja-JP" altLang="en-US" dirty="0">
              <a:solidFill>
                <a:schemeClr val="tx1"/>
              </a:solidFill>
            </a:endParaRPr>
          </a:p>
        </p:txBody>
      </p:sp>
      <p:sp>
        <p:nvSpPr>
          <p:cNvPr id="3" name="コンテンツ プレースホルダー 2">
            <a:extLst>
              <a:ext uri="{FF2B5EF4-FFF2-40B4-BE49-F238E27FC236}">
                <a16:creationId xmlns:a16="http://schemas.microsoft.com/office/drawing/2014/main" id="{E5BF1FF2-901B-493C-92BC-9D6E71F66EC8}"/>
              </a:ext>
            </a:extLst>
          </p:cNvPr>
          <p:cNvSpPr>
            <a:spLocks noGrp="1"/>
          </p:cNvSpPr>
          <p:nvPr>
            <p:ph idx="1"/>
          </p:nvPr>
        </p:nvSpPr>
        <p:spPr>
          <a:xfrm>
            <a:off x="856061" y="4015887"/>
            <a:ext cx="7632730" cy="1628775"/>
          </a:xfrm>
          <a:ln w="28575">
            <a:solidFill>
              <a:schemeClr val="tx1"/>
            </a:solidFill>
          </a:ln>
        </p:spPr>
        <p:txBody>
          <a:bodyPr>
            <a:normAutofit/>
          </a:bodyPr>
          <a:lstStyle/>
          <a:p>
            <a:pPr marL="0" indent="0">
              <a:buNone/>
            </a:pPr>
            <a:r>
              <a:rPr lang="en-US" altLang="ja-JP" sz="2400" cap="none" dirty="0"/>
              <a:t>“Neutral”, “Happiness”, “</a:t>
            </a:r>
            <a:r>
              <a:rPr lang="en-US" altLang="ja-JP" sz="2400" dirty="0"/>
              <a:t>Surprise</a:t>
            </a:r>
            <a:r>
              <a:rPr lang="en-US" altLang="ja-JP" sz="2400" cap="none" dirty="0"/>
              <a:t>”, </a:t>
            </a:r>
          </a:p>
          <a:p>
            <a:pPr marL="0" indent="0">
              <a:buNone/>
            </a:pPr>
            <a:r>
              <a:rPr lang="en-US" altLang="ja-JP" sz="2400" cap="none" dirty="0"/>
              <a:t>“Fear”, “Sadness”, </a:t>
            </a:r>
            <a:r>
              <a:rPr lang="en-US" altLang="ja-JP" sz="2400" dirty="0"/>
              <a:t>“Anger”, “Disgust”</a:t>
            </a:r>
            <a:endParaRPr lang="en-US" altLang="ja-JP" sz="2400" cap="none" dirty="0"/>
          </a:p>
        </p:txBody>
      </p:sp>
      <p:sp>
        <p:nvSpPr>
          <p:cNvPr id="7" name="スライド番号プレースホルダー 6">
            <a:extLst>
              <a:ext uri="{FF2B5EF4-FFF2-40B4-BE49-F238E27FC236}">
                <a16:creationId xmlns:a16="http://schemas.microsoft.com/office/drawing/2014/main" id="{859CBD1E-2F5D-4E95-A4DA-FE5192D3076B}"/>
              </a:ext>
            </a:extLst>
          </p:cNvPr>
          <p:cNvSpPr>
            <a:spLocks noGrp="1"/>
          </p:cNvSpPr>
          <p:nvPr>
            <p:ph type="sldNum" sz="quarter" idx="12"/>
          </p:nvPr>
        </p:nvSpPr>
        <p:spPr/>
        <p:txBody>
          <a:bodyPr/>
          <a:lstStyle/>
          <a:p>
            <a:fld id="{84E5AB44-6C43-4864-84E5-D75B94A07FCF}" type="slidenum">
              <a:rPr kumimoji="1" lang="ja-JP" altLang="en-US" smtClean="0"/>
              <a:t>12</a:t>
            </a:fld>
            <a:endParaRPr kumimoji="1" lang="ja-JP" altLang="en-US"/>
          </a:p>
        </p:txBody>
      </p:sp>
      <p:sp>
        <p:nvSpPr>
          <p:cNvPr id="5" name="コンテンツ プレースホルダー 2">
            <a:extLst>
              <a:ext uri="{FF2B5EF4-FFF2-40B4-BE49-F238E27FC236}">
                <a16:creationId xmlns:a16="http://schemas.microsoft.com/office/drawing/2014/main" id="{0C53608C-1751-45EB-959D-C8FC0D6288B0}"/>
              </a:ext>
            </a:extLst>
          </p:cNvPr>
          <p:cNvSpPr txBox="1">
            <a:spLocks/>
          </p:cNvSpPr>
          <p:nvPr/>
        </p:nvSpPr>
        <p:spPr>
          <a:xfrm>
            <a:off x="856061" y="1499090"/>
            <a:ext cx="7632730" cy="1628775"/>
          </a:xfrm>
          <a:prstGeom prst="rect">
            <a:avLst/>
          </a:prstGeom>
          <a:ln w="28575">
            <a:solidFill>
              <a:schemeClr val="tx1"/>
            </a:solidFill>
          </a:ln>
        </p:spPr>
        <p:txBody>
          <a:bodyPr vert="horz" lIns="68580" tIns="34290" rIns="68580" bIns="34290" rtlCol="0" anchor="ctr">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kumimoji="1"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kumimoji="1"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kumimoji="1"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kumimoji="1"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kumimoji="1"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kumimoji="1"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kumimoji="1"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kumimoji="1"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kumimoji="1"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None/>
            </a:pPr>
            <a:r>
              <a:rPr lang="en-US" altLang="ja-JP" sz="2400" cap="none" dirty="0">
                <a:solidFill>
                  <a:schemeClr val="tx1"/>
                </a:solidFill>
              </a:rPr>
              <a:t>“</a:t>
            </a:r>
            <a:r>
              <a:rPr lang="en-US" altLang="ja-JP" sz="2400" cap="none" dirty="0" err="1">
                <a:solidFill>
                  <a:schemeClr val="tx1"/>
                </a:solidFill>
              </a:rPr>
              <a:t>Gyagu</a:t>
            </a:r>
            <a:r>
              <a:rPr lang="en-US" altLang="ja-JP" sz="2400" cap="none" dirty="0">
                <a:solidFill>
                  <a:schemeClr val="tx1"/>
                </a:solidFill>
              </a:rPr>
              <a:t>”, “</a:t>
            </a:r>
            <a:r>
              <a:rPr lang="en-US" altLang="ja-JP" sz="2400" cap="none" dirty="0" err="1">
                <a:solidFill>
                  <a:schemeClr val="tx1"/>
                </a:solidFill>
              </a:rPr>
              <a:t>Shoujo</a:t>
            </a:r>
            <a:r>
              <a:rPr lang="en-US" altLang="ja-JP" sz="2400" cap="none" dirty="0">
                <a:solidFill>
                  <a:schemeClr val="tx1"/>
                </a:solidFill>
              </a:rPr>
              <a:t> Manga”, “</a:t>
            </a:r>
            <a:r>
              <a:rPr lang="en-US" altLang="ja-JP" sz="2400" cap="none" dirty="0" err="1">
                <a:solidFill>
                  <a:schemeClr val="tx1"/>
                </a:solidFill>
              </a:rPr>
              <a:t>Shounen</a:t>
            </a:r>
            <a:r>
              <a:rPr lang="en-US" altLang="ja-JP" sz="2400" cap="none" dirty="0">
                <a:solidFill>
                  <a:schemeClr val="tx1"/>
                </a:solidFill>
              </a:rPr>
              <a:t> Manga”,</a:t>
            </a:r>
          </a:p>
          <a:p>
            <a:pPr marL="0" indent="0">
              <a:buNone/>
            </a:pPr>
            <a:r>
              <a:rPr lang="en-US" altLang="ja-JP" sz="2400" cap="none" dirty="0">
                <a:solidFill>
                  <a:schemeClr val="tx1"/>
                </a:solidFill>
              </a:rPr>
              <a:t>“</a:t>
            </a:r>
            <a:r>
              <a:rPr lang="en-US" altLang="ja-JP" sz="2400" cap="none" dirty="0" err="1">
                <a:solidFill>
                  <a:schemeClr val="tx1"/>
                </a:solidFill>
              </a:rPr>
              <a:t>Seinen</a:t>
            </a:r>
            <a:r>
              <a:rPr lang="en-US" altLang="ja-JP" sz="2400" cap="none" dirty="0">
                <a:solidFill>
                  <a:schemeClr val="tx1"/>
                </a:solidFill>
              </a:rPr>
              <a:t> Manga”, “Moe”</a:t>
            </a:r>
          </a:p>
        </p:txBody>
      </p:sp>
      <p:sp>
        <p:nvSpPr>
          <p:cNvPr id="8" name="タイトル 1">
            <a:extLst>
              <a:ext uri="{FF2B5EF4-FFF2-40B4-BE49-F238E27FC236}">
                <a16:creationId xmlns:a16="http://schemas.microsoft.com/office/drawing/2014/main" id="{2016D266-CB5B-4379-8D10-B73FAD54053B}"/>
              </a:ext>
            </a:extLst>
          </p:cNvPr>
          <p:cNvSpPr txBox="1">
            <a:spLocks/>
          </p:cNvSpPr>
          <p:nvPr/>
        </p:nvSpPr>
        <p:spPr>
          <a:xfrm>
            <a:off x="856060" y="927590"/>
            <a:ext cx="7429499" cy="5715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kumimoji="1" sz="28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chemeClr val="tx1"/>
                </a:solidFill>
              </a:rPr>
              <a:t>・</a:t>
            </a:r>
            <a:r>
              <a:rPr lang="en-US" altLang="ja-JP" cap="none" dirty="0">
                <a:solidFill>
                  <a:schemeClr val="tx1"/>
                </a:solidFill>
              </a:rPr>
              <a:t>Touch</a:t>
            </a:r>
            <a:r>
              <a:rPr lang="en-US" altLang="ja-JP" dirty="0">
                <a:solidFill>
                  <a:schemeClr val="tx1"/>
                </a:solidFill>
              </a:rPr>
              <a:t> (5 </a:t>
            </a:r>
            <a:r>
              <a:rPr lang="en-US" altLang="ja-JP" cap="none" dirty="0">
                <a:solidFill>
                  <a:schemeClr val="tx1"/>
                </a:solidFill>
              </a:rPr>
              <a:t>Types</a:t>
            </a:r>
            <a:r>
              <a:rPr lang="en-US" altLang="ja-JP" dirty="0">
                <a:solidFill>
                  <a:schemeClr val="tx1"/>
                </a:solidFill>
              </a:rPr>
              <a:t>)</a:t>
            </a:r>
            <a:endParaRPr lang="ja-JP" altLang="en-US" dirty="0">
              <a:solidFill>
                <a:schemeClr val="tx1"/>
              </a:solidFill>
            </a:endParaRPr>
          </a:p>
        </p:txBody>
      </p:sp>
    </p:spTree>
    <p:extLst>
      <p:ext uri="{BB962C8B-B14F-4D97-AF65-F5344CB8AC3E}">
        <p14:creationId xmlns:p14="http://schemas.microsoft.com/office/powerpoint/2010/main" val="1771817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724EC4-59E0-455F-A897-89BE35095300}"/>
              </a:ext>
            </a:extLst>
          </p:cNvPr>
          <p:cNvSpPr>
            <a:spLocks noGrp="1"/>
          </p:cNvSpPr>
          <p:nvPr>
            <p:ph type="title"/>
          </p:nvPr>
        </p:nvSpPr>
        <p:spPr>
          <a:xfrm>
            <a:off x="856061" y="857250"/>
            <a:ext cx="7429499" cy="820024"/>
          </a:xfrm>
        </p:spPr>
        <p:txBody>
          <a:bodyPr>
            <a:normAutofit/>
          </a:bodyPr>
          <a:lstStyle/>
          <a:p>
            <a:r>
              <a:rPr lang="en-US" altLang="ja-JP" sz="4050" cap="none" dirty="0">
                <a:solidFill>
                  <a:schemeClr val="tx1"/>
                </a:solidFill>
              </a:rPr>
              <a:t>Outline</a:t>
            </a:r>
            <a:endParaRPr lang="ja-JP" altLang="en-US" sz="4050" dirty="0">
              <a:solidFill>
                <a:schemeClr val="tx1"/>
              </a:solidFill>
            </a:endParaRPr>
          </a:p>
        </p:txBody>
      </p:sp>
      <p:sp>
        <p:nvSpPr>
          <p:cNvPr id="3" name="コンテンツ プレースホルダー 2">
            <a:extLst>
              <a:ext uri="{FF2B5EF4-FFF2-40B4-BE49-F238E27FC236}">
                <a16:creationId xmlns:a16="http://schemas.microsoft.com/office/drawing/2014/main" id="{98CFB785-78A6-450C-B1C8-DDD36D0563D7}"/>
              </a:ext>
            </a:extLst>
          </p:cNvPr>
          <p:cNvSpPr>
            <a:spLocks noGrp="1"/>
          </p:cNvSpPr>
          <p:nvPr>
            <p:ph idx="1"/>
          </p:nvPr>
        </p:nvSpPr>
        <p:spPr>
          <a:xfrm>
            <a:off x="856061" y="2134475"/>
            <a:ext cx="7429499" cy="3066177"/>
          </a:xfrm>
        </p:spPr>
        <p:txBody>
          <a:bodyPr>
            <a:normAutofit/>
          </a:bodyPr>
          <a:lstStyle/>
          <a:p>
            <a:r>
              <a:rPr lang="en-US" altLang="ja-JP" sz="3200" dirty="0"/>
              <a:t>Introduction</a:t>
            </a:r>
          </a:p>
          <a:p>
            <a:r>
              <a:rPr lang="en-US" altLang="ja-JP" sz="3200" dirty="0"/>
              <a:t>Dataset</a:t>
            </a:r>
          </a:p>
          <a:p>
            <a:r>
              <a:rPr lang="en-US" altLang="ja-JP" sz="3200" dirty="0">
                <a:solidFill>
                  <a:srgbClr val="F4B54B"/>
                </a:solidFill>
              </a:rPr>
              <a:t>Procedure</a:t>
            </a:r>
          </a:p>
          <a:p>
            <a:r>
              <a:rPr lang="en-US" altLang="ja-JP" sz="3200" dirty="0"/>
              <a:t>Future Research Plan</a:t>
            </a:r>
          </a:p>
        </p:txBody>
      </p:sp>
      <p:sp>
        <p:nvSpPr>
          <p:cNvPr id="5" name="スライド番号プレースホルダー 4">
            <a:extLst>
              <a:ext uri="{FF2B5EF4-FFF2-40B4-BE49-F238E27FC236}">
                <a16:creationId xmlns:a16="http://schemas.microsoft.com/office/drawing/2014/main" id="{C7FD0AC6-0B09-4D77-BE0E-EBEE0BBEEBD6}"/>
              </a:ext>
            </a:extLst>
          </p:cNvPr>
          <p:cNvSpPr>
            <a:spLocks noGrp="1"/>
          </p:cNvSpPr>
          <p:nvPr>
            <p:ph type="sldNum" sz="quarter" idx="12"/>
          </p:nvPr>
        </p:nvSpPr>
        <p:spPr/>
        <p:txBody>
          <a:bodyPr/>
          <a:lstStyle/>
          <a:p>
            <a:fld id="{84E5AB44-6C43-4864-84E5-D75B94A07FCF}" type="slidenum">
              <a:rPr kumimoji="1" lang="ja-JP" altLang="en-US" smtClean="0"/>
              <a:t>13</a:t>
            </a:fld>
            <a:endParaRPr kumimoji="1" lang="ja-JP" altLang="en-US"/>
          </a:p>
        </p:txBody>
      </p:sp>
    </p:spTree>
    <p:extLst>
      <p:ext uri="{BB962C8B-B14F-4D97-AF65-F5344CB8AC3E}">
        <p14:creationId xmlns:p14="http://schemas.microsoft.com/office/powerpoint/2010/main" val="418412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724EC4-59E0-455F-A897-89BE35095300}"/>
              </a:ext>
            </a:extLst>
          </p:cNvPr>
          <p:cNvSpPr>
            <a:spLocks noGrp="1"/>
          </p:cNvSpPr>
          <p:nvPr>
            <p:ph type="title"/>
          </p:nvPr>
        </p:nvSpPr>
        <p:spPr>
          <a:xfrm>
            <a:off x="856061" y="857250"/>
            <a:ext cx="7429499" cy="820024"/>
          </a:xfrm>
        </p:spPr>
        <p:txBody>
          <a:bodyPr>
            <a:normAutofit/>
          </a:bodyPr>
          <a:lstStyle/>
          <a:p>
            <a:r>
              <a:rPr lang="en-US" altLang="ja-JP" sz="4050" cap="none" dirty="0">
                <a:solidFill>
                  <a:schemeClr val="tx1"/>
                </a:solidFill>
              </a:rPr>
              <a:t>Procedure</a:t>
            </a:r>
            <a:endParaRPr lang="ja-JP" altLang="en-US" sz="4050" cap="none" dirty="0">
              <a:solidFill>
                <a:schemeClr val="tx1"/>
              </a:solidFill>
            </a:endParaRPr>
          </a:p>
        </p:txBody>
      </p:sp>
      <p:sp>
        <p:nvSpPr>
          <p:cNvPr id="3" name="コンテンツ プレースホルダー 2">
            <a:extLst>
              <a:ext uri="{FF2B5EF4-FFF2-40B4-BE49-F238E27FC236}">
                <a16:creationId xmlns:a16="http://schemas.microsoft.com/office/drawing/2014/main" id="{98CFB785-78A6-450C-B1C8-DDD36D0563D7}"/>
              </a:ext>
            </a:extLst>
          </p:cNvPr>
          <p:cNvSpPr>
            <a:spLocks noGrp="1"/>
          </p:cNvSpPr>
          <p:nvPr>
            <p:ph idx="1"/>
          </p:nvPr>
        </p:nvSpPr>
        <p:spPr>
          <a:xfrm>
            <a:off x="856060" y="2029106"/>
            <a:ext cx="7429499" cy="580744"/>
          </a:xfrm>
        </p:spPr>
        <p:txBody>
          <a:bodyPr anchor="t">
            <a:normAutofit/>
          </a:bodyPr>
          <a:lstStyle/>
          <a:p>
            <a:pPr marL="0" indent="0">
              <a:buNone/>
            </a:pPr>
            <a:r>
              <a:rPr lang="en-US" altLang="ja-JP" sz="2800">
                <a:solidFill>
                  <a:schemeClr val="tx1">
                    <a:lumMod val="95000"/>
                  </a:schemeClr>
                </a:solidFill>
              </a:rPr>
              <a:t>2 class classification </a:t>
            </a:r>
            <a:r>
              <a:rPr lang="en-US" altLang="ja-JP" sz="2800" dirty="0">
                <a:solidFill>
                  <a:schemeClr val="tx1">
                    <a:lumMod val="95000"/>
                  </a:schemeClr>
                </a:solidFill>
              </a:rPr>
              <a:t>p</a:t>
            </a:r>
            <a:r>
              <a:rPr lang="en-US" altLang="ja-JP" sz="2800">
                <a:solidFill>
                  <a:schemeClr val="tx1">
                    <a:lumMod val="95000"/>
                  </a:schemeClr>
                </a:solidFill>
              </a:rPr>
              <a:t>roblem</a:t>
            </a:r>
            <a:endParaRPr lang="en-US" altLang="ja-JP" sz="2800" u="sng" dirty="0">
              <a:solidFill>
                <a:schemeClr val="tx1">
                  <a:lumMod val="95000"/>
                </a:schemeClr>
              </a:solidFill>
            </a:endParaRPr>
          </a:p>
        </p:txBody>
      </p:sp>
      <p:sp>
        <p:nvSpPr>
          <p:cNvPr id="17" name="スライド番号プレースホルダー 16">
            <a:extLst>
              <a:ext uri="{FF2B5EF4-FFF2-40B4-BE49-F238E27FC236}">
                <a16:creationId xmlns:a16="http://schemas.microsoft.com/office/drawing/2014/main" id="{BC54E4CF-2816-4C0B-9D02-205EFD41668C}"/>
              </a:ext>
            </a:extLst>
          </p:cNvPr>
          <p:cNvSpPr>
            <a:spLocks noGrp="1"/>
          </p:cNvSpPr>
          <p:nvPr>
            <p:ph type="sldNum" sz="quarter" idx="12"/>
          </p:nvPr>
        </p:nvSpPr>
        <p:spPr/>
        <p:txBody>
          <a:bodyPr/>
          <a:lstStyle/>
          <a:p>
            <a:fld id="{84E5AB44-6C43-4864-84E5-D75B94A07FCF}" type="slidenum">
              <a:rPr kumimoji="1" lang="ja-JP" altLang="en-US" smtClean="0"/>
              <a:t>14</a:t>
            </a:fld>
            <a:endParaRPr kumimoji="1" lang="ja-JP" altLang="en-US"/>
          </a:p>
        </p:txBody>
      </p:sp>
      <p:sp>
        <p:nvSpPr>
          <p:cNvPr id="6" name="コンテンツ プレースホルダー 2">
            <a:extLst>
              <a:ext uri="{FF2B5EF4-FFF2-40B4-BE49-F238E27FC236}">
                <a16:creationId xmlns:a16="http://schemas.microsoft.com/office/drawing/2014/main" id="{6E543D77-79A9-4837-8816-FA4E438C20F2}"/>
              </a:ext>
            </a:extLst>
          </p:cNvPr>
          <p:cNvSpPr txBox="1">
            <a:spLocks/>
          </p:cNvSpPr>
          <p:nvPr/>
        </p:nvSpPr>
        <p:spPr>
          <a:xfrm>
            <a:off x="1427558" y="2837998"/>
            <a:ext cx="7429499" cy="914120"/>
          </a:xfrm>
          <a:prstGeom prst="rect">
            <a:avLst/>
          </a:prstGeom>
        </p:spPr>
        <p:txBody>
          <a:bodyPr vert="horz" lIns="91440" tIns="45720" rIns="91440" bIns="45720" rtlCol="0" anchor="t">
            <a:normAutofit lnSpcReduction="10000"/>
          </a:bodyPr>
          <a:lstStyle>
            <a:lvl1pPr marL="285750" indent="-285750" algn="l" defTabSz="457200" rtl="0" eaLnBrk="1" latinLnBrk="0" hangingPunct="1">
              <a:spcBef>
                <a:spcPct val="20000"/>
              </a:spcBef>
              <a:spcAft>
                <a:spcPts val="600"/>
              </a:spcAft>
              <a:buClr>
                <a:schemeClr val="accent1"/>
              </a:buClr>
              <a:buSzPct val="100000"/>
              <a:buFont typeface="Arial"/>
              <a:buChar char="•"/>
              <a:defRPr kumimoji="1" sz="1800" kern="1200" cap="none" baseline="0">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kumimoji="1" sz="1600" kern="1200" cap="none" baseline="0">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kumimoji="1" sz="1400" kern="1200" cap="none" baseline="0">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kumimoji="1" sz="1400" kern="1200" cap="none" baseline="0">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kumimoji="1" sz="1200" kern="1200" cap="none" baseline="0">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kumimoji="1" sz="11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kumimoji="1" sz="11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kumimoji="1" sz="11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kumimoji="1" sz="11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a:buFontTx/>
              <a:buChar char="-"/>
            </a:pPr>
            <a:r>
              <a:rPr lang="en-US" altLang="ja-JP" sz="2400" dirty="0">
                <a:solidFill>
                  <a:schemeClr val="tx1">
                    <a:lumMod val="95000"/>
                  </a:schemeClr>
                </a:solidFill>
              </a:rPr>
              <a:t>Positive Class : </a:t>
            </a:r>
            <a:r>
              <a:rPr lang="en-US" altLang="ja-JP" sz="2400" dirty="0">
                <a:solidFill>
                  <a:schemeClr val="accent6">
                    <a:lumMod val="60000"/>
                    <a:lumOff val="40000"/>
                  </a:schemeClr>
                </a:solidFill>
              </a:rPr>
              <a:t>Happiness</a:t>
            </a:r>
          </a:p>
          <a:p>
            <a:pPr>
              <a:buFontTx/>
              <a:buChar char="-"/>
            </a:pPr>
            <a:r>
              <a:rPr lang="en-US" altLang="ja-JP" sz="2400" dirty="0">
                <a:solidFill>
                  <a:schemeClr val="tx1">
                    <a:lumMod val="95000"/>
                  </a:schemeClr>
                </a:solidFill>
              </a:rPr>
              <a:t>Negative Class : </a:t>
            </a:r>
            <a:r>
              <a:rPr lang="en-US" altLang="ja-JP" sz="2400" dirty="0">
                <a:solidFill>
                  <a:schemeClr val="accent4">
                    <a:lumMod val="60000"/>
                    <a:lumOff val="40000"/>
                  </a:schemeClr>
                </a:solidFill>
              </a:rPr>
              <a:t>The</a:t>
            </a:r>
            <a:r>
              <a:rPr lang="en-US" altLang="ja-JP" sz="2400" dirty="0">
                <a:solidFill>
                  <a:schemeClr val="tx1">
                    <a:lumMod val="95000"/>
                  </a:schemeClr>
                </a:solidFill>
              </a:rPr>
              <a:t> </a:t>
            </a:r>
            <a:r>
              <a:rPr lang="en-US" altLang="ja-JP" sz="2400" dirty="0">
                <a:solidFill>
                  <a:schemeClr val="accent4">
                    <a:lumMod val="60000"/>
                    <a:lumOff val="40000"/>
                  </a:schemeClr>
                </a:solidFill>
              </a:rPr>
              <a:t>Others</a:t>
            </a:r>
          </a:p>
        </p:txBody>
      </p:sp>
    </p:spTree>
    <p:extLst>
      <p:ext uri="{BB962C8B-B14F-4D97-AF65-F5344CB8AC3E}">
        <p14:creationId xmlns:p14="http://schemas.microsoft.com/office/powerpoint/2010/main" val="1711041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724EC4-59E0-455F-A897-89BE35095300}"/>
              </a:ext>
            </a:extLst>
          </p:cNvPr>
          <p:cNvSpPr>
            <a:spLocks noGrp="1"/>
          </p:cNvSpPr>
          <p:nvPr>
            <p:ph type="title"/>
          </p:nvPr>
        </p:nvSpPr>
        <p:spPr>
          <a:xfrm>
            <a:off x="856061" y="857250"/>
            <a:ext cx="7429499" cy="820024"/>
          </a:xfrm>
        </p:spPr>
        <p:txBody>
          <a:bodyPr>
            <a:normAutofit/>
          </a:bodyPr>
          <a:lstStyle/>
          <a:p>
            <a:r>
              <a:rPr lang="en-US" altLang="ja-JP" sz="4050" cap="none" dirty="0">
                <a:solidFill>
                  <a:schemeClr val="tx1"/>
                </a:solidFill>
              </a:rPr>
              <a:t>Procedure</a:t>
            </a:r>
            <a:endParaRPr lang="ja-JP" altLang="en-US" sz="4050" cap="none" dirty="0">
              <a:solidFill>
                <a:schemeClr val="tx1"/>
              </a:solidFill>
            </a:endParaRPr>
          </a:p>
        </p:txBody>
      </p:sp>
      <p:sp>
        <p:nvSpPr>
          <p:cNvPr id="3" name="コンテンツ プレースホルダー 2">
            <a:extLst>
              <a:ext uri="{FF2B5EF4-FFF2-40B4-BE49-F238E27FC236}">
                <a16:creationId xmlns:a16="http://schemas.microsoft.com/office/drawing/2014/main" id="{98CFB785-78A6-450C-B1C8-DDD36D0563D7}"/>
              </a:ext>
            </a:extLst>
          </p:cNvPr>
          <p:cNvSpPr>
            <a:spLocks noGrp="1"/>
          </p:cNvSpPr>
          <p:nvPr>
            <p:ph idx="1"/>
          </p:nvPr>
        </p:nvSpPr>
        <p:spPr>
          <a:xfrm>
            <a:off x="856060" y="2029106"/>
            <a:ext cx="7429499" cy="580744"/>
          </a:xfrm>
        </p:spPr>
        <p:txBody>
          <a:bodyPr anchor="t">
            <a:normAutofit/>
          </a:bodyPr>
          <a:lstStyle/>
          <a:p>
            <a:pPr marL="0" indent="0">
              <a:buNone/>
            </a:pPr>
            <a:r>
              <a:rPr lang="en-US" altLang="ja-JP" sz="2800" dirty="0">
                <a:solidFill>
                  <a:schemeClr val="tx1">
                    <a:lumMod val="95000"/>
                  </a:schemeClr>
                </a:solidFill>
              </a:rPr>
              <a:t>2 class classification problem</a:t>
            </a:r>
            <a:endParaRPr lang="en-US" altLang="ja-JP" sz="2800" u="sng" dirty="0">
              <a:solidFill>
                <a:schemeClr val="tx1">
                  <a:lumMod val="95000"/>
                </a:schemeClr>
              </a:solidFill>
            </a:endParaRPr>
          </a:p>
        </p:txBody>
      </p:sp>
      <p:sp>
        <p:nvSpPr>
          <p:cNvPr id="17" name="スライド番号プレースホルダー 16">
            <a:extLst>
              <a:ext uri="{FF2B5EF4-FFF2-40B4-BE49-F238E27FC236}">
                <a16:creationId xmlns:a16="http://schemas.microsoft.com/office/drawing/2014/main" id="{BC54E4CF-2816-4C0B-9D02-205EFD41668C}"/>
              </a:ext>
            </a:extLst>
          </p:cNvPr>
          <p:cNvSpPr>
            <a:spLocks noGrp="1"/>
          </p:cNvSpPr>
          <p:nvPr>
            <p:ph type="sldNum" sz="quarter" idx="12"/>
          </p:nvPr>
        </p:nvSpPr>
        <p:spPr/>
        <p:txBody>
          <a:bodyPr/>
          <a:lstStyle/>
          <a:p>
            <a:fld id="{84E5AB44-6C43-4864-84E5-D75B94A07FCF}" type="slidenum">
              <a:rPr kumimoji="1" lang="ja-JP" altLang="en-US" smtClean="0"/>
              <a:t>15</a:t>
            </a:fld>
            <a:endParaRPr kumimoji="1" lang="ja-JP" altLang="en-US"/>
          </a:p>
        </p:txBody>
      </p:sp>
      <p:sp>
        <p:nvSpPr>
          <p:cNvPr id="11" name="正方形/長方形 10">
            <a:extLst>
              <a:ext uri="{FF2B5EF4-FFF2-40B4-BE49-F238E27FC236}">
                <a16:creationId xmlns:a16="http://schemas.microsoft.com/office/drawing/2014/main" id="{A843C97A-E2BE-4DE2-9413-677C74277F36}"/>
              </a:ext>
            </a:extLst>
          </p:cNvPr>
          <p:cNvSpPr/>
          <p:nvPr/>
        </p:nvSpPr>
        <p:spPr>
          <a:xfrm>
            <a:off x="1576976" y="3760627"/>
            <a:ext cx="1495425" cy="58074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sz="2800" b="1" dirty="0"/>
              <a:t>Dialog</a:t>
            </a:r>
            <a:endParaRPr kumimoji="1" lang="ja-JP" altLang="en-US" sz="2800" b="1" dirty="0"/>
          </a:p>
        </p:txBody>
      </p:sp>
      <p:sp>
        <p:nvSpPr>
          <p:cNvPr id="14" name="正方形/長方形 13">
            <a:extLst>
              <a:ext uri="{FF2B5EF4-FFF2-40B4-BE49-F238E27FC236}">
                <a16:creationId xmlns:a16="http://schemas.microsoft.com/office/drawing/2014/main" id="{F3F3DFB9-9A8A-4AC9-B46C-2E53E1326E63}"/>
              </a:ext>
            </a:extLst>
          </p:cNvPr>
          <p:cNvSpPr/>
          <p:nvPr/>
        </p:nvSpPr>
        <p:spPr>
          <a:xfrm>
            <a:off x="5739401" y="3750228"/>
            <a:ext cx="1495425" cy="58074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sz="2800" b="1" dirty="0"/>
              <a:t>Label</a:t>
            </a:r>
            <a:endParaRPr kumimoji="1" lang="ja-JP" altLang="en-US" sz="2800" b="1" dirty="0"/>
          </a:p>
        </p:txBody>
      </p:sp>
      <p:sp>
        <p:nvSpPr>
          <p:cNvPr id="15" name="テキスト ボックス 14">
            <a:extLst>
              <a:ext uri="{FF2B5EF4-FFF2-40B4-BE49-F238E27FC236}">
                <a16:creationId xmlns:a16="http://schemas.microsoft.com/office/drawing/2014/main" id="{A9E34E7A-730D-49D0-8332-5EBBF4E8C535}"/>
              </a:ext>
            </a:extLst>
          </p:cNvPr>
          <p:cNvSpPr txBox="1"/>
          <p:nvPr/>
        </p:nvSpPr>
        <p:spPr>
          <a:xfrm>
            <a:off x="1643651" y="3193594"/>
            <a:ext cx="1314450" cy="461665"/>
          </a:xfrm>
          <a:prstGeom prst="rect">
            <a:avLst/>
          </a:prstGeom>
          <a:noFill/>
        </p:spPr>
        <p:txBody>
          <a:bodyPr wrap="square" rtlCol="0">
            <a:spAutoFit/>
          </a:bodyPr>
          <a:lstStyle/>
          <a:p>
            <a:pPr algn="ctr"/>
            <a:r>
              <a:rPr kumimoji="1" lang="en-US" altLang="ja-JP" sz="2400" dirty="0"/>
              <a:t>Input</a:t>
            </a:r>
            <a:endParaRPr kumimoji="1" lang="ja-JP" altLang="en-US" sz="2400" dirty="0"/>
          </a:p>
        </p:txBody>
      </p:sp>
      <p:sp>
        <p:nvSpPr>
          <p:cNvPr id="16" name="テキスト ボックス 15">
            <a:extLst>
              <a:ext uri="{FF2B5EF4-FFF2-40B4-BE49-F238E27FC236}">
                <a16:creationId xmlns:a16="http://schemas.microsoft.com/office/drawing/2014/main" id="{69323DCF-EF20-41AB-96B6-4D90CA57878D}"/>
              </a:ext>
            </a:extLst>
          </p:cNvPr>
          <p:cNvSpPr txBox="1"/>
          <p:nvPr/>
        </p:nvSpPr>
        <p:spPr>
          <a:xfrm>
            <a:off x="5829888" y="3193593"/>
            <a:ext cx="1314450" cy="461665"/>
          </a:xfrm>
          <a:prstGeom prst="rect">
            <a:avLst/>
          </a:prstGeom>
          <a:noFill/>
        </p:spPr>
        <p:txBody>
          <a:bodyPr wrap="square" rtlCol="0">
            <a:spAutoFit/>
          </a:bodyPr>
          <a:lstStyle/>
          <a:p>
            <a:pPr algn="ctr"/>
            <a:r>
              <a:rPr kumimoji="1" lang="en-US" altLang="ja-JP" sz="2400" dirty="0"/>
              <a:t>Output</a:t>
            </a:r>
            <a:endParaRPr kumimoji="1" lang="ja-JP" altLang="en-US" sz="2400" dirty="0"/>
          </a:p>
        </p:txBody>
      </p:sp>
      <p:sp>
        <p:nvSpPr>
          <p:cNvPr id="22" name="テキスト ボックス 21">
            <a:extLst>
              <a:ext uri="{FF2B5EF4-FFF2-40B4-BE49-F238E27FC236}">
                <a16:creationId xmlns:a16="http://schemas.microsoft.com/office/drawing/2014/main" id="{D614AE8E-0E72-4C34-87FE-2EBDA62F1759}"/>
              </a:ext>
            </a:extLst>
          </p:cNvPr>
          <p:cNvSpPr txBox="1"/>
          <p:nvPr/>
        </p:nvSpPr>
        <p:spPr>
          <a:xfrm>
            <a:off x="5739401" y="4426304"/>
            <a:ext cx="1495425" cy="1015663"/>
          </a:xfrm>
          <a:prstGeom prst="rect">
            <a:avLst/>
          </a:prstGeom>
          <a:noFill/>
        </p:spPr>
        <p:txBody>
          <a:bodyPr wrap="square">
            <a:spAutoFit/>
          </a:bodyPr>
          <a:lstStyle/>
          <a:p>
            <a:pPr algn="ctr"/>
            <a:r>
              <a:rPr lang="en-US" altLang="ja-JP" sz="2000" dirty="0">
                <a:solidFill>
                  <a:schemeClr val="accent6">
                    <a:lumMod val="60000"/>
                    <a:lumOff val="40000"/>
                  </a:schemeClr>
                </a:solidFill>
              </a:rPr>
              <a:t>Happiness</a:t>
            </a:r>
          </a:p>
          <a:p>
            <a:pPr algn="ctr"/>
            <a:r>
              <a:rPr lang="en-US" altLang="ja-JP" sz="2000" dirty="0"/>
              <a:t>or</a:t>
            </a:r>
          </a:p>
          <a:p>
            <a:pPr algn="ctr"/>
            <a:r>
              <a:rPr lang="en-US" altLang="ja-JP" sz="2000" dirty="0">
                <a:solidFill>
                  <a:schemeClr val="accent4">
                    <a:lumMod val="60000"/>
                    <a:lumOff val="40000"/>
                  </a:schemeClr>
                </a:solidFill>
              </a:rPr>
              <a:t>The Others</a:t>
            </a:r>
            <a:endParaRPr lang="ja-JP" altLang="en-US" sz="2000" dirty="0">
              <a:solidFill>
                <a:schemeClr val="accent4">
                  <a:lumMod val="60000"/>
                  <a:lumOff val="40000"/>
                </a:schemeClr>
              </a:solidFill>
            </a:endParaRPr>
          </a:p>
        </p:txBody>
      </p:sp>
      <p:cxnSp>
        <p:nvCxnSpPr>
          <p:cNvPr id="8" name="直線矢印コネクタ 7">
            <a:extLst>
              <a:ext uri="{FF2B5EF4-FFF2-40B4-BE49-F238E27FC236}">
                <a16:creationId xmlns:a16="http://schemas.microsoft.com/office/drawing/2014/main" id="{1CDA3396-0C81-4B22-A620-1A3996626797}"/>
              </a:ext>
            </a:extLst>
          </p:cNvPr>
          <p:cNvCxnSpPr>
            <a:cxnSpLocks/>
          </p:cNvCxnSpPr>
          <p:nvPr/>
        </p:nvCxnSpPr>
        <p:spPr>
          <a:xfrm flipV="1">
            <a:off x="3072401" y="3912168"/>
            <a:ext cx="2667000" cy="10399"/>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6EF914B3-CAFA-421E-87C8-14982B365E0A}"/>
              </a:ext>
            </a:extLst>
          </p:cNvPr>
          <p:cNvSpPr txBox="1"/>
          <p:nvPr/>
        </p:nvSpPr>
        <p:spPr>
          <a:xfrm>
            <a:off x="3967751" y="3478406"/>
            <a:ext cx="876300" cy="369332"/>
          </a:xfrm>
          <a:prstGeom prst="rect">
            <a:avLst/>
          </a:prstGeom>
          <a:noFill/>
        </p:spPr>
        <p:txBody>
          <a:bodyPr wrap="square" rtlCol="0">
            <a:spAutoFit/>
          </a:bodyPr>
          <a:lstStyle/>
          <a:p>
            <a:pPr algn="ctr"/>
            <a:r>
              <a:rPr kumimoji="1" lang="en-US" altLang="ja-JP" dirty="0"/>
              <a:t>Tied</a:t>
            </a:r>
            <a:endParaRPr kumimoji="1" lang="ja-JP" altLang="en-US" dirty="0"/>
          </a:p>
        </p:txBody>
      </p:sp>
    </p:spTree>
    <p:extLst>
      <p:ext uri="{BB962C8B-B14F-4D97-AF65-F5344CB8AC3E}">
        <p14:creationId xmlns:p14="http://schemas.microsoft.com/office/powerpoint/2010/main" val="2169282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724EC4-59E0-455F-A897-89BE35095300}"/>
              </a:ext>
            </a:extLst>
          </p:cNvPr>
          <p:cNvSpPr>
            <a:spLocks noGrp="1"/>
          </p:cNvSpPr>
          <p:nvPr>
            <p:ph type="title"/>
          </p:nvPr>
        </p:nvSpPr>
        <p:spPr>
          <a:xfrm>
            <a:off x="856061" y="857250"/>
            <a:ext cx="7429499" cy="820024"/>
          </a:xfrm>
        </p:spPr>
        <p:txBody>
          <a:bodyPr>
            <a:normAutofit/>
          </a:bodyPr>
          <a:lstStyle/>
          <a:p>
            <a:r>
              <a:rPr lang="en-US" altLang="ja-JP" sz="4050" cap="none" dirty="0">
                <a:solidFill>
                  <a:schemeClr val="tx1"/>
                </a:solidFill>
              </a:rPr>
              <a:t>Procedure</a:t>
            </a:r>
            <a:endParaRPr lang="ja-JP" altLang="en-US" sz="4050" cap="none" dirty="0">
              <a:solidFill>
                <a:schemeClr val="tx1"/>
              </a:solidFill>
            </a:endParaRPr>
          </a:p>
        </p:txBody>
      </p:sp>
      <p:sp>
        <p:nvSpPr>
          <p:cNvPr id="3" name="コンテンツ プレースホルダー 2">
            <a:extLst>
              <a:ext uri="{FF2B5EF4-FFF2-40B4-BE49-F238E27FC236}">
                <a16:creationId xmlns:a16="http://schemas.microsoft.com/office/drawing/2014/main" id="{98CFB785-78A6-450C-B1C8-DDD36D0563D7}"/>
              </a:ext>
            </a:extLst>
          </p:cNvPr>
          <p:cNvSpPr>
            <a:spLocks noGrp="1"/>
          </p:cNvSpPr>
          <p:nvPr>
            <p:ph idx="1"/>
          </p:nvPr>
        </p:nvSpPr>
        <p:spPr>
          <a:xfrm>
            <a:off x="856060" y="2029106"/>
            <a:ext cx="7429499" cy="580744"/>
          </a:xfrm>
        </p:spPr>
        <p:txBody>
          <a:bodyPr anchor="t">
            <a:normAutofit/>
          </a:bodyPr>
          <a:lstStyle/>
          <a:p>
            <a:pPr marL="0" indent="0">
              <a:buNone/>
            </a:pPr>
            <a:r>
              <a:rPr lang="en-US" altLang="ja-JP" sz="2800" dirty="0">
                <a:solidFill>
                  <a:schemeClr val="tx1">
                    <a:lumMod val="95000"/>
                  </a:schemeClr>
                </a:solidFill>
              </a:rPr>
              <a:t>2 class multimodal classification problem</a:t>
            </a:r>
            <a:endParaRPr lang="en-US" altLang="ja-JP" sz="2800" u="sng" dirty="0">
              <a:solidFill>
                <a:schemeClr val="tx1">
                  <a:lumMod val="95000"/>
                </a:schemeClr>
              </a:solidFill>
            </a:endParaRPr>
          </a:p>
        </p:txBody>
      </p:sp>
      <p:sp>
        <p:nvSpPr>
          <p:cNvPr id="17" name="スライド番号プレースホルダー 16">
            <a:extLst>
              <a:ext uri="{FF2B5EF4-FFF2-40B4-BE49-F238E27FC236}">
                <a16:creationId xmlns:a16="http://schemas.microsoft.com/office/drawing/2014/main" id="{BC54E4CF-2816-4C0B-9D02-205EFD41668C}"/>
              </a:ext>
            </a:extLst>
          </p:cNvPr>
          <p:cNvSpPr>
            <a:spLocks noGrp="1"/>
          </p:cNvSpPr>
          <p:nvPr>
            <p:ph type="sldNum" sz="quarter" idx="12"/>
          </p:nvPr>
        </p:nvSpPr>
        <p:spPr/>
        <p:txBody>
          <a:bodyPr/>
          <a:lstStyle/>
          <a:p>
            <a:fld id="{84E5AB44-6C43-4864-84E5-D75B94A07FCF}" type="slidenum">
              <a:rPr kumimoji="1" lang="ja-JP" altLang="en-US" smtClean="0"/>
              <a:t>16</a:t>
            </a:fld>
            <a:endParaRPr kumimoji="1" lang="ja-JP" altLang="en-US"/>
          </a:p>
        </p:txBody>
      </p:sp>
      <p:sp>
        <p:nvSpPr>
          <p:cNvPr id="4" name="正方形/長方形 3">
            <a:extLst>
              <a:ext uri="{FF2B5EF4-FFF2-40B4-BE49-F238E27FC236}">
                <a16:creationId xmlns:a16="http://schemas.microsoft.com/office/drawing/2014/main" id="{EF66BB0D-7B5C-4585-B92B-E6481C3B0E00}"/>
              </a:ext>
            </a:extLst>
          </p:cNvPr>
          <p:cNvSpPr/>
          <p:nvPr/>
        </p:nvSpPr>
        <p:spPr>
          <a:xfrm>
            <a:off x="1576976" y="3760627"/>
            <a:ext cx="1495425" cy="58074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sz="2800" b="1" dirty="0"/>
              <a:t>Dialog</a:t>
            </a:r>
            <a:endParaRPr kumimoji="1" lang="ja-JP" altLang="en-US" sz="2800" b="1" dirty="0"/>
          </a:p>
        </p:txBody>
      </p:sp>
      <p:sp>
        <p:nvSpPr>
          <p:cNvPr id="9" name="正方形/長方形 8">
            <a:extLst>
              <a:ext uri="{FF2B5EF4-FFF2-40B4-BE49-F238E27FC236}">
                <a16:creationId xmlns:a16="http://schemas.microsoft.com/office/drawing/2014/main" id="{89A9D10E-ECEC-4137-BB80-7CECF00E066F}"/>
              </a:ext>
            </a:extLst>
          </p:cNvPr>
          <p:cNvSpPr/>
          <p:nvPr/>
        </p:nvSpPr>
        <p:spPr>
          <a:xfrm>
            <a:off x="5739401" y="3750228"/>
            <a:ext cx="1495425" cy="58074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sz="2800" b="1" dirty="0"/>
              <a:t>Label</a:t>
            </a:r>
            <a:endParaRPr kumimoji="1" lang="ja-JP" altLang="en-US" sz="2800" b="1" dirty="0"/>
          </a:p>
        </p:txBody>
      </p:sp>
      <p:sp>
        <p:nvSpPr>
          <p:cNvPr id="10" name="テキスト ボックス 9">
            <a:extLst>
              <a:ext uri="{FF2B5EF4-FFF2-40B4-BE49-F238E27FC236}">
                <a16:creationId xmlns:a16="http://schemas.microsoft.com/office/drawing/2014/main" id="{9A94CF6F-61D6-4D75-A9FF-EC99B384C716}"/>
              </a:ext>
            </a:extLst>
          </p:cNvPr>
          <p:cNvSpPr txBox="1"/>
          <p:nvPr/>
        </p:nvSpPr>
        <p:spPr>
          <a:xfrm>
            <a:off x="1643651" y="3193594"/>
            <a:ext cx="1314450" cy="461665"/>
          </a:xfrm>
          <a:prstGeom prst="rect">
            <a:avLst/>
          </a:prstGeom>
          <a:noFill/>
        </p:spPr>
        <p:txBody>
          <a:bodyPr wrap="square" rtlCol="0">
            <a:spAutoFit/>
          </a:bodyPr>
          <a:lstStyle/>
          <a:p>
            <a:pPr algn="ctr"/>
            <a:r>
              <a:rPr kumimoji="1" lang="en-US" altLang="ja-JP" sz="2400" dirty="0"/>
              <a:t>Input</a:t>
            </a:r>
            <a:endParaRPr kumimoji="1" lang="ja-JP" altLang="en-US" sz="2400" dirty="0"/>
          </a:p>
        </p:txBody>
      </p:sp>
      <p:sp>
        <p:nvSpPr>
          <p:cNvPr id="12" name="テキスト ボックス 11">
            <a:extLst>
              <a:ext uri="{FF2B5EF4-FFF2-40B4-BE49-F238E27FC236}">
                <a16:creationId xmlns:a16="http://schemas.microsoft.com/office/drawing/2014/main" id="{F8CA5D9E-7A65-460D-9A60-288294CC7AFA}"/>
              </a:ext>
            </a:extLst>
          </p:cNvPr>
          <p:cNvSpPr txBox="1"/>
          <p:nvPr/>
        </p:nvSpPr>
        <p:spPr>
          <a:xfrm>
            <a:off x="5829888" y="3193593"/>
            <a:ext cx="1314450" cy="461665"/>
          </a:xfrm>
          <a:prstGeom prst="rect">
            <a:avLst/>
          </a:prstGeom>
          <a:noFill/>
        </p:spPr>
        <p:txBody>
          <a:bodyPr wrap="square" rtlCol="0">
            <a:spAutoFit/>
          </a:bodyPr>
          <a:lstStyle/>
          <a:p>
            <a:pPr algn="ctr"/>
            <a:r>
              <a:rPr kumimoji="1" lang="en-US" altLang="ja-JP" sz="2400" dirty="0"/>
              <a:t>Output</a:t>
            </a:r>
            <a:endParaRPr kumimoji="1" lang="ja-JP" altLang="en-US" sz="2400" dirty="0"/>
          </a:p>
        </p:txBody>
      </p:sp>
      <p:sp>
        <p:nvSpPr>
          <p:cNvPr id="11" name="テキスト ボックス 10">
            <a:extLst>
              <a:ext uri="{FF2B5EF4-FFF2-40B4-BE49-F238E27FC236}">
                <a16:creationId xmlns:a16="http://schemas.microsoft.com/office/drawing/2014/main" id="{11128BBF-7754-4DF3-B35E-04D5FE8C37A3}"/>
              </a:ext>
            </a:extLst>
          </p:cNvPr>
          <p:cNvSpPr txBox="1"/>
          <p:nvPr/>
        </p:nvSpPr>
        <p:spPr>
          <a:xfrm>
            <a:off x="1957976" y="4446739"/>
            <a:ext cx="685800" cy="461665"/>
          </a:xfrm>
          <a:prstGeom prst="rect">
            <a:avLst/>
          </a:prstGeom>
          <a:noFill/>
        </p:spPr>
        <p:txBody>
          <a:bodyPr wrap="square" rtlCol="0">
            <a:spAutoFit/>
          </a:bodyPr>
          <a:lstStyle/>
          <a:p>
            <a:pPr algn="ctr"/>
            <a:r>
              <a:rPr kumimoji="1" lang="ja-JP" altLang="en-US" sz="2400" b="1" dirty="0"/>
              <a:t>＋</a:t>
            </a:r>
          </a:p>
        </p:txBody>
      </p:sp>
      <p:sp>
        <p:nvSpPr>
          <p:cNvPr id="13" name="正方形/長方形 12">
            <a:extLst>
              <a:ext uri="{FF2B5EF4-FFF2-40B4-BE49-F238E27FC236}">
                <a16:creationId xmlns:a16="http://schemas.microsoft.com/office/drawing/2014/main" id="{F15ADFB8-61CF-42D5-9474-0C9C7842C910}"/>
              </a:ext>
            </a:extLst>
          </p:cNvPr>
          <p:cNvSpPr/>
          <p:nvPr/>
        </p:nvSpPr>
        <p:spPr>
          <a:xfrm>
            <a:off x="1553163" y="5013772"/>
            <a:ext cx="1495425" cy="58074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800" b="1" dirty="0"/>
              <a:t>Scene</a:t>
            </a:r>
            <a:endParaRPr kumimoji="1" lang="ja-JP" altLang="en-US" sz="2800" b="1" dirty="0"/>
          </a:p>
        </p:txBody>
      </p:sp>
      <p:sp>
        <p:nvSpPr>
          <p:cNvPr id="6" name="テキスト ボックス 5">
            <a:extLst>
              <a:ext uri="{FF2B5EF4-FFF2-40B4-BE49-F238E27FC236}">
                <a16:creationId xmlns:a16="http://schemas.microsoft.com/office/drawing/2014/main" id="{6EFEE051-B2AB-4C48-965D-23A1A3E1388C}"/>
              </a:ext>
            </a:extLst>
          </p:cNvPr>
          <p:cNvSpPr txBox="1"/>
          <p:nvPr/>
        </p:nvSpPr>
        <p:spPr>
          <a:xfrm>
            <a:off x="2958101" y="4492905"/>
            <a:ext cx="876300" cy="369332"/>
          </a:xfrm>
          <a:prstGeom prst="rect">
            <a:avLst/>
          </a:prstGeom>
          <a:noFill/>
        </p:spPr>
        <p:txBody>
          <a:bodyPr wrap="square" rtlCol="0">
            <a:spAutoFit/>
          </a:bodyPr>
          <a:lstStyle/>
          <a:p>
            <a:r>
              <a:rPr kumimoji="1" lang="en-US" altLang="ja-JP" dirty="0"/>
              <a:t>Tied</a:t>
            </a:r>
            <a:endParaRPr kumimoji="1" lang="ja-JP" altLang="en-US" dirty="0"/>
          </a:p>
        </p:txBody>
      </p:sp>
      <p:cxnSp>
        <p:nvCxnSpPr>
          <p:cNvPr id="14" name="直線矢印コネクタ 13">
            <a:extLst>
              <a:ext uri="{FF2B5EF4-FFF2-40B4-BE49-F238E27FC236}">
                <a16:creationId xmlns:a16="http://schemas.microsoft.com/office/drawing/2014/main" id="{4F5A4857-4E65-47FF-BD8C-21B80DAF81A7}"/>
              </a:ext>
            </a:extLst>
          </p:cNvPr>
          <p:cNvCxnSpPr>
            <a:cxnSpLocks/>
          </p:cNvCxnSpPr>
          <p:nvPr/>
        </p:nvCxnSpPr>
        <p:spPr>
          <a:xfrm>
            <a:off x="2958101" y="4341371"/>
            <a:ext cx="0" cy="67240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4ECC6AC0-0A0B-4FDF-BC5F-2714B5EACA72}"/>
              </a:ext>
            </a:extLst>
          </p:cNvPr>
          <p:cNvSpPr txBox="1"/>
          <p:nvPr/>
        </p:nvSpPr>
        <p:spPr>
          <a:xfrm>
            <a:off x="5739401" y="4426304"/>
            <a:ext cx="1495425" cy="1015663"/>
          </a:xfrm>
          <a:prstGeom prst="rect">
            <a:avLst/>
          </a:prstGeom>
          <a:noFill/>
        </p:spPr>
        <p:txBody>
          <a:bodyPr wrap="square">
            <a:spAutoFit/>
          </a:bodyPr>
          <a:lstStyle/>
          <a:p>
            <a:pPr algn="ctr"/>
            <a:r>
              <a:rPr lang="en-US" altLang="ja-JP" sz="2000" dirty="0">
                <a:solidFill>
                  <a:schemeClr val="accent6">
                    <a:lumMod val="60000"/>
                    <a:lumOff val="40000"/>
                  </a:schemeClr>
                </a:solidFill>
              </a:rPr>
              <a:t>Happiness</a:t>
            </a:r>
          </a:p>
          <a:p>
            <a:pPr algn="ctr"/>
            <a:r>
              <a:rPr lang="en-US" altLang="ja-JP" sz="2000" dirty="0"/>
              <a:t>or</a:t>
            </a:r>
          </a:p>
          <a:p>
            <a:pPr algn="ctr"/>
            <a:r>
              <a:rPr lang="en-US" altLang="ja-JP" sz="2000" dirty="0">
                <a:solidFill>
                  <a:schemeClr val="accent4">
                    <a:lumMod val="60000"/>
                    <a:lumOff val="40000"/>
                  </a:schemeClr>
                </a:solidFill>
              </a:rPr>
              <a:t>The Others</a:t>
            </a:r>
            <a:endParaRPr lang="ja-JP" altLang="en-US" sz="2000" dirty="0">
              <a:solidFill>
                <a:schemeClr val="accent4">
                  <a:lumMod val="60000"/>
                  <a:lumOff val="40000"/>
                </a:schemeClr>
              </a:solidFill>
            </a:endParaRPr>
          </a:p>
        </p:txBody>
      </p:sp>
    </p:spTree>
    <p:extLst>
      <p:ext uri="{BB962C8B-B14F-4D97-AF65-F5344CB8AC3E}">
        <p14:creationId xmlns:p14="http://schemas.microsoft.com/office/powerpoint/2010/main" val="1237301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724EC4-59E0-455F-A897-89BE35095300}"/>
              </a:ext>
            </a:extLst>
          </p:cNvPr>
          <p:cNvSpPr>
            <a:spLocks noGrp="1"/>
          </p:cNvSpPr>
          <p:nvPr>
            <p:ph type="title"/>
          </p:nvPr>
        </p:nvSpPr>
        <p:spPr>
          <a:xfrm>
            <a:off x="856061" y="857250"/>
            <a:ext cx="7429499" cy="820024"/>
          </a:xfrm>
        </p:spPr>
        <p:txBody>
          <a:bodyPr>
            <a:normAutofit/>
          </a:bodyPr>
          <a:lstStyle/>
          <a:p>
            <a:r>
              <a:rPr lang="en-US" altLang="ja-JP" sz="4050" cap="none" dirty="0">
                <a:solidFill>
                  <a:schemeClr val="tx1"/>
                </a:solidFill>
              </a:rPr>
              <a:t>Procedure</a:t>
            </a:r>
            <a:endParaRPr lang="ja-JP" altLang="en-US" sz="4050" cap="none" dirty="0">
              <a:solidFill>
                <a:schemeClr val="tx1"/>
              </a:solidFill>
            </a:endParaRPr>
          </a:p>
        </p:txBody>
      </p:sp>
      <p:sp>
        <p:nvSpPr>
          <p:cNvPr id="3" name="コンテンツ プレースホルダー 2">
            <a:extLst>
              <a:ext uri="{FF2B5EF4-FFF2-40B4-BE49-F238E27FC236}">
                <a16:creationId xmlns:a16="http://schemas.microsoft.com/office/drawing/2014/main" id="{98CFB785-78A6-450C-B1C8-DDD36D0563D7}"/>
              </a:ext>
            </a:extLst>
          </p:cNvPr>
          <p:cNvSpPr>
            <a:spLocks noGrp="1"/>
          </p:cNvSpPr>
          <p:nvPr>
            <p:ph idx="1"/>
          </p:nvPr>
        </p:nvSpPr>
        <p:spPr>
          <a:xfrm>
            <a:off x="856060" y="2029106"/>
            <a:ext cx="7429499" cy="580744"/>
          </a:xfrm>
        </p:spPr>
        <p:txBody>
          <a:bodyPr anchor="t">
            <a:normAutofit/>
          </a:bodyPr>
          <a:lstStyle/>
          <a:p>
            <a:pPr marL="0" indent="0">
              <a:buNone/>
            </a:pPr>
            <a:r>
              <a:rPr lang="en-US" altLang="ja-JP" sz="2800" dirty="0">
                <a:solidFill>
                  <a:schemeClr val="tx1">
                    <a:lumMod val="95000"/>
                  </a:schemeClr>
                </a:solidFill>
              </a:rPr>
              <a:t>2 class multimodal classification problem</a:t>
            </a:r>
            <a:endParaRPr lang="en-US" altLang="ja-JP" sz="2800" u="sng" dirty="0">
              <a:solidFill>
                <a:schemeClr val="tx1">
                  <a:lumMod val="95000"/>
                </a:schemeClr>
              </a:solidFill>
            </a:endParaRPr>
          </a:p>
        </p:txBody>
      </p:sp>
      <p:sp>
        <p:nvSpPr>
          <p:cNvPr id="17" name="スライド番号プレースホルダー 16">
            <a:extLst>
              <a:ext uri="{FF2B5EF4-FFF2-40B4-BE49-F238E27FC236}">
                <a16:creationId xmlns:a16="http://schemas.microsoft.com/office/drawing/2014/main" id="{BC54E4CF-2816-4C0B-9D02-205EFD41668C}"/>
              </a:ext>
            </a:extLst>
          </p:cNvPr>
          <p:cNvSpPr>
            <a:spLocks noGrp="1"/>
          </p:cNvSpPr>
          <p:nvPr>
            <p:ph type="sldNum" sz="quarter" idx="12"/>
          </p:nvPr>
        </p:nvSpPr>
        <p:spPr/>
        <p:txBody>
          <a:bodyPr/>
          <a:lstStyle/>
          <a:p>
            <a:fld id="{84E5AB44-6C43-4864-84E5-D75B94A07FCF}" type="slidenum">
              <a:rPr kumimoji="1" lang="ja-JP" altLang="en-US" smtClean="0"/>
              <a:t>17</a:t>
            </a:fld>
            <a:endParaRPr kumimoji="1" lang="ja-JP" altLang="en-US"/>
          </a:p>
        </p:txBody>
      </p:sp>
      <p:sp>
        <p:nvSpPr>
          <p:cNvPr id="4" name="正方形/長方形 3">
            <a:extLst>
              <a:ext uri="{FF2B5EF4-FFF2-40B4-BE49-F238E27FC236}">
                <a16:creationId xmlns:a16="http://schemas.microsoft.com/office/drawing/2014/main" id="{EF66BB0D-7B5C-4585-B92B-E6481C3B0E00}"/>
              </a:ext>
            </a:extLst>
          </p:cNvPr>
          <p:cNvSpPr/>
          <p:nvPr/>
        </p:nvSpPr>
        <p:spPr>
          <a:xfrm>
            <a:off x="879873" y="3760627"/>
            <a:ext cx="1495425" cy="58074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sz="2800" b="1" dirty="0"/>
              <a:t>Dialog</a:t>
            </a:r>
            <a:endParaRPr kumimoji="1" lang="ja-JP" altLang="en-US" sz="2800" b="1" dirty="0"/>
          </a:p>
        </p:txBody>
      </p:sp>
      <p:sp>
        <p:nvSpPr>
          <p:cNvPr id="9" name="正方形/長方形 8">
            <a:extLst>
              <a:ext uri="{FF2B5EF4-FFF2-40B4-BE49-F238E27FC236}">
                <a16:creationId xmlns:a16="http://schemas.microsoft.com/office/drawing/2014/main" id="{89A9D10E-ECEC-4137-BB80-7CECF00E066F}"/>
              </a:ext>
            </a:extLst>
          </p:cNvPr>
          <p:cNvSpPr/>
          <p:nvPr/>
        </p:nvSpPr>
        <p:spPr>
          <a:xfrm>
            <a:off x="6989798" y="3760627"/>
            <a:ext cx="1495425" cy="58074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sz="2800" b="1" dirty="0"/>
              <a:t>Label</a:t>
            </a:r>
            <a:endParaRPr kumimoji="1" lang="ja-JP" altLang="en-US" sz="2800" b="1" dirty="0"/>
          </a:p>
        </p:txBody>
      </p:sp>
      <p:sp>
        <p:nvSpPr>
          <p:cNvPr id="10" name="テキスト ボックス 9">
            <a:extLst>
              <a:ext uri="{FF2B5EF4-FFF2-40B4-BE49-F238E27FC236}">
                <a16:creationId xmlns:a16="http://schemas.microsoft.com/office/drawing/2014/main" id="{9A94CF6F-61D6-4D75-A9FF-EC99B384C716}"/>
              </a:ext>
            </a:extLst>
          </p:cNvPr>
          <p:cNvSpPr txBox="1"/>
          <p:nvPr/>
        </p:nvSpPr>
        <p:spPr>
          <a:xfrm>
            <a:off x="946548" y="3193594"/>
            <a:ext cx="1314450" cy="461665"/>
          </a:xfrm>
          <a:prstGeom prst="rect">
            <a:avLst/>
          </a:prstGeom>
          <a:noFill/>
        </p:spPr>
        <p:txBody>
          <a:bodyPr wrap="square" rtlCol="0">
            <a:spAutoFit/>
          </a:bodyPr>
          <a:lstStyle/>
          <a:p>
            <a:pPr algn="ctr"/>
            <a:r>
              <a:rPr kumimoji="1" lang="en-US" altLang="ja-JP" sz="2400" dirty="0"/>
              <a:t>Input</a:t>
            </a:r>
            <a:endParaRPr kumimoji="1" lang="ja-JP" altLang="en-US" sz="2400" dirty="0"/>
          </a:p>
        </p:txBody>
      </p:sp>
      <p:sp>
        <p:nvSpPr>
          <p:cNvPr id="12" name="テキスト ボックス 11">
            <a:extLst>
              <a:ext uri="{FF2B5EF4-FFF2-40B4-BE49-F238E27FC236}">
                <a16:creationId xmlns:a16="http://schemas.microsoft.com/office/drawing/2014/main" id="{F8CA5D9E-7A65-460D-9A60-288294CC7AFA}"/>
              </a:ext>
            </a:extLst>
          </p:cNvPr>
          <p:cNvSpPr txBox="1"/>
          <p:nvPr/>
        </p:nvSpPr>
        <p:spPr>
          <a:xfrm>
            <a:off x="7080285" y="3193593"/>
            <a:ext cx="1314450" cy="461665"/>
          </a:xfrm>
          <a:prstGeom prst="rect">
            <a:avLst/>
          </a:prstGeom>
          <a:noFill/>
        </p:spPr>
        <p:txBody>
          <a:bodyPr wrap="square" rtlCol="0">
            <a:spAutoFit/>
          </a:bodyPr>
          <a:lstStyle/>
          <a:p>
            <a:pPr algn="ctr"/>
            <a:r>
              <a:rPr kumimoji="1" lang="en-US" altLang="ja-JP" sz="2400" dirty="0"/>
              <a:t>Output</a:t>
            </a:r>
            <a:endParaRPr kumimoji="1" lang="ja-JP" altLang="en-US" sz="2400" dirty="0"/>
          </a:p>
        </p:txBody>
      </p:sp>
      <p:sp>
        <p:nvSpPr>
          <p:cNvPr id="13" name="正方形/長方形 12">
            <a:extLst>
              <a:ext uri="{FF2B5EF4-FFF2-40B4-BE49-F238E27FC236}">
                <a16:creationId xmlns:a16="http://schemas.microsoft.com/office/drawing/2014/main" id="{F15ADFB8-61CF-42D5-9474-0C9C7842C910}"/>
              </a:ext>
            </a:extLst>
          </p:cNvPr>
          <p:cNvSpPr/>
          <p:nvPr/>
        </p:nvSpPr>
        <p:spPr>
          <a:xfrm>
            <a:off x="856060" y="5013772"/>
            <a:ext cx="1495425" cy="58074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800" b="1" dirty="0"/>
              <a:t>Scene</a:t>
            </a:r>
            <a:endParaRPr kumimoji="1" lang="ja-JP" altLang="en-US" sz="2800" b="1" dirty="0"/>
          </a:p>
        </p:txBody>
      </p:sp>
      <p:sp>
        <p:nvSpPr>
          <p:cNvPr id="5" name="正方形/長方形 4">
            <a:extLst>
              <a:ext uri="{FF2B5EF4-FFF2-40B4-BE49-F238E27FC236}">
                <a16:creationId xmlns:a16="http://schemas.microsoft.com/office/drawing/2014/main" id="{14B38102-FECF-4122-BD8D-27FCFB690C77}"/>
              </a:ext>
            </a:extLst>
          </p:cNvPr>
          <p:cNvSpPr/>
          <p:nvPr/>
        </p:nvSpPr>
        <p:spPr>
          <a:xfrm>
            <a:off x="2903502" y="3760627"/>
            <a:ext cx="1610591" cy="580745"/>
          </a:xfrm>
          <a:prstGeom prst="rect">
            <a:avLst/>
          </a:prstGeom>
          <a:solidFill>
            <a:srgbClr val="FF0000"/>
          </a:solidFill>
          <a:ln>
            <a:solidFill>
              <a:srgbClr val="F4B54B"/>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a:t>Text</a:t>
            </a:r>
          </a:p>
          <a:p>
            <a:pPr algn="ctr"/>
            <a:r>
              <a:rPr kumimoji="1" lang="en-US" altLang="ja-JP" sz="2000" b="1" dirty="0"/>
              <a:t>Embedding</a:t>
            </a:r>
            <a:endParaRPr kumimoji="1" lang="ja-JP" altLang="en-US" sz="2000" b="1" dirty="0"/>
          </a:p>
        </p:txBody>
      </p:sp>
      <p:sp>
        <p:nvSpPr>
          <p:cNvPr id="16" name="正方形/長方形 15">
            <a:extLst>
              <a:ext uri="{FF2B5EF4-FFF2-40B4-BE49-F238E27FC236}">
                <a16:creationId xmlns:a16="http://schemas.microsoft.com/office/drawing/2014/main" id="{0F0C31FF-0792-4258-9DFC-493EBB2B7181}"/>
              </a:ext>
            </a:extLst>
          </p:cNvPr>
          <p:cNvSpPr/>
          <p:nvPr/>
        </p:nvSpPr>
        <p:spPr>
          <a:xfrm>
            <a:off x="2903502" y="5013771"/>
            <a:ext cx="1610591" cy="580745"/>
          </a:xfrm>
          <a:prstGeom prst="rect">
            <a:avLst/>
          </a:prstGeom>
          <a:solidFill>
            <a:srgbClr val="FF0000"/>
          </a:solidFill>
          <a:ln>
            <a:solidFill>
              <a:srgbClr val="F4B54B"/>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a:t>Image</a:t>
            </a:r>
          </a:p>
          <a:p>
            <a:pPr algn="ctr"/>
            <a:r>
              <a:rPr kumimoji="1" lang="en-US" altLang="ja-JP" sz="2000" b="1" dirty="0"/>
              <a:t>Embedding</a:t>
            </a:r>
            <a:endParaRPr kumimoji="1" lang="ja-JP" altLang="en-US" sz="2000" b="1" dirty="0"/>
          </a:p>
        </p:txBody>
      </p:sp>
      <p:cxnSp>
        <p:nvCxnSpPr>
          <p:cNvPr id="8" name="直線矢印コネクタ 7">
            <a:extLst>
              <a:ext uri="{FF2B5EF4-FFF2-40B4-BE49-F238E27FC236}">
                <a16:creationId xmlns:a16="http://schemas.microsoft.com/office/drawing/2014/main" id="{4DE10779-86A8-40AC-8DF0-0C706AD464FB}"/>
              </a:ext>
            </a:extLst>
          </p:cNvPr>
          <p:cNvCxnSpPr>
            <a:stCxn id="4" idx="3"/>
            <a:endCxn id="5" idx="1"/>
          </p:cNvCxnSpPr>
          <p:nvPr/>
        </p:nvCxnSpPr>
        <p:spPr>
          <a:xfrm>
            <a:off x="2375298" y="4050999"/>
            <a:ext cx="52820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4A139B85-69CE-4091-AD87-8FA3BDAF7853}"/>
              </a:ext>
            </a:extLst>
          </p:cNvPr>
          <p:cNvCxnSpPr>
            <a:cxnSpLocks/>
            <a:stCxn id="13" idx="3"/>
            <a:endCxn id="16" idx="1"/>
          </p:cNvCxnSpPr>
          <p:nvPr/>
        </p:nvCxnSpPr>
        <p:spPr>
          <a:xfrm>
            <a:off x="2351485" y="5304144"/>
            <a:ext cx="5520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コネクタ: カギ線 21">
            <a:extLst>
              <a:ext uri="{FF2B5EF4-FFF2-40B4-BE49-F238E27FC236}">
                <a16:creationId xmlns:a16="http://schemas.microsoft.com/office/drawing/2014/main" id="{1300218E-FFB1-42FA-B938-690F99F92DE5}"/>
              </a:ext>
            </a:extLst>
          </p:cNvPr>
          <p:cNvCxnSpPr>
            <a:cxnSpLocks/>
            <a:stCxn id="16" idx="3"/>
            <a:endCxn id="23" idx="4"/>
          </p:cNvCxnSpPr>
          <p:nvPr/>
        </p:nvCxnSpPr>
        <p:spPr>
          <a:xfrm flipV="1">
            <a:off x="4514093" y="4292199"/>
            <a:ext cx="399895" cy="101194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楕円 22">
            <a:extLst>
              <a:ext uri="{FF2B5EF4-FFF2-40B4-BE49-F238E27FC236}">
                <a16:creationId xmlns:a16="http://schemas.microsoft.com/office/drawing/2014/main" id="{A36BC795-76DC-4526-BAC3-26AF79B8306E}"/>
              </a:ext>
            </a:extLst>
          </p:cNvPr>
          <p:cNvSpPr/>
          <p:nvPr/>
        </p:nvSpPr>
        <p:spPr>
          <a:xfrm>
            <a:off x="4673355" y="3809799"/>
            <a:ext cx="481266" cy="48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b="1" dirty="0"/>
              <a:t>+</a:t>
            </a:r>
            <a:endParaRPr kumimoji="1" lang="ja-JP" altLang="en-US" sz="4000" b="1" dirty="0"/>
          </a:p>
        </p:txBody>
      </p:sp>
      <p:cxnSp>
        <p:nvCxnSpPr>
          <p:cNvPr id="25" name="直線矢印コネクタ 24">
            <a:extLst>
              <a:ext uri="{FF2B5EF4-FFF2-40B4-BE49-F238E27FC236}">
                <a16:creationId xmlns:a16="http://schemas.microsoft.com/office/drawing/2014/main" id="{373C3ED1-613D-46D7-A56F-6F92DF320C6C}"/>
              </a:ext>
            </a:extLst>
          </p:cNvPr>
          <p:cNvCxnSpPr>
            <a:cxnSpLocks/>
            <a:stCxn id="5" idx="3"/>
            <a:endCxn id="23" idx="2"/>
          </p:cNvCxnSpPr>
          <p:nvPr/>
        </p:nvCxnSpPr>
        <p:spPr>
          <a:xfrm flipV="1">
            <a:off x="4514093" y="4050999"/>
            <a:ext cx="15926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1CAE0EFB-6AFB-48A0-B38F-37A1D3757CC8}"/>
              </a:ext>
            </a:extLst>
          </p:cNvPr>
          <p:cNvCxnSpPr>
            <a:cxnSpLocks/>
            <a:stCxn id="23" idx="6"/>
            <a:endCxn id="31" idx="1"/>
          </p:cNvCxnSpPr>
          <p:nvPr/>
        </p:nvCxnSpPr>
        <p:spPr>
          <a:xfrm>
            <a:off x="5154621" y="4050999"/>
            <a:ext cx="191924" cy="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四角形: 角を丸くする 30">
            <a:extLst>
              <a:ext uri="{FF2B5EF4-FFF2-40B4-BE49-F238E27FC236}">
                <a16:creationId xmlns:a16="http://schemas.microsoft.com/office/drawing/2014/main" id="{F9724339-CD90-4BBF-B8B0-BB28E72D3569}"/>
              </a:ext>
            </a:extLst>
          </p:cNvPr>
          <p:cNvSpPr/>
          <p:nvPr/>
        </p:nvSpPr>
        <p:spPr>
          <a:xfrm>
            <a:off x="5346545" y="3760633"/>
            <a:ext cx="1210696" cy="58073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b="1" dirty="0" err="1"/>
              <a:t>Classfier</a:t>
            </a:r>
            <a:endParaRPr kumimoji="1" lang="ja-JP" altLang="en-US" b="1" dirty="0"/>
          </a:p>
        </p:txBody>
      </p:sp>
      <p:cxnSp>
        <p:nvCxnSpPr>
          <p:cNvPr id="34" name="直線矢印コネクタ 33">
            <a:extLst>
              <a:ext uri="{FF2B5EF4-FFF2-40B4-BE49-F238E27FC236}">
                <a16:creationId xmlns:a16="http://schemas.microsoft.com/office/drawing/2014/main" id="{77C4B731-1E04-444D-86EE-1268C2728368}"/>
              </a:ext>
            </a:extLst>
          </p:cNvPr>
          <p:cNvCxnSpPr>
            <a:cxnSpLocks/>
            <a:stCxn id="31" idx="3"/>
            <a:endCxn id="9" idx="1"/>
          </p:cNvCxnSpPr>
          <p:nvPr/>
        </p:nvCxnSpPr>
        <p:spPr>
          <a:xfrm flipV="1">
            <a:off x="6557241" y="4050999"/>
            <a:ext cx="432557" cy="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B32BD8C1-9AD7-4C46-8E4C-4B02C34B0D20}"/>
              </a:ext>
            </a:extLst>
          </p:cNvPr>
          <p:cNvSpPr txBox="1"/>
          <p:nvPr/>
        </p:nvSpPr>
        <p:spPr>
          <a:xfrm>
            <a:off x="2903502" y="3096491"/>
            <a:ext cx="1610591" cy="707886"/>
          </a:xfrm>
          <a:prstGeom prst="rect">
            <a:avLst/>
          </a:prstGeom>
          <a:noFill/>
        </p:spPr>
        <p:txBody>
          <a:bodyPr wrap="square" rtlCol="0">
            <a:spAutoFit/>
          </a:bodyPr>
          <a:lstStyle/>
          <a:p>
            <a:r>
              <a:rPr kumimoji="1" lang="en-US" altLang="ja-JP" sz="2000" dirty="0"/>
              <a:t>Doc2Vec, BERT, …</a:t>
            </a:r>
            <a:endParaRPr kumimoji="1" lang="ja-JP" altLang="en-US" sz="2000" dirty="0"/>
          </a:p>
        </p:txBody>
      </p:sp>
      <p:sp>
        <p:nvSpPr>
          <p:cNvPr id="40" name="テキスト ボックス 39">
            <a:extLst>
              <a:ext uri="{FF2B5EF4-FFF2-40B4-BE49-F238E27FC236}">
                <a16:creationId xmlns:a16="http://schemas.microsoft.com/office/drawing/2014/main" id="{E548E1DD-95D6-4DE8-9C3E-15CC35D5309D}"/>
              </a:ext>
            </a:extLst>
          </p:cNvPr>
          <p:cNvSpPr txBox="1"/>
          <p:nvPr/>
        </p:nvSpPr>
        <p:spPr>
          <a:xfrm>
            <a:off x="2903501" y="5594516"/>
            <a:ext cx="2010487" cy="707886"/>
          </a:xfrm>
          <a:prstGeom prst="rect">
            <a:avLst/>
          </a:prstGeom>
          <a:noFill/>
        </p:spPr>
        <p:txBody>
          <a:bodyPr wrap="square" rtlCol="0">
            <a:spAutoFit/>
          </a:bodyPr>
          <a:lstStyle/>
          <a:p>
            <a:r>
              <a:rPr kumimoji="1" lang="en-US" altLang="ja-JP" sz="2000" dirty="0"/>
              <a:t>illustration2vec, VGG16, …</a:t>
            </a:r>
            <a:endParaRPr kumimoji="1" lang="ja-JP" altLang="en-US" sz="2000" dirty="0"/>
          </a:p>
        </p:txBody>
      </p:sp>
    </p:spTree>
    <p:extLst>
      <p:ext uri="{BB962C8B-B14F-4D97-AF65-F5344CB8AC3E}">
        <p14:creationId xmlns:p14="http://schemas.microsoft.com/office/powerpoint/2010/main" val="839426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724EC4-59E0-455F-A897-89BE35095300}"/>
              </a:ext>
            </a:extLst>
          </p:cNvPr>
          <p:cNvSpPr>
            <a:spLocks noGrp="1"/>
          </p:cNvSpPr>
          <p:nvPr>
            <p:ph type="title"/>
          </p:nvPr>
        </p:nvSpPr>
        <p:spPr>
          <a:xfrm>
            <a:off x="856061" y="857250"/>
            <a:ext cx="7429499" cy="820024"/>
          </a:xfrm>
        </p:spPr>
        <p:txBody>
          <a:bodyPr>
            <a:normAutofit/>
          </a:bodyPr>
          <a:lstStyle/>
          <a:p>
            <a:r>
              <a:rPr lang="en-US" altLang="ja-JP" sz="4050" cap="none" dirty="0">
                <a:solidFill>
                  <a:schemeClr val="tx1"/>
                </a:solidFill>
              </a:rPr>
              <a:t>Outline</a:t>
            </a:r>
            <a:endParaRPr lang="ja-JP" altLang="en-US" sz="4050" dirty="0">
              <a:solidFill>
                <a:schemeClr val="tx1"/>
              </a:solidFill>
            </a:endParaRPr>
          </a:p>
        </p:txBody>
      </p:sp>
      <p:sp>
        <p:nvSpPr>
          <p:cNvPr id="3" name="コンテンツ プレースホルダー 2">
            <a:extLst>
              <a:ext uri="{FF2B5EF4-FFF2-40B4-BE49-F238E27FC236}">
                <a16:creationId xmlns:a16="http://schemas.microsoft.com/office/drawing/2014/main" id="{98CFB785-78A6-450C-B1C8-DDD36D0563D7}"/>
              </a:ext>
            </a:extLst>
          </p:cNvPr>
          <p:cNvSpPr>
            <a:spLocks noGrp="1"/>
          </p:cNvSpPr>
          <p:nvPr>
            <p:ph idx="1"/>
          </p:nvPr>
        </p:nvSpPr>
        <p:spPr>
          <a:xfrm>
            <a:off x="856061" y="2134475"/>
            <a:ext cx="7429499" cy="3066177"/>
          </a:xfrm>
        </p:spPr>
        <p:txBody>
          <a:bodyPr>
            <a:normAutofit/>
          </a:bodyPr>
          <a:lstStyle/>
          <a:p>
            <a:r>
              <a:rPr lang="en-US" altLang="ja-JP" sz="3200" dirty="0"/>
              <a:t>Introduction</a:t>
            </a:r>
          </a:p>
          <a:p>
            <a:r>
              <a:rPr lang="en-US" altLang="ja-JP" sz="3200" dirty="0"/>
              <a:t>Dataset</a:t>
            </a:r>
          </a:p>
          <a:p>
            <a:r>
              <a:rPr lang="en-US" altLang="ja-JP" sz="3200" dirty="0"/>
              <a:t>Procedure</a:t>
            </a:r>
          </a:p>
          <a:p>
            <a:r>
              <a:rPr lang="en-US" altLang="ja-JP" sz="3200" dirty="0">
                <a:solidFill>
                  <a:srgbClr val="F4B54B"/>
                </a:solidFill>
              </a:rPr>
              <a:t>Future</a:t>
            </a:r>
            <a:r>
              <a:rPr lang="en-US" altLang="ja-JP" sz="3200" dirty="0"/>
              <a:t> </a:t>
            </a:r>
            <a:r>
              <a:rPr lang="en-US" altLang="ja-JP" sz="3200" dirty="0">
                <a:solidFill>
                  <a:srgbClr val="F4B54B"/>
                </a:solidFill>
              </a:rPr>
              <a:t>Research Plan</a:t>
            </a:r>
          </a:p>
        </p:txBody>
      </p:sp>
      <p:sp>
        <p:nvSpPr>
          <p:cNvPr id="5" name="スライド番号プレースホルダー 4">
            <a:extLst>
              <a:ext uri="{FF2B5EF4-FFF2-40B4-BE49-F238E27FC236}">
                <a16:creationId xmlns:a16="http://schemas.microsoft.com/office/drawing/2014/main" id="{C7FD0AC6-0B09-4D77-BE0E-EBEE0BBEEBD6}"/>
              </a:ext>
            </a:extLst>
          </p:cNvPr>
          <p:cNvSpPr>
            <a:spLocks noGrp="1"/>
          </p:cNvSpPr>
          <p:nvPr>
            <p:ph type="sldNum" sz="quarter" idx="12"/>
          </p:nvPr>
        </p:nvSpPr>
        <p:spPr/>
        <p:txBody>
          <a:bodyPr/>
          <a:lstStyle/>
          <a:p>
            <a:fld id="{84E5AB44-6C43-4864-84E5-D75B94A07FCF}" type="slidenum">
              <a:rPr kumimoji="1" lang="ja-JP" altLang="en-US" smtClean="0"/>
              <a:t>18</a:t>
            </a:fld>
            <a:endParaRPr kumimoji="1" lang="ja-JP" altLang="en-US"/>
          </a:p>
        </p:txBody>
      </p:sp>
    </p:spTree>
    <p:extLst>
      <p:ext uri="{BB962C8B-B14F-4D97-AF65-F5344CB8AC3E}">
        <p14:creationId xmlns:p14="http://schemas.microsoft.com/office/powerpoint/2010/main" val="6002455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724EC4-59E0-455F-A897-89BE35095300}"/>
              </a:ext>
            </a:extLst>
          </p:cNvPr>
          <p:cNvSpPr>
            <a:spLocks noGrp="1"/>
          </p:cNvSpPr>
          <p:nvPr>
            <p:ph type="title"/>
          </p:nvPr>
        </p:nvSpPr>
        <p:spPr>
          <a:xfrm>
            <a:off x="856061" y="857250"/>
            <a:ext cx="7429499" cy="820024"/>
          </a:xfrm>
        </p:spPr>
        <p:txBody>
          <a:bodyPr>
            <a:normAutofit/>
          </a:bodyPr>
          <a:lstStyle/>
          <a:p>
            <a:r>
              <a:rPr lang="en-US" altLang="ja-JP" sz="4050" cap="none" dirty="0">
                <a:solidFill>
                  <a:schemeClr val="tx1"/>
                </a:solidFill>
              </a:rPr>
              <a:t>Future Research Plan</a:t>
            </a:r>
            <a:endParaRPr lang="ja-JP" altLang="en-US" sz="4050" cap="none" dirty="0">
              <a:solidFill>
                <a:schemeClr val="tx1"/>
              </a:solidFill>
            </a:endParaRPr>
          </a:p>
        </p:txBody>
      </p:sp>
      <p:sp>
        <p:nvSpPr>
          <p:cNvPr id="3" name="コンテンツ プレースホルダー 2">
            <a:extLst>
              <a:ext uri="{FF2B5EF4-FFF2-40B4-BE49-F238E27FC236}">
                <a16:creationId xmlns:a16="http://schemas.microsoft.com/office/drawing/2014/main" id="{98CFB785-78A6-450C-B1C8-DDD36D0563D7}"/>
              </a:ext>
            </a:extLst>
          </p:cNvPr>
          <p:cNvSpPr>
            <a:spLocks noGrp="1"/>
          </p:cNvSpPr>
          <p:nvPr>
            <p:ph idx="1"/>
          </p:nvPr>
        </p:nvSpPr>
        <p:spPr>
          <a:xfrm>
            <a:off x="856060" y="2029105"/>
            <a:ext cx="7429499" cy="4149155"/>
          </a:xfrm>
        </p:spPr>
        <p:txBody>
          <a:bodyPr anchor="t">
            <a:normAutofit/>
          </a:bodyPr>
          <a:lstStyle/>
          <a:p>
            <a:r>
              <a:rPr lang="en-US" altLang="ja-JP" sz="2800" dirty="0">
                <a:solidFill>
                  <a:schemeClr val="tx1">
                    <a:lumMod val="95000"/>
                  </a:schemeClr>
                </a:solidFill>
              </a:rPr>
              <a:t>Expand the dataset</a:t>
            </a:r>
          </a:p>
          <a:p>
            <a:pPr marL="0" indent="0">
              <a:buNone/>
            </a:pPr>
            <a:endParaRPr lang="en-US" altLang="ja-JP" sz="2800" dirty="0">
              <a:solidFill>
                <a:schemeClr val="tx1">
                  <a:lumMod val="95000"/>
                </a:schemeClr>
              </a:solidFill>
            </a:endParaRPr>
          </a:p>
          <a:p>
            <a:r>
              <a:rPr lang="en-US" altLang="ja-JP" sz="2800" dirty="0">
                <a:solidFill>
                  <a:schemeClr val="tx1">
                    <a:lumMod val="95000"/>
                  </a:schemeClr>
                </a:solidFill>
              </a:rPr>
              <a:t>Emotional estimation with </a:t>
            </a:r>
          </a:p>
          <a:p>
            <a:pPr marL="0" indent="0">
              <a:buNone/>
            </a:pPr>
            <a:r>
              <a:rPr lang="en-US" altLang="ja-JP" sz="2800" dirty="0">
                <a:solidFill>
                  <a:schemeClr val="tx1">
                    <a:lumMod val="95000"/>
                  </a:schemeClr>
                </a:solidFill>
              </a:rPr>
              <a:t>   more meta information</a:t>
            </a:r>
          </a:p>
          <a:p>
            <a:pPr marL="0" indent="0">
              <a:buNone/>
            </a:pPr>
            <a:endParaRPr lang="en-US" altLang="ja-JP" sz="2800" dirty="0">
              <a:solidFill>
                <a:schemeClr val="tx1">
                  <a:lumMod val="95000"/>
                </a:schemeClr>
              </a:solidFill>
            </a:endParaRPr>
          </a:p>
          <a:p>
            <a:r>
              <a:rPr lang="en-US" altLang="ja-JP" sz="2800" dirty="0">
                <a:solidFill>
                  <a:schemeClr val="tx1">
                    <a:lumMod val="95000"/>
                  </a:schemeClr>
                </a:solidFill>
              </a:rPr>
              <a:t>Explore more rational </a:t>
            </a:r>
          </a:p>
          <a:p>
            <a:pPr marL="0" indent="0">
              <a:buNone/>
            </a:pPr>
            <a:r>
              <a:rPr lang="en-US" altLang="ja-JP" sz="2800" dirty="0">
                <a:solidFill>
                  <a:schemeClr val="tx1">
                    <a:lumMod val="95000"/>
                  </a:schemeClr>
                </a:solidFill>
              </a:rPr>
              <a:t>   distributed representation</a:t>
            </a:r>
          </a:p>
          <a:p>
            <a:pPr marL="0" indent="0">
              <a:buNone/>
            </a:pPr>
            <a:endParaRPr lang="en-US" altLang="ja-JP" sz="2800" dirty="0">
              <a:solidFill>
                <a:schemeClr val="tx1">
                  <a:lumMod val="95000"/>
                </a:schemeClr>
              </a:solidFill>
            </a:endParaRPr>
          </a:p>
          <a:p>
            <a:pPr marL="0" indent="0">
              <a:buNone/>
            </a:pPr>
            <a:endParaRPr lang="en-US" altLang="ja-JP" sz="2800" dirty="0">
              <a:solidFill>
                <a:schemeClr val="tx1">
                  <a:lumMod val="95000"/>
                </a:schemeClr>
              </a:solidFill>
            </a:endParaRPr>
          </a:p>
        </p:txBody>
      </p:sp>
      <p:sp>
        <p:nvSpPr>
          <p:cNvPr id="17" name="スライド番号プレースホルダー 16">
            <a:extLst>
              <a:ext uri="{FF2B5EF4-FFF2-40B4-BE49-F238E27FC236}">
                <a16:creationId xmlns:a16="http://schemas.microsoft.com/office/drawing/2014/main" id="{BC54E4CF-2816-4C0B-9D02-205EFD41668C}"/>
              </a:ext>
            </a:extLst>
          </p:cNvPr>
          <p:cNvSpPr>
            <a:spLocks noGrp="1"/>
          </p:cNvSpPr>
          <p:nvPr>
            <p:ph type="sldNum" sz="quarter" idx="12"/>
          </p:nvPr>
        </p:nvSpPr>
        <p:spPr/>
        <p:txBody>
          <a:bodyPr/>
          <a:lstStyle/>
          <a:p>
            <a:fld id="{84E5AB44-6C43-4864-84E5-D75B94A07FCF}" type="slidenum">
              <a:rPr kumimoji="1" lang="ja-JP" altLang="en-US" smtClean="0"/>
              <a:t>19</a:t>
            </a:fld>
            <a:endParaRPr kumimoji="1" lang="ja-JP" altLang="en-US"/>
          </a:p>
        </p:txBody>
      </p:sp>
    </p:spTree>
    <p:extLst>
      <p:ext uri="{BB962C8B-B14F-4D97-AF65-F5344CB8AC3E}">
        <p14:creationId xmlns:p14="http://schemas.microsoft.com/office/powerpoint/2010/main" val="3645525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724EC4-59E0-455F-A897-89BE35095300}"/>
              </a:ext>
            </a:extLst>
          </p:cNvPr>
          <p:cNvSpPr>
            <a:spLocks noGrp="1"/>
          </p:cNvSpPr>
          <p:nvPr>
            <p:ph type="title"/>
          </p:nvPr>
        </p:nvSpPr>
        <p:spPr>
          <a:xfrm>
            <a:off x="856061" y="857250"/>
            <a:ext cx="7429499" cy="820024"/>
          </a:xfrm>
        </p:spPr>
        <p:txBody>
          <a:bodyPr>
            <a:normAutofit/>
          </a:bodyPr>
          <a:lstStyle/>
          <a:p>
            <a:r>
              <a:rPr lang="en-US" altLang="ja-JP" sz="4050" cap="none" dirty="0">
                <a:solidFill>
                  <a:schemeClr val="tx1"/>
                </a:solidFill>
              </a:rPr>
              <a:t>Outline</a:t>
            </a:r>
            <a:endParaRPr lang="ja-JP" altLang="en-US" sz="4050" cap="none" dirty="0">
              <a:solidFill>
                <a:schemeClr val="tx1"/>
              </a:solidFill>
            </a:endParaRPr>
          </a:p>
        </p:txBody>
      </p:sp>
      <p:sp>
        <p:nvSpPr>
          <p:cNvPr id="3" name="コンテンツ プレースホルダー 2">
            <a:extLst>
              <a:ext uri="{FF2B5EF4-FFF2-40B4-BE49-F238E27FC236}">
                <a16:creationId xmlns:a16="http://schemas.microsoft.com/office/drawing/2014/main" id="{98CFB785-78A6-450C-B1C8-DDD36D0563D7}"/>
              </a:ext>
            </a:extLst>
          </p:cNvPr>
          <p:cNvSpPr>
            <a:spLocks noGrp="1"/>
          </p:cNvSpPr>
          <p:nvPr>
            <p:ph idx="1"/>
          </p:nvPr>
        </p:nvSpPr>
        <p:spPr>
          <a:xfrm>
            <a:off x="856061" y="2134475"/>
            <a:ext cx="7429499" cy="3066177"/>
          </a:xfrm>
        </p:spPr>
        <p:txBody>
          <a:bodyPr>
            <a:normAutofit/>
          </a:bodyPr>
          <a:lstStyle/>
          <a:p>
            <a:r>
              <a:rPr lang="en-US" altLang="ja-JP" sz="3200" dirty="0">
                <a:solidFill>
                  <a:schemeClr val="tx1">
                    <a:lumMod val="95000"/>
                  </a:schemeClr>
                </a:solidFill>
              </a:rPr>
              <a:t>Introduction</a:t>
            </a:r>
          </a:p>
          <a:p>
            <a:r>
              <a:rPr lang="en-US" altLang="ja-JP" sz="3200" dirty="0">
                <a:solidFill>
                  <a:schemeClr val="tx1">
                    <a:lumMod val="95000"/>
                  </a:schemeClr>
                </a:solidFill>
              </a:rPr>
              <a:t>Dataset</a:t>
            </a:r>
          </a:p>
          <a:p>
            <a:r>
              <a:rPr lang="en-US" altLang="ja-JP" sz="3200" dirty="0"/>
              <a:t>Procedure</a:t>
            </a:r>
          </a:p>
          <a:p>
            <a:r>
              <a:rPr lang="en-US" altLang="ja-JP" sz="3200" dirty="0"/>
              <a:t>Future Research Plan</a:t>
            </a:r>
          </a:p>
        </p:txBody>
      </p:sp>
      <p:sp>
        <p:nvSpPr>
          <p:cNvPr id="5" name="スライド番号プレースホルダー 4">
            <a:extLst>
              <a:ext uri="{FF2B5EF4-FFF2-40B4-BE49-F238E27FC236}">
                <a16:creationId xmlns:a16="http://schemas.microsoft.com/office/drawing/2014/main" id="{91BCF9A2-C925-44D4-9820-76E63661DB2F}"/>
              </a:ext>
            </a:extLst>
          </p:cNvPr>
          <p:cNvSpPr>
            <a:spLocks noGrp="1"/>
          </p:cNvSpPr>
          <p:nvPr>
            <p:ph type="sldNum" sz="quarter" idx="12"/>
          </p:nvPr>
        </p:nvSpPr>
        <p:spPr/>
        <p:txBody>
          <a:bodyPr/>
          <a:lstStyle/>
          <a:p>
            <a:fld id="{84E5AB44-6C43-4864-84E5-D75B94A07FCF}" type="slidenum">
              <a:rPr kumimoji="1" lang="ja-JP" altLang="en-US" smtClean="0"/>
              <a:t>2</a:t>
            </a:fld>
            <a:endParaRPr kumimoji="1" lang="ja-JP" altLang="en-US" dirty="0"/>
          </a:p>
        </p:txBody>
      </p:sp>
    </p:spTree>
    <p:extLst>
      <p:ext uri="{BB962C8B-B14F-4D97-AF65-F5344CB8AC3E}">
        <p14:creationId xmlns:p14="http://schemas.microsoft.com/office/powerpoint/2010/main" val="3372139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4">
            <a:extLst>
              <a:ext uri="{FF2B5EF4-FFF2-40B4-BE49-F238E27FC236}">
                <a16:creationId xmlns:a16="http://schemas.microsoft.com/office/drawing/2014/main" id="{3310FC8D-A85B-4177-8ECA-5C5958E1EE6A}"/>
              </a:ext>
            </a:extLst>
          </p:cNvPr>
          <p:cNvSpPr>
            <a:spLocks noGrp="1"/>
          </p:cNvSpPr>
          <p:nvPr>
            <p:ph type="sldNum" sz="quarter" idx="12"/>
          </p:nvPr>
        </p:nvSpPr>
        <p:spPr/>
        <p:txBody>
          <a:bodyPr/>
          <a:lstStyle/>
          <a:p>
            <a:fld id="{84E5AB44-6C43-4864-84E5-D75B94A07FCF}" type="slidenum">
              <a:rPr kumimoji="1" lang="ja-JP" altLang="en-US" smtClean="0"/>
              <a:t>20</a:t>
            </a:fld>
            <a:endParaRPr kumimoji="1" lang="ja-JP" altLang="en-US"/>
          </a:p>
        </p:txBody>
      </p:sp>
    </p:spTree>
    <p:extLst>
      <p:ext uri="{BB962C8B-B14F-4D97-AF65-F5344CB8AC3E}">
        <p14:creationId xmlns:p14="http://schemas.microsoft.com/office/powerpoint/2010/main" val="16087629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4">
            <a:extLst>
              <a:ext uri="{FF2B5EF4-FFF2-40B4-BE49-F238E27FC236}">
                <a16:creationId xmlns:a16="http://schemas.microsoft.com/office/drawing/2014/main" id="{3310FC8D-A85B-4177-8ECA-5C5958E1EE6A}"/>
              </a:ext>
            </a:extLst>
          </p:cNvPr>
          <p:cNvSpPr>
            <a:spLocks noGrp="1"/>
          </p:cNvSpPr>
          <p:nvPr>
            <p:ph type="sldNum" sz="quarter" idx="12"/>
          </p:nvPr>
        </p:nvSpPr>
        <p:spPr/>
        <p:txBody>
          <a:bodyPr/>
          <a:lstStyle/>
          <a:p>
            <a:fld id="{84E5AB44-6C43-4864-84E5-D75B94A07FCF}" type="slidenum">
              <a:rPr kumimoji="1" lang="ja-JP" altLang="en-US" smtClean="0"/>
              <a:t>21</a:t>
            </a:fld>
            <a:endParaRPr kumimoji="1" lang="ja-JP" altLang="en-US"/>
          </a:p>
        </p:txBody>
      </p:sp>
    </p:spTree>
    <p:extLst>
      <p:ext uri="{BB962C8B-B14F-4D97-AF65-F5344CB8AC3E}">
        <p14:creationId xmlns:p14="http://schemas.microsoft.com/office/powerpoint/2010/main" val="27508838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74BBAD-1734-4D03-8E8A-5D3353DC5488}"/>
              </a:ext>
            </a:extLst>
          </p:cNvPr>
          <p:cNvSpPr>
            <a:spLocks noGrp="1"/>
          </p:cNvSpPr>
          <p:nvPr>
            <p:ph type="title"/>
          </p:nvPr>
        </p:nvSpPr>
        <p:spPr>
          <a:xfrm>
            <a:off x="818347" y="596018"/>
            <a:ext cx="7511473" cy="914730"/>
          </a:xfrm>
        </p:spPr>
        <p:txBody>
          <a:bodyPr>
            <a:normAutofit/>
          </a:bodyPr>
          <a:lstStyle/>
          <a:p>
            <a:r>
              <a:rPr lang="en-US" altLang="ja-JP" sz="3600" cap="none" dirty="0">
                <a:solidFill>
                  <a:schemeClr val="tx1"/>
                </a:solidFill>
              </a:rPr>
              <a:t>BERT</a:t>
            </a:r>
            <a:endParaRPr kumimoji="1" lang="ja-JP" altLang="en-US" sz="3600" dirty="0"/>
          </a:p>
        </p:txBody>
      </p:sp>
      <p:sp>
        <p:nvSpPr>
          <p:cNvPr id="4" name="スライド番号プレースホルダー 3">
            <a:extLst>
              <a:ext uri="{FF2B5EF4-FFF2-40B4-BE49-F238E27FC236}">
                <a16:creationId xmlns:a16="http://schemas.microsoft.com/office/drawing/2014/main" id="{B24036FD-4725-482C-93E8-4339C27723B3}"/>
              </a:ext>
            </a:extLst>
          </p:cNvPr>
          <p:cNvSpPr>
            <a:spLocks noGrp="1"/>
          </p:cNvSpPr>
          <p:nvPr>
            <p:ph type="sldNum" sz="quarter" idx="12"/>
          </p:nvPr>
        </p:nvSpPr>
        <p:spPr/>
        <p:txBody>
          <a:bodyPr/>
          <a:lstStyle/>
          <a:p>
            <a:fld id="{84E5AB44-6C43-4864-84E5-D75B94A07FCF}" type="slidenum">
              <a:rPr kumimoji="1" lang="ja-JP" altLang="en-US" smtClean="0"/>
              <a:pPr/>
              <a:t>22</a:t>
            </a:fld>
            <a:endParaRPr kumimoji="1" lang="ja-JP" altLang="en-US" dirty="0"/>
          </a:p>
        </p:txBody>
      </p:sp>
      <p:pic>
        <p:nvPicPr>
          <p:cNvPr id="12" name="図 11">
            <a:extLst>
              <a:ext uri="{FF2B5EF4-FFF2-40B4-BE49-F238E27FC236}">
                <a16:creationId xmlns:a16="http://schemas.microsoft.com/office/drawing/2014/main" id="{F012C8AA-6585-4AA9-AF5A-DF607F7645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315" y="3799070"/>
            <a:ext cx="2709203" cy="2462912"/>
          </a:xfrm>
          <a:prstGeom prst="rect">
            <a:avLst/>
          </a:prstGeom>
        </p:spPr>
      </p:pic>
      <p:sp>
        <p:nvSpPr>
          <p:cNvPr id="13" name="テキスト ボックス 12">
            <a:extLst>
              <a:ext uri="{FF2B5EF4-FFF2-40B4-BE49-F238E27FC236}">
                <a16:creationId xmlns:a16="http://schemas.microsoft.com/office/drawing/2014/main" id="{76EADE3C-05FF-4032-8AD5-7C438B73F291}"/>
              </a:ext>
            </a:extLst>
          </p:cNvPr>
          <p:cNvSpPr txBox="1"/>
          <p:nvPr/>
        </p:nvSpPr>
        <p:spPr>
          <a:xfrm>
            <a:off x="813315" y="1510748"/>
            <a:ext cx="7511473" cy="1938992"/>
          </a:xfrm>
          <a:prstGeom prst="rect">
            <a:avLst/>
          </a:prstGeom>
          <a:noFill/>
        </p:spPr>
        <p:txBody>
          <a:bodyPr wrap="square" rtlCol="0">
            <a:spAutoFit/>
          </a:bodyPr>
          <a:lstStyle/>
          <a:p>
            <a:pPr marL="285750" indent="-285750">
              <a:buFont typeface="Arial" panose="020B0604020202020204" pitchFamily="34" charset="0"/>
              <a:buChar char="•"/>
            </a:pPr>
            <a:r>
              <a:rPr lang="en-US" altLang="ja-JP" sz="2000" dirty="0">
                <a:effectLst>
                  <a:glow rad="38100">
                    <a:schemeClr val="bg1">
                      <a:lumMod val="50000"/>
                      <a:lumOff val="50000"/>
                      <a:alpha val="20000"/>
                    </a:schemeClr>
                  </a:glow>
                </a:effectLst>
              </a:rPr>
              <a:t>Bidirectional Encoder Representations from Transformer</a:t>
            </a:r>
          </a:p>
          <a:p>
            <a:endParaRPr lang="en-US" altLang="ja-JP" sz="2000" dirty="0">
              <a:effectLst>
                <a:glow rad="38100">
                  <a:schemeClr val="bg1">
                    <a:lumMod val="50000"/>
                    <a:lumOff val="50000"/>
                    <a:alpha val="20000"/>
                  </a:schemeClr>
                </a:glow>
              </a:effectLst>
            </a:endParaRPr>
          </a:p>
          <a:p>
            <a:pPr marL="285750" indent="-285750">
              <a:buFont typeface="Arial" panose="020B0604020202020204" pitchFamily="34" charset="0"/>
              <a:buChar char="•"/>
            </a:pPr>
            <a:r>
              <a:rPr lang="en-US" altLang="ja-JP" sz="2000" dirty="0"/>
              <a:t>A generalized language model </a:t>
            </a:r>
          </a:p>
          <a:p>
            <a:r>
              <a:rPr lang="en-US" altLang="ja-JP" sz="2000" dirty="0"/>
              <a:t>    based on multiple bi-directional transformers</a:t>
            </a:r>
          </a:p>
          <a:p>
            <a:endParaRPr lang="en-US" altLang="ja-JP" sz="2000" dirty="0"/>
          </a:p>
          <a:p>
            <a:pPr marL="285750" indent="-285750">
              <a:buFont typeface="Arial" panose="020B0604020202020204" pitchFamily="34" charset="0"/>
              <a:buChar char="•"/>
            </a:pPr>
            <a:r>
              <a:rPr kumimoji="1" lang="en-US" altLang="ja-JP" sz="2000" dirty="0"/>
              <a:t>Easy to transfer pre-trained models to other tasks</a:t>
            </a:r>
            <a:endParaRPr kumimoji="1" lang="ja-JP" altLang="en-US" sz="2000" dirty="0"/>
          </a:p>
        </p:txBody>
      </p:sp>
      <p:sp>
        <p:nvSpPr>
          <p:cNvPr id="15" name="テキスト ボックス 14">
            <a:extLst>
              <a:ext uri="{FF2B5EF4-FFF2-40B4-BE49-F238E27FC236}">
                <a16:creationId xmlns:a16="http://schemas.microsoft.com/office/drawing/2014/main" id="{D688EEBF-04F7-4A7B-85AA-DEBDFA2F66B2}"/>
              </a:ext>
            </a:extLst>
          </p:cNvPr>
          <p:cNvSpPr txBox="1"/>
          <p:nvPr/>
        </p:nvSpPr>
        <p:spPr>
          <a:xfrm>
            <a:off x="4061340" y="5430985"/>
            <a:ext cx="3930926" cy="830997"/>
          </a:xfrm>
          <a:prstGeom prst="rect">
            <a:avLst/>
          </a:prstGeom>
          <a:noFill/>
        </p:spPr>
        <p:txBody>
          <a:bodyPr wrap="square" rtlCol="0">
            <a:spAutoFit/>
          </a:bodyPr>
          <a:lstStyle/>
          <a:p>
            <a:r>
              <a:rPr lang="en" altLang="ja-JP" sz="1200" dirty="0"/>
              <a:t>Devlin, Jacob and Chang, Ming-Wei and Lee, Kenton and Toutanova, Kristina. </a:t>
            </a:r>
          </a:p>
          <a:p>
            <a:r>
              <a:rPr lang="en" altLang="ja-JP" sz="1200" dirty="0"/>
              <a:t>BERT: Pre-training of Deep Bidirectional Transformers for Language Understanding. 2018.</a:t>
            </a:r>
            <a:endParaRPr kumimoji="1" lang="ja-JP" altLang="en-US" sz="1200" dirty="0"/>
          </a:p>
        </p:txBody>
      </p:sp>
    </p:spTree>
    <p:extLst>
      <p:ext uri="{BB962C8B-B14F-4D97-AF65-F5344CB8AC3E}">
        <p14:creationId xmlns:p14="http://schemas.microsoft.com/office/powerpoint/2010/main" val="30744816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74BBAD-1734-4D03-8E8A-5D3353DC5488}"/>
              </a:ext>
            </a:extLst>
          </p:cNvPr>
          <p:cNvSpPr>
            <a:spLocks noGrp="1"/>
          </p:cNvSpPr>
          <p:nvPr>
            <p:ph type="title"/>
          </p:nvPr>
        </p:nvSpPr>
        <p:spPr>
          <a:xfrm>
            <a:off x="818347" y="596018"/>
            <a:ext cx="7511473" cy="914730"/>
          </a:xfrm>
        </p:spPr>
        <p:txBody>
          <a:bodyPr>
            <a:normAutofit/>
          </a:bodyPr>
          <a:lstStyle/>
          <a:p>
            <a:r>
              <a:rPr lang="en-US" altLang="ja-JP" sz="3600" cap="none" dirty="0">
                <a:solidFill>
                  <a:schemeClr val="tx1"/>
                </a:solidFill>
              </a:rPr>
              <a:t>Illustrarion2Vec</a:t>
            </a:r>
            <a:endParaRPr kumimoji="1" lang="ja-JP" altLang="en-US" sz="3600" dirty="0"/>
          </a:p>
        </p:txBody>
      </p:sp>
      <p:sp>
        <p:nvSpPr>
          <p:cNvPr id="4" name="スライド番号プレースホルダー 3">
            <a:extLst>
              <a:ext uri="{FF2B5EF4-FFF2-40B4-BE49-F238E27FC236}">
                <a16:creationId xmlns:a16="http://schemas.microsoft.com/office/drawing/2014/main" id="{B24036FD-4725-482C-93E8-4339C27723B3}"/>
              </a:ext>
            </a:extLst>
          </p:cNvPr>
          <p:cNvSpPr>
            <a:spLocks noGrp="1"/>
          </p:cNvSpPr>
          <p:nvPr>
            <p:ph type="sldNum" sz="quarter" idx="12"/>
          </p:nvPr>
        </p:nvSpPr>
        <p:spPr/>
        <p:txBody>
          <a:bodyPr/>
          <a:lstStyle/>
          <a:p>
            <a:fld id="{84E5AB44-6C43-4864-84E5-D75B94A07FCF}" type="slidenum">
              <a:rPr kumimoji="1" lang="ja-JP" altLang="en-US" smtClean="0"/>
              <a:pPr/>
              <a:t>23</a:t>
            </a:fld>
            <a:endParaRPr kumimoji="1" lang="ja-JP" altLang="en-US" dirty="0"/>
          </a:p>
        </p:txBody>
      </p:sp>
      <p:sp>
        <p:nvSpPr>
          <p:cNvPr id="11" name="テキスト ボックス 10">
            <a:extLst>
              <a:ext uri="{FF2B5EF4-FFF2-40B4-BE49-F238E27FC236}">
                <a16:creationId xmlns:a16="http://schemas.microsoft.com/office/drawing/2014/main" id="{C530F742-CAC8-4545-8C3B-989F32F80248}"/>
              </a:ext>
            </a:extLst>
          </p:cNvPr>
          <p:cNvSpPr txBox="1"/>
          <p:nvPr/>
        </p:nvSpPr>
        <p:spPr>
          <a:xfrm>
            <a:off x="813315" y="1510748"/>
            <a:ext cx="7511473" cy="3231654"/>
          </a:xfrm>
          <a:prstGeom prst="rect">
            <a:avLst/>
          </a:prstGeom>
          <a:noFill/>
        </p:spPr>
        <p:txBody>
          <a:bodyPr wrap="square" rtlCol="0">
            <a:spAutoFit/>
          </a:bodyPr>
          <a:lstStyle/>
          <a:p>
            <a:endParaRPr kumimoji="1" lang="en-US" altLang="ja-JP" sz="3200" dirty="0"/>
          </a:p>
          <a:p>
            <a:pPr marL="342900" indent="-342900">
              <a:buFont typeface="Arial" panose="020B0604020202020204" pitchFamily="34" charset="0"/>
              <a:buChar char="•"/>
            </a:pPr>
            <a:r>
              <a:rPr kumimoji="1" lang="en-US" altLang="ja-JP" sz="2000" dirty="0"/>
              <a:t>A vectorization method for images proposed by </a:t>
            </a:r>
          </a:p>
          <a:p>
            <a:r>
              <a:rPr kumimoji="1" lang="en-US" altLang="ja-JP" sz="2000" dirty="0"/>
              <a:t>     Masaki Saito and Yusuke Matsui et al.</a:t>
            </a:r>
          </a:p>
          <a:p>
            <a:endParaRPr kumimoji="1" lang="en-US" altLang="ja-JP" sz="2000" dirty="0"/>
          </a:p>
          <a:p>
            <a:pPr marL="342900" indent="-342900">
              <a:buFont typeface="Arial" panose="020B0604020202020204" pitchFamily="34" charset="0"/>
              <a:buChar char="•"/>
            </a:pPr>
            <a:r>
              <a:rPr lang="en-US" altLang="ja-JP" sz="2000" dirty="0"/>
              <a:t>A model based on VGG</a:t>
            </a:r>
          </a:p>
          <a:p>
            <a:endParaRPr lang="en-US" altLang="ja-JP" sz="2000" dirty="0"/>
          </a:p>
          <a:p>
            <a:pPr marL="342900" indent="-342900">
              <a:buFont typeface="Arial" panose="020B0604020202020204" pitchFamily="34" charset="0"/>
              <a:buChar char="•"/>
            </a:pPr>
            <a:r>
              <a:rPr kumimoji="1" lang="en-US" altLang="ja-JP" sz="2000" dirty="0"/>
              <a:t>Tackle the difficulties of image recognition for illustrations such as cartoon drawings and cartoons</a:t>
            </a:r>
          </a:p>
          <a:p>
            <a:pPr marL="342900" indent="-342900">
              <a:buFont typeface="Arial" panose="020B0604020202020204" pitchFamily="34" charset="0"/>
              <a:buChar char="•"/>
            </a:pPr>
            <a:endParaRPr kumimoji="1" lang="en-US" altLang="ja-JP" sz="1600" dirty="0"/>
          </a:p>
          <a:p>
            <a:endParaRPr kumimoji="1" lang="ja-JP" altLang="en-US" sz="1600" dirty="0"/>
          </a:p>
        </p:txBody>
      </p:sp>
      <p:sp>
        <p:nvSpPr>
          <p:cNvPr id="12" name="テキスト ボックス 11">
            <a:extLst>
              <a:ext uri="{FF2B5EF4-FFF2-40B4-BE49-F238E27FC236}">
                <a16:creationId xmlns:a16="http://schemas.microsoft.com/office/drawing/2014/main" id="{1B5AB960-13DE-4047-8640-70D22BB48260}"/>
              </a:ext>
            </a:extLst>
          </p:cNvPr>
          <p:cNvSpPr txBox="1"/>
          <p:nvPr/>
        </p:nvSpPr>
        <p:spPr>
          <a:xfrm>
            <a:off x="3819525" y="5027765"/>
            <a:ext cx="4200525" cy="646331"/>
          </a:xfrm>
          <a:prstGeom prst="rect">
            <a:avLst/>
          </a:prstGeom>
          <a:noFill/>
        </p:spPr>
        <p:txBody>
          <a:bodyPr wrap="square" rtlCol="0">
            <a:spAutoFit/>
          </a:bodyPr>
          <a:lstStyle/>
          <a:p>
            <a:r>
              <a:rPr kumimoji="1" lang="en-US" altLang="ja-JP" sz="1200" dirty="0"/>
              <a:t>Masaki Saito, Yusuke Matsui,</a:t>
            </a:r>
          </a:p>
          <a:p>
            <a:r>
              <a:rPr kumimoji="1" lang="en-US" altLang="ja-JP" sz="1200" dirty="0"/>
              <a:t>Illustration2Vec: A Semantic Vector Representation of Illustrations, 2015</a:t>
            </a:r>
            <a:endParaRPr kumimoji="1" lang="ja-JP" altLang="en-US" sz="1200" dirty="0"/>
          </a:p>
        </p:txBody>
      </p:sp>
    </p:spTree>
    <p:extLst>
      <p:ext uri="{BB962C8B-B14F-4D97-AF65-F5344CB8AC3E}">
        <p14:creationId xmlns:p14="http://schemas.microsoft.com/office/powerpoint/2010/main" val="29288244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4">
            <a:extLst>
              <a:ext uri="{FF2B5EF4-FFF2-40B4-BE49-F238E27FC236}">
                <a16:creationId xmlns:a16="http://schemas.microsoft.com/office/drawing/2014/main" id="{3310FC8D-A85B-4177-8ECA-5C5958E1EE6A}"/>
              </a:ext>
            </a:extLst>
          </p:cNvPr>
          <p:cNvSpPr>
            <a:spLocks noGrp="1"/>
          </p:cNvSpPr>
          <p:nvPr>
            <p:ph type="sldNum" sz="quarter" idx="12"/>
          </p:nvPr>
        </p:nvSpPr>
        <p:spPr/>
        <p:txBody>
          <a:bodyPr/>
          <a:lstStyle/>
          <a:p>
            <a:fld id="{84E5AB44-6C43-4864-84E5-D75B94A07FCF}" type="slidenum">
              <a:rPr kumimoji="1" lang="ja-JP" altLang="en-US" smtClean="0"/>
              <a:t>24</a:t>
            </a:fld>
            <a:endParaRPr kumimoji="1" lang="ja-JP" altLang="en-US"/>
          </a:p>
        </p:txBody>
      </p:sp>
      <p:pic>
        <p:nvPicPr>
          <p:cNvPr id="22" name="図 21">
            <a:extLst>
              <a:ext uri="{FF2B5EF4-FFF2-40B4-BE49-F238E27FC236}">
                <a16:creationId xmlns:a16="http://schemas.microsoft.com/office/drawing/2014/main" id="{95DA01BD-1151-4F48-A5B1-42DCB72C7D8D}"/>
              </a:ext>
            </a:extLst>
          </p:cNvPr>
          <p:cNvPicPr>
            <a:picLocks noChangeAspect="1"/>
          </p:cNvPicPr>
          <p:nvPr/>
        </p:nvPicPr>
        <p:blipFill rotWithShape="1">
          <a:blip r:embed="rId3">
            <a:extLst>
              <a:ext uri="{28A0092B-C50C-407E-A947-70E740481C1C}">
                <a14:useLocalDpi xmlns:a14="http://schemas.microsoft.com/office/drawing/2010/main" val="0"/>
              </a:ext>
            </a:extLst>
          </a:blip>
          <a:srcRect l="52460" t="12609" r="7368" b="67681"/>
          <a:stretch/>
        </p:blipFill>
        <p:spPr>
          <a:xfrm>
            <a:off x="4618072" y="3587520"/>
            <a:ext cx="2390116" cy="1658447"/>
          </a:xfrm>
          <a:prstGeom prst="rect">
            <a:avLst/>
          </a:prstGeom>
        </p:spPr>
      </p:pic>
      <p:sp>
        <p:nvSpPr>
          <p:cNvPr id="24" name="テキスト ボックス 23">
            <a:extLst>
              <a:ext uri="{FF2B5EF4-FFF2-40B4-BE49-F238E27FC236}">
                <a16:creationId xmlns:a16="http://schemas.microsoft.com/office/drawing/2014/main" id="{A8C8341B-8678-4FCD-9B8C-6592E0B41C2A}"/>
              </a:ext>
            </a:extLst>
          </p:cNvPr>
          <p:cNvSpPr txBox="1"/>
          <p:nvPr/>
        </p:nvSpPr>
        <p:spPr>
          <a:xfrm>
            <a:off x="2163942" y="3587520"/>
            <a:ext cx="1895494" cy="646331"/>
          </a:xfrm>
          <a:prstGeom prst="rect">
            <a:avLst/>
          </a:prstGeom>
          <a:noFill/>
        </p:spPr>
        <p:txBody>
          <a:bodyPr wrap="square" rtlCol="0">
            <a:spAutoFit/>
          </a:bodyPr>
          <a:lstStyle/>
          <a:p>
            <a:pPr algn="ctr"/>
            <a:r>
              <a:rPr kumimoji="1" lang="en-US" altLang="ja-JP" b="1" dirty="0"/>
              <a:t>A </a:t>
            </a:r>
            <a:r>
              <a:rPr kumimoji="1" lang="ja-JP" altLang="en-US" b="1" dirty="0" err="1"/>
              <a:t>くんって</a:t>
            </a:r>
            <a:endParaRPr kumimoji="1" lang="en-US" altLang="ja-JP" b="1" dirty="0"/>
          </a:p>
          <a:p>
            <a:pPr algn="ctr"/>
            <a:r>
              <a:rPr kumimoji="1" lang="ja-JP" altLang="en-US" b="1" dirty="0"/>
              <a:t>いつもクールね</a:t>
            </a:r>
          </a:p>
        </p:txBody>
      </p:sp>
      <p:sp>
        <p:nvSpPr>
          <p:cNvPr id="21" name="タイトル 1">
            <a:extLst>
              <a:ext uri="{FF2B5EF4-FFF2-40B4-BE49-F238E27FC236}">
                <a16:creationId xmlns:a16="http://schemas.microsoft.com/office/drawing/2014/main" id="{79089D21-AD2B-4802-A600-D26E53F6CCD1}"/>
              </a:ext>
            </a:extLst>
          </p:cNvPr>
          <p:cNvSpPr>
            <a:spLocks noGrp="1"/>
          </p:cNvSpPr>
          <p:nvPr>
            <p:ph type="title"/>
          </p:nvPr>
        </p:nvSpPr>
        <p:spPr>
          <a:xfrm>
            <a:off x="856061" y="857250"/>
            <a:ext cx="7429499" cy="820024"/>
          </a:xfrm>
        </p:spPr>
        <p:txBody>
          <a:bodyPr>
            <a:normAutofit/>
          </a:bodyPr>
          <a:lstStyle/>
          <a:p>
            <a:r>
              <a:rPr lang="en-US" altLang="ja-JP" sz="4050" cap="none" dirty="0">
                <a:solidFill>
                  <a:schemeClr val="tx1"/>
                </a:solidFill>
              </a:rPr>
              <a:t>Input Relationship</a:t>
            </a:r>
            <a:endParaRPr lang="ja-JP" altLang="en-US" sz="4050" cap="none" dirty="0">
              <a:solidFill>
                <a:schemeClr val="tx1"/>
              </a:solidFill>
            </a:endParaRPr>
          </a:p>
        </p:txBody>
      </p:sp>
      <p:sp>
        <p:nvSpPr>
          <p:cNvPr id="29" name="正方形/長方形 28">
            <a:extLst>
              <a:ext uri="{FF2B5EF4-FFF2-40B4-BE49-F238E27FC236}">
                <a16:creationId xmlns:a16="http://schemas.microsoft.com/office/drawing/2014/main" id="{A7D25488-7A01-4015-AFBC-C4A535DCE985}"/>
              </a:ext>
            </a:extLst>
          </p:cNvPr>
          <p:cNvSpPr/>
          <p:nvPr/>
        </p:nvSpPr>
        <p:spPr>
          <a:xfrm>
            <a:off x="2363976" y="2700754"/>
            <a:ext cx="1495425" cy="58074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sz="2800" b="1" dirty="0"/>
              <a:t>Dialog</a:t>
            </a:r>
            <a:endParaRPr kumimoji="1" lang="ja-JP" altLang="en-US" sz="2800" b="1" dirty="0"/>
          </a:p>
        </p:txBody>
      </p:sp>
      <p:sp>
        <p:nvSpPr>
          <p:cNvPr id="35" name="正方形/長方形 34">
            <a:extLst>
              <a:ext uri="{FF2B5EF4-FFF2-40B4-BE49-F238E27FC236}">
                <a16:creationId xmlns:a16="http://schemas.microsoft.com/office/drawing/2014/main" id="{9F6B5A2C-8243-4908-AC93-9F92908AF8E2}"/>
              </a:ext>
            </a:extLst>
          </p:cNvPr>
          <p:cNvSpPr/>
          <p:nvPr/>
        </p:nvSpPr>
        <p:spPr>
          <a:xfrm>
            <a:off x="5065417" y="2700754"/>
            <a:ext cx="1495425" cy="58074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800" b="1" dirty="0"/>
              <a:t>Scene</a:t>
            </a:r>
            <a:endParaRPr kumimoji="1" lang="ja-JP" altLang="en-US" sz="2800" b="1" dirty="0"/>
          </a:p>
        </p:txBody>
      </p:sp>
      <p:cxnSp>
        <p:nvCxnSpPr>
          <p:cNvPr id="3" name="直線矢印コネクタ 2">
            <a:extLst>
              <a:ext uri="{FF2B5EF4-FFF2-40B4-BE49-F238E27FC236}">
                <a16:creationId xmlns:a16="http://schemas.microsoft.com/office/drawing/2014/main" id="{7F8A0E39-8912-413C-8083-9239C73FE7EA}"/>
              </a:ext>
            </a:extLst>
          </p:cNvPr>
          <p:cNvCxnSpPr>
            <a:stCxn id="29" idx="3"/>
            <a:endCxn id="35" idx="1"/>
          </p:cNvCxnSpPr>
          <p:nvPr/>
        </p:nvCxnSpPr>
        <p:spPr>
          <a:xfrm>
            <a:off x="3859401" y="2991126"/>
            <a:ext cx="1206016"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F0289A66-8A34-46F2-97D2-C53A01F8837C}"/>
              </a:ext>
            </a:extLst>
          </p:cNvPr>
          <p:cNvSpPr txBox="1"/>
          <p:nvPr/>
        </p:nvSpPr>
        <p:spPr>
          <a:xfrm>
            <a:off x="4024259" y="2394733"/>
            <a:ext cx="876300" cy="369332"/>
          </a:xfrm>
          <a:prstGeom prst="rect">
            <a:avLst/>
          </a:prstGeom>
          <a:noFill/>
        </p:spPr>
        <p:txBody>
          <a:bodyPr wrap="square" rtlCol="0">
            <a:spAutoFit/>
          </a:bodyPr>
          <a:lstStyle/>
          <a:p>
            <a:pPr algn="ctr"/>
            <a:r>
              <a:rPr kumimoji="1" lang="en-US" altLang="ja-JP" dirty="0"/>
              <a:t>Tied</a:t>
            </a:r>
            <a:endParaRPr kumimoji="1" lang="ja-JP" altLang="en-US" dirty="0"/>
          </a:p>
        </p:txBody>
      </p:sp>
    </p:spTree>
    <p:extLst>
      <p:ext uri="{BB962C8B-B14F-4D97-AF65-F5344CB8AC3E}">
        <p14:creationId xmlns:p14="http://schemas.microsoft.com/office/powerpoint/2010/main" val="17072225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724EC4-59E0-455F-A897-89BE35095300}"/>
              </a:ext>
            </a:extLst>
          </p:cNvPr>
          <p:cNvSpPr>
            <a:spLocks noGrp="1"/>
          </p:cNvSpPr>
          <p:nvPr>
            <p:ph type="title"/>
          </p:nvPr>
        </p:nvSpPr>
        <p:spPr>
          <a:xfrm>
            <a:off x="856061" y="857250"/>
            <a:ext cx="7429499" cy="820024"/>
          </a:xfrm>
        </p:spPr>
        <p:txBody>
          <a:bodyPr>
            <a:normAutofit/>
          </a:bodyPr>
          <a:lstStyle/>
          <a:p>
            <a:r>
              <a:rPr lang="en-US" altLang="ja-JP" sz="4050" cap="none" dirty="0">
                <a:solidFill>
                  <a:schemeClr val="tx1"/>
                </a:solidFill>
              </a:rPr>
              <a:t>Future Research Plan</a:t>
            </a:r>
            <a:endParaRPr lang="ja-JP" altLang="en-US" sz="4050" cap="none" dirty="0">
              <a:solidFill>
                <a:schemeClr val="tx1"/>
              </a:solidFill>
            </a:endParaRPr>
          </a:p>
        </p:txBody>
      </p:sp>
      <p:sp>
        <p:nvSpPr>
          <p:cNvPr id="3" name="コンテンツ プレースホルダー 2">
            <a:extLst>
              <a:ext uri="{FF2B5EF4-FFF2-40B4-BE49-F238E27FC236}">
                <a16:creationId xmlns:a16="http://schemas.microsoft.com/office/drawing/2014/main" id="{98CFB785-78A6-450C-B1C8-DDD36D0563D7}"/>
              </a:ext>
            </a:extLst>
          </p:cNvPr>
          <p:cNvSpPr>
            <a:spLocks noGrp="1"/>
          </p:cNvSpPr>
          <p:nvPr>
            <p:ph idx="1"/>
          </p:nvPr>
        </p:nvSpPr>
        <p:spPr>
          <a:xfrm>
            <a:off x="856060" y="2029105"/>
            <a:ext cx="7429499" cy="4149155"/>
          </a:xfrm>
        </p:spPr>
        <p:txBody>
          <a:bodyPr anchor="t">
            <a:normAutofit/>
          </a:bodyPr>
          <a:lstStyle/>
          <a:p>
            <a:r>
              <a:rPr lang="en-US" altLang="ja-JP" sz="2800" dirty="0">
                <a:solidFill>
                  <a:schemeClr val="tx1">
                    <a:lumMod val="95000"/>
                  </a:schemeClr>
                </a:solidFill>
              </a:rPr>
              <a:t>Expand the dataset</a:t>
            </a:r>
          </a:p>
          <a:p>
            <a:pPr marL="0" indent="0">
              <a:buNone/>
            </a:pPr>
            <a:endParaRPr lang="en-US" altLang="ja-JP" sz="2800" dirty="0">
              <a:solidFill>
                <a:schemeClr val="tx1">
                  <a:lumMod val="95000"/>
                </a:schemeClr>
              </a:solidFill>
            </a:endParaRPr>
          </a:p>
          <a:p>
            <a:pPr marL="0" indent="0">
              <a:buNone/>
            </a:pPr>
            <a:r>
              <a:rPr lang="en-US" altLang="ja-JP" sz="2800" dirty="0">
                <a:solidFill>
                  <a:schemeClr val="tx1">
                    <a:lumMod val="95000"/>
                  </a:schemeClr>
                </a:solidFill>
              </a:rPr>
              <a:t>How to expand </a:t>
            </a:r>
            <a:r>
              <a:rPr lang="en-US" altLang="ja-JP" sz="2800" dirty="0">
                <a:solidFill>
                  <a:schemeClr val="tx1">
                    <a:lumMod val="95000"/>
                  </a:schemeClr>
                </a:solidFill>
                <a:latin typeface="Arial" panose="020B0604020202020204" pitchFamily="34" charset="0"/>
                <a:cs typeface="Arial" panose="020B0604020202020204" pitchFamily="34" charset="0"/>
              </a:rPr>
              <a:t>?</a:t>
            </a:r>
          </a:p>
          <a:p>
            <a:pPr marL="0" indent="0">
              <a:buNone/>
            </a:pPr>
            <a:r>
              <a:rPr lang="en-US" altLang="ja-JP" sz="2800" dirty="0">
                <a:solidFill>
                  <a:schemeClr val="tx1">
                    <a:lumMod val="95000"/>
                  </a:schemeClr>
                </a:solidFill>
                <a:latin typeface="Arial" panose="020B0604020202020204" pitchFamily="34" charset="0"/>
                <a:cs typeface="Arial" panose="020B0604020202020204" pitchFamily="34" charset="0"/>
              </a:rPr>
              <a:t>	- </a:t>
            </a:r>
            <a:r>
              <a:rPr lang="en-US" altLang="ja-JP" sz="2800" dirty="0">
                <a:solidFill>
                  <a:schemeClr val="tx1">
                    <a:lumMod val="95000"/>
                  </a:schemeClr>
                </a:solidFill>
                <a:cs typeface="Arial" panose="020B0604020202020204" pitchFamily="34" charset="0"/>
              </a:rPr>
              <a:t>Thesaurus of Japanese</a:t>
            </a:r>
          </a:p>
          <a:p>
            <a:pPr marL="0" indent="0">
              <a:buNone/>
            </a:pPr>
            <a:r>
              <a:rPr lang="en-US" altLang="ja-JP" sz="2800" dirty="0">
                <a:solidFill>
                  <a:schemeClr val="tx1">
                    <a:lumMod val="95000"/>
                  </a:schemeClr>
                </a:solidFill>
                <a:latin typeface="Arial" panose="020B0604020202020204" pitchFamily="34" charset="0"/>
                <a:cs typeface="Arial" panose="020B0604020202020204" pitchFamily="34" charset="0"/>
              </a:rPr>
              <a:t>	- </a:t>
            </a:r>
            <a:r>
              <a:rPr lang="en-US" altLang="ja-JP" sz="2800" dirty="0" err="1">
                <a:solidFill>
                  <a:schemeClr val="tx1">
                    <a:lumMod val="95000"/>
                  </a:schemeClr>
                </a:solidFill>
                <a:cs typeface="Arial" panose="020B0604020202020204" pitchFamily="34" charset="0"/>
              </a:rPr>
              <a:t>AutoAugment</a:t>
            </a:r>
            <a:r>
              <a:rPr lang="en-US" altLang="ja-JP" sz="2800" dirty="0">
                <a:solidFill>
                  <a:schemeClr val="tx1">
                    <a:lumMod val="95000"/>
                  </a:schemeClr>
                </a:solidFill>
                <a:cs typeface="Arial" panose="020B0604020202020204" pitchFamily="34" charset="0"/>
              </a:rPr>
              <a:t> for NLP task</a:t>
            </a:r>
          </a:p>
          <a:p>
            <a:pPr marL="0" indent="0">
              <a:buNone/>
            </a:pPr>
            <a:endParaRPr lang="en-US" altLang="ja-JP" sz="2800" dirty="0">
              <a:solidFill>
                <a:schemeClr val="tx1">
                  <a:lumMod val="95000"/>
                </a:schemeClr>
              </a:solidFill>
            </a:endParaRPr>
          </a:p>
        </p:txBody>
      </p:sp>
      <p:sp>
        <p:nvSpPr>
          <p:cNvPr id="17" name="スライド番号プレースホルダー 16">
            <a:extLst>
              <a:ext uri="{FF2B5EF4-FFF2-40B4-BE49-F238E27FC236}">
                <a16:creationId xmlns:a16="http://schemas.microsoft.com/office/drawing/2014/main" id="{BC54E4CF-2816-4C0B-9D02-205EFD41668C}"/>
              </a:ext>
            </a:extLst>
          </p:cNvPr>
          <p:cNvSpPr>
            <a:spLocks noGrp="1"/>
          </p:cNvSpPr>
          <p:nvPr>
            <p:ph type="sldNum" sz="quarter" idx="12"/>
          </p:nvPr>
        </p:nvSpPr>
        <p:spPr/>
        <p:txBody>
          <a:bodyPr/>
          <a:lstStyle/>
          <a:p>
            <a:fld id="{84E5AB44-6C43-4864-84E5-D75B94A07FCF}" type="slidenum">
              <a:rPr kumimoji="1" lang="ja-JP" altLang="en-US" smtClean="0"/>
              <a:t>25</a:t>
            </a:fld>
            <a:endParaRPr kumimoji="1" lang="ja-JP" altLang="en-US"/>
          </a:p>
        </p:txBody>
      </p:sp>
    </p:spTree>
    <p:extLst>
      <p:ext uri="{BB962C8B-B14F-4D97-AF65-F5344CB8AC3E}">
        <p14:creationId xmlns:p14="http://schemas.microsoft.com/office/powerpoint/2010/main" val="22824986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724EC4-59E0-455F-A897-89BE35095300}"/>
              </a:ext>
            </a:extLst>
          </p:cNvPr>
          <p:cNvSpPr>
            <a:spLocks noGrp="1"/>
          </p:cNvSpPr>
          <p:nvPr>
            <p:ph type="title"/>
          </p:nvPr>
        </p:nvSpPr>
        <p:spPr>
          <a:xfrm>
            <a:off x="856061" y="857250"/>
            <a:ext cx="7429499" cy="820024"/>
          </a:xfrm>
        </p:spPr>
        <p:txBody>
          <a:bodyPr>
            <a:normAutofit/>
          </a:bodyPr>
          <a:lstStyle/>
          <a:p>
            <a:r>
              <a:rPr lang="en-US" altLang="ja-JP" sz="4050" cap="none" dirty="0">
                <a:solidFill>
                  <a:schemeClr val="tx1"/>
                </a:solidFill>
              </a:rPr>
              <a:t>Future Research Plan</a:t>
            </a:r>
            <a:endParaRPr lang="ja-JP" altLang="en-US" sz="4050" cap="none" dirty="0">
              <a:solidFill>
                <a:schemeClr val="tx1"/>
              </a:solidFill>
            </a:endParaRPr>
          </a:p>
        </p:txBody>
      </p:sp>
      <p:sp>
        <p:nvSpPr>
          <p:cNvPr id="17" name="スライド番号プレースホルダー 16">
            <a:extLst>
              <a:ext uri="{FF2B5EF4-FFF2-40B4-BE49-F238E27FC236}">
                <a16:creationId xmlns:a16="http://schemas.microsoft.com/office/drawing/2014/main" id="{BC54E4CF-2816-4C0B-9D02-205EFD41668C}"/>
              </a:ext>
            </a:extLst>
          </p:cNvPr>
          <p:cNvSpPr>
            <a:spLocks noGrp="1"/>
          </p:cNvSpPr>
          <p:nvPr>
            <p:ph type="sldNum" sz="quarter" idx="12"/>
          </p:nvPr>
        </p:nvSpPr>
        <p:spPr/>
        <p:txBody>
          <a:bodyPr/>
          <a:lstStyle/>
          <a:p>
            <a:fld id="{84E5AB44-6C43-4864-84E5-D75B94A07FCF}" type="slidenum">
              <a:rPr kumimoji="1" lang="ja-JP" altLang="en-US" smtClean="0"/>
              <a:t>26</a:t>
            </a:fld>
            <a:endParaRPr kumimoji="1" lang="ja-JP" altLang="en-US"/>
          </a:p>
        </p:txBody>
      </p:sp>
      <p:sp>
        <p:nvSpPr>
          <p:cNvPr id="9" name="コンテンツ プレースホルダー 2">
            <a:extLst>
              <a:ext uri="{FF2B5EF4-FFF2-40B4-BE49-F238E27FC236}">
                <a16:creationId xmlns:a16="http://schemas.microsoft.com/office/drawing/2014/main" id="{8D670124-7D34-42FD-8789-38AAD3B2E14D}"/>
              </a:ext>
            </a:extLst>
          </p:cNvPr>
          <p:cNvSpPr>
            <a:spLocks noGrp="1"/>
          </p:cNvSpPr>
          <p:nvPr>
            <p:ph idx="1"/>
          </p:nvPr>
        </p:nvSpPr>
        <p:spPr>
          <a:xfrm>
            <a:off x="856060" y="2029105"/>
            <a:ext cx="7429499" cy="4149155"/>
          </a:xfrm>
        </p:spPr>
        <p:txBody>
          <a:bodyPr anchor="t">
            <a:normAutofit/>
          </a:bodyPr>
          <a:lstStyle/>
          <a:p>
            <a:r>
              <a:rPr lang="en-US" altLang="ja-JP" sz="2800" dirty="0">
                <a:solidFill>
                  <a:schemeClr val="tx1">
                    <a:lumMod val="95000"/>
                  </a:schemeClr>
                </a:solidFill>
              </a:rPr>
              <a:t>Emotional estimation with </a:t>
            </a:r>
          </a:p>
          <a:p>
            <a:pPr marL="0" indent="0">
              <a:buNone/>
            </a:pPr>
            <a:r>
              <a:rPr lang="en-US" altLang="ja-JP" sz="2800" dirty="0">
                <a:solidFill>
                  <a:schemeClr val="tx1">
                    <a:lumMod val="95000"/>
                  </a:schemeClr>
                </a:solidFill>
              </a:rPr>
              <a:t>   more meta information</a:t>
            </a:r>
          </a:p>
          <a:p>
            <a:pPr marL="0" indent="0">
              <a:buNone/>
            </a:pPr>
            <a:endParaRPr lang="en-US" altLang="ja-JP" sz="2800" dirty="0">
              <a:solidFill>
                <a:schemeClr val="tx1">
                  <a:lumMod val="95000"/>
                </a:schemeClr>
              </a:solidFill>
            </a:endParaRPr>
          </a:p>
          <a:p>
            <a:pPr marL="0" indent="0">
              <a:buNone/>
            </a:pPr>
            <a:r>
              <a:rPr lang="en-US" altLang="ja-JP" sz="2800" dirty="0">
                <a:solidFill>
                  <a:schemeClr val="tx1">
                    <a:lumMod val="95000"/>
                  </a:schemeClr>
                </a:solidFill>
              </a:rPr>
              <a:t>Why </a:t>
            </a:r>
            <a:r>
              <a:rPr lang="en-US" altLang="ja-JP" sz="2800" dirty="0">
                <a:solidFill>
                  <a:schemeClr val="tx1">
                    <a:lumMod val="95000"/>
                  </a:schemeClr>
                </a:solidFill>
                <a:latin typeface="Arial" panose="020B0604020202020204" pitchFamily="34" charset="0"/>
                <a:cs typeface="Arial" panose="020B0604020202020204" pitchFamily="34" charset="0"/>
              </a:rPr>
              <a:t>?</a:t>
            </a:r>
          </a:p>
          <a:p>
            <a:pPr marL="0" indent="0">
              <a:buNone/>
            </a:pPr>
            <a:r>
              <a:rPr lang="en-US" altLang="ja-JP" sz="2800" dirty="0">
                <a:solidFill>
                  <a:schemeClr val="tx1">
                    <a:lumMod val="95000"/>
                  </a:schemeClr>
                </a:solidFill>
              </a:rPr>
              <a:t>	- </a:t>
            </a:r>
            <a:r>
              <a:rPr kumimoji="1" lang="en-US" altLang="ja-JP" sz="2000" dirty="0"/>
              <a:t>Many of dialogs are from the main characters</a:t>
            </a:r>
          </a:p>
          <a:p>
            <a:pPr marL="0" indent="0">
              <a:buNone/>
            </a:pPr>
            <a:r>
              <a:rPr lang="en-US" altLang="ja-JP" sz="2000" dirty="0">
                <a:solidFill>
                  <a:schemeClr val="tx1">
                    <a:lumMod val="95000"/>
                  </a:schemeClr>
                </a:solidFill>
              </a:rPr>
              <a:t>	</a:t>
            </a:r>
          </a:p>
          <a:p>
            <a:pPr marL="0" indent="0">
              <a:buNone/>
            </a:pPr>
            <a:r>
              <a:rPr lang="en-US" altLang="ja-JP" sz="2000" dirty="0">
                <a:solidFill>
                  <a:schemeClr val="tx1">
                    <a:lumMod val="95000"/>
                  </a:schemeClr>
                </a:solidFill>
              </a:rPr>
              <a:t>	</a:t>
            </a:r>
            <a:r>
              <a:rPr lang="en-US" altLang="ja-JP" sz="2800" dirty="0">
                <a:solidFill>
                  <a:schemeClr val="tx1">
                    <a:lumMod val="95000"/>
                  </a:schemeClr>
                </a:solidFill>
              </a:rPr>
              <a:t>-</a:t>
            </a:r>
            <a:r>
              <a:rPr lang="en-US" altLang="ja-JP" sz="2000" dirty="0">
                <a:solidFill>
                  <a:schemeClr val="tx1">
                    <a:lumMod val="95000"/>
                  </a:schemeClr>
                </a:solidFill>
              </a:rPr>
              <a:t> Focusing them is efficiently for my research</a:t>
            </a:r>
            <a:endParaRPr lang="en-US" altLang="ja-JP" sz="2800" dirty="0">
              <a:solidFill>
                <a:schemeClr val="tx1">
                  <a:lumMod val="95000"/>
                </a:schemeClr>
              </a:solidFill>
            </a:endParaRPr>
          </a:p>
        </p:txBody>
      </p:sp>
      <p:sp>
        <p:nvSpPr>
          <p:cNvPr id="10" name="矢印: 右 9">
            <a:extLst>
              <a:ext uri="{FF2B5EF4-FFF2-40B4-BE49-F238E27FC236}">
                <a16:creationId xmlns:a16="http://schemas.microsoft.com/office/drawing/2014/main" id="{A24571B5-BC70-4D75-9DC2-656FAC4A2FAC}"/>
              </a:ext>
            </a:extLst>
          </p:cNvPr>
          <p:cNvSpPr/>
          <p:nvPr/>
        </p:nvSpPr>
        <p:spPr>
          <a:xfrm rot="5400000">
            <a:off x="4311036" y="5018214"/>
            <a:ext cx="519545" cy="3752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703389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724EC4-59E0-455F-A897-89BE35095300}"/>
              </a:ext>
            </a:extLst>
          </p:cNvPr>
          <p:cNvSpPr>
            <a:spLocks noGrp="1"/>
          </p:cNvSpPr>
          <p:nvPr>
            <p:ph type="title"/>
          </p:nvPr>
        </p:nvSpPr>
        <p:spPr>
          <a:xfrm>
            <a:off x="856061" y="857250"/>
            <a:ext cx="7429499" cy="820024"/>
          </a:xfrm>
        </p:spPr>
        <p:txBody>
          <a:bodyPr>
            <a:normAutofit/>
          </a:bodyPr>
          <a:lstStyle/>
          <a:p>
            <a:r>
              <a:rPr lang="en-US" altLang="ja-JP" sz="4050" cap="none" dirty="0">
                <a:solidFill>
                  <a:schemeClr val="tx1"/>
                </a:solidFill>
              </a:rPr>
              <a:t>Next Step of My Research</a:t>
            </a:r>
            <a:endParaRPr lang="ja-JP" altLang="en-US" sz="4050" cap="none" dirty="0">
              <a:solidFill>
                <a:schemeClr val="tx1"/>
              </a:solidFill>
            </a:endParaRPr>
          </a:p>
        </p:txBody>
      </p:sp>
      <p:sp>
        <p:nvSpPr>
          <p:cNvPr id="17" name="スライド番号プレースホルダー 16">
            <a:extLst>
              <a:ext uri="{FF2B5EF4-FFF2-40B4-BE49-F238E27FC236}">
                <a16:creationId xmlns:a16="http://schemas.microsoft.com/office/drawing/2014/main" id="{BC54E4CF-2816-4C0B-9D02-205EFD41668C}"/>
              </a:ext>
            </a:extLst>
          </p:cNvPr>
          <p:cNvSpPr>
            <a:spLocks noGrp="1"/>
          </p:cNvSpPr>
          <p:nvPr>
            <p:ph type="sldNum" sz="quarter" idx="12"/>
          </p:nvPr>
        </p:nvSpPr>
        <p:spPr/>
        <p:txBody>
          <a:bodyPr/>
          <a:lstStyle/>
          <a:p>
            <a:fld id="{84E5AB44-6C43-4864-84E5-D75B94A07FCF}" type="slidenum">
              <a:rPr kumimoji="1" lang="ja-JP" altLang="en-US" smtClean="0"/>
              <a:t>27</a:t>
            </a:fld>
            <a:endParaRPr kumimoji="1" lang="ja-JP" altLang="en-US"/>
          </a:p>
        </p:txBody>
      </p:sp>
      <p:sp>
        <p:nvSpPr>
          <p:cNvPr id="7" name="コンテンツ プレースホルダー 2">
            <a:extLst>
              <a:ext uri="{FF2B5EF4-FFF2-40B4-BE49-F238E27FC236}">
                <a16:creationId xmlns:a16="http://schemas.microsoft.com/office/drawing/2014/main" id="{8F7B7E3E-1C04-46E1-91B0-FDCF1667FD80}"/>
              </a:ext>
            </a:extLst>
          </p:cNvPr>
          <p:cNvSpPr>
            <a:spLocks noGrp="1"/>
          </p:cNvSpPr>
          <p:nvPr>
            <p:ph idx="1"/>
          </p:nvPr>
        </p:nvSpPr>
        <p:spPr>
          <a:xfrm>
            <a:off x="856061" y="2134475"/>
            <a:ext cx="7429499" cy="3066177"/>
          </a:xfrm>
        </p:spPr>
        <p:txBody>
          <a:bodyPr>
            <a:normAutofit/>
          </a:bodyPr>
          <a:lstStyle/>
          <a:p>
            <a:pPr marL="0" indent="0">
              <a:buNone/>
            </a:pPr>
            <a:r>
              <a:rPr lang="en-US" altLang="ja-JP" sz="3000" dirty="0">
                <a:solidFill>
                  <a:schemeClr val="tx1">
                    <a:lumMod val="95000"/>
                  </a:schemeClr>
                </a:solidFill>
              </a:rPr>
              <a:t>[Purpose]</a:t>
            </a:r>
          </a:p>
          <a:p>
            <a:pPr marL="0" indent="0">
              <a:buNone/>
            </a:pPr>
            <a:r>
              <a:rPr lang="en-US" altLang="ja-JP" sz="3000" dirty="0"/>
              <a:t>Understanding Japanese comics</a:t>
            </a:r>
          </a:p>
          <a:p>
            <a:pPr marL="0" indent="0">
              <a:buNone/>
            </a:pPr>
            <a:endParaRPr lang="en-US" altLang="ja-JP" sz="3000" dirty="0">
              <a:solidFill>
                <a:schemeClr val="tx1">
                  <a:lumMod val="95000"/>
                </a:schemeClr>
              </a:solidFill>
            </a:endParaRPr>
          </a:p>
          <a:p>
            <a:pPr marL="0" indent="0">
              <a:buNone/>
            </a:pPr>
            <a:r>
              <a:rPr lang="en-US" altLang="ja-JP" sz="3000" dirty="0">
                <a:solidFill>
                  <a:schemeClr val="tx1">
                    <a:lumMod val="95000"/>
                  </a:schemeClr>
                </a:solidFill>
              </a:rPr>
              <a:t>[Next Purpose]</a:t>
            </a:r>
          </a:p>
          <a:p>
            <a:pPr marL="0" indent="0">
              <a:buNone/>
            </a:pPr>
            <a:r>
              <a:rPr lang="en-US" altLang="ja-JP" sz="3000" dirty="0"/>
              <a:t>Automatic generation of comics</a:t>
            </a:r>
          </a:p>
        </p:txBody>
      </p:sp>
      <p:sp>
        <p:nvSpPr>
          <p:cNvPr id="5" name="矢印: 右 4">
            <a:extLst>
              <a:ext uri="{FF2B5EF4-FFF2-40B4-BE49-F238E27FC236}">
                <a16:creationId xmlns:a16="http://schemas.microsoft.com/office/drawing/2014/main" id="{F2C293A1-0E8F-44B0-AF10-7BCC1F3F4EEC}"/>
              </a:ext>
            </a:extLst>
          </p:cNvPr>
          <p:cNvSpPr/>
          <p:nvPr/>
        </p:nvSpPr>
        <p:spPr>
          <a:xfrm rot="5400000">
            <a:off x="4243496" y="3382241"/>
            <a:ext cx="654627" cy="748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288313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724EC4-59E0-455F-A897-89BE35095300}"/>
              </a:ext>
            </a:extLst>
          </p:cNvPr>
          <p:cNvSpPr>
            <a:spLocks noGrp="1"/>
          </p:cNvSpPr>
          <p:nvPr>
            <p:ph type="title"/>
          </p:nvPr>
        </p:nvSpPr>
        <p:spPr>
          <a:xfrm>
            <a:off x="856061" y="857250"/>
            <a:ext cx="7429499" cy="820024"/>
          </a:xfrm>
        </p:spPr>
        <p:txBody>
          <a:bodyPr>
            <a:normAutofit/>
          </a:bodyPr>
          <a:lstStyle/>
          <a:p>
            <a:r>
              <a:rPr lang="en-US" altLang="ja-JP" sz="4050" cap="none" dirty="0">
                <a:solidFill>
                  <a:schemeClr val="tx1"/>
                </a:solidFill>
              </a:rPr>
              <a:t>Procedure</a:t>
            </a:r>
            <a:endParaRPr lang="ja-JP" altLang="en-US" sz="4050" cap="none" dirty="0">
              <a:solidFill>
                <a:schemeClr val="tx1"/>
              </a:solidFill>
            </a:endParaRPr>
          </a:p>
        </p:txBody>
      </p:sp>
      <p:sp>
        <p:nvSpPr>
          <p:cNvPr id="3" name="コンテンツ プレースホルダー 2">
            <a:extLst>
              <a:ext uri="{FF2B5EF4-FFF2-40B4-BE49-F238E27FC236}">
                <a16:creationId xmlns:a16="http://schemas.microsoft.com/office/drawing/2014/main" id="{98CFB785-78A6-450C-B1C8-DDD36D0563D7}"/>
              </a:ext>
            </a:extLst>
          </p:cNvPr>
          <p:cNvSpPr>
            <a:spLocks noGrp="1"/>
          </p:cNvSpPr>
          <p:nvPr>
            <p:ph idx="1"/>
          </p:nvPr>
        </p:nvSpPr>
        <p:spPr>
          <a:xfrm>
            <a:off x="856060" y="2029106"/>
            <a:ext cx="7429499" cy="580744"/>
          </a:xfrm>
        </p:spPr>
        <p:txBody>
          <a:bodyPr anchor="t">
            <a:normAutofit/>
          </a:bodyPr>
          <a:lstStyle/>
          <a:p>
            <a:pPr marL="0" indent="0">
              <a:buNone/>
            </a:pPr>
            <a:r>
              <a:rPr lang="en-US" altLang="ja-JP" sz="2800" dirty="0">
                <a:solidFill>
                  <a:schemeClr val="tx1">
                    <a:lumMod val="95000"/>
                  </a:schemeClr>
                </a:solidFill>
              </a:rPr>
              <a:t>2 class multimodal classification problem</a:t>
            </a:r>
            <a:endParaRPr lang="en-US" altLang="ja-JP" sz="2800" u="sng" dirty="0">
              <a:solidFill>
                <a:schemeClr val="tx1">
                  <a:lumMod val="95000"/>
                </a:schemeClr>
              </a:solidFill>
            </a:endParaRPr>
          </a:p>
        </p:txBody>
      </p:sp>
      <p:sp>
        <p:nvSpPr>
          <p:cNvPr id="17" name="スライド番号プレースホルダー 16">
            <a:extLst>
              <a:ext uri="{FF2B5EF4-FFF2-40B4-BE49-F238E27FC236}">
                <a16:creationId xmlns:a16="http://schemas.microsoft.com/office/drawing/2014/main" id="{BC54E4CF-2816-4C0B-9D02-205EFD41668C}"/>
              </a:ext>
            </a:extLst>
          </p:cNvPr>
          <p:cNvSpPr>
            <a:spLocks noGrp="1"/>
          </p:cNvSpPr>
          <p:nvPr>
            <p:ph type="sldNum" sz="quarter" idx="12"/>
          </p:nvPr>
        </p:nvSpPr>
        <p:spPr/>
        <p:txBody>
          <a:bodyPr/>
          <a:lstStyle/>
          <a:p>
            <a:fld id="{84E5AB44-6C43-4864-84E5-D75B94A07FCF}" type="slidenum">
              <a:rPr kumimoji="1" lang="ja-JP" altLang="en-US" smtClean="0"/>
              <a:t>28</a:t>
            </a:fld>
            <a:endParaRPr kumimoji="1" lang="ja-JP" altLang="en-US"/>
          </a:p>
        </p:txBody>
      </p:sp>
      <p:sp>
        <p:nvSpPr>
          <p:cNvPr id="4" name="正方形/長方形 3">
            <a:extLst>
              <a:ext uri="{FF2B5EF4-FFF2-40B4-BE49-F238E27FC236}">
                <a16:creationId xmlns:a16="http://schemas.microsoft.com/office/drawing/2014/main" id="{EF66BB0D-7B5C-4585-B92B-E6481C3B0E00}"/>
              </a:ext>
            </a:extLst>
          </p:cNvPr>
          <p:cNvSpPr/>
          <p:nvPr/>
        </p:nvSpPr>
        <p:spPr>
          <a:xfrm>
            <a:off x="879873" y="3760627"/>
            <a:ext cx="1495425" cy="58074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sz="2800" b="1" dirty="0"/>
              <a:t>Dialog</a:t>
            </a:r>
            <a:endParaRPr kumimoji="1" lang="ja-JP" altLang="en-US" sz="2800" b="1" dirty="0"/>
          </a:p>
        </p:txBody>
      </p:sp>
      <p:sp>
        <p:nvSpPr>
          <p:cNvPr id="9" name="正方形/長方形 8">
            <a:extLst>
              <a:ext uri="{FF2B5EF4-FFF2-40B4-BE49-F238E27FC236}">
                <a16:creationId xmlns:a16="http://schemas.microsoft.com/office/drawing/2014/main" id="{89A9D10E-ECEC-4137-BB80-7CECF00E066F}"/>
              </a:ext>
            </a:extLst>
          </p:cNvPr>
          <p:cNvSpPr/>
          <p:nvPr/>
        </p:nvSpPr>
        <p:spPr>
          <a:xfrm>
            <a:off x="6989798" y="3760627"/>
            <a:ext cx="1495425" cy="58074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sz="2800" b="1" dirty="0"/>
              <a:t>Label</a:t>
            </a:r>
            <a:endParaRPr kumimoji="1" lang="ja-JP" altLang="en-US" sz="2800" b="1" dirty="0"/>
          </a:p>
        </p:txBody>
      </p:sp>
      <p:sp>
        <p:nvSpPr>
          <p:cNvPr id="10" name="テキスト ボックス 9">
            <a:extLst>
              <a:ext uri="{FF2B5EF4-FFF2-40B4-BE49-F238E27FC236}">
                <a16:creationId xmlns:a16="http://schemas.microsoft.com/office/drawing/2014/main" id="{9A94CF6F-61D6-4D75-A9FF-EC99B384C716}"/>
              </a:ext>
            </a:extLst>
          </p:cNvPr>
          <p:cNvSpPr txBox="1"/>
          <p:nvPr/>
        </p:nvSpPr>
        <p:spPr>
          <a:xfrm>
            <a:off x="946548" y="3193594"/>
            <a:ext cx="1314450" cy="461665"/>
          </a:xfrm>
          <a:prstGeom prst="rect">
            <a:avLst/>
          </a:prstGeom>
          <a:noFill/>
        </p:spPr>
        <p:txBody>
          <a:bodyPr wrap="square" rtlCol="0">
            <a:spAutoFit/>
          </a:bodyPr>
          <a:lstStyle/>
          <a:p>
            <a:pPr algn="ctr"/>
            <a:r>
              <a:rPr kumimoji="1" lang="en-US" altLang="ja-JP" sz="2400" dirty="0"/>
              <a:t>Input</a:t>
            </a:r>
            <a:endParaRPr kumimoji="1" lang="ja-JP" altLang="en-US" sz="2400" dirty="0"/>
          </a:p>
        </p:txBody>
      </p:sp>
      <p:sp>
        <p:nvSpPr>
          <p:cNvPr id="12" name="テキスト ボックス 11">
            <a:extLst>
              <a:ext uri="{FF2B5EF4-FFF2-40B4-BE49-F238E27FC236}">
                <a16:creationId xmlns:a16="http://schemas.microsoft.com/office/drawing/2014/main" id="{F8CA5D9E-7A65-460D-9A60-288294CC7AFA}"/>
              </a:ext>
            </a:extLst>
          </p:cNvPr>
          <p:cNvSpPr txBox="1"/>
          <p:nvPr/>
        </p:nvSpPr>
        <p:spPr>
          <a:xfrm>
            <a:off x="7080285" y="3193593"/>
            <a:ext cx="1314450" cy="461665"/>
          </a:xfrm>
          <a:prstGeom prst="rect">
            <a:avLst/>
          </a:prstGeom>
          <a:noFill/>
        </p:spPr>
        <p:txBody>
          <a:bodyPr wrap="square" rtlCol="0">
            <a:spAutoFit/>
          </a:bodyPr>
          <a:lstStyle/>
          <a:p>
            <a:pPr algn="ctr"/>
            <a:r>
              <a:rPr kumimoji="1" lang="en-US" altLang="ja-JP" sz="2400" dirty="0"/>
              <a:t>Output</a:t>
            </a:r>
            <a:endParaRPr kumimoji="1" lang="ja-JP" altLang="en-US" sz="2400" dirty="0"/>
          </a:p>
        </p:txBody>
      </p:sp>
      <p:sp>
        <p:nvSpPr>
          <p:cNvPr id="13" name="正方形/長方形 12">
            <a:extLst>
              <a:ext uri="{FF2B5EF4-FFF2-40B4-BE49-F238E27FC236}">
                <a16:creationId xmlns:a16="http://schemas.microsoft.com/office/drawing/2014/main" id="{F15ADFB8-61CF-42D5-9474-0C9C7842C910}"/>
              </a:ext>
            </a:extLst>
          </p:cNvPr>
          <p:cNvSpPr/>
          <p:nvPr/>
        </p:nvSpPr>
        <p:spPr>
          <a:xfrm>
            <a:off x="856060" y="5013772"/>
            <a:ext cx="1495425" cy="58074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800" b="1" dirty="0"/>
              <a:t>Scene</a:t>
            </a:r>
            <a:endParaRPr kumimoji="1" lang="ja-JP" altLang="en-US" sz="2800" b="1" dirty="0"/>
          </a:p>
        </p:txBody>
      </p:sp>
      <p:sp>
        <p:nvSpPr>
          <p:cNvPr id="5" name="正方形/長方形 4">
            <a:extLst>
              <a:ext uri="{FF2B5EF4-FFF2-40B4-BE49-F238E27FC236}">
                <a16:creationId xmlns:a16="http://schemas.microsoft.com/office/drawing/2014/main" id="{14B38102-FECF-4122-BD8D-27FCFB690C77}"/>
              </a:ext>
            </a:extLst>
          </p:cNvPr>
          <p:cNvSpPr/>
          <p:nvPr/>
        </p:nvSpPr>
        <p:spPr>
          <a:xfrm>
            <a:off x="2903502" y="3760627"/>
            <a:ext cx="1610591" cy="580745"/>
          </a:xfrm>
          <a:prstGeom prst="rect">
            <a:avLst/>
          </a:prstGeom>
          <a:solidFill>
            <a:srgbClr val="FF0000"/>
          </a:solidFill>
          <a:ln>
            <a:solidFill>
              <a:srgbClr val="F4B54B"/>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a:t>Text</a:t>
            </a:r>
          </a:p>
          <a:p>
            <a:pPr algn="ctr"/>
            <a:r>
              <a:rPr kumimoji="1" lang="en-US" altLang="ja-JP" sz="2000" b="1" dirty="0"/>
              <a:t>Embedding</a:t>
            </a:r>
            <a:endParaRPr kumimoji="1" lang="ja-JP" altLang="en-US" sz="2000" b="1" dirty="0"/>
          </a:p>
        </p:txBody>
      </p:sp>
      <p:sp>
        <p:nvSpPr>
          <p:cNvPr id="16" name="正方形/長方形 15">
            <a:extLst>
              <a:ext uri="{FF2B5EF4-FFF2-40B4-BE49-F238E27FC236}">
                <a16:creationId xmlns:a16="http://schemas.microsoft.com/office/drawing/2014/main" id="{0F0C31FF-0792-4258-9DFC-493EBB2B7181}"/>
              </a:ext>
            </a:extLst>
          </p:cNvPr>
          <p:cNvSpPr/>
          <p:nvPr/>
        </p:nvSpPr>
        <p:spPr>
          <a:xfrm>
            <a:off x="2903502" y="5013771"/>
            <a:ext cx="1610591" cy="580745"/>
          </a:xfrm>
          <a:prstGeom prst="rect">
            <a:avLst/>
          </a:prstGeom>
          <a:solidFill>
            <a:srgbClr val="FF0000"/>
          </a:solidFill>
          <a:ln>
            <a:solidFill>
              <a:srgbClr val="F4B54B"/>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a:t>Image</a:t>
            </a:r>
          </a:p>
          <a:p>
            <a:pPr algn="ctr"/>
            <a:r>
              <a:rPr kumimoji="1" lang="en-US" altLang="ja-JP" sz="2000" b="1" dirty="0"/>
              <a:t>Embedding</a:t>
            </a:r>
            <a:endParaRPr kumimoji="1" lang="ja-JP" altLang="en-US" sz="2000" b="1" dirty="0"/>
          </a:p>
        </p:txBody>
      </p:sp>
      <p:cxnSp>
        <p:nvCxnSpPr>
          <p:cNvPr id="8" name="直線矢印コネクタ 7">
            <a:extLst>
              <a:ext uri="{FF2B5EF4-FFF2-40B4-BE49-F238E27FC236}">
                <a16:creationId xmlns:a16="http://schemas.microsoft.com/office/drawing/2014/main" id="{4DE10779-86A8-40AC-8DF0-0C706AD464FB}"/>
              </a:ext>
            </a:extLst>
          </p:cNvPr>
          <p:cNvCxnSpPr>
            <a:stCxn id="4" idx="3"/>
            <a:endCxn id="5" idx="1"/>
          </p:cNvCxnSpPr>
          <p:nvPr/>
        </p:nvCxnSpPr>
        <p:spPr>
          <a:xfrm>
            <a:off x="2375298" y="4050999"/>
            <a:ext cx="52820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4A139B85-69CE-4091-AD87-8FA3BDAF7853}"/>
              </a:ext>
            </a:extLst>
          </p:cNvPr>
          <p:cNvCxnSpPr>
            <a:cxnSpLocks/>
            <a:stCxn id="13" idx="3"/>
            <a:endCxn id="16" idx="1"/>
          </p:cNvCxnSpPr>
          <p:nvPr/>
        </p:nvCxnSpPr>
        <p:spPr>
          <a:xfrm>
            <a:off x="2351485" y="5304144"/>
            <a:ext cx="5520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コネクタ: カギ線 21">
            <a:extLst>
              <a:ext uri="{FF2B5EF4-FFF2-40B4-BE49-F238E27FC236}">
                <a16:creationId xmlns:a16="http://schemas.microsoft.com/office/drawing/2014/main" id="{1300218E-FFB1-42FA-B938-690F99F92DE5}"/>
              </a:ext>
            </a:extLst>
          </p:cNvPr>
          <p:cNvCxnSpPr>
            <a:cxnSpLocks/>
            <a:stCxn id="16" idx="3"/>
            <a:endCxn id="23" idx="4"/>
          </p:cNvCxnSpPr>
          <p:nvPr/>
        </p:nvCxnSpPr>
        <p:spPr>
          <a:xfrm flipV="1">
            <a:off x="4514093" y="4292199"/>
            <a:ext cx="399895" cy="101194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楕円 22">
            <a:extLst>
              <a:ext uri="{FF2B5EF4-FFF2-40B4-BE49-F238E27FC236}">
                <a16:creationId xmlns:a16="http://schemas.microsoft.com/office/drawing/2014/main" id="{A36BC795-76DC-4526-BAC3-26AF79B8306E}"/>
              </a:ext>
            </a:extLst>
          </p:cNvPr>
          <p:cNvSpPr/>
          <p:nvPr/>
        </p:nvSpPr>
        <p:spPr>
          <a:xfrm>
            <a:off x="4673355" y="3809799"/>
            <a:ext cx="481266" cy="48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b="1" dirty="0"/>
              <a:t>+</a:t>
            </a:r>
            <a:endParaRPr kumimoji="1" lang="ja-JP" altLang="en-US" sz="4000" b="1" dirty="0"/>
          </a:p>
        </p:txBody>
      </p:sp>
      <p:cxnSp>
        <p:nvCxnSpPr>
          <p:cNvPr id="25" name="直線矢印コネクタ 24">
            <a:extLst>
              <a:ext uri="{FF2B5EF4-FFF2-40B4-BE49-F238E27FC236}">
                <a16:creationId xmlns:a16="http://schemas.microsoft.com/office/drawing/2014/main" id="{373C3ED1-613D-46D7-A56F-6F92DF320C6C}"/>
              </a:ext>
            </a:extLst>
          </p:cNvPr>
          <p:cNvCxnSpPr>
            <a:cxnSpLocks/>
            <a:stCxn id="5" idx="3"/>
            <a:endCxn id="23" idx="2"/>
          </p:cNvCxnSpPr>
          <p:nvPr/>
        </p:nvCxnSpPr>
        <p:spPr>
          <a:xfrm flipV="1">
            <a:off x="4514093" y="4050999"/>
            <a:ext cx="15926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1CAE0EFB-6AFB-48A0-B38F-37A1D3757CC8}"/>
              </a:ext>
            </a:extLst>
          </p:cNvPr>
          <p:cNvCxnSpPr>
            <a:cxnSpLocks/>
            <a:stCxn id="23" idx="6"/>
            <a:endCxn id="31" idx="1"/>
          </p:cNvCxnSpPr>
          <p:nvPr/>
        </p:nvCxnSpPr>
        <p:spPr>
          <a:xfrm>
            <a:off x="5154621" y="4050999"/>
            <a:ext cx="191924" cy="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四角形: 角を丸くする 30">
            <a:extLst>
              <a:ext uri="{FF2B5EF4-FFF2-40B4-BE49-F238E27FC236}">
                <a16:creationId xmlns:a16="http://schemas.microsoft.com/office/drawing/2014/main" id="{F9724339-CD90-4BBF-B8B0-BB28E72D3569}"/>
              </a:ext>
            </a:extLst>
          </p:cNvPr>
          <p:cNvSpPr/>
          <p:nvPr/>
        </p:nvSpPr>
        <p:spPr>
          <a:xfrm>
            <a:off x="5346545" y="3760633"/>
            <a:ext cx="1210696" cy="58073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b="1" dirty="0" err="1"/>
              <a:t>Classfier</a:t>
            </a:r>
            <a:endParaRPr kumimoji="1" lang="ja-JP" altLang="en-US" b="1" dirty="0"/>
          </a:p>
        </p:txBody>
      </p:sp>
      <p:cxnSp>
        <p:nvCxnSpPr>
          <p:cNvPr id="34" name="直線矢印コネクタ 33">
            <a:extLst>
              <a:ext uri="{FF2B5EF4-FFF2-40B4-BE49-F238E27FC236}">
                <a16:creationId xmlns:a16="http://schemas.microsoft.com/office/drawing/2014/main" id="{77C4B731-1E04-444D-86EE-1268C2728368}"/>
              </a:ext>
            </a:extLst>
          </p:cNvPr>
          <p:cNvCxnSpPr>
            <a:cxnSpLocks/>
            <a:stCxn id="31" idx="3"/>
            <a:endCxn id="9" idx="1"/>
          </p:cNvCxnSpPr>
          <p:nvPr/>
        </p:nvCxnSpPr>
        <p:spPr>
          <a:xfrm flipV="1">
            <a:off x="6557241" y="4050999"/>
            <a:ext cx="432557" cy="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B32BD8C1-9AD7-4C46-8E4C-4B02C34B0D20}"/>
              </a:ext>
            </a:extLst>
          </p:cNvPr>
          <p:cNvSpPr txBox="1"/>
          <p:nvPr/>
        </p:nvSpPr>
        <p:spPr>
          <a:xfrm>
            <a:off x="2903502" y="3096491"/>
            <a:ext cx="1610591" cy="707886"/>
          </a:xfrm>
          <a:prstGeom prst="rect">
            <a:avLst/>
          </a:prstGeom>
          <a:noFill/>
        </p:spPr>
        <p:txBody>
          <a:bodyPr wrap="square" rtlCol="0">
            <a:spAutoFit/>
          </a:bodyPr>
          <a:lstStyle/>
          <a:p>
            <a:r>
              <a:rPr kumimoji="1" lang="en-US" altLang="ja-JP" sz="2000" dirty="0"/>
              <a:t>Doc2Vec, BERT, …</a:t>
            </a:r>
            <a:endParaRPr kumimoji="1" lang="ja-JP" altLang="en-US" sz="2000" dirty="0"/>
          </a:p>
        </p:txBody>
      </p:sp>
      <p:sp>
        <p:nvSpPr>
          <p:cNvPr id="40" name="テキスト ボックス 39">
            <a:extLst>
              <a:ext uri="{FF2B5EF4-FFF2-40B4-BE49-F238E27FC236}">
                <a16:creationId xmlns:a16="http://schemas.microsoft.com/office/drawing/2014/main" id="{E548E1DD-95D6-4DE8-9C3E-15CC35D5309D}"/>
              </a:ext>
            </a:extLst>
          </p:cNvPr>
          <p:cNvSpPr txBox="1"/>
          <p:nvPr/>
        </p:nvSpPr>
        <p:spPr>
          <a:xfrm>
            <a:off x="2903501" y="5594516"/>
            <a:ext cx="2010487" cy="707886"/>
          </a:xfrm>
          <a:prstGeom prst="rect">
            <a:avLst/>
          </a:prstGeom>
          <a:noFill/>
        </p:spPr>
        <p:txBody>
          <a:bodyPr wrap="square" rtlCol="0">
            <a:spAutoFit/>
          </a:bodyPr>
          <a:lstStyle/>
          <a:p>
            <a:r>
              <a:rPr kumimoji="1" lang="en-US" altLang="ja-JP" sz="2000" dirty="0"/>
              <a:t>illustration2vec, VGG16, …</a:t>
            </a:r>
            <a:endParaRPr kumimoji="1" lang="ja-JP" altLang="en-US" sz="2000" dirty="0"/>
          </a:p>
        </p:txBody>
      </p:sp>
    </p:spTree>
    <p:extLst>
      <p:ext uri="{BB962C8B-B14F-4D97-AF65-F5344CB8AC3E}">
        <p14:creationId xmlns:p14="http://schemas.microsoft.com/office/powerpoint/2010/main" val="2099336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724EC4-59E0-455F-A897-89BE35095300}"/>
              </a:ext>
            </a:extLst>
          </p:cNvPr>
          <p:cNvSpPr>
            <a:spLocks noGrp="1"/>
          </p:cNvSpPr>
          <p:nvPr>
            <p:ph type="title"/>
          </p:nvPr>
        </p:nvSpPr>
        <p:spPr>
          <a:xfrm>
            <a:off x="856061" y="857250"/>
            <a:ext cx="7429499" cy="820024"/>
          </a:xfrm>
        </p:spPr>
        <p:txBody>
          <a:bodyPr>
            <a:normAutofit/>
          </a:bodyPr>
          <a:lstStyle/>
          <a:p>
            <a:r>
              <a:rPr lang="en-US" altLang="ja-JP" sz="4050" cap="none" dirty="0">
                <a:solidFill>
                  <a:schemeClr val="tx1"/>
                </a:solidFill>
              </a:rPr>
              <a:t>Outline</a:t>
            </a:r>
            <a:endParaRPr lang="ja-JP" altLang="en-US" sz="4050" dirty="0">
              <a:solidFill>
                <a:schemeClr val="tx1"/>
              </a:solidFill>
            </a:endParaRPr>
          </a:p>
        </p:txBody>
      </p:sp>
      <p:sp>
        <p:nvSpPr>
          <p:cNvPr id="3" name="コンテンツ プレースホルダー 2">
            <a:extLst>
              <a:ext uri="{FF2B5EF4-FFF2-40B4-BE49-F238E27FC236}">
                <a16:creationId xmlns:a16="http://schemas.microsoft.com/office/drawing/2014/main" id="{98CFB785-78A6-450C-B1C8-DDD36D0563D7}"/>
              </a:ext>
            </a:extLst>
          </p:cNvPr>
          <p:cNvSpPr>
            <a:spLocks noGrp="1"/>
          </p:cNvSpPr>
          <p:nvPr>
            <p:ph idx="1"/>
          </p:nvPr>
        </p:nvSpPr>
        <p:spPr>
          <a:xfrm>
            <a:off x="856061" y="2134475"/>
            <a:ext cx="7429499" cy="3066177"/>
          </a:xfrm>
        </p:spPr>
        <p:txBody>
          <a:bodyPr>
            <a:normAutofit/>
          </a:bodyPr>
          <a:lstStyle/>
          <a:p>
            <a:r>
              <a:rPr lang="en-US" altLang="ja-JP" sz="3200" dirty="0">
                <a:solidFill>
                  <a:srgbClr val="F4B54B"/>
                </a:solidFill>
              </a:rPr>
              <a:t>Introduction</a:t>
            </a:r>
          </a:p>
          <a:p>
            <a:r>
              <a:rPr lang="en-US" altLang="ja-JP" sz="3200" dirty="0">
                <a:solidFill>
                  <a:schemeClr val="tx1">
                    <a:lumMod val="95000"/>
                  </a:schemeClr>
                </a:solidFill>
              </a:rPr>
              <a:t>Dataset</a:t>
            </a:r>
          </a:p>
          <a:p>
            <a:r>
              <a:rPr lang="en-US" altLang="ja-JP" sz="3200" dirty="0"/>
              <a:t>Procedure</a:t>
            </a:r>
          </a:p>
          <a:p>
            <a:r>
              <a:rPr lang="en-US" altLang="ja-JP" sz="3200" dirty="0"/>
              <a:t>Future Research Plan</a:t>
            </a:r>
          </a:p>
        </p:txBody>
      </p:sp>
      <p:sp>
        <p:nvSpPr>
          <p:cNvPr id="5" name="スライド番号プレースホルダー 4">
            <a:extLst>
              <a:ext uri="{FF2B5EF4-FFF2-40B4-BE49-F238E27FC236}">
                <a16:creationId xmlns:a16="http://schemas.microsoft.com/office/drawing/2014/main" id="{C7FD0AC6-0B09-4D77-BE0E-EBEE0BBEEBD6}"/>
              </a:ext>
            </a:extLst>
          </p:cNvPr>
          <p:cNvSpPr>
            <a:spLocks noGrp="1"/>
          </p:cNvSpPr>
          <p:nvPr>
            <p:ph type="sldNum" sz="quarter" idx="12"/>
          </p:nvPr>
        </p:nvSpPr>
        <p:spPr/>
        <p:txBody>
          <a:bodyPr/>
          <a:lstStyle/>
          <a:p>
            <a:fld id="{84E5AB44-6C43-4864-84E5-D75B94A07FCF}" type="slidenum">
              <a:rPr kumimoji="1" lang="ja-JP" altLang="en-US" smtClean="0"/>
              <a:t>3</a:t>
            </a:fld>
            <a:endParaRPr kumimoji="1" lang="ja-JP" altLang="en-US"/>
          </a:p>
        </p:txBody>
      </p:sp>
    </p:spTree>
    <p:extLst>
      <p:ext uri="{BB962C8B-B14F-4D97-AF65-F5344CB8AC3E}">
        <p14:creationId xmlns:p14="http://schemas.microsoft.com/office/powerpoint/2010/main" val="2006982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724EC4-59E0-455F-A897-89BE35095300}"/>
              </a:ext>
            </a:extLst>
          </p:cNvPr>
          <p:cNvSpPr>
            <a:spLocks noGrp="1"/>
          </p:cNvSpPr>
          <p:nvPr>
            <p:ph type="title"/>
          </p:nvPr>
        </p:nvSpPr>
        <p:spPr>
          <a:xfrm>
            <a:off x="856061" y="857250"/>
            <a:ext cx="7429499" cy="820024"/>
          </a:xfrm>
        </p:spPr>
        <p:txBody>
          <a:bodyPr>
            <a:normAutofit/>
          </a:bodyPr>
          <a:lstStyle/>
          <a:p>
            <a:r>
              <a:rPr lang="en-US" altLang="ja-JP" sz="4050" dirty="0">
                <a:solidFill>
                  <a:schemeClr val="tx1"/>
                </a:solidFill>
              </a:rPr>
              <a:t>Introduction</a:t>
            </a:r>
            <a:endParaRPr lang="ja-JP" altLang="en-US" sz="4050" dirty="0">
              <a:solidFill>
                <a:schemeClr val="tx1"/>
              </a:solidFill>
            </a:endParaRPr>
          </a:p>
        </p:txBody>
      </p:sp>
      <p:sp>
        <p:nvSpPr>
          <p:cNvPr id="4" name="スライド番号プレースホルダー 3">
            <a:extLst>
              <a:ext uri="{FF2B5EF4-FFF2-40B4-BE49-F238E27FC236}">
                <a16:creationId xmlns:a16="http://schemas.microsoft.com/office/drawing/2014/main" id="{6142EA3E-5A10-46A6-AAED-83F5AE2D9C62}"/>
              </a:ext>
            </a:extLst>
          </p:cNvPr>
          <p:cNvSpPr>
            <a:spLocks noGrp="1"/>
          </p:cNvSpPr>
          <p:nvPr>
            <p:ph type="sldNum" sz="quarter" idx="12"/>
          </p:nvPr>
        </p:nvSpPr>
        <p:spPr/>
        <p:txBody>
          <a:bodyPr/>
          <a:lstStyle/>
          <a:p>
            <a:fld id="{84E5AB44-6C43-4864-84E5-D75B94A07FCF}" type="slidenum">
              <a:rPr kumimoji="1" lang="ja-JP" altLang="en-US" smtClean="0"/>
              <a:t>4</a:t>
            </a:fld>
            <a:endParaRPr kumimoji="1" lang="ja-JP" altLang="en-US"/>
          </a:p>
        </p:txBody>
      </p:sp>
      <p:pic>
        <p:nvPicPr>
          <p:cNvPr id="8" name="図 7">
            <a:extLst>
              <a:ext uri="{FF2B5EF4-FFF2-40B4-BE49-F238E27FC236}">
                <a16:creationId xmlns:a16="http://schemas.microsoft.com/office/drawing/2014/main" id="{7FA29C0B-2A9F-419B-90C1-BEF8677F21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282" y="4508296"/>
            <a:ext cx="1600487" cy="1492454"/>
          </a:xfrm>
          <a:prstGeom prst="rect">
            <a:avLst/>
          </a:prstGeom>
        </p:spPr>
      </p:pic>
      <p:pic>
        <p:nvPicPr>
          <p:cNvPr id="10" name="図 9">
            <a:extLst>
              <a:ext uri="{FF2B5EF4-FFF2-40B4-BE49-F238E27FC236}">
                <a16:creationId xmlns:a16="http://schemas.microsoft.com/office/drawing/2014/main" id="{1CD36F28-58AD-4497-A251-8BDDFDF158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2270" y="2634681"/>
            <a:ext cx="1750565" cy="1588638"/>
          </a:xfrm>
          <a:prstGeom prst="rect">
            <a:avLst/>
          </a:prstGeom>
        </p:spPr>
      </p:pic>
      <p:pic>
        <p:nvPicPr>
          <p:cNvPr id="12" name="図 11">
            <a:extLst>
              <a:ext uri="{FF2B5EF4-FFF2-40B4-BE49-F238E27FC236}">
                <a16:creationId xmlns:a16="http://schemas.microsoft.com/office/drawing/2014/main" id="{B7205ADD-78CD-4164-B6AD-6963BE4916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44170" y="1490321"/>
            <a:ext cx="1402083" cy="1487621"/>
          </a:xfrm>
          <a:prstGeom prst="rect">
            <a:avLst/>
          </a:prstGeom>
        </p:spPr>
      </p:pic>
      <p:pic>
        <p:nvPicPr>
          <p:cNvPr id="14" name="図 13">
            <a:extLst>
              <a:ext uri="{FF2B5EF4-FFF2-40B4-BE49-F238E27FC236}">
                <a16:creationId xmlns:a16="http://schemas.microsoft.com/office/drawing/2014/main" id="{4CE99EC1-91FE-4788-879C-B506FE9AEFF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45150" y="1215768"/>
            <a:ext cx="1254867" cy="1310566"/>
          </a:xfrm>
          <a:prstGeom prst="rect">
            <a:avLst/>
          </a:prstGeom>
        </p:spPr>
      </p:pic>
      <p:pic>
        <p:nvPicPr>
          <p:cNvPr id="9" name="図 8">
            <a:extLst>
              <a:ext uri="{FF2B5EF4-FFF2-40B4-BE49-F238E27FC236}">
                <a16:creationId xmlns:a16="http://schemas.microsoft.com/office/drawing/2014/main" id="{1E80449A-E2E0-4D45-BAFC-FB8E289E66A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58540" y="3910540"/>
            <a:ext cx="3093027" cy="2090210"/>
          </a:xfrm>
          <a:prstGeom prst="rect">
            <a:avLst/>
          </a:prstGeom>
        </p:spPr>
      </p:pic>
    </p:spTree>
    <p:extLst>
      <p:ext uri="{BB962C8B-B14F-4D97-AF65-F5344CB8AC3E}">
        <p14:creationId xmlns:p14="http://schemas.microsoft.com/office/powerpoint/2010/main" val="1428217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724EC4-59E0-455F-A897-89BE35095300}"/>
              </a:ext>
            </a:extLst>
          </p:cNvPr>
          <p:cNvSpPr>
            <a:spLocks noGrp="1"/>
          </p:cNvSpPr>
          <p:nvPr>
            <p:ph type="title"/>
          </p:nvPr>
        </p:nvSpPr>
        <p:spPr>
          <a:xfrm>
            <a:off x="856061" y="857250"/>
            <a:ext cx="7429499" cy="820024"/>
          </a:xfrm>
        </p:spPr>
        <p:txBody>
          <a:bodyPr>
            <a:normAutofit/>
          </a:bodyPr>
          <a:lstStyle/>
          <a:p>
            <a:r>
              <a:rPr lang="en-US" altLang="ja-JP" sz="4050" dirty="0">
                <a:solidFill>
                  <a:schemeClr val="tx1"/>
                </a:solidFill>
              </a:rPr>
              <a:t>Introduction</a:t>
            </a:r>
            <a:endParaRPr lang="ja-JP" altLang="en-US" sz="4050" dirty="0">
              <a:solidFill>
                <a:schemeClr val="tx1"/>
              </a:solidFill>
            </a:endParaRPr>
          </a:p>
        </p:txBody>
      </p:sp>
      <p:sp>
        <p:nvSpPr>
          <p:cNvPr id="7" name="スライド番号プレースホルダー 6">
            <a:extLst>
              <a:ext uri="{FF2B5EF4-FFF2-40B4-BE49-F238E27FC236}">
                <a16:creationId xmlns:a16="http://schemas.microsoft.com/office/drawing/2014/main" id="{B644EBE8-3A82-4045-8844-746B1BC4C634}"/>
              </a:ext>
            </a:extLst>
          </p:cNvPr>
          <p:cNvSpPr>
            <a:spLocks noGrp="1"/>
          </p:cNvSpPr>
          <p:nvPr>
            <p:ph type="sldNum" sz="quarter" idx="12"/>
          </p:nvPr>
        </p:nvSpPr>
        <p:spPr/>
        <p:txBody>
          <a:bodyPr/>
          <a:lstStyle/>
          <a:p>
            <a:fld id="{84E5AB44-6C43-4864-84E5-D75B94A07FCF}" type="slidenum">
              <a:rPr kumimoji="1" lang="ja-JP" altLang="en-US" smtClean="0"/>
              <a:t>5</a:t>
            </a:fld>
            <a:endParaRPr kumimoji="1" lang="ja-JP" altLang="en-US"/>
          </a:p>
        </p:txBody>
      </p:sp>
      <p:pic>
        <p:nvPicPr>
          <p:cNvPr id="10" name="図 9">
            <a:extLst>
              <a:ext uri="{FF2B5EF4-FFF2-40B4-BE49-F238E27FC236}">
                <a16:creationId xmlns:a16="http://schemas.microsoft.com/office/drawing/2014/main" id="{1CD36F28-58AD-4497-A251-8BDDFDF158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2270" y="2634681"/>
            <a:ext cx="1750565" cy="1588638"/>
          </a:xfrm>
          <a:prstGeom prst="rect">
            <a:avLst/>
          </a:prstGeom>
        </p:spPr>
      </p:pic>
      <p:sp>
        <p:nvSpPr>
          <p:cNvPr id="3" name="正方形/長方形 2">
            <a:extLst>
              <a:ext uri="{FF2B5EF4-FFF2-40B4-BE49-F238E27FC236}">
                <a16:creationId xmlns:a16="http://schemas.microsoft.com/office/drawing/2014/main" id="{DBC958DE-F81A-4F5F-B6CA-3AF456E21E31}"/>
              </a:ext>
            </a:extLst>
          </p:cNvPr>
          <p:cNvSpPr/>
          <p:nvPr/>
        </p:nvSpPr>
        <p:spPr>
          <a:xfrm>
            <a:off x="2075435" y="2634683"/>
            <a:ext cx="1924235" cy="1588639"/>
          </a:xfrm>
          <a:prstGeom prst="rect">
            <a:avLst/>
          </a:prstGeom>
          <a:no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
        <p:nvSpPr>
          <p:cNvPr id="8" name="テキスト ボックス 7">
            <a:extLst>
              <a:ext uri="{FF2B5EF4-FFF2-40B4-BE49-F238E27FC236}">
                <a16:creationId xmlns:a16="http://schemas.microsoft.com/office/drawing/2014/main" id="{4FABED65-892B-4C8A-B0B7-023313BAA159}"/>
              </a:ext>
            </a:extLst>
          </p:cNvPr>
          <p:cNvSpPr txBox="1"/>
          <p:nvPr/>
        </p:nvSpPr>
        <p:spPr>
          <a:xfrm>
            <a:off x="2132862" y="1786645"/>
            <a:ext cx="1809380" cy="738664"/>
          </a:xfrm>
          <a:prstGeom prst="rect">
            <a:avLst/>
          </a:prstGeom>
          <a:noFill/>
        </p:spPr>
        <p:txBody>
          <a:bodyPr wrap="square" rtlCol="0">
            <a:spAutoFit/>
          </a:bodyPr>
          <a:lstStyle/>
          <a:p>
            <a:pPr algn="ctr"/>
            <a:r>
              <a:rPr kumimoji="1" lang="en-US" altLang="ja-JP" sz="2100" b="1" dirty="0"/>
              <a:t>Comic Computing</a:t>
            </a:r>
            <a:endParaRPr kumimoji="1" lang="ja-JP" altLang="en-US" sz="2100" b="1" dirty="0"/>
          </a:p>
        </p:txBody>
      </p:sp>
      <p:pic>
        <p:nvPicPr>
          <p:cNvPr id="6" name="図 5">
            <a:extLst>
              <a:ext uri="{FF2B5EF4-FFF2-40B4-BE49-F238E27FC236}">
                <a16:creationId xmlns:a16="http://schemas.microsoft.com/office/drawing/2014/main" id="{FDE3347B-ACF9-4458-86E0-BC82AC58F6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58540" y="3910540"/>
            <a:ext cx="3093027" cy="2090210"/>
          </a:xfrm>
          <a:prstGeom prst="rect">
            <a:avLst/>
          </a:prstGeom>
        </p:spPr>
      </p:pic>
    </p:spTree>
    <p:extLst>
      <p:ext uri="{BB962C8B-B14F-4D97-AF65-F5344CB8AC3E}">
        <p14:creationId xmlns:p14="http://schemas.microsoft.com/office/powerpoint/2010/main" val="3851948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724EC4-59E0-455F-A897-89BE35095300}"/>
              </a:ext>
            </a:extLst>
          </p:cNvPr>
          <p:cNvSpPr>
            <a:spLocks noGrp="1"/>
          </p:cNvSpPr>
          <p:nvPr>
            <p:ph type="title"/>
          </p:nvPr>
        </p:nvSpPr>
        <p:spPr>
          <a:xfrm>
            <a:off x="856061" y="857250"/>
            <a:ext cx="7429499" cy="820024"/>
          </a:xfrm>
        </p:spPr>
        <p:txBody>
          <a:bodyPr>
            <a:normAutofit/>
          </a:bodyPr>
          <a:lstStyle/>
          <a:p>
            <a:r>
              <a:rPr lang="en-US" altLang="ja-JP" sz="4050" dirty="0">
                <a:solidFill>
                  <a:schemeClr val="tx1"/>
                </a:solidFill>
              </a:rPr>
              <a:t>Introduction</a:t>
            </a:r>
            <a:endParaRPr lang="ja-JP" altLang="en-US" sz="4050" dirty="0">
              <a:solidFill>
                <a:schemeClr val="tx1"/>
              </a:solidFill>
            </a:endParaRPr>
          </a:p>
        </p:txBody>
      </p:sp>
      <p:sp>
        <p:nvSpPr>
          <p:cNvPr id="9" name="スライド番号プレースホルダー 8">
            <a:extLst>
              <a:ext uri="{FF2B5EF4-FFF2-40B4-BE49-F238E27FC236}">
                <a16:creationId xmlns:a16="http://schemas.microsoft.com/office/drawing/2014/main" id="{13E6C19A-7F93-4082-BAAD-0FF7585E396A}"/>
              </a:ext>
            </a:extLst>
          </p:cNvPr>
          <p:cNvSpPr>
            <a:spLocks noGrp="1"/>
          </p:cNvSpPr>
          <p:nvPr>
            <p:ph type="sldNum" sz="quarter" idx="12"/>
          </p:nvPr>
        </p:nvSpPr>
        <p:spPr/>
        <p:txBody>
          <a:bodyPr/>
          <a:lstStyle/>
          <a:p>
            <a:fld id="{84E5AB44-6C43-4864-84E5-D75B94A07FCF}" type="slidenum">
              <a:rPr kumimoji="1" lang="ja-JP" altLang="en-US" smtClean="0"/>
              <a:t>6</a:t>
            </a:fld>
            <a:endParaRPr kumimoji="1" lang="ja-JP" altLang="en-US"/>
          </a:p>
        </p:txBody>
      </p:sp>
      <p:pic>
        <p:nvPicPr>
          <p:cNvPr id="10" name="図 9">
            <a:extLst>
              <a:ext uri="{FF2B5EF4-FFF2-40B4-BE49-F238E27FC236}">
                <a16:creationId xmlns:a16="http://schemas.microsoft.com/office/drawing/2014/main" id="{1CD36F28-58AD-4497-A251-8BDDFDF158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2270" y="2634681"/>
            <a:ext cx="1750565" cy="1588638"/>
          </a:xfrm>
          <a:prstGeom prst="rect">
            <a:avLst/>
          </a:prstGeom>
        </p:spPr>
      </p:pic>
      <p:sp>
        <p:nvSpPr>
          <p:cNvPr id="3" name="正方形/長方形 2">
            <a:extLst>
              <a:ext uri="{FF2B5EF4-FFF2-40B4-BE49-F238E27FC236}">
                <a16:creationId xmlns:a16="http://schemas.microsoft.com/office/drawing/2014/main" id="{DBC958DE-F81A-4F5F-B6CA-3AF456E21E31}"/>
              </a:ext>
            </a:extLst>
          </p:cNvPr>
          <p:cNvSpPr/>
          <p:nvPr/>
        </p:nvSpPr>
        <p:spPr>
          <a:xfrm>
            <a:off x="2075435" y="2634683"/>
            <a:ext cx="1924235" cy="1588639"/>
          </a:xfrm>
          <a:prstGeom prst="rect">
            <a:avLst/>
          </a:prstGeom>
          <a:no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
        <p:nvSpPr>
          <p:cNvPr id="4" name="テキスト ボックス 3">
            <a:extLst>
              <a:ext uri="{FF2B5EF4-FFF2-40B4-BE49-F238E27FC236}">
                <a16:creationId xmlns:a16="http://schemas.microsoft.com/office/drawing/2014/main" id="{D86534FB-8989-407D-8162-F56467BA4224}"/>
              </a:ext>
            </a:extLst>
          </p:cNvPr>
          <p:cNvSpPr txBox="1"/>
          <p:nvPr/>
        </p:nvSpPr>
        <p:spPr>
          <a:xfrm>
            <a:off x="2132862" y="1786645"/>
            <a:ext cx="1809380" cy="738664"/>
          </a:xfrm>
          <a:prstGeom prst="rect">
            <a:avLst/>
          </a:prstGeom>
          <a:noFill/>
        </p:spPr>
        <p:txBody>
          <a:bodyPr wrap="square" rtlCol="0">
            <a:spAutoFit/>
          </a:bodyPr>
          <a:lstStyle/>
          <a:p>
            <a:pPr algn="ctr"/>
            <a:r>
              <a:rPr kumimoji="1" lang="en-US" altLang="ja-JP" sz="2100" b="1" dirty="0"/>
              <a:t>Comic Computing</a:t>
            </a:r>
            <a:endParaRPr kumimoji="1" lang="ja-JP" altLang="en-US" sz="2100" b="1" dirty="0"/>
          </a:p>
        </p:txBody>
      </p:sp>
      <p:sp>
        <p:nvSpPr>
          <p:cNvPr id="6" name="テキスト ボックス 5">
            <a:extLst>
              <a:ext uri="{FF2B5EF4-FFF2-40B4-BE49-F238E27FC236}">
                <a16:creationId xmlns:a16="http://schemas.microsoft.com/office/drawing/2014/main" id="{BDC172C1-E813-461F-AFA0-1E66EC0356E7}"/>
              </a:ext>
            </a:extLst>
          </p:cNvPr>
          <p:cNvSpPr txBox="1"/>
          <p:nvPr/>
        </p:nvSpPr>
        <p:spPr>
          <a:xfrm>
            <a:off x="5004232" y="2634683"/>
            <a:ext cx="3955002" cy="738664"/>
          </a:xfrm>
          <a:prstGeom prst="rect">
            <a:avLst/>
          </a:prstGeom>
          <a:noFill/>
        </p:spPr>
        <p:txBody>
          <a:bodyPr wrap="square" rtlCol="0">
            <a:spAutoFit/>
          </a:bodyPr>
          <a:lstStyle/>
          <a:p>
            <a:r>
              <a:rPr kumimoji="1" lang="en-US" altLang="ja-JP" sz="2100" dirty="0"/>
              <a:t>[Texts]</a:t>
            </a:r>
          </a:p>
          <a:p>
            <a:r>
              <a:rPr kumimoji="1" lang="en-US" altLang="ja-JP" sz="2100" dirty="0"/>
              <a:t>ex) dialog, onomatopoeia </a:t>
            </a:r>
          </a:p>
        </p:txBody>
      </p:sp>
      <p:sp>
        <p:nvSpPr>
          <p:cNvPr id="8" name="テキスト ボックス 7">
            <a:extLst>
              <a:ext uri="{FF2B5EF4-FFF2-40B4-BE49-F238E27FC236}">
                <a16:creationId xmlns:a16="http://schemas.microsoft.com/office/drawing/2014/main" id="{129F663B-C432-48A6-A006-A47BEB4D440B}"/>
              </a:ext>
            </a:extLst>
          </p:cNvPr>
          <p:cNvSpPr txBox="1"/>
          <p:nvPr/>
        </p:nvSpPr>
        <p:spPr>
          <a:xfrm>
            <a:off x="5004232" y="3527998"/>
            <a:ext cx="3955002" cy="738664"/>
          </a:xfrm>
          <a:prstGeom prst="rect">
            <a:avLst/>
          </a:prstGeom>
          <a:noFill/>
        </p:spPr>
        <p:txBody>
          <a:bodyPr wrap="square" rtlCol="0">
            <a:spAutoFit/>
          </a:bodyPr>
          <a:lstStyle/>
          <a:p>
            <a:r>
              <a:rPr kumimoji="1" lang="en-US" altLang="ja-JP" sz="2100" dirty="0"/>
              <a:t>[Images]</a:t>
            </a:r>
          </a:p>
          <a:p>
            <a:r>
              <a:rPr kumimoji="1" lang="en-US" altLang="ja-JP" sz="2100" dirty="0"/>
              <a:t>ex) character, background</a:t>
            </a:r>
          </a:p>
        </p:txBody>
      </p:sp>
      <p:sp>
        <p:nvSpPr>
          <p:cNvPr id="7" name="左中かっこ 6">
            <a:extLst>
              <a:ext uri="{FF2B5EF4-FFF2-40B4-BE49-F238E27FC236}">
                <a16:creationId xmlns:a16="http://schemas.microsoft.com/office/drawing/2014/main" id="{EF9F9384-412C-481A-8966-D186F2BE3DF4}"/>
              </a:ext>
            </a:extLst>
          </p:cNvPr>
          <p:cNvSpPr/>
          <p:nvPr/>
        </p:nvSpPr>
        <p:spPr>
          <a:xfrm>
            <a:off x="4345897" y="2270466"/>
            <a:ext cx="600908" cy="231707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350"/>
          </a:p>
        </p:txBody>
      </p:sp>
    </p:spTree>
    <p:extLst>
      <p:ext uri="{BB962C8B-B14F-4D97-AF65-F5344CB8AC3E}">
        <p14:creationId xmlns:p14="http://schemas.microsoft.com/office/powerpoint/2010/main" val="3414335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724EC4-59E0-455F-A897-89BE35095300}"/>
              </a:ext>
            </a:extLst>
          </p:cNvPr>
          <p:cNvSpPr>
            <a:spLocks noGrp="1"/>
          </p:cNvSpPr>
          <p:nvPr>
            <p:ph type="title"/>
          </p:nvPr>
        </p:nvSpPr>
        <p:spPr>
          <a:xfrm>
            <a:off x="856061" y="857250"/>
            <a:ext cx="7429499" cy="820024"/>
          </a:xfrm>
        </p:spPr>
        <p:txBody>
          <a:bodyPr>
            <a:normAutofit/>
          </a:bodyPr>
          <a:lstStyle/>
          <a:p>
            <a:r>
              <a:rPr lang="en-US" altLang="ja-JP" sz="4050" dirty="0">
                <a:solidFill>
                  <a:schemeClr val="tx1"/>
                </a:solidFill>
              </a:rPr>
              <a:t>Introduction</a:t>
            </a:r>
            <a:endParaRPr lang="ja-JP" altLang="en-US" sz="4050" dirty="0">
              <a:solidFill>
                <a:schemeClr val="tx1"/>
              </a:solidFill>
            </a:endParaRPr>
          </a:p>
        </p:txBody>
      </p:sp>
      <p:sp>
        <p:nvSpPr>
          <p:cNvPr id="9" name="スライド番号プレースホルダー 8">
            <a:extLst>
              <a:ext uri="{FF2B5EF4-FFF2-40B4-BE49-F238E27FC236}">
                <a16:creationId xmlns:a16="http://schemas.microsoft.com/office/drawing/2014/main" id="{13E6C19A-7F93-4082-BAAD-0FF7585E396A}"/>
              </a:ext>
            </a:extLst>
          </p:cNvPr>
          <p:cNvSpPr>
            <a:spLocks noGrp="1"/>
          </p:cNvSpPr>
          <p:nvPr>
            <p:ph type="sldNum" sz="quarter" idx="12"/>
          </p:nvPr>
        </p:nvSpPr>
        <p:spPr/>
        <p:txBody>
          <a:bodyPr/>
          <a:lstStyle/>
          <a:p>
            <a:fld id="{84E5AB44-6C43-4864-84E5-D75B94A07FCF}" type="slidenum">
              <a:rPr kumimoji="1" lang="ja-JP" altLang="en-US" smtClean="0"/>
              <a:t>7</a:t>
            </a:fld>
            <a:endParaRPr kumimoji="1" lang="ja-JP" altLang="en-US"/>
          </a:p>
        </p:txBody>
      </p:sp>
      <p:pic>
        <p:nvPicPr>
          <p:cNvPr id="10" name="図 9">
            <a:extLst>
              <a:ext uri="{FF2B5EF4-FFF2-40B4-BE49-F238E27FC236}">
                <a16:creationId xmlns:a16="http://schemas.microsoft.com/office/drawing/2014/main" id="{1CD36F28-58AD-4497-A251-8BDDFDF158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2270" y="2634681"/>
            <a:ext cx="1750565" cy="1588638"/>
          </a:xfrm>
          <a:prstGeom prst="rect">
            <a:avLst/>
          </a:prstGeom>
        </p:spPr>
      </p:pic>
      <p:sp>
        <p:nvSpPr>
          <p:cNvPr id="3" name="正方形/長方形 2">
            <a:extLst>
              <a:ext uri="{FF2B5EF4-FFF2-40B4-BE49-F238E27FC236}">
                <a16:creationId xmlns:a16="http://schemas.microsoft.com/office/drawing/2014/main" id="{DBC958DE-F81A-4F5F-B6CA-3AF456E21E31}"/>
              </a:ext>
            </a:extLst>
          </p:cNvPr>
          <p:cNvSpPr/>
          <p:nvPr/>
        </p:nvSpPr>
        <p:spPr>
          <a:xfrm>
            <a:off x="2075435" y="2634683"/>
            <a:ext cx="1924235" cy="1588639"/>
          </a:xfrm>
          <a:prstGeom prst="rect">
            <a:avLst/>
          </a:prstGeom>
          <a:no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
        <p:nvSpPr>
          <p:cNvPr id="4" name="テキスト ボックス 3">
            <a:extLst>
              <a:ext uri="{FF2B5EF4-FFF2-40B4-BE49-F238E27FC236}">
                <a16:creationId xmlns:a16="http://schemas.microsoft.com/office/drawing/2014/main" id="{D86534FB-8989-407D-8162-F56467BA4224}"/>
              </a:ext>
            </a:extLst>
          </p:cNvPr>
          <p:cNvSpPr txBox="1"/>
          <p:nvPr/>
        </p:nvSpPr>
        <p:spPr>
          <a:xfrm>
            <a:off x="2132862" y="1786645"/>
            <a:ext cx="1809380" cy="738664"/>
          </a:xfrm>
          <a:prstGeom prst="rect">
            <a:avLst/>
          </a:prstGeom>
          <a:noFill/>
        </p:spPr>
        <p:txBody>
          <a:bodyPr wrap="square" rtlCol="0">
            <a:spAutoFit/>
          </a:bodyPr>
          <a:lstStyle/>
          <a:p>
            <a:pPr algn="ctr"/>
            <a:r>
              <a:rPr kumimoji="1" lang="en-US" altLang="ja-JP" sz="2100" b="1" dirty="0"/>
              <a:t>Comic Computing</a:t>
            </a:r>
            <a:endParaRPr kumimoji="1" lang="ja-JP" altLang="en-US" sz="2100" b="1" dirty="0"/>
          </a:p>
        </p:txBody>
      </p:sp>
      <p:sp>
        <p:nvSpPr>
          <p:cNvPr id="6" name="テキスト ボックス 5">
            <a:extLst>
              <a:ext uri="{FF2B5EF4-FFF2-40B4-BE49-F238E27FC236}">
                <a16:creationId xmlns:a16="http://schemas.microsoft.com/office/drawing/2014/main" id="{BDC172C1-E813-461F-AFA0-1E66EC0356E7}"/>
              </a:ext>
            </a:extLst>
          </p:cNvPr>
          <p:cNvSpPr txBox="1"/>
          <p:nvPr/>
        </p:nvSpPr>
        <p:spPr>
          <a:xfrm>
            <a:off x="5004232" y="2634683"/>
            <a:ext cx="3955002" cy="738664"/>
          </a:xfrm>
          <a:prstGeom prst="rect">
            <a:avLst/>
          </a:prstGeom>
          <a:noFill/>
        </p:spPr>
        <p:txBody>
          <a:bodyPr wrap="square" rtlCol="0">
            <a:spAutoFit/>
          </a:bodyPr>
          <a:lstStyle/>
          <a:p>
            <a:r>
              <a:rPr kumimoji="1" lang="en-US" altLang="ja-JP" sz="2100" dirty="0"/>
              <a:t>[</a:t>
            </a:r>
            <a:r>
              <a:rPr kumimoji="1" lang="en-US" altLang="ja-JP" sz="2100" dirty="0">
                <a:solidFill>
                  <a:srgbClr val="F4B54B"/>
                </a:solidFill>
              </a:rPr>
              <a:t>Texts</a:t>
            </a:r>
            <a:r>
              <a:rPr kumimoji="1" lang="en-US" altLang="ja-JP" sz="2100" dirty="0"/>
              <a:t>]</a:t>
            </a:r>
          </a:p>
          <a:p>
            <a:r>
              <a:rPr kumimoji="1" lang="en-US" altLang="ja-JP" sz="2100" dirty="0"/>
              <a:t>ex) dialog, onomatopoeia </a:t>
            </a:r>
          </a:p>
        </p:txBody>
      </p:sp>
      <p:sp>
        <p:nvSpPr>
          <p:cNvPr id="8" name="テキスト ボックス 7">
            <a:extLst>
              <a:ext uri="{FF2B5EF4-FFF2-40B4-BE49-F238E27FC236}">
                <a16:creationId xmlns:a16="http://schemas.microsoft.com/office/drawing/2014/main" id="{129F663B-C432-48A6-A006-A47BEB4D440B}"/>
              </a:ext>
            </a:extLst>
          </p:cNvPr>
          <p:cNvSpPr txBox="1"/>
          <p:nvPr/>
        </p:nvSpPr>
        <p:spPr>
          <a:xfrm>
            <a:off x="5004232" y="3527998"/>
            <a:ext cx="3955002" cy="738664"/>
          </a:xfrm>
          <a:prstGeom prst="rect">
            <a:avLst/>
          </a:prstGeom>
          <a:noFill/>
        </p:spPr>
        <p:txBody>
          <a:bodyPr wrap="square" rtlCol="0">
            <a:spAutoFit/>
          </a:bodyPr>
          <a:lstStyle/>
          <a:p>
            <a:r>
              <a:rPr kumimoji="1" lang="en-US" altLang="ja-JP" sz="2100" dirty="0"/>
              <a:t>[Images]</a:t>
            </a:r>
          </a:p>
          <a:p>
            <a:r>
              <a:rPr kumimoji="1" lang="en-US" altLang="ja-JP" sz="2100" dirty="0"/>
              <a:t>ex) character, background</a:t>
            </a:r>
          </a:p>
        </p:txBody>
      </p:sp>
      <p:sp>
        <p:nvSpPr>
          <p:cNvPr id="7" name="左中かっこ 6">
            <a:extLst>
              <a:ext uri="{FF2B5EF4-FFF2-40B4-BE49-F238E27FC236}">
                <a16:creationId xmlns:a16="http://schemas.microsoft.com/office/drawing/2014/main" id="{EF9F9384-412C-481A-8966-D186F2BE3DF4}"/>
              </a:ext>
            </a:extLst>
          </p:cNvPr>
          <p:cNvSpPr/>
          <p:nvPr/>
        </p:nvSpPr>
        <p:spPr>
          <a:xfrm>
            <a:off x="4345897" y="2270466"/>
            <a:ext cx="600908" cy="231707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350"/>
          </a:p>
        </p:txBody>
      </p:sp>
    </p:spTree>
    <p:extLst>
      <p:ext uri="{BB962C8B-B14F-4D97-AF65-F5344CB8AC3E}">
        <p14:creationId xmlns:p14="http://schemas.microsoft.com/office/powerpoint/2010/main" val="4249584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スライド番号プレースホルダー 8">
            <a:extLst>
              <a:ext uri="{FF2B5EF4-FFF2-40B4-BE49-F238E27FC236}">
                <a16:creationId xmlns:a16="http://schemas.microsoft.com/office/drawing/2014/main" id="{DE345860-1E2D-401E-A70B-41BA5DEF434E}"/>
              </a:ext>
            </a:extLst>
          </p:cNvPr>
          <p:cNvSpPr>
            <a:spLocks noGrp="1"/>
          </p:cNvSpPr>
          <p:nvPr>
            <p:ph type="sldNum" sz="quarter" idx="12"/>
          </p:nvPr>
        </p:nvSpPr>
        <p:spPr/>
        <p:txBody>
          <a:bodyPr/>
          <a:lstStyle/>
          <a:p>
            <a:fld id="{84E5AB44-6C43-4864-84E5-D75B94A07FCF}" type="slidenum">
              <a:rPr kumimoji="1" lang="ja-JP" altLang="en-US" smtClean="0"/>
              <a:t>8</a:t>
            </a:fld>
            <a:endParaRPr kumimoji="1" lang="ja-JP" altLang="en-US"/>
          </a:p>
        </p:txBody>
      </p:sp>
      <p:pic>
        <p:nvPicPr>
          <p:cNvPr id="10" name="図 9">
            <a:extLst>
              <a:ext uri="{FF2B5EF4-FFF2-40B4-BE49-F238E27FC236}">
                <a16:creationId xmlns:a16="http://schemas.microsoft.com/office/drawing/2014/main" id="{1CD36F28-58AD-4497-A251-8BDDFDF158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2270" y="2634681"/>
            <a:ext cx="1750565" cy="1588638"/>
          </a:xfrm>
          <a:prstGeom prst="rect">
            <a:avLst/>
          </a:prstGeom>
        </p:spPr>
      </p:pic>
      <p:sp>
        <p:nvSpPr>
          <p:cNvPr id="3" name="正方形/長方形 2">
            <a:extLst>
              <a:ext uri="{FF2B5EF4-FFF2-40B4-BE49-F238E27FC236}">
                <a16:creationId xmlns:a16="http://schemas.microsoft.com/office/drawing/2014/main" id="{DBC958DE-F81A-4F5F-B6CA-3AF456E21E31}"/>
              </a:ext>
            </a:extLst>
          </p:cNvPr>
          <p:cNvSpPr/>
          <p:nvPr/>
        </p:nvSpPr>
        <p:spPr>
          <a:xfrm>
            <a:off x="2075435" y="2634683"/>
            <a:ext cx="1924235" cy="1588639"/>
          </a:xfrm>
          <a:prstGeom prst="rect">
            <a:avLst/>
          </a:prstGeom>
          <a:no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
        <p:nvSpPr>
          <p:cNvPr id="7" name="左中かっこ 6">
            <a:extLst>
              <a:ext uri="{FF2B5EF4-FFF2-40B4-BE49-F238E27FC236}">
                <a16:creationId xmlns:a16="http://schemas.microsoft.com/office/drawing/2014/main" id="{EF9F9384-412C-481A-8966-D186F2BE3DF4}"/>
              </a:ext>
            </a:extLst>
          </p:cNvPr>
          <p:cNvSpPr/>
          <p:nvPr/>
        </p:nvSpPr>
        <p:spPr>
          <a:xfrm>
            <a:off x="4345897" y="2270466"/>
            <a:ext cx="600908" cy="231707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350"/>
          </a:p>
        </p:txBody>
      </p:sp>
      <p:sp>
        <p:nvSpPr>
          <p:cNvPr id="5" name="テキスト ボックス 4">
            <a:extLst>
              <a:ext uri="{FF2B5EF4-FFF2-40B4-BE49-F238E27FC236}">
                <a16:creationId xmlns:a16="http://schemas.microsoft.com/office/drawing/2014/main" id="{2EF64D16-991B-4B79-BFFE-C7ED3811557B}"/>
              </a:ext>
            </a:extLst>
          </p:cNvPr>
          <p:cNvSpPr txBox="1"/>
          <p:nvPr/>
        </p:nvSpPr>
        <p:spPr>
          <a:xfrm>
            <a:off x="6236804" y="3279172"/>
            <a:ext cx="685800" cy="461665"/>
          </a:xfrm>
          <a:prstGeom prst="rect">
            <a:avLst/>
          </a:prstGeom>
          <a:noFill/>
        </p:spPr>
        <p:txBody>
          <a:bodyPr wrap="square" rtlCol="0">
            <a:spAutoFit/>
          </a:bodyPr>
          <a:lstStyle/>
          <a:p>
            <a:pPr algn="ctr"/>
            <a:r>
              <a:rPr kumimoji="1" lang="ja-JP" altLang="en-US" sz="2400" b="1" dirty="0"/>
              <a:t>＋</a:t>
            </a:r>
          </a:p>
        </p:txBody>
      </p:sp>
      <p:sp>
        <p:nvSpPr>
          <p:cNvPr id="11" name="テキスト ボックス 10">
            <a:extLst>
              <a:ext uri="{FF2B5EF4-FFF2-40B4-BE49-F238E27FC236}">
                <a16:creationId xmlns:a16="http://schemas.microsoft.com/office/drawing/2014/main" id="{B2ADFA27-6B0E-40DD-ADA8-EDB236D75DC5}"/>
              </a:ext>
            </a:extLst>
          </p:cNvPr>
          <p:cNvSpPr txBox="1"/>
          <p:nvPr/>
        </p:nvSpPr>
        <p:spPr>
          <a:xfrm>
            <a:off x="6236803" y="4420558"/>
            <a:ext cx="685800" cy="461665"/>
          </a:xfrm>
          <a:prstGeom prst="rect">
            <a:avLst/>
          </a:prstGeom>
          <a:noFill/>
        </p:spPr>
        <p:txBody>
          <a:bodyPr wrap="square" rtlCol="0">
            <a:spAutoFit/>
          </a:bodyPr>
          <a:lstStyle/>
          <a:p>
            <a:pPr algn="ctr"/>
            <a:r>
              <a:rPr kumimoji="1" lang="en-US" altLang="ja-JP" sz="2400" b="1" dirty="0"/>
              <a:t>||</a:t>
            </a:r>
            <a:endParaRPr kumimoji="1" lang="ja-JP" altLang="en-US" sz="2400" b="1" dirty="0"/>
          </a:p>
        </p:txBody>
      </p:sp>
      <p:sp>
        <p:nvSpPr>
          <p:cNvPr id="12" name="テキスト ボックス 11">
            <a:extLst>
              <a:ext uri="{FF2B5EF4-FFF2-40B4-BE49-F238E27FC236}">
                <a16:creationId xmlns:a16="http://schemas.microsoft.com/office/drawing/2014/main" id="{83F916C9-F865-4477-A8B3-DA1D9E969695}"/>
              </a:ext>
            </a:extLst>
          </p:cNvPr>
          <p:cNvSpPr txBox="1"/>
          <p:nvPr/>
        </p:nvSpPr>
        <p:spPr>
          <a:xfrm>
            <a:off x="5069647" y="5036119"/>
            <a:ext cx="3020111" cy="461665"/>
          </a:xfrm>
          <a:prstGeom prst="rect">
            <a:avLst/>
          </a:prstGeom>
          <a:noFill/>
        </p:spPr>
        <p:txBody>
          <a:bodyPr wrap="square" rtlCol="0">
            <a:spAutoFit/>
          </a:bodyPr>
          <a:lstStyle/>
          <a:p>
            <a:pPr algn="ctr"/>
            <a:r>
              <a:rPr kumimoji="1" lang="en-US" altLang="ja-JP" sz="2400" b="1" dirty="0"/>
              <a:t>[</a:t>
            </a:r>
            <a:r>
              <a:rPr kumimoji="1" lang="en-US" altLang="ja-JP" sz="2400" b="1" dirty="0" err="1">
                <a:solidFill>
                  <a:srgbClr val="F4B54B"/>
                </a:solidFill>
              </a:rPr>
              <a:t>Multimodalization</a:t>
            </a:r>
            <a:r>
              <a:rPr kumimoji="1" lang="en-US" altLang="ja-JP" sz="2400" b="1" dirty="0"/>
              <a:t>]</a:t>
            </a:r>
            <a:endParaRPr kumimoji="1" lang="ja-JP" altLang="en-US" sz="2400" b="1" dirty="0"/>
          </a:p>
        </p:txBody>
      </p:sp>
      <p:sp>
        <p:nvSpPr>
          <p:cNvPr id="15" name="タイトル 1">
            <a:extLst>
              <a:ext uri="{FF2B5EF4-FFF2-40B4-BE49-F238E27FC236}">
                <a16:creationId xmlns:a16="http://schemas.microsoft.com/office/drawing/2014/main" id="{3FE5048E-F81A-412C-8506-ED1BF8CF7698}"/>
              </a:ext>
            </a:extLst>
          </p:cNvPr>
          <p:cNvSpPr>
            <a:spLocks noGrp="1"/>
          </p:cNvSpPr>
          <p:nvPr>
            <p:ph type="title"/>
          </p:nvPr>
        </p:nvSpPr>
        <p:spPr>
          <a:xfrm>
            <a:off x="856061" y="857250"/>
            <a:ext cx="7429499" cy="820024"/>
          </a:xfrm>
        </p:spPr>
        <p:txBody>
          <a:bodyPr>
            <a:normAutofit/>
          </a:bodyPr>
          <a:lstStyle/>
          <a:p>
            <a:r>
              <a:rPr lang="en-US" altLang="ja-JP" sz="4050" dirty="0">
                <a:solidFill>
                  <a:schemeClr val="tx1"/>
                </a:solidFill>
              </a:rPr>
              <a:t>Introduction</a:t>
            </a:r>
            <a:endParaRPr lang="ja-JP" altLang="en-US" sz="4050" dirty="0">
              <a:solidFill>
                <a:schemeClr val="tx1"/>
              </a:solidFill>
            </a:endParaRPr>
          </a:p>
        </p:txBody>
      </p:sp>
      <p:sp>
        <p:nvSpPr>
          <p:cNvPr id="16" name="テキスト ボックス 15">
            <a:extLst>
              <a:ext uri="{FF2B5EF4-FFF2-40B4-BE49-F238E27FC236}">
                <a16:creationId xmlns:a16="http://schemas.microsoft.com/office/drawing/2014/main" id="{E3CB74FE-CB9B-43EB-A8BB-31340B90D7B5}"/>
              </a:ext>
            </a:extLst>
          </p:cNvPr>
          <p:cNvSpPr txBox="1"/>
          <p:nvPr/>
        </p:nvSpPr>
        <p:spPr>
          <a:xfrm>
            <a:off x="5004232" y="2634683"/>
            <a:ext cx="3955002" cy="738664"/>
          </a:xfrm>
          <a:prstGeom prst="rect">
            <a:avLst/>
          </a:prstGeom>
          <a:noFill/>
        </p:spPr>
        <p:txBody>
          <a:bodyPr wrap="square" rtlCol="0">
            <a:spAutoFit/>
          </a:bodyPr>
          <a:lstStyle/>
          <a:p>
            <a:r>
              <a:rPr kumimoji="1" lang="en-US" altLang="ja-JP" sz="2100" dirty="0"/>
              <a:t>[</a:t>
            </a:r>
            <a:r>
              <a:rPr kumimoji="1" lang="en-US" altLang="ja-JP" sz="2100" dirty="0">
                <a:solidFill>
                  <a:srgbClr val="F4B54B"/>
                </a:solidFill>
              </a:rPr>
              <a:t>Texts</a:t>
            </a:r>
            <a:r>
              <a:rPr kumimoji="1" lang="en-US" altLang="ja-JP" sz="2100" dirty="0"/>
              <a:t>]</a:t>
            </a:r>
          </a:p>
          <a:p>
            <a:r>
              <a:rPr kumimoji="1" lang="en-US" altLang="ja-JP" sz="2100" dirty="0"/>
              <a:t>ex) dialog, onomatopoeia </a:t>
            </a:r>
          </a:p>
        </p:txBody>
      </p:sp>
      <p:sp>
        <p:nvSpPr>
          <p:cNvPr id="17" name="テキスト ボックス 16">
            <a:extLst>
              <a:ext uri="{FF2B5EF4-FFF2-40B4-BE49-F238E27FC236}">
                <a16:creationId xmlns:a16="http://schemas.microsoft.com/office/drawing/2014/main" id="{BA45ACD1-39D9-4E5E-B2C9-D52398FCCC7F}"/>
              </a:ext>
            </a:extLst>
          </p:cNvPr>
          <p:cNvSpPr txBox="1"/>
          <p:nvPr/>
        </p:nvSpPr>
        <p:spPr>
          <a:xfrm>
            <a:off x="5004232" y="3527998"/>
            <a:ext cx="3955002" cy="738664"/>
          </a:xfrm>
          <a:prstGeom prst="rect">
            <a:avLst/>
          </a:prstGeom>
          <a:noFill/>
        </p:spPr>
        <p:txBody>
          <a:bodyPr wrap="square" rtlCol="0">
            <a:spAutoFit/>
          </a:bodyPr>
          <a:lstStyle/>
          <a:p>
            <a:r>
              <a:rPr kumimoji="1" lang="en-US" altLang="ja-JP" sz="2100" dirty="0"/>
              <a:t>[</a:t>
            </a:r>
            <a:r>
              <a:rPr kumimoji="1" lang="en-US" altLang="ja-JP" sz="2100" dirty="0">
                <a:solidFill>
                  <a:srgbClr val="F4B54B"/>
                </a:solidFill>
              </a:rPr>
              <a:t>Images</a:t>
            </a:r>
            <a:r>
              <a:rPr kumimoji="1" lang="en-US" altLang="ja-JP" sz="2100" dirty="0"/>
              <a:t>]</a:t>
            </a:r>
          </a:p>
          <a:p>
            <a:r>
              <a:rPr kumimoji="1" lang="en-US" altLang="ja-JP" sz="2100" dirty="0"/>
              <a:t>ex) character, background</a:t>
            </a:r>
          </a:p>
        </p:txBody>
      </p:sp>
      <p:sp>
        <p:nvSpPr>
          <p:cNvPr id="18" name="テキスト ボックス 17">
            <a:extLst>
              <a:ext uri="{FF2B5EF4-FFF2-40B4-BE49-F238E27FC236}">
                <a16:creationId xmlns:a16="http://schemas.microsoft.com/office/drawing/2014/main" id="{962D9591-F17B-4DA5-A98D-8C23C57C6D22}"/>
              </a:ext>
            </a:extLst>
          </p:cNvPr>
          <p:cNvSpPr txBox="1"/>
          <p:nvPr/>
        </p:nvSpPr>
        <p:spPr>
          <a:xfrm>
            <a:off x="2132862" y="1786645"/>
            <a:ext cx="1809380" cy="738664"/>
          </a:xfrm>
          <a:prstGeom prst="rect">
            <a:avLst/>
          </a:prstGeom>
          <a:noFill/>
        </p:spPr>
        <p:txBody>
          <a:bodyPr wrap="square" rtlCol="0">
            <a:spAutoFit/>
          </a:bodyPr>
          <a:lstStyle/>
          <a:p>
            <a:pPr algn="ctr"/>
            <a:r>
              <a:rPr kumimoji="1" lang="en-US" altLang="ja-JP" sz="2100" b="1" dirty="0"/>
              <a:t>Comic Computing</a:t>
            </a:r>
            <a:endParaRPr kumimoji="1" lang="ja-JP" altLang="en-US" sz="2100" b="1" dirty="0"/>
          </a:p>
        </p:txBody>
      </p:sp>
    </p:spTree>
    <p:extLst>
      <p:ext uri="{BB962C8B-B14F-4D97-AF65-F5344CB8AC3E}">
        <p14:creationId xmlns:p14="http://schemas.microsoft.com/office/powerpoint/2010/main" val="3568513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98CFB785-78A6-450C-B1C8-DDD36D0563D7}"/>
              </a:ext>
            </a:extLst>
          </p:cNvPr>
          <p:cNvSpPr>
            <a:spLocks noGrp="1"/>
          </p:cNvSpPr>
          <p:nvPr>
            <p:ph idx="1"/>
          </p:nvPr>
        </p:nvSpPr>
        <p:spPr>
          <a:xfrm>
            <a:off x="856061" y="2134475"/>
            <a:ext cx="7429499" cy="3066177"/>
          </a:xfrm>
        </p:spPr>
        <p:txBody>
          <a:bodyPr>
            <a:normAutofit fontScale="92500" lnSpcReduction="20000"/>
          </a:bodyPr>
          <a:lstStyle/>
          <a:p>
            <a:pPr marL="0" indent="0">
              <a:buNone/>
            </a:pPr>
            <a:r>
              <a:rPr lang="en-US" altLang="ja-JP" sz="3000" dirty="0">
                <a:solidFill>
                  <a:schemeClr val="tx1">
                    <a:lumMod val="95000"/>
                  </a:schemeClr>
                </a:solidFill>
              </a:rPr>
              <a:t>[Purpose]</a:t>
            </a:r>
          </a:p>
          <a:p>
            <a:pPr marL="0" indent="0">
              <a:buNone/>
            </a:pPr>
            <a:r>
              <a:rPr lang="en-US" altLang="ja-JP" sz="3000" dirty="0"/>
              <a:t>Understanding Japanese comics</a:t>
            </a:r>
          </a:p>
          <a:p>
            <a:pPr marL="0" indent="0">
              <a:buNone/>
            </a:pPr>
            <a:endParaRPr lang="en-US" altLang="ja-JP" sz="3000" dirty="0">
              <a:solidFill>
                <a:schemeClr val="tx1">
                  <a:lumMod val="95000"/>
                </a:schemeClr>
              </a:solidFill>
            </a:endParaRPr>
          </a:p>
          <a:p>
            <a:pPr marL="0" indent="0">
              <a:buNone/>
            </a:pPr>
            <a:r>
              <a:rPr lang="en-US" altLang="ja-JP" sz="3000" dirty="0">
                <a:solidFill>
                  <a:schemeClr val="tx1">
                    <a:lumMod val="95000"/>
                  </a:schemeClr>
                </a:solidFill>
              </a:rPr>
              <a:t>[Task]</a:t>
            </a:r>
          </a:p>
          <a:p>
            <a:pPr marL="0" indent="0">
              <a:buNone/>
            </a:pPr>
            <a:r>
              <a:rPr lang="en-US" altLang="ja-JP" sz="3000" dirty="0"/>
              <a:t>Emotional estimation of dialogs</a:t>
            </a:r>
          </a:p>
          <a:p>
            <a:pPr marL="0" indent="0">
              <a:buNone/>
            </a:pPr>
            <a:r>
              <a:rPr lang="en-US" altLang="ja-JP" sz="3000" dirty="0"/>
              <a:t>in four-scene comics </a:t>
            </a:r>
          </a:p>
        </p:txBody>
      </p:sp>
      <p:sp>
        <p:nvSpPr>
          <p:cNvPr id="5" name="スライド番号プレースホルダー 4">
            <a:extLst>
              <a:ext uri="{FF2B5EF4-FFF2-40B4-BE49-F238E27FC236}">
                <a16:creationId xmlns:a16="http://schemas.microsoft.com/office/drawing/2014/main" id="{DA7821DC-829E-4F47-A3CF-82AA528BC2A2}"/>
              </a:ext>
            </a:extLst>
          </p:cNvPr>
          <p:cNvSpPr>
            <a:spLocks noGrp="1"/>
          </p:cNvSpPr>
          <p:nvPr>
            <p:ph type="sldNum" sz="quarter" idx="12"/>
          </p:nvPr>
        </p:nvSpPr>
        <p:spPr/>
        <p:txBody>
          <a:bodyPr/>
          <a:lstStyle/>
          <a:p>
            <a:fld id="{84E5AB44-6C43-4864-84E5-D75B94A07FCF}" type="slidenum">
              <a:rPr kumimoji="1" lang="ja-JP" altLang="en-US" smtClean="0"/>
              <a:t>9</a:t>
            </a:fld>
            <a:endParaRPr kumimoji="1" lang="ja-JP" altLang="en-US"/>
          </a:p>
        </p:txBody>
      </p:sp>
      <p:sp>
        <p:nvSpPr>
          <p:cNvPr id="7" name="タイトル 1">
            <a:extLst>
              <a:ext uri="{FF2B5EF4-FFF2-40B4-BE49-F238E27FC236}">
                <a16:creationId xmlns:a16="http://schemas.microsoft.com/office/drawing/2014/main" id="{CBD29880-FD4D-4A5A-8BF4-74096A65EE69}"/>
              </a:ext>
            </a:extLst>
          </p:cNvPr>
          <p:cNvSpPr txBox="1">
            <a:spLocks/>
          </p:cNvSpPr>
          <p:nvPr/>
        </p:nvSpPr>
        <p:spPr>
          <a:xfrm>
            <a:off x="856061" y="857250"/>
            <a:ext cx="7429499" cy="820024"/>
          </a:xfrm>
          <a:prstGeom prst="rect">
            <a:avLst/>
          </a:prstGeom>
        </p:spPr>
        <p:txBody>
          <a:bodyPr vert="horz" lIns="91440" tIns="45720" rIns="91440" bIns="45720" rtlCol="0" anchor="ctr">
            <a:normAutofit/>
          </a:bodyPr>
          <a:lstStyle>
            <a:lvl1pPr algn="l" defTabSz="457200" rtl="0" eaLnBrk="1" latinLnBrk="0" hangingPunct="1">
              <a:spcBef>
                <a:spcPct val="0"/>
              </a:spcBef>
              <a:buNone/>
              <a:defRPr kumimoji="1" sz="2800" kern="1200" cap="none" baseline="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sz="4050">
                <a:solidFill>
                  <a:schemeClr val="tx1"/>
                </a:solidFill>
              </a:rPr>
              <a:t>Introduction</a:t>
            </a:r>
            <a:endParaRPr lang="ja-JP" altLang="en-US" sz="4050" dirty="0">
              <a:solidFill>
                <a:schemeClr val="tx1"/>
              </a:solidFill>
            </a:endParaRPr>
          </a:p>
        </p:txBody>
      </p:sp>
    </p:spTree>
    <p:extLst>
      <p:ext uri="{BB962C8B-B14F-4D97-AF65-F5344CB8AC3E}">
        <p14:creationId xmlns:p14="http://schemas.microsoft.com/office/powerpoint/2010/main" val="2578673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メッシュ">
  <a:themeElements>
    <a:clrScheme name="メッシュ">
      <a:dk1>
        <a:sysClr val="windowText" lastClr="000000"/>
      </a:dk1>
      <a:lt1>
        <a:sysClr val="window" lastClr="FFFFFF"/>
      </a:lt1>
      <a:dk2>
        <a:srgbClr val="363D46"/>
      </a:dk2>
      <a:lt2>
        <a:srgbClr val="EBEBEB"/>
      </a:lt2>
      <a:accent1>
        <a:srgbClr val="F4B54B"/>
      </a:accent1>
      <a:accent2>
        <a:srgbClr val="A2C84E"/>
      </a:accent2>
      <a:accent3>
        <a:srgbClr val="4BC298"/>
      </a:accent3>
      <a:accent4>
        <a:srgbClr val="4CB5D3"/>
      </a:accent4>
      <a:accent5>
        <a:srgbClr val="9167E3"/>
      </a:accent5>
      <a:accent6>
        <a:srgbClr val="E05073"/>
      </a:accent6>
      <a:hlink>
        <a:srgbClr val="E19520"/>
      </a:hlink>
      <a:folHlink>
        <a:srgbClr val="E8B15D"/>
      </a:folHlink>
    </a:clrScheme>
    <a:fontScheme name="メッシュ">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スケール">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7145" cap="flat" cmpd="sng" algn="ctr">
          <a:solidFill>
            <a:schemeClr val="phClr"/>
          </a:solidFill>
          <a:prstDash val="solid"/>
        </a:ln>
        <a:ln w="58420" cap="flat" cmpd="thickThin" algn="ctr">
          <a:solidFill>
            <a:schemeClr val="phClr">
              <a:shade val="95000"/>
              <a:alpha val="50000"/>
              <a:satMod val="150000"/>
            </a:schemeClr>
          </a:solidFill>
          <a:prstDash val="solid"/>
        </a:ln>
      </a:lnStyleLst>
      <a:effectStyleLst>
        <a:effectStyle>
          <a:effectLst/>
        </a:effectStyle>
        <a:effectStyle>
          <a:effectLst>
            <a:outerShdw blurRad="50800" dist="38100" dir="2700000" rotWithShape="0">
              <a:srgbClr val="000000">
                <a:alpha val="60000"/>
              </a:srgbClr>
            </a:outerShdw>
          </a:effectLst>
          <a:scene3d>
            <a:camera prst="orthographicFront">
              <a:rot lat="0" lon="0" rev="0"/>
            </a:camera>
            <a:lightRig rig="flat" dir="tl"/>
          </a:scene3d>
          <a:sp3d prstMaterial="flat">
            <a:bevelT w="31750" h="63500" prst="riblet"/>
          </a:sp3d>
        </a:effectStyle>
        <a:effectStyle>
          <a:effectLst>
            <a:outerShdw blurRad="50800" dist="38100" dir="2700000" algn="ctr" rotWithShape="0">
              <a:srgbClr val="000000">
                <a:alpha val="60000"/>
              </a:srgbClr>
            </a:outerShdw>
          </a:effectLst>
          <a:scene3d>
            <a:camera prst="orthographicFront">
              <a:rot lat="0" lon="0" rev="0"/>
            </a:camera>
            <a:lightRig rig="flat" dir="tl"/>
          </a:scene3d>
          <a:sp3d prstMaterial="flat">
            <a:bevelT w="57150" h="114300" prst="riblet"/>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DD1DAD52-B525-46B5-8E87-60EE23581B9C}"/>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メッシュ</Template>
  <TotalTime>35230</TotalTime>
  <Words>2062</Words>
  <Application>Microsoft Office PowerPoint</Application>
  <PresentationFormat>画面に合わせる (4:3)</PresentationFormat>
  <Paragraphs>393</Paragraphs>
  <Slides>28</Slides>
  <Notes>28</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28</vt:i4>
      </vt:variant>
    </vt:vector>
  </HeadingPairs>
  <TitlesOfParts>
    <vt:vector size="33" baseType="lpstr">
      <vt:lpstr>游ゴシック</vt:lpstr>
      <vt:lpstr>Arial</vt:lpstr>
      <vt:lpstr>Century Gothic</vt:lpstr>
      <vt:lpstr>Wingdings</vt:lpstr>
      <vt:lpstr>メッシュ</vt:lpstr>
      <vt:lpstr>A Method of Emotional Estimation and An Investigation of Multimodalization about Four-Scene Comics  Based on Deep Learning</vt:lpstr>
      <vt:lpstr>Outline</vt:lpstr>
      <vt:lpstr>Outline</vt:lpstr>
      <vt:lpstr>Introduction</vt:lpstr>
      <vt:lpstr>Introduction</vt:lpstr>
      <vt:lpstr>Introduction</vt:lpstr>
      <vt:lpstr>Introduction</vt:lpstr>
      <vt:lpstr>Introduction</vt:lpstr>
      <vt:lpstr>PowerPoint プレゼンテーション</vt:lpstr>
      <vt:lpstr>Outline</vt:lpstr>
      <vt:lpstr>Four-Scene Comic Story Dataset</vt:lpstr>
      <vt:lpstr>・Emotion Label (7 Types)</vt:lpstr>
      <vt:lpstr>Outline</vt:lpstr>
      <vt:lpstr>Procedure</vt:lpstr>
      <vt:lpstr>Procedure</vt:lpstr>
      <vt:lpstr>Procedure</vt:lpstr>
      <vt:lpstr>Procedure</vt:lpstr>
      <vt:lpstr>Outline</vt:lpstr>
      <vt:lpstr>Future Research Plan</vt:lpstr>
      <vt:lpstr>PowerPoint プレゼンテーション</vt:lpstr>
      <vt:lpstr>PowerPoint プレゼンテーション</vt:lpstr>
      <vt:lpstr>BERT</vt:lpstr>
      <vt:lpstr>Illustrarion2Vec</vt:lpstr>
      <vt:lpstr>Input Relationship</vt:lpstr>
      <vt:lpstr>Future Research Plan</vt:lpstr>
      <vt:lpstr>Future Research Plan</vt:lpstr>
      <vt:lpstr>Next Step of My Research</vt:lpstr>
      <vt:lpstr>Procedure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 Y</dc:creator>
  <cp:lastModifiedBy>TAKAYAMA YUSEI</cp:lastModifiedBy>
  <cp:revision>574</cp:revision>
  <dcterms:created xsi:type="dcterms:W3CDTF">2020-01-13T19:40:26Z</dcterms:created>
  <dcterms:modified xsi:type="dcterms:W3CDTF">2020-07-28T01:23:27Z</dcterms:modified>
</cp:coreProperties>
</file>