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80" r:id="rId1"/>
  </p:sldMasterIdLst>
  <p:notesMasterIdLst>
    <p:notesMasterId r:id="rId32"/>
  </p:notesMasterIdLst>
  <p:sldIdLst>
    <p:sldId id="257" r:id="rId2"/>
    <p:sldId id="258" r:id="rId3"/>
    <p:sldId id="490" r:id="rId4"/>
    <p:sldId id="485" r:id="rId5"/>
    <p:sldId id="486" r:id="rId6"/>
    <p:sldId id="487" r:id="rId7"/>
    <p:sldId id="264" r:id="rId8"/>
    <p:sldId id="465" r:id="rId9"/>
    <p:sldId id="466" r:id="rId10"/>
    <p:sldId id="467" r:id="rId11"/>
    <p:sldId id="462" r:id="rId12"/>
    <p:sldId id="260" r:id="rId13"/>
    <p:sldId id="468" r:id="rId14"/>
    <p:sldId id="489" r:id="rId15"/>
    <p:sldId id="471" r:id="rId16"/>
    <p:sldId id="472" r:id="rId17"/>
    <p:sldId id="261" r:id="rId18"/>
    <p:sldId id="473" r:id="rId19"/>
    <p:sldId id="474" r:id="rId20"/>
    <p:sldId id="475" r:id="rId21"/>
    <p:sldId id="476" r:id="rId22"/>
    <p:sldId id="478" r:id="rId23"/>
    <p:sldId id="262" r:id="rId24"/>
    <p:sldId id="477" r:id="rId25"/>
    <p:sldId id="479" r:id="rId26"/>
    <p:sldId id="480" r:id="rId27"/>
    <p:sldId id="263" r:id="rId28"/>
    <p:sldId id="481" r:id="rId29"/>
    <p:sldId id="482" r:id="rId30"/>
    <p:sldId id="491"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テーマ スタイル 2 - アクセント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57990" autoAdjust="0"/>
  </p:normalViewPr>
  <p:slideViewPr>
    <p:cSldViewPr snapToGrid="0">
      <p:cViewPr varScale="1">
        <p:scale>
          <a:sx n="42" d="100"/>
          <a:sy n="42" d="100"/>
        </p:scale>
        <p:origin x="1302" y="4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186BFF-E16A-456A-AC64-2D188C8C74DD}" type="datetimeFigureOut">
              <a:rPr kumimoji="1" lang="ja-JP" altLang="en-US" smtClean="0"/>
              <a:t>2024/11/27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DF74E4-9BC1-4D71-81E6-E5D92EBC56A3}" type="slidenum">
              <a:rPr kumimoji="1" lang="ja-JP" altLang="en-US" smtClean="0"/>
              <a:t>‹#›</a:t>
            </a:fld>
            <a:endParaRPr kumimoji="1" lang="ja-JP" altLang="en-US"/>
          </a:p>
        </p:txBody>
      </p:sp>
    </p:spTree>
    <p:extLst>
      <p:ext uri="{BB962C8B-B14F-4D97-AF65-F5344CB8AC3E}">
        <p14:creationId xmlns:p14="http://schemas.microsoft.com/office/powerpoint/2010/main" val="37482208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ja-JP" altLang="en-US" sz="1200" dirty="0"/>
              <a:t>それでは</a:t>
            </a:r>
            <a:r>
              <a:rPr lang="en-US" altLang="ja-JP" sz="1200" b="0" dirty="0">
                <a:solidFill>
                  <a:schemeClr val="tx1"/>
                </a:solidFill>
                <a:effectLst/>
                <a:latin typeface="Consolas" panose="020B0609020204030204" pitchFamily="49" charset="0"/>
              </a:rPr>
              <a:t>BERT </a:t>
            </a:r>
            <a:r>
              <a:rPr lang="ja-JP" altLang="en-US" sz="1200" dirty="0">
                <a:solidFill>
                  <a:schemeClr val="tx1"/>
                </a:solidFill>
                <a:latin typeface="Consolas" panose="020B0609020204030204" pitchFamily="49" charset="0"/>
              </a:rPr>
              <a:t>を</a:t>
            </a:r>
            <a:r>
              <a:rPr lang="ja-JP" altLang="en-US" sz="1200" b="0" dirty="0">
                <a:solidFill>
                  <a:schemeClr val="tx1"/>
                </a:solidFill>
                <a:effectLst/>
                <a:latin typeface="Consolas" panose="020B0609020204030204" pitchFamily="49" charset="0"/>
              </a:rPr>
              <a:t>用いたテキスト分類における学習可能な重みを導入した</a:t>
            </a:r>
            <a:br>
              <a:rPr lang="en-US" altLang="ja-JP" sz="1200" b="0" dirty="0">
                <a:solidFill>
                  <a:schemeClr val="tx1"/>
                </a:solidFill>
                <a:effectLst/>
                <a:latin typeface="Consolas" panose="020B0609020204030204" pitchFamily="49" charset="0"/>
              </a:rPr>
            </a:br>
            <a:r>
              <a:rPr lang="ja-JP" altLang="en-US" sz="1200" b="0" dirty="0">
                <a:solidFill>
                  <a:schemeClr val="tx1"/>
                </a:solidFill>
                <a:effectLst/>
                <a:latin typeface="Consolas" panose="020B0609020204030204" pitchFamily="49" charset="0"/>
              </a:rPr>
              <a:t>プーリング手法の提案</a:t>
            </a:r>
            <a:r>
              <a:rPr lang="ja-JP" altLang="en-US" sz="1200" dirty="0"/>
              <a:t>と題しまして、創発ソフトウェア研究室の</a:t>
            </a:r>
            <a:r>
              <a:rPr lang="en-US" altLang="ja-JP" sz="1200" dirty="0"/>
              <a:t>M2</a:t>
            </a:r>
            <a:r>
              <a:rPr lang="ja-JP" altLang="en-US" sz="1200" dirty="0"/>
              <a:t>大和が発表します。</a:t>
            </a:r>
            <a:endParaRPr kumimoji="1" lang="ja-JP" altLang="en-US" dirty="0"/>
          </a:p>
        </p:txBody>
      </p:sp>
      <p:sp>
        <p:nvSpPr>
          <p:cNvPr id="4" name="スライド番号プレースホルダー 3"/>
          <p:cNvSpPr>
            <a:spLocks noGrp="1"/>
          </p:cNvSpPr>
          <p:nvPr>
            <p:ph type="sldNum" sz="quarter" idx="5"/>
          </p:nvPr>
        </p:nvSpPr>
        <p:spPr/>
        <p:txBody>
          <a:bodyPr/>
          <a:lstStyle/>
          <a:p>
            <a:fld id="{0A20511A-5EEF-4148-ACCD-232862D6A856}" type="slidenum">
              <a:rPr kumimoji="1" lang="ja-JP" altLang="en-US" smtClean="0"/>
              <a:t>0</a:t>
            </a:fld>
            <a:endParaRPr kumimoji="1" lang="ja-JP" altLang="en-US"/>
          </a:p>
        </p:txBody>
      </p:sp>
    </p:spTree>
    <p:extLst>
      <p:ext uri="{BB962C8B-B14F-4D97-AF65-F5344CB8AC3E}">
        <p14:creationId xmlns:p14="http://schemas.microsoft.com/office/powerpoint/2010/main" val="3760404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トークナイザには </a:t>
            </a:r>
            <a:r>
              <a:rPr kumimoji="1" lang="en-US" altLang="ja-JP" dirty="0" err="1"/>
              <a:t>MeCab</a:t>
            </a:r>
            <a:r>
              <a:rPr kumimoji="1" lang="en-US" altLang="ja-JP" dirty="0"/>
              <a:t> </a:t>
            </a:r>
            <a:r>
              <a:rPr kumimoji="1" lang="ja-JP" altLang="en-US" dirty="0"/>
              <a:t>による単語分割と　 </a:t>
            </a:r>
            <a:r>
              <a:rPr kumimoji="1" lang="en-US" altLang="ja-JP" dirty="0" err="1"/>
              <a:t>WordPiece</a:t>
            </a:r>
            <a:r>
              <a:rPr kumimoji="1" lang="en-US" altLang="ja-JP" dirty="0"/>
              <a:t> </a:t>
            </a:r>
            <a:r>
              <a:rPr kumimoji="1" lang="ja-JP" altLang="en-US" dirty="0"/>
              <a:t>によるサブワード分割が用いられています．　</a:t>
            </a:r>
            <a:r>
              <a:rPr kumimoji="1" lang="en-US" altLang="ja-JP" dirty="0" err="1"/>
              <a:t>Mecab</a:t>
            </a:r>
            <a:r>
              <a:rPr kumimoji="1" lang="en-US" altLang="ja-JP" dirty="0"/>
              <a:t> </a:t>
            </a:r>
            <a:r>
              <a:rPr kumimoji="1" lang="ja-JP" altLang="en-US" dirty="0"/>
              <a:t>の辞書は </a:t>
            </a:r>
            <a:r>
              <a:rPr kumimoji="1" lang="en-US" altLang="ja-JP" dirty="0" err="1"/>
              <a:t>Unidic</a:t>
            </a:r>
            <a:r>
              <a:rPr kumimoji="1" lang="en-US" altLang="ja-JP" dirty="0"/>
              <a:t> </a:t>
            </a:r>
            <a:r>
              <a:rPr kumimoji="1" lang="ja-JP" altLang="en-US" dirty="0"/>
              <a:t>が用いられています．また，語彙サイズは </a:t>
            </a:r>
            <a:r>
              <a:rPr kumimoji="1" lang="en-US" altLang="ja-JP" dirty="0"/>
              <a:t>32,768 </a:t>
            </a:r>
            <a:r>
              <a:rPr kumimoji="1" lang="ja-JP" altLang="en-US" dirty="0"/>
              <a:t>となっています．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本研究では，従来の使用方法にならって　入力時にトークンである，</a:t>
            </a:r>
            <a:r>
              <a:rPr kumimoji="1" lang="en-US" altLang="ja-JP" sz="1200" dirty="0"/>
              <a:t>[CLS] </a:t>
            </a:r>
            <a:r>
              <a:rPr kumimoji="1" lang="ja-JP" altLang="en-US" sz="1200" dirty="0"/>
              <a:t>トークン</a:t>
            </a:r>
            <a:r>
              <a:rPr kumimoji="1" lang="en-US" altLang="ja-JP" sz="1200" dirty="0"/>
              <a:t>, [SEP]</a:t>
            </a:r>
            <a:r>
              <a:rPr kumimoji="1" lang="ja-JP" altLang="en-US" sz="1200" dirty="0"/>
              <a:t>トークン</a:t>
            </a:r>
            <a:r>
              <a:rPr kumimoji="1" lang="en-US" altLang="ja-JP" sz="1200" dirty="0"/>
              <a:t>, [PAD] </a:t>
            </a:r>
            <a:r>
              <a:rPr kumimoji="1" lang="ja-JP" altLang="en-US" sz="1200" dirty="0"/>
              <a:t>トークンを付与しています。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こちらの例のように特殊トークンの付与及び単語分割をした後対応するトークンに変換します．</a:t>
            </a:r>
            <a:endParaRPr kumimoji="1" lang="en-US" altLang="ja-JP" sz="1200" dirty="0"/>
          </a:p>
          <a:p>
            <a:endParaRPr kumimoji="1" lang="en-US" altLang="ja-JP" dirty="0"/>
          </a:p>
        </p:txBody>
      </p:sp>
      <p:sp>
        <p:nvSpPr>
          <p:cNvPr id="4" name="スライド番号プレースホルダー 3"/>
          <p:cNvSpPr>
            <a:spLocks noGrp="1"/>
          </p:cNvSpPr>
          <p:nvPr>
            <p:ph type="sldNum" sz="quarter" idx="5"/>
          </p:nvPr>
        </p:nvSpPr>
        <p:spPr/>
        <p:txBody>
          <a:bodyPr/>
          <a:lstStyle/>
          <a:p>
            <a:fld id="{36DF74E4-9BC1-4D71-81E6-E5D92EBC56A3}" type="slidenum">
              <a:rPr kumimoji="1" lang="ja-JP" altLang="en-US" smtClean="0"/>
              <a:t>9</a:t>
            </a:fld>
            <a:endParaRPr kumimoji="1" lang="ja-JP" altLang="en-US"/>
          </a:p>
        </p:txBody>
      </p:sp>
    </p:spTree>
    <p:extLst>
      <p:ext uri="{BB962C8B-B14F-4D97-AF65-F5344CB8AC3E}">
        <p14:creationId xmlns:p14="http://schemas.microsoft.com/office/powerpoint/2010/main" val="4004464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dirty="0">
                <a:solidFill>
                  <a:srgbClr val="CCCCCC"/>
                </a:solidFill>
                <a:effectLst/>
                <a:latin typeface="Consolas" panose="020B0609020204030204" pitchFamily="49" charset="0"/>
              </a:rPr>
              <a:t>プーリングについて改めて説明します。</a:t>
            </a:r>
            <a:endParaRPr lang="en-US" altLang="ja-JP" b="0" dirty="0">
              <a:solidFill>
                <a:srgbClr val="CCCCCC"/>
              </a:solidFill>
              <a:effectLst/>
              <a:latin typeface="Consolas" panose="020B0609020204030204" pitchFamily="49" charset="0"/>
            </a:endParaRPr>
          </a:p>
          <a:p>
            <a:r>
              <a:rPr lang="ja-JP" altLang="en-US" b="0" dirty="0">
                <a:solidFill>
                  <a:srgbClr val="CCCCCC"/>
                </a:solidFill>
                <a:effectLst/>
                <a:latin typeface="Consolas" panose="020B0609020204030204" pitchFamily="49" charset="0"/>
              </a:rPr>
              <a:t>プーリングとは，入力されたデータから特徴量を抽出する手法です．図に要素の平均をとる </a:t>
            </a:r>
            <a:r>
              <a:rPr lang="en-US" altLang="ja-JP" b="0" dirty="0">
                <a:solidFill>
                  <a:srgbClr val="CCCCCC"/>
                </a:solidFill>
                <a:effectLst/>
                <a:latin typeface="Consolas" panose="020B0609020204030204" pitchFamily="49" charset="0"/>
              </a:rPr>
              <a:t>average pooling</a:t>
            </a:r>
            <a:r>
              <a:rPr lang="ja-JP" altLang="en-US" b="0" dirty="0">
                <a:solidFill>
                  <a:srgbClr val="CCCCCC"/>
                </a:solidFill>
                <a:effectLst/>
                <a:latin typeface="Consolas" panose="020B0609020204030204" pitchFamily="49" charset="0"/>
              </a:rPr>
              <a:t>の例を示しています．プーリングの利点として，計算量を削減できる点や，入力から有用な特徴量を抽出することができる点などが挙げられる．</a:t>
            </a:r>
          </a:p>
          <a:p>
            <a:r>
              <a:rPr lang="ja-JP" altLang="en-US" b="0" dirty="0">
                <a:solidFill>
                  <a:srgbClr val="CCCCCC"/>
                </a:solidFill>
                <a:effectLst/>
                <a:latin typeface="Consolas" panose="020B0609020204030204" pitchFamily="49" charset="0"/>
              </a:rPr>
              <a:t>本研究では </a:t>
            </a:r>
            <a:r>
              <a:rPr lang="en-US" altLang="ja-JP" b="0" dirty="0">
                <a:solidFill>
                  <a:srgbClr val="CCCCCC"/>
                </a:solidFill>
                <a:effectLst/>
                <a:latin typeface="Consolas" panose="020B0609020204030204" pitchFamily="49" charset="0"/>
              </a:rPr>
              <a:t>BERT </a:t>
            </a:r>
            <a:r>
              <a:rPr lang="ja-JP" altLang="en-US" b="0" dirty="0">
                <a:solidFill>
                  <a:srgbClr val="CCCCCC"/>
                </a:solidFill>
                <a:effectLst/>
                <a:latin typeface="Consolas" panose="020B0609020204030204" pitchFamily="49" charset="0"/>
              </a:rPr>
              <a:t>の最終層から獲得できる埋め込み表現のうち，</a:t>
            </a:r>
            <a:r>
              <a:rPr lang="en-US" altLang="ja-JP" b="0" dirty="0">
                <a:solidFill>
                  <a:srgbClr val="CCCCCC"/>
                </a:solidFill>
                <a:effectLst/>
                <a:latin typeface="Consolas" panose="020B0609020204030204" pitchFamily="49" charset="0"/>
              </a:rPr>
              <a:t>[CLS] </a:t>
            </a:r>
            <a:r>
              <a:rPr lang="ja-JP" altLang="en-US" b="0" dirty="0">
                <a:solidFill>
                  <a:srgbClr val="CCCCCC"/>
                </a:solidFill>
                <a:effectLst/>
                <a:latin typeface="Consolas" panose="020B0609020204030204" pitchFamily="49" charset="0"/>
              </a:rPr>
              <a:t>トークンのプーリングと </a:t>
            </a:r>
            <a:r>
              <a:rPr lang="en-US" altLang="ja-JP" b="0" dirty="0">
                <a:solidFill>
                  <a:srgbClr val="CCCCCC"/>
                </a:solidFill>
                <a:effectLst/>
                <a:latin typeface="Consolas" panose="020B0609020204030204" pitchFamily="49" charset="0"/>
              </a:rPr>
              <a:t>average pooling </a:t>
            </a:r>
            <a:r>
              <a:rPr lang="ja-JP" altLang="en-US" b="0" dirty="0">
                <a:solidFill>
                  <a:srgbClr val="CCCCCC"/>
                </a:solidFill>
                <a:effectLst/>
                <a:latin typeface="Consolas" panose="020B0609020204030204" pitchFamily="49" charset="0"/>
              </a:rPr>
              <a:t>を組み合わせて使用します．</a:t>
            </a:r>
          </a:p>
        </p:txBody>
      </p:sp>
      <p:sp>
        <p:nvSpPr>
          <p:cNvPr id="4" name="スライド番号プレースホルダー 3"/>
          <p:cNvSpPr>
            <a:spLocks noGrp="1"/>
          </p:cNvSpPr>
          <p:nvPr>
            <p:ph type="sldNum" sz="quarter" idx="5"/>
          </p:nvPr>
        </p:nvSpPr>
        <p:spPr/>
        <p:txBody>
          <a:bodyPr/>
          <a:lstStyle/>
          <a:p>
            <a:fld id="{36DF74E4-9BC1-4D71-81E6-E5D92EBC56A3}" type="slidenum">
              <a:rPr kumimoji="1" lang="ja-JP" altLang="en-US" smtClean="0"/>
              <a:t>10</a:t>
            </a:fld>
            <a:endParaRPr kumimoji="1" lang="ja-JP" altLang="en-US"/>
          </a:p>
        </p:txBody>
      </p:sp>
    </p:spTree>
    <p:extLst>
      <p:ext uri="{BB962C8B-B14F-4D97-AF65-F5344CB8AC3E}">
        <p14:creationId xmlns:p14="http://schemas.microsoft.com/office/powerpoint/2010/main" val="1180422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提案手法に移ります．</a:t>
            </a:r>
          </a:p>
        </p:txBody>
      </p:sp>
      <p:sp>
        <p:nvSpPr>
          <p:cNvPr id="4" name="スライド番号プレースホルダー 3"/>
          <p:cNvSpPr>
            <a:spLocks noGrp="1"/>
          </p:cNvSpPr>
          <p:nvPr>
            <p:ph type="sldNum" sz="quarter" idx="5"/>
          </p:nvPr>
        </p:nvSpPr>
        <p:spPr/>
        <p:txBody>
          <a:bodyPr/>
          <a:lstStyle/>
          <a:p>
            <a:fld id="{0A20511A-5EEF-4148-ACCD-232862D6A856}" type="slidenum">
              <a:rPr kumimoji="1" lang="ja-JP" altLang="en-US" smtClean="0"/>
              <a:t>11</a:t>
            </a:fld>
            <a:endParaRPr kumimoji="1" lang="ja-JP" altLang="en-US"/>
          </a:p>
        </p:txBody>
      </p:sp>
    </p:spTree>
    <p:extLst>
      <p:ext uri="{BB962C8B-B14F-4D97-AF65-F5344CB8AC3E}">
        <p14:creationId xmlns:p14="http://schemas.microsoft.com/office/powerpoint/2010/main" val="1339129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本研究の提案手法である </a:t>
            </a:r>
            <a:r>
              <a:rPr kumimoji="1" lang="en-US" altLang="ja-JP" dirty="0"/>
              <a:t>CLS- Average Pooling , CAP </a:t>
            </a:r>
            <a:r>
              <a:rPr kumimoji="1" lang="ja-JP" altLang="en-US" dirty="0"/>
              <a:t>について説明します．</a:t>
            </a:r>
            <a:endParaRPr kumimoji="1" lang="en-US" altLang="ja-JP" dirty="0"/>
          </a:p>
          <a:p>
            <a:r>
              <a:rPr lang="en-US" altLang="ja-JP" b="0" dirty="0">
                <a:solidFill>
                  <a:srgbClr val="CCCCCC"/>
                </a:solidFill>
                <a:effectLst/>
                <a:latin typeface="Consolas" panose="020B0609020204030204" pitchFamily="49" charset="0"/>
              </a:rPr>
              <a:t>CAP </a:t>
            </a:r>
            <a:r>
              <a:rPr lang="ja-JP" altLang="en-US" b="0" dirty="0">
                <a:solidFill>
                  <a:srgbClr val="CCCCCC"/>
                </a:solidFill>
                <a:effectLst/>
                <a:latin typeface="Consolas" panose="020B0609020204030204" pitchFamily="49" charset="0"/>
              </a:rPr>
              <a:t>は </a:t>
            </a:r>
            <a:r>
              <a:rPr lang="en-US" altLang="ja-JP" b="0" dirty="0">
                <a:solidFill>
                  <a:srgbClr val="CCCCCC"/>
                </a:solidFill>
                <a:effectLst/>
                <a:latin typeface="Consolas" panose="020B0609020204030204" pitchFamily="49" charset="0"/>
              </a:rPr>
              <a:t>BERT </a:t>
            </a:r>
            <a:r>
              <a:rPr lang="ja-JP" altLang="en-US" b="0" dirty="0">
                <a:solidFill>
                  <a:srgbClr val="CCCCCC"/>
                </a:solidFill>
                <a:effectLst/>
                <a:latin typeface="Consolas" panose="020B0609020204030204" pitchFamily="49" charset="0"/>
              </a:rPr>
              <a:t>の 最終層から得られる </a:t>
            </a:r>
            <a:r>
              <a:rPr lang="en-US" altLang="ja-JP" b="0" dirty="0">
                <a:solidFill>
                  <a:srgbClr val="CCCCCC"/>
                </a:solidFill>
                <a:effectLst/>
                <a:latin typeface="Consolas" panose="020B0609020204030204" pitchFamily="49" charset="0"/>
              </a:rPr>
              <a:t>[CLS] </a:t>
            </a:r>
            <a:r>
              <a:rPr lang="ja-JP" altLang="en-US" b="0" dirty="0">
                <a:solidFill>
                  <a:srgbClr val="CCCCCC"/>
                </a:solidFill>
                <a:effectLst/>
                <a:latin typeface="Consolas" panose="020B0609020204030204" pitchFamily="49" charset="0"/>
              </a:rPr>
              <a:t>トークンの埋め込み表現と </a:t>
            </a:r>
            <a:r>
              <a:rPr lang="en-US" altLang="ja-JP" b="0" dirty="0">
                <a:solidFill>
                  <a:srgbClr val="CCCCCC"/>
                </a:solidFill>
                <a:effectLst/>
                <a:latin typeface="Consolas" panose="020B0609020204030204" pitchFamily="49" charset="0"/>
              </a:rPr>
              <a:t>average pooling </a:t>
            </a:r>
            <a:r>
              <a:rPr lang="ja-JP" altLang="en-US" b="0" dirty="0">
                <a:solidFill>
                  <a:srgbClr val="CCCCCC"/>
                </a:solidFill>
                <a:effectLst/>
                <a:latin typeface="Consolas" panose="020B0609020204030204" pitchFamily="49" charset="0"/>
              </a:rPr>
              <a:t>で獲得した埋め込み表現を学習可能な重み付き和で組み合わせたものです．</a:t>
            </a:r>
            <a:endParaRPr lang="en-US" altLang="ja-JP" b="0" dirty="0">
              <a:solidFill>
                <a:srgbClr val="CCCCCC"/>
              </a:solidFill>
              <a:effectLst/>
              <a:latin typeface="Consolas" panose="020B0609020204030204" pitchFamily="49" charset="0"/>
            </a:endParaRPr>
          </a:p>
          <a:p>
            <a:r>
              <a:rPr lang="ja-JP" altLang="en-US" b="0" dirty="0">
                <a:solidFill>
                  <a:srgbClr val="CCCCCC"/>
                </a:solidFill>
                <a:effectLst/>
                <a:latin typeface="Consolas" panose="020B0609020204030204" pitchFamily="49" charset="0"/>
              </a:rPr>
              <a:t>また，</a:t>
            </a:r>
            <a:r>
              <a:rPr lang="en-US" altLang="ja-JP" b="0" dirty="0">
                <a:solidFill>
                  <a:srgbClr val="CCCCCC"/>
                </a:solidFill>
                <a:effectLst/>
                <a:latin typeface="Consolas" panose="020B0609020204030204" pitchFamily="49" charset="0"/>
              </a:rPr>
              <a:t>[CLS] </a:t>
            </a:r>
            <a:r>
              <a:rPr lang="ja-JP" altLang="en-US" b="0" dirty="0">
                <a:solidFill>
                  <a:srgbClr val="CCCCCC"/>
                </a:solidFill>
                <a:effectLst/>
                <a:latin typeface="Consolas" panose="020B0609020204030204" pitchFamily="49" charset="0"/>
              </a:rPr>
              <a:t>トークンの埋め込み表現に対する重みと</a:t>
            </a:r>
            <a:r>
              <a:rPr lang="en-US" altLang="ja-JP" b="0" dirty="0">
                <a:solidFill>
                  <a:srgbClr val="CCCCCC"/>
                </a:solidFill>
                <a:effectLst/>
                <a:latin typeface="Consolas" panose="020B0609020204030204" pitchFamily="49" charset="0"/>
              </a:rPr>
              <a:t>average pooling </a:t>
            </a:r>
            <a:r>
              <a:rPr lang="ja-JP" altLang="en-US" b="0" dirty="0">
                <a:solidFill>
                  <a:srgbClr val="CCCCCC"/>
                </a:solidFill>
                <a:effectLst/>
                <a:latin typeface="Consolas" panose="020B0609020204030204" pitchFamily="49" charset="0"/>
              </a:rPr>
              <a:t>で獲得した埋め込み表現に対する重みは モデル全体の学習と同時に学習します．</a:t>
            </a:r>
            <a:endParaRPr lang="en-US" altLang="ja-JP" b="0" dirty="0">
              <a:solidFill>
                <a:srgbClr val="CCCCCC"/>
              </a:solidFill>
              <a:effectLst/>
              <a:latin typeface="Consolas" panose="020B0609020204030204" pitchFamily="49" charset="0"/>
            </a:endParaRPr>
          </a:p>
        </p:txBody>
      </p:sp>
      <p:sp>
        <p:nvSpPr>
          <p:cNvPr id="4" name="スライド番号プレースホルダー 3"/>
          <p:cNvSpPr>
            <a:spLocks noGrp="1"/>
          </p:cNvSpPr>
          <p:nvPr>
            <p:ph type="sldNum" sz="quarter" idx="5"/>
          </p:nvPr>
        </p:nvSpPr>
        <p:spPr/>
        <p:txBody>
          <a:bodyPr/>
          <a:lstStyle/>
          <a:p>
            <a:fld id="{36DF74E4-9BC1-4D71-81E6-E5D92EBC56A3}" type="slidenum">
              <a:rPr kumimoji="1" lang="ja-JP" altLang="en-US" smtClean="0"/>
              <a:t>12</a:t>
            </a:fld>
            <a:endParaRPr kumimoji="1" lang="ja-JP" altLang="en-US"/>
          </a:p>
        </p:txBody>
      </p:sp>
    </p:spTree>
    <p:extLst>
      <p:ext uri="{BB962C8B-B14F-4D97-AF65-F5344CB8AC3E}">
        <p14:creationId xmlns:p14="http://schemas.microsoft.com/office/powerpoint/2010/main" val="2257761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dirty="0">
                <a:solidFill>
                  <a:srgbClr val="CCCCCC"/>
                </a:solidFill>
                <a:effectLst/>
                <a:latin typeface="Consolas" panose="020B0609020204030204" pitchFamily="49" charset="0"/>
              </a:rPr>
              <a:t>ここで </a:t>
            </a:r>
            <a:r>
              <a:rPr lang="en-US" altLang="ja-JP" b="0" dirty="0">
                <a:solidFill>
                  <a:srgbClr val="CCCCCC"/>
                </a:solidFill>
                <a:effectLst/>
                <a:latin typeface="Consolas" panose="020B0609020204030204" pitchFamily="49" charset="0"/>
              </a:rPr>
              <a:t>BERT </a:t>
            </a:r>
            <a:r>
              <a:rPr lang="ja-JP" altLang="en-US" b="0" dirty="0">
                <a:solidFill>
                  <a:srgbClr val="CCCCCC"/>
                </a:solidFill>
                <a:effectLst/>
                <a:latin typeface="Consolas" panose="020B0609020204030204" pitchFamily="49" charset="0"/>
              </a:rPr>
              <a:t>における </a:t>
            </a:r>
            <a:r>
              <a:rPr lang="en-US" altLang="ja-JP" b="0" dirty="0">
                <a:solidFill>
                  <a:srgbClr val="CCCCCC"/>
                </a:solidFill>
                <a:effectLst/>
                <a:latin typeface="Consolas" panose="020B0609020204030204" pitchFamily="49" charset="0"/>
              </a:rPr>
              <a:t>[CLS]</a:t>
            </a:r>
            <a:r>
              <a:rPr lang="ja-JP" altLang="en-US" b="0" dirty="0">
                <a:solidFill>
                  <a:srgbClr val="CCCCCC"/>
                </a:solidFill>
                <a:effectLst/>
                <a:latin typeface="Consolas" panose="020B0609020204030204" pitchFamily="49" charset="0"/>
              </a:rPr>
              <a:t>トークンによるプーリングと </a:t>
            </a:r>
            <a:r>
              <a:rPr lang="en-US" altLang="ja-JP" b="0" dirty="0">
                <a:solidFill>
                  <a:srgbClr val="CCCCCC"/>
                </a:solidFill>
                <a:effectLst/>
                <a:latin typeface="Consolas" panose="020B0609020204030204" pitchFamily="49" charset="0"/>
              </a:rPr>
              <a:t>average pooling </a:t>
            </a:r>
            <a:r>
              <a:rPr lang="ja-JP" altLang="en-US" b="0" dirty="0">
                <a:solidFill>
                  <a:srgbClr val="CCCCCC"/>
                </a:solidFill>
                <a:effectLst/>
                <a:latin typeface="Consolas" panose="020B0609020204030204" pitchFamily="49" charset="0"/>
              </a:rPr>
              <a:t>ついて説明します。</a:t>
            </a:r>
            <a:endParaRPr lang="en-US" altLang="ja-JP" b="0" dirty="0">
              <a:solidFill>
                <a:srgbClr val="CCCCCC"/>
              </a:solidFill>
              <a:effectLst/>
              <a:latin typeface="Consolas" panose="020B0609020204030204" pitchFamily="49" charset="0"/>
            </a:endParaRPr>
          </a:p>
          <a:p>
            <a:r>
              <a:rPr lang="en-US" altLang="ja-JP" b="0" dirty="0">
                <a:solidFill>
                  <a:srgbClr val="CCCCCC"/>
                </a:solidFill>
                <a:effectLst/>
                <a:latin typeface="Consolas" panose="020B0609020204030204" pitchFamily="49" charset="0"/>
              </a:rPr>
              <a:t>[CLS]</a:t>
            </a:r>
            <a:r>
              <a:rPr lang="ja-JP" altLang="en-US" b="0" dirty="0">
                <a:solidFill>
                  <a:srgbClr val="CCCCCC"/>
                </a:solidFill>
                <a:effectLst/>
                <a:latin typeface="Consolas" panose="020B0609020204030204" pitchFamily="49" charset="0"/>
              </a:rPr>
              <a:t>トークンは分類用のトークンとして与えられており、学習を通じて分類に適した埋め込み表現を獲得します。そのため、文章全体の埋め込み表現として扱われます。</a:t>
            </a:r>
            <a:endParaRPr lang="en-US" altLang="ja-JP" b="0" dirty="0">
              <a:solidFill>
                <a:srgbClr val="CCCCCC"/>
              </a:solidFill>
              <a:effectLst/>
              <a:latin typeface="Consolas" panose="020B0609020204030204" pitchFamily="49" charset="0"/>
            </a:endParaRPr>
          </a:p>
          <a:p>
            <a:r>
              <a:rPr lang="en-US" altLang="ja-JP" b="0" dirty="0">
                <a:solidFill>
                  <a:srgbClr val="CCCCCC"/>
                </a:solidFill>
                <a:effectLst/>
                <a:latin typeface="Consolas" panose="020B0609020204030204" pitchFamily="49" charset="0"/>
              </a:rPr>
              <a:t>Average pooling </a:t>
            </a:r>
            <a:r>
              <a:rPr lang="ja-JP" altLang="en-US" b="0" dirty="0">
                <a:solidFill>
                  <a:srgbClr val="CCCCCC"/>
                </a:solidFill>
                <a:effectLst/>
                <a:latin typeface="Consolas" panose="020B0609020204030204" pitchFamily="49" charset="0"/>
              </a:rPr>
              <a:t>では 単語の埋め込み表現を平均化しているため、単語の意味を考慮した埋め込み表現として扱われます。</a:t>
            </a:r>
            <a:endParaRPr lang="en-US" altLang="ja-JP" b="0" dirty="0">
              <a:solidFill>
                <a:srgbClr val="CCCCCC"/>
              </a:solidFill>
              <a:effectLst/>
              <a:latin typeface="Consolas" panose="020B0609020204030204" pitchFamily="49" charset="0"/>
            </a:endParaRPr>
          </a:p>
          <a:p>
            <a:r>
              <a:rPr lang="ja-JP" altLang="en-US" b="0" dirty="0">
                <a:solidFill>
                  <a:srgbClr val="CCCCCC"/>
                </a:solidFill>
                <a:effectLst/>
                <a:latin typeface="Consolas" panose="020B0609020204030204" pitchFamily="49" charset="0"/>
              </a:rPr>
              <a:t>本研究の提案手法では、これらを組み合わせることで </a:t>
            </a:r>
            <a:r>
              <a:rPr lang="en-US" altLang="ja-JP" b="0" dirty="0">
                <a:solidFill>
                  <a:srgbClr val="CCCCCC"/>
                </a:solidFill>
                <a:effectLst/>
                <a:latin typeface="Consolas" panose="020B0609020204030204" pitchFamily="49" charset="0"/>
              </a:rPr>
              <a:t>[CLS] </a:t>
            </a:r>
            <a:r>
              <a:rPr lang="ja-JP" altLang="en-US" b="0" dirty="0">
                <a:solidFill>
                  <a:srgbClr val="CCCCCC"/>
                </a:solidFill>
                <a:effectLst/>
                <a:latin typeface="Consolas" panose="020B0609020204030204" pitchFamily="49" charset="0"/>
              </a:rPr>
              <a:t>トークンのみでは補えない部分を </a:t>
            </a:r>
            <a:r>
              <a:rPr lang="en-US" altLang="ja-JP" b="0" dirty="0">
                <a:solidFill>
                  <a:srgbClr val="CCCCCC"/>
                </a:solidFill>
                <a:effectLst/>
                <a:latin typeface="Consolas" panose="020B0609020204030204" pitchFamily="49" charset="0"/>
              </a:rPr>
              <a:t>average pooling </a:t>
            </a:r>
            <a:r>
              <a:rPr lang="ja-JP" altLang="en-US" b="0" dirty="0">
                <a:solidFill>
                  <a:srgbClr val="CCCCCC"/>
                </a:solidFill>
                <a:effectLst/>
                <a:latin typeface="Consolas" panose="020B0609020204030204" pitchFamily="49" charset="0"/>
              </a:rPr>
              <a:t>で補完することを目的としています。</a:t>
            </a:r>
            <a:endParaRPr lang="en-US" altLang="ja-JP" b="0" dirty="0">
              <a:solidFill>
                <a:srgbClr val="CCCCCC"/>
              </a:solidFill>
              <a:effectLst/>
              <a:latin typeface="Consolas" panose="020B0609020204030204" pitchFamily="49" charset="0"/>
            </a:endParaRPr>
          </a:p>
          <a:p>
            <a:r>
              <a:rPr lang="ja-JP" altLang="en-US" b="0" dirty="0">
                <a:solidFill>
                  <a:srgbClr val="CCCCCC"/>
                </a:solidFill>
                <a:effectLst/>
                <a:latin typeface="Consolas" panose="020B0609020204030204" pitchFamily="49" charset="0"/>
              </a:rPr>
              <a:t>また、重みを学習可能なパラメータとして扱うことでタスクに応じた適切な重みを獲得することを目指します。</a:t>
            </a:r>
            <a:endParaRPr lang="en-US" altLang="ja-JP" b="0" dirty="0">
              <a:solidFill>
                <a:srgbClr val="CCCCCC"/>
              </a:solidFill>
              <a:effectLst/>
              <a:latin typeface="Consolas" panose="020B0609020204030204" pitchFamily="49" charset="0"/>
            </a:endParaRPr>
          </a:p>
        </p:txBody>
      </p:sp>
      <p:sp>
        <p:nvSpPr>
          <p:cNvPr id="4" name="スライド番号プレースホルダー 3"/>
          <p:cNvSpPr>
            <a:spLocks noGrp="1"/>
          </p:cNvSpPr>
          <p:nvPr>
            <p:ph type="sldNum" sz="quarter" idx="5"/>
          </p:nvPr>
        </p:nvSpPr>
        <p:spPr/>
        <p:txBody>
          <a:bodyPr/>
          <a:lstStyle/>
          <a:p>
            <a:fld id="{36DF74E4-9BC1-4D71-81E6-E5D92EBC56A3}" type="slidenum">
              <a:rPr kumimoji="1" lang="ja-JP" altLang="en-US" smtClean="0"/>
              <a:t>13</a:t>
            </a:fld>
            <a:endParaRPr kumimoji="1" lang="ja-JP" altLang="en-US"/>
          </a:p>
        </p:txBody>
      </p:sp>
    </p:spTree>
    <p:extLst>
      <p:ext uri="{BB962C8B-B14F-4D97-AF65-F5344CB8AC3E}">
        <p14:creationId xmlns:p14="http://schemas.microsoft.com/office/powerpoint/2010/main" val="27573668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右の図に提案手法のモデルの概要図を示します．テキスト分類における本モデルの流れを説明します．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まずはじめに、入力文章をトークン化し，それを </a:t>
            </a:r>
            <a:r>
              <a:rPr kumimoji="1" lang="en-US" altLang="ja-JP" dirty="0"/>
              <a:t>BERT </a:t>
            </a:r>
            <a:r>
              <a:rPr kumimoji="1" lang="ja-JP" altLang="en-US" dirty="0"/>
              <a:t>への入力とします．そして </a:t>
            </a:r>
            <a:r>
              <a:rPr kumimoji="1" lang="en-US" altLang="ja-JP" dirty="0"/>
              <a:t>BERT </a:t>
            </a:r>
            <a:r>
              <a:rPr kumimoji="1" lang="ja-JP" altLang="en-US" dirty="0"/>
              <a:t>の最終層から得られた </a:t>
            </a:r>
            <a:r>
              <a:rPr kumimoji="1" lang="en-US" altLang="ja-JP" dirty="0"/>
              <a:t>[CLS] </a:t>
            </a:r>
            <a:r>
              <a:rPr kumimoji="1" lang="ja-JP" altLang="en-US" dirty="0"/>
              <a:t>トークンの埋め込み表現と それ以外の単語トークンの埋め込み表現に分けます．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[CLS]</a:t>
            </a:r>
            <a:r>
              <a:rPr kumimoji="1" lang="ja-JP" altLang="en-US" dirty="0"/>
              <a:t>　トークン以外の埋め込み表現を </a:t>
            </a:r>
            <a:r>
              <a:rPr kumimoji="1" lang="en-US" altLang="ja-JP" dirty="0"/>
              <a:t>average pooling </a:t>
            </a:r>
            <a:r>
              <a:rPr kumimoji="1" lang="ja-JP" altLang="en-US" dirty="0"/>
              <a:t>によって平均化します． </a:t>
            </a:r>
            <a:r>
              <a:rPr kumimoji="1" lang="en-US" altLang="ja-JP" dirty="0"/>
              <a:t>Average pooling </a:t>
            </a:r>
            <a:r>
              <a:rPr kumimoji="1" lang="ja-JP" altLang="en-US" dirty="0"/>
              <a:t>の計算式は 左側のこの式となっています． </a:t>
            </a:r>
            <a:r>
              <a:rPr kumimoji="1" lang="en-US" altLang="ja-JP" dirty="0"/>
              <a:t>N </a:t>
            </a:r>
            <a:r>
              <a:rPr kumimoji="1" lang="ja-JP" altLang="en-US" dirty="0"/>
              <a:t>は 文章をトークン化した時の長さとなっています．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ここで，</a:t>
            </a:r>
            <a:r>
              <a:rPr kumimoji="1" lang="en-US" altLang="ja-JP" dirty="0"/>
              <a:t>[CLS]</a:t>
            </a:r>
            <a:r>
              <a:rPr kumimoji="1" lang="ja-JP" altLang="en-US" dirty="0"/>
              <a:t>　トークン の埋め込み表現を </a:t>
            </a:r>
            <a:r>
              <a:rPr kumimoji="1" lang="en-US" altLang="ja-JP" dirty="0"/>
              <a:t>E_[CLS] </a:t>
            </a:r>
            <a:r>
              <a:rPr kumimoji="1" lang="ja-JP" altLang="en-US" dirty="0"/>
              <a:t>， </a:t>
            </a:r>
            <a:r>
              <a:rPr kumimoji="1" lang="en-US" altLang="ja-JP" dirty="0"/>
              <a:t>average pooling </a:t>
            </a:r>
            <a:r>
              <a:rPr kumimoji="1" lang="ja-JP" altLang="en-US" dirty="0"/>
              <a:t>によって得られた 埋め込み表現を </a:t>
            </a:r>
            <a:r>
              <a:rPr kumimoji="1" lang="en-US" altLang="ja-JP" dirty="0" err="1"/>
              <a:t>E_average</a:t>
            </a:r>
            <a:r>
              <a:rPr kumimoji="1" lang="en-US" altLang="ja-JP" dirty="0"/>
              <a:t> </a:t>
            </a:r>
            <a:r>
              <a:rPr kumimoji="1" lang="ja-JP" altLang="en-US" dirty="0"/>
              <a:t>とします．これらの埋め込み表現を</a:t>
            </a:r>
            <a:r>
              <a:rPr kumimoji="1" lang="en-US" altLang="ja-JP" dirty="0"/>
              <a:t> CAP </a:t>
            </a:r>
            <a:r>
              <a:rPr kumimoji="1" lang="ja-JP" altLang="en-US" dirty="0"/>
              <a:t>層に入力して 重み付き和 </a:t>
            </a:r>
            <a:r>
              <a:rPr kumimoji="1" lang="en-US" altLang="ja-JP" dirty="0"/>
              <a:t>C </a:t>
            </a:r>
            <a:r>
              <a:rPr kumimoji="1" lang="ja-JP" altLang="en-US" dirty="0"/>
              <a:t>を獲得します．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そしてこのようにして獲得した重み付き和 </a:t>
            </a:r>
            <a:r>
              <a:rPr kumimoji="1" lang="en-US" altLang="ja-JP" dirty="0"/>
              <a:t>C </a:t>
            </a:r>
            <a:r>
              <a:rPr kumimoji="1" lang="ja-JP" altLang="en-US" dirty="0"/>
              <a:t>を 分類層に入力することで最終的な出力である　テキストに対応するラベルを出力します．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本研究では分類層は線形層 </a:t>
            </a:r>
            <a:r>
              <a:rPr kumimoji="1" lang="en-US" altLang="ja-JP" dirty="0"/>
              <a:t>1</a:t>
            </a:r>
            <a:r>
              <a:rPr kumimoji="1" lang="ja-JP" altLang="en-US" dirty="0"/>
              <a:t>層とします．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次に本研究の提案手法である　</a:t>
            </a:r>
            <a:r>
              <a:rPr kumimoji="1" lang="en-US" altLang="ja-JP" dirty="0"/>
              <a:t>CAP </a:t>
            </a:r>
            <a:r>
              <a:rPr kumimoji="1" lang="ja-JP" altLang="en-US" dirty="0"/>
              <a:t>の詳細について説明します．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36DF74E4-9BC1-4D71-81E6-E5D92EBC56A3}" type="slidenum">
              <a:rPr kumimoji="1" lang="ja-JP" altLang="en-US" smtClean="0"/>
              <a:t>14</a:t>
            </a:fld>
            <a:endParaRPr kumimoji="1" lang="ja-JP" altLang="en-US"/>
          </a:p>
        </p:txBody>
      </p:sp>
    </p:spTree>
    <p:extLst>
      <p:ext uri="{BB962C8B-B14F-4D97-AF65-F5344CB8AC3E}">
        <p14:creationId xmlns:p14="http://schemas.microsoft.com/office/powerpoint/2010/main" val="4269037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右の図に </a:t>
            </a:r>
            <a:r>
              <a:rPr kumimoji="1" lang="en-US" altLang="ja-JP" dirty="0"/>
              <a:t>CAP </a:t>
            </a:r>
            <a:r>
              <a:rPr kumimoji="1" lang="ja-JP" altLang="en-US" dirty="0"/>
              <a:t>層の模式図を示します．</a:t>
            </a:r>
            <a:endParaRPr kumimoji="1" lang="en-US" altLang="ja-JP" dirty="0"/>
          </a:p>
          <a:p>
            <a:r>
              <a:rPr kumimoji="1" lang="en-US" altLang="ja-JP" dirty="0"/>
              <a:t>P1</a:t>
            </a:r>
            <a:r>
              <a:rPr kumimoji="1" lang="ja-JP" altLang="en-US" dirty="0"/>
              <a:t> は</a:t>
            </a:r>
            <a:r>
              <a:rPr kumimoji="1" lang="en-US" altLang="ja-JP" dirty="0"/>
              <a:t>[CLS]</a:t>
            </a:r>
            <a:r>
              <a:rPr kumimoji="1" lang="ja-JP" altLang="en-US" dirty="0"/>
              <a:t>トークンの埋め込み表現である </a:t>
            </a:r>
            <a:r>
              <a:rPr kumimoji="1" lang="en-US" altLang="ja-JP" dirty="0"/>
              <a:t>E_CLS </a:t>
            </a:r>
            <a:r>
              <a:rPr kumimoji="1" lang="ja-JP" altLang="en-US" dirty="0"/>
              <a:t>に対する重みパラメータを示しており，</a:t>
            </a:r>
            <a:r>
              <a:rPr kumimoji="1" lang="en-US" altLang="ja-JP" dirty="0"/>
              <a:t>p2 </a:t>
            </a:r>
            <a:r>
              <a:rPr kumimoji="1" lang="ja-JP" altLang="en-US" dirty="0"/>
              <a:t>は </a:t>
            </a:r>
            <a:r>
              <a:rPr kumimoji="1" lang="en-US" altLang="ja-JP" dirty="0"/>
              <a:t>average pooling </a:t>
            </a:r>
            <a:r>
              <a:rPr kumimoji="1" lang="ja-JP" altLang="en-US" dirty="0"/>
              <a:t>で獲得した</a:t>
            </a:r>
            <a:r>
              <a:rPr kumimoji="1" lang="en-US" altLang="ja-JP" dirty="0" err="1"/>
              <a:t>E_average</a:t>
            </a:r>
            <a:r>
              <a:rPr kumimoji="1" lang="en-US" altLang="ja-JP" dirty="0"/>
              <a:t> </a:t>
            </a:r>
            <a:r>
              <a:rPr kumimoji="1" lang="ja-JP" altLang="en-US" dirty="0"/>
              <a:t>に対する重みパラメータを示しており，これらのパラメータは学習可能となっております．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これらのパラメータを重みとして利用する際は，</a:t>
            </a:r>
            <a:r>
              <a:rPr kumimoji="1" lang="en-US" altLang="ja-JP" dirty="0"/>
              <a:t>p1,p2 </a:t>
            </a:r>
            <a:r>
              <a:rPr kumimoji="1" lang="ja-JP" altLang="en-US" dirty="0"/>
              <a:t>に対する標準化をすることによって</a:t>
            </a:r>
            <a:r>
              <a:rPr kumimoji="1" lang="en-US" altLang="ja-JP" dirty="0"/>
              <a:t>0~1 </a:t>
            </a:r>
            <a:r>
              <a:rPr kumimoji="1" lang="ja-JP" altLang="en-US" dirty="0"/>
              <a:t>の範囲に変換する前処理を実行します．正規化によって得られた重みを</a:t>
            </a:r>
            <a:r>
              <a:rPr kumimoji="1" lang="en-US" altLang="ja-JP" dirty="0"/>
              <a:t>p1’,p2’</a:t>
            </a:r>
            <a:r>
              <a:rPr kumimoji="1" lang="ja-JP" altLang="en-US" dirty="0"/>
              <a:t>とします．</a:t>
            </a:r>
            <a:r>
              <a:rPr kumimoji="1" lang="en-US" altLang="ja-JP" dirty="0"/>
              <a:t> </a:t>
            </a:r>
            <a:r>
              <a:rPr kumimoji="1" lang="ja-JP" altLang="en-US" dirty="0"/>
              <a:t>計算式は真ん中の式のようになっています．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CAP </a:t>
            </a:r>
            <a:r>
              <a:rPr kumimoji="1" lang="ja-JP" altLang="en-US" dirty="0"/>
              <a:t>層から得られる重み付き和 </a:t>
            </a:r>
            <a:r>
              <a:rPr kumimoji="1" lang="en-US" altLang="ja-JP" dirty="0"/>
              <a:t>C </a:t>
            </a:r>
            <a:r>
              <a:rPr kumimoji="1" lang="ja-JP" altLang="en-US" dirty="0"/>
              <a:t>は下の式で得られます．各次元を重みのスカラー倍したのちに加算しています．そのため、 </a:t>
            </a:r>
            <a:r>
              <a:rPr kumimoji="1" lang="en-US" altLang="ja-JP" dirty="0"/>
              <a:t>C </a:t>
            </a:r>
            <a:r>
              <a:rPr kumimoji="1" lang="ja-JP" altLang="en-US" dirty="0"/>
              <a:t>の次元数は </a:t>
            </a:r>
            <a:r>
              <a:rPr kumimoji="1" lang="en-US" altLang="ja-JP" dirty="0" err="1"/>
              <a:t>E_cls</a:t>
            </a:r>
            <a:r>
              <a:rPr kumimoji="1" lang="en-US" altLang="ja-JP" dirty="0"/>
              <a:t> </a:t>
            </a:r>
            <a:r>
              <a:rPr kumimoji="1" lang="ja-JP" altLang="en-US" dirty="0"/>
              <a:t>と </a:t>
            </a:r>
            <a:r>
              <a:rPr kumimoji="1" lang="en-US" altLang="ja-JP" dirty="0" err="1"/>
              <a:t>E_avg</a:t>
            </a:r>
            <a:r>
              <a:rPr kumimoji="1" lang="en-US" altLang="ja-JP" dirty="0"/>
              <a:t> </a:t>
            </a:r>
            <a:r>
              <a:rPr kumimoji="1" lang="ja-JP" altLang="en-US" dirty="0"/>
              <a:t>の次元数と同じとなっています。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36DF74E4-9BC1-4D71-81E6-E5D92EBC56A3}" type="slidenum">
              <a:rPr kumimoji="1" lang="ja-JP" altLang="en-US" smtClean="0"/>
              <a:t>15</a:t>
            </a:fld>
            <a:endParaRPr kumimoji="1" lang="ja-JP" altLang="en-US"/>
          </a:p>
        </p:txBody>
      </p:sp>
    </p:spTree>
    <p:extLst>
      <p:ext uri="{BB962C8B-B14F-4D97-AF65-F5344CB8AC3E}">
        <p14:creationId xmlns:p14="http://schemas.microsoft.com/office/powerpoint/2010/main" val="2896840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それでは数値実験に移ります．</a:t>
            </a:r>
          </a:p>
        </p:txBody>
      </p:sp>
      <p:sp>
        <p:nvSpPr>
          <p:cNvPr id="4" name="スライド番号プレースホルダー 3"/>
          <p:cNvSpPr>
            <a:spLocks noGrp="1"/>
          </p:cNvSpPr>
          <p:nvPr>
            <p:ph type="sldNum" sz="quarter" idx="5"/>
          </p:nvPr>
        </p:nvSpPr>
        <p:spPr/>
        <p:txBody>
          <a:bodyPr/>
          <a:lstStyle/>
          <a:p>
            <a:fld id="{0A20511A-5EEF-4148-ACCD-232862D6A856}" type="slidenum">
              <a:rPr kumimoji="1" lang="ja-JP" altLang="en-US" smtClean="0"/>
              <a:t>16</a:t>
            </a:fld>
            <a:endParaRPr kumimoji="1" lang="ja-JP" altLang="en-US"/>
          </a:p>
        </p:txBody>
      </p:sp>
    </p:spTree>
    <p:extLst>
      <p:ext uri="{BB962C8B-B14F-4D97-AF65-F5344CB8AC3E}">
        <p14:creationId xmlns:p14="http://schemas.microsoft.com/office/powerpoint/2010/main" val="3249262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まず，本研究の実験で用いるデータセットについて説明します．本研究では </a:t>
            </a:r>
            <a:r>
              <a:rPr kumimoji="1" lang="en-US" altLang="ja-JP" sz="1200" dirty="0"/>
              <a:t>livedoor </a:t>
            </a:r>
            <a:r>
              <a:rPr kumimoji="1" lang="ja-JP" altLang="en-US" sz="1200" dirty="0"/>
              <a:t>ニュースコーパスを利用しました．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Livedoor </a:t>
            </a:r>
            <a:r>
              <a:rPr kumimoji="1" lang="ja-JP" altLang="en-US" sz="1200" dirty="0"/>
              <a:t>ニュースコーパスは </a:t>
            </a:r>
            <a:r>
              <a:rPr kumimoji="1" lang="en-US" altLang="ja-JP" sz="1200" dirty="0"/>
              <a:t>livedoor </a:t>
            </a:r>
            <a:r>
              <a:rPr kumimoji="1" lang="ja-JP" altLang="en-US" sz="1200" dirty="0"/>
              <a:t>ニュースの記事を収集したデータセットで，可能な限り </a:t>
            </a:r>
            <a:r>
              <a:rPr kumimoji="1" lang="en-US" altLang="ja-JP" sz="1200" dirty="0"/>
              <a:t>HTML </a:t>
            </a:r>
            <a:r>
              <a:rPr kumimoji="1" lang="ja-JP" altLang="en-US" sz="1200" dirty="0"/>
              <a:t>タグの除去がされています．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本データセットは </a:t>
            </a:r>
            <a:r>
              <a:rPr kumimoji="1" lang="en-US" altLang="ja-JP" sz="1200" dirty="0"/>
              <a:t>9</a:t>
            </a:r>
            <a:r>
              <a:rPr kumimoji="1" lang="ja-JP" altLang="en-US" sz="1200" dirty="0"/>
              <a:t>つの ニュースカテゴリから構成されており，合計で </a:t>
            </a:r>
            <a:r>
              <a:rPr kumimoji="1" lang="en-US" altLang="ja-JP" sz="1200" dirty="0"/>
              <a:t>7,367 </a:t>
            </a:r>
            <a:r>
              <a:rPr kumimoji="1" lang="ja-JP" altLang="en-US" sz="1200" dirty="0"/>
              <a:t>記事からなります。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データはカテゴリ名，記事の</a:t>
            </a:r>
            <a:r>
              <a:rPr kumimoji="1" lang="en-US" altLang="ja-JP" sz="1200" dirty="0"/>
              <a:t>URL,</a:t>
            </a:r>
            <a:r>
              <a:rPr kumimoji="1" lang="ja-JP" altLang="en-US" sz="1200" dirty="0"/>
              <a:t>日付，タイトル，本文から構成されています．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本研究では次のようにカテゴリに対してラベルを付与しています．</a:t>
            </a:r>
            <a:endParaRPr kumimoji="1" lang="en-US" altLang="ja-JP" sz="1200" dirty="0"/>
          </a:p>
          <a:p>
            <a:endParaRPr kumimoji="1" lang="en-US" altLang="ja-JP" dirty="0"/>
          </a:p>
        </p:txBody>
      </p:sp>
      <p:sp>
        <p:nvSpPr>
          <p:cNvPr id="4" name="スライド番号プレースホルダー 3"/>
          <p:cNvSpPr>
            <a:spLocks noGrp="1"/>
          </p:cNvSpPr>
          <p:nvPr>
            <p:ph type="sldNum" sz="quarter" idx="5"/>
          </p:nvPr>
        </p:nvSpPr>
        <p:spPr/>
        <p:txBody>
          <a:bodyPr/>
          <a:lstStyle/>
          <a:p>
            <a:fld id="{36DF74E4-9BC1-4D71-81E6-E5D92EBC56A3}" type="slidenum">
              <a:rPr kumimoji="1" lang="ja-JP" altLang="en-US" smtClean="0"/>
              <a:t>17</a:t>
            </a:fld>
            <a:endParaRPr kumimoji="1" lang="ja-JP" altLang="en-US"/>
          </a:p>
        </p:txBody>
      </p:sp>
    </p:spTree>
    <p:extLst>
      <p:ext uri="{BB962C8B-B14F-4D97-AF65-F5344CB8AC3E}">
        <p14:creationId xmlns:p14="http://schemas.microsoft.com/office/powerpoint/2010/main" val="867612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本研究における </a:t>
            </a:r>
            <a:r>
              <a:rPr kumimoji="1" lang="en-US" altLang="ja-JP" sz="1200" dirty="0"/>
              <a:t>BERT </a:t>
            </a:r>
            <a:r>
              <a:rPr kumimoji="1" lang="ja-JP" altLang="en-US" sz="1200" dirty="0"/>
              <a:t>への入力形式は，次のようになっています．先頭に </a:t>
            </a:r>
            <a:r>
              <a:rPr kumimoji="1" lang="en-US" altLang="ja-JP" sz="1200" dirty="0"/>
              <a:t>[CLS] </a:t>
            </a:r>
            <a:r>
              <a:rPr kumimoji="1" lang="ja-JP" altLang="en-US" sz="1200" dirty="0"/>
              <a:t>トークンを付与して，タイトルと本文の間を </a:t>
            </a:r>
            <a:r>
              <a:rPr kumimoji="1" lang="en-US" altLang="ja-JP" sz="1200" dirty="0"/>
              <a:t>[SEP] </a:t>
            </a:r>
            <a:r>
              <a:rPr kumimoji="1" lang="ja-JP" altLang="en-US" sz="1200" dirty="0"/>
              <a:t>トークンで区切っています．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本研究では，訓練データ，検証データ，テストデータを </a:t>
            </a:r>
            <a:r>
              <a:rPr kumimoji="1" lang="en-US" altLang="ja-JP" sz="1200" dirty="0"/>
              <a:t>8:1:1 </a:t>
            </a:r>
            <a:r>
              <a:rPr kumimoji="1" lang="ja-JP" altLang="en-US" sz="1200" dirty="0"/>
              <a:t>に分割しました．各ラベルのデータごとの数は表のようになりました。</a:t>
            </a:r>
            <a:endParaRPr kumimoji="1" lang="en-US" altLang="ja-JP" sz="1200" dirty="0"/>
          </a:p>
          <a:p>
            <a:endParaRPr kumimoji="1" lang="en-US" altLang="ja-JP" dirty="0"/>
          </a:p>
        </p:txBody>
      </p:sp>
      <p:sp>
        <p:nvSpPr>
          <p:cNvPr id="4" name="スライド番号プレースホルダー 3"/>
          <p:cNvSpPr>
            <a:spLocks noGrp="1"/>
          </p:cNvSpPr>
          <p:nvPr>
            <p:ph type="sldNum" sz="quarter" idx="5"/>
          </p:nvPr>
        </p:nvSpPr>
        <p:spPr/>
        <p:txBody>
          <a:bodyPr/>
          <a:lstStyle/>
          <a:p>
            <a:fld id="{36DF74E4-9BC1-4D71-81E6-E5D92EBC56A3}" type="slidenum">
              <a:rPr kumimoji="1" lang="ja-JP" altLang="en-US" smtClean="0"/>
              <a:t>18</a:t>
            </a:fld>
            <a:endParaRPr kumimoji="1" lang="ja-JP" altLang="en-US"/>
          </a:p>
        </p:txBody>
      </p:sp>
    </p:spTree>
    <p:extLst>
      <p:ext uri="{BB962C8B-B14F-4D97-AF65-F5344CB8AC3E}">
        <p14:creationId xmlns:p14="http://schemas.microsoft.com/office/powerpoint/2010/main" val="1477066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発表の流れです。</a:t>
            </a:r>
          </a:p>
        </p:txBody>
      </p:sp>
      <p:sp>
        <p:nvSpPr>
          <p:cNvPr id="4" name="スライド番号プレースホルダー 3"/>
          <p:cNvSpPr>
            <a:spLocks noGrp="1"/>
          </p:cNvSpPr>
          <p:nvPr>
            <p:ph type="sldNum" sz="quarter" idx="5"/>
          </p:nvPr>
        </p:nvSpPr>
        <p:spPr/>
        <p:txBody>
          <a:bodyPr/>
          <a:lstStyle/>
          <a:p>
            <a:fld id="{0A20511A-5EEF-4148-ACCD-232862D6A856}" type="slidenum">
              <a:rPr kumimoji="1" lang="ja-JP" altLang="en-US" smtClean="0"/>
              <a:t>1</a:t>
            </a:fld>
            <a:endParaRPr kumimoji="1" lang="ja-JP" altLang="en-US"/>
          </a:p>
        </p:txBody>
      </p:sp>
    </p:spTree>
    <p:extLst>
      <p:ext uri="{BB962C8B-B14F-4D97-AF65-F5344CB8AC3E}">
        <p14:creationId xmlns:p14="http://schemas.microsoft.com/office/powerpoint/2010/main" val="24586952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実験パラメータは表のようにしました．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本研究では，ハイパーパラメータの調整はしていません．また， </a:t>
            </a:r>
            <a:r>
              <a:rPr kumimoji="1" lang="en-US" altLang="ja-JP" sz="1200" dirty="0"/>
              <a:t>CAP </a:t>
            </a:r>
            <a:r>
              <a:rPr kumimoji="1" lang="ja-JP" altLang="en-US" sz="1200" dirty="0"/>
              <a:t>層の重みの初期値は </a:t>
            </a:r>
            <a:r>
              <a:rPr kumimoji="1" lang="en-US" altLang="ja-JP" sz="1200" dirty="0"/>
              <a:t>p1,p2 </a:t>
            </a:r>
            <a:r>
              <a:rPr kumimoji="1" lang="ja-JP" altLang="en-US" sz="1200" dirty="0"/>
              <a:t>のどちらも </a:t>
            </a:r>
            <a:r>
              <a:rPr kumimoji="1" lang="en-US" altLang="ja-JP" sz="1200" dirty="0"/>
              <a:t>0.5 </a:t>
            </a:r>
            <a:r>
              <a:rPr kumimoji="1" lang="ja-JP" altLang="en-US" sz="1200" dirty="0"/>
              <a:t>としました．</a:t>
            </a:r>
            <a:endParaRPr kumimoji="1" lang="en-US" altLang="ja-JP" sz="1200" dirty="0"/>
          </a:p>
          <a:p>
            <a:endParaRPr kumimoji="1" lang="en-US" altLang="ja-JP" dirty="0"/>
          </a:p>
        </p:txBody>
      </p:sp>
      <p:sp>
        <p:nvSpPr>
          <p:cNvPr id="4" name="スライド番号プレースホルダー 3"/>
          <p:cNvSpPr>
            <a:spLocks noGrp="1"/>
          </p:cNvSpPr>
          <p:nvPr>
            <p:ph type="sldNum" sz="quarter" idx="5"/>
          </p:nvPr>
        </p:nvSpPr>
        <p:spPr/>
        <p:txBody>
          <a:bodyPr/>
          <a:lstStyle/>
          <a:p>
            <a:fld id="{36DF74E4-9BC1-4D71-81E6-E5D92EBC56A3}" type="slidenum">
              <a:rPr kumimoji="1" lang="ja-JP" altLang="en-US" smtClean="0"/>
              <a:t>19</a:t>
            </a:fld>
            <a:endParaRPr kumimoji="1" lang="ja-JP" altLang="en-US"/>
          </a:p>
        </p:txBody>
      </p:sp>
    </p:spTree>
    <p:extLst>
      <p:ext uri="{BB962C8B-B14F-4D97-AF65-F5344CB8AC3E}">
        <p14:creationId xmlns:p14="http://schemas.microsoft.com/office/powerpoint/2010/main" val="18806157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実験時、</a:t>
            </a:r>
            <a:r>
              <a:rPr kumimoji="1" lang="en-US" altLang="ja-JP" dirty="0"/>
              <a:t>BERT </a:t>
            </a:r>
            <a:r>
              <a:rPr kumimoji="1" lang="ja-JP" altLang="en-US" dirty="0"/>
              <a:t>のファインチューニング層を変化させて結果の変化を確認しました．採用したファインチューニング層の組み合わせとして次の３つの手法を採用しました。</a:t>
            </a:r>
            <a:endParaRPr kumimoji="1" lang="en-US" altLang="ja-JP" dirty="0"/>
          </a:p>
          <a:p>
            <a:r>
              <a:rPr kumimoji="1" lang="ja-JP" altLang="en-US" dirty="0"/>
              <a:t>１つ目は</a:t>
            </a:r>
            <a:r>
              <a:rPr kumimoji="1" lang="en-US" altLang="ja-JP" dirty="0"/>
              <a:t>BERT</a:t>
            </a:r>
            <a:r>
              <a:rPr kumimoji="1" lang="ja-JP" altLang="en-US" dirty="0"/>
              <a:t>の全層のファインチューニングと分類層の学習をします。２つ目は</a:t>
            </a:r>
            <a:r>
              <a:rPr kumimoji="1" lang="en-US" altLang="ja-JP" dirty="0"/>
              <a:t>BERT</a:t>
            </a:r>
            <a:r>
              <a:rPr kumimoji="1" lang="ja-JP" altLang="en-US" dirty="0"/>
              <a:t>の最終層のみのファインチューニングと分類層の学習をします。</a:t>
            </a:r>
            <a:endParaRPr kumimoji="1" lang="en-US" altLang="ja-JP" dirty="0"/>
          </a:p>
          <a:p>
            <a:r>
              <a:rPr kumimoji="1" lang="ja-JP" altLang="en-US" dirty="0"/>
              <a:t>３つ目は</a:t>
            </a:r>
            <a:r>
              <a:rPr kumimoji="1" lang="en-US" altLang="ja-JP" dirty="0"/>
              <a:t>BERT</a:t>
            </a:r>
            <a:r>
              <a:rPr kumimoji="1" lang="ja-JP" altLang="en-US" dirty="0"/>
              <a:t>のファインチューニングはせず、分類層のみの学習をします。</a:t>
            </a:r>
            <a:endParaRPr kumimoji="1" lang="en-US" altLang="ja-JP" dirty="0"/>
          </a:p>
          <a:p>
            <a:r>
              <a:rPr kumimoji="1" lang="ja-JP" altLang="en-US" dirty="0"/>
              <a:t>また比較手法として、</a:t>
            </a:r>
            <a:r>
              <a:rPr kumimoji="1" lang="en-US" altLang="ja-JP" dirty="0"/>
              <a:t>[CLS]</a:t>
            </a:r>
            <a:r>
              <a:rPr kumimoji="1" lang="ja-JP" altLang="en-US" dirty="0"/>
              <a:t>トークンを用いたプーリングと</a:t>
            </a:r>
            <a:r>
              <a:rPr kumimoji="1" lang="en-US" altLang="ja-JP" dirty="0"/>
              <a:t>average pooling </a:t>
            </a:r>
            <a:r>
              <a:rPr kumimoji="1" lang="ja-JP" altLang="en-US" dirty="0"/>
              <a:t>をそれぞれ単体で用いた場合を用います。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36DF74E4-9BC1-4D71-81E6-E5D92EBC56A3}" type="slidenum">
              <a:rPr kumimoji="1" lang="ja-JP" altLang="en-US" smtClean="0"/>
              <a:t>20</a:t>
            </a:fld>
            <a:endParaRPr kumimoji="1" lang="ja-JP" altLang="en-US"/>
          </a:p>
        </p:txBody>
      </p:sp>
    </p:spTree>
    <p:extLst>
      <p:ext uri="{BB962C8B-B14F-4D97-AF65-F5344CB8AC3E}">
        <p14:creationId xmlns:p14="http://schemas.microsoft.com/office/powerpoint/2010/main" val="1948636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評価指標は、</a:t>
            </a:r>
            <a:r>
              <a:rPr kumimoji="1" lang="en-US" altLang="ja-JP" sz="1200" dirty="0"/>
              <a:t>Accuracy,macro-precision,macro-recall,macro-F1 </a:t>
            </a:r>
            <a:r>
              <a:rPr kumimoji="1" lang="ja-JP" altLang="en-US" sz="1200" dirty="0"/>
              <a:t>としました。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各エポックの学習が終了した時点で検証データで評価して、最も </a:t>
            </a:r>
            <a:r>
              <a:rPr kumimoji="1" lang="en-US" altLang="ja-JP" sz="1200" dirty="0"/>
              <a:t>F1 </a:t>
            </a:r>
            <a:r>
              <a:rPr kumimoji="1" lang="ja-JP" altLang="en-US" sz="1200" dirty="0"/>
              <a:t>が高かったエポックのモデルをテストデータで評価しています。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それぞれ独立の </a:t>
            </a:r>
            <a:r>
              <a:rPr kumimoji="1" lang="en-US" altLang="ja-JP" sz="1200" dirty="0"/>
              <a:t>5</a:t>
            </a:r>
            <a:r>
              <a:rPr kumimoji="1" lang="ja-JP" altLang="en-US" sz="1200" dirty="0"/>
              <a:t>回試行で実験をしています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dirty="0"/>
          </a:p>
          <a:p>
            <a:endParaRPr kumimoji="1" lang="en-US" altLang="ja-JP" dirty="0"/>
          </a:p>
        </p:txBody>
      </p:sp>
      <p:sp>
        <p:nvSpPr>
          <p:cNvPr id="4" name="スライド番号プレースホルダー 3"/>
          <p:cNvSpPr>
            <a:spLocks noGrp="1"/>
          </p:cNvSpPr>
          <p:nvPr>
            <p:ph type="sldNum" sz="quarter" idx="5"/>
          </p:nvPr>
        </p:nvSpPr>
        <p:spPr/>
        <p:txBody>
          <a:bodyPr/>
          <a:lstStyle/>
          <a:p>
            <a:fld id="{36DF74E4-9BC1-4D71-81E6-E5D92EBC56A3}" type="slidenum">
              <a:rPr kumimoji="1" lang="ja-JP" altLang="en-US" smtClean="0"/>
              <a:t>21</a:t>
            </a:fld>
            <a:endParaRPr kumimoji="1" lang="ja-JP" altLang="en-US"/>
          </a:p>
        </p:txBody>
      </p:sp>
    </p:spTree>
    <p:extLst>
      <p:ext uri="{BB962C8B-B14F-4D97-AF65-F5344CB8AC3E}">
        <p14:creationId xmlns:p14="http://schemas.microsoft.com/office/powerpoint/2010/main" val="1645849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それでは結果と考察に移ります</a:t>
            </a:r>
          </a:p>
        </p:txBody>
      </p:sp>
      <p:sp>
        <p:nvSpPr>
          <p:cNvPr id="4" name="スライド番号プレースホルダー 3"/>
          <p:cNvSpPr>
            <a:spLocks noGrp="1"/>
          </p:cNvSpPr>
          <p:nvPr>
            <p:ph type="sldNum" sz="quarter" idx="5"/>
          </p:nvPr>
        </p:nvSpPr>
        <p:spPr/>
        <p:txBody>
          <a:bodyPr/>
          <a:lstStyle/>
          <a:p>
            <a:fld id="{0A20511A-5EEF-4148-ACCD-232862D6A856}" type="slidenum">
              <a:rPr kumimoji="1" lang="ja-JP" altLang="en-US" smtClean="0"/>
              <a:t>22</a:t>
            </a:fld>
            <a:endParaRPr kumimoji="1" lang="ja-JP" altLang="en-US"/>
          </a:p>
        </p:txBody>
      </p:sp>
    </p:spTree>
    <p:extLst>
      <p:ext uri="{BB962C8B-B14F-4D97-AF65-F5344CB8AC3E}">
        <p14:creationId xmlns:p14="http://schemas.microsoft.com/office/powerpoint/2010/main" val="8532529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表に５回施行の平均と分散を示しています。カッコ内が分散を示しています。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上３行が </a:t>
            </a:r>
            <a:r>
              <a:rPr kumimoji="1" lang="en-US" altLang="ja-JP" sz="1200" dirty="0"/>
              <a:t>[CLS] </a:t>
            </a:r>
            <a:r>
              <a:rPr kumimoji="1" lang="ja-JP" altLang="en-US" sz="1200" dirty="0"/>
              <a:t>トークンを用いた場合の結果を、真ん中</a:t>
            </a:r>
            <a:r>
              <a:rPr kumimoji="1" lang="en-US" altLang="ja-JP" sz="1200" dirty="0"/>
              <a:t>3</a:t>
            </a:r>
            <a:r>
              <a:rPr kumimoji="1" lang="ja-JP" altLang="en-US" sz="1200" dirty="0"/>
              <a:t>行が </a:t>
            </a:r>
            <a:r>
              <a:rPr kumimoji="1" lang="en-US" altLang="ja-JP" sz="1200" dirty="0"/>
              <a:t>average pooling </a:t>
            </a:r>
            <a:r>
              <a:rPr kumimoji="1" lang="ja-JP" altLang="en-US" sz="1200" dirty="0"/>
              <a:t>を用いた場合の結果を、</a:t>
            </a:r>
            <a:r>
              <a:rPr kumimoji="1" lang="en-US" altLang="ja-JP" sz="1200" dirty="0"/>
              <a:t>CAP </a:t>
            </a:r>
            <a:r>
              <a:rPr kumimoji="1" lang="ja-JP" altLang="en-US" sz="1200" dirty="0"/>
              <a:t>が本研究の提案手法を用いた場合の結果を示しています。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また、学習層の列の </a:t>
            </a:r>
            <a:r>
              <a:rPr kumimoji="1" lang="en-US" altLang="ja-JP" sz="1200" dirty="0"/>
              <a:t>All </a:t>
            </a:r>
            <a:r>
              <a:rPr kumimoji="1" lang="ja-JP" altLang="en-US" sz="1200" dirty="0"/>
              <a:t>は </a:t>
            </a:r>
            <a:r>
              <a:rPr kumimoji="1" lang="en-US" altLang="ja-JP" sz="1200" dirty="0"/>
              <a:t>BERT </a:t>
            </a:r>
            <a:r>
              <a:rPr kumimoji="1" lang="ja-JP" altLang="en-US" sz="1200" dirty="0"/>
              <a:t>の最終層と 分類層の学習をした場合で、　</a:t>
            </a:r>
            <a:r>
              <a:rPr kumimoji="1" lang="en-US" altLang="ja-JP" sz="1200" dirty="0"/>
              <a:t>Last + Classifier </a:t>
            </a:r>
            <a:r>
              <a:rPr kumimoji="1" lang="ja-JP" altLang="en-US" sz="1200" dirty="0"/>
              <a:t>は</a:t>
            </a:r>
            <a:r>
              <a:rPr kumimoji="1" lang="en-US" altLang="ja-JP" sz="1200" dirty="0"/>
              <a:t>BERT </a:t>
            </a:r>
            <a:r>
              <a:rPr kumimoji="1" lang="ja-JP" altLang="en-US" sz="1200" dirty="0"/>
              <a:t>の最終層と分類層の学習をした場合で、</a:t>
            </a:r>
            <a:r>
              <a:rPr kumimoji="1" lang="en-US" altLang="ja-JP" sz="1200" dirty="0"/>
              <a:t>Only classifier </a:t>
            </a:r>
            <a:r>
              <a:rPr kumimoji="1" lang="ja-JP" altLang="en-US" sz="1200" dirty="0"/>
              <a:t>は分類層のみの学習をした場合を示しています。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いずれの評価指標においても提案手法である </a:t>
            </a:r>
            <a:r>
              <a:rPr kumimoji="1" lang="en-US" altLang="ja-JP" sz="1200" dirty="0"/>
              <a:t>CAP </a:t>
            </a:r>
            <a:r>
              <a:rPr kumimoji="1" lang="ja-JP" altLang="en-US" sz="1200" dirty="0"/>
              <a:t>の </a:t>
            </a:r>
            <a:r>
              <a:rPr kumimoji="1" lang="en-US" altLang="ja-JP" sz="1200" dirty="0"/>
              <a:t>Last + classifier </a:t>
            </a:r>
            <a:r>
              <a:rPr kumimoji="1" lang="ja-JP" altLang="en-US" sz="1200" dirty="0"/>
              <a:t>で学習した場合が最も高いという結果となりました．このことから、提案手法が比較手法よりも有効であることが確かめられました。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一方で、</a:t>
            </a:r>
            <a:r>
              <a:rPr kumimoji="1" lang="en-US" altLang="ja-JP" sz="1200" dirty="0"/>
              <a:t>CAP </a:t>
            </a:r>
            <a:r>
              <a:rPr kumimoji="1" lang="ja-JP" altLang="en-US" sz="1200" dirty="0"/>
              <a:t>の </a:t>
            </a:r>
            <a:r>
              <a:rPr kumimoji="1" lang="en-US" altLang="ja-JP" sz="1200" dirty="0"/>
              <a:t>Only classifier </a:t>
            </a:r>
            <a:r>
              <a:rPr kumimoji="1" lang="ja-JP" altLang="en-US" sz="1200" dirty="0"/>
              <a:t>は他の手法と比較して結果が低くなっている場合がありました。このことから、本研究の提案手法は </a:t>
            </a:r>
            <a:r>
              <a:rPr kumimoji="1" lang="en-US" altLang="ja-JP" sz="1200" dirty="0"/>
              <a:t>BERT </a:t>
            </a:r>
            <a:r>
              <a:rPr kumimoji="1" lang="ja-JP" altLang="en-US" sz="1200" dirty="0"/>
              <a:t>のファインチューニングと組み合わせることで効果的な学習を実現していることが確かめられました。</a:t>
            </a:r>
            <a:endParaRPr kumimoji="1" lang="en-US" altLang="ja-JP" sz="1200" dirty="0"/>
          </a:p>
          <a:p>
            <a:endParaRPr kumimoji="1" lang="en-US" altLang="ja-JP" dirty="0"/>
          </a:p>
        </p:txBody>
      </p:sp>
      <p:sp>
        <p:nvSpPr>
          <p:cNvPr id="4" name="スライド番号プレースホルダー 3"/>
          <p:cNvSpPr>
            <a:spLocks noGrp="1"/>
          </p:cNvSpPr>
          <p:nvPr>
            <p:ph type="sldNum" sz="quarter" idx="5"/>
          </p:nvPr>
        </p:nvSpPr>
        <p:spPr/>
        <p:txBody>
          <a:bodyPr/>
          <a:lstStyle/>
          <a:p>
            <a:fld id="{36DF74E4-9BC1-4D71-81E6-E5D92EBC56A3}" type="slidenum">
              <a:rPr kumimoji="1" lang="ja-JP" altLang="en-US" smtClean="0"/>
              <a:t>23</a:t>
            </a:fld>
            <a:endParaRPr kumimoji="1" lang="ja-JP" altLang="en-US"/>
          </a:p>
        </p:txBody>
      </p:sp>
    </p:spTree>
    <p:extLst>
      <p:ext uri="{BB962C8B-B14F-4D97-AF65-F5344CB8AC3E}">
        <p14:creationId xmlns:p14="http://schemas.microsoft.com/office/powerpoint/2010/main" val="2788679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次に提案手法においてテストデータで評価した際の標準化後の重み</a:t>
            </a:r>
            <a:r>
              <a:rPr kumimoji="1" lang="en-US" altLang="ja-JP" sz="1200" dirty="0"/>
              <a:t>p1’</a:t>
            </a:r>
            <a:r>
              <a:rPr kumimoji="1" lang="ja-JP" altLang="en-US" sz="1200" dirty="0"/>
              <a:t>と</a:t>
            </a:r>
            <a:r>
              <a:rPr kumimoji="1" lang="en-US" altLang="ja-JP" sz="1200" dirty="0"/>
              <a:t>p2’ </a:t>
            </a:r>
            <a:r>
              <a:rPr kumimoji="1" lang="ja-JP" altLang="en-US" sz="1200" dirty="0"/>
              <a:t>の平均と分散を示しています。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学習層を変更した場合、</a:t>
            </a:r>
            <a:r>
              <a:rPr kumimoji="1" lang="en-US" altLang="ja-JP" sz="1200" dirty="0"/>
              <a:t>P1’</a:t>
            </a:r>
            <a:r>
              <a:rPr kumimoji="1" lang="ja-JP" altLang="en-US" sz="1200" dirty="0"/>
              <a:t>は　</a:t>
            </a:r>
            <a:r>
              <a:rPr kumimoji="1" lang="en-US" altLang="ja-JP" sz="1200" dirty="0"/>
              <a:t>0.15 </a:t>
            </a:r>
            <a:r>
              <a:rPr kumimoji="1" lang="ja-JP" altLang="en-US" sz="1200" dirty="0"/>
              <a:t>から </a:t>
            </a:r>
            <a:r>
              <a:rPr kumimoji="1" lang="en-US" altLang="ja-JP" sz="1200" dirty="0"/>
              <a:t>0.18 </a:t>
            </a:r>
            <a:r>
              <a:rPr kumimoji="1" lang="ja-JP" altLang="en-US" sz="1200" dirty="0"/>
              <a:t>の間で、</a:t>
            </a:r>
            <a:r>
              <a:rPr kumimoji="1" lang="en-US" altLang="ja-JP" sz="1200" dirty="0"/>
              <a:t>p2’</a:t>
            </a:r>
            <a:r>
              <a:rPr kumimoji="1" lang="ja-JP" altLang="en-US" sz="1200" dirty="0"/>
              <a:t>は </a:t>
            </a:r>
            <a:r>
              <a:rPr kumimoji="1" lang="en-US" altLang="ja-JP" sz="1200" dirty="0"/>
              <a:t>0.82 </a:t>
            </a:r>
            <a:r>
              <a:rPr kumimoji="1" lang="ja-JP" altLang="en-US" sz="1200" dirty="0"/>
              <a:t>から </a:t>
            </a:r>
            <a:r>
              <a:rPr kumimoji="1" lang="en-US" altLang="ja-JP" sz="1200" dirty="0"/>
              <a:t>0.84 </a:t>
            </a:r>
            <a:r>
              <a:rPr kumimoji="1" lang="ja-JP" altLang="en-US" sz="1200" dirty="0"/>
              <a:t>の間に収まっていることが分かります。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いずれの場合も近い値に収束していることから、提案手法で学習される重みはファインチューニングの層に依らないことが確認できました。また、</a:t>
            </a:r>
            <a:r>
              <a:rPr kumimoji="1" lang="en-US" altLang="ja-JP" sz="1200" dirty="0"/>
              <a:t>p2’</a:t>
            </a:r>
            <a:r>
              <a:rPr kumimoji="1" lang="ja-JP" altLang="en-US" sz="1200" dirty="0"/>
              <a:t>の値の方が大きいことから、本タスクでは</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Average pooling </a:t>
            </a:r>
            <a:r>
              <a:rPr kumimoji="1" lang="ja-JP" altLang="en-US" sz="1200" dirty="0"/>
              <a:t>の方を分類において重視しているという結果になりました。</a:t>
            </a:r>
            <a:endParaRPr kumimoji="1" lang="en-US" altLang="ja-JP" sz="1200" dirty="0"/>
          </a:p>
          <a:p>
            <a:endParaRPr kumimoji="1" lang="en-US" altLang="ja-JP" dirty="0"/>
          </a:p>
        </p:txBody>
      </p:sp>
      <p:sp>
        <p:nvSpPr>
          <p:cNvPr id="4" name="スライド番号プレースホルダー 3"/>
          <p:cNvSpPr>
            <a:spLocks noGrp="1"/>
          </p:cNvSpPr>
          <p:nvPr>
            <p:ph type="sldNum" sz="quarter" idx="5"/>
          </p:nvPr>
        </p:nvSpPr>
        <p:spPr/>
        <p:txBody>
          <a:bodyPr/>
          <a:lstStyle/>
          <a:p>
            <a:fld id="{36DF74E4-9BC1-4D71-81E6-E5D92EBC56A3}" type="slidenum">
              <a:rPr kumimoji="1" lang="ja-JP" altLang="en-US" smtClean="0"/>
              <a:t>24</a:t>
            </a:fld>
            <a:endParaRPr kumimoji="1" lang="ja-JP" altLang="en-US"/>
          </a:p>
        </p:txBody>
      </p:sp>
    </p:spTree>
    <p:extLst>
      <p:ext uri="{BB962C8B-B14F-4D97-AF65-F5344CB8AC3E}">
        <p14:creationId xmlns:p14="http://schemas.microsoft.com/office/powerpoint/2010/main" val="3313024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a:t>
            </a:r>
            <a:r>
              <a:rPr kumimoji="1" lang="en-US" altLang="ja-JP" dirty="0"/>
              <a:t>p1’ </a:t>
            </a:r>
            <a:r>
              <a:rPr kumimoji="1" lang="ja-JP" altLang="en-US" dirty="0"/>
              <a:t>と </a:t>
            </a:r>
            <a:r>
              <a:rPr kumimoji="1" lang="en-US" altLang="ja-JP" dirty="0"/>
              <a:t>p2’ </a:t>
            </a:r>
            <a:r>
              <a:rPr kumimoji="1" lang="ja-JP" altLang="en-US" dirty="0"/>
              <a:t>のエポックごとの推移を示します。縦軸が </a:t>
            </a:r>
            <a:r>
              <a:rPr kumimoji="1" lang="en-US" altLang="ja-JP" dirty="0"/>
              <a:t>p1’,p2’ </a:t>
            </a:r>
            <a:r>
              <a:rPr kumimoji="1" lang="ja-JP" altLang="en-US" dirty="0"/>
              <a:t>の値で</a:t>
            </a:r>
            <a:r>
              <a:rPr kumimoji="1" lang="ja-JP" altLang="en-US" sz="1200" dirty="0"/>
              <a:t>、横軸がエポックを示しており、青色の線が </a:t>
            </a:r>
            <a:r>
              <a:rPr kumimoji="1" lang="en-US" altLang="ja-JP" sz="1200" dirty="0"/>
              <a:t>all, </a:t>
            </a:r>
            <a:r>
              <a:rPr kumimoji="1" lang="ja-JP" altLang="en-US" sz="1200" dirty="0"/>
              <a:t>橙色が </a:t>
            </a:r>
            <a:r>
              <a:rPr kumimoji="1" lang="en-US" altLang="ja-JP" sz="1200" dirty="0"/>
              <a:t>last + classifier, </a:t>
            </a:r>
            <a:r>
              <a:rPr kumimoji="1" lang="ja-JP" altLang="en-US" sz="1200" dirty="0"/>
              <a:t>緑色の線が </a:t>
            </a:r>
            <a:r>
              <a:rPr kumimoji="1" lang="en-US" altLang="ja-JP" sz="1200" dirty="0"/>
              <a:t>only classifier </a:t>
            </a:r>
            <a:r>
              <a:rPr kumimoji="1" lang="ja-JP" altLang="en-US" sz="1200" dirty="0"/>
              <a:t>を示しています。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いずれの学習層の組み合わせでも、</a:t>
            </a:r>
            <a:r>
              <a:rPr kumimoji="1" lang="en-US" altLang="ja-JP" sz="1200" dirty="0"/>
              <a:t>p1’ </a:t>
            </a:r>
            <a:r>
              <a:rPr kumimoji="1" lang="ja-JP" altLang="en-US" sz="1200" dirty="0"/>
              <a:t>と </a:t>
            </a:r>
            <a:r>
              <a:rPr kumimoji="1" lang="en-US" altLang="ja-JP" sz="1200" dirty="0"/>
              <a:t>p2’</a:t>
            </a:r>
            <a:r>
              <a:rPr kumimoji="1" lang="ja-JP" altLang="en-US" sz="1200" dirty="0"/>
              <a:t> は </a:t>
            </a:r>
            <a:r>
              <a:rPr kumimoji="1" lang="en-US" altLang="ja-JP" sz="1200" dirty="0"/>
              <a:t>6 </a:t>
            </a:r>
            <a:r>
              <a:rPr kumimoji="1" lang="ja-JP" altLang="en-US" sz="1200" dirty="0"/>
              <a:t>エポックまでは大きく変化し、その後の変化は小さくなっていることが分かります。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このことから、提案手法は学習の初期段階で重みを学習し、その後の学習ではその重みを固定していることが確かめられました。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これらの結果から、提案手法はファインチューニングの層に依らず、適切な重みを学習していることが確かめられました。</a:t>
            </a:r>
            <a:endParaRPr kumimoji="1" lang="en-US" altLang="ja-JP" sz="1200" dirty="0"/>
          </a:p>
          <a:p>
            <a:endParaRPr kumimoji="1" lang="en-US" altLang="ja-JP" dirty="0"/>
          </a:p>
        </p:txBody>
      </p:sp>
      <p:sp>
        <p:nvSpPr>
          <p:cNvPr id="4" name="スライド番号プレースホルダー 3"/>
          <p:cNvSpPr>
            <a:spLocks noGrp="1"/>
          </p:cNvSpPr>
          <p:nvPr>
            <p:ph type="sldNum" sz="quarter" idx="5"/>
          </p:nvPr>
        </p:nvSpPr>
        <p:spPr/>
        <p:txBody>
          <a:bodyPr/>
          <a:lstStyle/>
          <a:p>
            <a:fld id="{36DF74E4-9BC1-4D71-81E6-E5D92EBC56A3}" type="slidenum">
              <a:rPr kumimoji="1" lang="ja-JP" altLang="en-US" smtClean="0"/>
              <a:t>25</a:t>
            </a:fld>
            <a:endParaRPr kumimoji="1" lang="ja-JP" altLang="en-US"/>
          </a:p>
        </p:txBody>
      </p:sp>
    </p:spTree>
    <p:extLst>
      <p:ext uri="{BB962C8B-B14F-4D97-AF65-F5344CB8AC3E}">
        <p14:creationId xmlns:p14="http://schemas.microsoft.com/office/powerpoint/2010/main" val="503674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まとめと今後の課題です。</a:t>
            </a:r>
            <a:endParaRPr kumimoji="1" lang="en-US" altLang="ja-JP" dirty="0"/>
          </a:p>
        </p:txBody>
      </p:sp>
      <p:sp>
        <p:nvSpPr>
          <p:cNvPr id="4" name="スライド番号プレースホルダー 3"/>
          <p:cNvSpPr>
            <a:spLocks noGrp="1"/>
          </p:cNvSpPr>
          <p:nvPr>
            <p:ph type="sldNum" sz="quarter" idx="5"/>
          </p:nvPr>
        </p:nvSpPr>
        <p:spPr/>
        <p:txBody>
          <a:bodyPr/>
          <a:lstStyle/>
          <a:p>
            <a:fld id="{0A20511A-5EEF-4148-ACCD-232862D6A856}" type="slidenum">
              <a:rPr kumimoji="1" lang="ja-JP" altLang="en-US" smtClean="0"/>
              <a:t>26</a:t>
            </a:fld>
            <a:endParaRPr kumimoji="1" lang="ja-JP" altLang="en-US"/>
          </a:p>
        </p:txBody>
      </p:sp>
    </p:spTree>
    <p:extLst>
      <p:ext uri="{BB962C8B-B14F-4D97-AF65-F5344CB8AC3E}">
        <p14:creationId xmlns:p14="http://schemas.microsoft.com/office/powerpoint/2010/main" val="835173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本研究ではテキスト分類において </a:t>
            </a:r>
            <a:r>
              <a:rPr kumimoji="1" lang="en-US" altLang="ja-JP" sz="1200" dirty="0"/>
              <a:t>BERT </a:t>
            </a:r>
            <a:r>
              <a:rPr kumimoji="1" lang="ja-JP" altLang="en-US" sz="1200" dirty="0"/>
              <a:t>の </a:t>
            </a:r>
            <a:r>
              <a:rPr kumimoji="1" lang="en-US" altLang="ja-JP" sz="1200" dirty="0"/>
              <a:t>[CLS] </a:t>
            </a:r>
            <a:r>
              <a:rPr kumimoji="1" lang="ja-JP" altLang="en-US" sz="1200" dirty="0"/>
              <a:t>トークンと </a:t>
            </a:r>
            <a:r>
              <a:rPr kumimoji="1" lang="en-US" altLang="ja-JP" sz="1200" dirty="0"/>
              <a:t>average pooling </a:t>
            </a:r>
            <a:r>
              <a:rPr kumimoji="1" lang="ja-JP" altLang="en-US" sz="1200" dirty="0"/>
              <a:t>を重み付き和で組み合わせる手法を提案しました。重みを学習可能なパラメータとして扱い、ファインチューニングと組み合わせることで、 </a:t>
            </a:r>
            <a:r>
              <a:rPr kumimoji="1" lang="en-US" altLang="ja-JP" sz="1200" dirty="0"/>
              <a:t>[CLS] </a:t>
            </a:r>
            <a:r>
              <a:rPr kumimoji="1" lang="ja-JP" altLang="en-US" sz="1200" dirty="0"/>
              <a:t>トークンと </a:t>
            </a:r>
            <a:r>
              <a:rPr kumimoji="1" lang="en-US" altLang="ja-JP" sz="1200" dirty="0"/>
              <a:t>average pooling </a:t>
            </a:r>
            <a:r>
              <a:rPr kumimoji="1" lang="ja-JP" altLang="en-US" sz="1200" dirty="0"/>
              <a:t>のそれら単体を用いるよりも有効であることを示しました。また、</a:t>
            </a:r>
            <a:r>
              <a:rPr kumimoji="1" lang="en-US" altLang="ja-JP" sz="1200" dirty="0"/>
              <a:t>BERT </a:t>
            </a:r>
            <a:r>
              <a:rPr kumimoji="1" lang="ja-JP" altLang="en-US" sz="1200" dirty="0"/>
              <a:t>ファインチューニングと組み合わせることでより効果的な学習が実現できることを確認しました。</a:t>
            </a:r>
            <a:endParaRPr kumimoji="1" lang="en-US" altLang="ja-JP" sz="1200" dirty="0"/>
          </a:p>
          <a:p>
            <a:endParaRPr kumimoji="1" lang="en-US" altLang="ja-JP" dirty="0"/>
          </a:p>
        </p:txBody>
      </p:sp>
      <p:sp>
        <p:nvSpPr>
          <p:cNvPr id="4" name="スライド番号プレースホルダー 3"/>
          <p:cNvSpPr>
            <a:spLocks noGrp="1"/>
          </p:cNvSpPr>
          <p:nvPr>
            <p:ph type="sldNum" sz="quarter" idx="5"/>
          </p:nvPr>
        </p:nvSpPr>
        <p:spPr/>
        <p:txBody>
          <a:bodyPr/>
          <a:lstStyle/>
          <a:p>
            <a:fld id="{36DF74E4-9BC1-4D71-81E6-E5D92EBC56A3}" type="slidenum">
              <a:rPr kumimoji="1" lang="ja-JP" altLang="en-US" smtClean="0"/>
              <a:t>27</a:t>
            </a:fld>
            <a:endParaRPr kumimoji="1" lang="ja-JP" altLang="en-US"/>
          </a:p>
        </p:txBody>
      </p:sp>
    </p:spTree>
    <p:extLst>
      <p:ext uri="{BB962C8B-B14F-4D97-AF65-F5344CB8AC3E}">
        <p14:creationId xmlns:p14="http://schemas.microsoft.com/office/powerpoint/2010/main" val="33107601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今後の課題は以下の通りです。</a:t>
            </a:r>
            <a:endParaRPr kumimoji="1" lang="en-US" altLang="ja-JP" dirty="0"/>
          </a:p>
        </p:txBody>
      </p:sp>
      <p:sp>
        <p:nvSpPr>
          <p:cNvPr id="4" name="スライド番号プレースホルダー 3"/>
          <p:cNvSpPr>
            <a:spLocks noGrp="1"/>
          </p:cNvSpPr>
          <p:nvPr>
            <p:ph type="sldNum" sz="quarter" idx="5"/>
          </p:nvPr>
        </p:nvSpPr>
        <p:spPr/>
        <p:txBody>
          <a:bodyPr/>
          <a:lstStyle/>
          <a:p>
            <a:fld id="{36DF74E4-9BC1-4D71-81E6-E5D92EBC56A3}" type="slidenum">
              <a:rPr kumimoji="1" lang="ja-JP" altLang="en-US" smtClean="0"/>
              <a:t>28</a:t>
            </a:fld>
            <a:endParaRPr kumimoji="1" lang="ja-JP" altLang="en-US"/>
          </a:p>
        </p:txBody>
      </p:sp>
    </p:spTree>
    <p:extLst>
      <p:ext uri="{BB962C8B-B14F-4D97-AF65-F5344CB8AC3E}">
        <p14:creationId xmlns:p14="http://schemas.microsoft.com/office/powerpoint/2010/main" val="365227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まず初めに</a:t>
            </a:r>
          </a:p>
        </p:txBody>
      </p:sp>
      <p:sp>
        <p:nvSpPr>
          <p:cNvPr id="4" name="スライド番号プレースホルダー 3"/>
          <p:cNvSpPr>
            <a:spLocks noGrp="1"/>
          </p:cNvSpPr>
          <p:nvPr>
            <p:ph type="sldNum" sz="quarter" idx="5"/>
          </p:nvPr>
        </p:nvSpPr>
        <p:spPr/>
        <p:txBody>
          <a:bodyPr/>
          <a:lstStyle/>
          <a:p>
            <a:fld id="{0A20511A-5EEF-4148-ACCD-232862D6A856}" type="slidenum">
              <a:rPr kumimoji="1" lang="ja-JP" altLang="en-US" smtClean="0"/>
              <a:t>2</a:t>
            </a:fld>
            <a:endParaRPr kumimoji="1" lang="ja-JP" altLang="en-US"/>
          </a:p>
        </p:txBody>
      </p:sp>
    </p:spTree>
    <p:extLst>
      <p:ext uri="{BB962C8B-B14F-4D97-AF65-F5344CB8AC3E}">
        <p14:creationId xmlns:p14="http://schemas.microsoft.com/office/powerpoint/2010/main" val="18384703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以上で発表を終わります。ご清聴ありがとうございました。</a:t>
            </a:r>
            <a:endParaRPr kumimoji="1" lang="en-US" altLang="ja-JP" sz="1200" dirty="0"/>
          </a:p>
        </p:txBody>
      </p:sp>
      <p:sp>
        <p:nvSpPr>
          <p:cNvPr id="4" name="スライド番号プレースホルダー 3"/>
          <p:cNvSpPr>
            <a:spLocks noGrp="1"/>
          </p:cNvSpPr>
          <p:nvPr>
            <p:ph type="sldNum" sz="quarter" idx="5"/>
          </p:nvPr>
        </p:nvSpPr>
        <p:spPr/>
        <p:txBody>
          <a:bodyPr/>
          <a:lstStyle/>
          <a:p>
            <a:fld id="{0A20511A-5EEF-4148-ACCD-232862D6A856}" type="slidenum">
              <a:rPr kumimoji="1" lang="ja-JP" altLang="en-US" smtClean="0"/>
              <a:t>29</a:t>
            </a:fld>
            <a:endParaRPr kumimoji="1" lang="ja-JP" altLang="en-US"/>
          </a:p>
        </p:txBody>
      </p:sp>
    </p:spTree>
    <p:extLst>
      <p:ext uri="{BB962C8B-B14F-4D97-AF65-F5344CB8AC3E}">
        <p14:creationId xmlns:p14="http://schemas.microsoft.com/office/powerpoint/2010/main" val="747721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solidFill>
                  <a:srgbClr val="CCCCCC"/>
                </a:solidFill>
                <a:effectLst/>
                <a:latin typeface="Consolas" panose="020B0609020204030204" pitchFamily="49" charset="0"/>
              </a:rPr>
              <a:t>近年，深層学習をはじめとする機械学習手法は目覚ましい発展を遂げており，自然言語処理や画像認識などの分野で高い精度を達成しています．</a:t>
            </a:r>
          </a:p>
          <a:p>
            <a:r>
              <a:rPr lang="ja-JP" altLang="en-US" b="0" dirty="0">
                <a:solidFill>
                  <a:srgbClr val="CCCCCC"/>
                </a:solidFill>
                <a:effectLst/>
                <a:latin typeface="Consolas" panose="020B0609020204030204" pitchFamily="49" charset="0"/>
              </a:rPr>
              <a:t>深層学習の要素技術の一つにプーリングという手法があります。</a:t>
            </a:r>
            <a:endParaRPr lang="en-US" altLang="ja-JP" b="0" dirty="0">
              <a:solidFill>
                <a:srgbClr val="CCCCCC"/>
              </a:solidFill>
              <a:effectLst/>
              <a:latin typeface="Consolas" panose="020B0609020204030204" pitchFamily="49" charset="0"/>
            </a:endParaRPr>
          </a:p>
          <a:p>
            <a:r>
              <a:rPr lang="ja-JP" altLang="en-US" b="0" dirty="0">
                <a:solidFill>
                  <a:srgbClr val="CCCCCC"/>
                </a:solidFill>
                <a:effectLst/>
                <a:latin typeface="Consolas" panose="020B0609020204030204" pitchFamily="49" charset="0"/>
              </a:rPr>
              <a:t>プーリングとは，入力されたデータから特徴量を抽出する手法です．図に要素の平均をとる </a:t>
            </a:r>
            <a:r>
              <a:rPr lang="en-US" altLang="ja-JP" b="0" dirty="0">
                <a:solidFill>
                  <a:srgbClr val="CCCCCC"/>
                </a:solidFill>
                <a:effectLst/>
                <a:latin typeface="Consolas" panose="020B0609020204030204" pitchFamily="49" charset="0"/>
              </a:rPr>
              <a:t>average pooling</a:t>
            </a:r>
            <a:r>
              <a:rPr lang="ja-JP" altLang="en-US" b="0" dirty="0">
                <a:solidFill>
                  <a:srgbClr val="CCCCCC"/>
                </a:solidFill>
                <a:effectLst/>
                <a:latin typeface="Consolas" panose="020B0609020204030204" pitchFamily="49" charset="0"/>
              </a:rPr>
              <a:t>の例の例です．プーリングは周辺の情報を集約すること計算量を削減できる点や，入力から有用な特徴量を抽出することができる点，単語の位置に関係なく特徴を捉えられるといった利点が存在します。</a:t>
            </a:r>
            <a:endParaRPr lang="en-US" altLang="ja-JP" b="0" dirty="0">
              <a:solidFill>
                <a:srgbClr val="CCCCCC"/>
              </a:solidFill>
              <a:effectLst/>
              <a:latin typeface="Consolas" panose="020B0609020204030204" pitchFamily="49" charset="0"/>
            </a:endParaRPr>
          </a:p>
          <a:p>
            <a:r>
              <a:rPr lang="ja-JP" altLang="en-US" b="0" dirty="0">
                <a:solidFill>
                  <a:srgbClr val="CCCCCC"/>
                </a:solidFill>
                <a:effectLst/>
                <a:latin typeface="Consolas" panose="020B0609020204030204" pitchFamily="49" charset="0"/>
              </a:rPr>
              <a:t>そのため、適切なプーリング手法を選択することは対象とするタスクの成功に大きく影響するため、重要な要素です。</a:t>
            </a:r>
          </a:p>
          <a:p>
            <a:r>
              <a:rPr lang="ja-JP" altLang="en-US" b="0" dirty="0">
                <a:solidFill>
                  <a:srgbClr val="CCCCCC"/>
                </a:solidFill>
                <a:effectLst/>
                <a:latin typeface="Consolas" panose="020B0609020204030204" pitchFamily="49" charset="0"/>
              </a:rPr>
              <a:t>画像処理の領域では，計算量の削減や、画像の局所的な特徴量を抽出するために用いられます．</a:t>
            </a:r>
          </a:p>
          <a:p>
            <a:r>
              <a:rPr lang="ja-JP" altLang="en-US" b="0" dirty="0">
                <a:solidFill>
                  <a:srgbClr val="CCCCCC"/>
                </a:solidFill>
                <a:effectLst/>
                <a:latin typeface="Consolas" panose="020B0609020204030204" pitchFamily="49" charset="0"/>
              </a:rPr>
              <a:t>一方で自然言語処理の領域でも，計算量の削減や単語や文章全体の特徴量を抽出するために用いられることが多いです．</a:t>
            </a:r>
          </a:p>
        </p:txBody>
      </p:sp>
      <p:sp>
        <p:nvSpPr>
          <p:cNvPr id="4" name="スライド番号プレースホルダー 3"/>
          <p:cNvSpPr>
            <a:spLocks noGrp="1"/>
          </p:cNvSpPr>
          <p:nvPr>
            <p:ph type="sldNum" sz="quarter" idx="5"/>
          </p:nvPr>
        </p:nvSpPr>
        <p:spPr/>
        <p:txBody>
          <a:bodyPr/>
          <a:lstStyle/>
          <a:p>
            <a:fld id="{36DF74E4-9BC1-4D71-81E6-E5D92EBC56A3}" type="slidenum">
              <a:rPr kumimoji="1" lang="ja-JP" altLang="en-US" smtClean="0"/>
              <a:t>3</a:t>
            </a:fld>
            <a:endParaRPr kumimoji="1" lang="ja-JP" altLang="en-US"/>
          </a:p>
        </p:txBody>
      </p:sp>
    </p:spTree>
    <p:extLst>
      <p:ext uri="{BB962C8B-B14F-4D97-AF65-F5344CB8AC3E}">
        <p14:creationId xmlns:p14="http://schemas.microsoft.com/office/powerpoint/2010/main" val="2733412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プーリングは画像処理の分野では、多くの手法が提案されています。その理由としては、画像は</a:t>
            </a:r>
            <a:r>
              <a:rPr kumimoji="1" lang="en-US" altLang="ja-JP" dirty="0"/>
              <a:t>RGB</a:t>
            </a:r>
            <a:r>
              <a:rPr kumimoji="1" lang="ja-JP" altLang="en-US" dirty="0"/>
              <a:t>のような数値的に連続したデータに直接変換できるため，数値の大小を比較することが可能であるという点が挙げられます。そのため、周辺の画素の情報をプーリングによって集約することで、意味のある特徴を獲得することが出来ます。また、画像サイズが大きくなると計算量が膨大になってしまうことから、プーリングによって情報を集約することで計算量を削減できるという点も理由として挙げら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で自然言語処理の分野では、プーリング手法はあまり提案されていません。その理由としては、単語は数値的に連続したデータに直接変換することが出来ず、言語モデルを介して数値表現に変換しても、単語の埋め込み表現の各次元の間には数値的な大小が存在しない点が挙げられます。そのため、プーリングをしても意味のある特徴を獲得できるとは限りません。また、言語モデルから得られる単語の埋め込み表現は、それ全体で単語の意味を表現しているため、画像処理で用いられるプーリング手法をそのまま適用してしまうと元の情報が失われてしまいかえってノイズになってしまう可能性があるという点が挙げら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そこで本研究ではこの問題の解決のために自然言語処理におけるプーリング手法に着目しました。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36DF74E4-9BC1-4D71-81E6-E5D92EBC56A3}" type="slidenum">
              <a:rPr kumimoji="1" lang="ja-JP" altLang="en-US" smtClean="0"/>
              <a:t>4</a:t>
            </a:fld>
            <a:endParaRPr kumimoji="1" lang="ja-JP" altLang="en-US"/>
          </a:p>
        </p:txBody>
      </p:sp>
    </p:spTree>
    <p:extLst>
      <p:ext uri="{BB962C8B-B14F-4D97-AF65-F5344CB8AC3E}">
        <p14:creationId xmlns:p14="http://schemas.microsoft.com/office/powerpoint/2010/main" val="1136802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自然言語処理の分野では言語モデルから得られた、文章内の特定の単語やトークンの埋め込み表現を抽出する手法や、文章内の単語の埋め込み表現を平均化する手法が良く用いられています。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そこで本研究では、自然言語処理の分野におけるプーリング手法の理解を目的として、これら </a:t>
            </a:r>
            <a:r>
              <a:rPr kumimoji="1" lang="en-US" altLang="ja-JP" dirty="0"/>
              <a:t>2 </a:t>
            </a:r>
            <a:r>
              <a:rPr kumimoji="1" lang="ja-JP" altLang="en-US" dirty="0"/>
              <a:t>つのプーリング手法を組み合わせた手法を提案します。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そして、提案手法を自然言語処理のタスクの</a:t>
            </a:r>
            <a:r>
              <a:rPr kumimoji="1" lang="en-US" altLang="ja-JP" dirty="0"/>
              <a:t>1</a:t>
            </a:r>
            <a:r>
              <a:rPr kumimoji="1" lang="ja-JP" altLang="en-US" dirty="0"/>
              <a:t>つであるテキスト分類に適用することで、その有効性を検証します。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36DF74E4-9BC1-4D71-81E6-E5D92EBC56A3}" type="slidenum">
              <a:rPr kumimoji="1" lang="ja-JP" altLang="en-US" smtClean="0"/>
              <a:t>5</a:t>
            </a:fld>
            <a:endParaRPr kumimoji="1" lang="ja-JP" altLang="en-US"/>
          </a:p>
        </p:txBody>
      </p:sp>
    </p:spTree>
    <p:extLst>
      <p:ext uri="{BB962C8B-B14F-4D97-AF65-F5344CB8AC3E}">
        <p14:creationId xmlns:p14="http://schemas.microsoft.com/office/powerpoint/2010/main" val="27844323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つぎに要素技術です．</a:t>
            </a:r>
          </a:p>
        </p:txBody>
      </p:sp>
      <p:sp>
        <p:nvSpPr>
          <p:cNvPr id="4" name="スライド番号プレースホルダー 3"/>
          <p:cNvSpPr>
            <a:spLocks noGrp="1"/>
          </p:cNvSpPr>
          <p:nvPr>
            <p:ph type="sldNum" sz="quarter" idx="5"/>
          </p:nvPr>
        </p:nvSpPr>
        <p:spPr/>
        <p:txBody>
          <a:bodyPr/>
          <a:lstStyle/>
          <a:p>
            <a:fld id="{0A20511A-5EEF-4148-ACCD-232862D6A856}" type="slidenum">
              <a:rPr kumimoji="1" lang="ja-JP" altLang="en-US" smtClean="0"/>
              <a:t>6</a:t>
            </a:fld>
            <a:endParaRPr kumimoji="1" lang="ja-JP" altLang="en-US"/>
          </a:p>
        </p:txBody>
      </p:sp>
    </p:spTree>
    <p:extLst>
      <p:ext uri="{BB962C8B-B14F-4D97-AF65-F5344CB8AC3E}">
        <p14:creationId xmlns:p14="http://schemas.microsoft.com/office/powerpoint/2010/main" val="4227772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nSpc>
                <a:spcPct val="100000"/>
              </a:lnSpc>
              <a:buNone/>
            </a:pPr>
            <a:r>
              <a:rPr lang="en-US" altLang="ja-JP" sz="1200" dirty="0">
                <a:solidFill>
                  <a:schemeClr val="tx1"/>
                </a:solidFill>
              </a:rPr>
              <a:t>Bidirectional Encoder Representations from Transformers , BERT </a:t>
            </a:r>
            <a:r>
              <a:rPr lang="ja-JP" altLang="en-US" sz="1200" dirty="0">
                <a:solidFill>
                  <a:schemeClr val="tx1"/>
                </a:solidFill>
              </a:rPr>
              <a:t>は</a:t>
            </a:r>
            <a:endParaRPr lang="en-US" altLang="ja-JP" sz="1200" dirty="0">
              <a:solidFill>
                <a:schemeClr val="tx1"/>
              </a:solidFill>
            </a:endParaRPr>
          </a:p>
          <a:p>
            <a:r>
              <a:rPr lang="en-US" altLang="ja-JP" b="0" dirty="0">
                <a:solidFill>
                  <a:srgbClr val="CCCCCC"/>
                </a:solidFill>
                <a:effectLst/>
                <a:latin typeface="Consolas" panose="020B0609020204030204" pitchFamily="49" charset="0"/>
              </a:rPr>
              <a:t>Transformer </a:t>
            </a:r>
            <a:r>
              <a:rPr lang="ja-JP" altLang="en-US" b="0" dirty="0">
                <a:solidFill>
                  <a:srgbClr val="CCCCCC"/>
                </a:solidFill>
                <a:effectLst/>
                <a:latin typeface="Consolas" panose="020B0609020204030204" pitchFamily="49" charset="0"/>
              </a:rPr>
              <a:t>を用いた多数の双方向エンコーダで構成された言語モデルです．</a:t>
            </a:r>
          </a:p>
          <a:p>
            <a:r>
              <a:rPr lang="ja-JP" altLang="en-US" b="0" dirty="0">
                <a:solidFill>
                  <a:srgbClr val="CCCCCC"/>
                </a:solidFill>
                <a:effectLst/>
                <a:latin typeface="Consolas" panose="020B0609020204030204" pitchFamily="49" charset="0"/>
              </a:rPr>
              <a:t>テキスト分類</a:t>
            </a:r>
            <a:r>
              <a:rPr lang="en-US" altLang="ja-JP" b="0" dirty="0">
                <a:solidFill>
                  <a:srgbClr val="CCCCCC"/>
                </a:solidFill>
                <a:effectLst/>
                <a:latin typeface="Consolas" panose="020B0609020204030204" pitchFamily="49" charset="0"/>
              </a:rPr>
              <a:t>,</a:t>
            </a:r>
            <a:r>
              <a:rPr lang="ja-JP" altLang="en-US" b="0" dirty="0">
                <a:solidFill>
                  <a:srgbClr val="CCCCCC"/>
                </a:solidFill>
                <a:effectLst/>
                <a:latin typeface="Consolas" panose="020B0609020204030204" pitchFamily="49" charset="0"/>
              </a:rPr>
              <a:t>質問応答</a:t>
            </a:r>
            <a:r>
              <a:rPr lang="en-US" altLang="ja-JP" b="0" dirty="0">
                <a:solidFill>
                  <a:srgbClr val="CCCCCC"/>
                </a:solidFill>
                <a:effectLst/>
                <a:latin typeface="Consolas" panose="020B0609020204030204" pitchFamily="49" charset="0"/>
              </a:rPr>
              <a:t>,</a:t>
            </a:r>
            <a:r>
              <a:rPr lang="ja-JP" altLang="en-US" b="0" dirty="0">
                <a:solidFill>
                  <a:srgbClr val="CCCCCC"/>
                </a:solidFill>
                <a:effectLst/>
                <a:latin typeface="Consolas" panose="020B0609020204030204" pitchFamily="49" charset="0"/>
              </a:rPr>
              <a:t>固有表現抽出等の多様なタスクで公開当時の最高性能を達成するといった大きな成果が報告されています．</a:t>
            </a:r>
            <a:endParaRPr lang="en-US" altLang="ja-JP" b="0" dirty="0">
              <a:solidFill>
                <a:srgbClr val="CCCCCC"/>
              </a:solidFill>
              <a:effectLst/>
              <a:latin typeface="Consolas" panose="020B0609020204030204" pitchFamily="49" charset="0"/>
            </a:endParaRPr>
          </a:p>
          <a:p>
            <a:r>
              <a:rPr lang="en-US" altLang="ja-JP" b="0" dirty="0">
                <a:solidFill>
                  <a:srgbClr val="CCCCCC"/>
                </a:solidFill>
                <a:effectLst/>
                <a:latin typeface="Consolas" panose="020B0609020204030204" pitchFamily="49" charset="0"/>
              </a:rPr>
              <a:t>BERT </a:t>
            </a:r>
            <a:r>
              <a:rPr lang="ja-JP" altLang="en-US" b="0" dirty="0">
                <a:solidFill>
                  <a:srgbClr val="CCCCCC"/>
                </a:solidFill>
                <a:effectLst/>
                <a:latin typeface="Consolas" panose="020B0609020204030204" pitchFamily="49" charset="0"/>
              </a:rPr>
              <a:t>は事前学習したものを転移学習およびファインチューニングすることで</a:t>
            </a:r>
            <a:r>
              <a:rPr lang="en-US" altLang="ja-JP" b="0" dirty="0">
                <a:solidFill>
                  <a:srgbClr val="CCCCCC"/>
                </a:solidFill>
                <a:effectLst/>
                <a:latin typeface="Consolas" panose="020B0609020204030204" pitchFamily="49" charset="0"/>
              </a:rPr>
              <a:t>, </a:t>
            </a:r>
            <a:r>
              <a:rPr lang="ja-JP" altLang="en-US" b="0" dirty="0">
                <a:solidFill>
                  <a:srgbClr val="CCCCCC"/>
                </a:solidFill>
                <a:effectLst/>
                <a:latin typeface="Consolas" panose="020B0609020204030204" pitchFamily="49" charset="0"/>
              </a:rPr>
              <a:t>様々なタスクに対応できる</a:t>
            </a:r>
            <a:r>
              <a:rPr lang="en-US" altLang="ja-JP" b="0" dirty="0">
                <a:solidFill>
                  <a:srgbClr val="CCCCCC"/>
                </a:solidFill>
                <a:effectLst/>
                <a:latin typeface="Consolas" panose="020B0609020204030204" pitchFamily="49" charset="0"/>
              </a:rPr>
              <a:t>. </a:t>
            </a:r>
            <a:endParaRPr lang="ja-JP" altLang="en-US" b="0" dirty="0">
              <a:solidFill>
                <a:srgbClr val="CCCCCC"/>
              </a:solidFill>
              <a:effectLst/>
              <a:latin typeface="Consolas" panose="020B0609020204030204" pitchFamily="49" charset="0"/>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36DF74E4-9BC1-4D71-81E6-E5D92EBC56A3}" type="slidenum">
              <a:rPr kumimoji="1" lang="ja-JP" altLang="en-US" smtClean="0"/>
              <a:t>7</a:t>
            </a:fld>
            <a:endParaRPr kumimoji="1" lang="ja-JP" altLang="en-US"/>
          </a:p>
        </p:txBody>
      </p:sp>
    </p:spTree>
    <p:extLst>
      <p:ext uri="{BB962C8B-B14F-4D97-AF65-F5344CB8AC3E}">
        <p14:creationId xmlns:p14="http://schemas.microsoft.com/office/powerpoint/2010/main" val="615746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本研究では</a:t>
            </a:r>
            <a:r>
              <a:rPr kumimoji="1" lang="en-US" altLang="ja-JP" sz="1200" dirty="0"/>
              <a:t>,</a:t>
            </a:r>
            <a:r>
              <a:rPr kumimoji="1" lang="ja-JP" altLang="en-US" sz="1200" dirty="0"/>
              <a:t>単語の埋め込み表現獲得に使用しました。</a:t>
            </a:r>
            <a:r>
              <a:rPr kumimoji="1" lang="en-US" altLang="ja-JP"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また、事前学習済みモデルは、東北大学の乾研究室から公開されている </a:t>
            </a:r>
            <a:r>
              <a:rPr kumimoji="1" lang="en-US" altLang="ja-JP" sz="1200" dirty="0"/>
              <a:t>BERT base </a:t>
            </a:r>
            <a:r>
              <a:rPr kumimoji="1" lang="ja-JP" altLang="en-US" sz="1200" dirty="0"/>
              <a:t>モデルを利用しました．本モデルに関する説明をします．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本モデルは </a:t>
            </a:r>
            <a:r>
              <a:rPr kumimoji="1" lang="en-US" altLang="ja-JP" sz="1200" dirty="0"/>
              <a:t>12 </a:t>
            </a:r>
            <a:r>
              <a:rPr kumimoji="1" lang="ja-JP" altLang="en-US" sz="1200" dirty="0"/>
              <a:t>層の </a:t>
            </a:r>
            <a:r>
              <a:rPr kumimoji="1" lang="en-US" altLang="ja-JP" sz="1200" dirty="0"/>
              <a:t>attention </a:t>
            </a:r>
            <a:r>
              <a:rPr kumimoji="1" lang="ja-JP" altLang="en-US" sz="1200" dirty="0"/>
              <a:t>層と </a:t>
            </a:r>
            <a:r>
              <a:rPr kumimoji="1" lang="en-US" altLang="ja-JP" sz="1200" dirty="0"/>
              <a:t>12 </a:t>
            </a:r>
            <a:r>
              <a:rPr kumimoji="1" lang="ja-JP" altLang="en-US" sz="1200" dirty="0"/>
              <a:t>個のアテンションヘッドから構成されています。隠れ次元数は </a:t>
            </a:r>
            <a:r>
              <a:rPr kumimoji="1" lang="en-US" altLang="ja-JP" sz="1200" dirty="0"/>
              <a:t>768 </a:t>
            </a:r>
            <a:r>
              <a:rPr kumimoji="1" lang="ja-JP" altLang="en-US" sz="1200" dirty="0"/>
              <a:t>次元になっています．</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また，本モデルは　日本語版　</a:t>
            </a:r>
            <a:r>
              <a:rPr kumimoji="1" lang="en-US" altLang="ja-JP" sz="1200" dirty="0"/>
              <a:t>Wikipedia </a:t>
            </a:r>
            <a:r>
              <a:rPr kumimoji="1" lang="ja-JP" altLang="en-US" sz="1200" dirty="0"/>
              <a:t>と </a:t>
            </a:r>
            <a:r>
              <a:rPr kumimoji="1" lang="en-US" altLang="ja-JP" sz="1200" dirty="0"/>
              <a:t>CC-100 </a:t>
            </a:r>
            <a:r>
              <a:rPr kumimoji="1" lang="ja-JP" altLang="en-US" sz="1200" dirty="0"/>
              <a:t>データセットの日本語部分で事前学習されています</a:t>
            </a:r>
            <a:endParaRPr kumimoji="1" lang="en-US" altLang="ja-JP" sz="1200" dirty="0"/>
          </a:p>
        </p:txBody>
      </p:sp>
      <p:sp>
        <p:nvSpPr>
          <p:cNvPr id="4" name="スライド番号プレースホルダー 3"/>
          <p:cNvSpPr>
            <a:spLocks noGrp="1"/>
          </p:cNvSpPr>
          <p:nvPr>
            <p:ph type="sldNum" sz="quarter" idx="5"/>
          </p:nvPr>
        </p:nvSpPr>
        <p:spPr/>
        <p:txBody>
          <a:bodyPr/>
          <a:lstStyle/>
          <a:p>
            <a:fld id="{36DF74E4-9BC1-4D71-81E6-E5D92EBC56A3}" type="slidenum">
              <a:rPr kumimoji="1" lang="ja-JP" altLang="en-US" smtClean="0"/>
              <a:t>8</a:t>
            </a:fld>
            <a:endParaRPr kumimoji="1" lang="ja-JP" altLang="en-US"/>
          </a:p>
        </p:txBody>
      </p:sp>
    </p:spTree>
    <p:extLst>
      <p:ext uri="{BB962C8B-B14F-4D97-AF65-F5344CB8AC3E}">
        <p14:creationId xmlns:p14="http://schemas.microsoft.com/office/powerpoint/2010/main" val="1623440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9AB0BD-2FBB-BBB9-7284-3472A695C596}"/>
              </a:ext>
            </a:extLst>
          </p:cNvPr>
          <p:cNvSpPr>
            <a:spLocks noGrp="1"/>
          </p:cNvSpPr>
          <p:nvPr>
            <p:ph type="ctrTitle"/>
          </p:nvPr>
        </p:nvSpPr>
        <p:spPr>
          <a:xfrm>
            <a:off x="628650" y="351692"/>
            <a:ext cx="7886700" cy="3896751"/>
          </a:xfrm>
        </p:spPr>
        <p:txBody>
          <a:bodyPr anchor="b"/>
          <a:lstStyle>
            <a:lvl1pPr algn="ctr">
              <a:defRPr sz="45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50EB48CF-1CA1-CBD1-7A2F-3E665D60C1D2}"/>
              </a:ext>
            </a:extLst>
          </p:cNvPr>
          <p:cNvSpPr>
            <a:spLocks noGrp="1"/>
          </p:cNvSpPr>
          <p:nvPr>
            <p:ph type="subTitle" idx="1"/>
          </p:nvPr>
        </p:nvSpPr>
        <p:spPr>
          <a:xfrm>
            <a:off x="1143000" y="4353950"/>
            <a:ext cx="6858000" cy="90384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dirty="0"/>
              <a:t>マスター サブタイトルの書式設定</a:t>
            </a:r>
          </a:p>
        </p:txBody>
      </p:sp>
      <p:sp>
        <p:nvSpPr>
          <p:cNvPr id="4" name="日付プレースホルダー 3">
            <a:extLst>
              <a:ext uri="{FF2B5EF4-FFF2-40B4-BE49-F238E27FC236}">
                <a16:creationId xmlns:a16="http://schemas.microsoft.com/office/drawing/2014/main" id="{6B3B73F1-FDAA-5D77-CA91-9B446100F9DB}"/>
              </a:ext>
            </a:extLst>
          </p:cNvPr>
          <p:cNvSpPr>
            <a:spLocks noGrp="1"/>
          </p:cNvSpPr>
          <p:nvPr>
            <p:ph type="dt" sz="half" idx="10"/>
          </p:nvPr>
        </p:nvSpPr>
        <p:spPr/>
        <p:txBody>
          <a:bodyPr/>
          <a:lstStyle/>
          <a:p>
            <a:fld id="{BAB7C28E-95A8-461A-A095-2FD139971764}" type="datetimeFigureOut">
              <a:rPr kumimoji="1" lang="ja-JP" altLang="en-US" smtClean="0"/>
              <a:t>2024/11/27</a:t>
            </a:fld>
            <a:endParaRPr kumimoji="1" lang="ja-JP" altLang="en-US"/>
          </a:p>
        </p:txBody>
      </p:sp>
      <p:sp>
        <p:nvSpPr>
          <p:cNvPr id="5" name="フッター プレースホルダー 4">
            <a:extLst>
              <a:ext uri="{FF2B5EF4-FFF2-40B4-BE49-F238E27FC236}">
                <a16:creationId xmlns:a16="http://schemas.microsoft.com/office/drawing/2014/main" id="{1BCA2077-696F-39F8-6D0C-4239AED08D7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BE6FDE-7EF0-D6CC-CAD5-6D77B28734E5}"/>
              </a:ext>
            </a:extLst>
          </p:cNvPr>
          <p:cNvSpPr>
            <a:spLocks noGrp="1"/>
          </p:cNvSpPr>
          <p:nvPr>
            <p:ph type="sldNum" sz="quarter" idx="12"/>
          </p:nvPr>
        </p:nvSpPr>
        <p:spPr/>
        <p:txBody>
          <a:bodyPr/>
          <a:lstStyle/>
          <a:p>
            <a:fld id="{269AA76C-7640-4D4A-9942-4D568FC9B971}" type="slidenum">
              <a:rPr kumimoji="1" lang="ja-JP" altLang="en-US" smtClean="0"/>
              <a:t>‹#›</a:t>
            </a:fld>
            <a:endParaRPr kumimoji="1" lang="ja-JP" altLang="en-US" dirty="0"/>
          </a:p>
        </p:txBody>
      </p:sp>
    </p:spTree>
    <p:extLst>
      <p:ext uri="{BB962C8B-B14F-4D97-AF65-F5344CB8AC3E}">
        <p14:creationId xmlns:p14="http://schemas.microsoft.com/office/powerpoint/2010/main" val="927799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3B3BC6-ACFD-573C-C0E4-3EC5782B837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4DD7975-4CFE-D5CB-FBDC-B805FBB0689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937D96-2FB5-D426-DCB2-C960B412F6CE}"/>
              </a:ext>
            </a:extLst>
          </p:cNvPr>
          <p:cNvSpPr>
            <a:spLocks noGrp="1"/>
          </p:cNvSpPr>
          <p:nvPr>
            <p:ph type="dt" sz="half" idx="10"/>
          </p:nvPr>
        </p:nvSpPr>
        <p:spPr/>
        <p:txBody>
          <a:bodyPr/>
          <a:lstStyle/>
          <a:p>
            <a:fld id="{BAB7C28E-95A8-461A-A095-2FD139971764}" type="datetimeFigureOut">
              <a:rPr kumimoji="1" lang="ja-JP" altLang="en-US" smtClean="0"/>
              <a:t>2024/11/27</a:t>
            </a:fld>
            <a:endParaRPr kumimoji="1" lang="ja-JP" altLang="en-US"/>
          </a:p>
        </p:txBody>
      </p:sp>
      <p:sp>
        <p:nvSpPr>
          <p:cNvPr id="5" name="フッター プレースホルダー 4">
            <a:extLst>
              <a:ext uri="{FF2B5EF4-FFF2-40B4-BE49-F238E27FC236}">
                <a16:creationId xmlns:a16="http://schemas.microsoft.com/office/drawing/2014/main" id="{47B7773F-7907-9FCF-A5CD-A7C294D9AA3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602AB08-0BF7-1F86-34FC-727F6D677594}"/>
              </a:ext>
            </a:extLst>
          </p:cNvPr>
          <p:cNvSpPr>
            <a:spLocks noGrp="1"/>
          </p:cNvSpPr>
          <p:nvPr>
            <p:ph type="sldNum" sz="quarter" idx="12"/>
          </p:nvPr>
        </p:nvSpPr>
        <p:spPr/>
        <p:txBody>
          <a:bodyPr/>
          <a:lstStyle/>
          <a:p>
            <a:fld id="{269AA76C-7640-4D4A-9942-4D568FC9B971}" type="slidenum">
              <a:rPr kumimoji="1" lang="ja-JP" altLang="en-US" smtClean="0"/>
              <a:t>‹#›</a:t>
            </a:fld>
            <a:endParaRPr kumimoji="1" lang="ja-JP" altLang="en-US"/>
          </a:p>
        </p:txBody>
      </p:sp>
    </p:spTree>
    <p:extLst>
      <p:ext uri="{BB962C8B-B14F-4D97-AF65-F5344CB8AC3E}">
        <p14:creationId xmlns:p14="http://schemas.microsoft.com/office/powerpoint/2010/main" val="1611859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DE78C60-9E6C-4E34-6268-D99CDEB5095D}"/>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1ECC604-901C-D9DB-4487-44CFEBEA7B7C}"/>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4637B3F-BA18-76B5-FCA4-D55D5E8DB0D8}"/>
              </a:ext>
            </a:extLst>
          </p:cNvPr>
          <p:cNvSpPr>
            <a:spLocks noGrp="1"/>
          </p:cNvSpPr>
          <p:nvPr>
            <p:ph type="dt" sz="half" idx="10"/>
          </p:nvPr>
        </p:nvSpPr>
        <p:spPr/>
        <p:txBody>
          <a:bodyPr/>
          <a:lstStyle/>
          <a:p>
            <a:fld id="{BAB7C28E-95A8-461A-A095-2FD139971764}" type="datetimeFigureOut">
              <a:rPr kumimoji="1" lang="ja-JP" altLang="en-US" smtClean="0"/>
              <a:t>2024/11/27</a:t>
            </a:fld>
            <a:endParaRPr kumimoji="1" lang="ja-JP" altLang="en-US"/>
          </a:p>
        </p:txBody>
      </p:sp>
      <p:sp>
        <p:nvSpPr>
          <p:cNvPr id="5" name="フッター プレースホルダー 4">
            <a:extLst>
              <a:ext uri="{FF2B5EF4-FFF2-40B4-BE49-F238E27FC236}">
                <a16:creationId xmlns:a16="http://schemas.microsoft.com/office/drawing/2014/main" id="{22B89A78-6A50-87E1-71EC-17DB89BD5B7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1995A8-E2AE-6759-3CD6-B177813AA7F8}"/>
              </a:ext>
            </a:extLst>
          </p:cNvPr>
          <p:cNvSpPr>
            <a:spLocks noGrp="1"/>
          </p:cNvSpPr>
          <p:nvPr>
            <p:ph type="sldNum" sz="quarter" idx="12"/>
          </p:nvPr>
        </p:nvSpPr>
        <p:spPr/>
        <p:txBody>
          <a:bodyPr/>
          <a:lstStyle/>
          <a:p>
            <a:fld id="{269AA76C-7640-4D4A-9942-4D568FC9B971}" type="slidenum">
              <a:rPr kumimoji="1" lang="ja-JP" altLang="en-US" smtClean="0"/>
              <a:t>‹#›</a:t>
            </a:fld>
            <a:endParaRPr kumimoji="1" lang="ja-JP" altLang="en-US"/>
          </a:p>
        </p:txBody>
      </p:sp>
    </p:spTree>
    <p:extLst>
      <p:ext uri="{BB962C8B-B14F-4D97-AF65-F5344CB8AC3E}">
        <p14:creationId xmlns:p14="http://schemas.microsoft.com/office/powerpoint/2010/main" val="368650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F447EC-22D9-DFBB-3F2A-573C9127E592}"/>
              </a:ext>
            </a:extLst>
          </p:cNvPr>
          <p:cNvSpPr>
            <a:spLocks noGrp="1"/>
          </p:cNvSpPr>
          <p:nvPr>
            <p:ph type="title"/>
          </p:nvPr>
        </p:nvSpPr>
        <p:spPr/>
        <p:txBody>
          <a:bodyPr>
            <a:noAutofit/>
          </a:bodyPr>
          <a:lstStyle>
            <a:lvl1pPr>
              <a:defRPr sz="4800"/>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3C0E40A7-5641-ADB2-66E9-F555F690C43D}"/>
              </a:ext>
            </a:extLst>
          </p:cNvPr>
          <p:cNvSpPr>
            <a:spLocks noGrp="1"/>
          </p:cNvSpPr>
          <p:nvPr>
            <p:ph idx="1"/>
          </p:nvPr>
        </p:nvSpPr>
        <p:spPr/>
        <p:txBody>
          <a:bodyPr/>
          <a:lstStyle>
            <a:lvl1pPr>
              <a:defRPr sz="2800"/>
            </a:lvl1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8A7A9361-4ED1-BDAF-64D9-E1ACC9094898}"/>
              </a:ext>
            </a:extLst>
          </p:cNvPr>
          <p:cNvSpPr>
            <a:spLocks noGrp="1"/>
          </p:cNvSpPr>
          <p:nvPr>
            <p:ph type="dt" sz="half" idx="10"/>
          </p:nvPr>
        </p:nvSpPr>
        <p:spPr/>
        <p:txBody>
          <a:bodyPr/>
          <a:lstStyle/>
          <a:p>
            <a:fld id="{BAB7C28E-95A8-461A-A095-2FD139971764}" type="datetimeFigureOut">
              <a:rPr kumimoji="1" lang="ja-JP" altLang="en-US" smtClean="0"/>
              <a:t>2024/11/27</a:t>
            </a:fld>
            <a:endParaRPr kumimoji="1" lang="ja-JP" altLang="en-US"/>
          </a:p>
        </p:txBody>
      </p:sp>
      <p:sp>
        <p:nvSpPr>
          <p:cNvPr id="5" name="フッター プレースホルダー 4">
            <a:extLst>
              <a:ext uri="{FF2B5EF4-FFF2-40B4-BE49-F238E27FC236}">
                <a16:creationId xmlns:a16="http://schemas.microsoft.com/office/drawing/2014/main" id="{9BFA8895-3E0E-B150-83A1-578D545E6EC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A677C1-7C38-D5A8-09D8-3CAD7BAA6AD7}"/>
              </a:ext>
            </a:extLst>
          </p:cNvPr>
          <p:cNvSpPr>
            <a:spLocks noGrp="1"/>
          </p:cNvSpPr>
          <p:nvPr>
            <p:ph type="sldNum" sz="quarter" idx="12"/>
          </p:nvPr>
        </p:nvSpPr>
        <p:spPr/>
        <p:txBody>
          <a:bodyPr/>
          <a:lstStyle>
            <a:lvl1pPr>
              <a:defRPr sz="2400"/>
            </a:lvl1pPr>
          </a:lstStyle>
          <a:p>
            <a:fld id="{269AA76C-7640-4D4A-9942-4D568FC9B971}" type="slidenum">
              <a:rPr lang="ja-JP" altLang="en-US" smtClean="0"/>
              <a:pPr/>
              <a:t>‹#›</a:t>
            </a:fld>
            <a:endParaRPr lang="ja-JP" altLang="en-US" dirty="0"/>
          </a:p>
        </p:txBody>
      </p:sp>
    </p:spTree>
    <p:extLst>
      <p:ext uri="{BB962C8B-B14F-4D97-AF65-F5344CB8AC3E}">
        <p14:creationId xmlns:p14="http://schemas.microsoft.com/office/powerpoint/2010/main" val="1231579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7AB643-6071-9C00-EFC8-D1FC6ED9214F}"/>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3F7543C-27B0-700B-E4D5-2F198B967FE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46494B1-866D-2C87-CC9A-76C329CD89E2}"/>
              </a:ext>
            </a:extLst>
          </p:cNvPr>
          <p:cNvSpPr>
            <a:spLocks noGrp="1"/>
          </p:cNvSpPr>
          <p:nvPr>
            <p:ph type="dt" sz="half" idx="10"/>
          </p:nvPr>
        </p:nvSpPr>
        <p:spPr/>
        <p:txBody>
          <a:bodyPr/>
          <a:lstStyle/>
          <a:p>
            <a:fld id="{BAB7C28E-95A8-461A-A095-2FD139971764}" type="datetimeFigureOut">
              <a:rPr kumimoji="1" lang="ja-JP" altLang="en-US" smtClean="0"/>
              <a:t>2024/11/27</a:t>
            </a:fld>
            <a:endParaRPr kumimoji="1" lang="ja-JP" altLang="en-US"/>
          </a:p>
        </p:txBody>
      </p:sp>
      <p:sp>
        <p:nvSpPr>
          <p:cNvPr id="5" name="フッター プレースホルダー 4">
            <a:extLst>
              <a:ext uri="{FF2B5EF4-FFF2-40B4-BE49-F238E27FC236}">
                <a16:creationId xmlns:a16="http://schemas.microsoft.com/office/drawing/2014/main" id="{636601E3-C459-D171-857D-A8FCA068EF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A170E96-CC95-87A3-F271-8381BBD208BE}"/>
              </a:ext>
            </a:extLst>
          </p:cNvPr>
          <p:cNvSpPr>
            <a:spLocks noGrp="1"/>
          </p:cNvSpPr>
          <p:nvPr>
            <p:ph type="sldNum" sz="quarter" idx="12"/>
          </p:nvPr>
        </p:nvSpPr>
        <p:spPr/>
        <p:txBody>
          <a:bodyPr/>
          <a:lstStyle/>
          <a:p>
            <a:fld id="{269AA76C-7640-4D4A-9942-4D568FC9B971}" type="slidenum">
              <a:rPr kumimoji="1" lang="ja-JP" altLang="en-US" smtClean="0"/>
              <a:t>‹#›</a:t>
            </a:fld>
            <a:endParaRPr kumimoji="1" lang="ja-JP" altLang="en-US" dirty="0"/>
          </a:p>
        </p:txBody>
      </p:sp>
    </p:spTree>
    <p:extLst>
      <p:ext uri="{BB962C8B-B14F-4D97-AF65-F5344CB8AC3E}">
        <p14:creationId xmlns:p14="http://schemas.microsoft.com/office/powerpoint/2010/main" val="2471963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6E6A5F-79E5-0073-6A6D-B3F19632A14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EBA7C06-8987-F95E-1D6A-F812EAAF74CE}"/>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5B65107-B571-6B8A-8EB8-EAD8F9A4150A}"/>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FFCEB72-B463-03F7-CC1D-8F197A359F45}"/>
              </a:ext>
            </a:extLst>
          </p:cNvPr>
          <p:cNvSpPr>
            <a:spLocks noGrp="1"/>
          </p:cNvSpPr>
          <p:nvPr>
            <p:ph type="dt" sz="half" idx="10"/>
          </p:nvPr>
        </p:nvSpPr>
        <p:spPr/>
        <p:txBody>
          <a:bodyPr/>
          <a:lstStyle/>
          <a:p>
            <a:fld id="{BAB7C28E-95A8-461A-A095-2FD139971764}" type="datetimeFigureOut">
              <a:rPr kumimoji="1" lang="ja-JP" altLang="en-US" smtClean="0"/>
              <a:t>2024/11/27</a:t>
            </a:fld>
            <a:endParaRPr kumimoji="1" lang="ja-JP" altLang="en-US"/>
          </a:p>
        </p:txBody>
      </p:sp>
      <p:sp>
        <p:nvSpPr>
          <p:cNvPr id="6" name="フッター プレースホルダー 5">
            <a:extLst>
              <a:ext uri="{FF2B5EF4-FFF2-40B4-BE49-F238E27FC236}">
                <a16:creationId xmlns:a16="http://schemas.microsoft.com/office/drawing/2014/main" id="{841FBFFB-7120-DDFB-91FB-ABCD6F9E323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AFF9795-E057-9EFE-694E-DA43DF76A136}"/>
              </a:ext>
            </a:extLst>
          </p:cNvPr>
          <p:cNvSpPr>
            <a:spLocks noGrp="1"/>
          </p:cNvSpPr>
          <p:nvPr>
            <p:ph type="sldNum" sz="quarter" idx="12"/>
          </p:nvPr>
        </p:nvSpPr>
        <p:spPr/>
        <p:txBody>
          <a:bodyPr/>
          <a:lstStyle>
            <a:lvl1pPr>
              <a:defRPr sz="2400"/>
            </a:lvl1pPr>
          </a:lstStyle>
          <a:p>
            <a:fld id="{269AA76C-7640-4D4A-9942-4D568FC9B971}" type="slidenum">
              <a:rPr lang="ja-JP" altLang="en-US" smtClean="0"/>
              <a:pPr/>
              <a:t>‹#›</a:t>
            </a:fld>
            <a:endParaRPr lang="ja-JP" altLang="en-US" dirty="0"/>
          </a:p>
        </p:txBody>
      </p:sp>
    </p:spTree>
    <p:extLst>
      <p:ext uri="{BB962C8B-B14F-4D97-AF65-F5344CB8AC3E}">
        <p14:creationId xmlns:p14="http://schemas.microsoft.com/office/powerpoint/2010/main" val="1286922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20ADB4-7265-203E-5398-B387AE310605}"/>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4B9966C-C97C-FD88-03A9-24690A96E6E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00991DF-72A4-DCEF-3439-D7C54435C92E}"/>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FE500C1E-318A-DFB2-C98B-89A4C5FAC8E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B8AA34B-5BFE-BD8A-3E87-384ECBBF889D}"/>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E70BE51-E5C3-57FD-DCBE-8DF4BBF2C754}"/>
              </a:ext>
            </a:extLst>
          </p:cNvPr>
          <p:cNvSpPr>
            <a:spLocks noGrp="1"/>
          </p:cNvSpPr>
          <p:nvPr>
            <p:ph type="dt" sz="half" idx="10"/>
          </p:nvPr>
        </p:nvSpPr>
        <p:spPr/>
        <p:txBody>
          <a:bodyPr/>
          <a:lstStyle/>
          <a:p>
            <a:fld id="{BAB7C28E-95A8-461A-A095-2FD139971764}" type="datetimeFigureOut">
              <a:rPr kumimoji="1" lang="ja-JP" altLang="en-US" smtClean="0"/>
              <a:t>2024/11/27</a:t>
            </a:fld>
            <a:endParaRPr kumimoji="1" lang="ja-JP" altLang="en-US"/>
          </a:p>
        </p:txBody>
      </p:sp>
      <p:sp>
        <p:nvSpPr>
          <p:cNvPr id="8" name="フッター プレースホルダー 7">
            <a:extLst>
              <a:ext uri="{FF2B5EF4-FFF2-40B4-BE49-F238E27FC236}">
                <a16:creationId xmlns:a16="http://schemas.microsoft.com/office/drawing/2014/main" id="{EA9253D1-BEDE-CCB9-1843-A6B4901CC3F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0EADD9A-7C76-48B1-F852-4884AB38138B}"/>
              </a:ext>
            </a:extLst>
          </p:cNvPr>
          <p:cNvSpPr>
            <a:spLocks noGrp="1"/>
          </p:cNvSpPr>
          <p:nvPr>
            <p:ph type="sldNum" sz="quarter" idx="12"/>
          </p:nvPr>
        </p:nvSpPr>
        <p:spPr/>
        <p:txBody>
          <a:bodyPr/>
          <a:lstStyle/>
          <a:p>
            <a:fld id="{269AA76C-7640-4D4A-9942-4D568FC9B971}" type="slidenum">
              <a:rPr kumimoji="1" lang="ja-JP" altLang="en-US" smtClean="0"/>
              <a:t>‹#›</a:t>
            </a:fld>
            <a:endParaRPr kumimoji="1" lang="ja-JP" altLang="en-US"/>
          </a:p>
        </p:txBody>
      </p:sp>
    </p:spTree>
    <p:extLst>
      <p:ext uri="{BB962C8B-B14F-4D97-AF65-F5344CB8AC3E}">
        <p14:creationId xmlns:p14="http://schemas.microsoft.com/office/powerpoint/2010/main" val="2192775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EFDBAF-4818-8597-A26C-E23279672AF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255F6FB-39E4-321D-9C28-E6F0A57EF7C1}"/>
              </a:ext>
            </a:extLst>
          </p:cNvPr>
          <p:cNvSpPr>
            <a:spLocks noGrp="1"/>
          </p:cNvSpPr>
          <p:nvPr>
            <p:ph type="dt" sz="half" idx="10"/>
          </p:nvPr>
        </p:nvSpPr>
        <p:spPr/>
        <p:txBody>
          <a:bodyPr/>
          <a:lstStyle/>
          <a:p>
            <a:fld id="{BAB7C28E-95A8-461A-A095-2FD139971764}" type="datetimeFigureOut">
              <a:rPr kumimoji="1" lang="ja-JP" altLang="en-US" smtClean="0"/>
              <a:t>2024/11/27</a:t>
            </a:fld>
            <a:endParaRPr kumimoji="1" lang="ja-JP" altLang="en-US"/>
          </a:p>
        </p:txBody>
      </p:sp>
      <p:sp>
        <p:nvSpPr>
          <p:cNvPr id="4" name="フッター プレースホルダー 3">
            <a:extLst>
              <a:ext uri="{FF2B5EF4-FFF2-40B4-BE49-F238E27FC236}">
                <a16:creationId xmlns:a16="http://schemas.microsoft.com/office/drawing/2014/main" id="{F2D1BDA4-3352-BE77-6DF0-6A62ED8293B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A22937F-5FAC-FBCA-44C5-3668B87BFD39}"/>
              </a:ext>
            </a:extLst>
          </p:cNvPr>
          <p:cNvSpPr>
            <a:spLocks noGrp="1"/>
          </p:cNvSpPr>
          <p:nvPr>
            <p:ph type="sldNum" sz="quarter" idx="12"/>
          </p:nvPr>
        </p:nvSpPr>
        <p:spPr/>
        <p:txBody>
          <a:bodyPr/>
          <a:lstStyle/>
          <a:p>
            <a:fld id="{269AA76C-7640-4D4A-9942-4D568FC9B971}" type="slidenum">
              <a:rPr kumimoji="1" lang="ja-JP" altLang="en-US" smtClean="0"/>
              <a:t>‹#›</a:t>
            </a:fld>
            <a:endParaRPr kumimoji="1" lang="ja-JP" altLang="en-US"/>
          </a:p>
        </p:txBody>
      </p:sp>
    </p:spTree>
    <p:extLst>
      <p:ext uri="{BB962C8B-B14F-4D97-AF65-F5344CB8AC3E}">
        <p14:creationId xmlns:p14="http://schemas.microsoft.com/office/powerpoint/2010/main" val="346405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938BBC9-E0DC-DB3F-00D5-0450D77BEB5B}"/>
              </a:ext>
            </a:extLst>
          </p:cNvPr>
          <p:cNvSpPr>
            <a:spLocks noGrp="1"/>
          </p:cNvSpPr>
          <p:nvPr>
            <p:ph type="dt" sz="half" idx="10"/>
          </p:nvPr>
        </p:nvSpPr>
        <p:spPr/>
        <p:txBody>
          <a:bodyPr/>
          <a:lstStyle/>
          <a:p>
            <a:fld id="{BAB7C28E-95A8-461A-A095-2FD139971764}" type="datetimeFigureOut">
              <a:rPr kumimoji="1" lang="ja-JP" altLang="en-US" smtClean="0"/>
              <a:t>2024/11/27</a:t>
            </a:fld>
            <a:endParaRPr kumimoji="1" lang="ja-JP" altLang="en-US"/>
          </a:p>
        </p:txBody>
      </p:sp>
      <p:sp>
        <p:nvSpPr>
          <p:cNvPr id="3" name="フッター プレースホルダー 2">
            <a:extLst>
              <a:ext uri="{FF2B5EF4-FFF2-40B4-BE49-F238E27FC236}">
                <a16:creationId xmlns:a16="http://schemas.microsoft.com/office/drawing/2014/main" id="{3E3FE1A3-1F98-5782-80BE-67F10CD647A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65DAEC-74BE-E32D-8DC3-30FA1D47E9DA}"/>
              </a:ext>
            </a:extLst>
          </p:cNvPr>
          <p:cNvSpPr>
            <a:spLocks noGrp="1"/>
          </p:cNvSpPr>
          <p:nvPr>
            <p:ph type="sldNum" sz="quarter" idx="12"/>
          </p:nvPr>
        </p:nvSpPr>
        <p:spPr/>
        <p:txBody>
          <a:bodyPr/>
          <a:lstStyle/>
          <a:p>
            <a:fld id="{269AA76C-7640-4D4A-9942-4D568FC9B971}" type="slidenum">
              <a:rPr kumimoji="1" lang="ja-JP" altLang="en-US" smtClean="0"/>
              <a:t>‹#›</a:t>
            </a:fld>
            <a:endParaRPr kumimoji="1" lang="ja-JP" altLang="en-US"/>
          </a:p>
        </p:txBody>
      </p:sp>
    </p:spTree>
    <p:extLst>
      <p:ext uri="{BB962C8B-B14F-4D97-AF65-F5344CB8AC3E}">
        <p14:creationId xmlns:p14="http://schemas.microsoft.com/office/powerpoint/2010/main" val="3927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8FB343-1CFF-D9B8-6BF1-2F7C3027A06E}"/>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698BBF-1949-F378-2A66-03251F554CC8}"/>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D5812AB-499D-5068-617A-04276F9885F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30200E1-FA99-C19F-CAF0-1D59BEDD2F6A}"/>
              </a:ext>
            </a:extLst>
          </p:cNvPr>
          <p:cNvSpPr>
            <a:spLocks noGrp="1"/>
          </p:cNvSpPr>
          <p:nvPr>
            <p:ph type="dt" sz="half" idx="10"/>
          </p:nvPr>
        </p:nvSpPr>
        <p:spPr/>
        <p:txBody>
          <a:bodyPr/>
          <a:lstStyle/>
          <a:p>
            <a:fld id="{BAB7C28E-95A8-461A-A095-2FD139971764}" type="datetimeFigureOut">
              <a:rPr kumimoji="1" lang="ja-JP" altLang="en-US" smtClean="0"/>
              <a:t>2024/11/27</a:t>
            </a:fld>
            <a:endParaRPr kumimoji="1" lang="ja-JP" altLang="en-US"/>
          </a:p>
        </p:txBody>
      </p:sp>
      <p:sp>
        <p:nvSpPr>
          <p:cNvPr id="6" name="フッター プレースホルダー 5">
            <a:extLst>
              <a:ext uri="{FF2B5EF4-FFF2-40B4-BE49-F238E27FC236}">
                <a16:creationId xmlns:a16="http://schemas.microsoft.com/office/drawing/2014/main" id="{C1AC4D1E-2EE5-3C42-9774-E53FF7D33F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DECF404-5179-B88C-B08F-DE34C7D46CBD}"/>
              </a:ext>
            </a:extLst>
          </p:cNvPr>
          <p:cNvSpPr>
            <a:spLocks noGrp="1"/>
          </p:cNvSpPr>
          <p:nvPr>
            <p:ph type="sldNum" sz="quarter" idx="12"/>
          </p:nvPr>
        </p:nvSpPr>
        <p:spPr/>
        <p:txBody>
          <a:bodyPr/>
          <a:lstStyle/>
          <a:p>
            <a:fld id="{269AA76C-7640-4D4A-9942-4D568FC9B971}" type="slidenum">
              <a:rPr kumimoji="1" lang="ja-JP" altLang="en-US" smtClean="0"/>
              <a:t>‹#›</a:t>
            </a:fld>
            <a:endParaRPr kumimoji="1" lang="ja-JP" altLang="en-US"/>
          </a:p>
        </p:txBody>
      </p:sp>
    </p:spTree>
    <p:extLst>
      <p:ext uri="{BB962C8B-B14F-4D97-AF65-F5344CB8AC3E}">
        <p14:creationId xmlns:p14="http://schemas.microsoft.com/office/powerpoint/2010/main" val="125005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CA87E4-10B4-EB34-9A14-1091842AA720}"/>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FA05162-1EAC-9E1C-4CE5-05EBE82CCC9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1FAE55B8-6158-31E5-998F-054AD17E9E6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AFA40F0-3F10-4FD3-7DB6-56489CD70379}"/>
              </a:ext>
            </a:extLst>
          </p:cNvPr>
          <p:cNvSpPr>
            <a:spLocks noGrp="1"/>
          </p:cNvSpPr>
          <p:nvPr>
            <p:ph type="dt" sz="half" idx="10"/>
          </p:nvPr>
        </p:nvSpPr>
        <p:spPr/>
        <p:txBody>
          <a:bodyPr/>
          <a:lstStyle/>
          <a:p>
            <a:fld id="{BAB7C28E-95A8-461A-A095-2FD139971764}" type="datetimeFigureOut">
              <a:rPr kumimoji="1" lang="ja-JP" altLang="en-US" smtClean="0"/>
              <a:t>2024/11/27</a:t>
            </a:fld>
            <a:endParaRPr kumimoji="1" lang="ja-JP" altLang="en-US"/>
          </a:p>
        </p:txBody>
      </p:sp>
      <p:sp>
        <p:nvSpPr>
          <p:cNvPr id="6" name="フッター プレースホルダー 5">
            <a:extLst>
              <a:ext uri="{FF2B5EF4-FFF2-40B4-BE49-F238E27FC236}">
                <a16:creationId xmlns:a16="http://schemas.microsoft.com/office/drawing/2014/main" id="{A3177B28-BAA6-1042-3B9E-AFDD3482135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1FEA38-FD1F-3FB7-5062-020B78191349}"/>
              </a:ext>
            </a:extLst>
          </p:cNvPr>
          <p:cNvSpPr>
            <a:spLocks noGrp="1"/>
          </p:cNvSpPr>
          <p:nvPr>
            <p:ph type="sldNum" sz="quarter" idx="12"/>
          </p:nvPr>
        </p:nvSpPr>
        <p:spPr/>
        <p:txBody>
          <a:bodyPr/>
          <a:lstStyle/>
          <a:p>
            <a:fld id="{269AA76C-7640-4D4A-9942-4D568FC9B971}" type="slidenum">
              <a:rPr kumimoji="1" lang="ja-JP" altLang="en-US" smtClean="0"/>
              <a:t>‹#›</a:t>
            </a:fld>
            <a:endParaRPr kumimoji="1" lang="ja-JP" altLang="en-US"/>
          </a:p>
        </p:txBody>
      </p:sp>
    </p:spTree>
    <p:extLst>
      <p:ext uri="{BB962C8B-B14F-4D97-AF65-F5344CB8AC3E}">
        <p14:creationId xmlns:p14="http://schemas.microsoft.com/office/powerpoint/2010/main" val="4220829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B33B1C0-46EF-980E-8CAA-3A4C40198C0F}"/>
              </a:ext>
            </a:extLst>
          </p:cNvPr>
          <p:cNvSpPr>
            <a:spLocks noGrp="1"/>
          </p:cNvSpPr>
          <p:nvPr>
            <p:ph type="title"/>
          </p:nvPr>
        </p:nvSpPr>
        <p:spPr>
          <a:xfrm>
            <a:off x="628650" y="365126"/>
            <a:ext cx="7886700" cy="612579"/>
          </a:xfrm>
          <a:prstGeom prst="rect">
            <a:avLst/>
          </a:prstGeom>
        </p:spPr>
        <p:txBody>
          <a:bodyPr vert="horz" lIns="91440" tIns="45720" rIns="91440" bIns="45720" rtlCol="0" anchor="ctr">
            <a:no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C535D2C4-A000-8458-332B-AA7FF2CA7D97}"/>
              </a:ext>
            </a:extLst>
          </p:cNvPr>
          <p:cNvSpPr>
            <a:spLocks noGrp="1"/>
          </p:cNvSpPr>
          <p:nvPr>
            <p:ph type="body" idx="1"/>
          </p:nvPr>
        </p:nvSpPr>
        <p:spPr>
          <a:xfrm>
            <a:off x="628650" y="1062111"/>
            <a:ext cx="7886700" cy="511485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50BF78-4F3F-ECE7-DCD9-F411949203E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BAB7C28E-95A8-461A-A095-2FD139971764}" type="datetimeFigureOut">
              <a:rPr kumimoji="1" lang="ja-JP" altLang="en-US" smtClean="0"/>
              <a:t>2024/11/27</a:t>
            </a:fld>
            <a:endParaRPr kumimoji="1" lang="ja-JP" altLang="en-US"/>
          </a:p>
        </p:txBody>
      </p:sp>
      <p:sp>
        <p:nvSpPr>
          <p:cNvPr id="5" name="フッター プレースホルダー 4">
            <a:extLst>
              <a:ext uri="{FF2B5EF4-FFF2-40B4-BE49-F238E27FC236}">
                <a16:creationId xmlns:a16="http://schemas.microsoft.com/office/drawing/2014/main" id="{4FCDB0FE-0E1E-CB79-0013-54A0F6EACBA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90D8AA3-BB52-CF61-258B-E9BCB1EA94B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4000">
                <a:solidFill>
                  <a:schemeClr val="tx1"/>
                </a:solidFill>
              </a:defRPr>
            </a:lvl1pPr>
          </a:lstStyle>
          <a:p>
            <a:fld id="{269AA76C-7640-4D4A-9942-4D568FC9B971}" type="slidenum">
              <a:rPr lang="ja-JP" altLang="en-US" smtClean="0"/>
              <a:pPr/>
              <a:t>‹#›</a:t>
            </a:fld>
            <a:endParaRPr lang="ja-JP" altLang="en-US" dirty="0"/>
          </a:p>
        </p:txBody>
      </p:sp>
    </p:spTree>
    <p:extLst>
      <p:ext uri="{BB962C8B-B14F-4D97-AF65-F5344CB8AC3E}">
        <p14:creationId xmlns:p14="http://schemas.microsoft.com/office/powerpoint/2010/main" val="3495768261"/>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685800" rtl="0" eaLnBrk="1" latinLnBrk="0" hangingPunct="1">
        <a:lnSpc>
          <a:spcPct val="90000"/>
        </a:lnSpc>
        <a:spcBef>
          <a:spcPct val="0"/>
        </a:spcBef>
        <a:buNone/>
        <a:defRPr kumimoji="1" sz="48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957A06-3B75-464C-9DA3-DA24123E35DD}"/>
              </a:ext>
            </a:extLst>
          </p:cNvPr>
          <p:cNvSpPr>
            <a:spLocks noGrp="1"/>
          </p:cNvSpPr>
          <p:nvPr>
            <p:ph type="ctrTitle"/>
          </p:nvPr>
        </p:nvSpPr>
        <p:spPr>
          <a:xfrm>
            <a:off x="154984" y="573356"/>
            <a:ext cx="8989016" cy="3566160"/>
          </a:xfrm>
        </p:spPr>
        <p:txBody>
          <a:bodyPr>
            <a:normAutofit/>
          </a:bodyPr>
          <a:lstStyle/>
          <a:p>
            <a:pPr algn="l"/>
            <a:r>
              <a:rPr lang="en-US" altLang="ja-JP" sz="4000" b="0" dirty="0">
                <a:solidFill>
                  <a:schemeClr val="tx1"/>
                </a:solidFill>
                <a:effectLst/>
                <a:latin typeface="Consolas" panose="020B0609020204030204" pitchFamily="49" charset="0"/>
              </a:rPr>
              <a:t>BERT</a:t>
            </a:r>
            <a:r>
              <a:rPr lang="en-US" altLang="ja-JP" sz="2400" b="0" dirty="0">
                <a:solidFill>
                  <a:schemeClr val="tx1"/>
                </a:solidFill>
                <a:effectLst/>
                <a:latin typeface="Consolas" panose="020B0609020204030204" pitchFamily="49" charset="0"/>
              </a:rPr>
              <a:t> </a:t>
            </a:r>
            <a:r>
              <a:rPr lang="ja-JP" altLang="en-US" sz="4000" dirty="0">
                <a:solidFill>
                  <a:schemeClr val="tx1"/>
                </a:solidFill>
                <a:latin typeface="Consolas" panose="020B0609020204030204" pitchFamily="49" charset="0"/>
              </a:rPr>
              <a:t>を</a:t>
            </a:r>
            <a:r>
              <a:rPr lang="ja-JP" altLang="en-US" sz="4000" b="0" dirty="0">
                <a:solidFill>
                  <a:schemeClr val="tx1"/>
                </a:solidFill>
                <a:effectLst/>
                <a:latin typeface="Consolas" panose="020B0609020204030204" pitchFamily="49" charset="0"/>
              </a:rPr>
              <a:t>用いたテキスト分類における</a:t>
            </a:r>
            <a:br>
              <a:rPr lang="en-US" altLang="ja-JP" sz="4000" dirty="0">
                <a:solidFill>
                  <a:schemeClr val="tx1"/>
                </a:solidFill>
                <a:latin typeface="Consolas" panose="020B0609020204030204" pitchFamily="49" charset="0"/>
              </a:rPr>
            </a:br>
            <a:r>
              <a:rPr lang="ja-JP" altLang="en-US" sz="4000" b="0" dirty="0">
                <a:solidFill>
                  <a:schemeClr val="tx1"/>
                </a:solidFill>
                <a:effectLst/>
                <a:latin typeface="Consolas" panose="020B0609020204030204" pitchFamily="49" charset="0"/>
              </a:rPr>
              <a:t>学習可能な重みを導入した</a:t>
            </a:r>
            <a:br>
              <a:rPr lang="en-US" altLang="ja-JP" sz="4000" b="0" dirty="0">
                <a:solidFill>
                  <a:schemeClr val="tx1"/>
                </a:solidFill>
                <a:effectLst/>
                <a:latin typeface="Consolas" panose="020B0609020204030204" pitchFamily="49" charset="0"/>
              </a:rPr>
            </a:br>
            <a:r>
              <a:rPr lang="ja-JP" altLang="en-US" sz="4000" b="0" dirty="0">
                <a:solidFill>
                  <a:schemeClr val="tx1"/>
                </a:solidFill>
                <a:effectLst/>
                <a:latin typeface="Consolas" panose="020B0609020204030204" pitchFamily="49" charset="0"/>
              </a:rPr>
              <a:t>プーリング手法の提案</a:t>
            </a:r>
          </a:p>
        </p:txBody>
      </p:sp>
      <p:sp>
        <p:nvSpPr>
          <p:cNvPr id="3" name="字幕 2">
            <a:extLst>
              <a:ext uri="{FF2B5EF4-FFF2-40B4-BE49-F238E27FC236}">
                <a16:creationId xmlns:a16="http://schemas.microsoft.com/office/drawing/2014/main" id="{D31C86F7-CCA6-4DB5-899F-CF3034FF1536}"/>
              </a:ext>
            </a:extLst>
          </p:cNvPr>
          <p:cNvSpPr>
            <a:spLocks noGrp="1"/>
          </p:cNvSpPr>
          <p:nvPr>
            <p:ph type="subTitle" idx="1"/>
          </p:nvPr>
        </p:nvSpPr>
        <p:spPr>
          <a:xfrm>
            <a:off x="1359976" y="4704956"/>
            <a:ext cx="7784024" cy="1085955"/>
          </a:xfrm>
        </p:spPr>
        <p:txBody>
          <a:bodyPr>
            <a:normAutofit/>
          </a:bodyPr>
          <a:lstStyle/>
          <a:p>
            <a:pPr algn="r"/>
            <a:r>
              <a:rPr lang="ja-JP" altLang="en-US" sz="2400" dirty="0">
                <a:solidFill>
                  <a:schemeClr val="tx1"/>
                </a:solidFill>
              </a:rPr>
              <a:t>創発ソフトウェア研究室　</a:t>
            </a:r>
            <a:r>
              <a:rPr lang="en-US" altLang="ja-JP" sz="2400" dirty="0">
                <a:solidFill>
                  <a:schemeClr val="tx1"/>
                </a:solidFill>
                <a:latin typeface="+mj-ea"/>
                <a:ea typeface="+mj-ea"/>
              </a:rPr>
              <a:t> </a:t>
            </a:r>
          </a:p>
          <a:p>
            <a:pPr algn="r"/>
            <a:r>
              <a:rPr lang="en-US" altLang="ja-JP" sz="2400" dirty="0">
                <a:solidFill>
                  <a:schemeClr val="tx1"/>
                </a:solidFill>
              </a:rPr>
              <a:t>M2 </a:t>
            </a:r>
            <a:r>
              <a:rPr lang="ja-JP" altLang="en-US" sz="2400" dirty="0">
                <a:solidFill>
                  <a:schemeClr val="tx1"/>
                </a:solidFill>
              </a:rPr>
              <a:t>大和 秀徳</a:t>
            </a:r>
          </a:p>
        </p:txBody>
      </p:sp>
      <p:sp>
        <p:nvSpPr>
          <p:cNvPr id="4" name="スライド番号プレースホルダー 3">
            <a:extLst>
              <a:ext uri="{FF2B5EF4-FFF2-40B4-BE49-F238E27FC236}">
                <a16:creationId xmlns:a16="http://schemas.microsoft.com/office/drawing/2014/main" id="{F5D2097D-3ADA-4BE2-9E11-F9A412B42AD0}"/>
              </a:ext>
            </a:extLst>
          </p:cNvPr>
          <p:cNvSpPr>
            <a:spLocks noGrp="1"/>
          </p:cNvSpPr>
          <p:nvPr>
            <p:ph type="sldNum" sz="quarter" idx="12"/>
          </p:nvPr>
        </p:nvSpPr>
        <p:spPr/>
        <p:txBody>
          <a:bodyPr/>
          <a:lstStyle/>
          <a:p>
            <a:r>
              <a:rPr kumimoji="1" lang="en-US" altLang="ja-JP" dirty="0"/>
              <a:t> </a:t>
            </a:r>
            <a:endParaRPr kumimoji="1" lang="ja-JP" altLang="en-US" dirty="0"/>
          </a:p>
        </p:txBody>
      </p:sp>
    </p:spTree>
    <p:extLst>
      <p:ext uri="{BB962C8B-B14F-4D97-AF65-F5344CB8AC3E}">
        <p14:creationId xmlns:p14="http://schemas.microsoft.com/office/powerpoint/2010/main" val="2895252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a:extLst>
              <a:ext uri="{FF2B5EF4-FFF2-40B4-BE49-F238E27FC236}">
                <a16:creationId xmlns:a16="http://schemas.microsoft.com/office/drawing/2014/main" id="{6DEA5030-006F-1511-71C0-13B584AEE35F}"/>
              </a:ext>
            </a:extLst>
          </p:cNvPr>
          <p:cNvSpPr>
            <a:spLocks noGrp="1"/>
          </p:cNvSpPr>
          <p:nvPr>
            <p:ph type="title"/>
          </p:nvPr>
        </p:nvSpPr>
        <p:spPr/>
        <p:txBody>
          <a:bodyPr>
            <a:normAutofit fontScale="90000"/>
          </a:bodyPr>
          <a:lstStyle/>
          <a:p>
            <a:r>
              <a:rPr lang="en-US" altLang="ja-JP" sz="4800" dirty="0">
                <a:solidFill>
                  <a:schemeClr val="tx1"/>
                </a:solidFill>
                <a:latin typeface="+mj-ea"/>
              </a:rPr>
              <a:t>BERT</a:t>
            </a:r>
          </a:p>
        </p:txBody>
      </p:sp>
      <p:sp>
        <p:nvSpPr>
          <p:cNvPr id="11" name="スライド番号プレースホルダー 10">
            <a:extLst>
              <a:ext uri="{FF2B5EF4-FFF2-40B4-BE49-F238E27FC236}">
                <a16:creationId xmlns:a16="http://schemas.microsoft.com/office/drawing/2014/main" id="{A2647679-1DCF-470B-B2D8-C37A70515A0D}"/>
              </a:ext>
            </a:extLst>
          </p:cNvPr>
          <p:cNvSpPr>
            <a:spLocks noGrp="1"/>
          </p:cNvSpPr>
          <p:nvPr>
            <p:ph type="sldNum" sz="quarter" idx="12"/>
          </p:nvPr>
        </p:nvSpPr>
        <p:spPr/>
        <p:txBody>
          <a:bodyPr/>
          <a:lstStyle/>
          <a:p>
            <a:fld id="{FBCBE58A-7FCB-4EF7-A36F-7F30432B414B}" type="slidenum">
              <a:rPr kumimoji="1" lang="ja-JP" altLang="en-US" smtClean="0"/>
              <a:t>9</a:t>
            </a:fld>
            <a:endParaRPr kumimoji="1" lang="ja-JP" altLang="en-US"/>
          </a:p>
        </p:txBody>
      </p:sp>
      <p:sp>
        <p:nvSpPr>
          <p:cNvPr id="10" name="コンテンツ プレースホルダー 2">
            <a:extLst>
              <a:ext uri="{FF2B5EF4-FFF2-40B4-BE49-F238E27FC236}">
                <a16:creationId xmlns:a16="http://schemas.microsoft.com/office/drawing/2014/main" id="{D40D391E-18DE-9DE8-FE28-DEE49EADD21B}"/>
              </a:ext>
            </a:extLst>
          </p:cNvPr>
          <p:cNvSpPr txBox="1">
            <a:spLocks/>
          </p:cNvSpPr>
          <p:nvPr/>
        </p:nvSpPr>
        <p:spPr>
          <a:xfrm>
            <a:off x="628650" y="977704"/>
            <a:ext cx="8515350" cy="479983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buClrTx/>
              <a:buFont typeface="Wingdings" panose="05000000000000000000" pitchFamily="2" charset="2"/>
              <a:buChar char="l"/>
            </a:pPr>
            <a:r>
              <a:rPr lang="ja-JP" altLang="en-US" sz="2800" dirty="0">
                <a:solidFill>
                  <a:schemeClr val="tx1"/>
                </a:solidFill>
              </a:rPr>
              <a:t>トークナイザは </a:t>
            </a:r>
            <a:r>
              <a:rPr lang="en-US" altLang="ja-JP" sz="2800" dirty="0">
                <a:solidFill>
                  <a:schemeClr val="tx1"/>
                </a:solidFill>
              </a:rPr>
              <a:t>MeCab</a:t>
            </a:r>
            <a:r>
              <a:rPr lang="en-US" altLang="ja-JP" sz="2800" baseline="30000" dirty="0">
                <a:solidFill>
                  <a:schemeClr val="tx1"/>
                </a:solidFill>
              </a:rPr>
              <a:t>1</a:t>
            </a:r>
            <a:r>
              <a:rPr lang="en-US" altLang="ja-JP" sz="2800" dirty="0">
                <a:solidFill>
                  <a:schemeClr val="tx1"/>
                </a:solidFill>
              </a:rPr>
              <a:t> </a:t>
            </a:r>
            <a:r>
              <a:rPr lang="ja-JP" altLang="en-US" sz="2800" dirty="0">
                <a:solidFill>
                  <a:schemeClr val="tx1"/>
                </a:solidFill>
              </a:rPr>
              <a:t>と </a:t>
            </a:r>
            <a:r>
              <a:rPr lang="en-US" altLang="ja-JP" sz="2800" dirty="0">
                <a:solidFill>
                  <a:schemeClr val="tx1"/>
                </a:solidFill>
              </a:rPr>
              <a:t>WordPiece</a:t>
            </a:r>
            <a:r>
              <a:rPr lang="en-US" altLang="ja-JP" sz="2800" baseline="30000" dirty="0">
                <a:solidFill>
                  <a:schemeClr val="tx1"/>
                </a:solidFill>
              </a:rPr>
              <a:t>2</a:t>
            </a:r>
            <a:r>
              <a:rPr lang="ja-JP" altLang="en-US" sz="2800" dirty="0">
                <a:solidFill>
                  <a:schemeClr val="tx1"/>
                </a:solidFill>
              </a:rPr>
              <a:t> </a:t>
            </a:r>
            <a:r>
              <a:rPr lang="en-US" altLang="ja-JP" sz="2800" dirty="0">
                <a:solidFill>
                  <a:schemeClr val="tx1"/>
                </a:solidFill>
              </a:rPr>
              <a:t> </a:t>
            </a:r>
          </a:p>
          <a:p>
            <a:pPr>
              <a:buClrTx/>
              <a:buFont typeface="Wingdings" panose="05000000000000000000" pitchFamily="2" charset="2"/>
              <a:buChar char="l"/>
            </a:pPr>
            <a:r>
              <a:rPr lang="en-US" altLang="ja-JP" sz="2800" dirty="0" err="1">
                <a:solidFill>
                  <a:schemeClr val="tx1"/>
                </a:solidFill>
              </a:rPr>
              <a:t>MeCab</a:t>
            </a:r>
            <a:r>
              <a:rPr lang="en-US" altLang="ja-JP" sz="2800" dirty="0">
                <a:solidFill>
                  <a:schemeClr val="tx1"/>
                </a:solidFill>
              </a:rPr>
              <a:t> </a:t>
            </a:r>
            <a:r>
              <a:rPr lang="ja-JP" altLang="en-US" sz="2800" dirty="0">
                <a:solidFill>
                  <a:schemeClr val="tx1"/>
                </a:solidFill>
              </a:rPr>
              <a:t>の辞書は </a:t>
            </a:r>
            <a:r>
              <a:rPr lang="en-US" altLang="ja-JP" sz="2800" dirty="0" err="1">
                <a:solidFill>
                  <a:schemeClr val="tx1"/>
                </a:solidFill>
              </a:rPr>
              <a:t>Unidic</a:t>
            </a:r>
            <a:r>
              <a:rPr lang="en-US" altLang="ja-JP" sz="2800" dirty="0">
                <a:solidFill>
                  <a:schemeClr val="tx1"/>
                </a:solidFill>
              </a:rPr>
              <a:t> </a:t>
            </a:r>
            <a:r>
              <a:rPr lang="ja-JP" altLang="en-US" sz="2800" dirty="0">
                <a:solidFill>
                  <a:schemeClr val="tx1"/>
                </a:solidFill>
              </a:rPr>
              <a:t>を使用</a:t>
            </a:r>
            <a:endParaRPr lang="en-US" altLang="ja-JP" sz="2800" dirty="0">
              <a:solidFill>
                <a:schemeClr val="tx1"/>
              </a:solidFill>
            </a:endParaRPr>
          </a:p>
          <a:p>
            <a:pPr>
              <a:buClrTx/>
              <a:buFont typeface="Wingdings" panose="05000000000000000000" pitchFamily="2" charset="2"/>
              <a:buChar char="l"/>
            </a:pPr>
            <a:r>
              <a:rPr lang="ja-JP" altLang="en-US" sz="2800" dirty="0">
                <a:solidFill>
                  <a:schemeClr val="tx1"/>
                </a:solidFill>
              </a:rPr>
              <a:t>語彙サイズは </a:t>
            </a:r>
            <a:r>
              <a:rPr lang="en-US" altLang="ja-JP" sz="2800" b="0" i="0" dirty="0">
                <a:solidFill>
                  <a:schemeClr val="tx1"/>
                </a:solidFill>
                <a:effectLst/>
                <a:latin typeface="+mn-ea"/>
              </a:rPr>
              <a:t>32,768</a:t>
            </a:r>
          </a:p>
          <a:p>
            <a:pPr>
              <a:buClrTx/>
              <a:buFont typeface="Wingdings" panose="05000000000000000000" pitchFamily="2" charset="2"/>
              <a:buChar char="l"/>
            </a:pPr>
            <a:r>
              <a:rPr lang="ja-JP" altLang="en-US" sz="2800" dirty="0">
                <a:solidFill>
                  <a:schemeClr val="tx1"/>
                </a:solidFill>
              </a:rPr>
              <a:t>入力時， </a:t>
            </a:r>
            <a:r>
              <a:rPr lang="en-US" altLang="ja-JP" sz="2800" dirty="0">
                <a:solidFill>
                  <a:schemeClr val="tx1"/>
                </a:solidFill>
              </a:rPr>
              <a:t>[CLS]</a:t>
            </a:r>
            <a:r>
              <a:rPr lang="ja-JP" altLang="en-US" sz="2800" dirty="0">
                <a:solidFill>
                  <a:schemeClr val="tx1"/>
                </a:solidFill>
              </a:rPr>
              <a:t>，</a:t>
            </a:r>
            <a:r>
              <a:rPr lang="en-US" altLang="ja-JP" sz="2800" dirty="0">
                <a:solidFill>
                  <a:schemeClr val="tx1"/>
                </a:solidFill>
              </a:rPr>
              <a:t>[SEP]</a:t>
            </a:r>
            <a:r>
              <a:rPr lang="ja-JP" altLang="en-US" sz="2800" dirty="0">
                <a:solidFill>
                  <a:schemeClr val="tx1"/>
                </a:solidFill>
              </a:rPr>
              <a:t>，</a:t>
            </a:r>
            <a:r>
              <a:rPr lang="en-US" altLang="ja-JP" sz="2800" dirty="0">
                <a:solidFill>
                  <a:schemeClr val="tx1"/>
                </a:solidFill>
              </a:rPr>
              <a:t>[PAD] </a:t>
            </a:r>
            <a:r>
              <a:rPr lang="ja-JP" altLang="en-US" sz="2800" dirty="0">
                <a:solidFill>
                  <a:schemeClr val="tx1"/>
                </a:solidFill>
              </a:rPr>
              <a:t>トークン付与</a:t>
            </a:r>
            <a:endParaRPr lang="en-US" altLang="ja-JP" sz="2800" dirty="0">
              <a:solidFill>
                <a:schemeClr val="tx1"/>
              </a:solidFill>
            </a:endParaRPr>
          </a:p>
          <a:p>
            <a:r>
              <a:rPr lang="en-US" altLang="ja-JP" sz="2800" dirty="0">
                <a:solidFill>
                  <a:schemeClr val="tx1"/>
                </a:solidFill>
              </a:rPr>
              <a:t>(</a:t>
            </a:r>
            <a:r>
              <a:rPr lang="ja-JP" altLang="en-US" sz="2800" dirty="0">
                <a:solidFill>
                  <a:schemeClr val="tx1"/>
                </a:solidFill>
              </a:rPr>
              <a:t>例</a:t>
            </a:r>
            <a:r>
              <a:rPr lang="en-US" altLang="ja-JP" sz="2800" dirty="0">
                <a:solidFill>
                  <a:schemeClr val="tx1"/>
                </a:solidFill>
              </a:rPr>
              <a:t>)</a:t>
            </a:r>
          </a:p>
          <a:p>
            <a:pPr algn="ctr"/>
            <a:r>
              <a:rPr lang="ja-JP" altLang="en-US" sz="2400" dirty="0">
                <a:solidFill>
                  <a:schemeClr val="tx1"/>
                </a:solidFill>
              </a:rPr>
              <a:t>これはリンゴです。</a:t>
            </a:r>
            <a:endParaRPr lang="en-US" altLang="ja-JP" sz="2400" dirty="0">
              <a:solidFill>
                <a:schemeClr val="tx1"/>
              </a:solidFill>
            </a:endParaRPr>
          </a:p>
          <a:p>
            <a:pPr algn="ctr"/>
            <a:r>
              <a:rPr lang="ja-JP" altLang="en-US" sz="2800" dirty="0">
                <a:solidFill>
                  <a:schemeClr val="tx1"/>
                </a:solidFill>
              </a:rPr>
              <a:t>↓ </a:t>
            </a:r>
            <a:endParaRPr lang="en-US" altLang="ja-JP" sz="2800" dirty="0">
              <a:solidFill>
                <a:schemeClr val="tx1"/>
              </a:solidFill>
            </a:endParaRPr>
          </a:p>
          <a:p>
            <a:pPr marL="0" indent="0" algn="ctr">
              <a:buNone/>
            </a:pPr>
            <a:r>
              <a:rPr lang="en-US" altLang="ja-JP" sz="2400" dirty="0">
                <a:solidFill>
                  <a:schemeClr val="tx1"/>
                </a:solidFill>
              </a:rPr>
              <a:t>[CLS] / </a:t>
            </a:r>
            <a:r>
              <a:rPr lang="ja-JP" altLang="en-US" sz="2400" dirty="0">
                <a:solidFill>
                  <a:schemeClr val="tx1"/>
                </a:solidFill>
              </a:rPr>
              <a:t>これ </a:t>
            </a:r>
            <a:r>
              <a:rPr lang="en-US" altLang="ja-JP" sz="2400" dirty="0">
                <a:solidFill>
                  <a:schemeClr val="tx1"/>
                </a:solidFill>
              </a:rPr>
              <a:t>/ </a:t>
            </a:r>
            <a:r>
              <a:rPr lang="ja-JP" altLang="en-US" sz="2400" dirty="0">
                <a:solidFill>
                  <a:schemeClr val="tx1"/>
                </a:solidFill>
              </a:rPr>
              <a:t>は </a:t>
            </a:r>
            <a:r>
              <a:rPr lang="en-US" altLang="ja-JP" sz="2400" dirty="0">
                <a:solidFill>
                  <a:schemeClr val="tx1"/>
                </a:solidFill>
              </a:rPr>
              <a:t>/ </a:t>
            </a:r>
            <a:r>
              <a:rPr lang="ja-JP" altLang="en-US" sz="2400" dirty="0">
                <a:solidFill>
                  <a:schemeClr val="tx1"/>
                </a:solidFill>
              </a:rPr>
              <a:t>リンゴ </a:t>
            </a:r>
            <a:r>
              <a:rPr lang="en-US" altLang="ja-JP" sz="2400" dirty="0">
                <a:solidFill>
                  <a:schemeClr val="tx1"/>
                </a:solidFill>
              </a:rPr>
              <a:t>/ </a:t>
            </a:r>
            <a:r>
              <a:rPr lang="ja-JP" altLang="en-US" sz="2400" dirty="0">
                <a:solidFill>
                  <a:schemeClr val="tx1"/>
                </a:solidFill>
              </a:rPr>
              <a:t>です </a:t>
            </a:r>
            <a:r>
              <a:rPr lang="en-US" altLang="ja-JP" sz="2400" dirty="0">
                <a:solidFill>
                  <a:schemeClr val="tx1"/>
                </a:solidFill>
              </a:rPr>
              <a:t>/ </a:t>
            </a:r>
            <a:r>
              <a:rPr lang="ja-JP" altLang="en-US" sz="2400" dirty="0">
                <a:solidFill>
                  <a:schemeClr val="tx1"/>
                </a:solidFill>
              </a:rPr>
              <a:t>。 </a:t>
            </a:r>
            <a:r>
              <a:rPr lang="en-US" altLang="ja-JP" sz="2400" dirty="0">
                <a:solidFill>
                  <a:schemeClr val="tx1"/>
                </a:solidFill>
              </a:rPr>
              <a:t>/ [SEP] / [PAD] / …</a:t>
            </a:r>
          </a:p>
          <a:p>
            <a:pPr marL="0" indent="0">
              <a:buNone/>
            </a:pPr>
            <a:endParaRPr lang="en-US" altLang="ja-JP" sz="2800" b="0" i="0" dirty="0">
              <a:solidFill>
                <a:schemeClr val="tx1"/>
              </a:solidFill>
              <a:effectLst/>
              <a:latin typeface="+mn-ea"/>
            </a:endParaRPr>
          </a:p>
          <a:p>
            <a:pPr>
              <a:buFont typeface="Wingdings" panose="05000000000000000000" pitchFamily="2" charset="2"/>
              <a:buChar char="l"/>
            </a:pPr>
            <a:endParaRPr lang="en-US" altLang="ja-JP" sz="3000" dirty="0">
              <a:solidFill>
                <a:schemeClr val="tx1"/>
              </a:solidFill>
              <a:latin typeface="+mn-ea"/>
            </a:endParaRPr>
          </a:p>
          <a:p>
            <a:pPr marL="0" indent="0">
              <a:buFont typeface="Calibri" panose="020F0502020204030204" pitchFamily="34" charset="0"/>
              <a:buNone/>
            </a:pPr>
            <a:endParaRPr lang="en-US" altLang="ja-JP" sz="2800" dirty="0"/>
          </a:p>
          <a:p>
            <a:endParaRPr lang="en-US" altLang="ja-JP" dirty="0"/>
          </a:p>
          <a:p>
            <a:endParaRPr lang="en-US" altLang="ja-JP" dirty="0"/>
          </a:p>
        </p:txBody>
      </p:sp>
      <p:sp>
        <p:nvSpPr>
          <p:cNvPr id="2" name="テキスト ボックス 1">
            <a:extLst>
              <a:ext uri="{FF2B5EF4-FFF2-40B4-BE49-F238E27FC236}">
                <a16:creationId xmlns:a16="http://schemas.microsoft.com/office/drawing/2014/main" id="{3D38BDC9-80D8-1D77-E09F-EF1F9BADFC18}"/>
              </a:ext>
            </a:extLst>
          </p:cNvPr>
          <p:cNvSpPr txBox="1"/>
          <p:nvPr/>
        </p:nvSpPr>
        <p:spPr>
          <a:xfrm>
            <a:off x="299175" y="5836111"/>
            <a:ext cx="6768049" cy="461665"/>
          </a:xfrm>
          <a:prstGeom prst="rect">
            <a:avLst/>
          </a:prstGeom>
          <a:solidFill>
            <a:schemeClr val="bg1"/>
          </a:solidFill>
          <a:ln>
            <a:solidFill>
              <a:schemeClr val="tx1"/>
            </a:solidFill>
          </a:ln>
        </p:spPr>
        <p:txBody>
          <a:bodyPr wrap="square" rtlCol="0">
            <a:spAutoFit/>
          </a:bodyPr>
          <a:lstStyle/>
          <a:p>
            <a:r>
              <a:rPr kumimoji="1" lang="en-US" altLang="ja-JP" sz="1200" dirty="0"/>
              <a:t>1.</a:t>
            </a:r>
            <a:r>
              <a:rPr kumimoji="1" lang="ja-JP" altLang="en-US" sz="1200" dirty="0"/>
              <a:t>工藤拓，山本薫，松本祐治．</a:t>
            </a:r>
            <a:r>
              <a:rPr kumimoji="1" lang="en-US" altLang="ja-JP" sz="1200" dirty="0"/>
              <a:t>Conditional random fields</a:t>
            </a:r>
            <a:r>
              <a:rPr kumimoji="1" lang="ja-JP" altLang="en-US" sz="1200" dirty="0"/>
              <a:t>を用いた日本語形態素解析．</a:t>
            </a:r>
            <a:endParaRPr kumimoji="1" lang="en-US" altLang="ja-JP" sz="1200" dirty="0"/>
          </a:p>
          <a:p>
            <a:r>
              <a:rPr kumimoji="1" lang="ja-JP" altLang="en-US" sz="1200" dirty="0"/>
              <a:t>   情報処理学会研究報告書．</a:t>
            </a:r>
            <a:r>
              <a:rPr kumimoji="1" lang="en-US" altLang="ja-JP" sz="1200" dirty="0"/>
              <a:t>NL</a:t>
            </a:r>
            <a:r>
              <a:rPr kumimoji="1" lang="ja-JP" altLang="en-US" sz="1200" dirty="0"/>
              <a:t>，自然言語処理研究会報告，第</a:t>
            </a:r>
            <a:r>
              <a:rPr kumimoji="1" lang="en-US" altLang="ja-JP" sz="1200" dirty="0"/>
              <a:t>161</a:t>
            </a:r>
            <a:r>
              <a:rPr kumimoji="1" lang="ja-JP" altLang="en-US" sz="1200" dirty="0"/>
              <a:t>巻，</a:t>
            </a:r>
            <a:r>
              <a:rPr kumimoji="1" lang="en-US" altLang="ja-JP" sz="1200" dirty="0"/>
              <a:t>pp-89-96</a:t>
            </a:r>
            <a:r>
              <a:rPr kumimoji="1" lang="ja-JP" altLang="en-US" sz="1200" dirty="0"/>
              <a:t>，</a:t>
            </a:r>
            <a:r>
              <a:rPr kumimoji="1" lang="en-US" altLang="ja-JP" sz="1200" dirty="0"/>
              <a:t>may 2004</a:t>
            </a:r>
            <a:r>
              <a:rPr kumimoji="1" lang="ja-JP" altLang="en-US" sz="1200" dirty="0"/>
              <a:t>．</a:t>
            </a:r>
          </a:p>
        </p:txBody>
      </p:sp>
      <p:sp>
        <p:nvSpPr>
          <p:cNvPr id="3" name="テキスト ボックス 2">
            <a:extLst>
              <a:ext uri="{FF2B5EF4-FFF2-40B4-BE49-F238E27FC236}">
                <a16:creationId xmlns:a16="http://schemas.microsoft.com/office/drawing/2014/main" id="{33965B86-320A-82BF-DDEB-644F3D8FE70B}"/>
              </a:ext>
            </a:extLst>
          </p:cNvPr>
          <p:cNvSpPr txBox="1"/>
          <p:nvPr/>
        </p:nvSpPr>
        <p:spPr>
          <a:xfrm>
            <a:off x="299176" y="6356351"/>
            <a:ext cx="6768049" cy="461665"/>
          </a:xfrm>
          <a:prstGeom prst="rect">
            <a:avLst/>
          </a:prstGeom>
          <a:solidFill>
            <a:schemeClr val="bg1"/>
          </a:solidFill>
          <a:ln>
            <a:solidFill>
              <a:schemeClr val="tx1"/>
            </a:solidFill>
          </a:ln>
        </p:spPr>
        <p:txBody>
          <a:bodyPr wrap="square" rtlCol="0">
            <a:spAutoFit/>
          </a:bodyPr>
          <a:lstStyle/>
          <a:p>
            <a:r>
              <a:rPr kumimoji="1" lang="en-US" altLang="ja-JP" sz="1200" dirty="0"/>
              <a:t>2.</a:t>
            </a:r>
            <a:r>
              <a:rPr lang="en-US" altLang="ja-JP" sz="1200" dirty="0"/>
              <a:t> </a:t>
            </a:r>
            <a:r>
              <a:rPr lang="en-US" altLang="ja-JP" sz="1200" dirty="0" err="1"/>
              <a:t>Xinying</a:t>
            </a:r>
            <a:r>
              <a:rPr lang="en-US" altLang="ja-JP" sz="1200" dirty="0"/>
              <a:t> Song, Alex </a:t>
            </a:r>
            <a:r>
              <a:rPr lang="en-US" altLang="ja-JP" sz="1200" dirty="0" err="1"/>
              <a:t>Salcianu</a:t>
            </a:r>
            <a:r>
              <a:rPr lang="en-US" altLang="ja-JP" sz="1200" dirty="0"/>
              <a:t>, Yang Song, Dave Dopson, and Denny Zhou. Linear-time </a:t>
            </a:r>
            <a:r>
              <a:rPr lang="en-US" altLang="ja-JP" sz="1200" dirty="0" err="1"/>
              <a:t>wordpiece</a:t>
            </a:r>
            <a:r>
              <a:rPr lang="en-US" altLang="ja-JP" sz="1200" dirty="0"/>
              <a:t> tokenization. </a:t>
            </a:r>
            <a:r>
              <a:rPr lang="en-US" altLang="ja-JP" sz="1200" dirty="0" err="1"/>
              <a:t>CoRR</a:t>
            </a:r>
            <a:r>
              <a:rPr lang="en-US" altLang="ja-JP" sz="1200" dirty="0"/>
              <a:t>, Vol. abs/2012.15524, , 2020.</a:t>
            </a:r>
            <a:endParaRPr kumimoji="1" lang="ja-JP" altLang="en-US" sz="1200" dirty="0"/>
          </a:p>
        </p:txBody>
      </p:sp>
    </p:spTree>
    <p:extLst>
      <p:ext uri="{BB962C8B-B14F-4D97-AF65-F5344CB8AC3E}">
        <p14:creationId xmlns:p14="http://schemas.microsoft.com/office/powerpoint/2010/main" val="411324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76A35-D630-4683-B086-E1185BB2A720}"/>
              </a:ext>
            </a:extLst>
          </p:cNvPr>
          <p:cNvSpPr>
            <a:spLocks noGrp="1"/>
          </p:cNvSpPr>
          <p:nvPr>
            <p:ph type="title"/>
          </p:nvPr>
        </p:nvSpPr>
        <p:spPr/>
        <p:txBody>
          <a:bodyPr>
            <a:normAutofit fontScale="90000"/>
          </a:bodyPr>
          <a:lstStyle/>
          <a:p>
            <a:pPr marL="0" indent="0">
              <a:lnSpc>
                <a:spcPct val="100000"/>
              </a:lnSpc>
              <a:buNone/>
            </a:pPr>
            <a:r>
              <a:rPr lang="ja-JP" altLang="en-US" sz="4800" dirty="0">
                <a:solidFill>
                  <a:schemeClr val="tx1"/>
                </a:solidFill>
              </a:rPr>
              <a:t>プーリング</a:t>
            </a:r>
            <a:endParaRPr lang="en-US" altLang="ja-JP" sz="4800" dirty="0">
              <a:solidFill>
                <a:schemeClr val="tx1"/>
              </a:solidFill>
            </a:endParaRPr>
          </a:p>
        </p:txBody>
      </p:sp>
      <p:sp>
        <p:nvSpPr>
          <p:cNvPr id="3" name="コンテンツ プレースホルダー 2">
            <a:extLst>
              <a:ext uri="{FF2B5EF4-FFF2-40B4-BE49-F238E27FC236}">
                <a16:creationId xmlns:a16="http://schemas.microsoft.com/office/drawing/2014/main" id="{8470EA99-A7FC-47F9-8F25-EE9B7925DA31}"/>
              </a:ext>
            </a:extLst>
          </p:cNvPr>
          <p:cNvSpPr>
            <a:spLocks noGrp="1"/>
          </p:cNvSpPr>
          <p:nvPr>
            <p:ph idx="1"/>
          </p:nvPr>
        </p:nvSpPr>
        <p:spPr>
          <a:xfrm>
            <a:off x="628650" y="1080785"/>
            <a:ext cx="8321041" cy="5041046"/>
          </a:xfrm>
        </p:spPr>
        <p:txBody>
          <a:bodyPr>
            <a:normAutofit fontScale="92500" lnSpcReduction="20000"/>
          </a:bodyPr>
          <a:lstStyle/>
          <a:p>
            <a:pPr>
              <a:lnSpc>
                <a:spcPct val="100000"/>
              </a:lnSpc>
              <a:buFont typeface="Wingdings" panose="05000000000000000000" pitchFamily="2" charset="2"/>
              <a:buChar char="l"/>
            </a:pPr>
            <a:r>
              <a:rPr lang="ja-JP" altLang="en-US" sz="3000" dirty="0">
                <a:solidFill>
                  <a:schemeClr val="tx1"/>
                </a:solidFill>
              </a:rPr>
              <a:t>入力されたデータから特定の特徴量を</a:t>
            </a:r>
            <a:endParaRPr lang="en-US" altLang="ja-JP" sz="3000" dirty="0">
              <a:solidFill>
                <a:schemeClr val="tx1"/>
              </a:solidFill>
            </a:endParaRPr>
          </a:p>
          <a:p>
            <a:pPr marL="0" indent="0">
              <a:lnSpc>
                <a:spcPct val="100000"/>
              </a:lnSpc>
              <a:buNone/>
            </a:pPr>
            <a:r>
              <a:rPr lang="ja-JP" altLang="en-US" sz="3000" dirty="0">
                <a:solidFill>
                  <a:schemeClr val="tx1"/>
                </a:solidFill>
              </a:rPr>
              <a:t>   抽出する手法</a:t>
            </a:r>
            <a:endParaRPr lang="en-US" altLang="ja-JP" sz="3000" dirty="0">
              <a:solidFill>
                <a:schemeClr val="tx1"/>
              </a:solidFill>
            </a:endParaRPr>
          </a:p>
          <a:p>
            <a:pPr marL="0" indent="0">
              <a:lnSpc>
                <a:spcPct val="100000"/>
              </a:lnSpc>
              <a:buNone/>
            </a:pPr>
            <a:endParaRPr lang="en-US" altLang="ja-JP" sz="3000" dirty="0">
              <a:solidFill>
                <a:schemeClr val="tx1"/>
              </a:solidFill>
            </a:endParaRPr>
          </a:p>
          <a:p>
            <a:pPr marL="0" indent="0">
              <a:lnSpc>
                <a:spcPct val="100000"/>
              </a:lnSpc>
              <a:buNone/>
            </a:pPr>
            <a:endParaRPr lang="en-US" altLang="ja-JP" sz="3000" dirty="0">
              <a:solidFill>
                <a:schemeClr val="tx1"/>
              </a:solidFill>
            </a:endParaRPr>
          </a:p>
          <a:p>
            <a:pPr marL="0" indent="0">
              <a:lnSpc>
                <a:spcPct val="100000"/>
              </a:lnSpc>
              <a:buNone/>
            </a:pPr>
            <a:endParaRPr lang="en-US" altLang="ja-JP" sz="3000" dirty="0">
              <a:solidFill>
                <a:schemeClr val="tx1"/>
              </a:solidFill>
            </a:endParaRPr>
          </a:p>
          <a:p>
            <a:pPr marL="0" indent="0">
              <a:lnSpc>
                <a:spcPct val="100000"/>
              </a:lnSpc>
              <a:buNone/>
            </a:pPr>
            <a:endParaRPr lang="en-US" altLang="ja-JP" sz="3000" dirty="0">
              <a:solidFill>
                <a:schemeClr val="tx1"/>
              </a:solidFill>
            </a:endParaRPr>
          </a:p>
          <a:p>
            <a:pPr marL="0" indent="0">
              <a:lnSpc>
                <a:spcPct val="100000"/>
              </a:lnSpc>
              <a:buNone/>
            </a:pPr>
            <a:endParaRPr lang="en-US" altLang="ja-JP" sz="3000" dirty="0">
              <a:solidFill>
                <a:schemeClr val="tx1"/>
              </a:solidFill>
            </a:endParaRPr>
          </a:p>
          <a:p>
            <a:pPr marL="0" indent="0">
              <a:lnSpc>
                <a:spcPct val="100000"/>
              </a:lnSpc>
              <a:buNone/>
            </a:pPr>
            <a:endParaRPr lang="en-US" altLang="ja-JP" sz="3000" dirty="0">
              <a:solidFill>
                <a:schemeClr val="tx1"/>
              </a:solidFill>
            </a:endParaRPr>
          </a:p>
          <a:p>
            <a:pPr marL="0" indent="0">
              <a:lnSpc>
                <a:spcPct val="100000"/>
              </a:lnSpc>
              <a:buNone/>
            </a:pPr>
            <a:r>
              <a:rPr lang="ja-JP" altLang="en-US" sz="3000" dirty="0">
                <a:solidFill>
                  <a:schemeClr val="tx1"/>
                </a:solidFill>
              </a:rPr>
              <a:t>本研究では</a:t>
            </a:r>
            <a:endParaRPr lang="en-US" altLang="ja-JP" sz="3000" dirty="0">
              <a:solidFill>
                <a:schemeClr val="tx1"/>
              </a:solidFill>
            </a:endParaRPr>
          </a:p>
          <a:p>
            <a:pPr marL="0" indent="0">
              <a:lnSpc>
                <a:spcPct val="100000"/>
              </a:lnSpc>
              <a:buNone/>
            </a:pPr>
            <a:r>
              <a:rPr lang="en-US" altLang="ja-JP" sz="3000" dirty="0">
                <a:solidFill>
                  <a:schemeClr val="tx1"/>
                </a:solidFill>
              </a:rPr>
              <a:t>[CLS] </a:t>
            </a:r>
            <a:r>
              <a:rPr lang="ja-JP" altLang="en-US" sz="3000" dirty="0">
                <a:solidFill>
                  <a:schemeClr val="tx1"/>
                </a:solidFill>
              </a:rPr>
              <a:t>トークンによるプーリングと</a:t>
            </a:r>
            <a:endParaRPr lang="en-US" altLang="ja-JP" sz="3000" dirty="0">
              <a:solidFill>
                <a:schemeClr val="tx1"/>
              </a:solidFill>
            </a:endParaRPr>
          </a:p>
          <a:p>
            <a:pPr marL="0" indent="0">
              <a:lnSpc>
                <a:spcPct val="100000"/>
              </a:lnSpc>
              <a:buNone/>
            </a:pPr>
            <a:r>
              <a:rPr lang="en-US" altLang="ja-JP" sz="3000" dirty="0">
                <a:solidFill>
                  <a:schemeClr val="tx1"/>
                </a:solidFill>
              </a:rPr>
              <a:t>average pooling </a:t>
            </a:r>
            <a:r>
              <a:rPr lang="ja-JP" altLang="en-US" sz="3000" dirty="0">
                <a:solidFill>
                  <a:schemeClr val="tx1"/>
                </a:solidFill>
              </a:rPr>
              <a:t>を使用</a:t>
            </a:r>
            <a:endParaRPr lang="en-US" altLang="ja-JP" sz="3000" dirty="0">
              <a:solidFill>
                <a:schemeClr val="tx1"/>
              </a:solidFill>
            </a:endParaRPr>
          </a:p>
          <a:p>
            <a:pPr marL="0" indent="0">
              <a:lnSpc>
                <a:spcPct val="100000"/>
              </a:lnSpc>
              <a:buNone/>
            </a:pPr>
            <a:endParaRPr lang="en-US" altLang="ja-JP" sz="2400" dirty="0">
              <a:solidFill>
                <a:schemeClr val="tx1"/>
              </a:solidFill>
            </a:endParaRPr>
          </a:p>
          <a:p>
            <a:pPr marL="0" indent="0">
              <a:buNone/>
            </a:pPr>
            <a:endParaRPr lang="en-US" altLang="ja-JP" sz="2800" dirty="0">
              <a:solidFill>
                <a:schemeClr val="tx1"/>
              </a:solidFill>
            </a:endParaRPr>
          </a:p>
        </p:txBody>
      </p:sp>
      <p:sp>
        <p:nvSpPr>
          <p:cNvPr id="11" name="スライド番号プレースホルダー 10">
            <a:extLst>
              <a:ext uri="{FF2B5EF4-FFF2-40B4-BE49-F238E27FC236}">
                <a16:creationId xmlns:a16="http://schemas.microsoft.com/office/drawing/2014/main" id="{A2647679-1DCF-470B-B2D8-C37A70515A0D}"/>
              </a:ext>
            </a:extLst>
          </p:cNvPr>
          <p:cNvSpPr>
            <a:spLocks noGrp="1"/>
          </p:cNvSpPr>
          <p:nvPr>
            <p:ph type="sldNum" sz="quarter" idx="12"/>
          </p:nvPr>
        </p:nvSpPr>
        <p:spPr/>
        <p:txBody>
          <a:bodyPr/>
          <a:lstStyle/>
          <a:p>
            <a:fld id="{FBCBE58A-7FCB-4EF7-A36F-7F30432B414B}" type="slidenum">
              <a:rPr kumimoji="1" lang="ja-JP" altLang="en-US" smtClean="0"/>
              <a:t>10</a:t>
            </a:fld>
            <a:endParaRPr kumimoji="1" lang="ja-JP" altLang="en-US"/>
          </a:p>
        </p:txBody>
      </p:sp>
      <p:pic>
        <p:nvPicPr>
          <p:cNvPr id="5" name="図 4">
            <a:extLst>
              <a:ext uri="{FF2B5EF4-FFF2-40B4-BE49-F238E27FC236}">
                <a16:creationId xmlns:a16="http://schemas.microsoft.com/office/drawing/2014/main" id="{ABF50D44-0E37-90C5-2CC0-BE7042A36E99}"/>
              </a:ext>
            </a:extLst>
          </p:cNvPr>
          <p:cNvPicPr>
            <a:picLocks noChangeAspect="1"/>
          </p:cNvPicPr>
          <p:nvPr/>
        </p:nvPicPr>
        <p:blipFill>
          <a:blip r:embed="rId3"/>
          <a:stretch>
            <a:fillRect/>
          </a:stretch>
        </p:blipFill>
        <p:spPr>
          <a:xfrm>
            <a:off x="1466019" y="1948492"/>
            <a:ext cx="5849181" cy="2508367"/>
          </a:xfrm>
          <a:prstGeom prst="rect">
            <a:avLst/>
          </a:prstGeom>
        </p:spPr>
      </p:pic>
      <p:sp>
        <p:nvSpPr>
          <p:cNvPr id="4" name="テキスト ボックス 3">
            <a:extLst>
              <a:ext uri="{FF2B5EF4-FFF2-40B4-BE49-F238E27FC236}">
                <a16:creationId xmlns:a16="http://schemas.microsoft.com/office/drawing/2014/main" id="{0279C508-942F-BB16-E098-12B3E7B08331}"/>
              </a:ext>
            </a:extLst>
          </p:cNvPr>
          <p:cNvSpPr txBox="1"/>
          <p:nvPr/>
        </p:nvSpPr>
        <p:spPr>
          <a:xfrm>
            <a:off x="115028" y="6340562"/>
            <a:ext cx="6158772" cy="461665"/>
          </a:xfrm>
          <a:prstGeom prst="rect">
            <a:avLst/>
          </a:prstGeom>
          <a:solidFill>
            <a:schemeClr val="bg1"/>
          </a:solidFill>
          <a:ln>
            <a:solidFill>
              <a:schemeClr val="tx1"/>
            </a:solidFill>
          </a:ln>
        </p:spPr>
        <p:txBody>
          <a:bodyPr wrap="square" rtlCol="0">
            <a:spAutoFit/>
          </a:bodyPr>
          <a:lstStyle/>
          <a:p>
            <a:r>
              <a:rPr lang="en-US" altLang="ja-JP" sz="1200" dirty="0"/>
              <a:t>Hossein </a:t>
            </a:r>
            <a:r>
              <a:rPr lang="en-US" altLang="ja-JP" sz="1200" dirty="0" err="1"/>
              <a:t>Gholamalinezhad</a:t>
            </a:r>
            <a:r>
              <a:rPr lang="en-US" altLang="ja-JP" sz="1200" dirty="0"/>
              <a:t> and Hossein </a:t>
            </a:r>
            <a:r>
              <a:rPr lang="en-US" altLang="ja-JP" sz="1200" dirty="0" err="1"/>
              <a:t>Khosravi</a:t>
            </a:r>
            <a:r>
              <a:rPr lang="en-US" altLang="ja-JP" sz="1200" dirty="0"/>
              <a:t>. Pooling Methods in Deep Neural Networks, a Review. </a:t>
            </a:r>
            <a:r>
              <a:rPr lang="en-US" altLang="ja-JP" sz="1200" dirty="0" err="1"/>
              <a:t>arXiv</a:t>
            </a:r>
            <a:r>
              <a:rPr lang="en-US" altLang="ja-JP" sz="1200" dirty="0"/>
              <a:t>, 2009.07485, 2020.</a:t>
            </a:r>
            <a:endParaRPr kumimoji="1" lang="ja-JP" altLang="en-US" sz="1200" dirty="0"/>
          </a:p>
        </p:txBody>
      </p:sp>
    </p:spTree>
    <p:extLst>
      <p:ext uri="{BB962C8B-B14F-4D97-AF65-F5344CB8AC3E}">
        <p14:creationId xmlns:p14="http://schemas.microsoft.com/office/powerpoint/2010/main" val="2008582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9C7BB7-3E81-4EBE-8D24-9EAF07FE6305}"/>
              </a:ext>
            </a:extLst>
          </p:cNvPr>
          <p:cNvSpPr>
            <a:spLocks noGrp="1"/>
          </p:cNvSpPr>
          <p:nvPr>
            <p:ph type="title"/>
          </p:nvPr>
        </p:nvSpPr>
        <p:spPr/>
        <p:txBody>
          <a:bodyPr/>
          <a:lstStyle/>
          <a:p>
            <a:r>
              <a:rPr kumimoji="1" lang="ja-JP" altLang="en-US" dirty="0">
                <a:solidFill>
                  <a:schemeClr val="tx1"/>
                </a:solidFill>
              </a:rPr>
              <a:t>発表の流れ</a:t>
            </a:r>
          </a:p>
        </p:txBody>
      </p:sp>
      <p:sp>
        <p:nvSpPr>
          <p:cNvPr id="3" name="コンテンツ プレースホルダー 2">
            <a:extLst>
              <a:ext uri="{FF2B5EF4-FFF2-40B4-BE49-F238E27FC236}">
                <a16:creationId xmlns:a16="http://schemas.microsoft.com/office/drawing/2014/main" id="{AA4064A8-7345-4871-A3B5-D13A6D8CB34B}"/>
              </a:ext>
            </a:extLst>
          </p:cNvPr>
          <p:cNvSpPr>
            <a:spLocks noGrp="1"/>
          </p:cNvSpPr>
          <p:nvPr>
            <p:ph idx="1"/>
          </p:nvPr>
        </p:nvSpPr>
        <p:spPr/>
        <p:txBody>
          <a:bodyPr>
            <a:normAutofit/>
          </a:bodyPr>
          <a:lstStyle/>
          <a:p>
            <a:pPr>
              <a:lnSpc>
                <a:spcPct val="150000"/>
              </a:lnSpc>
              <a:buFont typeface="Wingdings" panose="05000000000000000000" pitchFamily="2" charset="2"/>
              <a:buChar char="l"/>
            </a:pPr>
            <a:r>
              <a:rPr kumimoji="1" lang="ja-JP" altLang="en-US" sz="2800" dirty="0">
                <a:solidFill>
                  <a:schemeClr val="bg1">
                    <a:lumMod val="85000"/>
                  </a:schemeClr>
                </a:solidFill>
              </a:rPr>
              <a:t>はじめに</a:t>
            </a:r>
            <a:endParaRPr kumimoji="1" lang="en-US" altLang="ja-JP" sz="2800" dirty="0">
              <a:solidFill>
                <a:schemeClr val="bg1">
                  <a:lumMod val="85000"/>
                </a:schemeClr>
              </a:solidFill>
            </a:endParaRPr>
          </a:p>
          <a:p>
            <a:pPr>
              <a:lnSpc>
                <a:spcPct val="150000"/>
              </a:lnSpc>
              <a:buFont typeface="Wingdings" panose="05000000000000000000" pitchFamily="2" charset="2"/>
              <a:buChar char="l"/>
            </a:pPr>
            <a:r>
              <a:rPr lang="ja-JP" altLang="en-US" sz="2800" dirty="0">
                <a:solidFill>
                  <a:schemeClr val="bg1">
                    <a:lumMod val="85000"/>
                  </a:schemeClr>
                </a:solidFill>
              </a:rPr>
              <a:t>要素技術</a:t>
            </a:r>
            <a:endParaRPr lang="en-US" altLang="ja-JP" sz="2800" dirty="0">
              <a:solidFill>
                <a:schemeClr val="bg1">
                  <a:lumMod val="85000"/>
                </a:schemeClr>
              </a:solidFill>
            </a:endParaRPr>
          </a:p>
          <a:p>
            <a:pPr>
              <a:lnSpc>
                <a:spcPct val="150000"/>
              </a:lnSpc>
              <a:buFont typeface="Wingdings" panose="05000000000000000000" pitchFamily="2" charset="2"/>
              <a:buChar char="l"/>
            </a:pPr>
            <a:r>
              <a:rPr lang="ja-JP" altLang="en-US" sz="2800" dirty="0">
                <a:solidFill>
                  <a:schemeClr val="tx1"/>
                </a:solidFill>
              </a:rPr>
              <a:t>提案手法</a:t>
            </a:r>
            <a:endParaRPr lang="en-US" altLang="ja-JP" sz="2800" dirty="0">
              <a:solidFill>
                <a:schemeClr val="tx1"/>
              </a:solidFill>
            </a:endParaRPr>
          </a:p>
          <a:p>
            <a:pPr>
              <a:lnSpc>
                <a:spcPct val="150000"/>
              </a:lnSpc>
              <a:buFont typeface="Wingdings" panose="05000000000000000000" pitchFamily="2" charset="2"/>
              <a:buChar char="l"/>
            </a:pPr>
            <a:r>
              <a:rPr lang="ja-JP" altLang="en-US" sz="2800" dirty="0">
                <a:solidFill>
                  <a:schemeClr val="bg1">
                    <a:lumMod val="85000"/>
                  </a:schemeClr>
                </a:solidFill>
              </a:rPr>
              <a:t>数値実験</a:t>
            </a:r>
            <a:endParaRPr lang="en-US" altLang="ja-JP" sz="2800" dirty="0">
              <a:solidFill>
                <a:schemeClr val="bg1">
                  <a:lumMod val="85000"/>
                </a:schemeClr>
              </a:solidFill>
            </a:endParaRPr>
          </a:p>
          <a:p>
            <a:pPr>
              <a:lnSpc>
                <a:spcPct val="150000"/>
              </a:lnSpc>
              <a:buFont typeface="Wingdings" panose="05000000000000000000" pitchFamily="2" charset="2"/>
              <a:buChar char="l"/>
            </a:pPr>
            <a:r>
              <a:rPr kumimoji="1" lang="ja-JP" altLang="en-US" sz="2800" dirty="0">
                <a:solidFill>
                  <a:schemeClr val="bg1">
                    <a:lumMod val="85000"/>
                  </a:schemeClr>
                </a:solidFill>
              </a:rPr>
              <a:t>結果と考察</a:t>
            </a:r>
            <a:endParaRPr kumimoji="1" lang="en-US" altLang="ja-JP" sz="2800" dirty="0">
              <a:solidFill>
                <a:schemeClr val="bg1">
                  <a:lumMod val="85000"/>
                </a:schemeClr>
              </a:solidFill>
            </a:endParaRPr>
          </a:p>
          <a:p>
            <a:pPr>
              <a:lnSpc>
                <a:spcPct val="150000"/>
              </a:lnSpc>
              <a:buFont typeface="Wingdings" panose="05000000000000000000" pitchFamily="2" charset="2"/>
              <a:buChar char="l"/>
            </a:pPr>
            <a:r>
              <a:rPr lang="ja-JP" altLang="en-US" sz="2800" dirty="0">
                <a:solidFill>
                  <a:schemeClr val="bg1">
                    <a:lumMod val="85000"/>
                  </a:schemeClr>
                </a:solidFill>
              </a:rPr>
              <a:t>まとめと今後の課題</a:t>
            </a:r>
            <a:endParaRPr kumimoji="1" lang="ja-JP" altLang="en-US" sz="2800" dirty="0">
              <a:solidFill>
                <a:schemeClr val="bg1">
                  <a:lumMod val="8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7E716D5A-CE5F-462D-AB3F-BCD692F9B7ED}"/>
              </a:ext>
            </a:extLst>
          </p:cNvPr>
          <p:cNvSpPr>
            <a:spLocks noGrp="1"/>
          </p:cNvSpPr>
          <p:nvPr>
            <p:ph type="sldNum" sz="quarter" idx="12"/>
          </p:nvPr>
        </p:nvSpPr>
        <p:spPr/>
        <p:txBody>
          <a:bodyPr/>
          <a:lstStyle/>
          <a:p>
            <a:fld id="{DF705B4D-58A4-40F5-9112-2B01458037F0}" type="slidenum">
              <a:rPr kumimoji="1" lang="ja-JP" altLang="en-US" smtClean="0"/>
              <a:t>11</a:t>
            </a:fld>
            <a:endParaRPr kumimoji="1" lang="ja-JP" altLang="en-US"/>
          </a:p>
        </p:txBody>
      </p:sp>
    </p:spTree>
    <p:extLst>
      <p:ext uri="{BB962C8B-B14F-4D97-AF65-F5344CB8AC3E}">
        <p14:creationId xmlns:p14="http://schemas.microsoft.com/office/powerpoint/2010/main" val="3777282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76A35-D630-4683-B086-E1185BB2A720}"/>
              </a:ext>
            </a:extLst>
          </p:cNvPr>
          <p:cNvSpPr>
            <a:spLocks noGrp="1"/>
          </p:cNvSpPr>
          <p:nvPr>
            <p:ph type="title"/>
          </p:nvPr>
        </p:nvSpPr>
        <p:spPr/>
        <p:txBody>
          <a:bodyPr>
            <a:normAutofit fontScale="90000"/>
          </a:bodyPr>
          <a:lstStyle/>
          <a:p>
            <a:pPr marL="0" indent="0">
              <a:lnSpc>
                <a:spcPct val="100000"/>
              </a:lnSpc>
              <a:buNone/>
            </a:pPr>
            <a:r>
              <a:rPr lang="ja-JP" altLang="en-US" sz="4800" dirty="0">
                <a:solidFill>
                  <a:schemeClr val="tx1"/>
                </a:solidFill>
              </a:rPr>
              <a:t>提案手法</a:t>
            </a:r>
            <a:endParaRPr lang="en-US" altLang="ja-JP" sz="4800" dirty="0">
              <a:solidFill>
                <a:schemeClr val="tx1"/>
              </a:solidFill>
            </a:endParaRPr>
          </a:p>
        </p:txBody>
      </p:sp>
      <p:sp>
        <p:nvSpPr>
          <p:cNvPr id="3" name="コンテンツ プレースホルダー 2">
            <a:extLst>
              <a:ext uri="{FF2B5EF4-FFF2-40B4-BE49-F238E27FC236}">
                <a16:creationId xmlns:a16="http://schemas.microsoft.com/office/drawing/2014/main" id="{8470EA99-A7FC-47F9-8F25-EE9B7925DA31}"/>
              </a:ext>
            </a:extLst>
          </p:cNvPr>
          <p:cNvSpPr>
            <a:spLocks noGrp="1"/>
          </p:cNvSpPr>
          <p:nvPr>
            <p:ph idx="1"/>
          </p:nvPr>
        </p:nvSpPr>
        <p:spPr>
          <a:xfrm>
            <a:off x="628650" y="977704"/>
            <a:ext cx="8321041" cy="4896153"/>
          </a:xfrm>
        </p:spPr>
        <p:txBody>
          <a:bodyPr>
            <a:normAutofit lnSpcReduction="10000"/>
          </a:bodyPr>
          <a:lstStyle/>
          <a:p>
            <a:pPr marL="0" indent="0">
              <a:lnSpc>
                <a:spcPct val="100000"/>
              </a:lnSpc>
              <a:buNone/>
            </a:pPr>
            <a:r>
              <a:rPr lang="en-US" altLang="ja-JP" sz="3600" dirty="0">
                <a:solidFill>
                  <a:schemeClr val="tx1"/>
                </a:solidFill>
              </a:rPr>
              <a:t>CLS – Average Pooling (CAP)</a:t>
            </a:r>
          </a:p>
          <a:p>
            <a:pPr>
              <a:lnSpc>
                <a:spcPct val="150000"/>
              </a:lnSpc>
              <a:buFont typeface="Wingdings" panose="05000000000000000000" pitchFamily="2" charset="2"/>
              <a:buChar char="l"/>
            </a:pPr>
            <a:r>
              <a:rPr lang="en-US" altLang="ja-JP" sz="2800" dirty="0">
                <a:solidFill>
                  <a:schemeClr val="tx1"/>
                </a:solidFill>
              </a:rPr>
              <a:t>BERT </a:t>
            </a:r>
            <a:r>
              <a:rPr lang="ja-JP" altLang="en-US" sz="2800" dirty="0">
                <a:solidFill>
                  <a:schemeClr val="tx1"/>
                </a:solidFill>
              </a:rPr>
              <a:t>の最終層から得られる</a:t>
            </a:r>
            <a:endParaRPr lang="en-US" altLang="ja-JP" sz="2800" dirty="0">
              <a:solidFill>
                <a:schemeClr val="tx1"/>
              </a:solidFill>
            </a:endParaRPr>
          </a:p>
          <a:p>
            <a:pPr marL="0" indent="0">
              <a:lnSpc>
                <a:spcPct val="150000"/>
              </a:lnSpc>
              <a:buNone/>
            </a:pPr>
            <a:r>
              <a:rPr lang="en-US" altLang="ja-JP" sz="2800" dirty="0">
                <a:solidFill>
                  <a:schemeClr val="tx1"/>
                </a:solidFill>
              </a:rPr>
              <a:t>   [CLS] </a:t>
            </a:r>
            <a:r>
              <a:rPr lang="ja-JP" altLang="en-US" sz="2800" dirty="0">
                <a:solidFill>
                  <a:schemeClr val="tx1"/>
                </a:solidFill>
              </a:rPr>
              <a:t>トークンの埋め込み表現と </a:t>
            </a:r>
            <a:endParaRPr lang="en-US" altLang="ja-JP" sz="2800" dirty="0">
              <a:solidFill>
                <a:schemeClr val="tx1"/>
              </a:solidFill>
            </a:endParaRPr>
          </a:p>
          <a:p>
            <a:pPr marL="0" indent="0">
              <a:lnSpc>
                <a:spcPct val="150000"/>
              </a:lnSpc>
              <a:buNone/>
            </a:pPr>
            <a:r>
              <a:rPr lang="en-US" altLang="ja-JP" sz="2800" dirty="0">
                <a:solidFill>
                  <a:schemeClr val="tx1"/>
                </a:solidFill>
              </a:rPr>
              <a:t>   average pooling </a:t>
            </a:r>
            <a:r>
              <a:rPr lang="ja-JP" altLang="en-US" sz="2800" dirty="0">
                <a:solidFill>
                  <a:schemeClr val="tx1"/>
                </a:solidFill>
              </a:rPr>
              <a:t>による埋め込み表現の</a:t>
            </a:r>
            <a:endParaRPr lang="en-US" altLang="ja-JP" sz="2800" dirty="0">
              <a:solidFill>
                <a:schemeClr val="tx1"/>
              </a:solidFill>
            </a:endParaRPr>
          </a:p>
          <a:p>
            <a:pPr marL="0" indent="0">
              <a:lnSpc>
                <a:spcPct val="150000"/>
              </a:lnSpc>
              <a:buNone/>
            </a:pPr>
            <a:r>
              <a:rPr lang="ja-JP" altLang="en-US" sz="2800" dirty="0">
                <a:solidFill>
                  <a:schemeClr val="tx1"/>
                </a:solidFill>
              </a:rPr>
              <a:t>   重み付き和</a:t>
            </a:r>
            <a:endParaRPr lang="en-US" altLang="ja-JP" sz="2800" dirty="0">
              <a:solidFill>
                <a:schemeClr val="tx1"/>
              </a:solidFill>
            </a:endParaRPr>
          </a:p>
          <a:p>
            <a:pPr marL="0" indent="0">
              <a:lnSpc>
                <a:spcPct val="150000"/>
              </a:lnSpc>
              <a:buNone/>
            </a:pPr>
            <a:endParaRPr lang="en-US" altLang="ja-JP" sz="2800" dirty="0">
              <a:solidFill>
                <a:schemeClr val="tx1"/>
              </a:solidFill>
            </a:endParaRPr>
          </a:p>
          <a:p>
            <a:pPr>
              <a:lnSpc>
                <a:spcPct val="150000"/>
              </a:lnSpc>
              <a:buFont typeface="Wingdings" panose="05000000000000000000" pitchFamily="2" charset="2"/>
              <a:buChar char="l"/>
            </a:pPr>
            <a:r>
              <a:rPr lang="ja-JP" altLang="en-US" sz="2800" dirty="0">
                <a:solidFill>
                  <a:schemeClr val="tx1"/>
                </a:solidFill>
              </a:rPr>
              <a:t>重みはモデルの学習と同時に学習</a:t>
            </a:r>
            <a:endParaRPr lang="en-US" altLang="ja-JP" sz="2800" dirty="0">
              <a:solidFill>
                <a:schemeClr val="tx1"/>
              </a:solidFill>
            </a:endParaRPr>
          </a:p>
          <a:p>
            <a:pPr marL="0" indent="0">
              <a:lnSpc>
                <a:spcPct val="100000"/>
              </a:lnSpc>
              <a:buNone/>
            </a:pPr>
            <a:endParaRPr lang="en-US" altLang="ja-JP" sz="2400" dirty="0">
              <a:solidFill>
                <a:schemeClr val="tx1"/>
              </a:solidFill>
            </a:endParaRPr>
          </a:p>
          <a:p>
            <a:pPr marL="0" indent="0">
              <a:lnSpc>
                <a:spcPct val="100000"/>
              </a:lnSpc>
              <a:buNone/>
            </a:pPr>
            <a:endParaRPr lang="en-US" altLang="ja-JP" sz="2800" dirty="0">
              <a:solidFill>
                <a:schemeClr val="tx1"/>
              </a:solidFill>
            </a:endParaRPr>
          </a:p>
        </p:txBody>
      </p:sp>
      <p:sp>
        <p:nvSpPr>
          <p:cNvPr id="11" name="スライド番号プレースホルダー 10">
            <a:extLst>
              <a:ext uri="{FF2B5EF4-FFF2-40B4-BE49-F238E27FC236}">
                <a16:creationId xmlns:a16="http://schemas.microsoft.com/office/drawing/2014/main" id="{A2647679-1DCF-470B-B2D8-C37A70515A0D}"/>
              </a:ext>
            </a:extLst>
          </p:cNvPr>
          <p:cNvSpPr>
            <a:spLocks noGrp="1"/>
          </p:cNvSpPr>
          <p:nvPr>
            <p:ph type="sldNum" sz="quarter" idx="12"/>
          </p:nvPr>
        </p:nvSpPr>
        <p:spPr/>
        <p:txBody>
          <a:bodyPr/>
          <a:lstStyle/>
          <a:p>
            <a:fld id="{FBCBE58A-7FCB-4EF7-A36F-7F30432B414B}" type="slidenum">
              <a:rPr kumimoji="1" lang="ja-JP" altLang="en-US" smtClean="0"/>
              <a:t>12</a:t>
            </a:fld>
            <a:endParaRPr kumimoji="1" lang="ja-JP" altLang="en-US" dirty="0"/>
          </a:p>
        </p:txBody>
      </p:sp>
    </p:spTree>
    <p:extLst>
      <p:ext uri="{BB962C8B-B14F-4D97-AF65-F5344CB8AC3E}">
        <p14:creationId xmlns:p14="http://schemas.microsoft.com/office/powerpoint/2010/main" val="2457071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76A35-D630-4683-B086-E1185BB2A720}"/>
              </a:ext>
            </a:extLst>
          </p:cNvPr>
          <p:cNvSpPr>
            <a:spLocks noGrp="1"/>
          </p:cNvSpPr>
          <p:nvPr>
            <p:ph type="title"/>
          </p:nvPr>
        </p:nvSpPr>
        <p:spPr/>
        <p:txBody>
          <a:bodyPr>
            <a:normAutofit fontScale="90000"/>
          </a:bodyPr>
          <a:lstStyle/>
          <a:p>
            <a:pPr marL="0" indent="0">
              <a:lnSpc>
                <a:spcPct val="100000"/>
              </a:lnSpc>
              <a:buNone/>
            </a:pPr>
            <a:r>
              <a:rPr lang="ja-JP" altLang="en-US" sz="4800" dirty="0">
                <a:solidFill>
                  <a:schemeClr val="tx1"/>
                </a:solidFill>
              </a:rPr>
              <a:t>提案手法</a:t>
            </a:r>
            <a:endParaRPr lang="en-US" altLang="ja-JP" sz="4800" dirty="0">
              <a:solidFill>
                <a:schemeClr val="tx1"/>
              </a:solidFill>
            </a:endParaRPr>
          </a:p>
        </p:txBody>
      </p:sp>
      <p:sp>
        <p:nvSpPr>
          <p:cNvPr id="3" name="コンテンツ プレースホルダー 2">
            <a:extLst>
              <a:ext uri="{FF2B5EF4-FFF2-40B4-BE49-F238E27FC236}">
                <a16:creationId xmlns:a16="http://schemas.microsoft.com/office/drawing/2014/main" id="{8470EA99-A7FC-47F9-8F25-EE9B7925DA31}"/>
              </a:ext>
            </a:extLst>
          </p:cNvPr>
          <p:cNvSpPr>
            <a:spLocks noGrp="1"/>
          </p:cNvSpPr>
          <p:nvPr>
            <p:ph idx="1"/>
          </p:nvPr>
        </p:nvSpPr>
        <p:spPr>
          <a:xfrm>
            <a:off x="628650" y="1039038"/>
            <a:ext cx="8321041" cy="5041046"/>
          </a:xfrm>
        </p:spPr>
        <p:txBody>
          <a:bodyPr>
            <a:normAutofit lnSpcReduction="10000"/>
          </a:bodyPr>
          <a:lstStyle/>
          <a:p>
            <a:pPr>
              <a:lnSpc>
                <a:spcPct val="150000"/>
              </a:lnSpc>
              <a:buFont typeface="Wingdings" panose="05000000000000000000" pitchFamily="2" charset="2"/>
              <a:buChar char="l"/>
            </a:pPr>
            <a:r>
              <a:rPr lang="en-US" altLang="ja-JP" dirty="0">
                <a:solidFill>
                  <a:schemeClr val="tx1"/>
                </a:solidFill>
              </a:rPr>
              <a:t>[CLS] </a:t>
            </a:r>
            <a:r>
              <a:rPr lang="ja-JP" altLang="en-US" dirty="0"/>
              <a:t>トークンによるプーリング</a:t>
            </a:r>
            <a:endParaRPr lang="en-US" altLang="ja-JP" dirty="0"/>
          </a:p>
          <a:p>
            <a:pPr lvl="1">
              <a:lnSpc>
                <a:spcPct val="150000"/>
              </a:lnSpc>
            </a:pPr>
            <a:r>
              <a:rPr lang="ja-JP" altLang="en-US" sz="2800" dirty="0"/>
              <a:t>文章全体の埋め込み表現</a:t>
            </a:r>
            <a:endParaRPr lang="en-US" altLang="ja-JP" sz="2800" dirty="0"/>
          </a:p>
          <a:p>
            <a:pPr>
              <a:lnSpc>
                <a:spcPct val="150000"/>
              </a:lnSpc>
              <a:buFont typeface="Wingdings" panose="05000000000000000000" pitchFamily="2" charset="2"/>
              <a:buChar char="l"/>
            </a:pPr>
            <a:r>
              <a:rPr lang="en-US" altLang="ja-JP" dirty="0">
                <a:solidFill>
                  <a:schemeClr val="tx1"/>
                </a:solidFill>
              </a:rPr>
              <a:t>Average pooling</a:t>
            </a:r>
          </a:p>
          <a:p>
            <a:pPr lvl="1">
              <a:lnSpc>
                <a:spcPct val="150000"/>
              </a:lnSpc>
            </a:pPr>
            <a:r>
              <a:rPr lang="ja-JP" altLang="en-US" sz="2800" dirty="0">
                <a:solidFill>
                  <a:schemeClr val="tx1"/>
                </a:solidFill>
              </a:rPr>
              <a:t>単語の意味を考慮した埋め込み表現</a:t>
            </a:r>
            <a:endParaRPr lang="en-US" altLang="ja-JP" sz="2800" dirty="0">
              <a:solidFill>
                <a:schemeClr val="tx1"/>
              </a:solidFill>
            </a:endParaRPr>
          </a:p>
          <a:p>
            <a:pPr lvl="1">
              <a:lnSpc>
                <a:spcPct val="150000"/>
              </a:lnSpc>
            </a:pPr>
            <a:endParaRPr lang="en-US" altLang="ja-JP" sz="2800" dirty="0">
              <a:solidFill>
                <a:schemeClr val="tx1"/>
              </a:solidFill>
            </a:endParaRPr>
          </a:p>
          <a:p>
            <a:pPr marL="0" indent="0">
              <a:lnSpc>
                <a:spcPct val="100000"/>
              </a:lnSpc>
              <a:buNone/>
            </a:pPr>
            <a:r>
              <a:rPr lang="ja-JP" altLang="en-US" sz="2800" dirty="0">
                <a:solidFill>
                  <a:schemeClr val="tx1"/>
                </a:solidFill>
              </a:rPr>
              <a:t>→・</a:t>
            </a:r>
            <a:r>
              <a:rPr lang="en-US" altLang="ja-JP" sz="2800" dirty="0">
                <a:solidFill>
                  <a:schemeClr val="tx1"/>
                </a:solidFill>
              </a:rPr>
              <a:t>[CLS] </a:t>
            </a:r>
            <a:r>
              <a:rPr lang="ja-JP" altLang="en-US" dirty="0"/>
              <a:t>のみでは</a:t>
            </a:r>
            <a:r>
              <a:rPr lang="ja-JP" altLang="en-US" sz="2800" dirty="0">
                <a:solidFill>
                  <a:schemeClr val="tx1"/>
                </a:solidFill>
              </a:rPr>
              <a:t>補えない部分を</a:t>
            </a:r>
            <a:endParaRPr lang="en-US" altLang="ja-JP" sz="2800" dirty="0">
              <a:solidFill>
                <a:schemeClr val="tx1"/>
              </a:solidFill>
            </a:endParaRPr>
          </a:p>
          <a:p>
            <a:pPr marL="0" indent="0">
              <a:lnSpc>
                <a:spcPct val="100000"/>
              </a:lnSpc>
              <a:buNone/>
            </a:pPr>
            <a:r>
              <a:rPr lang="ja-JP" altLang="en-US" sz="2800" dirty="0">
                <a:solidFill>
                  <a:schemeClr val="tx1"/>
                </a:solidFill>
              </a:rPr>
              <a:t>　　</a:t>
            </a:r>
            <a:r>
              <a:rPr lang="en-US" altLang="ja-JP" dirty="0"/>
              <a:t>a</a:t>
            </a:r>
            <a:r>
              <a:rPr lang="en-US" altLang="ja-JP" sz="2800" dirty="0">
                <a:solidFill>
                  <a:schemeClr val="tx1"/>
                </a:solidFill>
              </a:rPr>
              <a:t>verage</a:t>
            </a:r>
            <a:r>
              <a:rPr lang="ja-JP" altLang="en-US" dirty="0"/>
              <a:t> </a:t>
            </a:r>
            <a:r>
              <a:rPr lang="en-US" altLang="ja-JP" sz="2800" dirty="0">
                <a:solidFill>
                  <a:schemeClr val="tx1"/>
                </a:solidFill>
              </a:rPr>
              <a:t>pooling </a:t>
            </a:r>
            <a:r>
              <a:rPr lang="ja-JP" altLang="en-US" sz="2800" dirty="0">
                <a:solidFill>
                  <a:schemeClr val="tx1"/>
                </a:solidFill>
              </a:rPr>
              <a:t>で補完</a:t>
            </a:r>
            <a:endParaRPr lang="en-US" altLang="ja-JP" dirty="0"/>
          </a:p>
          <a:p>
            <a:pPr marL="0" indent="0">
              <a:lnSpc>
                <a:spcPct val="150000"/>
              </a:lnSpc>
              <a:buNone/>
            </a:pPr>
            <a:r>
              <a:rPr lang="ja-JP" altLang="en-US" dirty="0"/>
              <a:t>　・学習で適切な重みを獲得</a:t>
            </a:r>
            <a:endParaRPr lang="en-US" altLang="ja-JP" dirty="0"/>
          </a:p>
        </p:txBody>
      </p:sp>
      <p:sp>
        <p:nvSpPr>
          <p:cNvPr id="11" name="スライド番号プレースホルダー 10">
            <a:extLst>
              <a:ext uri="{FF2B5EF4-FFF2-40B4-BE49-F238E27FC236}">
                <a16:creationId xmlns:a16="http://schemas.microsoft.com/office/drawing/2014/main" id="{A2647679-1DCF-470B-B2D8-C37A70515A0D}"/>
              </a:ext>
            </a:extLst>
          </p:cNvPr>
          <p:cNvSpPr>
            <a:spLocks noGrp="1"/>
          </p:cNvSpPr>
          <p:nvPr>
            <p:ph type="sldNum" sz="quarter" idx="12"/>
          </p:nvPr>
        </p:nvSpPr>
        <p:spPr/>
        <p:txBody>
          <a:bodyPr/>
          <a:lstStyle/>
          <a:p>
            <a:fld id="{FBCBE58A-7FCB-4EF7-A36F-7F30432B414B}" type="slidenum">
              <a:rPr kumimoji="1" lang="ja-JP" altLang="en-US" smtClean="0"/>
              <a:t>13</a:t>
            </a:fld>
            <a:endParaRPr kumimoji="1" lang="ja-JP" altLang="en-US" dirty="0"/>
          </a:p>
        </p:txBody>
      </p:sp>
      <p:sp>
        <p:nvSpPr>
          <p:cNvPr id="4" name="テキスト ボックス 3">
            <a:extLst>
              <a:ext uri="{FF2B5EF4-FFF2-40B4-BE49-F238E27FC236}">
                <a16:creationId xmlns:a16="http://schemas.microsoft.com/office/drawing/2014/main" id="{0279C508-942F-BB16-E098-12B3E7B08331}"/>
              </a:ext>
            </a:extLst>
          </p:cNvPr>
          <p:cNvSpPr txBox="1"/>
          <p:nvPr/>
        </p:nvSpPr>
        <p:spPr>
          <a:xfrm>
            <a:off x="115028" y="6340562"/>
            <a:ext cx="6158772" cy="461665"/>
          </a:xfrm>
          <a:prstGeom prst="rect">
            <a:avLst/>
          </a:prstGeom>
          <a:solidFill>
            <a:schemeClr val="bg1"/>
          </a:solidFill>
          <a:ln>
            <a:solidFill>
              <a:schemeClr val="tx1"/>
            </a:solidFill>
          </a:ln>
        </p:spPr>
        <p:txBody>
          <a:bodyPr wrap="square" rtlCol="0">
            <a:spAutoFit/>
          </a:bodyPr>
          <a:lstStyle/>
          <a:p>
            <a:r>
              <a:rPr lang="en-US" altLang="ja-JP" sz="1200" dirty="0"/>
              <a:t>Hossein </a:t>
            </a:r>
            <a:r>
              <a:rPr lang="en-US" altLang="ja-JP" sz="1200" dirty="0" err="1"/>
              <a:t>Gholamalinezhad</a:t>
            </a:r>
            <a:r>
              <a:rPr lang="en-US" altLang="ja-JP" sz="1200" dirty="0"/>
              <a:t> and Hossein </a:t>
            </a:r>
            <a:r>
              <a:rPr lang="en-US" altLang="ja-JP" sz="1200" dirty="0" err="1"/>
              <a:t>Khosravi</a:t>
            </a:r>
            <a:r>
              <a:rPr lang="en-US" altLang="ja-JP" sz="1200" dirty="0"/>
              <a:t>. Pooling Methods in Deep Neural Networks, a Review. </a:t>
            </a:r>
            <a:r>
              <a:rPr lang="en-US" altLang="ja-JP" sz="1200" dirty="0" err="1"/>
              <a:t>arXiv</a:t>
            </a:r>
            <a:r>
              <a:rPr lang="en-US" altLang="ja-JP" sz="1200" dirty="0"/>
              <a:t>, 2009.07485, 2020.</a:t>
            </a:r>
            <a:endParaRPr kumimoji="1" lang="ja-JP" altLang="en-US" sz="1200" dirty="0"/>
          </a:p>
        </p:txBody>
      </p:sp>
    </p:spTree>
    <p:extLst>
      <p:ext uri="{BB962C8B-B14F-4D97-AF65-F5344CB8AC3E}">
        <p14:creationId xmlns:p14="http://schemas.microsoft.com/office/powerpoint/2010/main" val="62728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76A35-D630-4683-B086-E1185BB2A720}"/>
              </a:ext>
            </a:extLst>
          </p:cNvPr>
          <p:cNvSpPr>
            <a:spLocks noGrp="1"/>
          </p:cNvSpPr>
          <p:nvPr>
            <p:ph type="title"/>
          </p:nvPr>
        </p:nvSpPr>
        <p:spPr/>
        <p:txBody>
          <a:bodyPr>
            <a:normAutofit fontScale="90000"/>
          </a:bodyPr>
          <a:lstStyle/>
          <a:p>
            <a:pPr marL="0" indent="0">
              <a:lnSpc>
                <a:spcPct val="100000"/>
              </a:lnSpc>
              <a:buNone/>
            </a:pPr>
            <a:r>
              <a:rPr lang="ja-JP" altLang="en-US" sz="4800" dirty="0">
                <a:solidFill>
                  <a:schemeClr val="tx1"/>
                </a:solidFill>
              </a:rPr>
              <a:t>提案手法</a:t>
            </a:r>
            <a:endParaRPr lang="en-US" altLang="ja-JP" sz="4800" dirty="0">
              <a:solidFill>
                <a:schemeClr val="tx1"/>
              </a:solidFill>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470EA99-A7FC-47F9-8F25-EE9B7925DA31}"/>
                  </a:ext>
                </a:extLst>
              </p:cNvPr>
              <p:cNvSpPr>
                <a:spLocks noGrp="1"/>
              </p:cNvSpPr>
              <p:nvPr>
                <p:ph idx="1"/>
              </p:nvPr>
            </p:nvSpPr>
            <p:spPr>
              <a:xfrm>
                <a:off x="511117" y="1037948"/>
                <a:ext cx="8321041" cy="5624977"/>
              </a:xfrm>
            </p:spPr>
            <p:txBody>
              <a:bodyPr>
                <a:normAutofit/>
              </a:bodyPr>
              <a:lstStyle/>
              <a:p>
                <a:pPr>
                  <a:lnSpc>
                    <a:spcPct val="100000"/>
                  </a:lnSpc>
                  <a:buFont typeface="Wingdings" panose="05000000000000000000" pitchFamily="2" charset="2"/>
                  <a:buChar char="l"/>
                </a:pPr>
                <a:r>
                  <a:rPr lang="en-US" altLang="ja-JP" sz="2800" dirty="0">
                    <a:solidFill>
                      <a:schemeClr val="tx1"/>
                    </a:solidFill>
                  </a:rPr>
                  <a:t>Average pooling </a:t>
                </a:r>
                <a:r>
                  <a:rPr lang="ja-JP" altLang="en-US" sz="2800" dirty="0">
                    <a:solidFill>
                      <a:schemeClr val="tx1"/>
                    </a:solidFill>
                  </a:rPr>
                  <a:t>の</a:t>
                </a:r>
                <a:br>
                  <a:rPr lang="en-US" altLang="ja-JP" sz="2800" dirty="0">
                    <a:solidFill>
                      <a:schemeClr val="tx1"/>
                    </a:solidFill>
                  </a:rPr>
                </a:br>
                <a:r>
                  <a:rPr lang="en-US" altLang="ja-JP" sz="2800" dirty="0">
                    <a:solidFill>
                      <a:schemeClr val="tx1"/>
                    </a:solidFill>
                  </a:rPr>
                  <a:t> </a:t>
                </a:r>
                <a:r>
                  <a:rPr lang="ja-JP" altLang="en-US" sz="2800" dirty="0">
                    <a:solidFill>
                      <a:schemeClr val="tx1"/>
                    </a:solidFill>
                  </a:rPr>
                  <a:t>計算式</a:t>
                </a: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b="0" i="1" dirty="0">
                  <a:solidFill>
                    <a:schemeClr val="tx1"/>
                  </a:solidFill>
                  <a:latin typeface="Cambria Math" panose="02040503050406030204" pitchFamily="18" charset="0"/>
                </a:endParaRPr>
              </a:p>
              <a:p>
                <a:pPr marL="0" indent="0">
                  <a:lnSpc>
                    <a:spcPct val="100000"/>
                  </a:lnSpc>
                  <a:buNone/>
                </a:pPr>
                <a14:m>
                  <m:oMath xmlns:m="http://schemas.openxmlformats.org/officeDocument/2006/math">
                    <m:r>
                      <a:rPr lang="en-US" altLang="ja-JP" sz="2800" b="0" i="1" smtClean="0">
                        <a:solidFill>
                          <a:schemeClr val="tx1"/>
                        </a:solidFill>
                        <a:latin typeface="Cambria Math" panose="02040503050406030204" pitchFamily="18" charset="0"/>
                      </a:rPr>
                      <m:t>𝑁</m:t>
                    </m:r>
                  </m:oMath>
                </a14:m>
                <a:r>
                  <a:rPr lang="en-US" altLang="ja-JP" sz="2800" dirty="0">
                    <a:solidFill>
                      <a:schemeClr val="tx1"/>
                    </a:solidFill>
                  </a:rPr>
                  <a:t>:</a:t>
                </a:r>
                <a:r>
                  <a:rPr lang="ja-JP" altLang="en-US" sz="2800" dirty="0">
                    <a:solidFill>
                      <a:schemeClr val="tx1"/>
                    </a:solidFill>
                  </a:rPr>
                  <a:t>文章のトークン長</a:t>
                </a:r>
                <a:br>
                  <a:rPr lang="en-US" altLang="ja-JP" sz="2800" b="0" i="1" dirty="0">
                    <a:solidFill>
                      <a:schemeClr val="tx1"/>
                    </a:solidFill>
                    <a:latin typeface="Cambria Math" panose="02040503050406030204" pitchFamily="18" charset="0"/>
                  </a:rPr>
                </a:br>
                <a14:m>
                  <m:oMath xmlns:m="http://schemas.openxmlformats.org/officeDocument/2006/math">
                    <m:r>
                      <a:rPr lang="en-US" altLang="ja-JP" sz="2800" b="0" i="1" smtClean="0">
                        <a:solidFill>
                          <a:schemeClr val="tx1"/>
                        </a:solidFill>
                        <a:latin typeface="Cambria Math" panose="02040503050406030204" pitchFamily="18" charset="0"/>
                      </a:rPr>
                      <m:t>𝑖</m:t>
                    </m:r>
                    <m:r>
                      <a:rPr lang="en-US" altLang="ja-JP" sz="2800" b="0" i="1" smtClean="0">
                        <a:solidFill>
                          <a:schemeClr val="tx1"/>
                        </a:solidFill>
                        <a:latin typeface="Cambria Math" panose="02040503050406030204" pitchFamily="18" charset="0"/>
                      </a:rPr>
                      <m:t>∈{1,2,…,</m:t>
                    </m:r>
                    <m:r>
                      <a:rPr lang="en-US" altLang="ja-JP" sz="2800" b="0" i="1" smtClean="0">
                        <a:solidFill>
                          <a:schemeClr val="tx1"/>
                        </a:solidFill>
                        <a:latin typeface="Cambria Math" panose="02040503050406030204" pitchFamily="18" charset="0"/>
                      </a:rPr>
                      <m:t>𝑁</m:t>
                    </m:r>
                    <m:r>
                      <a:rPr lang="en-US" altLang="ja-JP" sz="2800" b="0" i="1" smtClean="0">
                        <a:solidFill>
                          <a:schemeClr val="tx1"/>
                        </a:solidFill>
                        <a:latin typeface="Cambria Math" panose="02040503050406030204" pitchFamily="18" charset="0"/>
                      </a:rPr>
                      <m:t>}</m:t>
                    </m:r>
                  </m:oMath>
                </a14:m>
                <a:r>
                  <a:rPr lang="en-US" altLang="ja-JP" sz="2800" dirty="0">
                    <a:solidFill>
                      <a:schemeClr val="tx1"/>
                    </a:solidFill>
                  </a:rPr>
                  <a:t> </a:t>
                </a:r>
              </a:p>
              <a:p>
                <a:pPr marL="0" indent="0">
                  <a:lnSpc>
                    <a:spcPct val="100000"/>
                  </a:lnSpc>
                  <a:buNone/>
                </a:pPr>
                <a:endParaRPr lang="en-US" altLang="ja-JP" sz="2800" baseline="30000" dirty="0">
                  <a:solidFill>
                    <a:schemeClr val="tx1"/>
                  </a:solidFill>
                </a:endParaRPr>
              </a:p>
              <a:p>
                <a:pPr>
                  <a:lnSpc>
                    <a:spcPct val="100000"/>
                  </a:lnSpc>
                  <a:buFont typeface="Wingdings" panose="05000000000000000000" pitchFamily="2" charset="2"/>
                  <a:buChar char="l"/>
                </a:pPr>
                <a:r>
                  <a:rPr lang="ja-JP" altLang="en-US" sz="2800" dirty="0">
                    <a:solidFill>
                      <a:schemeClr val="tx1"/>
                    </a:solidFill>
                  </a:rPr>
                  <a:t>分類層は線形層 </a:t>
                </a:r>
                <a:r>
                  <a:rPr lang="en-US" altLang="ja-JP" sz="2800" dirty="0">
                    <a:solidFill>
                      <a:schemeClr val="tx1"/>
                    </a:solidFill>
                  </a:rPr>
                  <a:t>1 </a:t>
                </a:r>
                <a:r>
                  <a:rPr lang="ja-JP" altLang="en-US" sz="2800" dirty="0">
                    <a:solidFill>
                      <a:schemeClr val="tx1"/>
                    </a:solidFill>
                  </a:rPr>
                  <a:t>層</a:t>
                </a:r>
                <a:endParaRPr lang="en-US" altLang="ja-JP" sz="2800" dirty="0">
                  <a:solidFill>
                    <a:schemeClr val="tx1"/>
                  </a:solidFill>
                </a:endParaRPr>
              </a:p>
            </p:txBody>
          </p:sp>
        </mc:Choice>
        <mc:Fallback xmlns="">
          <p:sp>
            <p:nvSpPr>
              <p:cNvPr id="3" name="コンテンツ プレースホルダー 2">
                <a:extLst>
                  <a:ext uri="{FF2B5EF4-FFF2-40B4-BE49-F238E27FC236}">
                    <a16:creationId xmlns:a16="http://schemas.microsoft.com/office/drawing/2014/main" id="{8470EA99-A7FC-47F9-8F25-EE9B7925DA31}"/>
                  </a:ext>
                </a:extLst>
              </p:cNvPr>
              <p:cNvSpPr>
                <a:spLocks noGrp="1" noRot="1" noChangeAspect="1" noMove="1" noResize="1" noEditPoints="1" noAdjustHandles="1" noChangeArrowheads="1" noChangeShapeType="1" noTextEdit="1"/>
              </p:cNvSpPr>
              <p:nvPr>
                <p:ph idx="1"/>
              </p:nvPr>
            </p:nvSpPr>
            <p:spPr>
              <a:xfrm>
                <a:off x="511117" y="1037948"/>
                <a:ext cx="8321041" cy="5624977"/>
              </a:xfrm>
              <a:blipFill>
                <a:blip r:embed="rId3"/>
                <a:stretch>
                  <a:fillRect l="-1319" t="-975"/>
                </a:stretch>
              </a:blipFill>
            </p:spPr>
            <p:txBody>
              <a:bodyPr/>
              <a:lstStyle/>
              <a:p>
                <a:r>
                  <a:rPr lang="ja-JP" altLang="en-US">
                    <a:noFill/>
                  </a:rPr>
                  <a:t> </a:t>
                </a:r>
              </a:p>
            </p:txBody>
          </p:sp>
        </mc:Fallback>
      </mc:AlternateContent>
      <p:sp>
        <p:nvSpPr>
          <p:cNvPr id="11" name="スライド番号プレースホルダー 10">
            <a:extLst>
              <a:ext uri="{FF2B5EF4-FFF2-40B4-BE49-F238E27FC236}">
                <a16:creationId xmlns:a16="http://schemas.microsoft.com/office/drawing/2014/main" id="{A2647679-1DCF-470B-B2D8-C37A70515A0D}"/>
              </a:ext>
            </a:extLst>
          </p:cNvPr>
          <p:cNvSpPr>
            <a:spLocks noGrp="1"/>
          </p:cNvSpPr>
          <p:nvPr>
            <p:ph type="sldNum" sz="quarter" idx="12"/>
          </p:nvPr>
        </p:nvSpPr>
        <p:spPr/>
        <p:txBody>
          <a:bodyPr/>
          <a:lstStyle/>
          <a:p>
            <a:fld id="{FBCBE58A-7FCB-4EF7-A36F-7F30432B414B}" type="slidenum">
              <a:rPr kumimoji="1" lang="ja-JP" altLang="en-US" smtClean="0"/>
              <a:t>14</a:t>
            </a:fld>
            <a:endParaRPr kumimoji="1" lang="ja-JP" altLang="en-US" dirty="0"/>
          </a:p>
        </p:txBody>
      </p:sp>
      <p:pic>
        <p:nvPicPr>
          <p:cNvPr id="7" name="図 6">
            <a:extLst>
              <a:ext uri="{FF2B5EF4-FFF2-40B4-BE49-F238E27FC236}">
                <a16:creationId xmlns:a16="http://schemas.microsoft.com/office/drawing/2014/main" id="{E29C39B6-D51A-6AED-F72A-7735D32DB2D1}"/>
              </a:ext>
            </a:extLst>
          </p:cNvPr>
          <p:cNvPicPr>
            <a:picLocks noChangeAspect="1"/>
          </p:cNvPicPr>
          <p:nvPr/>
        </p:nvPicPr>
        <p:blipFill>
          <a:blip r:embed="rId4"/>
          <a:stretch>
            <a:fillRect/>
          </a:stretch>
        </p:blipFill>
        <p:spPr>
          <a:xfrm>
            <a:off x="511117" y="1948695"/>
            <a:ext cx="3333363" cy="1336729"/>
          </a:xfrm>
          <a:prstGeom prst="rect">
            <a:avLst/>
          </a:prstGeom>
        </p:spPr>
      </p:pic>
      <p:pic>
        <p:nvPicPr>
          <p:cNvPr id="12" name="図 11" descr="ダイアグラム">
            <a:extLst>
              <a:ext uri="{FF2B5EF4-FFF2-40B4-BE49-F238E27FC236}">
                <a16:creationId xmlns:a16="http://schemas.microsoft.com/office/drawing/2014/main" id="{D6DDB7CA-810F-B1CB-A852-3C9ADC610A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1554" y="136524"/>
            <a:ext cx="4529576" cy="6219827"/>
          </a:xfrm>
          <a:prstGeom prst="rect">
            <a:avLst/>
          </a:prstGeom>
        </p:spPr>
      </p:pic>
    </p:spTree>
    <p:extLst>
      <p:ext uri="{BB962C8B-B14F-4D97-AF65-F5344CB8AC3E}">
        <p14:creationId xmlns:p14="http://schemas.microsoft.com/office/powerpoint/2010/main" val="418739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76A35-D630-4683-B086-E1185BB2A720}"/>
              </a:ext>
            </a:extLst>
          </p:cNvPr>
          <p:cNvSpPr>
            <a:spLocks noGrp="1"/>
          </p:cNvSpPr>
          <p:nvPr>
            <p:ph type="title"/>
          </p:nvPr>
        </p:nvSpPr>
        <p:spPr/>
        <p:txBody>
          <a:bodyPr>
            <a:normAutofit fontScale="90000"/>
          </a:bodyPr>
          <a:lstStyle/>
          <a:p>
            <a:pPr marL="0" indent="0">
              <a:lnSpc>
                <a:spcPct val="100000"/>
              </a:lnSpc>
              <a:buNone/>
            </a:pPr>
            <a:r>
              <a:rPr lang="ja-JP" altLang="en-US" sz="4800" dirty="0">
                <a:solidFill>
                  <a:schemeClr val="tx1"/>
                </a:solidFill>
              </a:rPr>
              <a:t>提案手法</a:t>
            </a:r>
            <a:endParaRPr lang="en-US" altLang="ja-JP" sz="4800" dirty="0">
              <a:solidFill>
                <a:schemeClr val="tx1"/>
              </a:solidFill>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470EA99-A7FC-47F9-8F25-EE9B7925DA31}"/>
                  </a:ext>
                </a:extLst>
              </p:cNvPr>
              <p:cNvSpPr>
                <a:spLocks noGrp="1"/>
              </p:cNvSpPr>
              <p:nvPr>
                <p:ph idx="1"/>
              </p:nvPr>
            </p:nvSpPr>
            <p:spPr>
              <a:xfrm>
                <a:off x="572985" y="977705"/>
                <a:ext cx="8321041" cy="5378646"/>
              </a:xfrm>
            </p:spPr>
            <p:txBody>
              <a:bodyPr>
                <a:normAutofit/>
              </a:bodyPr>
              <a:lstStyle/>
              <a:p>
                <a:pPr marL="0" indent="0">
                  <a:lnSpc>
                    <a:spcPct val="100000"/>
                  </a:lnSpc>
                  <a:buNone/>
                </a:pPr>
                <a:r>
                  <a:rPr lang="en-US" altLang="ja-JP" sz="3600" dirty="0">
                    <a:solidFill>
                      <a:schemeClr val="tx1"/>
                    </a:solidFill>
                  </a:rPr>
                  <a:t>CAP </a:t>
                </a:r>
                <a:r>
                  <a:rPr lang="ja-JP" altLang="en-US" sz="3600" dirty="0">
                    <a:solidFill>
                      <a:schemeClr val="tx1"/>
                    </a:solidFill>
                  </a:rPr>
                  <a:t>層</a:t>
                </a:r>
                <a:endParaRPr lang="en-US" altLang="ja-JP" sz="3600" dirty="0">
                  <a:solidFill>
                    <a:schemeClr val="tx1"/>
                  </a:solidFill>
                </a:endParaRPr>
              </a:p>
              <a:p>
                <a:pPr marL="0" indent="0">
                  <a:lnSpc>
                    <a:spcPct val="100000"/>
                  </a:lnSpc>
                  <a:buNone/>
                </a:pPr>
                <a14:m>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𝑝</m:t>
                        </m:r>
                      </m:e>
                      <m:sub>
                        <m:r>
                          <a:rPr lang="en-US" altLang="ja-JP" sz="2800" b="0" i="1" smtClean="0">
                            <a:solidFill>
                              <a:schemeClr val="tx1"/>
                            </a:solidFill>
                            <a:latin typeface="Cambria Math" panose="02040503050406030204" pitchFamily="18" charset="0"/>
                          </a:rPr>
                          <m:t>1</m:t>
                        </m:r>
                      </m:sub>
                    </m:sSub>
                  </m:oMath>
                </a14:m>
                <a:r>
                  <a:rPr lang="en-US" altLang="ja-JP" sz="2800" dirty="0">
                    <a:solidFill>
                      <a:schemeClr val="tx1"/>
                    </a:solidFill>
                  </a:rPr>
                  <a:t> :             </a:t>
                </a:r>
                <a:r>
                  <a:rPr lang="ja-JP" altLang="en-US" sz="2800" dirty="0">
                    <a:solidFill>
                      <a:schemeClr val="tx1"/>
                    </a:solidFill>
                  </a:rPr>
                  <a:t>の重みパラメータ</a:t>
                </a:r>
                <a:endParaRPr lang="en-US" altLang="ja-JP" sz="2800" dirty="0">
                  <a:solidFill>
                    <a:schemeClr val="tx1"/>
                  </a:solidFill>
                </a:endParaRPr>
              </a:p>
              <a:p>
                <a:pPr marL="0" indent="0">
                  <a:lnSpc>
                    <a:spcPct val="100000"/>
                  </a:lnSpc>
                  <a:buNone/>
                </a:pPr>
                <a14:m>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𝑝</m:t>
                        </m:r>
                      </m:e>
                      <m:sub>
                        <m:r>
                          <a:rPr lang="en-US" altLang="ja-JP" sz="2800" b="0" i="1" smtClean="0">
                            <a:solidFill>
                              <a:schemeClr val="tx1"/>
                            </a:solidFill>
                            <a:latin typeface="Cambria Math" panose="02040503050406030204" pitchFamily="18" charset="0"/>
                          </a:rPr>
                          <m:t>2</m:t>
                        </m:r>
                      </m:sub>
                    </m:sSub>
                  </m:oMath>
                </a14:m>
                <a:r>
                  <a:rPr lang="en-US" altLang="ja-JP" sz="2800" dirty="0">
                    <a:solidFill>
                      <a:schemeClr val="tx1"/>
                    </a:solidFill>
                  </a:rPr>
                  <a:t> :             </a:t>
                </a:r>
                <a:r>
                  <a:rPr lang="ja-JP" altLang="en-US" sz="2800" dirty="0">
                    <a:solidFill>
                      <a:schemeClr val="tx1"/>
                    </a:solidFill>
                  </a:rPr>
                  <a:t>の重みパラメータ</a:t>
                </a:r>
                <a:endParaRPr lang="en-US" altLang="ja-JP" sz="2800" dirty="0">
                  <a:solidFill>
                    <a:schemeClr val="tx1"/>
                  </a:solidFill>
                </a:endParaRPr>
              </a:p>
              <a:p>
                <a:pPr>
                  <a:lnSpc>
                    <a:spcPct val="100000"/>
                  </a:lnSpc>
                  <a:buFont typeface="Wingdings" panose="05000000000000000000" pitchFamily="2" charset="2"/>
                  <a:buChar char="l"/>
                </a:pPr>
                <a:r>
                  <a:rPr lang="ja-JP" altLang="en-US" dirty="0"/>
                  <a:t>正規</a:t>
                </a:r>
                <a:r>
                  <a:rPr lang="ja-JP" altLang="en-US" sz="2800" dirty="0">
                    <a:solidFill>
                      <a:schemeClr val="tx1"/>
                    </a:solidFill>
                  </a:rPr>
                  <a:t>化による前処理</a:t>
                </a: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r>
                  <a:rPr lang="en-US" altLang="ja-JP" sz="2800" dirty="0">
                    <a:solidFill>
                      <a:schemeClr val="tx1"/>
                    </a:solidFill>
                  </a:rPr>
                  <a:t>CAP </a:t>
                </a:r>
                <a:r>
                  <a:rPr lang="ja-JP" altLang="en-US" sz="2800" dirty="0">
                    <a:solidFill>
                      <a:schemeClr val="tx1"/>
                    </a:solidFill>
                  </a:rPr>
                  <a:t>層の計算式</a:t>
                </a: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3600" dirty="0">
                  <a:solidFill>
                    <a:schemeClr val="tx1"/>
                  </a:solidFill>
                </a:endParaRPr>
              </a:p>
            </p:txBody>
          </p:sp>
        </mc:Choice>
        <mc:Fallback xmlns="">
          <p:sp>
            <p:nvSpPr>
              <p:cNvPr id="3" name="コンテンツ プレースホルダー 2">
                <a:extLst>
                  <a:ext uri="{FF2B5EF4-FFF2-40B4-BE49-F238E27FC236}">
                    <a16:creationId xmlns:a16="http://schemas.microsoft.com/office/drawing/2014/main" id="{8470EA99-A7FC-47F9-8F25-EE9B7925DA31}"/>
                  </a:ext>
                </a:extLst>
              </p:cNvPr>
              <p:cNvSpPr>
                <a:spLocks noGrp="1" noRot="1" noChangeAspect="1" noMove="1" noResize="1" noEditPoints="1" noAdjustHandles="1" noChangeArrowheads="1" noChangeShapeType="1" noTextEdit="1"/>
              </p:cNvSpPr>
              <p:nvPr>
                <p:ph idx="1"/>
              </p:nvPr>
            </p:nvSpPr>
            <p:spPr>
              <a:xfrm>
                <a:off x="572985" y="977705"/>
                <a:ext cx="8321041" cy="5378646"/>
              </a:xfrm>
              <a:blipFill>
                <a:blip r:embed="rId3"/>
                <a:stretch>
                  <a:fillRect l="-2271" t="-1699"/>
                </a:stretch>
              </a:blipFill>
            </p:spPr>
            <p:txBody>
              <a:bodyPr/>
              <a:lstStyle/>
              <a:p>
                <a:r>
                  <a:rPr lang="ja-JP" altLang="en-US">
                    <a:noFill/>
                  </a:rPr>
                  <a:t> </a:t>
                </a:r>
              </a:p>
            </p:txBody>
          </p:sp>
        </mc:Fallback>
      </mc:AlternateContent>
      <p:sp>
        <p:nvSpPr>
          <p:cNvPr id="11" name="スライド番号プレースホルダー 10">
            <a:extLst>
              <a:ext uri="{FF2B5EF4-FFF2-40B4-BE49-F238E27FC236}">
                <a16:creationId xmlns:a16="http://schemas.microsoft.com/office/drawing/2014/main" id="{A2647679-1DCF-470B-B2D8-C37A70515A0D}"/>
              </a:ext>
            </a:extLst>
          </p:cNvPr>
          <p:cNvSpPr>
            <a:spLocks noGrp="1"/>
          </p:cNvSpPr>
          <p:nvPr>
            <p:ph type="sldNum" sz="quarter" idx="12"/>
          </p:nvPr>
        </p:nvSpPr>
        <p:spPr/>
        <p:txBody>
          <a:bodyPr/>
          <a:lstStyle/>
          <a:p>
            <a:fld id="{FBCBE58A-7FCB-4EF7-A36F-7F30432B414B}" type="slidenum">
              <a:rPr kumimoji="1" lang="ja-JP" altLang="en-US" smtClean="0"/>
              <a:t>15</a:t>
            </a:fld>
            <a:endParaRPr kumimoji="1" lang="ja-JP" altLang="en-US"/>
          </a:p>
        </p:txBody>
      </p:sp>
      <p:pic>
        <p:nvPicPr>
          <p:cNvPr id="6" name="図 5" descr="ダイアグラム&#10;&#10;自動的に生成された説明">
            <a:extLst>
              <a:ext uri="{FF2B5EF4-FFF2-40B4-BE49-F238E27FC236}">
                <a16:creationId xmlns:a16="http://schemas.microsoft.com/office/drawing/2014/main" id="{CFB8FA37-4630-6FB0-78BF-8A2F014255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0247" y="365126"/>
            <a:ext cx="4112805" cy="3113342"/>
          </a:xfrm>
          <a:prstGeom prst="rect">
            <a:avLst/>
          </a:prstGeom>
        </p:spPr>
      </p:pic>
      <p:pic>
        <p:nvPicPr>
          <p:cNvPr id="9" name="図 8">
            <a:extLst>
              <a:ext uri="{FF2B5EF4-FFF2-40B4-BE49-F238E27FC236}">
                <a16:creationId xmlns:a16="http://schemas.microsoft.com/office/drawing/2014/main" id="{A0C20509-B3A9-7B01-8EAC-7246A52403CC}"/>
              </a:ext>
            </a:extLst>
          </p:cNvPr>
          <p:cNvPicPr>
            <a:picLocks noChangeAspect="1"/>
          </p:cNvPicPr>
          <p:nvPr/>
        </p:nvPicPr>
        <p:blipFill>
          <a:blip r:embed="rId5"/>
          <a:stretch>
            <a:fillRect/>
          </a:stretch>
        </p:blipFill>
        <p:spPr>
          <a:xfrm>
            <a:off x="1448495" y="1708060"/>
            <a:ext cx="873462" cy="393058"/>
          </a:xfrm>
          <a:prstGeom prst="rect">
            <a:avLst/>
          </a:prstGeom>
        </p:spPr>
      </p:pic>
      <p:pic>
        <p:nvPicPr>
          <p:cNvPr id="12" name="図 11">
            <a:extLst>
              <a:ext uri="{FF2B5EF4-FFF2-40B4-BE49-F238E27FC236}">
                <a16:creationId xmlns:a16="http://schemas.microsoft.com/office/drawing/2014/main" id="{4A75A98A-46E4-53AF-5B43-64EB1199E881}"/>
              </a:ext>
            </a:extLst>
          </p:cNvPr>
          <p:cNvPicPr>
            <a:picLocks noChangeAspect="1"/>
          </p:cNvPicPr>
          <p:nvPr/>
        </p:nvPicPr>
        <p:blipFill>
          <a:blip r:embed="rId6"/>
          <a:stretch>
            <a:fillRect/>
          </a:stretch>
        </p:blipFill>
        <p:spPr>
          <a:xfrm>
            <a:off x="1448495" y="2268495"/>
            <a:ext cx="794033" cy="367608"/>
          </a:xfrm>
          <a:prstGeom prst="rect">
            <a:avLst/>
          </a:prstGeom>
        </p:spPr>
      </p:pic>
      <p:pic>
        <p:nvPicPr>
          <p:cNvPr id="14" name="図 13">
            <a:extLst>
              <a:ext uri="{FF2B5EF4-FFF2-40B4-BE49-F238E27FC236}">
                <a16:creationId xmlns:a16="http://schemas.microsoft.com/office/drawing/2014/main" id="{C921C213-28B2-5BAA-F4BD-F623ECC96EE7}"/>
              </a:ext>
            </a:extLst>
          </p:cNvPr>
          <p:cNvPicPr>
            <a:picLocks noChangeAspect="1"/>
          </p:cNvPicPr>
          <p:nvPr/>
        </p:nvPicPr>
        <p:blipFill>
          <a:blip r:embed="rId7"/>
          <a:stretch>
            <a:fillRect/>
          </a:stretch>
        </p:blipFill>
        <p:spPr>
          <a:xfrm>
            <a:off x="572985" y="3348915"/>
            <a:ext cx="2068667" cy="913102"/>
          </a:xfrm>
          <a:prstGeom prst="rect">
            <a:avLst/>
          </a:prstGeom>
        </p:spPr>
      </p:pic>
      <p:pic>
        <p:nvPicPr>
          <p:cNvPr id="16" name="図 15">
            <a:extLst>
              <a:ext uri="{FF2B5EF4-FFF2-40B4-BE49-F238E27FC236}">
                <a16:creationId xmlns:a16="http://schemas.microsoft.com/office/drawing/2014/main" id="{AE17C0F9-077F-10CD-9DB8-EE04C8A96FCC}"/>
              </a:ext>
            </a:extLst>
          </p:cNvPr>
          <p:cNvPicPr>
            <a:picLocks noChangeAspect="1"/>
          </p:cNvPicPr>
          <p:nvPr/>
        </p:nvPicPr>
        <p:blipFill>
          <a:blip r:embed="rId8"/>
          <a:stretch>
            <a:fillRect/>
          </a:stretch>
        </p:blipFill>
        <p:spPr>
          <a:xfrm>
            <a:off x="3537665" y="3324866"/>
            <a:ext cx="2068667" cy="961199"/>
          </a:xfrm>
          <a:prstGeom prst="rect">
            <a:avLst/>
          </a:prstGeom>
        </p:spPr>
      </p:pic>
      <p:pic>
        <p:nvPicPr>
          <p:cNvPr id="5" name="図 4">
            <a:extLst>
              <a:ext uri="{FF2B5EF4-FFF2-40B4-BE49-F238E27FC236}">
                <a16:creationId xmlns:a16="http://schemas.microsoft.com/office/drawing/2014/main" id="{EF952CCF-DA89-EB18-E12D-C30FE1DC85E3}"/>
              </a:ext>
            </a:extLst>
          </p:cNvPr>
          <p:cNvPicPr>
            <a:picLocks noChangeAspect="1"/>
          </p:cNvPicPr>
          <p:nvPr/>
        </p:nvPicPr>
        <p:blipFill>
          <a:blip r:embed="rId9"/>
          <a:stretch>
            <a:fillRect/>
          </a:stretch>
        </p:blipFill>
        <p:spPr>
          <a:xfrm>
            <a:off x="2322382" y="5509535"/>
            <a:ext cx="4499235" cy="619044"/>
          </a:xfrm>
          <a:prstGeom prst="rect">
            <a:avLst/>
          </a:prstGeom>
        </p:spPr>
      </p:pic>
    </p:spTree>
    <p:extLst>
      <p:ext uri="{BB962C8B-B14F-4D97-AF65-F5344CB8AC3E}">
        <p14:creationId xmlns:p14="http://schemas.microsoft.com/office/powerpoint/2010/main" val="21284928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9C7BB7-3E81-4EBE-8D24-9EAF07FE6305}"/>
              </a:ext>
            </a:extLst>
          </p:cNvPr>
          <p:cNvSpPr>
            <a:spLocks noGrp="1"/>
          </p:cNvSpPr>
          <p:nvPr>
            <p:ph type="title"/>
          </p:nvPr>
        </p:nvSpPr>
        <p:spPr/>
        <p:txBody>
          <a:bodyPr/>
          <a:lstStyle/>
          <a:p>
            <a:r>
              <a:rPr kumimoji="1" lang="ja-JP" altLang="en-US" dirty="0">
                <a:solidFill>
                  <a:schemeClr val="tx1"/>
                </a:solidFill>
              </a:rPr>
              <a:t>発表の流れ</a:t>
            </a:r>
          </a:p>
        </p:txBody>
      </p:sp>
      <p:sp>
        <p:nvSpPr>
          <p:cNvPr id="3" name="コンテンツ プレースホルダー 2">
            <a:extLst>
              <a:ext uri="{FF2B5EF4-FFF2-40B4-BE49-F238E27FC236}">
                <a16:creationId xmlns:a16="http://schemas.microsoft.com/office/drawing/2014/main" id="{AA4064A8-7345-4871-A3B5-D13A6D8CB34B}"/>
              </a:ext>
            </a:extLst>
          </p:cNvPr>
          <p:cNvSpPr>
            <a:spLocks noGrp="1"/>
          </p:cNvSpPr>
          <p:nvPr>
            <p:ph idx="1"/>
          </p:nvPr>
        </p:nvSpPr>
        <p:spPr/>
        <p:txBody>
          <a:bodyPr>
            <a:normAutofit/>
          </a:bodyPr>
          <a:lstStyle/>
          <a:p>
            <a:pPr>
              <a:lnSpc>
                <a:spcPct val="150000"/>
              </a:lnSpc>
              <a:buFont typeface="Wingdings" panose="05000000000000000000" pitchFamily="2" charset="2"/>
              <a:buChar char="l"/>
            </a:pPr>
            <a:r>
              <a:rPr kumimoji="1" lang="ja-JP" altLang="en-US" sz="2800" dirty="0">
                <a:solidFill>
                  <a:schemeClr val="bg1">
                    <a:lumMod val="85000"/>
                  </a:schemeClr>
                </a:solidFill>
              </a:rPr>
              <a:t>はじめに</a:t>
            </a:r>
            <a:endParaRPr kumimoji="1" lang="en-US" altLang="ja-JP" sz="2800" dirty="0">
              <a:solidFill>
                <a:schemeClr val="bg1">
                  <a:lumMod val="85000"/>
                </a:schemeClr>
              </a:solidFill>
            </a:endParaRPr>
          </a:p>
          <a:p>
            <a:pPr>
              <a:lnSpc>
                <a:spcPct val="150000"/>
              </a:lnSpc>
              <a:buFont typeface="Wingdings" panose="05000000000000000000" pitchFamily="2" charset="2"/>
              <a:buChar char="l"/>
            </a:pPr>
            <a:r>
              <a:rPr lang="ja-JP" altLang="en-US" sz="2800" dirty="0">
                <a:solidFill>
                  <a:schemeClr val="bg1">
                    <a:lumMod val="85000"/>
                  </a:schemeClr>
                </a:solidFill>
              </a:rPr>
              <a:t>要素技術</a:t>
            </a:r>
            <a:endParaRPr lang="en-US" altLang="ja-JP" sz="2800" dirty="0">
              <a:solidFill>
                <a:schemeClr val="bg1">
                  <a:lumMod val="85000"/>
                </a:schemeClr>
              </a:solidFill>
            </a:endParaRPr>
          </a:p>
          <a:p>
            <a:pPr>
              <a:lnSpc>
                <a:spcPct val="150000"/>
              </a:lnSpc>
              <a:buFont typeface="Wingdings" panose="05000000000000000000" pitchFamily="2" charset="2"/>
              <a:buChar char="l"/>
            </a:pPr>
            <a:r>
              <a:rPr lang="ja-JP" altLang="en-US" sz="2800" dirty="0">
                <a:solidFill>
                  <a:schemeClr val="bg1">
                    <a:lumMod val="85000"/>
                  </a:schemeClr>
                </a:solidFill>
              </a:rPr>
              <a:t>提案手法</a:t>
            </a:r>
            <a:endParaRPr lang="en-US" altLang="ja-JP" sz="2800" dirty="0">
              <a:solidFill>
                <a:schemeClr val="bg1">
                  <a:lumMod val="85000"/>
                </a:schemeClr>
              </a:solidFill>
            </a:endParaRPr>
          </a:p>
          <a:p>
            <a:pPr>
              <a:lnSpc>
                <a:spcPct val="150000"/>
              </a:lnSpc>
              <a:buFont typeface="Wingdings" panose="05000000000000000000" pitchFamily="2" charset="2"/>
              <a:buChar char="l"/>
            </a:pPr>
            <a:r>
              <a:rPr lang="ja-JP" altLang="en-US" sz="2800" dirty="0">
                <a:solidFill>
                  <a:schemeClr val="tx1"/>
                </a:solidFill>
              </a:rPr>
              <a:t>数値実験</a:t>
            </a:r>
            <a:endParaRPr lang="en-US" altLang="ja-JP" sz="2800" dirty="0">
              <a:solidFill>
                <a:schemeClr val="tx1"/>
              </a:solidFill>
            </a:endParaRPr>
          </a:p>
          <a:p>
            <a:pPr>
              <a:lnSpc>
                <a:spcPct val="150000"/>
              </a:lnSpc>
              <a:buFont typeface="Wingdings" panose="05000000000000000000" pitchFamily="2" charset="2"/>
              <a:buChar char="l"/>
            </a:pPr>
            <a:r>
              <a:rPr kumimoji="1" lang="ja-JP" altLang="en-US" sz="2800" dirty="0">
                <a:solidFill>
                  <a:schemeClr val="bg1">
                    <a:lumMod val="85000"/>
                  </a:schemeClr>
                </a:solidFill>
              </a:rPr>
              <a:t>結果と考察</a:t>
            </a:r>
            <a:endParaRPr kumimoji="1" lang="en-US" altLang="ja-JP" sz="2800" dirty="0">
              <a:solidFill>
                <a:schemeClr val="bg1">
                  <a:lumMod val="85000"/>
                </a:schemeClr>
              </a:solidFill>
            </a:endParaRPr>
          </a:p>
          <a:p>
            <a:pPr>
              <a:lnSpc>
                <a:spcPct val="150000"/>
              </a:lnSpc>
              <a:buFont typeface="Wingdings" panose="05000000000000000000" pitchFamily="2" charset="2"/>
              <a:buChar char="l"/>
            </a:pPr>
            <a:r>
              <a:rPr lang="ja-JP" altLang="en-US" sz="2800" dirty="0">
                <a:solidFill>
                  <a:schemeClr val="bg1">
                    <a:lumMod val="85000"/>
                  </a:schemeClr>
                </a:solidFill>
              </a:rPr>
              <a:t>まとめと今後の課題</a:t>
            </a:r>
            <a:endParaRPr kumimoji="1" lang="ja-JP" altLang="en-US" sz="2800" dirty="0">
              <a:solidFill>
                <a:schemeClr val="bg1">
                  <a:lumMod val="8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7E716D5A-CE5F-462D-AB3F-BCD692F9B7ED}"/>
              </a:ext>
            </a:extLst>
          </p:cNvPr>
          <p:cNvSpPr>
            <a:spLocks noGrp="1"/>
          </p:cNvSpPr>
          <p:nvPr>
            <p:ph type="sldNum" sz="quarter" idx="12"/>
          </p:nvPr>
        </p:nvSpPr>
        <p:spPr/>
        <p:txBody>
          <a:bodyPr/>
          <a:lstStyle/>
          <a:p>
            <a:fld id="{DF705B4D-58A4-40F5-9112-2B01458037F0}" type="slidenum">
              <a:rPr kumimoji="1" lang="ja-JP" altLang="en-US" smtClean="0"/>
              <a:t>16</a:t>
            </a:fld>
            <a:endParaRPr kumimoji="1" lang="ja-JP" altLang="en-US"/>
          </a:p>
        </p:txBody>
      </p:sp>
    </p:spTree>
    <p:extLst>
      <p:ext uri="{BB962C8B-B14F-4D97-AF65-F5344CB8AC3E}">
        <p14:creationId xmlns:p14="http://schemas.microsoft.com/office/powerpoint/2010/main" val="928069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76A35-D630-4683-B086-E1185BB2A720}"/>
              </a:ext>
            </a:extLst>
          </p:cNvPr>
          <p:cNvSpPr>
            <a:spLocks noGrp="1"/>
          </p:cNvSpPr>
          <p:nvPr>
            <p:ph type="title"/>
          </p:nvPr>
        </p:nvSpPr>
        <p:spPr/>
        <p:txBody>
          <a:bodyPr>
            <a:normAutofit fontScale="90000"/>
          </a:bodyPr>
          <a:lstStyle/>
          <a:p>
            <a:pPr marL="0" indent="0">
              <a:lnSpc>
                <a:spcPct val="100000"/>
              </a:lnSpc>
              <a:buNone/>
            </a:pPr>
            <a:r>
              <a:rPr lang="en-US" altLang="ja-JP" sz="4800" dirty="0">
                <a:solidFill>
                  <a:schemeClr val="tx1"/>
                </a:solidFill>
              </a:rPr>
              <a:t>livedoor </a:t>
            </a:r>
            <a:r>
              <a:rPr lang="ja-JP" altLang="en-US" sz="4800" dirty="0">
                <a:solidFill>
                  <a:schemeClr val="tx1"/>
                </a:solidFill>
              </a:rPr>
              <a:t>ニュースコーパス</a:t>
            </a:r>
            <a:endParaRPr lang="en-US" altLang="ja-JP" sz="4800" dirty="0">
              <a:solidFill>
                <a:schemeClr val="tx1"/>
              </a:solidFill>
            </a:endParaRPr>
          </a:p>
        </p:txBody>
      </p:sp>
      <p:sp>
        <p:nvSpPr>
          <p:cNvPr id="3" name="コンテンツ プレースホルダー 2">
            <a:extLst>
              <a:ext uri="{FF2B5EF4-FFF2-40B4-BE49-F238E27FC236}">
                <a16:creationId xmlns:a16="http://schemas.microsoft.com/office/drawing/2014/main" id="{8470EA99-A7FC-47F9-8F25-EE9B7925DA31}"/>
              </a:ext>
            </a:extLst>
          </p:cNvPr>
          <p:cNvSpPr>
            <a:spLocks noGrp="1"/>
          </p:cNvSpPr>
          <p:nvPr>
            <p:ph idx="1"/>
          </p:nvPr>
        </p:nvSpPr>
        <p:spPr>
          <a:xfrm>
            <a:off x="628650" y="977705"/>
            <a:ext cx="8321041" cy="5268112"/>
          </a:xfrm>
        </p:spPr>
        <p:txBody>
          <a:bodyPr>
            <a:normAutofit lnSpcReduction="10000"/>
          </a:bodyPr>
          <a:lstStyle/>
          <a:p>
            <a:pPr>
              <a:lnSpc>
                <a:spcPct val="150000"/>
              </a:lnSpc>
              <a:buFont typeface="Wingdings" panose="05000000000000000000" pitchFamily="2" charset="2"/>
              <a:buChar char="l"/>
            </a:pPr>
            <a:r>
              <a:rPr lang="en-US" altLang="ja-JP" sz="2400" dirty="0">
                <a:solidFill>
                  <a:schemeClr val="tx1"/>
                </a:solidFill>
              </a:rPr>
              <a:t>livedoor </a:t>
            </a:r>
            <a:r>
              <a:rPr lang="ja-JP" altLang="en-US" sz="2400" dirty="0">
                <a:solidFill>
                  <a:schemeClr val="tx1"/>
                </a:solidFill>
              </a:rPr>
              <a:t>ニュース の記事を収集，</a:t>
            </a:r>
            <a:r>
              <a:rPr lang="en-US" altLang="ja-JP" sz="2400" dirty="0">
                <a:solidFill>
                  <a:schemeClr val="tx1"/>
                </a:solidFill>
              </a:rPr>
              <a:t>HTML </a:t>
            </a:r>
            <a:r>
              <a:rPr lang="ja-JP" altLang="en-US" sz="2400" dirty="0">
                <a:solidFill>
                  <a:schemeClr val="tx1"/>
                </a:solidFill>
              </a:rPr>
              <a:t>タグを除去</a:t>
            </a:r>
            <a:endParaRPr lang="en-US" altLang="ja-JP" sz="2400" dirty="0">
              <a:solidFill>
                <a:schemeClr val="tx1"/>
              </a:solidFill>
            </a:endParaRPr>
          </a:p>
          <a:p>
            <a:pPr>
              <a:lnSpc>
                <a:spcPct val="150000"/>
              </a:lnSpc>
              <a:buFont typeface="Wingdings" panose="05000000000000000000" pitchFamily="2" charset="2"/>
              <a:buChar char="l"/>
            </a:pPr>
            <a:r>
              <a:rPr lang="en-US" altLang="ja-JP" sz="2400" dirty="0">
                <a:solidFill>
                  <a:schemeClr val="tx1"/>
                </a:solidFill>
              </a:rPr>
              <a:t>9 </a:t>
            </a:r>
            <a:r>
              <a:rPr lang="ja-JP" altLang="en-US" sz="2400" dirty="0">
                <a:solidFill>
                  <a:schemeClr val="tx1"/>
                </a:solidFill>
              </a:rPr>
              <a:t>つのカテゴリ，計 </a:t>
            </a:r>
            <a:r>
              <a:rPr lang="en-US" altLang="ja-JP" sz="2400" dirty="0">
                <a:solidFill>
                  <a:schemeClr val="tx1"/>
                </a:solidFill>
              </a:rPr>
              <a:t>7,367 </a:t>
            </a:r>
            <a:r>
              <a:rPr lang="ja-JP" altLang="en-US" sz="2400" dirty="0">
                <a:solidFill>
                  <a:schemeClr val="tx1"/>
                </a:solidFill>
              </a:rPr>
              <a:t>記事</a:t>
            </a:r>
            <a:endParaRPr lang="en-US" altLang="ja-JP" sz="2400" dirty="0">
              <a:solidFill>
                <a:schemeClr val="tx1"/>
              </a:solidFill>
            </a:endParaRPr>
          </a:p>
          <a:p>
            <a:pPr>
              <a:lnSpc>
                <a:spcPct val="150000"/>
              </a:lnSpc>
              <a:buFont typeface="Wingdings" panose="05000000000000000000" pitchFamily="2" charset="2"/>
              <a:buChar char="l"/>
            </a:pPr>
            <a:r>
              <a:rPr lang="ja-JP" altLang="en-US" sz="2400" dirty="0">
                <a:solidFill>
                  <a:schemeClr val="tx1"/>
                </a:solidFill>
              </a:rPr>
              <a:t>データはカテゴリ名，</a:t>
            </a:r>
            <a:r>
              <a:rPr lang="en-US" altLang="ja-JP" sz="2400" dirty="0">
                <a:solidFill>
                  <a:schemeClr val="tx1"/>
                </a:solidFill>
              </a:rPr>
              <a:t>URL</a:t>
            </a:r>
            <a:r>
              <a:rPr lang="ja-JP" altLang="en-US" sz="2400" dirty="0">
                <a:solidFill>
                  <a:schemeClr val="tx1"/>
                </a:solidFill>
              </a:rPr>
              <a:t>，日付，タイトル，本文から構成</a:t>
            </a:r>
            <a:endParaRPr lang="en-US" altLang="ja-JP" sz="2400" dirty="0">
              <a:solidFill>
                <a:schemeClr val="tx1"/>
              </a:solidFill>
            </a:endParaRPr>
          </a:p>
          <a:p>
            <a:pPr>
              <a:lnSpc>
                <a:spcPct val="150000"/>
              </a:lnSpc>
              <a:buFont typeface="Wingdings" panose="05000000000000000000" pitchFamily="2" charset="2"/>
              <a:buChar char="l"/>
            </a:pPr>
            <a:r>
              <a:rPr lang="ja-JP" altLang="en-US" sz="2400" dirty="0">
                <a:solidFill>
                  <a:schemeClr val="tx1"/>
                </a:solidFill>
              </a:rPr>
              <a:t>本研究では以下のようにラベルを付与</a:t>
            </a:r>
            <a:endParaRPr lang="en-US" altLang="ja-JP" sz="2400" dirty="0">
              <a:solidFill>
                <a:schemeClr val="tx1"/>
              </a:solidFill>
            </a:endParaRPr>
          </a:p>
          <a:p>
            <a:pPr marL="0" indent="0">
              <a:lnSpc>
                <a:spcPct val="100000"/>
              </a:lnSpc>
              <a:buNone/>
            </a:pPr>
            <a:r>
              <a:rPr lang="en-US" altLang="ja-JP" sz="2400" dirty="0">
                <a:solidFill>
                  <a:schemeClr val="tx1"/>
                </a:solidFill>
              </a:rPr>
              <a:t>0 : </a:t>
            </a:r>
            <a:r>
              <a:rPr lang="ja-JP" altLang="en-US" sz="2400" dirty="0">
                <a:solidFill>
                  <a:schemeClr val="tx1"/>
                </a:solidFill>
              </a:rPr>
              <a:t>独女通信</a:t>
            </a:r>
            <a:r>
              <a:rPr lang="en-US" altLang="ja-JP" sz="2400" dirty="0">
                <a:solidFill>
                  <a:schemeClr val="tx1"/>
                </a:solidFill>
              </a:rPr>
              <a:t>			5 : Peachy 	</a:t>
            </a:r>
          </a:p>
          <a:p>
            <a:pPr marL="0" indent="0">
              <a:lnSpc>
                <a:spcPct val="100000"/>
              </a:lnSpc>
              <a:buNone/>
            </a:pPr>
            <a:r>
              <a:rPr lang="en-US" altLang="ja-JP" sz="2400" dirty="0">
                <a:solidFill>
                  <a:schemeClr val="tx1"/>
                </a:solidFill>
              </a:rPr>
              <a:t>1 : IT </a:t>
            </a:r>
            <a:r>
              <a:rPr lang="ja-JP" altLang="en-US" sz="2400" dirty="0">
                <a:solidFill>
                  <a:schemeClr val="tx1"/>
                </a:solidFill>
              </a:rPr>
              <a:t>ライフハック</a:t>
            </a:r>
            <a:r>
              <a:rPr lang="en-US" altLang="ja-JP" sz="2400" dirty="0">
                <a:solidFill>
                  <a:schemeClr val="tx1"/>
                </a:solidFill>
              </a:rPr>
              <a:t>		6 : </a:t>
            </a:r>
            <a:r>
              <a:rPr lang="ja-JP" altLang="en-US" sz="2400" dirty="0">
                <a:solidFill>
                  <a:schemeClr val="tx1"/>
                </a:solidFill>
              </a:rPr>
              <a:t>エスマックス</a:t>
            </a:r>
            <a:endParaRPr lang="en-US" altLang="ja-JP" sz="2400" dirty="0">
              <a:solidFill>
                <a:schemeClr val="tx1"/>
              </a:solidFill>
            </a:endParaRPr>
          </a:p>
          <a:p>
            <a:pPr marL="0" indent="0">
              <a:lnSpc>
                <a:spcPct val="100000"/>
              </a:lnSpc>
              <a:buNone/>
            </a:pPr>
            <a:r>
              <a:rPr lang="en-US" altLang="ja-JP" sz="2400" dirty="0">
                <a:solidFill>
                  <a:schemeClr val="tx1"/>
                </a:solidFill>
              </a:rPr>
              <a:t>2 : </a:t>
            </a:r>
            <a:r>
              <a:rPr lang="ja-JP" altLang="en-US" sz="2400" dirty="0">
                <a:solidFill>
                  <a:schemeClr val="tx1"/>
                </a:solidFill>
              </a:rPr>
              <a:t>家電チャンネル</a:t>
            </a:r>
            <a:r>
              <a:rPr lang="en-US" altLang="ja-JP" sz="2400" dirty="0">
                <a:solidFill>
                  <a:schemeClr val="tx1"/>
                </a:solidFill>
              </a:rPr>
              <a:t>	 	7 : Sports Watch 	</a:t>
            </a:r>
          </a:p>
          <a:p>
            <a:pPr marL="0" indent="0">
              <a:lnSpc>
                <a:spcPct val="100000"/>
              </a:lnSpc>
              <a:buNone/>
            </a:pPr>
            <a:r>
              <a:rPr lang="en-US" altLang="ja-JP" sz="2400" dirty="0">
                <a:solidFill>
                  <a:schemeClr val="tx1"/>
                </a:solidFill>
              </a:rPr>
              <a:t>3 : livedoor HOMME 	8 : </a:t>
            </a:r>
            <a:r>
              <a:rPr lang="ja-JP" altLang="en-US" sz="2400" dirty="0">
                <a:solidFill>
                  <a:schemeClr val="tx1"/>
                </a:solidFill>
              </a:rPr>
              <a:t>トピックニュース</a:t>
            </a:r>
            <a:r>
              <a:rPr lang="en-US" altLang="ja-JP" sz="2400" dirty="0">
                <a:solidFill>
                  <a:schemeClr val="tx1"/>
                </a:solidFill>
              </a:rPr>
              <a:t>	</a:t>
            </a:r>
          </a:p>
          <a:p>
            <a:pPr marL="0" indent="0">
              <a:lnSpc>
                <a:spcPct val="100000"/>
              </a:lnSpc>
              <a:buNone/>
            </a:pPr>
            <a:r>
              <a:rPr lang="en-US" altLang="ja-JP" sz="2400" dirty="0">
                <a:solidFill>
                  <a:schemeClr val="tx1"/>
                </a:solidFill>
              </a:rPr>
              <a:t>4 : MOVIE ENTER 	</a:t>
            </a:r>
          </a:p>
          <a:p>
            <a:pPr>
              <a:lnSpc>
                <a:spcPct val="100000"/>
              </a:lnSpc>
              <a:buFont typeface="Wingdings" panose="05000000000000000000" pitchFamily="2" charset="2"/>
              <a:buChar char="l"/>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3600" dirty="0">
              <a:solidFill>
                <a:schemeClr val="tx1"/>
              </a:solidFill>
            </a:endParaRPr>
          </a:p>
        </p:txBody>
      </p:sp>
      <p:sp>
        <p:nvSpPr>
          <p:cNvPr id="11" name="スライド番号プレースホルダー 10">
            <a:extLst>
              <a:ext uri="{FF2B5EF4-FFF2-40B4-BE49-F238E27FC236}">
                <a16:creationId xmlns:a16="http://schemas.microsoft.com/office/drawing/2014/main" id="{A2647679-1DCF-470B-B2D8-C37A70515A0D}"/>
              </a:ext>
            </a:extLst>
          </p:cNvPr>
          <p:cNvSpPr>
            <a:spLocks noGrp="1"/>
          </p:cNvSpPr>
          <p:nvPr>
            <p:ph type="sldNum" sz="quarter" idx="12"/>
          </p:nvPr>
        </p:nvSpPr>
        <p:spPr/>
        <p:txBody>
          <a:bodyPr/>
          <a:lstStyle/>
          <a:p>
            <a:fld id="{FBCBE58A-7FCB-4EF7-A36F-7F30432B414B}" type="slidenum">
              <a:rPr kumimoji="1" lang="ja-JP" altLang="en-US" smtClean="0"/>
              <a:t>17</a:t>
            </a:fld>
            <a:endParaRPr kumimoji="1" lang="ja-JP" altLang="en-US"/>
          </a:p>
        </p:txBody>
      </p:sp>
      <p:sp>
        <p:nvSpPr>
          <p:cNvPr id="4" name="テキスト ボックス 3">
            <a:extLst>
              <a:ext uri="{FF2B5EF4-FFF2-40B4-BE49-F238E27FC236}">
                <a16:creationId xmlns:a16="http://schemas.microsoft.com/office/drawing/2014/main" id="{FB4BCC24-8B71-18F0-45E6-923C468D5861}"/>
              </a:ext>
            </a:extLst>
          </p:cNvPr>
          <p:cNvSpPr txBox="1"/>
          <p:nvPr/>
        </p:nvSpPr>
        <p:spPr>
          <a:xfrm>
            <a:off x="143329" y="6450087"/>
            <a:ext cx="3545268" cy="276999"/>
          </a:xfrm>
          <a:prstGeom prst="rect">
            <a:avLst/>
          </a:prstGeom>
          <a:solidFill>
            <a:schemeClr val="bg1"/>
          </a:solidFill>
          <a:ln>
            <a:solidFill>
              <a:schemeClr val="tx1"/>
            </a:solidFill>
          </a:ln>
        </p:spPr>
        <p:txBody>
          <a:bodyPr wrap="square" rtlCol="0">
            <a:spAutoFit/>
          </a:bodyPr>
          <a:lstStyle/>
          <a:p>
            <a:r>
              <a:rPr lang="en-US" altLang="ja-JP" sz="1200" dirty="0"/>
              <a:t>http://www.rondhuit.com/download.html#ldcc</a:t>
            </a:r>
            <a:endParaRPr kumimoji="1" lang="ja-JP" altLang="en-US" sz="1200" dirty="0"/>
          </a:p>
        </p:txBody>
      </p:sp>
    </p:spTree>
    <p:extLst>
      <p:ext uri="{BB962C8B-B14F-4D97-AF65-F5344CB8AC3E}">
        <p14:creationId xmlns:p14="http://schemas.microsoft.com/office/powerpoint/2010/main" val="3712492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76A35-D630-4683-B086-E1185BB2A720}"/>
              </a:ext>
            </a:extLst>
          </p:cNvPr>
          <p:cNvSpPr>
            <a:spLocks noGrp="1"/>
          </p:cNvSpPr>
          <p:nvPr>
            <p:ph type="title"/>
          </p:nvPr>
        </p:nvSpPr>
        <p:spPr/>
        <p:txBody>
          <a:bodyPr>
            <a:normAutofit fontScale="90000"/>
          </a:bodyPr>
          <a:lstStyle/>
          <a:p>
            <a:pPr marL="0" indent="0">
              <a:lnSpc>
                <a:spcPct val="100000"/>
              </a:lnSpc>
              <a:buNone/>
            </a:pPr>
            <a:r>
              <a:rPr lang="en-US" altLang="ja-JP" sz="4800" dirty="0">
                <a:solidFill>
                  <a:schemeClr val="tx1"/>
                </a:solidFill>
              </a:rPr>
              <a:t>livedoor </a:t>
            </a:r>
            <a:r>
              <a:rPr lang="ja-JP" altLang="en-US" sz="4800" dirty="0">
                <a:solidFill>
                  <a:schemeClr val="tx1"/>
                </a:solidFill>
              </a:rPr>
              <a:t>ニュースコーパス</a:t>
            </a:r>
            <a:endParaRPr lang="en-US" altLang="ja-JP" sz="4800" dirty="0">
              <a:solidFill>
                <a:schemeClr val="tx1"/>
              </a:solidFill>
            </a:endParaRPr>
          </a:p>
        </p:txBody>
      </p:sp>
      <p:sp>
        <p:nvSpPr>
          <p:cNvPr id="3" name="コンテンツ プレースホルダー 2">
            <a:extLst>
              <a:ext uri="{FF2B5EF4-FFF2-40B4-BE49-F238E27FC236}">
                <a16:creationId xmlns:a16="http://schemas.microsoft.com/office/drawing/2014/main" id="{8470EA99-A7FC-47F9-8F25-EE9B7925DA31}"/>
              </a:ext>
            </a:extLst>
          </p:cNvPr>
          <p:cNvSpPr>
            <a:spLocks noGrp="1"/>
          </p:cNvSpPr>
          <p:nvPr>
            <p:ph idx="1"/>
          </p:nvPr>
        </p:nvSpPr>
        <p:spPr>
          <a:xfrm>
            <a:off x="628650" y="977705"/>
            <a:ext cx="8515350" cy="4543099"/>
          </a:xfrm>
        </p:spPr>
        <p:txBody>
          <a:bodyPr>
            <a:normAutofit/>
          </a:bodyPr>
          <a:lstStyle/>
          <a:p>
            <a:pPr>
              <a:lnSpc>
                <a:spcPct val="150000"/>
              </a:lnSpc>
              <a:buFont typeface="Wingdings" panose="05000000000000000000" pitchFamily="2" charset="2"/>
              <a:buChar char="l"/>
            </a:pPr>
            <a:r>
              <a:rPr lang="en-US" altLang="ja-JP" dirty="0">
                <a:solidFill>
                  <a:schemeClr val="tx1"/>
                </a:solidFill>
              </a:rPr>
              <a:t>BERT </a:t>
            </a:r>
            <a:r>
              <a:rPr lang="ja-JP" altLang="en-US" dirty="0">
                <a:solidFill>
                  <a:schemeClr val="tx1"/>
                </a:solidFill>
              </a:rPr>
              <a:t>への入力形式</a:t>
            </a:r>
            <a:endParaRPr lang="en-US" altLang="ja-JP" dirty="0">
              <a:solidFill>
                <a:schemeClr val="tx1"/>
              </a:solidFill>
            </a:endParaRPr>
          </a:p>
          <a:p>
            <a:pPr marL="0" indent="0" algn="ctr">
              <a:lnSpc>
                <a:spcPct val="150000"/>
              </a:lnSpc>
              <a:buNone/>
            </a:pPr>
            <a:r>
              <a:rPr lang="en-US" altLang="ja-JP" dirty="0">
                <a:solidFill>
                  <a:schemeClr val="tx1"/>
                </a:solidFill>
              </a:rPr>
              <a:t>[CLS] </a:t>
            </a:r>
            <a:r>
              <a:rPr lang="ja-JP" altLang="en-US" dirty="0">
                <a:solidFill>
                  <a:schemeClr val="tx1"/>
                </a:solidFill>
              </a:rPr>
              <a:t>タイトル </a:t>
            </a:r>
            <a:r>
              <a:rPr lang="en-US" altLang="ja-JP" dirty="0">
                <a:solidFill>
                  <a:schemeClr val="tx1"/>
                </a:solidFill>
              </a:rPr>
              <a:t>[SEP] </a:t>
            </a:r>
            <a:r>
              <a:rPr lang="ja-JP" altLang="en-US" dirty="0">
                <a:solidFill>
                  <a:schemeClr val="tx1"/>
                </a:solidFill>
              </a:rPr>
              <a:t>本文 </a:t>
            </a:r>
            <a:r>
              <a:rPr lang="en-US" altLang="ja-JP" dirty="0">
                <a:solidFill>
                  <a:schemeClr val="tx1"/>
                </a:solidFill>
              </a:rPr>
              <a:t>[SEP]</a:t>
            </a:r>
          </a:p>
          <a:p>
            <a:pPr>
              <a:lnSpc>
                <a:spcPct val="150000"/>
              </a:lnSpc>
              <a:buFont typeface="Wingdings" panose="05000000000000000000" pitchFamily="2" charset="2"/>
              <a:buChar char="l"/>
            </a:pPr>
            <a:r>
              <a:rPr lang="ja-JP" altLang="en-US" dirty="0">
                <a:solidFill>
                  <a:schemeClr val="tx1"/>
                </a:solidFill>
              </a:rPr>
              <a:t>訓練データ </a:t>
            </a:r>
            <a:r>
              <a:rPr lang="en-US" altLang="ja-JP" dirty="0">
                <a:solidFill>
                  <a:schemeClr val="tx1"/>
                </a:solidFill>
              </a:rPr>
              <a:t>: </a:t>
            </a:r>
            <a:r>
              <a:rPr lang="ja-JP" altLang="en-US" dirty="0">
                <a:solidFill>
                  <a:schemeClr val="tx1"/>
                </a:solidFill>
              </a:rPr>
              <a:t>検証データ </a:t>
            </a:r>
            <a:r>
              <a:rPr lang="en-US" altLang="ja-JP" dirty="0">
                <a:solidFill>
                  <a:schemeClr val="tx1"/>
                </a:solidFill>
              </a:rPr>
              <a:t>: </a:t>
            </a:r>
            <a:r>
              <a:rPr lang="ja-JP" altLang="en-US" dirty="0">
                <a:solidFill>
                  <a:schemeClr val="tx1"/>
                </a:solidFill>
              </a:rPr>
              <a:t>テストデータ </a:t>
            </a:r>
            <a:r>
              <a:rPr lang="en-US" altLang="ja-JP" dirty="0">
                <a:solidFill>
                  <a:schemeClr val="tx1"/>
                </a:solidFill>
              </a:rPr>
              <a:t>= 8 : 1 : 1</a:t>
            </a:r>
          </a:p>
          <a:p>
            <a:pPr marL="0" indent="0">
              <a:lnSpc>
                <a:spcPct val="150000"/>
              </a:lnSpc>
              <a:buNone/>
            </a:pPr>
            <a:r>
              <a:rPr lang="ja-JP" altLang="en-US" dirty="0">
                <a:solidFill>
                  <a:schemeClr val="tx1"/>
                </a:solidFill>
              </a:rPr>
              <a:t>　に分割</a:t>
            </a:r>
            <a:endParaRPr lang="en-US" altLang="ja-JP"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3600" dirty="0">
              <a:solidFill>
                <a:schemeClr val="tx1"/>
              </a:solidFill>
            </a:endParaRPr>
          </a:p>
        </p:txBody>
      </p:sp>
      <p:sp>
        <p:nvSpPr>
          <p:cNvPr id="11" name="スライド番号プレースホルダー 10">
            <a:extLst>
              <a:ext uri="{FF2B5EF4-FFF2-40B4-BE49-F238E27FC236}">
                <a16:creationId xmlns:a16="http://schemas.microsoft.com/office/drawing/2014/main" id="{A2647679-1DCF-470B-B2D8-C37A70515A0D}"/>
              </a:ext>
            </a:extLst>
          </p:cNvPr>
          <p:cNvSpPr>
            <a:spLocks noGrp="1"/>
          </p:cNvSpPr>
          <p:nvPr>
            <p:ph type="sldNum" sz="quarter" idx="12"/>
          </p:nvPr>
        </p:nvSpPr>
        <p:spPr/>
        <p:txBody>
          <a:bodyPr/>
          <a:lstStyle/>
          <a:p>
            <a:fld id="{FBCBE58A-7FCB-4EF7-A36F-7F30432B414B}" type="slidenum">
              <a:rPr kumimoji="1" lang="ja-JP" altLang="en-US" smtClean="0"/>
              <a:t>18</a:t>
            </a:fld>
            <a:endParaRPr kumimoji="1" lang="ja-JP" altLang="en-US"/>
          </a:p>
        </p:txBody>
      </p:sp>
      <p:graphicFrame>
        <p:nvGraphicFramePr>
          <p:cNvPr id="7" name="表 6">
            <a:extLst>
              <a:ext uri="{FF2B5EF4-FFF2-40B4-BE49-F238E27FC236}">
                <a16:creationId xmlns:a16="http://schemas.microsoft.com/office/drawing/2014/main" id="{CAFC0E1C-3867-A50D-9052-21BA662BCD53}"/>
              </a:ext>
            </a:extLst>
          </p:cNvPr>
          <p:cNvGraphicFramePr>
            <a:graphicFrameLocks noGrp="1"/>
          </p:cNvGraphicFramePr>
          <p:nvPr>
            <p:extLst>
              <p:ext uri="{D42A27DB-BD31-4B8C-83A1-F6EECF244321}">
                <p14:modId xmlns:p14="http://schemas.microsoft.com/office/powerpoint/2010/main" val="3880234616"/>
              </p:ext>
            </p:extLst>
          </p:nvPr>
        </p:nvGraphicFramePr>
        <p:xfrm>
          <a:off x="0" y="4507231"/>
          <a:ext cx="9143994" cy="1849120"/>
        </p:xfrm>
        <a:graphic>
          <a:graphicData uri="http://schemas.openxmlformats.org/drawingml/2006/table">
            <a:tbl>
              <a:tblPr firstRow="1" firstCol="1" bandRow="1">
                <a:tableStyleId>{5940675A-B579-460E-94D1-54222C63F5DA}</a:tableStyleId>
              </a:tblPr>
              <a:tblGrid>
                <a:gridCol w="900404">
                  <a:extLst>
                    <a:ext uri="{9D8B030D-6E8A-4147-A177-3AD203B41FA5}">
                      <a16:colId xmlns:a16="http://schemas.microsoft.com/office/drawing/2014/main" val="4043577709"/>
                    </a:ext>
                  </a:extLst>
                </a:gridCol>
                <a:gridCol w="824359">
                  <a:extLst>
                    <a:ext uri="{9D8B030D-6E8A-4147-A177-3AD203B41FA5}">
                      <a16:colId xmlns:a16="http://schemas.microsoft.com/office/drawing/2014/main" val="3861140636"/>
                    </a:ext>
                  </a:extLst>
                </a:gridCol>
                <a:gridCol w="824359">
                  <a:extLst>
                    <a:ext uri="{9D8B030D-6E8A-4147-A177-3AD203B41FA5}">
                      <a16:colId xmlns:a16="http://schemas.microsoft.com/office/drawing/2014/main" val="3419020887"/>
                    </a:ext>
                  </a:extLst>
                </a:gridCol>
                <a:gridCol w="824359">
                  <a:extLst>
                    <a:ext uri="{9D8B030D-6E8A-4147-A177-3AD203B41FA5}">
                      <a16:colId xmlns:a16="http://schemas.microsoft.com/office/drawing/2014/main" val="3703252727"/>
                    </a:ext>
                  </a:extLst>
                </a:gridCol>
                <a:gridCol w="824359">
                  <a:extLst>
                    <a:ext uri="{9D8B030D-6E8A-4147-A177-3AD203B41FA5}">
                      <a16:colId xmlns:a16="http://schemas.microsoft.com/office/drawing/2014/main" val="68032685"/>
                    </a:ext>
                  </a:extLst>
                </a:gridCol>
                <a:gridCol w="824359">
                  <a:extLst>
                    <a:ext uri="{9D8B030D-6E8A-4147-A177-3AD203B41FA5}">
                      <a16:colId xmlns:a16="http://schemas.microsoft.com/office/drawing/2014/main" val="2294665452"/>
                    </a:ext>
                  </a:extLst>
                </a:gridCol>
                <a:gridCol w="824359">
                  <a:extLst>
                    <a:ext uri="{9D8B030D-6E8A-4147-A177-3AD203B41FA5}">
                      <a16:colId xmlns:a16="http://schemas.microsoft.com/office/drawing/2014/main" val="2033369280"/>
                    </a:ext>
                  </a:extLst>
                </a:gridCol>
                <a:gridCol w="824359">
                  <a:extLst>
                    <a:ext uri="{9D8B030D-6E8A-4147-A177-3AD203B41FA5}">
                      <a16:colId xmlns:a16="http://schemas.microsoft.com/office/drawing/2014/main" val="1815532292"/>
                    </a:ext>
                  </a:extLst>
                </a:gridCol>
                <a:gridCol w="824359">
                  <a:extLst>
                    <a:ext uri="{9D8B030D-6E8A-4147-A177-3AD203B41FA5}">
                      <a16:colId xmlns:a16="http://schemas.microsoft.com/office/drawing/2014/main" val="1603307733"/>
                    </a:ext>
                  </a:extLst>
                </a:gridCol>
                <a:gridCol w="824359">
                  <a:extLst>
                    <a:ext uri="{9D8B030D-6E8A-4147-A177-3AD203B41FA5}">
                      <a16:colId xmlns:a16="http://schemas.microsoft.com/office/drawing/2014/main" val="3383890429"/>
                    </a:ext>
                  </a:extLst>
                </a:gridCol>
                <a:gridCol w="824359">
                  <a:extLst>
                    <a:ext uri="{9D8B030D-6E8A-4147-A177-3AD203B41FA5}">
                      <a16:colId xmlns:a16="http://schemas.microsoft.com/office/drawing/2014/main" val="203870533"/>
                    </a:ext>
                  </a:extLst>
                </a:gridCol>
              </a:tblGrid>
              <a:tr h="462280">
                <a:tc>
                  <a:txBody>
                    <a:bodyPr/>
                    <a:lstStyle/>
                    <a:p>
                      <a:pPr algn="ctr"/>
                      <a:endParaRPr kumimoji="1" lang="ja-JP" altLang="en-US" sz="2000" dirty="0"/>
                    </a:p>
                  </a:txBody>
                  <a:tcPr>
                    <a:solidFill>
                      <a:schemeClr val="bg1">
                        <a:lumMod val="85000"/>
                      </a:schemeClr>
                    </a:solidFill>
                  </a:tcPr>
                </a:tc>
                <a:tc>
                  <a:txBody>
                    <a:bodyPr/>
                    <a:lstStyle/>
                    <a:p>
                      <a:pPr algn="ctr"/>
                      <a:r>
                        <a:rPr kumimoji="1" lang="en-US" altLang="ja-JP" sz="2000" dirty="0"/>
                        <a:t>0</a:t>
                      </a:r>
                      <a:endParaRPr kumimoji="1" lang="ja-JP" altLang="en-US" sz="2000" dirty="0"/>
                    </a:p>
                  </a:txBody>
                  <a:tcPr>
                    <a:solidFill>
                      <a:schemeClr val="bg1">
                        <a:lumMod val="85000"/>
                      </a:schemeClr>
                    </a:solidFill>
                  </a:tcPr>
                </a:tc>
                <a:tc>
                  <a:txBody>
                    <a:bodyPr/>
                    <a:lstStyle/>
                    <a:p>
                      <a:pPr algn="ctr"/>
                      <a:r>
                        <a:rPr kumimoji="1" lang="en-US" altLang="ja-JP" sz="2000" dirty="0"/>
                        <a:t>1</a:t>
                      </a:r>
                      <a:endParaRPr kumimoji="1" lang="ja-JP" altLang="en-US" sz="2000" dirty="0"/>
                    </a:p>
                  </a:txBody>
                  <a:tcPr>
                    <a:solidFill>
                      <a:schemeClr val="bg1">
                        <a:lumMod val="85000"/>
                      </a:schemeClr>
                    </a:solidFill>
                  </a:tcPr>
                </a:tc>
                <a:tc>
                  <a:txBody>
                    <a:bodyPr/>
                    <a:lstStyle/>
                    <a:p>
                      <a:pPr algn="ctr"/>
                      <a:r>
                        <a:rPr kumimoji="1" lang="en-US" altLang="ja-JP" sz="2000" dirty="0"/>
                        <a:t>2</a:t>
                      </a:r>
                      <a:endParaRPr kumimoji="1" lang="ja-JP" altLang="en-US" sz="2000" dirty="0"/>
                    </a:p>
                  </a:txBody>
                  <a:tcPr>
                    <a:solidFill>
                      <a:schemeClr val="bg1">
                        <a:lumMod val="85000"/>
                      </a:schemeClr>
                    </a:solidFill>
                  </a:tcPr>
                </a:tc>
                <a:tc>
                  <a:txBody>
                    <a:bodyPr/>
                    <a:lstStyle/>
                    <a:p>
                      <a:pPr algn="ctr"/>
                      <a:r>
                        <a:rPr kumimoji="1" lang="en-US" altLang="ja-JP" sz="2000" dirty="0"/>
                        <a:t>3</a:t>
                      </a:r>
                      <a:endParaRPr kumimoji="1" lang="ja-JP" altLang="en-US" sz="2000" dirty="0"/>
                    </a:p>
                  </a:txBody>
                  <a:tcPr>
                    <a:solidFill>
                      <a:schemeClr val="bg1">
                        <a:lumMod val="85000"/>
                      </a:schemeClr>
                    </a:solidFill>
                  </a:tcPr>
                </a:tc>
                <a:tc>
                  <a:txBody>
                    <a:bodyPr/>
                    <a:lstStyle/>
                    <a:p>
                      <a:pPr algn="ctr"/>
                      <a:r>
                        <a:rPr kumimoji="1" lang="en-US" altLang="ja-JP" sz="2000" dirty="0"/>
                        <a:t>4</a:t>
                      </a:r>
                      <a:endParaRPr kumimoji="1" lang="ja-JP" altLang="en-US" sz="2000" dirty="0"/>
                    </a:p>
                  </a:txBody>
                  <a:tcPr>
                    <a:solidFill>
                      <a:schemeClr val="bg1">
                        <a:lumMod val="85000"/>
                      </a:schemeClr>
                    </a:solidFill>
                  </a:tcPr>
                </a:tc>
                <a:tc>
                  <a:txBody>
                    <a:bodyPr/>
                    <a:lstStyle/>
                    <a:p>
                      <a:pPr algn="ctr"/>
                      <a:r>
                        <a:rPr kumimoji="1" lang="en-US" altLang="ja-JP" sz="2000" dirty="0"/>
                        <a:t>5</a:t>
                      </a:r>
                      <a:endParaRPr kumimoji="1" lang="ja-JP" altLang="en-US" sz="2000" dirty="0"/>
                    </a:p>
                  </a:txBody>
                  <a:tcPr>
                    <a:solidFill>
                      <a:schemeClr val="bg1">
                        <a:lumMod val="85000"/>
                      </a:schemeClr>
                    </a:solidFill>
                  </a:tcPr>
                </a:tc>
                <a:tc>
                  <a:txBody>
                    <a:bodyPr/>
                    <a:lstStyle/>
                    <a:p>
                      <a:pPr algn="ctr"/>
                      <a:r>
                        <a:rPr kumimoji="1" lang="en-US" altLang="ja-JP" sz="2000" dirty="0"/>
                        <a:t>6</a:t>
                      </a:r>
                      <a:endParaRPr kumimoji="1" lang="ja-JP" altLang="en-US" sz="2000" dirty="0"/>
                    </a:p>
                  </a:txBody>
                  <a:tcPr>
                    <a:solidFill>
                      <a:schemeClr val="bg1">
                        <a:lumMod val="85000"/>
                      </a:schemeClr>
                    </a:solidFill>
                  </a:tcPr>
                </a:tc>
                <a:tc>
                  <a:txBody>
                    <a:bodyPr/>
                    <a:lstStyle/>
                    <a:p>
                      <a:pPr algn="ctr"/>
                      <a:r>
                        <a:rPr kumimoji="1" lang="en-US" altLang="ja-JP" sz="2000" dirty="0"/>
                        <a:t>7</a:t>
                      </a:r>
                      <a:endParaRPr kumimoji="1" lang="ja-JP" altLang="en-US" sz="2000" dirty="0"/>
                    </a:p>
                  </a:txBody>
                  <a:tcPr>
                    <a:solidFill>
                      <a:schemeClr val="bg1">
                        <a:lumMod val="85000"/>
                      </a:schemeClr>
                    </a:solidFill>
                  </a:tcPr>
                </a:tc>
                <a:tc>
                  <a:txBody>
                    <a:bodyPr/>
                    <a:lstStyle/>
                    <a:p>
                      <a:pPr algn="ctr"/>
                      <a:r>
                        <a:rPr kumimoji="1" lang="en-US" altLang="ja-JP" sz="2000" dirty="0"/>
                        <a:t>8</a:t>
                      </a:r>
                      <a:endParaRPr kumimoji="1" lang="ja-JP" altLang="en-US" sz="2000" dirty="0"/>
                    </a:p>
                  </a:txBody>
                  <a:tcPr>
                    <a:solidFill>
                      <a:schemeClr val="bg1">
                        <a:lumMod val="85000"/>
                      </a:schemeClr>
                    </a:solidFill>
                  </a:tcPr>
                </a:tc>
                <a:tc>
                  <a:txBody>
                    <a:bodyPr/>
                    <a:lstStyle/>
                    <a:p>
                      <a:pPr algn="ctr"/>
                      <a:r>
                        <a:rPr kumimoji="1" lang="ja-JP" altLang="en-US" sz="2000" dirty="0"/>
                        <a:t>合計</a:t>
                      </a:r>
                    </a:p>
                  </a:txBody>
                  <a:tcPr>
                    <a:solidFill>
                      <a:schemeClr val="bg1">
                        <a:lumMod val="85000"/>
                      </a:schemeClr>
                    </a:solidFill>
                  </a:tcPr>
                </a:tc>
                <a:extLst>
                  <a:ext uri="{0D108BD9-81ED-4DB2-BD59-A6C34878D82A}">
                    <a16:rowId xmlns:a16="http://schemas.microsoft.com/office/drawing/2014/main" val="2539019574"/>
                  </a:ext>
                </a:extLst>
              </a:tr>
              <a:tr h="462280">
                <a:tc>
                  <a:txBody>
                    <a:bodyPr/>
                    <a:lstStyle/>
                    <a:p>
                      <a:pPr algn="ctr"/>
                      <a:r>
                        <a:rPr kumimoji="1" lang="ja-JP" altLang="en-US" sz="2000" dirty="0"/>
                        <a:t>訓練</a:t>
                      </a:r>
                    </a:p>
                  </a:txBody>
                  <a:tcPr>
                    <a:solidFill>
                      <a:schemeClr val="bg1">
                        <a:lumMod val="85000"/>
                      </a:schemeClr>
                    </a:solidFill>
                  </a:tcPr>
                </a:tc>
                <a:tc>
                  <a:txBody>
                    <a:bodyPr/>
                    <a:lstStyle/>
                    <a:p>
                      <a:pPr algn="ctr"/>
                      <a:r>
                        <a:rPr kumimoji="1" lang="en-US" altLang="ja-JP" sz="2000" dirty="0"/>
                        <a:t>684</a:t>
                      </a:r>
                      <a:endParaRPr kumimoji="1" lang="ja-JP" altLang="en-US" sz="2000" dirty="0"/>
                    </a:p>
                  </a:txBody>
                  <a:tcPr/>
                </a:tc>
                <a:tc>
                  <a:txBody>
                    <a:bodyPr/>
                    <a:lstStyle/>
                    <a:p>
                      <a:pPr algn="ctr"/>
                      <a:r>
                        <a:rPr kumimoji="1" lang="en-US" altLang="ja-JP" sz="2000" dirty="0"/>
                        <a:t>695</a:t>
                      </a:r>
                      <a:endParaRPr kumimoji="1" lang="ja-JP" altLang="en-US" sz="2000" dirty="0"/>
                    </a:p>
                  </a:txBody>
                  <a:tcPr/>
                </a:tc>
                <a:tc>
                  <a:txBody>
                    <a:bodyPr/>
                    <a:lstStyle/>
                    <a:p>
                      <a:pPr algn="ctr"/>
                      <a:r>
                        <a:rPr kumimoji="1" lang="en-US" altLang="ja-JP" sz="2000" dirty="0"/>
                        <a:t>690</a:t>
                      </a:r>
                      <a:endParaRPr kumimoji="1" lang="ja-JP" altLang="en-US" sz="2000" dirty="0"/>
                    </a:p>
                  </a:txBody>
                  <a:tcPr/>
                </a:tc>
                <a:tc>
                  <a:txBody>
                    <a:bodyPr/>
                    <a:lstStyle/>
                    <a:p>
                      <a:pPr algn="ctr"/>
                      <a:r>
                        <a:rPr kumimoji="1" lang="en-US" altLang="ja-JP" sz="2000" dirty="0"/>
                        <a:t>421</a:t>
                      </a:r>
                      <a:endParaRPr kumimoji="1" lang="ja-JP" altLang="en-US" sz="2000" dirty="0"/>
                    </a:p>
                  </a:txBody>
                  <a:tcPr/>
                </a:tc>
                <a:tc>
                  <a:txBody>
                    <a:bodyPr/>
                    <a:lstStyle/>
                    <a:p>
                      <a:pPr algn="ctr"/>
                      <a:r>
                        <a:rPr kumimoji="1" lang="en-US" altLang="ja-JP" sz="2000" dirty="0"/>
                        <a:t>700</a:t>
                      </a:r>
                      <a:endParaRPr kumimoji="1" lang="ja-JP" altLang="en-US" sz="2000" dirty="0"/>
                    </a:p>
                  </a:txBody>
                  <a:tcPr/>
                </a:tc>
                <a:tc>
                  <a:txBody>
                    <a:bodyPr/>
                    <a:lstStyle/>
                    <a:p>
                      <a:pPr algn="ctr"/>
                      <a:r>
                        <a:rPr kumimoji="1" lang="en-US" altLang="ja-JP" sz="2000" dirty="0"/>
                        <a:t>645</a:t>
                      </a:r>
                      <a:endParaRPr kumimoji="1" lang="ja-JP" altLang="en-US" sz="2000" dirty="0"/>
                    </a:p>
                  </a:txBody>
                  <a:tcPr/>
                </a:tc>
                <a:tc>
                  <a:txBody>
                    <a:bodyPr/>
                    <a:lstStyle/>
                    <a:p>
                      <a:pPr algn="ctr"/>
                      <a:r>
                        <a:rPr kumimoji="1" lang="en-US" altLang="ja-JP" sz="2000" dirty="0"/>
                        <a:t>713</a:t>
                      </a:r>
                      <a:endParaRPr kumimoji="1" lang="ja-JP" altLang="en-US" sz="2000" dirty="0"/>
                    </a:p>
                  </a:txBody>
                  <a:tcPr/>
                </a:tc>
                <a:tc>
                  <a:txBody>
                    <a:bodyPr/>
                    <a:lstStyle/>
                    <a:p>
                      <a:pPr algn="ctr"/>
                      <a:r>
                        <a:rPr kumimoji="1" lang="en-US" altLang="ja-JP" sz="2000" dirty="0"/>
                        <a:t>716</a:t>
                      </a:r>
                      <a:endParaRPr kumimoji="1" lang="ja-JP" altLang="en-US" sz="2000" dirty="0"/>
                    </a:p>
                  </a:txBody>
                  <a:tcPr/>
                </a:tc>
                <a:tc>
                  <a:txBody>
                    <a:bodyPr/>
                    <a:lstStyle/>
                    <a:p>
                      <a:pPr algn="ctr"/>
                      <a:r>
                        <a:rPr kumimoji="1" lang="en-US" altLang="ja-JP" sz="2000" dirty="0"/>
                        <a:t>631</a:t>
                      </a:r>
                      <a:endParaRPr kumimoji="1" lang="ja-JP" altLang="en-US" sz="2000" dirty="0"/>
                    </a:p>
                  </a:txBody>
                  <a:tcPr/>
                </a:tc>
                <a:tc>
                  <a:txBody>
                    <a:bodyPr/>
                    <a:lstStyle/>
                    <a:p>
                      <a:pPr algn="ctr"/>
                      <a:r>
                        <a:rPr kumimoji="1" lang="en-US" altLang="ja-JP" sz="2000" dirty="0"/>
                        <a:t>5,895</a:t>
                      </a:r>
                      <a:endParaRPr kumimoji="1" lang="ja-JP" altLang="en-US" sz="2000" dirty="0"/>
                    </a:p>
                  </a:txBody>
                  <a:tcPr/>
                </a:tc>
                <a:extLst>
                  <a:ext uri="{0D108BD9-81ED-4DB2-BD59-A6C34878D82A}">
                    <a16:rowId xmlns:a16="http://schemas.microsoft.com/office/drawing/2014/main" val="4234054178"/>
                  </a:ext>
                </a:extLst>
              </a:tr>
              <a:tr h="462280">
                <a:tc>
                  <a:txBody>
                    <a:bodyPr/>
                    <a:lstStyle/>
                    <a:p>
                      <a:pPr algn="ctr"/>
                      <a:r>
                        <a:rPr kumimoji="1" lang="ja-JP" altLang="en-US" sz="2000" dirty="0"/>
                        <a:t>検証</a:t>
                      </a:r>
                    </a:p>
                  </a:txBody>
                  <a:tcPr>
                    <a:solidFill>
                      <a:schemeClr val="bg1">
                        <a:lumMod val="85000"/>
                      </a:schemeClr>
                    </a:solidFill>
                  </a:tcPr>
                </a:tc>
                <a:tc>
                  <a:txBody>
                    <a:bodyPr/>
                    <a:lstStyle/>
                    <a:p>
                      <a:pPr algn="ctr"/>
                      <a:r>
                        <a:rPr kumimoji="1" lang="en-US" altLang="ja-JP" sz="2000" dirty="0"/>
                        <a:t>88</a:t>
                      </a:r>
                      <a:endParaRPr kumimoji="1" lang="ja-JP" altLang="en-US" sz="2000" dirty="0"/>
                    </a:p>
                  </a:txBody>
                  <a:tcPr/>
                </a:tc>
                <a:tc>
                  <a:txBody>
                    <a:bodyPr/>
                    <a:lstStyle/>
                    <a:p>
                      <a:pPr algn="ctr"/>
                      <a:r>
                        <a:rPr kumimoji="1" lang="en-US" altLang="ja-JP" sz="2000" dirty="0"/>
                        <a:t>80</a:t>
                      </a:r>
                      <a:endParaRPr kumimoji="1" lang="ja-JP" altLang="en-US" sz="2000" dirty="0"/>
                    </a:p>
                  </a:txBody>
                  <a:tcPr/>
                </a:tc>
                <a:tc>
                  <a:txBody>
                    <a:bodyPr/>
                    <a:lstStyle/>
                    <a:p>
                      <a:pPr algn="ctr"/>
                      <a:r>
                        <a:rPr kumimoji="1" lang="en-US" altLang="ja-JP" sz="2000" dirty="0"/>
                        <a:t>88</a:t>
                      </a:r>
                      <a:endParaRPr kumimoji="1" lang="ja-JP" altLang="en-US" sz="2000" dirty="0"/>
                    </a:p>
                  </a:txBody>
                  <a:tcPr/>
                </a:tc>
                <a:tc>
                  <a:txBody>
                    <a:bodyPr/>
                    <a:lstStyle/>
                    <a:p>
                      <a:pPr algn="ctr"/>
                      <a:r>
                        <a:rPr kumimoji="1" lang="en-US" altLang="ja-JP" sz="2000" dirty="0"/>
                        <a:t>42</a:t>
                      </a:r>
                      <a:endParaRPr kumimoji="1" lang="ja-JP" altLang="en-US" sz="2000" dirty="0"/>
                    </a:p>
                  </a:txBody>
                  <a:tcPr/>
                </a:tc>
                <a:tc>
                  <a:txBody>
                    <a:bodyPr/>
                    <a:lstStyle/>
                    <a:p>
                      <a:pPr algn="ctr"/>
                      <a:r>
                        <a:rPr kumimoji="1" lang="en-US" altLang="ja-JP" sz="2000" dirty="0"/>
                        <a:t>93</a:t>
                      </a:r>
                      <a:endParaRPr kumimoji="1" lang="ja-JP" altLang="en-US" sz="2000" dirty="0"/>
                    </a:p>
                  </a:txBody>
                  <a:tcPr/>
                </a:tc>
                <a:tc>
                  <a:txBody>
                    <a:bodyPr/>
                    <a:lstStyle/>
                    <a:p>
                      <a:pPr algn="ctr"/>
                      <a:r>
                        <a:rPr kumimoji="1" lang="en-US" altLang="ja-JP" sz="2000" dirty="0"/>
                        <a:t>100</a:t>
                      </a:r>
                      <a:endParaRPr kumimoji="1" lang="ja-JP" altLang="en-US" sz="2000" dirty="0"/>
                    </a:p>
                  </a:txBody>
                  <a:tcPr/>
                </a:tc>
                <a:tc>
                  <a:txBody>
                    <a:bodyPr/>
                    <a:lstStyle/>
                    <a:p>
                      <a:pPr algn="ctr"/>
                      <a:r>
                        <a:rPr kumimoji="1" lang="en-US" altLang="ja-JP" sz="2000" dirty="0"/>
                        <a:t>77</a:t>
                      </a:r>
                      <a:endParaRPr kumimoji="1" lang="ja-JP" altLang="en-US" sz="2000" dirty="0"/>
                    </a:p>
                  </a:txBody>
                  <a:tcPr/>
                </a:tc>
                <a:tc>
                  <a:txBody>
                    <a:bodyPr/>
                    <a:lstStyle/>
                    <a:p>
                      <a:pPr algn="ctr"/>
                      <a:r>
                        <a:rPr kumimoji="1" lang="en-US" altLang="ja-JP" sz="2000" dirty="0"/>
                        <a:t>105</a:t>
                      </a:r>
                      <a:endParaRPr kumimoji="1" lang="ja-JP" altLang="en-US" sz="2000" dirty="0"/>
                    </a:p>
                  </a:txBody>
                  <a:tcPr/>
                </a:tc>
                <a:tc>
                  <a:txBody>
                    <a:bodyPr/>
                    <a:lstStyle/>
                    <a:p>
                      <a:pPr algn="ctr"/>
                      <a:r>
                        <a:rPr kumimoji="1" lang="en-US" altLang="ja-JP" sz="2000" dirty="0"/>
                        <a:t>63</a:t>
                      </a:r>
                      <a:endParaRPr kumimoji="1" lang="ja-JP" altLang="en-US" sz="2000" dirty="0"/>
                    </a:p>
                  </a:txBody>
                  <a:tcPr/>
                </a:tc>
                <a:tc>
                  <a:txBody>
                    <a:bodyPr/>
                    <a:lstStyle/>
                    <a:p>
                      <a:pPr algn="ctr"/>
                      <a:r>
                        <a:rPr kumimoji="1" lang="en-US" altLang="ja-JP" sz="2000" dirty="0"/>
                        <a:t>736</a:t>
                      </a:r>
                      <a:endParaRPr kumimoji="1" lang="ja-JP" altLang="en-US" sz="2000" dirty="0"/>
                    </a:p>
                  </a:txBody>
                  <a:tcPr/>
                </a:tc>
                <a:extLst>
                  <a:ext uri="{0D108BD9-81ED-4DB2-BD59-A6C34878D82A}">
                    <a16:rowId xmlns:a16="http://schemas.microsoft.com/office/drawing/2014/main" val="2744316290"/>
                  </a:ext>
                </a:extLst>
              </a:tr>
              <a:tr h="462280">
                <a:tc>
                  <a:txBody>
                    <a:bodyPr/>
                    <a:lstStyle/>
                    <a:p>
                      <a:pPr algn="ctr"/>
                      <a:r>
                        <a:rPr kumimoji="1" lang="ja-JP" altLang="en-US" sz="1800" dirty="0"/>
                        <a:t>テスト</a:t>
                      </a:r>
                    </a:p>
                  </a:txBody>
                  <a:tcPr>
                    <a:solidFill>
                      <a:schemeClr val="bg1">
                        <a:lumMod val="85000"/>
                      </a:schemeClr>
                    </a:solidFill>
                  </a:tcPr>
                </a:tc>
                <a:tc>
                  <a:txBody>
                    <a:bodyPr/>
                    <a:lstStyle/>
                    <a:p>
                      <a:pPr algn="ctr"/>
                      <a:r>
                        <a:rPr kumimoji="1" lang="en-US" altLang="ja-JP" sz="2000" dirty="0"/>
                        <a:t>98</a:t>
                      </a:r>
                      <a:endParaRPr kumimoji="1" lang="ja-JP" altLang="en-US" sz="2000" dirty="0"/>
                    </a:p>
                  </a:txBody>
                  <a:tcPr/>
                </a:tc>
                <a:tc>
                  <a:txBody>
                    <a:bodyPr/>
                    <a:lstStyle/>
                    <a:p>
                      <a:pPr algn="ctr"/>
                      <a:r>
                        <a:rPr kumimoji="1" lang="en-US" altLang="ja-JP" sz="2000" dirty="0"/>
                        <a:t>95</a:t>
                      </a:r>
                      <a:endParaRPr kumimoji="1" lang="ja-JP" altLang="en-US" sz="2000" dirty="0"/>
                    </a:p>
                  </a:txBody>
                  <a:tcPr/>
                </a:tc>
                <a:tc>
                  <a:txBody>
                    <a:bodyPr/>
                    <a:lstStyle/>
                    <a:p>
                      <a:pPr algn="ctr"/>
                      <a:r>
                        <a:rPr kumimoji="1" lang="en-US" altLang="ja-JP" sz="2000" dirty="0"/>
                        <a:t>86</a:t>
                      </a:r>
                      <a:endParaRPr kumimoji="1" lang="ja-JP" altLang="en-US" sz="2000" dirty="0"/>
                    </a:p>
                  </a:txBody>
                  <a:tcPr/>
                </a:tc>
                <a:tc>
                  <a:txBody>
                    <a:bodyPr/>
                    <a:lstStyle/>
                    <a:p>
                      <a:pPr algn="ctr"/>
                      <a:r>
                        <a:rPr kumimoji="1" lang="en-US" altLang="ja-JP" sz="2000" dirty="0"/>
                        <a:t>48</a:t>
                      </a:r>
                      <a:endParaRPr kumimoji="1" lang="ja-JP" altLang="en-US" sz="2000" dirty="0"/>
                    </a:p>
                  </a:txBody>
                  <a:tcPr/>
                </a:tc>
                <a:tc>
                  <a:txBody>
                    <a:bodyPr/>
                    <a:lstStyle/>
                    <a:p>
                      <a:pPr algn="ctr"/>
                      <a:r>
                        <a:rPr kumimoji="1" lang="en-US" altLang="ja-JP" sz="2000" dirty="0"/>
                        <a:t>77</a:t>
                      </a:r>
                      <a:endParaRPr kumimoji="1" lang="ja-JP" altLang="en-US" sz="2000" dirty="0"/>
                    </a:p>
                  </a:txBody>
                  <a:tcPr/>
                </a:tc>
                <a:tc>
                  <a:txBody>
                    <a:bodyPr/>
                    <a:lstStyle/>
                    <a:p>
                      <a:pPr algn="ctr"/>
                      <a:r>
                        <a:rPr kumimoji="1" lang="en-US" altLang="ja-JP" sz="2000" dirty="0"/>
                        <a:t>97</a:t>
                      </a:r>
                      <a:endParaRPr kumimoji="1" lang="ja-JP" altLang="en-US" sz="2000" dirty="0"/>
                    </a:p>
                  </a:txBody>
                  <a:tcPr/>
                </a:tc>
                <a:tc>
                  <a:txBody>
                    <a:bodyPr/>
                    <a:lstStyle/>
                    <a:p>
                      <a:pPr algn="ctr"/>
                      <a:r>
                        <a:rPr kumimoji="1" lang="en-US" altLang="ja-JP" sz="2000" dirty="0"/>
                        <a:t>80</a:t>
                      </a:r>
                      <a:endParaRPr kumimoji="1" lang="ja-JP" altLang="en-US" sz="2000" dirty="0"/>
                    </a:p>
                  </a:txBody>
                  <a:tcPr/>
                </a:tc>
                <a:tc>
                  <a:txBody>
                    <a:bodyPr/>
                    <a:lstStyle/>
                    <a:p>
                      <a:pPr algn="ctr"/>
                      <a:r>
                        <a:rPr kumimoji="1" lang="en-US" altLang="ja-JP" sz="2000" dirty="0"/>
                        <a:t>79</a:t>
                      </a:r>
                      <a:endParaRPr kumimoji="1" lang="ja-JP" altLang="en-US" sz="2000" dirty="0"/>
                    </a:p>
                  </a:txBody>
                  <a:tcPr/>
                </a:tc>
                <a:tc>
                  <a:txBody>
                    <a:bodyPr/>
                    <a:lstStyle/>
                    <a:p>
                      <a:pPr algn="ctr"/>
                      <a:r>
                        <a:rPr kumimoji="1" lang="en-US" altLang="ja-JP" sz="2000" dirty="0"/>
                        <a:t>76</a:t>
                      </a:r>
                      <a:endParaRPr kumimoji="1" lang="ja-JP" altLang="en-US" sz="2000" dirty="0"/>
                    </a:p>
                  </a:txBody>
                  <a:tcPr/>
                </a:tc>
                <a:tc>
                  <a:txBody>
                    <a:bodyPr/>
                    <a:lstStyle/>
                    <a:p>
                      <a:pPr algn="ctr"/>
                      <a:r>
                        <a:rPr kumimoji="1" lang="en-US" altLang="ja-JP" sz="2000" dirty="0"/>
                        <a:t>736</a:t>
                      </a:r>
                      <a:endParaRPr kumimoji="1" lang="ja-JP" altLang="en-US" sz="2000" dirty="0"/>
                    </a:p>
                  </a:txBody>
                  <a:tcPr/>
                </a:tc>
                <a:extLst>
                  <a:ext uri="{0D108BD9-81ED-4DB2-BD59-A6C34878D82A}">
                    <a16:rowId xmlns:a16="http://schemas.microsoft.com/office/drawing/2014/main" val="1432485658"/>
                  </a:ext>
                </a:extLst>
              </a:tr>
            </a:tbl>
          </a:graphicData>
        </a:graphic>
      </p:graphicFrame>
      <p:sp>
        <p:nvSpPr>
          <p:cNvPr id="8" name="テキスト ボックス 7">
            <a:extLst>
              <a:ext uri="{FF2B5EF4-FFF2-40B4-BE49-F238E27FC236}">
                <a16:creationId xmlns:a16="http://schemas.microsoft.com/office/drawing/2014/main" id="{90058B89-D9D3-FAB3-3DF3-E11C6FA370E0}"/>
              </a:ext>
            </a:extLst>
          </p:cNvPr>
          <p:cNvSpPr txBox="1"/>
          <p:nvPr/>
        </p:nvSpPr>
        <p:spPr>
          <a:xfrm>
            <a:off x="7486650" y="4045566"/>
            <a:ext cx="1569660" cy="461665"/>
          </a:xfrm>
          <a:prstGeom prst="rect">
            <a:avLst/>
          </a:prstGeom>
          <a:noFill/>
        </p:spPr>
        <p:txBody>
          <a:bodyPr wrap="none" rtlCol="0">
            <a:spAutoFit/>
          </a:bodyPr>
          <a:lstStyle/>
          <a:p>
            <a:r>
              <a:rPr kumimoji="1" lang="ja-JP" altLang="en-US" sz="2400" dirty="0"/>
              <a:t>単位：記事</a:t>
            </a:r>
          </a:p>
        </p:txBody>
      </p:sp>
    </p:spTree>
    <p:extLst>
      <p:ext uri="{BB962C8B-B14F-4D97-AF65-F5344CB8AC3E}">
        <p14:creationId xmlns:p14="http://schemas.microsoft.com/office/powerpoint/2010/main" val="4013583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9C7BB7-3E81-4EBE-8D24-9EAF07FE6305}"/>
              </a:ext>
            </a:extLst>
          </p:cNvPr>
          <p:cNvSpPr>
            <a:spLocks noGrp="1"/>
          </p:cNvSpPr>
          <p:nvPr>
            <p:ph type="title"/>
          </p:nvPr>
        </p:nvSpPr>
        <p:spPr/>
        <p:txBody>
          <a:bodyPr/>
          <a:lstStyle/>
          <a:p>
            <a:r>
              <a:rPr kumimoji="1" lang="ja-JP" altLang="en-US" dirty="0">
                <a:solidFill>
                  <a:schemeClr val="tx1"/>
                </a:solidFill>
              </a:rPr>
              <a:t>発表の流れ</a:t>
            </a:r>
          </a:p>
        </p:txBody>
      </p:sp>
      <p:sp>
        <p:nvSpPr>
          <p:cNvPr id="3" name="コンテンツ プレースホルダー 2">
            <a:extLst>
              <a:ext uri="{FF2B5EF4-FFF2-40B4-BE49-F238E27FC236}">
                <a16:creationId xmlns:a16="http://schemas.microsoft.com/office/drawing/2014/main" id="{AA4064A8-7345-4871-A3B5-D13A6D8CB34B}"/>
              </a:ext>
            </a:extLst>
          </p:cNvPr>
          <p:cNvSpPr>
            <a:spLocks noGrp="1"/>
          </p:cNvSpPr>
          <p:nvPr>
            <p:ph idx="1"/>
          </p:nvPr>
        </p:nvSpPr>
        <p:spPr/>
        <p:txBody>
          <a:bodyPr>
            <a:normAutofit/>
          </a:bodyPr>
          <a:lstStyle/>
          <a:p>
            <a:pPr>
              <a:lnSpc>
                <a:spcPct val="150000"/>
              </a:lnSpc>
              <a:buFont typeface="Wingdings" panose="05000000000000000000" pitchFamily="2" charset="2"/>
              <a:buChar char="l"/>
            </a:pPr>
            <a:r>
              <a:rPr kumimoji="1" lang="ja-JP" altLang="en-US" sz="2800" dirty="0">
                <a:solidFill>
                  <a:schemeClr val="tx1"/>
                </a:solidFill>
              </a:rPr>
              <a:t>はじめに</a:t>
            </a:r>
            <a:endParaRPr kumimoji="1" lang="en-US" altLang="ja-JP" sz="2800" dirty="0">
              <a:solidFill>
                <a:schemeClr val="tx1"/>
              </a:solidFill>
            </a:endParaRPr>
          </a:p>
          <a:p>
            <a:pPr>
              <a:lnSpc>
                <a:spcPct val="150000"/>
              </a:lnSpc>
              <a:buFont typeface="Wingdings" panose="05000000000000000000" pitchFamily="2" charset="2"/>
              <a:buChar char="l"/>
            </a:pPr>
            <a:r>
              <a:rPr lang="ja-JP" altLang="en-US" sz="2800" dirty="0">
                <a:solidFill>
                  <a:schemeClr val="tx1"/>
                </a:solidFill>
              </a:rPr>
              <a:t>要素技術</a:t>
            </a:r>
            <a:endParaRPr lang="en-US" altLang="ja-JP" sz="2800" dirty="0">
              <a:solidFill>
                <a:schemeClr val="tx1"/>
              </a:solidFill>
            </a:endParaRPr>
          </a:p>
          <a:p>
            <a:pPr>
              <a:lnSpc>
                <a:spcPct val="150000"/>
              </a:lnSpc>
              <a:buFont typeface="Wingdings" panose="05000000000000000000" pitchFamily="2" charset="2"/>
              <a:buChar char="l"/>
            </a:pPr>
            <a:r>
              <a:rPr lang="ja-JP" altLang="en-US" sz="2800" dirty="0">
                <a:solidFill>
                  <a:schemeClr val="tx1"/>
                </a:solidFill>
              </a:rPr>
              <a:t>提案手法</a:t>
            </a:r>
            <a:endParaRPr lang="en-US" altLang="ja-JP" sz="2800" dirty="0">
              <a:solidFill>
                <a:schemeClr val="tx1"/>
              </a:solidFill>
            </a:endParaRPr>
          </a:p>
          <a:p>
            <a:pPr>
              <a:lnSpc>
                <a:spcPct val="150000"/>
              </a:lnSpc>
              <a:buFont typeface="Wingdings" panose="05000000000000000000" pitchFamily="2" charset="2"/>
              <a:buChar char="l"/>
            </a:pPr>
            <a:r>
              <a:rPr lang="ja-JP" altLang="en-US" sz="2800" dirty="0">
                <a:solidFill>
                  <a:schemeClr val="tx1"/>
                </a:solidFill>
              </a:rPr>
              <a:t>数値実験</a:t>
            </a:r>
            <a:endParaRPr lang="en-US" altLang="ja-JP" sz="2800" dirty="0">
              <a:solidFill>
                <a:schemeClr val="tx1"/>
              </a:solidFill>
            </a:endParaRPr>
          </a:p>
          <a:p>
            <a:pPr>
              <a:lnSpc>
                <a:spcPct val="150000"/>
              </a:lnSpc>
              <a:buFont typeface="Wingdings" panose="05000000000000000000" pitchFamily="2" charset="2"/>
              <a:buChar char="l"/>
            </a:pPr>
            <a:r>
              <a:rPr kumimoji="1" lang="ja-JP" altLang="en-US" sz="2800" dirty="0">
                <a:solidFill>
                  <a:schemeClr val="tx1"/>
                </a:solidFill>
              </a:rPr>
              <a:t>結果と考察</a:t>
            </a:r>
            <a:endParaRPr kumimoji="1" lang="en-US" altLang="ja-JP" sz="2800" dirty="0">
              <a:solidFill>
                <a:schemeClr val="tx1"/>
              </a:solidFill>
            </a:endParaRPr>
          </a:p>
          <a:p>
            <a:pPr>
              <a:lnSpc>
                <a:spcPct val="150000"/>
              </a:lnSpc>
              <a:buFont typeface="Wingdings" panose="05000000000000000000" pitchFamily="2" charset="2"/>
              <a:buChar char="l"/>
            </a:pPr>
            <a:r>
              <a:rPr lang="ja-JP" altLang="en-US" sz="2800" dirty="0">
                <a:solidFill>
                  <a:schemeClr val="tx1"/>
                </a:solidFill>
              </a:rPr>
              <a:t>まとめと今後の課題</a:t>
            </a:r>
            <a:endParaRPr kumimoji="1" lang="ja-JP" altLang="en-US" sz="2800" dirty="0">
              <a:solidFill>
                <a:schemeClr val="tx1"/>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7E716D5A-CE5F-462D-AB3F-BCD692F9B7ED}"/>
              </a:ext>
            </a:extLst>
          </p:cNvPr>
          <p:cNvSpPr>
            <a:spLocks noGrp="1"/>
          </p:cNvSpPr>
          <p:nvPr>
            <p:ph type="sldNum" sz="quarter" idx="12"/>
          </p:nvPr>
        </p:nvSpPr>
        <p:spPr/>
        <p:txBody>
          <a:bodyPr/>
          <a:lstStyle/>
          <a:p>
            <a:fld id="{DF705B4D-58A4-40F5-9112-2B01458037F0}" type="slidenum">
              <a:rPr kumimoji="1" lang="ja-JP" altLang="en-US" smtClean="0"/>
              <a:t>1</a:t>
            </a:fld>
            <a:endParaRPr kumimoji="1" lang="ja-JP" altLang="en-US"/>
          </a:p>
        </p:txBody>
      </p:sp>
    </p:spTree>
    <p:extLst>
      <p:ext uri="{BB962C8B-B14F-4D97-AF65-F5344CB8AC3E}">
        <p14:creationId xmlns:p14="http://schemas.microsoft.com/office/powerpoint/2010/main" val="3402409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76A35-D630-4683-B086-E1185BB2A720}"/>
              </a:ext>
            </a:extLst>
          </p:cNvPr>
          <p:cNvSpPr>
            <a:spLocks noGrp="1"/>
          </p:cNvSpPr>
          <p:nvPr>
            <p:ph type="title"/>
          </p:nvPr>
        </p:nvSpPr>
        <p:spPr/>
        <p:txBody>
          <a:bodyPr>
            <a:normAutofit fontScale="90000"/>
          </a:bodyPr>
          <a:lstStyle/>
          <a:p>
            <a:pPr marL="0" indent="0">
              <a:lnSpc>
                <a:spcPct val="100000"/>
              </a:lnSpc>
              <a:buNone/>
            </a:pPr>
            <a:r>
              <a:rPr lang="ja-JP" altLang="en-US" dirty="0">
                <a:solidFill>
                  <a:schemeClr val="tx1"/>
                </a:solidFill>
              </a:rPr>
              <a:t>数値実験</a:t>
            </a:r>
            <a:endParaRPr lang="en-US" altLang="ja-JP" sz="4800" dirty="0">
              <a:solidFill>
                <a:schemeClr val="tx1"/>
              </a:solidFill>
            </a:endParaRPr>
          </a:p>
        </p:txBody>
      </p:sp>
      <p:sp>
        <p:nvSpPr>
          <p:cNvPr id="3" name="コンテンツ プレースホルダー 2">
            <a:extLst>
              <a:ext uri="{FF2B5EF4-FFF2-40B4-BE49-F238E27FC236}">
                <a16:creationId xmlns:a16="http://schemas.microsoft.com/office/drawing/2014/main" id="{8470EA99-A7FC-47F9-8F25-EE9B7925DA31}"/>
              </a:ext>
            </a:extLst>
          </p:cNvPr>
          <p:cNvSpPr>
            <a:spLocks noGrp="1"/>
          </p:cNvSpPr>
          <p:nvPr>
            <p:ph idx="1"/>
          </p:nvPr>
        </p:nvSpPr>
        <p:spPr>
          <a:xfrm>
            <a:off x="822959" y="1845733"/>
            <a:ext cx="8321041" cy="4543099"/>
          </a:xfrm>
        </p:spPr>
        <p:txBody>
          <a:bodyPr>
            <a:normAutofit/>
          </a:bodyPr>
          <a:lstStyle/>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3600" dirty="0">
              <a:solidFill>
                <a:schemeClr val="tx1"/>
              </a:solidFill>
            </a:endParaRPr>
          </a:p>
        </p:txBody>
      </p:sp>
      <p:sp>
        <p:nvSpPr>
          <p:cNvPr id="11" name="スライド番号プレースホルダー 10">
            <a:extLst>
              <a:ext uri="{FF2B5EF4-FFF2-40B4-BE49-F238E27FC236}">
                <a16:creationId xmlns:a16="http://schemas.microsoft.com/office/drawing/2014/main" id="{A2647679-1DCF-470B-B2D8-C37A70515A0D}"/>
              </a:ext>
            </a:extLst>
          </p:cNvPr>
          <p:cNvSpPr>
            <a:spLocks noGrp="1"/>
          </p:cNvSpPr>
          <p:nvPr>
            <p:ph type="sldNum" sz="quarter" idx="12"/>
          </p:nvPr>
        </p:nvSpPr>
        <p:spPr/>
        <p:txBody>
          <a:bodyPr/>
          <a:lstStyle/>
          <a:p>
            <a:fld id="{FBCBE58A-7FCB-4EF7-A36F-7F30432B414B}" type="slidenum">
              <a:rPr kumimoji="1" lang="ja-JP" altLang="en-US" smtClean="0"/>
              <a:t>19</a:t>
            </a:fld>
            <a:endParaRPr kumimoji="1" lang="ja-JP" altLang="en-US"/>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BCE66640-CE2B-D651-A636-C0AC7DF027EF}"/>
                  </a:ext>
                </a:extLst>
              </p:cNvPr>
              <p:cNvGraphicFramePr>
                <a:graphicFrameLocks noGrp="1"/>
              </p:cNvGraphicFramePr>
              <p:nvPr>
                <p:extLst>
                  <p:ext uri="{D42A27DB-BD31-4B8C-83A1-F6EECF244321}">
                    <p14:modId xmlns:p14="http://schemas.microsoft.com/office/powerpoint/2010/main" val="1236664259"/>
                  </p:ext>
                </p:extLst>
              </p:nvPr>
            </p:nvGraphicFramePr>
            <p:xfrm>
              <a:off x="981074" y="1081819"/>
              <a:ext cx="7181852" cy="4941888"/>
            </p:xfrm>
            <a:graphic>
              <a:graphicData uri="http://schemas.openxmlformats.org/drawingml/2006/table">
                <a:tbl>
                  <a:tblPr firstRow="1" bandRow="1">
                    <a:tableStyleId>{5940675A-B579-460E-94D1-54222C63F5DA}</a:tableStyleId>
                  </a:tblPr>
                  <a:tblGrid>
                    <a:gridCol w="3590926">
                      <a:extLst>
                        <a:ext uri="{9D8B030D-6E8A-4147-A177-3AD203B41FA5}">
                          <a16:colId xmlns:a16="http://schemas.microsoft.com/office/drawing/2014/main" val="547724061"/>
                        </a:ext>
                      </a:extLst>
                    </a:gridCol>
                    <a:gridCol w="3590926">
                      <a:extLst>
                        <a:ext uri="{9D8B030D-6E8A-4147-A177-3AD203B41FA5}">
                          <a16:colId xmlns:a16="http://schemas.microsoft.com/office/drawing/2014/main" val="3109621762"/>
                        </a:ext>
                      </a:extLst>
                    </a:gridCol>
                  </a:tblGrid>
                  <a:tr h="370840">
                    <a:tc>
                      <a:txBody>
                        <a:bodyPr/>
                        <a:lstStyle/>
                        <a:p>
                          <a:pPr algn="ctr"/>
                          <a:r>
                            <a:rPr kumimoji="1" lang="ja-JP" altLang="en-US" sz="2400" dirty="0"/>
                            <a:t>パラメータ</a:t>
                          </a:r>
                        </a:p>
                      </a:txBody>
                      <a:tcPr>
                        <a:solidFill>
                          <a:schemeClr val="bg1">
                            <a:lumMod val="85000"/>
                          </a:schemeClr>
                        </a:solidFill>
                      </a:tcPr>
                    </a:tc>
                    <a:tc>
                      <a:txBody>
                        <a:bodyPr/>
                        <a:lstStyle/>
                        <a:p>
                          <a:pPr algn="ctr"/>
                          <a:r>
                            <a:rPr kumimoji="1" lang="ja-JP" altLang="en-US" sz="2400" dirty="0"/>
                            <a:t>値</a:t>
                          </a:r>
                        </a:p>
                      </a:txBody>
                      <a:tcPr>
                        <a:solidFill>
                          <a:schemeClr val="bg1">
                            <a:lumMod val="85000"/>
                          </a:schemeClr>
                        </a:solidFill>
                      </a:tcPr>
                    </a:tc>
                    <a:extLst>
                      <a:ext uri="{0D108BD9-81ED-4DB2-BD59-A6C34878D82A}">
                        <a16:rowId xmlns:a16="http://schemas.microsoft.com/office/drawing/2014/main" val="3615848540"/>
                      </a:ext>
                    </a:extLst>
                  </a:tr>
                  <a:tr h="370840">
                    <a:tc>
                      <a:txBody>
                        <a:bodyPr/>
                        <a:lstStyle/>
                        <a:p>
                          <a:pPr algn="ctr"/>
                          <a:r>
                            <a:rPr kumimoji="1" lang="ja-JP" altLang="en-US" sz="2400" dirty="0"/>
                            <a:t>最適化手法</a:t>
                          </a:r>
                        </a:p>
                      </a:txBody>
                      <a:tcPr/>
                    </a:tc>
                    <a:tc>
                      <a:txBody>
                        <a:bodyPr/>
                        <a:lstStyle/>
                        <a:p>
                          <a:pPr algn="ctr"/>
                          <a:r>
                            <a:rPr kumimoji="1" lang="en-US" altLang="ja-JP" sz="2400" dirty="0"/>
                            <a:t>AdamW</a:t>
                          </a:r>
                        </a:p>
                        <a:p>
                          <a:pPr algn="ctr"/>
                          <a14:m>
                            <m:oMath xmlns:m="http://schemas.openxmlformats.org/officeDocument/2006/math">
                              <m:r>
                                <a:rPr kumimoji="1" lang="en-US" altLang="ja-JP" sz="2400" dirty="0"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smtClean="0">
                                      <a:latin typeface="Cambria Math" panose="02040503050406030204" pitchFamily="18" charset="0"/>
                                    </a:rPr>
                                    <m:t>𝛽</m:t>
                                  </m:r>
                                </m:e>
                                <m:sub>
                                  <m:r>
                                    <a:rPr kumimoji="1" lang="en-US" altLang="ja-JP" sz="2400" b="0" smtClean="0">
                                      <a:latin typeface="Cambria Math" panose="02040503050406030204" pitchFamily="18" charset="0"/>
                                    </a:rPr>
                                    <m:t>1</m:t>
                                  </m:r>
                                </m:sub>
                              </m:sSub>
                              <m:r>
                                <a:rPr kumimoji="1" lang="en-US" altLang="ja-JP" sz="2400" b="0"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smtClean="0">
                                      <a:latin typeface="Cambria Math" panose="02040503050406030204" pitchFamily="18" charset="0"/>
                                    </a:rPr>
                                    <m:t> </m:t>
                                  </m:r>
                                  <m:r>
                                    <a:rPr kumimoji="1" lang="en-US" altLang="ja-JP" sz="2400" b="0" smtClean="0">
                                      <a:latin typeface="Cambria Math" panose="02040503050406030204" pitchFamily="18" charset="0"/>
                                    </a:rPr>
                                    <m:t>𝛽</m:t>
                                  </m:r>
                                </m:e>
                                <m:sub>
                                  <m:r>
                                    <a:rPr kumimoji="1" lang="en-US" altLang="ja-JP" sz="2400" b="0" smtClean="0">
                                      <a:latin typeface="Cambria Math" panose="02040503050406030204" pitchFamily="18" charset="0"/>
                                    </a:rPr>
                                    <m:t>2</m:t>
                                  </m:r>
                                </m:sub>
                              </m:sSub>
                              <m:r>
                                <a:rPr kumimoji="1" lang="en-US" altLang="ja-JP" sz="2400" dirty="0" smtClean="0">
                                  <a:latin typeface="Cambria Math" panose="02040503050406030204" pitchFamily="18" charset="0"/>
                                </a:rPr>
                                <m:t>)</m:t>
                              </m:r>
                            </m:oMath>
                          </a14:m>
                          <a:r>
                            <a:rPr kumimoji="1" lang="en-US" altLang="ja-JP" sz="2400" dirty="0"/>
                            <a:t> = </a:t>
                          </a:r>
                          <a14:m>
                            <m:oMath xmlns:m="http://schemas.openxmlformats.org/officeDocument/2006/math">
                              <m:r>
                                <a:rPr kumimoji="1" lang="en-US" altLang="ja-JP" sz="2400" dirty="0" smtClean="0">
                                  <a:latin typeface="Cambria Math" panose="02040503050406030204" pitchFamily="18" charset="0"/>
                                </a:rPr>
                                <m:t>(</m:t>
                              </m:r>
                              <m:r>
                                <a:rPr kumimoji="1" lang="en-US" altLang="ja-JP" sz="2400" b="0" dirty="0" smtClean="0">
                                  <a:latin typeface="Cambria Math" panose="02040503050406030204" pitchFamily="18" charset="0"/>
                                </a:rPr>
                                <m:t>0.9, 0.999</m:t>
                              </m:r>
                              <m:r>
                                <a:rPr kumimoji="1" lang="en-US" altLang="ja-JP" sz="2400" dirty="0" smtClean="0">
                                  <a:latin typeface="Cambria Math" panose="02040503050406030204" pitchFamily="18" charset="0"/>
                                </a:rPr>
                                <m:t>)</m:t>
                              </m:r>
                            </m:oMath>
                          </a14:m>
                          <a:endParaRPr kumimoji="1" lang="ja-JP" altLang="en-US" sz="2400" dirty="0"/>
                        </a:p>
                      </a:txBody>
                      <a:tcPr/>
                    </a:tc>
                    <a:extLst>
                      <a:ext uri="{0D108BD9-81ED-4DB2-BD59-A6C34878D82A}">
                        <a16:rowId xmlns:a16="http://schemas.microsoft.com/office/drawing/2014/main" val="1829465105"/>
                      </a:ext>
                    </a:extLst>
                  </a:tr>
                  <a:tr h="370840">
                    <a:tc>
                      <a:txBody>
                        <a:bodyPr/>
                        <a:lstStyle/>
                        <a:p>
                          <a:pPr algn="ctr"/>
                          <a:r>
                            <a:rPr kumimoji="1" lang="ja-JP" altLang="en-US" sz="2400" dirty="0"/>
                            <a:t>学習率 </a:t>
                          </a:r>
                          <a:r>
                            <a:rPr kumimoji="1" lang="en-US" altLang="ja-JP" sz="2400" dirty="0"/>
                            <a:t>(BERT</a:t>
                          </a:r>
                          <a:r>
                            <a:rPr kumimoji="1" lang="ja-JP" altLang="en-US" sz="2400" dirty="0"/>
                            <a:t>，分類層</a:t>
                          </a:r>
                          <a:r>
                            <a:rPr kumimoji="1" lang="en-US" altLang="ja-JP" sz="2400" dirty="0"/>
                            <a:t>) </a:t>
                          </a:r>
                          <a:endParaRPr kumimoji="1" lang="ja-JP" alt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3.0×</m:t>
                                </m:r>
                                <m:sSup>
                                  <m:sSupPr>
                                    <m:ctrlPr>
                                      <a:rPr kumimoji="1" lang="en-US" altLang="ja-JP" sz="2400" b="0" i="1" smtClean="0">
                                        <a:latin typeface="Cambria Math" panose="02040503050406030204" pitchFamily="18" charset="0"/>
                                      </a:rPr>
                                    </m:ctrlPr>
                                  </m:sSupPr>
                                  <m:e>
                                    <m:r>
                                      <a:rPr kumimoji="1" lang="en-US" altLang="ja-JP" sz="2400" b="0" smtClean="0">
                                        <a:latin typeface="Cambria Math" panose="02040503050406030204" pitchFamily="18" charset="0"/>
                                      </a:rPr>
                                      <m:t>10</m:t>
                                    </m:r>
                                  </m:e>
                                  <m:sup>
                                    <m:r>
                                      <a:rPr kumimoji="1" lang="en-US" altLang="ja-JP" sz="2400" b="0" smtClean="0">
                                        <a:latin typeface="Cambria Math" panose="02040503050406030204" pitchFamily="18" charset="0"/>
                                      </a:rPr>
                                      <m:t>−5</m:t>
                                    </m:r>
                                  </m:sup>
                                </m:sSup>
                              </m:oMath>
                            </m:oMathPara>
                          </a14:m>
                          <a:endParaRPr kumimoji="1" lang="ja-JP" altLang="en-US" sz="2400" dirty="0"/>
                        </a:p>
                      </a:txBody>
                      <a:tcPr/>
                    </a:tc>
                    <a:extLst>
                      <a:ext uri="{0D108BD9-81ED-4DB2-BD59-A6C34878D82A}">
                        <a16:rowId xmlns:a16="http://schemas.microsoft.com/office/drawing/2014/main" val="2236691580"/>
                      </a:ext>
                    </a:extLst>
                  </a:tr>
                  <a:tr h="370840">
                    <a:tc>
                      <a:txBody>
                        <a:bodyPr/>
                        <a:lstStyle/>
                        <a:p>
                          <a:pPr algn="ctr"/>
                          <a:r>
                            <a:rPr kumimoji="1" lang="ja-JP" altLang="en-US" sz="2400" dirty="0"/>
                            <a:t>学習率 </a:t>
                          </a:r>
                          <a:r>
                            <a:rPr kumimoji="1" lang="en-US" altLang="ja-JP" sz="2400" dirty="0"/>
                            <a:t>(CAP </a:t>
                          </a:r>
                          <a:r>
                            <a:rPr kumimoji="1" lang="ja-JP" altLang="en-US" sz="2400" dirty="0"/>
                            <a:t>層</a:t>
                          </a:r>
                          <a:r>
                            <a:rPr kumimoji="1" lang="en-US" altLang="ja-JP" sz="2400" dirty="0"/>
                            <a:t>)</a:t>
                          </a:r>
                          <a:endParaRPr kumimoji="1" lang="ja-JP" altLang="en-US" sz="240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400" b="0" smtClean="0">
                                    <a:latin typeface="Cambria Math" panose="02040503050406030204" pitchFamily="18" charset="0"/>
                                  </a:rPr>
                                  <m:t>3.0×</m:t>
                                </m:r>
                                <m:sSup>
                                  <m:sSupPr>
                                    <m:ctrlPr>
                                      <a:rPr kumimoji="1" lang="en-US" altLang="ja-JP" sz="2400" b="0" i="1" smtClean="0">
                                        <a:latin typeface="Cambria Math" panose="02040503050406030204" pitchFamily="18" charset="0"/>
                                      </a:rPr>
                                    </m:ctrlPr>
                                  </m:sSupPr>
                                  <m:e>
                                    <m:r>
                                      <a:rPr kumimoji="1" lang="en-US" altLang="ja-JP" sz="2400" b="0" smtClean="0">
                                        <a:latin typeface="Cambria Math" panose="02040503050406030204" pitchFamily="18" charset="0"/>
                                      </a:rPr>
                                      <m:t>10</m:t>
                                    </m:r>
                                  </m:e>
                                  <m:sup>
                                    <m:r>
                                      <a:rPr kumimoji="1" lang="en-US" altLang="ja-JP" sz="2400" b="0" smtClean="0">
                                        <a:latin typeface="Cambria Math" panose="02040503050406030204" pitchFamily="18" charset="0"/>
                                      </a:rPr>
                                      <m:t>−3</m:t>
                                    </m:r>
                                  </m:sup>
                                </m:sSup>
                              </m:oMath>
                            </m:oMathPara>
                          </a14:m>
                          <a:endParaRPr kumimoji="1" lang="ja-JP" altLang="en-US" sz="2400" dirty="0"/>
                        </a:p>
                      </a:txBody>
                      <a:tcPr/>
                    </a:tc>
                    <a:extLst>
                      <a:ext uri="{0D108BD9-81ED-4DB2-BD59-A6C34878D82A}">
                        <a16:rowId xmlns:a16="http://schemas.microsoft.com/office/drawing/2014/main" val="1318524034"/>
                      </a:ext>
                    </a:extLst>
                  </a:tr>
                  <a:tr h="370840">
                    <a:tc>
                      <a:txBody>
                        <a:bodyPr/>
                        <a:lstStyle/>
                        <a:p>
                          <a:pPr algn="ctr"/>
                          <a:r>
                            <a:rPr kumimoji="1" lang="ja-JP" altLang="en-US" sz="2400" dirty="0"/>
                            <a:t>重み初期値 </a:t>
                          </a:r>
                          <a:r>
                            <a:rPr kumimoji="1" lang="en-US" altLang="ja-JP" sz="2400" dirty="0"/>
                            <a:t>(CAP </a:t>
                          </a:r>
                          <a:r>
                            <a:rPr kumimoji="1" lang="ja-JP" altLang="en-US" sz="2400" dirty="0"/>
                            <a:t>層</a:t>
                          </a:r>
                          <a:r>
                            <a:rPr kumimoji="1" lang="en-US" altLang="ja-JP" sz="2400" dirty="0"/>
                            <a:t>)</a:t>
                          </a:r>
                          <a:endParaRPr kumimoji="1" lang="ja-JP" altLang="en-US" sz="2400" dirty="0"/>
                        </a:p>
                      </a:txBody>
                      <a:tcPr/>
                    </a:tc>
                    <a:tc>
                      <a:txBody>
                        <a:bodyPr/>
                        <a:lstStyle/>
                        <a:p>
                          <a:pPr algn="ctr"/>
                          <a14:m>
                            <m:oMathPara xmlns:m="http://schemas.openxmlformats.org/officeDocument/2006/math">
                              <m:oMathParaPr>
                                <m:jc m:val="centerGroup"/>
                              </m:oMathParaPr>
                              <m:oMath xmlns:m="http://schemas.openxmlformats.org/officeDocument/2006/math">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smtClean="0">
                                            <a:latin typeface="Cambria Math" panose="02040503050406030204" pitchFamily="18" charset="0"/>
                                          </a:rPr>
                                          <m:t>𝑝</m:t>
                                        </m:r>
                                      </m:e>
                                      <m:sub>
                                        <m:r>
                                          <a:rPr kumimoji="1" lang="en-US" altLang="ja-JP" sz="2400" b="0" smtClean="0">
                                            <a:latin typeface="Cambria Math" panose="02040503050406030204" pitchFamily="18" charset="0"/>
                                          </a:rPr>
                                          <m:t>1</m:t>
                                        </m:r>
                                      </m:sub>
                                    </m:sSub>
                                    <m:r>
                                      <a:rPr kumimoji="1" lang="en-US" altLang="ja-JP" sz="2400" b="0" smtClean="0">
                                        <a:latin typeface="Cambria Math" panose="02040503050406030204" pitchFamily="18" charset="0"/>
                                      </a:rPr>
                                      <m:t>, </m:t>
                                    </m:r>
                                    <m:sSub>
                                      <m:sSubPr>
                                        <m:ctrlPr>
                                          <a:rPr kumimoji="1" lang="en-US" altLang="ja-JP" sz="2400" b="0" i="1" smtClean="0">
                                            <a:latin typeface="Cambria Math" panose="02040503050406030204" pitchFamily="18" charset="0"/>
                                          </a:rPr>
                                        </m:ctrlPr>
                                      </m:sSubPr>
                                      <m:e>
                                        <m:r>
                                          <a:rPr kumimoji="1" lang="en-US" altLang="ja-JP" sz="2400" b="0" smtClean="0">
                                            <a:latin typeface="Cambria Math" panose="02040503050406030204" pitchFamily="18" charset="0"/>
                                          </a:rPr>
                                          <m:t>𝑝</m:t>
                                        </m:r>
                                      </m:e>
                                      <m:sub>
                                        <m:r>
                                          <a:rPr kumimoji="1" lang="en-US" altLang="ja-JP" sz="2400" b="0" smtClean="0">
                                            <a:latin typeface="Cambria Math" panose="02040503050406030204" pitchFamily="18" charset="0"/>
                                          </a:rPr>
                                          <m:t>2</m:t>
                                        </m:r>
                                      </m:sub>
                                    </m:sSub>
                                  </m:e>
                                </m:d>
                                <m:r>
                                  <a:rPr kumimoji="1" lang="en-US" altLang="ja-JP" sz="2400" b="0" smtClean="0">
                                    <a:latin typeface="Cambria Math" panose="02040503050406030204" pitchFamily="18" charset="0"/>
                                  </a:rPr>
                                  <m:t>=(0.5, 0.5)</m:t>
                                </m:r>
                              </m:oMath>
                            </m:oMathPara>
                          </a14:m>
                          <a:endParaRPr kumimoji="1" lang="ja-JP" altLang="en-US" sz="2400" dirty="0"/>
                        </a:p>
                      </a:txBody>
                      <a:tcPr/>
                    </a:tc>
                    <a:extLst>
                      <a:ext uri="{0D108BD9-81ED-4DB2-BD59-A6C34878D82A}">
                        <a16:rowId xmlns:a16="http://schemas.microsoft.com/office/drawing/2014/main" val="3029074976"/>
                      </a:ext>
                    </a:extLst>
                  </a:tr>
                  <a:tr h="370840">
                    <a:tc>
                      <a:txBody>
                        <a:bodyPr/>
                        <a:lstStyle/>
                        <a:p>
                          <a:pPr algn="ctr"/>
                          <a:r>
                            <a:rPr kumimoji="1" lang="ja-JP" altLang="en-US" sz="2400" dirty="0"/>
                            <a:t>活性化関数</a:t>
                          </a:r>
                        </a:p>
                      </a:txBody>
                      <a:tcPr/>
                    </a:tc>
                    <a:tc>
                      <a:txBody>
                        <a:bodyPr/>
                        <a:lstStyle/>
                        <a:p>
                          <a:pPr algn="ctr"/>
                          <a:r>
                            <a:rPr kumimoji="1" lang="en-US" altLang="ja-JP" sz="2400" dirty="0"/>
                            <a:t>GELU</a:t>
                          </a:r>
                          <a:endParaRPr kumimoji="1" lang="ja-JP" altLang="en-US" sz="2400" dirty="0"/>
                        </a:p>
                      </a:txBody>
                      <a:tcPr/>
                    </a:tc>
                    <a:extLst>
                      <a:ext uri="{0D108BD9-81ED-4DB2-BD59-A6C34878D82A}">
                        <a16:rowId xmlns:a16="http://schemas.microsoft.com/office/drawing/2014/main" val="2944659668"/>
                      </a:ext>
                    </a:extLst>
                  </a:tr>
                  <a:tr h="370840">
                    <a:tc>
                      <a:txBody>
                        <a:bodyPr/>
                        <a:lstStyle/>
                        <a:p>
                          <a:pPr algn="ctr"/>
                          <a:r>
                            <a:rPr kumimoji="1" lang="ja-JP" altLang="en-US" sz="2400" dirty="0"/>
                            <a:t>損失関数</a:t>
                          </a:r>
                        </a:p>
                      </a:txBody>
                      <a:tcPr/>
                    </a:tc>
                    <a:tc>
                      <a:txBody>
                        <a:bodyPr/>
                        <a:lstStyle/>
                        <a:p>
                          <a:pPr algn="ctr"/>
                          <a:r>
                            <a:rPr kumimoji="1" lang="en-US" altLang="ja-JP" sz="2400" dirty="0"/>
                            <a:t>Cross Entropy Loss</a:t>
                          </a:r>
                          <a:endParaRPr kumimoji="1" lang="ja-JP" altLang="en-US" sz="2400" dirty="0"/>
                        </a:p>
                      </a:txBody>
                      <a:tcPr/>
                    </a:tc>
                    <a:extLst>
                      <a:ext uri="{0D108BD9-81ED-4DB2-BD59-A6C34878D82A}">
                        <a16:rowId xmlns:a16="http://schemas.microsoft.com/office/drawing/2014/main" val="4196183419"/>
                      </a:ext>
                    </a:extLst>
                  </a:tr>
                  <a:tr h="370840">
                    <a:tc>
                      <a:txBody>
                        <a:bodyPr/>
                        <a:lstStyle/>
                        <a:p>
                          <a:pPr algn="ctr"/>
                          <a:r>
                            <a:rPr kumimoji="1" lang="ja-JP" altLang="en-US" sz="2400" dirty="0"/>
                            <a:t>エポック数</a:t>
                          </a:r>
                        </a:p>
                      </a:txBody>
                      <a:tcPr/>
                    </a:tc>
                    <a:tc>
                      <a:txBody>
                        <a:bodyPr/>
                        <a:lstStyle/>
                        <a:p>
                          <a:pPr algn="ctr"/>
                          <a:r>
                            <a:rPr kumimoji="1" lang="en-US" altLang="ja-JP" sz="2400" dirty="0"/>
                            <a:t>20</a:t>
                          </a:r>
                          <a:endParaRPr kumimoji="1" lang="ja-JP" altLang="en-US" sz="2400" dirty="0"/>
                        </a:p>
                      </a:txBody>
                      <a:tcPr/>
                    </a:tc>
                    <a:extLst>
                      <a:ext uri="{0D108BD9-81ED-4DB2-BD59-A6C34878D82A}">
                        <a16:rowId xmlns:a16="http://schemas.microsoft.com/office/drawing/2014/main" val="2072170746"/>
                      </a:ext>
                    </a:extLst>
                  </a:tr>
                  <a:tr h="216263">
                    <a:tc>
                      <a:txBody>
                        <a:bodyPr/>
                        <a:lstStyle/>
                        <a:p>
                          <a:pPr algn="ctr"/>
                          <a:r>
                            <a:rPr kumimoji="1" lang="ja-JP" altLang="en-US" sz="2400" dirty="0"/>
                            <a:t>バッチサイズ</a:t>
                          </a:r>
                        </a:p>
                      </a:txBody>
                      <a:tcPr/>
                    </a:tc>
                    <a:tc>
                      <a:txBody>
                        <a:bodyPr/>
                        <a:lstStyle/>
                        <a:p>
                          <a:pPr algn="ctr"/>
                          <a:r>
                            <a:rPr kumimoji="1" lang="en-US" altLang="ja-JP" sz="2400" dirty="0"/>
                            <a:t>16</a:t>
                          </a:r>
                          <a:endParaRPr kumimoji="1" lang="ja-JP" altLang="en-US" sz="2400" dirty="0"/>
                        </a:p>
                      </a:txBody>
                      <a:tcPr/>
                    </a:tc>
                    <a:extLst>
                      <a:ext uri="{0D108BD9-81ED-4DB2-BD59-A6C34878D82A}">
                        <a16:rowId xmlns:a16="http://schemas.microsoft.com/office/drawing/2014/main" val="3907545772"/>
                      </a:ext>
                    </a:extLst>
                  </a:tr>
                  <a:tr h="216263">
                    <a:tc>
                      <a:txBody>
                        <a:bodyPr/>
                        <a:lstStyle/>
                        <a:p>
                          <a:pPr algn="ctr"/>
                          <a:r>
                            <a:rPr kumimoji="1" lang="ja-JP" altLang="en-US" sz="2400" dirty="0"/>
                            <a:t>最大トークン長</a:t>
                          </a:r>
                        </a:p>
                      </a:txBody>
                      <a:tcPr/>
                    </a:tc>
                    <a:tc>
                      <a:txBody>
                        <a:bodyPr/>
                        <a:lstStyle/>
                        <a:p>
                          <a:pPr algn="ctr"/>
                          <a:r>
                            <a:rPr kumimoji="1" lang="en-US" altLang="ja-JP" sz="2400" dirty="0"/>
                            <a:t>512</a:t>
                          </a:r>
                          <a:endParaRPr kumimoji="1" lang="ja-JP" altLang="en-US" sz="2400" dirty="0"/>
                        </a:p>
                      </a:txBody>
                      <a:tcPr/>
                    </a:tc>
                    <a:extLst>
                      <a:ext uri="{0D108BD9-81ED-4DB2-BD59-A6C34878D82A}">
                        <a16:rowId xmlns:a16="http://schemas.microsoft.com/office/drawing/2014/main" val="1915044813"/>
                      </a:ext>
                    </a:extLst>
                  </a:tr>
                </a:tbl>
              </a:graphicData>
            </a:graphic>
          </p:graphicFrame>
        </mc:Choice>
        <mc:Fallback xmlns="">
          <p:graphicFrame>
            <p:nvGraphicFramePr>
              <p:cNvPr id="4" name="表 3">
                <a:extLst>
                  <a:ext uri="{FF2B5EF4-FFF2-40B4-BE49-F238E27FC236}">
                    <a16:creationId xmlns:a16="http://schemas.microsoft.com/office/drawing/2014/main" id="{BCE66640-CE2B-D651-A636-C0AC7DF027EF}"/>
                  </a:ext>
                </a:extLst>
              </p:cNvPr>
              <p:cNvGraphicFramePr>
                <a:graphicFrameLocks noGrp="1"/>
              </p:cNvGraphicFramePr>
              <p:nvPr>
                <p:extLst>
                  <p:ext uri="{D42A27DB-BD31-4B8C-83A1-F6EECF244321}">
                    <p14:modId xmlns:p14="http://schemas.microsoft.com/office/powerpoint/2010/main" val="1236664259"/>
                  </p:ext>
                </p:extLst>
              </p:nvPr>
            </p:nvGraphicFramePr>
            <p:xfrm>
              <a:off x="981074" y="1081819"/>
              <a:ext cx="7181852" cy="4941888"/>
            </p:xfrm>
            <a:graphic>
              <a:graphicData uri="http://schemas.openxmlformats.org/drawingml/2006/table">
                <a:tbl>
                  <a:tblPr firstRow="1" bandRow="1">
                    <a:tableStyleId>{5940675A-B579-460E-94D1-54222C63F5DA}</a:tableStyleId>
                  </a:tblPr>
                  <a:tblGrid>
                    <a:gridCol w="3590926">
                      <a:extLst>
                        <a:ext uri="{9D8B030D-6E8A-4147-A177-3AD203B41FA5}">
                          <a16:colId xmlns:a16="http://schemas.microsoft.com/office/drawing/2014/main" val="547724061"/>
                        </a:ext>
                      </a:extLst>
                    </a:gridCol>
                    <a:gridCol w="3590926">
                      <a:extLst>
                        <a:ext uri="{9D8B030D-6E8A-4147-A177-3AD203B41FA5}">
                          <a16:colId xmlns:a16="http://schemas.microsoft.com/office/drawing/2014/main" val="3109621762"/>
                        </a:ext>
                      </a:extLst>
                    </a:gridCol>
                  </a:tblGrid>
                  <a:tr h="457200">
                    <a:tc>
                      <a:txBody>
                        <a:bodyPr/>
                        <a:lstStyle/>
                        <a:p>
                          <a:pPr algn="ctr"/>
                          <a:r>
                            <a:rPr kumimoji="1" lang="ja-JP" altLang="en-US" sz="2400" dirty="0"/>
                            <a:t>パラメータ</a:t>
                          </a:r>
                        </a:p>
                      </a:txBody>
                      <a:tcPr>
                        <a:solidFill>
                          <a:schemeClr val="bg1">
                            <a:lumMod val="85000"/>
                          </a:schemeClr>
                        </a:solidFill>
                      </a:tcPr>
                    </a:tc>
                    <a:tc>
                      <a:txBody>
                        <a:bodyPr/>
                        <a:lstStyle/>
                        <a:p>
                          <a:pPr algn="ctr"/>
                          <a:r>
                            <a:rPr kumimoji="1" lang="ja-JP" altLang="en-US" sz="2400" dirty="0"/>
                            <a:t>値</a:t>
                          </a:r>
                        </a:p>
                      </a:txBody>
                      <a:tcPr>
                        <a:solidFill>
                          <a:schemeClr val="bg1">
                            <a:lumMod val="85000"/>
                          </a:schemeClr>
                        </a:solidFill>
                      </a:tcPr>
                    </a:tc>
                    <a:extLst>
                      <a:ext uri="{0D108BD9-81ED-4DB2-BD59-A6C34878D82A}">
                        <a16:rowId xmlns:a16="http://schemas.microsoft.com/office/drawing/2014/main" val="3615848540"/>
                      </a:ext>
                    </a:extLst>
                  </a:tr>
                  <a:tr h="822960">
                    <a:tc>
                      <a:txBody>
                        <a:bodyPr/>
                        <a:lstStyle/>
                        <a:p>
                          <a:pPr algn="ctr"/>
                          <a:r>
                            <a:rPr kumimoji="1" lang="ja-JP" altLang="en-US" sz="2400" dirty="0"/>
                            <a:t>最適化手法</a:t>
                          </a:r>
                        </a:p>
                      </a:txBody>
                      <a:tcPr/>
                    </a:tc>
                    <a:tc>
                      <a:txBody>
                        <a:bodyPr/>
                        <a:lstStyle/>
                        <a:p>
                          <a:endParaRPr lang="ja-JP"/>
                        </a:p>
                      </a:txBody>
                      <a:tcPr>
                        <a:blipFill>
                          <a:blip r:embed="rId3"/>
                          <a:stretch>
                            <a:fillRect l="-100169" t="-61481" r="-339" b="-462222"/>
                          </a:stretch>
                        </a:blipFill>
                      </a:tcPr>
                    </a:tc>
                    <a:extLst>
                      <a:ext uri="{0D108BD9-81ED-4DB2-BD59-A6C34878D82A}">
                        <a16:rowId xmlns:a16="http://schemas.microsoft.com/office/drawing/2014/main" val="1829465105"/>
                      </a:ext>
                    </a:extLst>
                  </a:tr>
                  <a:tr h="461328">
                    <a:tc>
                      <a:txBody>
                        <a:bodyPr/>
                        <a:lstStyle/>
                        <a:p>
                          <a:pPr algn="ctr"/>
                          <a:r>
                            <a:rPr kumimoji="1" lang="ja-JP" altLang="en-US" sz="2400" dirty="0"/>
                            <a:t>学習率 </a:t>
                          </a:r>
                          <a:r>
                            <a:rPr kumimoji="1" lang="en-US" altLang="ja-JP" sz="2400" dirty="0"/>
                            <a:t>(BERT</a:t>
                          </a:r>
                          <a:r>
                            <a:rPr kumimoji="1" lang="ja-JP" altLang="en-US" sz="2400" dirty="0"/>
                            <a:t>，分類層</a:t>
                          </a:r>
                          <a:r>
                            <a:rPr kumimoji="1" lang="en-US" altLang="ja-JP" sz="2400" dirty="0"/>
                            <a:t>) </a:t>
                          </a:r>
                          <a:endParaRPr kumimoji="1" lang="ja-JP" altLang="en-US" sz="2400" dirty="0"/>
                        </a:p>
                      </a:txBody>
                      <a:tcPr/>
                    </a:tc>
                    <a:tc>
                      <a:txBody>
                        <a:bodyPr/>
                        <a:lstStyle/>
                        <a:p>
                          <a:endParaRPr lang="ja-JP"/>
                        </a:p>
                      </a:txBody>
                      <a:tcPr>
                        <a:blipFill>
                          <a:blip r:embed="rId3"/>
                          <a:stretch>
                            <a:fillRect l="-100169" t="-286842" r="-339" b="-721053"/>
                          </a:stretch>
                        </a:blipFill>
                      </a:tcPr>
                    </a:tc>
                    <a:extLst>
                      <a:ext uri="{0D108BD9-81ED-4DB2-BD59-A6C34878D82A}">
                        <a16:rowId xmlns:a16="http://schemas.microsoft.com/office/drawing/2014/main" val="2236691580"/>
                      </a:ext>
                    </a:extLst>
                  </a:tr>
                  <a:tr h="457200">
                    <a:tc>
                      <a:txBody>
                        <a:bodyPr/>
                        <a:lstStyle/>
                        <a:p>
                          <a:pPr algn="ctr"/>
                          <a:r>
                            <a:rPr kumimoji="1" lang="ja-JP" altLang="en-US" sz="2400" dirty="0"/>
                            <a:t>学習率 </a:t>
                          </a:r>
                          <a:r>
                            <a:rPr kumimoji="1" lang="en-US" altLang="ja-JP" sz="2400" dirty="0"/>
                            <a:t>(CAP </a:t>
                          </a:r>
                          <a:r>
                            <a:rPr kumimoji="1" lang="ja-JP" altLang="en-US" sz="2400" dirty="0"/>
                            <a:t>層</a:t>
                          </a:r>
                          <a:r>
                            <a:rPr kumimoji="1" lang="en-US" altLang="ja-JP" sz="2400" dirty="0"/>
                            <a:t>)</a:t>
                          </a:r>
                          <a:endParaRPr kumimoji="1" lang="ja-JP" altLang="en-US" sz="2400" dirty="0"/>
                        </a:p>
                      </a:txBody>
                      <a:tcPr/>
                    </a:tc>
                    <a:tc>
                      <a:txBody>
                        <a:bodyPr/>
                        <a:lstStyle/>
                        <a:p>
                          <a:endParaRPr lang="ja-JP"/>
                        </a:p>
                      </a:txBody>
                      <a:tcPr>
                        <a:blipFill>
                          <a:blip r:embed="rId3"/>
                          <a:stretch>
                            <a:fillRect l="-100169" t="-392000" r="-339" b="-630667"/>
                          </a:stretch>
                        </a:blipFill>
                      </a:tcPr>
                    </a:tc>
                    <a:extLst>
                      <a:ext uri="{0D108BD9-81ED-4DB2-BD59-A6C34878D82A}">
                        <a16:rowId xmlns:a16="http://schemas.microsoft.com/office/drawing/2014/main" val="1318524034"/>
                      </a:ext>
                    </a:extLst>
                  </a:tr>
                  <a:tr h="457200">
                    <a:tc>
                      <a:txBody>
                        <a:bodyPr/>
                        <a:lstStyle/>
                        <a:p>
                          <a:pPr algn="ctr"/>
                          <a:r>
                            <a:rPr kumimoji="1" lang="ja-JP" altLang="en-US" sz="2400" dirty="0"/>
                            <a:t>重み初期値 </a:t>
                          </a:r>
                          <a:r>
                            <a:rPr kumimoji="1" lang="en-US" altLang="ja-JP" sz="2400" dirty="0"/>
                            <a:t>(CAP </a:t>
                          </a:r>
                          <a:r>
                            <a:rPr kumimoji="1" lang="ja-JP" altLang="en-US" sz="2400" dirty="0"/>
                            <a:t>層</a:t>
                          </a:r>
                          <a:r>
                            <a:rPr kumimoji="1" lang="en-US" altLang="ja-JP" sz="2400" dirty="0"/>
                            <a:t>)</a:t>
                          </a:r>
                          <a:endParaRPr kumimoji="1" lang="ja-JP" altLang="en-US" sz="2400" dirty="0"/>
                        </a:p>
                      </a:txBody>
                      <a:tcPr/>
                    </a:tc>
                    <a:tc>
                      <a:txBody>
                        <a:bodyPr/>
                        <a:lstStyle/>
                        <a:p>
                          <a:endParaRPr lang="ja-JP"/>
                        </a:p>
                      </a:txBody>
                      <a:tcPr>
                        <a:blipFill>
                          <a:blip r:embed="rId3"/>
                          <a:stretch>
                            <a:fillRect l="-100169" t="-492000" r="-339" b="-530667"/>
                          </a:stretch>
                        </a:blipFill>
                      </a:tcPr>
                    </a:tc>
                    <a:extLst>
                      <a:ext uri="{0D108BD9-81ED-4DB2-BD59-A6C34878D82A}">
                        <a16:rowId xmlns:a16="http://schemas.microsoft.com/office/drawing/2014/main" val="3029074976"/>
                      </a:ext>
                    </a:extLst>
                  </a:tr>
                  <a:tr h="457200">
                    <a:tc>
                      <a:txBody>
                        <a:bodyPr/>
                        <a:lstStyle/>
                        <a:p>
                          <a:pPr algn="ctr"/>
                          <a:r>
                            <a:rPr kumimoji="1" lang="ja-JP" altLang="en-US" sz="2400" dirty="0"/>
                            <a:t>活性化関数</a:t>
                          </a:r>
                        </a:p>
                      </a:txBody>
                      <a:tcPr/>
                    </a:tc>
                    <a:tc>
                      <a:txBody>
                        <a:bodyPr/>
                        <a:lstStyle/>
                        <a:p>
                          <a:pPr algn="ctr"/>
                          <a:r>
                            <a:rPr kumimoji="1" lang="en-US" altLang="ja-JP" sz="2400" dirty="0"/>
                            <a:t>GELU</a:t>
                          </a:r>
                          <a:endParaRPr kumimoji="1" lang="ja-JP" altLang="en-US" sz="2400" dirty="0"/>
                        </a:p>
                      </a:txBody>
                      <a:tcPr/>
                    </a:tc>
                    <a:extLst>
                      <a:ext uri="{0D108BD9-81ED-4DB2-BD59-A6C34878D82A}">
                        <a16:rowId xmlns:a16="http://schemas.microsoft.com/office/drawing/2014/main" val="2944659668"/>
                      </a:ext>
                    </a:extLst>
                  </a:tr>
                  <a:tr h="457200">
                    <a:tc>
                      <a:txBody>
                        <a:bodyPr/>
                        <a:lstStyle/>
                        <a:p>
                          <a:pPr algn="ctr"/>
                          <a:r>
                            <a:rPr kumimoji="1" lang="ja-JP" altLang="en-US" sz="2400" dirty="0"/>
                            <a:t>損失関数</a:t>
                          </a:r>
                        </a:p>
                      </a:txBody>
                      <a:tcPr/>
                    </a:tc>
                    <a:tc>
                      <a:txBody>
                        <a:bodyPr/>
                        <a:lstStyle/>
                        <a:p>
                          <a:pPr algn="ctr"/>
                          <a:r>
                            <a:rPr kumimoji="1" lang="en-US" altLang="ja-JP" sz="2400" dirty="0"/>
                            <a:t>Cross Entropy Loss</a:t>
                          </a:r>
                          <a:endParaRPr kumimoji="1" lang="ja-JP" altLang="en-US" sz="2400" dirty="0"/>
                        </a:p>
                      </a:txBody>
                      <a:tcPr/>
                    </a:tc>
                    <a:extLst>
                      <a:ext uri="{0D108BD9-81ED-4DB2-BD59-A6C34878D82A}">
                        <a16:rowId xmlns:a16="http://schemas.microsoft.com/office/drawing/2014/main" val="4196183419"/>
                      </a:ext>
                    </a:extLst>
                  </a:tr>
                  <a:tr h="457200">
                    <a:tc>
                      <a:txBody>
                        <a:bodyPr/>
                        <a:lstStyle/>
                        <a:p>
                          <a:pPr algn="ctr"/>
                          <a:r>
                            <a:rPr kumimoji="1" lang="ja-JP" altLang="en-US" sz="2400" dirty="0"/>
                            <a:t>エポック数</a:t>
                          </a:r>
                        </a:p>
                      </a:txBody>
                      <a:tcPr/>
                    </a:tc>
                    <a:tc>
                      <a:txBody>
                        <a:bodyPr/>
                        <a:lstStyle/>
                        <a:p>
                          <a:pPr algn="ctr"/>
                          <a:r>
                            <a:rPr kumimoji="1" lang="en-US" altLang="ja-JP" sz="2400" dirty="0"/>
                            <a:t>20</a:t>
                          </a:r>
                          <a:endParaRPr kumimoji="1" lang="ja-JP" altLang="en-US" sz="2400" dirty="0"/>
                        </a:p>
                      </a:txBody>
                      <a:tcPr/>
                    </a:tc>
                    <a:extLst>
                      <a:ext uri="{0D108BD9-81ED-4DB2-BD59-A6C34878D82A}">
                        <a16:rowId xmlns:a16="http://schemas.microsoft.com/office/drawing/2014/main" val="2072170746"/>
                      </a:ext>
                    </a:extLst>
                  </a:tr>
                  <a:tr h="457200">
                    <a:tc>
                      <a:txBody>
                        <a:bodyPr/>
                        <a:lstStyle/>
                        <a:p>
                          <a:pPr algn="ctr"/>
                          <a:r>
                            <a:rPr kumimoji="1" lang="ja-JP" altLang="en-US" sz="2400" dirty="0"/>
                            <a:t>バッチサイズ</a:t>
                          </a:r>
                        </a:p>
                      </a:txBody>
                      <a:tcPr/>
                    </a:tc>
                    <a:tc>
                      <a:txBody>
                        <a:bodyPr/>
                        <a:lstStyle/>
                        <a:p>
                          <a:pPr algn="ctr"/>
                          <a:r>
                            <a:rPr kumimoji="1" lang="en-US" altLang="ja-JP" sz="2400" dirty="0"/>
                            <a:t>16</a:t>
                          </a:r>
                          <a:endParaRPr kumimoji="1" lang="ja-JP" altLang="en-US" sz="2400" dirty="0"/>
                        </a:p>
                      </a:txBody>
                      <a:tcPr/>
                    </a:tc>
                    <a:extLst>
                      <a:ext uri="{0D108BD9-81ED-4DB2-BD59-A6C34878D82A}">
                        <a16:rowId xmlns:a16="http://schemas.microsoft.com/office/drawing/2014/main" val="3907545772"/>
                      </a:ext>
                    </a:extLst>
                  </a:tr>
                  <a:tr h="457200">
                    <a:tc>
                      <a:txBody>
                        <a:bodyPr/>
                        <a:lstStyle/>
                        <a:p>
                          <a:pPr algn="ctr"/>
                          <a:r>
                            <a:rPr kumimoji="1" lang="ja-JP" altLang="en-US" sz="2400" dirty="0"/>
                            <a:t>最大トークン長</a:t>
                          </a:r>
                        </a:p>
                      </a:txBody>
                      <a:tcPr/>
                    </a:tc>
                    <a:tc>
                      <a:txBody>
                        <a:bodyPr/>
                        <a:lstStyle/>
                        <a:p>
                          <a:pPr algn="ctr"/>
                          <a:r>
                            <a:rPr kumimoji="1" lang="en-US" altLang="ja-JP" sz="2400" dirty="0"/>
                            <a:t>512</a:t>
                          </a:r>
                          <a:endParaRPr kumimoji="1" lang="ja-JP" altLang="en-US" sz="2400" dirty="0"/>
                        </a:p>
                      </a:txBody>
                      <a:tcPr/>
                    </a:tc>
                    <a:extLst>
                      <a:ext uri="{0D108BD9-81ED-4DB2-BD59-A6C34878D82A}">
                        <a16:rowId xmlns:a16="http://schemas.microsoft.com/office/drawing/2014/main" val="1915044813"/>
                      </a:ext>
                    </a:extLst>
                  </a:tr>
                </a:tbl>
              </a:graphicData>
            </a:graphic>
          </p:graphicFrame>
        </mc:Fallback>
      </mc:AlternateContent>
    </p:spTree>
    <p:extLst>
      <p:ext uri="{BB962C8B-B14F-4D97-AF65-F5344CB8AC3E}">
        <p14:creationId xmlns:p14="http://schemas.microsoft.com/office/powerpoint/2010/main" val="3524600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76A35-D630-4683-B086-E1185BB2A720}"/>
              </a:ext>
            </a:extLst>
          </p:cNvPr>
          <p:cNvSpPr>
            <a:spLocks noGrp="1"/>
          </p:cNvSpPr>
          <p:nvPr>
            <p:ph type="title"/>
          </p:nvPr>
        </p:nvSpPr>
        <p:spPr/>
        <p:txBody>
          <a:bodyPr>
            <a:normAutofit fontScale="90000"/>
          </a:bodyPr>
          <a:lstStyle/>
          <a:p>
            <a:pPr marL="0" indent="0">
              <a:lnSpc>
                <a:spcPct val="100000"/>
              </a:lnSpc>
              <a:buNone/>
            </a:pPr>
            <a:r>
              <a:rPr lang="ja-JP" altLang="en-US" dirty="0">
                <a:solidFill>
                  <a:schemeClr val="tx1"/>
                </a:solidFill>
              </a:rPr>
              <a:t>数値実験</a:t>
            </a:r>
            <a:endParaRPr lang="en-US" altLang="ja-JP" sz="4800" dirty="0">
              <a:solidFill>
                <a:schemeClr val="tx1"/>
              </a:solidFill>
            </a:endParaRPr>
          </a:p>
        </p:txBody>
      </p:sp>
      <p:sp>
        <p:nvSpPr>
          <p:cNvPr id="3" name="コンテンツ プレースホルダー 2">
            <a:extLst>
              <a:ext uri="{FF2B5EF4-FFF2-40B4-BE49-F238E27FC236}">
                <a16:creationId xmlns:a16="http://schemas.microsoft.com/office/drawing/2014/main" id="{8470EA99-A7FC-47F9-8F25-EE9B7925DA31}"/>
              </a:ext>
            </a:extLst>
          </p:cNvPr>
          <p:cNvSpPr>
            <a:spLocks noGrp="1"/>
          </p:cNvSpPr>
          <p:nvPr>
            <p:ph idx="1"/>
          </p:nvPr>
        </p:nvSpPr>
        <p:spPr>
          <a:xfrm>
            <a:off x="628650" y="977704"/>
            <a:ext cx="8321041" cy="5880295"/>
          </a:xfrm>
        </p:spPr>
        <p:txBody>
          <a:bodyPr>
            <a:normAutofit fontScale="92500" lnSpcReduction="10000"/>
          </a:bodyPr>
          <a:lstStyle/>
          <a:p>
            <a:pPr>
              <a:lnSpc>
                <a:spcPct val="150000"/>
              </a:lnSpc>
              <a:buFont typeface="Wingdings" panose="05000000000000000000" pitchFamily="2" charset="2"/>
              <a:buChar char="l"/>
            </a:pPr>
            <a:r>
              <a:rPr lang="ja-JP" altLang="en-US" dirty="0">
                <a:solidFill>
                  <a:schemeClr val="tx1"/>
                </a:solidFill>
              </a:rPr>
              <a:t>実験時， </a:t>
            </a:r>
            <a:r>
              <a:rPr lang="en-US" altLang="ja-JP" dirty="0">
                <a:solidFill>
                  <a:schemeClr val="tx1"/>
                </a:solidFill>
              </a:rPr>
              <a:t>BERT </a:t>
            </a:r>
            <a:r>
              <a:rPr lang="ja-JP" altLang="en-US" dirty="0">
                <a:solidFill>
                  <a:schemeClr val="tx1"/>
                </a:solidFill>
              </a:rPr>
              <a:t>のファインチューニング層を変化</a:t>
            </a:r>
            <a:endParaRPr lang="en-US" altLang="ja-JP" dirty="0">
              <a:solidFill>
                <a:schemeClr val="tx1"/>
              </a:solidFill>
            </a:endParaRPr>
          </a:p>
          <a:p>
            <a:pPr lvl="1">
              <a:lnSpc>
                <a:spcPct val="150000"/>
              </a:lnSpc>
              <a:buFont typeface="Arial" panose="020B0604020202020204" pitchFamily="34" charset="0"/>
              <a:buChar char="•"/>
            </a:pPr>
            <a:r>
              <a:rPr lang="en-US" altLang="ja-JP" sz="2800" dirty="0">
                <a:solidFill>
                  <a:schemeClr val="tx1"/>
                </a:solidFill>
              </a:rPr>
              <a:t>BERT </a:t>
            </a:r>
            <a:r>
              <a:rPr lang="ja-JP" altLang="en-US" sz="2800" dirty="0">
                <a:solidFill>
                  <a:schemeClr val="tx1"/>
                </a:solidFill>
              </a:rPr>
              <a:t>全層 </a:t>
            </a:r>
            <a:r>
              <a:rPr lang="en-US" altLang="ja-JP" sz="2800" dirty="0">
                <a:solidFill>
                  <a:schemeClr val="tx1"/>
                </a:solidFill>
              </a:rPr>
              <a:t>+ </a:t>
            </a:r>
            <a:r>
              <a:rPr lang="ja-JP" altLang="en-US" sz="2800" dirty="0">
                <a:solidFill>
                  <a:schemeClr val="tx1"/>
                </a:solidFill>
              </a:rPr>
              <a:t>分類層</a:t>
            </a:r>
            <a:r>
              <a:rPr lang="en-US" altLang="ja-JP" sz="2800" dirty="0">
                <a:solidFill>
                  <a:schemeClr val="tx1"/>
                </a:solidFill>
              </a:rPr>
              <a:t> </a:t>
            </a:r>
          </a:p>
          <a:p>
            <a:pPr marL="342900" lvl="1" indent="0">
              <a:lnSpc>
                <a:spcPct val="150000"/>
              </a:lnSpc>
              <a:buNone/>
            </a:pPr>
            <a:r>
              <a:rPr lang="en-US" altLang="ja-JP" sz="2800" dirty="0"/>
              <a:t> </a:t>
            </a:r>
            <a:r>
              <a:rPr lang="en-US" altLang="ja-JP" sz="2800" dirty="0">
                <a:solidFill>
                  <a:schemeClr val="tx1"/>
                </a:solidFill>
              </a:rPr>
              <a:t>(BERT All Layers + Classifier)</a:t>
            </a:r>
          </a:p>
          <a:p>
            <a:pPr lvl="1">
              <a:lnSpc>
                <a:spcPct val="150000"/>
              </a:lnSpc>
              <a:buFont typeface="Arial" panose="020B0604020202020204" pitchFamily="34" charset="0"/>
              <a:buChar char="•"/>
            </a:pPr>
            <a:r>
              <a:rPr lang="en-US" altLang="ja-JP" sz="2800" dirty="0">
                <a:solidFill>
                  <a:schemeClr val="tx1"/>
                </a:solidFill>
              </a:rPr>
              <a:t>BERT </a:t>
            </a:r>
            <a:r>
              <a:rPr lang="ja-JP" altLang="en-US" sz="2800" dirty="0">
                <a:solidFill>
                  <a:schemeClr val="tx1"/>
                </a:solidFill>
              </a:rPr>
              <a:t>最終層 </a:t>
            </a:r>
            <a:r>
              <a:rPr lang="en-US" altLang="ja-JP" sz="2800" dirty="0">
                <a:solidFill>
                  <a:schemeClr val="tx1"/>
                </a:solidFill>
              </a:rPr>
              <a:t>+ </a:t>
            </a:r>
            <a:r>
              <a:rPr lang="ja-JP" altLang="en-US" sz="2800" dirty="0">
                <a:solidFill>
                  <a:schemeClr val="tx1"/>
                </a:solidFill>
              </a:rPr>
              <a:t>分類層 </a:t>
            </a:r>
            <a:endParaRPr lang="en-US" altLang="ja-JP" sz="2800" dirty="0">
              <a:solidFill>
                <a:schemeClr val="tx1"/>
              </a:solidFill>
            </a:endParaRPr>
          </a:p>
          <a:p>
            <a:pPr marL="342900" lvl="1" indent="0">
              <a:lnSpc>
                <a:spcPct val="150000"/>
              </a:lnSpc>
              <a:buNone/>
            </a:pPr>
            <a:r>
              <a:rPr lang="en-US" altLang="ja-JP" sz="2800" dirty="0"/>
              <a:t> </a:t>
            </a:r>
            <a:r>
              <a:rPr lang="en-US" altLang="ja-JP" sz="2800" dirty="0">
                <a:solidFill>
                  <a:schemeClr val="tx1"/>
                </a:solidFill>
              </a:rPr>
              <a:t>(BERT Last Layer + Classifier)</a:t>
            </a:r>
          </a:p>
          <a:p>
            <a:pPr lvl="1">
              <a:lnSpc>
                <a:spcPct val="150000"/>
              </a:lnSpc>
              <a:buFont typeface="Arial" panose="020B0604020202020204" pitchFamily="34" charset="0"/>
              <a:buChar char="•"/>
            </a:pPr>
            <a:r>
              <a:rPr lang="ja-JP" altLang="en-US" sz="2800" dirty="0">
                <a:solidFill>
                  <a:schemeClr val="tx1"/>
                </a:solidFill>
              </a:rPr>
              <a:t>分類層のみ </a:t>
            </a:r>
            <a:r>
              <a:rPr lang="en-US" altLang="ja-JP" sz="2800" dirty="0">
                <a:solidFill>
                  <a:schemeClr val="tx1"/>
                </a:solidFill>
              </a:rPr>
              <a:t>(Only Classifier)</a:t>
            </a:r>
          </a:p>
          <a:p>
            <a:pPr>
              <a:lnSpc>
                <a:spcPct val="150000"/>
              </a:lnSpc>
              <a:buFont typeface="Wingdings" panose="05000000000000000000" pitchFamily="2" charset="2"/>
              <a:buChar char="l"/>
            </a:pPr>
            <a:r>
              <a:rPr lang="ja-JP" altLang="en-US" dirty="0">
                <a:solidFill>
                  <a:schemeClr val="tx1"/>
                </a:solidFill>
              </a:rPr>
              <a:t>比較手法</a:t>
            </a:r>
            <a:endParaRPr lang="en-US" altLang="ja-JP" dirty="0">
              <a:solidFill>
                <a:schemeClr val="tx1"/>
              </a:solidFill>
            </a:endParaRPr>
          </a:p>
          <a:p>
            <a:pPr lvl="1">
              <a:lnSpc>
                <a:spcPct val="150000"/>
              </a:lnSpc>
              <a:buFont typeface="Arial" panose="020B0604020202020204" pitchFamily="34" charset="0"/>
              <a:buChar char="•"/>
            </a:pPr>
            <a:r>
              <a:rPr lang="en-US" altLang="ja-JP" sz="2800" dirty="0">
                <a:solidFill>
                  <a:schemeClr val="tx1"/>
                </a:solidFill>
              </a:rPr>
              <a:t>[CLS] </a:t>
            </a:r>
            <a:r>
              <a:rPr lang="ja-JP" altLang="en-US" sz="2800" dirty="0">
                <a:solidFill>
                  <a:schemeClr val="tx1"/>
                </a:solidFill>
              </a:rPr>
              <a:t>トークンを用いたプーリング</a:t>
            </a:r>
            <a:endParaRPr lang="en-US" altLang="ja-JP" sz="2800" dirty="0">
              <a:solidFill>
                <a:schemeClr val="tx1"/>
              </a:solidFill>
            </a:endParaRPr>
          </a:p>
          <a:p>
            <a:pPr lvl="1">
              <a:lnSpc>
                <a:spcPct val="150000"/>
              </a:lnSpc>
              <a:buFont typeface="Arial" panose="020B0604020202020204" pitchFamily="34" charset="0"/>
              <a:buChar char="•"/>
            </a:pPr>
            <a:r>
              <a:rPr lang="en-US" altLang="ja-JP" sz="2800" dirty="0">
                <a:solidFill>
                  <a:schemeClr val="tx1"/>
                </a:solidFill>
              </a:rPr>
              <a:t>Average pooling</a:t>
            </a: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3600" dirty="0">
              <a:solidFill>
                <a:schemeClr val="tx1"/>
              </a:solidFill>
            </a:endParaRPr>
          </a:p>
        </p:txBody>
      </p:sp>
      <p:sp>
        <p:nvSpPr>
          <p:cNvPr id="11" name="スライド番号プレースホルダー 10">
            <a:extLst>
              <a:ext uri="{FF2B5EF4-FFF2-40B4-BE49-F238E27FC236}">
                <a16:creationId xmlns:a16="http://schemas.microsoft.com/office/drawing/2014/main" id="{A2647679-1DCF-470B-B2D8-C37A70515A0D}"/>
              </a:ext>
            </a:extLst>
          </p:cNvPr>
          <p:cNvSpPr>
            <a:spLocks noGrp="1"/>
          </p:cNvSpPr>
          <p:nvPr>
            <p:ph type="sldNum" sz="quarter" idx="12"/>
          </p:nvPr>
        </p:nvSpPr>
        <p:spPr/>
        <p:txBody>
          <a:bodyPr/>
          <a:lstStyle/>
          <a:p>
            <a:fld id="{FBCBE58A-7FCB-4EF7-A36F-7F30432B414B}" type="slidenum">
              <a:rPr kumimoji="1" lang="ja-JP" altLang="en-US" smtClean="0"/>
              <a:t>20</a:t>
            </a:fld>
            <a:endParaRPr kumimoji="1" lang="ja-JP" altLang="en-US"/>
          </a:p>
        </p:txBody>
      </p:sp>
    </p:spTree>
    <p:extLst>
      <p:ext uri="{BB962C8B-B14F-4D97-AF65-F5344CB8AC3E}">
        <p14:creationId xmlns:p14="http://schemas.microsoft.com/office/powerpoint/2010/main" val="3940898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76A35-D630-4683-B086-E1185BB2A720}"/>
              </a:ext>
            </a:extLst>
          </p:cNvPr>
          <p:cNvSpPr>
            <a:spLocks noGrp="1"/>
          </p:cNvSpPr>
          <p:nvPr>
            <p:ph type="title"/>
          </p:nvPr>
        </p:nvSpPr>
        <p:spPr/>
        <p:txBody>
          <a:bodyPr>
            <a:normAutofit fontScale="90000"/>
          </a:bodyPr>
          <a:lstStyle/>
          <a:p>
            <a:pPr marL="0" indent="0">
              <a:lnSpc>
                <a:spcPct val="100000"/>
              </a:lnSpc>
              <a:buNone/>
            </a:pPr>
            <a:r>
              <a:rPr lang="ja-JP" altLang="en-US" dirty="0">
                <a:solidFill>
                  <a:schemeClr val="tx1"/>
                </a:solidFill>
              </a:rPr>
              <a:t>数値実験</a:t>
            </a:r>
            <a:endParaRPr lang="en-US" altLang="ja-JP" sz="4800" dirty="0">
              <a:solidFill>
                <a:schemeClr val="tx1"/>
              </a:solidFill>
            </a:endParaRPr>
          </a:p>
        </p:txBody>
      </p:sp>
      <p:sp>
        <p:nvSpPr>
          <p:cNvPr id="3" name="コンテンツ プレースホルダー 2">
            <a:extLst>
              <a:ext uri="{FF2B5EF4-FFF2-40B4-BE49-F238E27FC236}">
                <a16:creationId xmlns:a16="http://schemas.microsoft.com/office/drawing/2014/main" id="{8470EA99-A7FC-47F9-8F25-EE9B7925DA31}"/>
              </a:ext>
            </a:extLst>
          </p:cNvPr>
          <p:cNvSpPr>
            <a:spLocks noGrp="1"/>
          </p:cNvSpPr>
          <p:nvPr>
            <p:ph idx="1"/>
          </p:nvPr>
        </p:nvSpPr>
        <p:spPr>
          <a:xfrm>
            <a:off x="628650" y="977705"/>
            <a:ext cx="8321041" cy="5378646"/>
          </a:xfrm>
        </p:spPr>
        <p:txBody>
          <a:bodyPr>
            <a:normAutofit fontScale="92500"/>
          </a:bodyPr>
          <a:lstStyle/>
          <a:p>
            <a:pPr>
              <a:lnSpc>
                <a:spcPct val="150000"/>
              </a:lnSpc>
              <a:buFont typeface="Wingdings" panose="05000000000000000000" pitchFamily="2" charset="2"/>
              <a:buChar char="l"/>
            </a:pPr>
            <a:r>
              <a:rPr lang="ja-JP" altLang="en-US" dirty="0">
                <a:solidFill>
                  <a:schemeClr val="tx1"/>
                </a:solidFill>
              </a:rPr>
              <a:t>評価指標</a:t>
            </a:r>
            <a:endParaRPr lang="en-US" altLang="ja-JP" dirty="0">
              <a:solidFill>
                <a:schemeClr val="tx1"/>
              </a:solidFill>
            </a:endParaRPr>
          </a:p>
          <a:p>
            <a:pPr lvl="1">
              <a:lnSpc>
                <a:spcPct val="150000"/>
              </a:lnSpc>
              <a:buFont typeface="Arial" panose="020B0604020202020204" pitchFamily="34" charset="0"/>
              <a:buChar char="•"/>
            </a:pPr>
            <a:r>
              <a:rPr lang="en-US" altLang="ja-JP" sz="2800" dirty="0">
                <a:solidFill>
                  <a:schemeClr val="tx1"/>
                </a:solidFill>
              </a:rPr>
              <a:t>Accuracy</a:t>
            </a:r>
          </a:p>
          <a:p>
            <a:pPr lvl="1">
              <a:lnSpc>
                <a:spcPct val="150000"/>
              </a:lnSpc>
              <a:buFont typeface="Arial" panose="020B0604020202020204" pitchFamily="34" charset="0"/>
              <a:buChar char="•"/>
            </a:pPr>
            <a:r>
              <a:rPr lang="en-US" altLang="ja-JP" sz="2800" dirty="0">
                <a:solidFill>
                  <a:schemeClr val="tx1"/>
                </a:solidFill>
              </a:rPr>
              <a:t>Macro-Precision</a:t>
            </a:r>
          </a:p>
          <a:p>
            <a:pPr lvl="1">
              <a:lnSpc>
                <a:spcPct val="150000"/>
              </a:lnSpc>
              <a:buFont typeface="Arial" panose="020B0604020202020204" pitchFamily="34" charset="0"/>
              <a:buChar char="•"/>
            </a:pPr>
            <a:r>
              <a:rPr lang="en-US" altLang="ja-JP" sz="2800" dirty="0">
                <a:solidFill>
                  <a:schemeClr val="tx1"/>
                </a:solidFill>
              </a:rPr>
              <a:t>Macro-Recall</a:t>
            </a:r>
          </a:p>
          <a:p>
            <a:pPr lvl="1">
              <a:lnSpc>
                <a:spcPct val="150000"/>
              </a:lnSpc>
              <a:buFont typeface="Arial" panose="020B0604020202020204" pitchFamily="34" charset="0"/>
              <a:buChar char="•"/>
            </a:pPr>
            <a:r>
              <a:rPr lang="en-US" altLang="ja-JP" sz="2800" dirty="0">
                <a:solidFill>
                  <a:schemeClr val="tx1"/>
                </a:solidFill>
              </a:rPr>
              <a:t>Macro-F1 measure</a:t>
            </a:r>
          </a:p>
          <a:p>
            <a:pPr>
              <a:lnSpc>
                <a:spcPct val="150000"/>
              </a:lnSpc>
              <a:buFont typeface="Wingdings" panose="05000000000000000000" pitchFamily="2" charset="2"/>
              <a:buChar char="l"/>
            </a:pPr>
            <a:r>
              <a:rPr lang="ja-JP" altLang="en-US" dirty="0">
                <a:solidFill>
                  <a:schemeClr val="tx1"/>
                </a:solidFill>
              </a:rPr>
              <a:t>検証データで 最も </a:t>
            </a:r>
            <a:r>
              <a:rPr lang="en-US" altLang="ja-JP" dirty="0">
                <a:solidFill>
                  <a:schemeClr val="tx1"/>
                </a:solidFill>
              </a:rPr>
              <a:t>F1 </a:t>
            </a:r>
            <a:r>
              <a:rPr lang="ja-JP" altLang="en-US" dirty="0">
                <a:solidFill>
                  <a:schemeClr val="tx1"/>
                </a:solidFill>
              </a:rPr>
              <a:t>が高いエポックの</a:t>
            </a:r>
            <a:endParaRPr lang="en-US" altLang="ja-JP" dirty="0">
              <a:solidFill>
                <a:schemeClr val="tx1"/>
              </a:solidFill>
            </a:endParaRPr>
          </a:p>
          <a:p>
            <a:pPr marL="0" indent="0">
              <a:lnSpc>
                <a:spcPct val="150000"/>
              </a:lnSpc>
              <a:buNone/>
            </a:pPr>
            <a:r>
              <a:rPr lang="ja-JP" altLang="en-US" dirty="0">
                <a:solidFill>
                  <a:schemeClr val="tx1"/>
                </a:solidFill>
              </a:rPr>
              <a:t>　モデルをテストデータで評価</a:t>
            </a:r>
            <a:endParaRPr lang="en-US" altLang="ja-JP" dirty="0">
              <a:solidFill>
                <a:schemeClr val="tx1"/>
              </a:solidFill>
            </a:endParaRPr>
          </a:p>
          <a:p>
            <a:pPr>
              <a:lnSpc>
                <a:spcPct val="150000"/>
              </a:lnSpc>
              <a:buFont typeface="Wingdings" panose="05000000000000000000" pitchFamily="2" charset="2"/>
              <a:buChar char="l"/>
            </a:pPr>
            <a:r>
              <a:rPr lang="en-US" altLang="ja-JP" dirty="0">
                <a:solidFill>
                  <a:schemeClr val="tx1"/>
                </a:solidFill>
              </a:rPr>
              <a:t> 5 </a:t>
            </a:r>
            <a:r>
              <a:rPr lang="ja-JP" altLang="en-US" dirty="0">
                <a:solidFill>
                  <a:schemeClr val="tx1"/>
                </a:solidFill>
              </a:rPr>
              <a:t>回試行による実験</a:t>
            </a:r>
            <a:endParaRPr lang="en-US" altLang="ja-JP"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3600" dirty="0">
              <a:solidFill>
                <a:schemeClr val="tx1"/>
              </a:solidFill>
            </a:endParaRPr>
          </a:p>
        </p:txBody>
      </p:sp>
      <p:sp>
        <p:nvSpPr>
          <p:cNvPr id="11" name="スライド番号プレースホルダー 10">
            <a:extLst>
              <a:ext uri="{FF2B5EF4-FFF2-40B4-BE49-F238E27FC236}">
                <a16:creationId xmlns:a16="http://schemas.microsoft.com/office/drawing/2014/main" id="{A2647679-1DCF-470B-B2D8-C37A70515A0D}"/>
              </a:ext>
            </a:extLst>
          </p:cNvPr>
          <p:cNvSpPr>
            <a:spLocks noGrp="1"/>
          </p:cNvSpPr>
          <p:nvPr>
            <p:ph type="sldNum" sz="quarter" idx="12"/>
          </p:nvPr>
        </p:nvSpPr>
        <p:spPr/>
        <p:txBody>
          <a:bodyPr/>
          <a:lstStyle/>
          <a:p>
            <a:fld id="{FBCBE58A-7FCB-4EF7-A36F-7F30432B414B}" type="slidenum">
              <a:rPr kumimoji="1" lang="ja-JP" altLang="en-US" smtClean="0"/>
              <a:t>21</a:t>
            </a:fld>
            <a:endParaRPr kumimoji="1" lang="ja-JP" altLang="en-US"/>
          </a:p>
        </p:txBody>
      </p:sp>
    </p:spTree>
    <p:extLst>
      <p:ext uri="{BB962C8B-B14F-4D97-AF65-F5344CB8AC3E}">
        <p14:creationId xmlns:p14="http://schemas.microsoft.com/office/powerpoint/2010/main" val="37411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9C7BB7-3E81-4EBE-8D24-9EAF07FE6305}"/>
              </a:ext>
            </a:extLst>
          </p:cNvPr>
          <p:cNvSpPr>
            <a:spLocks noGrp="1"/>
          </p:cNvSpPr>
          <p:nvPr>
            <p:ph type="title"/>
          </p:nvPr>
        </p:nvSpPr>
        <p:spPr/>
        <p:txBody>
          <a:bodyPr/>
          <a:lstStyle/>
          <a:p>
            <a:r>
              <a:rPr kumimoji="1" lang="ja-JP" altLang="en-US" dirty="0">
                <a:solidFill>
                  <a:schemeClr val="tx1"/>
                </a:solidFill>
              </a:rPr>
              <a:t>発表の流れ</a:t>
            </a:r>
          </a:p>
        </p:txBody>
      </p:sp>
      <p:sp>
        <p:nvSpPr>
          <p:cNvPr id="3" name="コンテンツ プレースホルダー 2">
            <a:extLst>
              <a:ext uri="{FF2B5EF4-FFF2-40B4-BE49-F238E27FC236}">
                <a16:creationId xmlns:a16="http://schemas.microsoft.com/office/drawing/2014/main" id="{AA4064A8-7345-4871-A3B5-D13A6D8CB34B}"/>
              </a:ext>
            </a:extLst>
          </p:cNvPr>
          <p:cNvSpPr>
            <a:spLocks noGrp="1"/>
          </p:cNvSpPr>
          <p:nvPr>
            <p:ph idx="1"/>
          </p:nvPr>
        </p:nvSpPr>
        <p:spPr/>
        <p:txBody>
          <a:bodyPr>
            <a:normAutofit/>
          </a:bodyPr>
          <a:lstStyle/>
          <a:p>
            <a:pPr>
              <a:lnSpc>
                <a:spcPct val="150000"/>
              </a:lnSpc>
              <a:buFont typeface="Wingdings" panose="05000000000000000000" pitchFamily="2" charset="2"/>
              <a:buChar char="l"/>
            </a:pPr>
            <a:r>
              <a:rPr kumimoji="1" lang="ja-JP" altLang="en-US" sz="2800" dirty="0">
                <a:solidFill>
                  <a:schemeClr val="bg1">
                    <a:lumMod val="85000"/>
                  </a:schemeClr>
                </a:solidFill>
              </a:rPr>
              <a:t>はじめに</a:t>
            </a:r>
            <a:endParaRPr kumimoji="1" lang="en-US" altLang="ja-JP" sz="2800" dirty="0">
              <a:solidFill>
                <a:schemeClr val="bg1">
                  <a:lumMod val="85000"/>
                </a:schemeClr>
              </a:solidFill>
            </a:endParaRPr>
          </a:p>
          <a:p>
            <a:pPr>
              <a:lnSpc>
                <a:spcPct val="150000"/>
              </a:lnSpc>
              <a:buFont typeface="Wingdings" panose="05000000000000000000" pitchFamily="2" charset="2"/>
              <a:buChar char="l"/>
            </a:pPr>
            <a:r>
              <a:rPr lang="ja-JP" altLang="en-US" sz="2800" dirty="0">
                <a:solidFill>
                  <a:schemeClr val="bg1">
                    <a:lumMod val="85000"/>
                  </a:schemeClr>
                </a:solidFill>
              </a:rPr>
              <a:t>要素技術</a:t>
            </a:r>
            <a:endParaRPr lang="en-US" altLang="ja-JP" sz="2800" dirty="0">
              <a:solidFill>
                <a:schemeClr val="bg1">
                  <a:lumMod val="85000"/>
                </a:schemeClr>
              </a:solidFill>
            </a:endParaRPr>
          </a:p>
          <a:p>
            <a:pPr>
              <a:lnSpc>
                <a:spcPct val="150000"/>
              </a:lnSpc>
              <a:buFont typeface="Wingdings" panose="05000000000000000000" pitchFamily="2" charset="2"/>
              <a:buChar char="l"/>
            </a:pPr>
            <a:r>
              <a:rPr lang="ja-JP" altLang="en-US" sz="2800" dirty="0">
                <a:solidFill>
                  <a:schemeClr val="bg1">
                    <a:lumMod val="85000"/>
                  </a:schemeClr>
                </a:solidFill>
              </a:rPr>
              <a:t>提案手法</a:t>
            </a:r>
            <a:endParaRPr lang="en-US" altLang="ja-JP" sz="2800" dirty="0">
              <a:solidFill>
                <a:schemeClr val="bg1">
                  <a:lumMod val="85000"/>
                </a:schemeClr>
              </a:solidFill>
            </a:endParaRPr>
          </a:p>
          <a:p>
            <a:pPr>
              <a:lnSpc>
                <a:spcPct val="150000"/>
              </a:lnSpc>
              <a:buFont typeface="Wingdings" panose="05000000000000000000" pitchFamily="2" charset="2"/>
              <a:buChar char="l"/>
            </a:pPr>
            <a:r>
              <a:rPr lang="ja-JP" altLang="en-US" sz="2800" dirty="0">
                <a:solidFill>
                  <a:schemeClr val="bg1">
                    <a:lumMod val="85000"/>
                  </a:schemeClr>
                </a:solidFill>
              </a:rPr>
              <a:t>数値実験</a:t>
            </a:r>
            <a:endParaRPr lang="en-US" altLang="ja-JP" sz="2800" dirty="0">
              <a:solidFill>
                <a:schemeClr val="bg1">
                  <a:lumMod val="85000"/>
                </a:schemeClr>
              </a:solidFill>
            </a:endParaRPr>
          </a:p>
          <a:p>
            <a:pPr>
              <a:lnSpc>
                <a:spcPct val="150000"/>
              </a:lnSpc>
              <a:buFont typeface="Wingdings" panose="05000000000000000000" pitchFamily="2" charset="2"/>
              <a:buChar char="l"/>
            </a:pPr>
            <a:r>
              <a:rPr kumimoji="1" lang="ja-JP" altLang="en-US" sz="2800" dirty="0">
                <a:solidFill>
                  <a:schemeClr val="tx1"/>
                </a:solidFill>
              </a:rPr>
              <a:t>結果と考察</a:t>
            </a:r>
            <a:endParaRPr kumimoji="1" lang="en-US" altLang="ja-JP" sz="2800" dirty="0">
              <a:solidFill>
                <a:schemeClr val="tx1"/>
              </a:solidFill>
            </a:endParaRPr>
          </a:p>
          <a:p>
            <a:pPr>
              <a:lnSpc>
                <a:spcPct val="150000"/>
              </a:lnSpc>
              <a:buFont typeface="Wingdings" panose="05000000000000000000" pitchFamily="2" charset="2"/>
              <a:buChar char="l"/>
            </a:pPr>
            <a:r>
              <a:rPr lang="ja-JP" altLang="en-US" sz="2800" dirty="0">
                <a:solidFill>
                  <a:schemeClr val="bg1">
                    <a:lumMod val="85000"/>
                  </a:schemeClr>
                </a:solidFill>
              </a:rPr>
              <a:t>まとめと今後の課題</a:t>
            </a:r>
            <a:endParaRPr kumimoji="1" lang="ja-JP" altLang="en-US" sz="2800" dirty="0">
              <a:solidFill>
                <a:schemeClr val="bg1">
                  <a:lumMod val="8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7E716D5A-CE5F-462D-AB3F-BCD692F9B7ED}"/>
              </a:ext>
            </a:extLst>
          </p:cNvPr>
          <p:cNvSpPr>
            <a:spLocks noGrp="1"/>
          </p:cNvSpPr>
          <p:nvPr>
            <p:ph type="sldNum" sz="quarter" idx="12"/>
          </p:nvPr>
        </p:nvSpPr>
        <p:spPr/>
        <p:txBody>
          <a:bodyPr/>
          <a:lstStyle/>
          <a:p>
            <a:fld id="{DF705B4D-58A4-40F5-9112-2B01458037F0}" type="slidenum">
              <a:rPr kumimoji="1" lang="ja-JP" altLang="en-US" smtClean="0"/>
              <a:t>22</a:t>
            </a:fld>
            <a:endParaRPr kumimoji="1" lang="ja-JP" altLang="en-US"/>
          </a:p>
        </p:txBody>
      </p:sp>
    </p:spTree>
    <p:extLst>
      <p:ext uri="{BB962C8B-B14F-4D97-AF65-F5344CB8AC3E}">
        <p14:creationId xmlns:p14="http://schemas.microsoft.com/office/powerpoint/2010/main" val="3112559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76A35-D630-4683-B086-E1185BB2A720}"/>
              </a:ext>
            </a:extLst>
          </p:cNvPr>
          <p:cNvSpPr>
            <a:spLocks noGrp="1"/>
          </p:cNvSpPr>
          <p:nvPr>
            <p:ph type="title"/>
          </p:nvPr>
        </p:nvSpPr>
        <p:spPr/>
        <p:txBody>
          <a:bodyPr>
            <a:normAutofit fontScale="90000"/>
          </a:bodyPr>
          <a:lstStyle/>
          <a:p>
            <a:pPr marL="0" indent="0">
              <a:lnSpc>
                <a:spcPct val="100000"/>
              </a:lnSpc>
              <a:buNone/>
            </a:pPr>
            <a:r>
              <a:rPr lang="ja-JP" altLang="en-US" dirty="0">
                <a:solidFill>
                  <a:schemeClr val="tx1"/>
                </a:solidFill>
              </a:rPr>
              <a:t>結果と考察</a:t>
            </a:r>
            <a:endParaRPr lang="en-US" altLang="ja-JP" sz="4800" dirty="0">
              <a:solidFill>
                <a:schemeClr val="tx1"/>
              </a:solidFill>
            </a:endParaRPr>
          </a:p>
        </p:txBody>
      </p:sp>
      <p:sp>
        <p:nvSpPr>
          <p:cNvPr id="3" name="コンテンツ プレースホルダー 2">
            <a:extLst>
              <a:ext uri="{FF2B5EF4-FFF2-40B4-BE49-F238E27FC236}">
                <a16:creationId xmlns:a16="http://schemas.microsoft.com/office/drawing/2014/main" id="{8470EA99-A7FC-47F9-8F25-EE9B7925DA31}"/>
              </a:ext>
            </a:extLst>
          </p:cNvPr>
          <p:cNvSpPr>
            <a:spLocks noGrp="1"/>
          </p:cNvSpPr>
          <p:nvPr>
            <p:ph idx="1"/>
          </p:nvPr>
        </p:nvSpPr>
        <p:spPr>
          <a:xfrm>
            <a:off x="822960" y="1845733"/>
            <a:ext cx="8321040" cy="4543099"/>
          </a:xfrm>
        </p:spPr>
        <p:txBody>
          <a:bodyPr>
            <a:normAutofit/>
          </a:bodyPr>
          <a:lstStyle/>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3600" dirty="0">
              <a:solidFill>
                <a:schemeClr val="tx1"/>
              </a:solidFill>
            </a:endParaRPr>
          </a:p>
        </p:txBody>
      </p:sp>
      <p:sp>
        <p:nvSpPr>
          <p:cNvPr id="11" name="スライド番号プレースホルダー 10">
            <a:extLst>
              <a:ext uri="{FF2B5EF4-FFF2-40B4-BE49-F238E27FC236}">
                <a16:creationId xmlns:a16="http://schemas.microsoft.com/office/drawing/2014/main" id="{A2647679-1DCF-470B-B2D8-C37A70515A0D}"/>
              </a:ext>
            </a:extLst>
          </p:cNvPr>
          <p:cNvSpPr>
            <a:spLocks noGrp="1"/>
          </p:cNvSpPr>
          <p:nvPr>
            <p:ph type="sldNum" sz="quarter" idx="12"/>
          </p:nvPr>
        </p:nvSpPr>
        <p:spPr>
          <a:xfrm>
            <a:off x="6457950" y="182563"/>
            <a:ext cx="2057400" cy="365125"/>
          </a:xfrm>
        </p:spPr>
        <p:txBody>
          <a:bodyPr/>
          <a:lstStyle/>
          <a:p>
            <a:fld id="{FBCBE58A-7FCB-4EF7-A36F-7F30432B414B}" type="slidenum">
              <a:rPr kumimoji="1" lang="ja-JP" altLang="en-US" smtClean="0"/>
              <a:t>23</a:t>
            </a:fld>
            <a:endParaRPr kumimoji="1" lang="ja-JP" altLang="en-US" dirty="0"/>
          </a:p>
        </p:txBody>
      </p:sp>
      <p:graphicFrame>
        <p:nvGraphicFramePr>
          <p:cNvPr id="7" name="表 6">
            <a:extLst>
              <a:ext uri="{FF2B5EF4-FFF2-40B4-BE49-F238E27FC236}">
                <a16:creationId xmlns:a16="http://schemas.microsoft.com/office/drawing/2014/main" id="{C2F82DEE-5D6B-565E-B3C6-16ACBFAAA8C7}"/>
              </a:ext>
            </a:extLst>
          </p:cNvPr>
          <p:cNvGraphicFramePr>
            <a:graphicFrameLocks noGrp="1"/>
          </p:cNvGraphicFramePr>
          <p:nvPr>
            <p:extLst>
              <p:ext uri="{D42A27DB-BD31-4B8C-83A1-F6EECF244321}">
                <p14:modId xmlns:p14="http://schemas.microsoft.com/office/powerpoint/2010/main" val="3975059715"/>
              </p:ext>
            </p:extLst>
          </p:nvPr>
        </p:nvGraphicFramePr>
        <p:xfrm>
          <a:off x="0" y="977705"/>
          <a:ext cx="9144000" cy="5880297"/>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937587637"/>
                    </a:ext>
                  </a:extLst>
                </a:gridCol>
                <a:gridCol w="1524000">
                  <a:extLst>
                    <a:ext uri="{9D8B030D-6E8A-4147-A177-3AD203B41FA5}">
                      <a16:colId xmlns:a16="http://schemas.microsoft.com/office/drawing/2014/main" val="3880386807"/>
                    </a:ext>
                  </a:extLst>
                </a:gridCol>
                <a:gridCol w="1524000">
                  <a:extLst>
                    <a:ext uri="{9D8B030D-6E8A-4147-A177-3AD203B41FA5}">
                      <a16:colId xmlns:a16="http://schemas.microsoft.com/office/drawing/2014/main" val="4035513263"/>
                    </a:ext>
                  </a:extLst>
                </a:gridCol>
                <a:gridCol w="1524000">
                  <a:extLst>
                    <a:ext uri="{9D8B030D-6E8A-4147-A177-3AD203B41FA5}">
                      <a16:colId xmlns:a16="http://schemas.microsoft.com/office/drawing/2014/main" val="1106400692"/>
                    </a:ext>
                  </a:extLst>
                </a:gridCol>
                <a:gridCol w="1524000">
                  <a:extLst>
                    <a:ext uri="{9D8B030D-6E8A-4147-A177-3AD203B41FA5}">
                      <a16:colId xmlns:a16="http://schemas.microsoft.com/office/drawing/2014/main" val="1039541447"/>
                    </a:ext>
                  </a:extLst>
                </a:gridCol>
                <a:gridCol w="1524000">
                  <a:extLst>
                    <a:ext uri="{9D8B030D-6E8A-4147-A177-3AD203B41FA5}">
                      <a16:colId xmlns:a16="http://schemas.microsoft.com/office/drawing/2014/main" val="3732266452"/>
                    </a:ext>
                  </a:extLst>
                </a:gridCol>
              </a:tblGrid>
              <a:tr h="364350">
                <a:tc>
                  <a:txBody>
                    <a:bodyPr/>
                    <a:lstStyle/>
                    <a:p>
                      <a:pPr algn="ctr"/>
                      <a:r>
                        <a:rPr kumimoji="1" lang="ja-JP" altLang="en-US" sz="1400" dirty="0"/>
                        <a:t>プーリング手法</a:t>
                      </a:r>
                    </a:p>
                  </a:txBody>
                  <a:tcPr>
                    <a:solidFill>
                      <a:schemeClr val="bg1">
                        <a:lumMod val="85000"/>
                      </a:schemeClr>
                    </a:solidFill>
                  </a:tcPr>
                </a:tc>
                <a:tc>
                  <a:txBody>
                    <a:bodyPr/>
                    <a:lstStyle/>
                    <a:p>
                      <a:pPr algn="ctr"/>
                      <a:r>
                        <a:rPr kumimoji="1" lang="ja-JP" altLang="en-US" sz="1600" dirty="0"/>
                        <a:t>学習層</a:t>
                      </a:r>
                    </a:p>
                  </a:txBody>
                  <a:tcPr>
                    <a:solidFill>
                      <a:schemeClr val="bg1">
                        <a:lumMod val="85000"/>
                      </a:schemeClr>
                    </a:solidFill>
                  </a:tcPr>
                </a:tc>
                <a:tc>
                  <a:txBody>
                    <a:bodyPr/>
                    <a:lstStyle/>
                    <a:p>
                      <a:pPr algn="ctr"/>
                      <a:r>
                        <a:rPr kumimoji="1" lang="en-US" altLang="ja-JP" sz="1600" dirty="0"/>
                        <a:t>Accuracy</a:t>
                      </a:r>
                      <a:endParaRPr kumimoji="1" lang="ja-JP" altLang="en-US" sz="1600" dirty="0"/>
                    </a:p>
                  </a:txBody>
                  <a:tcPr>
                    <a:solidFill>
                      <a:schemeClr val="bg1">
                        <a:lumMod val="85000"/>
                      </a:schemeClr>
                    </a:solidFill>
                  </a:tcPr>
                </a:tc>
                <a:tc>
                  <a:txBody>
                    <a:bodyPr/>
                    <a:lstStyle/>
                    <a:p>
                      <a:pPr algn="ctr"/>
                      <a:r>
                        <a:rPr kumimoji="1" lang="en-US" altLang="ja-JP" sz="1600" dirty="0"/>
                        <a:t>Precision</a:t>
                      </a:r>
                      <a:endParaRPr kumimoji="1" lang="ja-JP" altLang="en-US" sz="1600" dirty="0"/>
                    </a:p>
                  </a:txBody>
                  <a:tcPr>
                    <a:solidFill>
                      <a:schemeClr val="bg1">
                        <a:lumMod val="85000"/>
                      </a:schemeClr>
                    </a:solidFill>
                  </a:tcPr>
                </a:tc>
                <a:tc>
                  <a:txBody>
                    <a:bodyPr/>
                    <a:lstStyle/>
                    <a:p>
                      <a:pPr algn="ctr"/>
                      <a:r>
                        <a:rPr kumimoji="1" lang="en-US" altLang="ja-JP" sz="1600" dirty="0"/>
                        <a:t>Recall</a:t>
                      </a:r>
                      <a:endParaRPr kumimoji="1" lang="ja-JP" altLang="en-US" sz="1600" dirty="0"/>
                    </a:p>
                  </a:txBody>
                  <a:tcPr>
                    <a:solidFill>
                      <a:schemeClr val="bg1">
                        <a:lumMod val="85000"/>
                      </a:schemeClr>
                    </a:solidFill>
                  </a:tcPr>
                </a:tc>
                <a:tc>
                  <a:txBody>
                    <a:bodyPr/>
                    <a:lstStyle/>
                    <a:p>
                      <a:pPr algn="ctr"/>
                      <a:r>
                        <a:rPr kumimoji="1" lang="en-US" altLang="ja-JP" sz="1600" dirty="0"/>
                        <a:t>F1</a:t>
                      </a:r>
                      <a:endParaRPr kumimoji="1" lang="ja-JP" altLang="en-US" sz="1600" dirty="0"/>
                    </a:p>
                  </a:txBody>
                  <a:tcPr>
                    <a:solidFill>
                      <a:schemeClr val="bg1">
                        <a:lumMod val="85000"/>
                      </a:schemeClr>
                    </a:solidFill>
                  </a:tcPr>
                </a:tc>
                <a:extLst>
                  <a:ext uri="{0D108BD9-81ED-4DB2-BD59-A6C34878D82A}">
                    <a16:rowId xmlns:a16="http://schemas.microsoft.com/office/drawing/2014/main" val="2359731404"/>
                  </a:ext>
                </a:extLst>
              </a:tr>
              <a:tr h="612883">
                <a:tc rowSpan="3">
                  <a:txBody>
                    <a:bodyPr/>
                    <a:lstStyle/>
                    <a:p>
                      <a:pPr algn="ctr"/>
                      <a:r>
                        <a:rPr kumimoji="1" lang="en-US" altLang="ja-JP" sz="1600" dirty="0"/>
                        <a:t>CLS</a:t>
                      </a:r>
                      <a:endParaRPr kumimoji="1" lang="ja-JP" altLang="en-US" sz="1600" dirty="0"/>
                    </a:p>
                  </a:txBody>
                  <a:tcPr anchor="ctr">
                    <a:solidFill>
                      <a:schemeClr val="bg1">
                        <a:lumMod val="85000"/>
                      </a:schemeClr>
                    </a:solidFill>
                  </a:tcPr>
                </a:tc>
                <a:tc>
                  <a:txBody>
                    <a:bodyPr/>
                    <a:lstStyle/>
                    <a:p>
                      <a:pPr algn="ctr"/>
                      <a:r>
                        <a:rPr kumimoji="1" lang="en-US" altLang="ja-JP" sz="1600" dirty="0"/>
                        <a:t>All</a:t>
                      </a:r>
                      <a:endParaRPr kumimoji="1" lang="ja-JP" altLang="en-US" sz="1600" dirty="0"/>
                    </a:p>
                  </a:txBody>
                  <a:tcPr/>
                </a:tc>
                <a:tc>
                  <a:txBody>
                    <a:bodyPr/>
                    <a:lstStyle/>
                    <a:p>
                      <a:pPr algn="ctr"/>
                      <a:r>
                        <a:rPr kumimoji="1" lang="en-US" altLang="ja-JP" sz="1600" dirty="0"/>
                        <a:t>0.9734 (0.0011)</a:t>
                      </a:r>
                      <a:endParaRPr kumimoji="1" lang="ja-JP" altLang="en-US" sz="1600" dirty="0"/>
                    </a:p>
                  </a:txBody>
                  <a:tcPr/>
                </a:tc>
                <a:tc>
                  <a:txBody>
                    <a:bodyPr/>
                    <a:lstStyle/>
                    <a:p>
                      <a:pPr algn="ctr"/>
                      <a:r>
                        <a:rPr kumimoji="1" lang="en-US" altLang="ja-JP" sz="1600" dirty="0"/>
                        <a:t>0.9729 (0.0019)</a:t>
                      </a:r>
                      <a:endParaRPr kumimoji="1" lang="ja-JP" altLang="en-US" sz="1600" dirty="0"/>
                    </a:p>
                  </a:txBody>
                  <a:tcPr/>
                </a:tc>
                <a:tc>
                  <a:txBody>
                    <a:bodyPr/>
                    <a:lstStyle/>
                    <a:p>
                      <a:pPr algn="ctr"/>
                      <a:r>
                        <a:rPr kumimoji="1" lang="en-US" altLang="ja-JP" sz="1600" dirty="0"/>
                        <a:t>0.9678 (0.0005)</a:t>
                      </a:r>
                      <a:endParaRPr kumimoji="1" lang="ja-JP" altLang="en-US" sz="1600" dirty="0"/>
                    </a:p>
                  </a:txBody>
                  <a:tcPr/>
                </a:tc>
                <a:tc>
                  <a:txBody>
                    <a:bodyPr/>
                    <a:lstStyle/>
                    <a:p>
                      <a:pPr algn="ctr"/>
                      <a:r>
                        <a:rPr kumimoji="1" lang="en-US" altLang="ja-JP" sz="1600" dirty="0"/>
                        <a:t>0.9699 (0.0005)</a:t>
                      </a:r>
                      <a:endParaRPr kumimoji="1" lang="ja-JP" altLang="en-US" sz="1600" dirty="0"/>
                    </a:p>
                  </a:txBody>
                  <a:tcPr/>
                </a:tc>
                <a:extLst>
                  <a:ext uri="{0D108BD9-81ED-4DB2-BD59-A6C34878D82A}">
                    <a16:rowId xmlns:a16="http://schemas.microsoft.com/office/drawing/2014/main" val="3423403276"/>
                  </a:ext>
                </a:extLst>
              </a:tr>
              <a:tr h="612883">
                <a:tc vMerge="1">
                  <a:txBody>
                    <a:bodyPr/>
                    <a:lstStyle/>
                    <a:p>
                      <a:endParaRPr kumimoji="1" lang="ja-JP" altLang="en-US" dirty="0"/>
                    </a:p>
                  </a:txBody>
                  <a:tcPr/>
                </a:tc>
                <a:tc>
                  <a:txBody>
                    <a:bodyPr/>
                    <a:lstStyle/>
                    <a:p>
                      <a:pPr algn="ctr"/>
                      <a:r>
                        <a:rPr kumimoji="1" lang="en-US" altLang="ja-JP" sz="1600" dirty="0"/>
                        <a:t>Last + Classifier</a:t>
                      </a:r>
                      <a:endParaRPr kumimoji="1" lang="ja-JP" altLang="en-US" sz="1600" dirty="0"/>
                    </a:p>
                  </a:txBody>
                  <a:tcPr/>
                </a:tc>
                <a:tc>
                  <a:txBody>
                    <a:bodyPr/>
                    <a:lstStyle/>
                    <a:p>
                      <a:pPr algn="ctr"/>
                      <a:r>
                        <a:rPr kumimoji="1" lang="en-US" altLang="ja-JP" sz="1600" dirty="0"/>
                        <a:t>0.9739 (0.0036)</a:t>
                      </a:r>
                      <a:endParaRPr kumimoji="1" lang="ja-JP" altLang="en-US" sz="1600" dirty="0"/>
                    </a:p>
                  </a:txBody>
                  <a:tcPr/>
                </a:tc>
                <a:tc>
                  <a:txBody>
                    <a:bodyPr/>
                    <a:lstStyle/>
                    <a:p>
                      <a:pPr algn="ctr"/>
                      <a:r>
                        <a:rPr kumimoji="1" lang="en-US" altLang="ja-JP" sz="1600" dirty="0"/>
                        <a:t>0.9722 (0.0033)</a:t>
                      </a:r>
                      <a:endParaRPr kumimoji="1" lang="ja-JP" altLang="en-US" sz="1600" dirty="0"/>
                    </a:p>
                  </a:txBody>
                  <a:tcPr/>
                </a:tc>
                <a:tc>
                  <a:txBody>
                    <a:bodyPr/>
                    <a:lstStyle/>
                    <a:p>
                      <a:pPr algn="ctr"/>
                      <a:r>
                        <a:rPr kumimoji="1" lang="en-US" altLang="ja-JP" sz="1600" dirty="0"/>
                        <a:t>0.9689 (0.0033)</a:t>
                      </a:r>
                      <a:endParaRPr kumimoji="1" lang="ja-JP" altLang="en-US" sz="1600" dirty="0"/>
                    </a:p>
                  </a:txBody>
                  <a:tcPr/>
                </a:tc>
                <a:tc>
                  <a:txBody>
                    <a:bodyPr/>
                    <a:lstStyle/>
                    <a:p>
                      <a:pPr algn="ctr"/>
                      <a:r>
                        <a:rPr kumimoji="1" lang="en-US" altLang="ja-JP" sz="1600" dirty="0"/>
                        <a:t>0.9701 (0.0049)</a:t>
                      </a:r>
                      <a:endParaRPr kumimoji="1" lang="ja-JP" altLang="en-US" sz="1600" dirty="0"/>
                    </a:p>
                  </a:txBody>
                  <a:tcPr/>
                </a:tc>
                <a:extLst>
                  <a:ext uri="{0D108BD9-81ED-4DB2-BD59-A6C34878D82A}">
                    <a16:rowId xmlns:a16="http://schemas.microsoft.com/office/drawing/2014/main" val="952498997"/>
                  </a:ext>
                </a:extLst>
              </a:tr>
              <a:tr h="612883">
                <a:tc vMerge="1">
                  <a:txBody>
                    <a:bodyPr/>
                    <a:lstStyle/>
                    <a:p>
                      <a:endParaRPr kumimoji="1" lang="ja-JP" altLang="en-US" dirty="0"/>
                    </a:p>
                  </a:txBody>
                  <a:tcPr/>
                </a:tc>
                <a:tc>
                  <a:txBody>
                    <a:bodyPr/>
                    <a:lstStyle/>
                    <a:p>
                      <a:pPr algn="ctr"/>
                      <a:r>
                        <a:rPr kumimoji="1" lang="en-US" altLang="ja-JP" sz="1600" dirty="0"/>
                        <a:t>Only Classifier</a:t>
                      </a:r>
                      <a:endParaRPr kumimoji="1" lang="ja-JP" altLang="en-US" sz="1600" dirty="0"/>
                    </a:p>
                  </a:txBody>
                  <a:tcPr/>
                </a:tc>
                <a:tc>
                  <a:txBody>
                    <a:bodyPr/>
                    <a:lstStyle/>
                    <a:p>
                      <a:pPr algn="ctr"/>
                      <a:r>
                        <a:rPr kumimoji="1" lang="en-US" altLang="ja-JP" sz="1600" dirty="0"/>
                        <a:t>0.9704 (0.0051)</a:t>
                      </a:r>
                      <a:endParaRPr kumimoji="1" lang="ja-JP" altLang="en-US" sz="1600" dirty="0"/>
                    </a:p>
                  </a:txBody>
                  <a:tcPr/>
                </a:tc>
                <a:tc>
                  <a:txBody>
                    <a:bodyPr/>
                    <a:lstStyle/>
                    <a:p>
                      <a:pPr algn="ctr"/>
                      <a:r>
                        <a:rPr kumimoji="1" lang="en-US" altLang="ja-JP" sz="1600" dirty="0"/>
                        <a:t>0.9704 (0.0051)</a:t>
                      </a:r>
                      <a:endParaRPr kumimoji="1" lang="ja-JP" altLang="en-US" sz="1600" dirty="0"/>
                    </a:p>
                  </a:txBody>
                  <a:tcPr/>
                </a:tc>
                <a:tc>
                  <a:txBody>
                    <a:bodyPr/>
                    <a:lstStyle/>
                    <a:p>
                      <a:pPr algn="ctr"/>
                      <a:r>
                        <a:rPr kumimoji="1" lang="en-US" altLang="ja-JP" sz="1600" dirty="0"/>
                        <a:t>0.9654 (0.0064)</a:t>
                      </a:r>
                      <a:endParaRPr kumimoji="1" lang="ja-JP" altLang="en-US" sz="1600" dirty="0"/>
                    </a:p>
                  </a:txBody>
                  <a:tcPr/>
                </a:tc>
                <a:tc>
                  <a:txBody>
                    <a:bodyPr/>
                    <a:lstStyle/>
                    <a:p>
                      <a:pPr algn="ctr"/>
                      <a:r>
                        <a:rPr kumimoji="1" lang="en-US" altLang="ja-JP" sz="1600" dirty="0"/>
                        <a:t>0.9673 (0.0057)</a:t>
                      </a:r>
                      <a:endParaRPr kumimoji="1" lang="ja-JP" altLang="en-US" sz="1600" dirty="0"/>
                    </a:p>
                  </a:txBody>
                  <a:tcPr/>
                </a:tc>
                <a:extLst>
                  <a:ext uri="{0D108BD9-81ED-4DB2-BD59-A6C34878D82A}">
                    <a16:rowId xmlns:a16="http://schemas.microsoft.com/office/drawing/2014/main" val="1198415845"/>
                  </a:ext>
                </a:extLst>
              </a:tr>
              <a:tr h="612883">
                <a:tc rowSpan="3">
                  <a:txBody>
                    <a:bodyPr/>
                    <a:lstStyle/>
                    <a:p>
                      <a:pPr algn="ctr"/>
                      <a:r>
                        <a:rPr kumimoji="1" lang="en-US" altLang="ja-JP" sz="1600" dirty="0"/>
                        <a:t>Average</a:t>
                      </a:r>
                      <a:endParaRPr kumimoji="1" lang="ja-JP" altLang="en-US" sz="1600" dirty="0"/>
                    </a:p>
                  </a:txBody>
                  <a:tcPr anchor="ctr">
                    <a:solidFill>
                      <a:schemeClr val="bg1">
                        <a:lumMod val="85000"/>
                      </a:schemeClr>
                    </a:solidFill>
                  </a:tcPr>
                </a:tc>
                <a:tc>
                  <a:txBody>
                    <a:bodyPr/>
                    <a:lstStyle/>
                    <a:p>
                      <a:pPr algn="ctr"/>
                      <a:r>
                        <a:rPr kumimoji="1" lang="en-US" altLang="ja-JP" sz="1600" dirty="0"/>
                        <a:t>All</a:t>
                      </a:r>
                      <a:endParaRPr kumimoji="1" lang="ja-JP" altLang="en-US" sz="1600" dirty="0"/>
                    </a:p>
                  </a:txBody>
                  <a:tcPr/>
                </a:tc>
                <a:tc>
                  <a:txBody>
                    <a:bodyPr/>
                    <a:lstStyle/>
                    <a:p>
                      <a:pPr algn="ctr"/>
                      <a:r>
                        <a:rPr kumimoji="1" lang="en-US" altLang="ja-JP" sz="1600" dirty="0"/>
                        <a:t>0.9603 (0.0072)</a:t>
                      </a:r>
                      <a:endParaRPr kumimoji="1" lang="ja-JP" altLang="en-US" sz="1600" dirty="0"/>
                    </a:p>
                  </a:txBody>
                  <a:tcPr/>
                </a:tc>
                <a:tc>
                  <a:txBody>
                    <a:bodyPr/>
                    <a:lstStyle/>
                    <a:p>
                      <a:pPr algn="ctr"/>
                      <a:r>
                        <a:rPr kumimoji="1" lang="en-US" altLang="ja-JP" sz="1600" dirty="0"/>
                        <a:t>0.9603 (0.0072)</a:t>
                      </a:r>
                      <a:endParaRPr kumimoji="1" lang="ja-JP" altLang="en-US" sz="1600" dirty="0"/>
                    </a:p>
                  </a:txBody>
                  <a:tcPr/>
                </a:tc>
                <a:tc>
                  <a:txBody>
                    <a:bodyPr/>
                    <a:lstStyle/>
                    <a:p>
                      <a:pPr algn="ctr"/>
                      <a:r>
                        <a:rPr kumimoji="1" lang="en-US" altLang="ja-JP" sz="1600" dirty="0"/>
                        <a:t>0.9624 (0.0084)</a:t>
                      </a:r>
                      <a:endParaRPr kumimoji="1" lang="ja-JP" altLang="en-US" sz="1600" dirty="0"/>
                    </a:p>
                  </a:txBody>
                  <a:tcPr/>
                </a:tc>
                <a:tc>
                  <a:txBody>
                    <a:bodyPr/>
                    <a:lstStyle/>
                    <a:p>
                      <a:pPr algn="ctr"/>
                      <a:r>
                        <a:rPr kumimoji="1" lang="en-US" altLang="ja-JP" sz="1600" dirty="0"/>
                        <a:t>0.9649 (0.0078)</a:t>
                      </a:r>
                      <a:endParaRPr kumimoji="1" lang="ja-JP" altLang="en-US" sz="1600" dirty="0"/>
                    </a:p>
                  </a:txBody>
                  <a:tcPr/>
                </a:tc>
                <a:extLst>
                  <a:ext uri="{0D108BD9-81ED-4DB2-BD59-A6C34878D82A}">
                    <a16:rowId xmlns:a16="http://schemas.microsoft.com/office/drawing/2014/main" val="1323742083"/>
                  </a:ext>
                </a:extLst>
              </a:tr>
              <a:tr h="612883">
                <a:tc vMerge="1">
                  <a:txBody>
                    <a:bodyPr/>
                    <a:lstStyle/>
                    <a:p>
                      <a:endParaRPr kumimoji="1" lang="ja-JP" altLang="en-US"/>
                    </a:p>
                  </a:txBody>
                  <a:tcPr/>
                </a:tc>
                <a:tc>
                  <a:txBody>
                    <a:bodyPr/>
                    <a:lstStyle/>
                    <a:p>
                      <a:pPr algn="ctr"/>
                      <a:r>
                        <a:rPr kumimoji="1" lang="en-US" altLang="ja-JP" sz="1600" dirty="0"/>
                        <a:t>Last + Classifier</a:t>
                      </a:r>
                      <a:endParaRPr kumimoji="1" lang="ja-JP" altLang="en-US" sz="1600" dirty="0"/>
                    </a:p>
                  </a:txBody>
                  <a:tcPr/>
                </a:tc>
                <a:tc>
                  <a:txBody>
                    <a:bodyPr/>
                    <a:lstStyle/>
                    <a:p>
                      <a:pPr algn="ctr"/>
                      <a:r>
                        <a:rPr kumimoji="1" lang="en-US" altLang="ja-JP" sz="1600" dirty="0"/>
                        <a:t>0.9712 (0.0055)</a:t>
                      </a:r>
                      <a:endParaRPr kumimoji="1" lang="ja-JP" altLang="en-US" sz="1600" dirty="0"/>
                    </a:p>
                  </a:txBody>
                  <a:tcPr/>
                </a:tc>
                <a:tc>
                  <a:txBody>
                    <a:bodyPr/>
                    <a:lstStyle/>
                    <a:p>
                      <a:pPr algn="ctr"/>
                      <a:r>
                        <a:rPr kumimoji="1" lang="en-US" altLang="ja-JP" sz="1600" dirty="0"/>
                        <a:t>0.9712 (0.0055)</a:t>
                      </a:r>
                      <a:endParaRPr kumimoji="1" lang="ja-JP" altLang="en-US" sz="1600" dirty="0"/>
                    </a:p>
                  </a:txBody>
                  <a:tcPr/>
                </a:tc>
                <a:tc>
                  <a:txBody>
                    <a:bodyPr/>
                    <a:lstStyle/>
                    <a:p>
                      <a:pPr algn="ctr"/>
                      <a:r>
                        <a:rPr kumimoji="1" lang="en-US" altLang="ja-JP" sz="1600" dirty="0"/>
                        <a:t>0.9671 (0.0061)</a:t>
                      </a:r>
                      <a:endParaRPr kumimoji="1" lang="ja-JP" altLang="en-US" sz="1600" dirty="0"/>
                    </a:p>
                  </a:txBody>
                  <a:tcPr/>
                </a:tc>
                <a:tc>
                  <a:txBody>
                    <a:bodyPr/>
                    <a:lstStyle/>
                    <a:p>
                      <a:pPr algn="ctr"/>
                      <a:r>
                        <a:rPr kumimoji="1" lang="en-US" altLang="ja-JP" sz="1600" dirty="0"/>
                        <a:t>0.9682 (0.0061)</a:t>
                      </a:r>
                      <a:endParaRPr kumimoji="1" lang="ja-JP" altLang="en-US" sz="1600" dirty="0"/>
                    </a:p>
                  </a:txBody>
                  <a:tcPr/>
                </a:tc>
                <a:extLst>
                  <a:ext uri="{0D108BD9-81ED-4DB2-BD59-A6C34878D82A}">
                    <a16:rowId xmlns:a16="http://schemas.microsoft.com/office/drawing/2014/main" val="2480481102"/>
                  </a:ext>
                </a:extLst>
              </a:tr>
              <a:tr h="612883">
                <a:tc vMerge="1">
                  <a:txBody>
                    <a:bodyPr/>
                    <a:lstStyle/>
                    <a:p>
                      <a:endParaRPr kumimoji="1" lang="ja-JP" altLang="en-US" dirty="0"/>
                    </a:p>
                  </a:txBody>
                  <a:tcPr/>
                </a:tc>
                <a:tc>
                  <a:txBody>
                    <a:bodyPr/>
                    <a:lstStyle/>
                    <a:p>
                      <a:pPr algn="ctr"/>
                      <a:r>
                        <a:rPr kumimoji="1" lang="en-US" altLang="ja-JP" sz="1600" dirty="0"/>
                        <a:t>Only Classifier</a:t>
                      </a:r>
                      <a:endParaRPr kumimoji="1" lang="ja-JP" altLang="en-US" sz="1600" dirty="0"/>
                    </a:p>
                  </a:txBody>
                  <a:tcPr/>
                </a:tc>
                <a:tc>
                  <a:txBody>
                    <a:bodyPr/>
                    <a:lstStyle/>
                    <a:p>
                      <a:pPr algn="ctr"/>
                      <a:r>
                        <a:rPr kumimoji="1" lang="en-US" altLang="ja-JP" sz="1600" dirty="0"/>
                        <a:t>0.9728 (0.0044)</a:t>
                      </a:r>
                      <a:endParaRPr kumimoji="1" lang="ja-JP" altLang="en-US" sz="1600" dirty="0"/>
                    </a:p>
                  </a:txBody>
                  <a:tcPr/>
                </a:tc>
                <a:tc>
                  <a:txBody>
                    <a:bodyPr/>
                    <a:lstStyle/>
                    <a:p>
                      <a:pPr algn="ctr"/>
                      <a:r>
                        <a:rPr kumimoji="1" lang="en-US" altLang="ja-JP" sz="1600" dirty="0"/>
                        <a:t>0.9722 (0.0039)</a:t>
                      </a:r>
                      <a:endParaRPr kumimoji="1" lang="ja-JP" altLang="en-US" sz="1600" dirty="0"/>
                    </a:p>
                  </a:txBody>
                  <a:tcPr/>
                </a:tc>
                <a:tc>
                  <a:txBody>
                    <a:bodyPr/>
                    <a:lstStyle/>
                    <a:p>
                      <a:pPr algn="ctr"/>
                      <a:r>
                        <a:rPr kumimoji="1" lang="en-US" altLang="ja-JP" sz="1600" dirty="0"/>
                        <a:t>0.9679 (0.0057)</a:t>
                      </a:r>
                      <a:endParaRPr kumimoji="1" lang="ja-JP" altLang="en-US" sz="1600" dirty="0"/>
                    </a:p>
                  </a:txBody>
                  <a:tcPr/>
                </a:tc>
                <a:tc>
                  <a:txBody>
                    <a:bodyPr/>
                    <a:lstStyle/>
                    <a:p>
                      <a:pPr algn="ctr"/>
                      <a:r>
                        <a:rPr kumimoji="1" lang="en-US" altLang="ja-JP" sz="1600" dirty="0"/>
                        <a:t>0.9696 (0.0049)</a:t>
                      </a:r>
                      <a:endParaRPr kumimoji="1" lang="ja-JP" altLang="en-US" sz="1600" dirty="0"/>
                    </a:p>
                  </a:txBody>
                  <a:tcPr/>
                </a:tc>
                <a:extLst>
                  <a:ext uri="{0D108BD9-81ED-4DB2-BD59-A6C34878D82A}">
                    <a16:rowId xmlns:a16="http://schemas.microsoft.com/office/drawing/2014/main" val="756281014"/>
                  </a:ext>
                </a:extLst>
              </a:tr>
              <a:tr h="612883">
                <a:tc rowSpan="3">
                  <a:txBody>
                    <a:bodyPr/>
                    <a:lstStyle/>
                    <a:p>
                      <a:pPr algn="ctr"/>
                      <a:r>
                        <a:rPr kumimoji="1" lang="en-US" altLang="ja-JP" sz="1600" dirty="0"/>
                        <a:t>CAP</a:t>
                      </a:r>
                    </a:p>
                    <a:p>
                      <a:pPr algn="ctr"/>
                      <a:r>
                        <a:rPr kumimoji="1" lang="en-US" altLang="ja-JP" sz="1600" dirty="0"/>
                        <a:t> (</a:t>
                      </a:r>
                      <a:r>
                        <a:rPr kumimoji="1" lang="ja-JP" altLang="en-US" sz="1600" dirty="0"/>
                        <a:t>提案手法</a:t>
                      </a:r>
                      <a:r>
                        <a:rPr kumimoji="1" lang="en-US" altLang="ja-JP" sz="1600" dirty="0"/>
                        <a:t>) </a:t>
                      </a:r>
                      <a:endParaRPr kumimoji="1" lang="ja-JP" altLang="en-US" sz="1600" dirty="0"/>
                    </a:p>
                  </a:txBody>
                  <a:tcPr anchor="ctr">
                    <a:solidFill>
                      <a:schemeClr val="bg1">
                        <a:lumMod val="85000"/>
                      </a:schemeClr>
                    </a:solidFill>
                  </a:tcPr>
                </a:tc>
                <a:tc>
                  <a:txBody>
                    <a:bodyPr/>
                    <a:lstStyle/>
                    <a:p>
                      <a:pPr algn="ctr"/>
                      <a:r>
                        <a:rPr kumimoji="1" lang="en-US" altLang="ja-JP" sz="1600" dirty="0"/>
                        <a:t>All</a:t>
                      </a:r>
                      <a:endParaRPr kumimoji="1" lang="ja-JP" altLang="en-US" sz="1600" dirty="0"/>
                    </a:p>
                  </a:txBody>
                  <a:tcPr/>
                </a:tc>
                <a:tc>
                  <a:txBody>
                    <a:bodyPr/>
                    <a:lstStyle/>
                    <a:p>
                      <a:pPr algn="ctr"/>
                      <a:r>
                        <a:rPr kumimoji="1" lang="en-US" altLang="ja-JP" sz="1600" dirty="0"/>
                        <a:t>0.9758 (0.0034)</a:t>
                      </a:r>
                      <a:endParaRPr kumimoji="1" lang="ja-JP" altLang="en-US" sz="1600" dirty="0"/>
                    </a:p>
                  </a:txBody>
                  <a:tcPr/>
                </a:tc>
                <a:tc>
                  <a:txBody>
                    <a:bodyPr/>
                    <a:lstStyle/>
                    <a:p>
                      <a:pPr algn="ctr"/>
                      <a:r>
                        <a:rPr kumimoji="1" lang="en-US" altLang="ja-JP" sz="1600" dirty="0"/>
                        <a:t>0.9740 (0.0041)</a:t>
                      </a:r>
                      <a:endParaRPr kumimoji="1" lang="ja-JP" altLang="en-US" sz="1600" dirty="0"/>
                    </a:p>
                  </a:txBody>
                  <a:tcPr/>
                </a:tc>
                <a:tc>
                  <a:txBody>
                    <a:bodyPr/>
                    <a:lstStyle/>
                    <a:p>
                      <a:pPr algn="ctr"/>
                      <a:r>
                        <a:rPr kumimoji="1" lang="en-US" altLang="ja-JP" sz="1600" dirty="0"/>
                        <a:t>0.9724 (0.0039)</a:t>
                      </a:r>
                      <a:endParaRPr kumimoji="1" lang="ja-JP" altLang="en-US" sz="1600" dirty="0"/>
                    </a:p>
                  </a:txBody>
                  <a:tcPr/>
                </a:tc>
                <a:tc>
                  <a:txBody>
                    <a:bodyPr/>
                    <a:lstStyle/>
                    <a:p>
                      <a:pPr algn="ctr"/>
                      <a:r>
                        <a:rPr kumimoji="1" lang="en-US" altLang="ja-JP" sz="1600" dirty="0"/>
                        <a:t>0.9731 (0.0039)</a:t>
                      </a:r>
                      <a:endParaRPr kumimoji="1" lang="ja-JP" altLang="en-US" sz="1600" dirty="0"/>
                    </a:p>
                  </a:txBody>
                  <a:tcPr/>
                </a:tc>
                <a:extLst>
                  <a:ext uri="{0D108BD9-81ED-4DB2-BD59-A6C34878D82A}">
                    <a16:rowId xmlns:a16="http://schemas.microsoft.com/office/drawing/2014/main" val="3796395133"/>
                  </a:ext>
                </a:extLst>
              </a:tr>
              <a:tr h="612883">
                <a:tc vMerge="1">
                  <a:txBody>
                    <a:bodyPr/>
                    <a:lstStyle/>
                    <a:p>
                      <a:endParaRPr kumimoji="1" lang="ja-JP" altLang="en-US" dirty="0"/>
                    </a:p>
                  </a:txBody>
                  <a:tcPr/>
                </a:tc>
                <a:tc>
                  <a:txBody>
                    <a:bodyPr/>
                    <a:lstStyle/>
                    <a:p>
                      <a:pPr algn="ctr"/>
                      <a:r>
                        <a:rPr kumimoji="1" lang="en-US" altLang="ja-JP" sz="1600" b="1" dirty="0">
                          <a:solidFill>
                            <a:schemeClr val="tx1"/>
                          </a:solidFill>
                        </a:rPr>
                        <a:t>Last + Classifier</a:t>
                      </a:r>
                      <a:endParaRPr kumimoji="1" lang="ja-JP" altLang="en-US" sz="1600" b="1" dirty="0">
                        <a:solidFill>
                          <a:schemeClr val="tx1"/>
                        </a:solidFill>
                      </a:endParaRPr>
                    </a:p>
                  </a:txBody>
                  <a:tcPr>
                    <a:solidFill>
                      <a:srgbClr val="FFFF00"/>
                    </a:solidFill>
                  </a:tcPr>
                </a:tc>
                <a:tc>
                  <a:txBody>
                    <a:bodyPr/>
                    <a:lstStyle/>
                    <a:p>
                      <a:pPr algn="ctr"/>
                      <a:r>
                        <a:rPr kumimoji="1" lang="en-US" altLang="ja-JP" sz="1600" b="1" dirty="0">
                          <a:solidFill>
                            <a:schemeClr val="tx1"/>
                          </a:solidFill>
                        </a:rPr>
                        <a:t>0.9774 (0.0033)</a:t>
                      </a:r>
                      <a:endParaRPr kumimoji="1" lang="ja-JP" altLang="en-US" sz="1600" b="1" dirty="0">
                        <a:solidFill>
                          <a:schemeClr val="tx1"/>
                        </a:solidFill>
                      </a:endParaRPr>
                    </a:p>
                  </a:txBody>
                  <a:tcPr>
                    <a:solidFill>
                      <a:srgbClr val="FFFF00"/>
                    </a:solidFill>
                  </a:tcPr>
                </a:tc>
                <a:tc>
                  <a:txBody>
                    <a:bodyPr/>
                    <a:lstStyle/>
                    <a:p>
                      <a:pPr algn="ctr"/>
                      <a:r>
                        <a:rPr kumimoji="1" lang="en-US" altLang="ja-JP" sz="1600" b="1" dirty="0">
                          <a:solidFill>
                            <a:schemeClr val="tx1"/>
                          </a:solidFill>
                        </a:rPr>
                        <a:t>0.9761 (0.0047)</a:t>
                      </a:r>
                      <a:endParaRPr kumimoji="1" lang="ja-JP" altLang="en-US" sz="1600" b="1" dirty="0">
                        <a:solidFill>
                          <a:schemeClr val="tx1"/>
                        </a:solidFill>
                      </a:endParaRPr>
                    </a:p>
                  </a:txBody>
                  <a:tcPr>
                    <a:solidFill>
                      <a:srgbClr val="FFFF00"/>
                    </a:solidFill>
                  </a:tcPr>
                </a:tc>
                <a:tc>
                  <a:txBody>
                    <a:bodyPr/>
                    <a:lstStyle/>
                    <a:p>
                      <a:pPr algn="ctr"/>
                      <a:r>
                        <a:rPr kumimoji="1" lang="en-US" altLang="ja-JP" sz="1600" b="1" dirty="0">
                          <a:solidFill>
                            <a:schemeClr val="tx1"/>
                          </a:solidFill>
                        </a:rPr>
                        <a:t>0.9729 (0.0044)</a:t>
                      </a:r>
                      <a:endParaRPr kumimoji="1" lang="ja-JP" altLang="en-US" sz="1600" b="1" dirty="0">
                        <a:solidFill>
                          <a:schemeClr val="tx1"/>
                        </a:solidFill>
                      </a:endParaRPr>
                    </a:p>
                  </a:txBody>
                  <a:tcPr>
                    <a:solidFill>
                      <a:srgbClr val="FFFF00"/>
                    </a:solidFill>
                  </a:tcPr>
                </a:tc>
                <a:tc>
                  <a:txBody>
                    <a:bodyPr/>
                    <a:lstStyle/>
                    <a:p>
                      <a:pPr algn="ctr"/>
                      <a:r>
                        <a:rPr kumimoji="1" lang="en-US" altLang="ja-JP" sz="1600" b="1" dirty="0">
                          <a:solidFill>
                            <a:schemeClr val="tx1"/>
                          </a:solidFill>
                        </a:rPr>
                        <a:t>0.9742 (0.0044)</a:t>
                      </a:r>
                      <a:endParaRPr kumimoji="1" lang="ja-JP" altLang="en-US" sz="1600" b="1" dirty="0">
                        <a:solidFill>
                          <a:schemeClr val="tx1"/>
                        </a:solidFill>
                      </a:endParaRPr>
                    </a:p>
                  </a:txBody>
                  <a:tcPr>
                    <a:solidFill>
                      <a:srgbClr val="FFFF00"/>
                    </a:solidFill>
                  </a:tcPr>
                </a:tc>
                <a:extLst>
                  <a:ext uri="{0D108BD9-81ED-4DB2-BD59-A6C34878D82A}">
                    <a16:rowId xmlns:a16="http://schemas.microsoft.com/office/drawing/2014/main" val="2009479390"/>
                  </a:ext>
                </a:extLst>
              </a:tr>
              <a:tr h="612883">
                <a:tc vMerge="1">
                  <a:txBody>
                    <a:bodyPr/>
                    <a:lstStyle/>
                    <a:p>
                      <a:endParaRPr kumimoji="1" lang="ja-JP" altLang="en-US" dirty="0"/>
                    </a:p>
                  </a:txBody>
                  <a:tcPr/>
                </a:tc>
                <a:tc>
                  <a:txBody>
                    <a:bodyPr/>
                    <a:lstStyle/>
                    <a:p>
                      <a:pPr algn="ctr"/>
                      <a:r>
                        <a:rPr kumimoji="1" lang="en-US" altLang="ja-JP" sz="1600" dirty="0"/>
                        <a:t>Only Classifier</a:t>
                      </a:r>
                      <a:endParaRPr kumimoji="1" lang="ja-JP" altLang="en-US" sz="1600" dirty="0"/>
                    </a:p>
                  </a:txBody>
                  <a:tcPr/>
                </a:tc>
                <a:tc>
                  <a:txBody>
                    <a:bodyPr/>
                    <a:lstStyle/>
                    <a:p>
                      <a:pPr algn="ctr"/>
                      <a:r>
                        <a:rPr kumimoji="1" lang="en-US" altLang="ja-JP" sz="1600" dirty="0"/>
                        <a:t>0.9701 (0.0034)</a:t>
                      </a:r>
                      <a:endParaRPr kumimoji="1" lang="ja-JP" altLang="en-US" sz="1600" dirty="0"/>
                    </a:p>
                  </a:txBody>
                  <a:tcPr/>
                </a:tc>
                <a:tc>
                  <a:txBody>
                    <a:bodyPr/>
                    <a:lstStyle/>
                    <a:p>
                      <a:pPr algn="ctr"/>
                      <a:r>
                        <a:rPr kumimoji="1" lang="en-US" altLang="ja-JP" sz="1600" dirty="0"/>
                        <a:t>0.9673 (0.0037)</a:t>
                      </a:r>
                      <a:endParaRPr kumimoji="1" lang="ja-JP" altLang="en-US" sz="1600" dirty="0"/>
                    </a:p>
                  </a:txBody>
                  <a:tcPr/>
                </a:tc>
                <a:tc>
                  <a:txBody>
                    <a:bodyPr/>
                    <a:lstStyle/>
                    <a:p>
                      <a:pPr algn="ctr"/>
                      <a:r>
                        <a:rPr kumimoji="1" lang="en-US" altLang="ja-JP" sz="1600" dirty="0"/>
                        <a:t>0.9654 (0.0034)</a:t>
                      </a:r>
                      <a:endParaRPr kumimoji="1" lang="ja-JP" altLang="en-US" sz="1600" dirty="0"/>
                    </a:p>
                  </a:txBody>
                  <a:tcPr/>
                </a:tc>
                <a:tc>
                  <a:txBody>
                    <a:bodyPr/>
                    <a:lstStyle/>
                    <a:p>
                      <a:pPr algn="ctr"/>
                      <a:r>
                        <a:rPr kumimoji="1" lang="en-US" altLang="ja-JP" sz="1600" dirty="0"/>
                        <a:t>0.9662 (0.0034)</a:t>
                      </a:r>
                      <a:endParaRPr kumimoji="1" lang="ja-JP" altLang="en-US" sz="1600" dirty="0"/>
                    </a:p>
                  </a:txBody>
                  <a:tcPr/>
                </a:tc>
                <a:extLst>
                  <a:ext uri="{0D108BD9-81ED-4DB2-BD59-A6C34878D82A}">
                    <a16:rowId xmlns:a16="http://schemas.microsoft.com/office/drawing/2014/main" val="374500910"/>
                  </a:ext>
                </a:extLst>
              </a:tr>
            </a:tbl>
          </a:graphicData>
        </a:graphic>
      </p:graphicFrame>
    </p:spTree>
    <p:extLst>
      <p:ext uri="{BB962C8B-B14F-4D97-AF65-F5344CB8AC3E}">
        <p14:creationId xmlns:p14="http://schemas.microsoft.com/office/powerpoint/2010/main" val="1796218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76A35-D630-4683-B086-E1185BB2A720}"/>
              </a:ext>
            </a:extLst>
          </p:cNvPr>
          <p:cNvSpPr>
            <a:spLocks noGrp="1"/>
          </p:cNvSpPr>
          <p:nvPr>
            <p:ph type="title"/>
          </p:nvPr>
        </p:nvSpPr>
        <p:spPr/>
        <p:txBody>
          <a:bodyPr>
            <a:normAutofit fontScale="90000"/>
          </a:bodyPr>
          <a:lstStyle/>
          <a:p>
            <a:pPr marL="0" indent="0">
              <a:lnSpc>
                <a:spcPct val="100000"/>
              </a:lnSpc>
              <a:buNone/>
            </a:pPr>
            <a:r>
              <a:rPr lang="ja-JP" altLang="en-US" dirty="0">
                <a:solidFill>
                  <a:schemeClr val="tx1"/>
                </a:solidFill>
              </a:rPr>
              <a:t>結果と考察</a:t>
            </a:r>
            <a:endParaRPr lang="en-US" altLang="ja-JP" sz="4800" dirty="0">
              <a:solidFill>
                <a:schemeClr val="tx1"/>
              </a:solidFill>
            </a:endParaRP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470EA99-A7FC-47F9-8F25-EE9B7925DA31}"/>
                  </a:ext>
                </a:extLst>
              </p:cNvPr>
              <p:cNvSpPr>
                <a:spLocks noGrp="1"/>
              </p:cNvSpPr>
              <p:nvPr>
                <p:ph idx="1"/>
              </p:nvPr>
            </p:nvSpPr>
            <p:spPr>
              <a:xfrm>
                <a:off x="628650" y="977705"/>
                <a:ext cx="8321040" cy="5411127"/>
              </a:xfrm>
            </p:spPr>
            <p:txBody>
              <a:bodyPr>
                <a:normAutofit/>
              </a:bodyPr>
              <a:lstStyle/>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dirty="0"/>
              </a:p>
              <a:p>
                <a:pPr marL="0" indent="0">
                  <a:lnSpc>
                    <a:spcPct val="100000"/>
                  </a:lnSpc>
                  <a:buNone/>
                </a:pPr>
                <a:endParaRPr lang="en-US" altLang="ja-JP" sz="2800" dirty="0">
                  <a:solidFill>
                    <a:schemeClr val="tx1"/>
                  </a:solidFill>
                </a:endParaRPr>
              </a:p>
              <a:p>
                <a:pPr marL="0" indent="0">
                  <a:lnSpc>
                    <a:spcPct val="100000"/>
                  </a:lnSpc>
                  <a:buNone/>
                </a:pPr>
                <a14:m>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𝑝</m:t>
                        </m:r>
                        <m:r>
                          <a:rPr lang="en-US" altLang="ja-JP" sz="2800" b="0" i="1" smtClean="0">
                            <a:solidFill>
                              <a:schemeClr val="tx1"/>
                            </a:solidFill>
                            <a:latin typeface="Cambria Math" panose="02040503050406030204" pitchFamily="18" charset="0"/>
                          </a:rPr>
                          <m:t>′</m:t>
                        </m:r>
                      </m:e>
                      <m:sub>
                        <m:r>
                          <a:rPr lang="en-US" altLang="ja-JP" sz="2800" b="0" i="1" smtClean="0">
                            <a:solidFill>
                              <a:schemeClr val="tx1"/>
                            </a:solidFill>
                            <a:latin typeface="Cambria Math" panose="02040503050406030204" pitchFamily="18" charset="0"/>
                          </a:rPr>
                          <m:t>1</m:t>
                        </m:r>
                      </m:sub>
                    </m:sSub>
                  </m:oMath>
                </a14:m>
                <a:r>
                  <a:rPr lang="en-US" altLang="ja-JP" sz="2800" dirty="0">
                    <a:solidFill>
                      <a:schemeClr val="tx1"/>
                    </a:solidFill>
                  </a:rPr>
                  <a:t> :            </a:t>
                </a:r>
                <a:r>
                  <a:rPr lang="ja-JP" altLang="en-US" sz="2800" dirty="0">
                    <a:solidFill>
                      <a:schemeClr val="tx1"/>
                    </a:solidFill>
                  </a:rPr>
                  <a:t>の重み</a:t>
                </a:r>
                <a:endParaRPr lang="en-US" altLang="ja-JP" sz="2800" dirty="0">
                  <a:solidFill>
                    <a:schemeClr val="tx1"/>
                  </a:solidFill>
                </a:endParaRPr>
              </a:p>
              <a:p>
                <a:pPr marL="0" indent="0">
                  <a:lnSpc>
                    <a:spcPct val="100000"/>
                  </a:lnSpc>
                  <a:buNone/>
                </a:pPr>
                <a14:m>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𝑝</m:t>
                        </m:r>
                        <m:r>
                          <a:rPr lang="en-US" altLang="ja-JP" sz="2800" b="0" i="1" smtClean="0">
                            <a:solidFill>
                              <a:schemeClr val="tx1"/>
                            </a:solidFill>
                            <a:latin typeface="Cambria Math" panose="02040503050406030204" pitchFamily="18" charset="0"/>
                          </a:rPr>
                          <m:t>′</m:t>
                        </m:r>
                      </m:e>
                      <m:sub>
                        <m:r>
                          <a:rPr lang="en-US" altLang="ja-JP" sz="2800" b="0" i="1" smtClean="0">
                            <a:solidFill>
                              <a:schemeClr val="tx1"/>
                            </a:solidFill>
                            <a:latin typeface="Cambria Math" panose="02040503050406030204" pitchFamily="18" charset="0"/>
                          </a:rPr>
                          <m:t>2</m:t>
                        </m:r>
                      </m:sub>
                    </m:sSub>
                  </m:oMath>
                </a14:m>
                <a:r>
                  <a:rPr lang="en-US" altLang="ja-JP" sz="2800" dirty="0">
                    <a:solidFill>
                      <a:schemeClr val="tx1"/>
                    </a:solidFill>
                  </a:rPr>
                  <a:t> :            </a:t>
                </a:r>
                <a:r>
                  <a:rPr lang="ja-JP" altLang="en-US" sz="2800" dirty="0">
                    <a:solidFill>
                      <a:schemeClr val="tx1"/>
                    </a:solidFill>
                  </a:rPr>
                  <a:t>の重み</a:t>
                </a: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3600" dirty="0">
                  <a:solidFill>
                    <a:schemeClr val="tx1"/>
                  </a:solidFill>
                </a:endParaRPr>
              </a:p>
            </p:txBody>
          </p:sp>
        </mc:Choice>
        <mc:Fallback xmlns="">
          <p:sp>
            <p:nvSpPr>
              <p:cNvPr id="3" name="コンテンツ プレースホルダー 2">
                <a:extLst>
                  <a:ext uri="{FF2B5EF4-FFF2-40B4-BE49-F238E27FC236}">
                    <a16:creationId xmlns:a16="http://schemas.microsoft.com/office/drawing/2014/main" id="{8470EA99-A7FC-47F9-8F25-EE9B7925DA31}"/>
                  </a:ext>
                </a:extLst>
              </p:cNvPr>
              <p:cNvSpPr>
                <a:spLocks noGrp="1" noRot="1" noChangeAspect="1" noMove="1" noResize="1" noEditPoints="1" noAdjustHandles="1" noChangeArrowheads="1" noChangeShapeType="1" noTextEdit="1"/>
              </p:cNvSpPr>
              <p:nvPr>
                <p:ph idx="1"/>
              </p:nvPr>
            </p:nvSpPr>
            <p:spPr>
              <a:xfrm>
                <a:off x="628650" y="977705"/>
                <a:ext cx="8321040" cy="5411127"/>
              </a:xfrm>
              <a:blipFill>
                <a:blip r:embed="rId3"/>
                <a:stretch>
                  <a:fillRect b="-676"/>
                </a:stretch>
              </a:blipFill>
            </p:spPr>
            <p:txBody>
              <a:bodyPr/>
              <a:lstStyle/>
              <a:p>
                <a:r>
                  <a:rPr lang="ja-JP" altLang="en-US">
                    <a:noFill/>
                  </a:rPr>
                  <a:t> </a:t>
                </a:r>
              </a:p>
            </p:txBody>
          </p:sp>
        </mc:Fallback>
      </mc:AlternateContent>
      <p:sp>
        <p:nvSpPr>
          <p:cNvPr id="11" name="スライド番号プレースホルダー 10">
            <a:extLst>
              <a:ext uri="{FF2B5EF4-FFF2-40B4-BE49-F238E27FC236}">
                <a16:creationId xmlns:a16="http://schemas.microsoft.com/office/drawing/2014/main" id="{A2647679-1DCF-470B-B2D8-C37A70515A0D}"/>
              </a:ext>
            </a:extLst>
          </p:cNvPr>
          <p:cNvSpPr>
            <a:spLocks noGrp="1"/>
          </p:cNvSpPr>
          <p:nvPr>
            <p:ph type="sldNum" sz="quarter" idx="12"/>
          </p:nvPr>
        </p:nvSpPr>
        <p:spPr/>
        <p:txBody>
          <a:bodyPr/>
          <a:lstStyle/>
          <a:p>
            <a:fld id="{FBCBE58A-7FCB-4EF7-A36F-7F30432B414B}" type="slidenum">
              <a:rPr kumimoji="1" lang="ja-JP" altLang="en-US" smtClean="0"/>
              <a:t>24</a:t>
            </a:fld>
            <a:endParaRPr kumimoji="1" lang="ja-JP" altLang="en-US"/>
          </a:p>
        </p:txBody>
      </p:sp>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A92B1B14-1FBF-1877-E454-9C8D4A05D5F5}"/>
                  </a:ext>
                </a:extLst>
              </p:cNvPr>
              <p:cNvGraphicFramePr>
                <a:graphicFrameLocks noGrp="1"/>
              </p:cNvGraphicFramePr>
              <p:nvPr>
                <p:extLst>
                  <p:ext uri="{D42A27DB-BD31-4B8C-83A1-F6EECF244321}">
                    <p14:modId xmlns:p14="http://schemas.microsoft.com/office/powerpoint/2010/main" val="3055995853"/>
                  </p:ext>
                </p:extLst>
              </p:nvPr>
            </p:nvGraphicFramePr>
            <p:xfrm>
              <a:off x="1364820" y="1642755"/>
              <a:ext cx="6121830" cy="3352800"/>
            </p:xfrm>
            <a:graphic>
              <a:graphicData uri="http://schemas.openxmlformats.org/drawingml/2006/table">
                <a:tbl>
                  <a:tblPr firstRow="1" bandRow="1">
                    <a:tableStyleId>{5940675A-B579-460E-94D1-54222C63F5DA}</a:tableStyleId>
                  </a:tblPr>
                  <a:tblGrid>
                    <a:gridCol w="1909640">
                      <a:extLst>
                        <a:ext uri="{9D8B030D-6E8A-4147-A177-3AD203B41FA5}">
                          <a16:colId xmlns:a16="http://schemas.microsoft.com/office/drawing/2014/main" val="456507778"/>
                        </a:ext>
                      </a:extLst>
                    </a:gridCol>
                    <a:gridCol w="2106095">
                      <a:extLst>
                        <a:ext uri="{9D8B030D-6E8A-4147-A177-3AD203B41FA5}">
                          <a16:colId xmlns:a16="http://schemas.microsoft.com/office/drawing/2014/main" val="2397082536"/>
                        </a:ext>
                      </a:extLst>
                    </a:gridCol>
                    <a:gridCol w="2106095">
                      <a:extLst>
                        <a:ext uri="{9D8B030D-6E8A-4147-A177-3AD203B41FA5}">
                          <a16:colId xmlns:a16="http://schemas.microsoft.com/office/drawing/2014/main" val="1844711313"/>
                        </a:ext>
                      </a:extLst>
                    </a:gridCol>
                  </a:tblGrid>
                  <a:tr h="479636">
                    <a:tc>
                      <a:txBody>
                        <a:bodyPr/>
                        <a:lstStyle/>
                        <a:p>
                          <a:pPr algn="ctr"/>
                          <a:r>
                            <a:rPr kumimoji="1" lang="ja-JP" altLang="en-US" sz="2800" dirty="0"/>
                            <a:t>学習層</a:t>
                          </a:r>
                        </a:p>
                      </a:txBody>
                      <a:tcPr>
                        <a:solidFill>
                          <a:schemeClr val="bg1">
                            <a:lumMod val="85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1" i="1" smtClean="0">
                                        <a:latin typeface="Cambria Math" panose="02040503050406030204" pitchFamily="18" charset="0"/>
                                      </a:rPr>
                                    </m:ctrlPr>
                                  </m:sSubSupPr>
                                  <m:e>
                                    <m:r>
                                      <a:rPr kumimoji="1" lang="en-US" altLang="ja-JP" sz="2800" b="1" smtClean="0">
                                        <a:latin typeface="Cambria Math" panose="02040503050406030204" pitchFamily="18" charset="0"/>
                                      </a:rPr>
                                      <m:t>𝒑</m:t>
                                    </m:r>
                                  </m:e>
                                  <m:sub>
                                    <m:r>
                                      <a:rPr kumimoji="1" lang="en-US" altLang="ja-JP" sz="2800" b="1" smtClean="0">
                                        <a:latin typeface="Cambria Math" panose="02040503050406030204" pitchFamily="18" charset="0"/>
                                      </a:rPr>
                                      <m:t>𝟏</m:t>
                                    </m:r>
                                  </m:sub>
                                  <m:sup>
                                    <m:r>
                                      <a:rPr kumimoji="1" lang="en-US" altLang="ja-JP" sz="2800" b="1" smtClean="0">
                                        <a:latin typeface="Cambria Math" panose="02040503050406030204" pitchFamily="18" charset="0"/>
                                      </a:rPr>
                                      <m:t>′</m:t>
                                    </m:r>
                                  </m:sup>
                                </m:sSubSup>
                              </m:oMath>
                            </m:oMathPara>
                          </a14:m>
                          <a:endParaRPr kumimoji="1" lang="ja-JP" altLang="en-US" sz="2800" dirty="0"/>
                        </a:p>
                      </a:txBody>
                      <a:tcPr>
                        <a:solidFill>
                          <a:schemeClr val="bg1">
                            <a:lumMod val="85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1" i="1" smtClean="0">
                                        <a:latin typeface="Cambria Math" panose="02040503050406030204" pitchFamily="18" charset="0"/>
                                      </a:rPr>
                                    </m:ctrlPr>
                                  </m:sSubSupPr>
                                  <m:e>
                                    <m:r>
                                      <a:rPr kumimoji="1" lang="en-US" altLang="ja-JP" sz="2800" b="1" smtClean="0">
                                        <a:latin typeface="Cambria Math" panose="02040503050406030204" pitchFamily="18" charset="0"/>
                                      </a:rPr>
                                      <m:t>𝒑</m:t>
                                    </m:r>
                                  </m:e>
                                  <m:sub>
                                    <m:r>
                                      <a:rPr kumimoji="1" lang="en-US" altLang="ja-JP" sz="2800" b="1" smtClean="0">
                                        <a:latin typeface="Cambria Math" panose="02040503050406030204" pitchFamily="18" charset="0"/>
                                      </a:rPr>
                                      <m:t>𝟐</m:t>
                                    </m:r>
                                  </m:sub>
                                  <m:sup>
                                    <m:r>
                                      <a:rPr kumimoji="1" lang="en-US" altLang="ja-JP" sz="2800" b="1" smtClean="0">
                                        <a:latin typeface="Cambria Math" panose="02040503050406030204" pitchFamily="18" charset="0"/>
                                      </a:rPr>
                                      <m:t>′</m:t>
                                    </m:r>
                                  </m:sup>
                                </m:sSubSup>
                              </m:oMath>
                            </m:oMathPara>
                          </a14:m>
                          <a:endParaRPr kumimoji="1" lang="ja-JP" altLang="en-US" sz="2800" dirty="0"/>
                        </a:p>
                      </a:txBody>
                      <a:tcPr>
                        <a:solidFill>
                          <a:schemeClr val="bg1">
                            <a:lumMod val="85000"/>
                          </a:schemeClr>
                        </a:solidFill>
                      </a:tcPr>
                    </a:tc>
                    <a:extLst>
                      <a:ext uri="{0D108BD9-81ED-4DB2-BD59-A6C34878D82A}">
                        <a16:rowId xmlns:a16="http://schemas.microsoft.com/office/drawing/2014/main" val="3153976986"/>
                      </a:ext>
                    </a:extLst>
                  </a:tr>
                  <a:tr h="874630">
                    <a:tc>
                      <a:txBody>
                        <a:bodyPr/>
                        <a:lstStyle/>
                        <a:p>
                          <a:pPr algn="ctr"/>
                          <a:r>
                            <a:rPr kumimoji="1" lang="en-US" altLang="ja-JP" sz="2800" dirty="0"/>
                            <a:t>All</a:t>
                          </a:r>
                          <a:endParaRPr kumimoji="1" lang="ja-JP" altLang="en-US" sz="2800" dirty="0"/>
                        </a:p>
                      </a:txBody>
                      <a:tcPr>
                        <a:solidFill>
                          <a:schemeClr val="bg1">
                            <a:lumMod val="85000"/>
                          </a:schemeClr>
                        </a:solidFill>
                      </a:tcPr>
                    </a:tc>
                    <a:tc>
                      <a:txBody>
                        <a:bodyPr/>
                        <a:lstStyle/>
                        <a:p>
                          <a:pPr algn="ctr"/>
                          <a:r>
                            <a:rPr kumimoji="1" lang="en-US" altLang="ja-JP" sz="2800" dirty="0"/>
                            <a:t>0.1587 (0.0222)</a:t>
                          </a:r>
                          <a:endParaRPr kumimoji="1" lang="ja-JP" altLang="en-US" sz="2800" dirty="0"/>
                        </a:p>
                      </a:txBody>
                      <a:tcPr/>
                    </a:tc>
                    <a:tc>
                      <a:txBody>
                        <a:bodyPr/>
                        <a:lstStyle/>
                        <a:p>
                          <a:pPr algn="ctr"/>
                          <a:r>
                            <a:rPr kumimoji="1" lang="en-US" altLang="ja-JP" sz="2800" dirty="0"/>
                            <a:t>0.8413 (0.0222)</a:t>
                          </a:r>
                          <a:endParaRPr kumimoji="1" lang="ja-JP" altLang="en-US" sz="2800" dirty="0"/>
                        </a:p>
                      </a:txBody>
                      <a:tcPr/>
                    </a:tc>
                    <a:extLst>
                      <a:ext uri="{0D108BD9-81ED-4DB2-BD59-A6C34878D82A}">
                        <a16:rowId xmlns:a16="http://schemas.microsoft.com/office/drawing/2014/main" val="2239226659"/>
                      </a:ext>
                    </a:extLst>
                  </a:tr>
                  <a:tr h="874630">
                    <a:tc>
                      <a:txBody>
                        <a:bodyPr/>
                        <a:lstStyle/>
                        <a:p>
                          <a:pPr algn="ctr"/>
                          <a:r>
                            <a:rPr kumimoji="1" lang="en-US" altLang="ja-JP" sz="2800" dirty="0"/>
                            <a:t>Last + Classifier</a:t>
                          </a:r>
                          <a:endParaRPr kumimoji="1" lang="ja-JP" altLang="en-US" sz="2800" dirty="0"/>
                        </a:p>
                      </a:txBody>
                      <a:tcPr>
                        <a:solidFill>
                          <a:schemeClr val="bg1">
                            <a:lumMod val="85000"/>
                          </a:schemeClr>
                        </a:solidFill>
                      </a:tcPr>
                    </a:tc>
                    <a:tc>
                      <a:txBody>
                        <a:bodyPr/>
                        <a:lstStyle/>
                        <a:p>
                          <a:pPr algn="ctr"/>
                          <a:r>
                            <a:rPr kumimoji="1" lang="en-US" altLang="ja-JP" sz="2800" dirty="0"/>
                            <a:t>0.1778 (0.0423)</a:t>
                          </a:r>
                          <a:endParaRPr kumimoji="1" lang="ja-JP" altLang="en-US" sz="2800" dirty="0"/>
                        </a:p>
                      </a:txBody>
                      <a:tcPr/>
                    </a:tc>
                    <a:tc>
                      <a:txBody>
                        <a:bodyPr/>
                        <a:lstStyle/>
                        <a:p>
                          <a:pPr algn="ctr"/>
                          <a:r>
                            <a:rPr kumimoji="1" lang="en-US" altLang="ja-JP" sz="2800" dirty="0"/>
                            <a:t>0.8222 (0.0423)</a:t>
                          </a:r>
                          <a:endParaRPr kumimoji="1" lang="ja-JP" altLang="en-US" sz="2800" dirty="0"/>
                        </a:p>
                      </a:txBody>
                      <a:tcPr/>
                    </a:tc>
                    <a:extLst>
                      <a:ext uri="{0D108BD9-81ED-4DB2-BD59-A6C34878D82A}">
                        <a16:rowId xmlns:a16="http://schemas.microsoft.com/office/drawing/2014/main" val="1212934950"/>
                      </a:ext>
                    </a:extLst>
                  </a:tr>
                  <a:tr h="874630">
                    <a:tc>
                      <a:txBody>
                        <a:bodyPr/>
                        <a:lstStyle/>
                        <a:p>
                          <a:pPr algn="ctr"/>
                          <a:r>
                            <a:rPr kumimoji="1" lang="en-US" altLang="ja-JP" sz="2800" dirty="0"/>
                            <a:t>Only Classifier</a:t>
                          </a:r>
                          <a:endParaRPr kumimoji="1" lang="ja-JP" altLang="en-US" sz="2800" dirty="0"/>
                        </a:p>
                      </a:txBody>
                      <a:tcPr>
                        <a:solidFill>
                          <a:schemeClr val="bg1">
                            <a:lumMod val="85000"/>
                          </a:schemeClr>
                        </a:solidFill>
                      </a:tcPr>
                    </a:tc>
                    <a:tc>
                      <a:txBody>
                        <a:bodyPr/>
                        <a:lstStyle/>
                        <a:p>
                          <a:pPr algn="ctr"/>
                          <a:r>
                            <a:rPr kumimoji="1" lang="en-US" altLang="ja-JP" sz="2800" dirty="0"/>
                            <a:t>0.1640 (0.0301)</a:t>
                          </a:r>
                          <a:endParaRPr kumimoji="1" lang="ja-JP" altLang="en-US" sz="2800" dirty="0"/>
                        </a:p>
                      </a:txBody>
                      <a:tcPr/>
                    </a:tc>
                    <a:tc>
                      <a:txBody>
                        <a:bodyPr/>
                        <a:lstStyle/>
                        <a:p>
                          <a:pPr algn="ctr"/>
                          <a:r>
                            <a:rPr kumimoji="1" lang="en-US" altLang="ja-JP" sz="2800" dirty="0"/>
                            <a:t>0.8360 (0.0301)</a:t>
                          </a:r>
                          <a:endParaRPr kumimoji="1" lang="ja-JP" altLang="en-US" sz="2800" dirty="0"/>
                        </a:p>
                      </a:txBody>
                      <a:tcPr/>
                    </a:tc>
                    <a:extLst>
                      <a:ext uri="{0D108BD9-81ED-4DB2-BD59-A6C34878D82A}">
                        <a16:rowId xmlns:a16="http://schemas.microsoft.com/office/drawing/2014/main" val="1447282585"/>
                      </a:ext>
                    </a:extLst>
                  </a:tr>
                </a:tbl>
              </a:graphicData>
            </a:graphic>
          </p:graphicFrame>
        </mc:Choice>
        <mc:Fallback xmlns="">
          <p:graphicFrame>
            <p:nvGraphicFramePr>
              <p:cNvPr id="8" name="表 7">
                <a:extLst>
                  <a:ext uri="{FF2B5EF4-FFF2-40B4-BE49-F238E27FC236}">
                    <a16:creationId xmlns:a16="http://schemas.microsoft.com/office/drawing/2014/main" id="{A92B1B14-1FBF-1877-E454-9C8D4A05D5F5}"/>
                  </a:ext>
                </a:extLst>
              </p:cNvPr>
              <p:cNvGraphicFramePr>
                <a:graphicFrameLocks noGrp="1"/>
              </p:cNvGraphicFramePr>
              <p:nvPr>
                <p:extLst>
                  <p:ext uri="{D42A27DB-BD31-4B8C-83A1-F6EECF244321}">
                    <p14:modId xmlns:p14="http://schemas.microsoft.com/office/powerpoint/2010/main" val="3055995853"/>
                  </p:ext>
                </p:extLst>
              </p:nvPr>
            </p:nvGraphicFramePr>
            <p:xfrm>
              <a:off x="1364820" y="1642755"/>
              <a:ext cx="6121830" cy="3352800"/>
            </p:xfrm>
            <a:graphic>
              <a:graphicData uri="http://schemas.openxmlformats.org/drawingml/2006/table">
                <a:tbl>
                  <a:tblPr firstRow="1" bandRow="1">
                    <a:tableStyleId>{5940675A-B579-460E-94D1-54222C63F5DA}</a:tableStyleId>
                  </a:tblPr>
                  <a:tblGrid>
                    <a:gridCol w="1909640">
                      <a:extLst>
                        <a:ext uri="{9D8B030D-6E8A-4147-A177-3AD203B41FA5}">
                          <a16:colId xmlns:a16="http://schemas.microsoft.com/office/drawing/2014/main" val="456507778"/>
                        </a:ext>
                      </a:extLst>
                    </a:gridCol>
                    <a:gridCol w="2106095">
                      <a:extLst>
                        <a:ext uri="{9D8B030D-6E8A-4147-A177-3AD203B41FA5}">
                          <a16:colId xmlns:a16="http://schemas.microsoft.com/office/drawing/2014/main" val="2397082536"/>
                        </a:ext>
                      </a:extLst>
                    </a:gridCol>
                    <a:gridCol w="2106095">
                      <a:extLst>
                        <a:ext uri="{9D8B030D-6E8A-4147-A177-3AD203B41FA5}">
                          <a16:colId xmlns:a16="http://schemas.microsoft.com/office/drawing/2014/main" val="1844711313"/>
                        </a:ext>
                      </a:extLst>
                    </a:gridCol>
                  </a:tblGrid>
                  <a:tr h="518160">
                    <a:tc>
                      <a:txBody>
                        <a:bodyPr/>
                        <a:lstStyle/>
                        <a:p>
                          <a:pPr algn="ctr"/>
                          <a:r>
                            <a:rPr kumimoji="1" lang="ja-JP" altLang="en-US" sz="2800" dirty="0"/>
                            <a:t>学習層</a:t>
                          </a:r>
                        </a:p>
                      </a:txBody>
                      <a:tcPr>
                        <a:solidFill>
                          <a:schemeClr val="bg1">
                            <a:lumMod val="85000"/>
                          </a:schemeClr>
                        </a:solidFill>
                      </a:tcPr>
                    </a:tc>
                    <a:tc>
                      <a:txBody>
                        <a:bodyPr/>
                        <a:lstStyle/>
                        <a:p>
                          <a:endParaRPr lang="ja-JP"/>
                        </a:p>
                      </a:txBody>
                      <a:tcPr>
                        <a:blipFill>
                          <a:blip r:embed="rId4"/>
                          <a:stretch>
                            <a:fillRect l="-91040" t="-10588" r="-100578" b="-581176"/>
                          </a:stretch>
                        </a:blipFill>
                      </a:tcPr>
                    </a:tc>
                    <a:tc>
                      <a:txBody>
                        <a:bodyPr/>
                        <a:lstStyle/>
                        <a:p>
                          <a:endParaRPr lang="ja-JP"/>
                        </a:p>
                      </a:txBody>
                      <a:tcPr>
                        <a:blipFill>
                          <a:blip r:embed="rId4"/>
                          <a:stretch>
                            <a:fillRect l="-191040" t="-10588" r="-578" b="-581176"/>
                          </a:stretch>
                        </a:blipFill>
                      </a:tcPr>
                    </a:tc>
                    <a:extLst>
                      <a:ext uri="{0D108BD9-81ED-4DB2-BD59-A6C34878D82A}">
                        <a16:rowId xmlns:a16="http://schemas.microsoft.com/office/drawing/2014/main" val="3153976986"/>
                      </a:ext>
                    </a:extLst>
                  </a:tr>
                  <a:tr h="944880">
                    <a:tc>
                      <a:txBody>
                        <a:bodyPr/>
                        <a:lstStyle/>
                        <a:p>
                          <a:pPr algn="ctr"/>
                          <a:r>
                            <a:rPr kumimoji="1" lang="en-US" altLang="ja-JP" sz="2800" dirty="0"/>
                            <a:t>All</a:t>
                          </a:r>
                          <a:endParaRPr kumimoji="1" lang="ja-JP" altLang="en-US" sz="2800" dirty="0"/>
                        </a:p>
                      </a:txBody>
                      <a:tcPr>
                        <a:solidFill>
                          <a:schemeClr val="bg1">
                            <a:lumMod val="85000"/>
                          </a:schemeClr>
                        </a:solidFill>
                      </a:tcPr>
                    </a:tc>
                    <a:tc>
                      <a:txBody>
                        <a:bodyPr/>
                        <a:lstStyle/>
                        <a:p>
                          <a:pPr algn="ctr"/>
                          <a:r>
                            <a:rPr kumimoji="1" lang="en-US" altLang="ja-JP" sz="2800" dirty="0"/>
                            <a:t>0.1587 (0.0222)</a:t>
                          </a:r>
                          <a:endParaRPr kumimoji="1" lang="ja-JP" altLang="en-US" sz="2800" dirty="0"/>
                        </a:p>
                      </a:txBody>
                      <a:tcPr/>
                    </a:tc>
                    <a:tc>
                      <a:txBody>
                        <a:bodyPr/>
                        <a:lstStyle/>
                        <a:p>
                          <a:pPr algn="ctr"/>
                          <a:r>
                            <a:rPr kumimoji="1" lang="en-US" altLang="ja-JP" sz="2800" dirty="0"/>
                            <a:t>0.8413 (0.0222)</a:t>
                          </a:r>
                          <a:endParaRPr kumimoji="1" lang="ja-JP" altLang="en-US" sz="2800" dirty="0"/>
                        </a:p>
                      </a:txBody>
                      <a:tcPr/>
                    </a:tc>
                    <a:extLst>
                      <a:ext uri="{0D108BD9-81ED-4DB2-BD59-A6C34878D82A}">
                        <a16:rowId xmlns:a16="http://schemas.microsoft.com/office/drawing/2014/main" val="2239226659"/>
                      </a:ext>
                    </a:extLst>
                  </a:tr>
                  <a:tr h="944880">
                    <a:tc>
                      <a:txBody>
                        <a:bodyPr/>
                        <a:lstStyle/>
                        <a:p>
                          <a:pPr algn="ctr"/>
                          <a:r>
                            <a:rPr kumimoji="1" lang="en-US" altLang="ja-JP" sz="2800" dirty="0"/>
                            <a:t>Last + Classifier</a:t>
                          </a:r>
                          <a:endParaRPr kumimoji="1" lang="ja-JP" altLang="en-US" sz="2800" dirty="0"/>
                        </a:p>
                      </a:txBody>
                      <a:tcPr>
                        <a:solidFill>
                          <a:schemeClr val="bg1">
                            <a:lumMod val="85000"/>
                          </a:schemeClr>
                        </a:solidFill>
                      </a:tcPr>
                    </a:tc>
                    <a:tc>
                      <a:txBody>
                        <a:bodyPr/>
                        <a:lstStyle/>
                        <a:p>
                          <a:pPr algn="ctr"/>
                          <a:r>
                            <a:rPr kumimoji="1" lang="en-US" altLang="ja-JP" sz="2800" dirty="0"/>
                            <a:t>0.1778 (0.0423)</a:t>
                          </a:r>
                          <a:endParaRPr kumimoji="1" lang="ja-JP" altLang="en-US" sz="2800" dirty="0"/>
                        </a:p>
                      </a:txBody>
                      <a:tcPr/>
                    </a:tc>
                    <a:tc>
                      <a:txBody>
                        <a:bodyPr/>
                        <a:lstStyle/>
                        <a:p>
                          <a:pPr algn="ctr"/>
                          <a:r>
                            <a:rPr kumimoji="1" lang="en-US" altLang="ja-JP" sz="2800" dirty="0"/>
                            <a:t>0.8222 (0.0423)</a:t>
                          </a:r>
                          <a:endParaRPr kumimoji="1" lang="ja-JP" altLang="en-US" sz="2800" dirty="0"/>
                        </a:p>
                      </a:txBody>
                      <a:tcPr/>
                    </a:tc>
                    <a:extLst>
                      <a:ext uri="{0D108BD9-81ED-4DB2-BD59-A6C34878D82A}">
                        <a16:rowId xmlns:a16="http://schemas.microsoft.com/office/drawing/2014/main" val="1212934950"/>
                      </a:ext>
                    </a:extLst>
                  </a:tr>
                  <a:tr h="944880">
                    <a:tc>
                      <a:txBody>
                        <a:bodyPr/>
                        <a:lstStyle/>
                        <a:p>
                          <a:pPr algn="ctr"/>
                          <a:r>
                            <a:rPr kumimoji="1" lang="en-US" altLang="ja-JP" sz="2800" dirty="0"/>
                            <a:t>Only Classifier</a:t>
                          </a:r>
                          <a:endParaRPr kumimoji="1" lang="ja-JP" altLang="en-US" sz="2800" dirty="0"/>
                        </a:p>
                      </a:txBody>
                      <a:tcPr>
                        <a:solidFill>
                          <a:schemeClr val="bg1">
                            <a:lumMod val="85000"/>
                          </a:schemeClr>
                        </a:solidFill>
                      </a:tcPr>
                    </a:tc>
                    <a:tc>
                      <a:txBody>
                        <a:bodyPr/>
                        <a:lstStyle/>
                        <a:p>
                          <a:pPr algn="ctr"/>
                          <a:r>
                            <a:rPr kumimoji="1" lang="en-US" altLang="ja-JP" sz="2800" dirty="0"/>
                            <a:t>0.1640 (0.0301)</a:t>
                          </a:r>
                          <a:endParaRPr kumimoji="1" lang="ja-JP" altLang="en-US" sz="2800" dirty="0"/>
                        </a:p>
                      </a:txBody>
                      <a:tcPr/>
                    </a:tc>
                    <a:tc>
                      <a:txBody>
                        <a:bodyPr/>
                        <a:lstStyle/>
                        <a:p>
                          <a:pPr algn="ctr"/>
                          <a:r>
                            <a:rPr kumimoji="1" lang="en-US" altLang="ja-JP" sz="2800" dirty="0"/>
                            <a:t>0.8360 (0.0301)</a:t>
                          </a:r>
                          <a:endParaRPr kumimoji="1" lang="ja-JP" altLang="en-US" sz="2800" dirty="0"/>
                        </a:p>
                      </a:txBody>
                      <a:tcPr/>
                    </a:tc>
                    <a:extLst>
                      <a:ext uri="{0D108BD9-81ED-4DB2-BD59-A6C34878D82A}">
                        <a16:rowId xmlns:a16="http://schemas.microsoft.com/office/drawing/2014/main" val="1447282585"/>
                      </a:ext>
                    </a:extLst>
                  </a:tr>
                </a:tbl>
              </a:graphicData>
            </a:graphic>
          </p:graphicFrame>
        </mc:Fallback>
      </mc:AlternateContent>
      <p:pic>
        <p:nvPicPr>
          <p:cNvPr id="4" name="図 3">
            <a:extLst>
              <a:ext uri="{FF2B5EF4-FFF2-40B4-BE49-F238E27FC236}">
                <a16:creationId xmlns:a16="http://schemas.microsoft.com/office/drawing/2014/main" id="{0B98FFE4-9B84-B1DE-8A7B-4E1467F55140}"/>
              </a:ext>
            </a:extLst>
          </p:cNvPr>
          <p:cNvPicPr>
            <a:picLocks noChangeAspect="1"/>
          </p:cNvPicPr>
          <p:nvPr/>
        </p:nvPicPr>
        <p:blipFill>
          <a:blip r:embed="rId5"/>
          <a:stretch>
            <a:fillRect/>
          </a:stretch>
        </p:blipFill>
        <p:spPr>
          <a:xfrm>
            <a:off x="1575220" y="5299135"/>
            <a:ext cx="873462" cy="393058"/>
          </a:xfrm>
          <a:prstGeom prst="rect">
            <a:avLst/>
          </a:prstGeom>
        </p:spPr>
      </p:pic>
      <p:pic>
        <p:nvPicPr>
          <p:cNvPr id="5" name="図 4">
            <a:extLst>
              <a:ext uri="{FF2B5EF4-FFF2-40B4-BE49-F238E27FC236}">
                <a16:creationId xmlns:a16="http://schemas.microsoft.com/office/drawing/2014/main" id="{AA15F0DB-DD78-05F6-26AF-739CE9CFF938}"/>
              </a:ext>
            </a:extLst>
          </p:cNvPr>
          <p:cNvPicPr>
            <a:picLocks noChangeAspect="1"/>
          </p:cNvPicPr>
          <p:nvPr/>
        </p:nvPicPr>
        <p:blipFill>
          <a:blip r:embed="rId6"/>
          <a:stretch>
            <a:fillRect/>
          </a:stretch>
        </p:blipFill>
        <p:spPr>
          <a:xfrm>
            <a:off x="1575220" y="5811969"/>
            <a:ext cx="794033" cy="367608"/>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475B083-E94C-4D25-A785-B7E99D729FB7}"/>
                  </a:ext>
                </a:extLst>
              </p:cNvPr>
              <p:cNvSpPr txBox="1"/>
              <p:nvPr/>
            </p:nvSpPr>
            <p:spPr>
              <a:xfrm>
                <a:off x="2959764" y="1128619"/>
                <a:ext cx="3224472" cy="461665"/>
              </a:xfrm>
              <a:prstGeom prst="rect">
                <a:avLst/>
              </a:prstGeom>
              <a:noFill/>
            </p:spPr>
            <p:txBody>
              <a:bodyPr wrap="none" rtlCol="0">
                <a:spAutoFit/>
              </a:bodyPr>
              <a:lstStyle/>
              <a:p>
                <a:r>
                  <a:rPr lang="ja-JP" altLang="en-US" sz="2400" dirty="0"/>
                  <a:t>テスト評価時の</a:t>
                </a:r>
                <a14:m>
                  <m:oMath xmlns:m="http://schemas.openxmlformats.org/officeDocument/2006/math">
                    <m:sSubSup>
                      <m:sSubSupPr>
                        <m:ctrlPr>
                          <a:rPr lang="en-US" altLang="ja-JP" sz="2400" b="0" i="1" smtClean="0">
                            <a:latin typeface="Cambria Math" panose="02040503050406030204" pitchFamily="18" charset="0"/>
                          </a:rPr>
                        </m:ctrlPr>
                      </m:sSubSupPr>
                      <m:e>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𝑝</m:t>
                        </m:r>
                      </m:e>
                      <m:sub>
                        <m:r>
                          <a:rPr lang="en-US" altLang="ja-JP" sz="2400" b="0" i="1" smtClean="0">
                            <a:latin typeface="Cambria Math" panose="02040503050406030204" pitchFamily="18" charset="0"/>
                          </a:rPr>
                          <m:t>1</m:t>
                        </m:r>
                      </m:sub>
                      <m:sup>
                        <m:r>
                          <a:rPr lang="en-US" altLang="ja-JP" sz="2400" b="0" i="1" smtClean="0">
                            <a:latin typeface="Cambria Math" panose="02040503050406030204" pitchFamily="18" charset="0"/>
                          </a:rPr>
                          <m:t>′</m:t>
                        </m:r>
                      </m:sup>
                    </m:sSubSup>
                    <m:r>
                      <a:rPr lang="en-US" altLang="ja-JP" sz="2400" b="0" i="1" smtClean="0">
                        <a:latin typeface="Cambria Math" panose="02040503050406030204" pitchFamily="18" charset="0"/>
                      </a:rPr>
                      <m:t>,  </m:t>
                    </m:r>
                    <m:sSubSup>
                      <m:sSubSupPr>
                        <m:ctrlPr>
                          <a:rPr lang="en-US" altLang="ja-JP" sz="2400" i="1">
                            <a:latin typeface="Cambria Math" panose="02040503050406030204" pitchFamily="18" charset="0"/>
                          </a:rPr>
                        </m:ctrlPr>
                      </m:sSubSup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up>
                        <m:r>
                          <a:rPr lang="en-US" altLang="ja-JP" sz="2400" i="1">
                            <a:latin typeface="Cambria Math" panose="02040503050406030204" pitchFamily="18" charset="0"/>
                          </a:rPr>
                          <m:t>′</m:t>
                        </m:r>
                      </m:sup>
                    </m:sSubSup>
                  </m:oMath>
                </a14:m>
                <a:endParaRPr kumimoji="1" lang="en-US" altLang="ja-JP" b="0" dirty="0"/>
              </a:p>
            </p:txBody>
          </p:sp>
        </mc:Choice>
        <mc:Fallback xmlns="">
          <p:sp>
            <p:nvSpPr>
              <p:cNvPr id="6" name="テキスト ボックス 5">
                <a:extLst>
                  <a:ext uri="{FF2B5EF4-FFF2-40B4-BE49-F238E27FC236}">
                    <a16:creationId xmlns:a16="http://schemas.microsoft.com/office/drawing/2014/main" id="{5475B083-E94C-4D25-A785-B7E99D729FB7}"/>
                  </a:ext>
                </a:extLst>
              </p:cNvPr>
              <p:cNvSpPr txBox="1">
                <a:spLocks noRot="1" noChangeAspect="1" noMove="1" noResize="1" noEditPoints="1" noAdjustHandles="1" noChangeArrowheads="1" noChangeShapeType="1" noTextEdit="1"/>
              </p:cNvSpPr>
              <p:nvPr/>
            </p:nvSpPr>
            <p:spPr>
              <a:xfrm>
                <a:off x="2959764" y="1128619"/>
                <a:ext cx="3224472" cy="461665"/>
              </a:xfrm>
              <a:prstGeom prst="rect">
                <a:avLst/>
              </a:prstGeom>
              <a:blipFill>
                <a:blip r:embed="rId7"/>
                <a:stretch>
                  <a:fillRect l="-3030" t="-10526" b="-2894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768526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76A35-D630-4683-B086-E1185BB2A720}"/>
              </a:ext>
            </a:extLst>
          </p:cNvPr>
          <p:cNvSpPr>
            <a:spLocks noGrp="1"/>
          </p:cNvSpPr>
          <p:nvPr>
            <p:ph type="title"/>
          </p:nvPr>
        </p:nvSpPr>
        <p:spPr/>
        <p:txBody>
          <a:bodyPr>
            <a:normAutofit fontScale="90000"/>
          </a:bodyPr>
          <a:lstStyle/>
          <a:p>
            <a:pPr marL="0" indent="0">
              <a:lnSpc>
                <a:spcPct val="100000"/>
              </a:lnSpc>
              <a:buNone/>
            </a:pPr>
            <a:r>
              <a:rPr lang="ja-JP" altLang="en-US" dirty="0">
                <a:solidFill>
                  <a:schemeClr val="tx1"/>
                </a:solidFill>
              </a:rPr>
              <a:t>結果と考察</a:t>
            </a:r>
            <a:endParaRPr lang="en-US" altLang="ja-JP" sz="4800" dirty="0">
              <a:solidFill>
                <a:schemeClr val="tx1"/>
              </a:solidFill>
            </a:endParaRPr>
          </a:p>
        </p:txBody>
      </p:sp>
      <p:sp>
        <p:nvSpPr>
          <p:cNvPr id="3" name="コンテンツ プレースホルダー 2">
            <a:extLst>
              <a:ext uri="{FF2B5EF4-FFF2-40B4-BE49-F238E27FC236}">
                <a16:creationId xmlns:a16="http://schemas.microsoft.com/office/drawing/2014/main" id="{8470EA99-A7FC-47F9-8F25-EE9B7925DA31}"/>
              </a:ext>
            </a:extLst>
          </p:cNvPr>
          <p:cNvSpPr>
            <a:spLocks noGrp="1"/>
          </p:cNvSpPr>
          <p:nvPr>
            <p:ph idx="1"/>
          </p:nvPr>
        </p:nvSpPr>
        <p:spPr>
          <a:xfrm>
            <a:off x="822960" y="1845733"/>
            <a:ext cx="8321040" cy="4543099"/>
          </a:xfrm>
        </p:spPr>
        <p:txBody>
          <a:bodyPr>
            <a:normAutofit/>
          </a:bodyPr>
          <a:lstStyle/>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3600" dirty="0">
              <a:solidFill>
                <a:schemeClr val="tx1"/>
              </a:solidFill>
            </a:endParaRPr>
          </a:p>
        </p:txBody>
      </p:sp>
      <p:sp>
        <p:nvSpPr>
          <p:cNvPr id="11" name="スライド番号プレースホルダー 10">
            <a:extLst>
              <a:ext uri="{FF2B5EF4-FFF2-40B4-BE49-F238E27FC236}">
                <a16:creationId xmlns:a16="http://schemas.microsoft.com/office/drawing/2014/main" id="{A2647679-1DCF-470B-B2D8-C37A70515A0D}"/>
              </a:ext>
            </a:extLst>
          </p:cNvPr>
          <p:cNvSpPr>
            <a:spLocks noGrp="1"/>
          </p:cNvSpPr>
          <p:nvPr>
            <p:ph type="sldNum" sz="quarter" idx="12"/>
          </p:nvPr>
        </p:nvSpPr>
        <p:spPr/>
        <p:txBody>
          <a:bodyPr/>
          <a:lstStyle/>
          <a:p>
            <a:fld id="{FBCBE58A-7FCB-4EF7-A36F-7F30432B414B}" type="slidenum">
              <a:rPr kumimoji="1" lang="ja-JP" altLang="en-US" smtClean="0"/>
              <a:t>25</a:t>
            </a:fld>
            <a:endParaRPr kumimoji="1" lang="ja-JP" altLang="en-US"/>
          </a:p>
        </p:txBody>
      </p:sp>
      <p:pic>
        <p:nvPicPr>
          <p:cNvPr id="10" name="図 9" descr="グラフ, 折れ線グラフ&#10;&#10;自動的に生成された説明">
            <a:extLst>
              <a:ext uri="{FF2B5EF4-FFF2-40B4-BE49-F238E27FC236}">
                <a16:creationId xmlns:a16="http://schemas.microsoft.com/office/drawing/2014/main" id="{A3CE2290-55CA-AB68-D952-5D9F3B7150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4" y="1845732"/>
            <a:ext cx="4817030" cy="3612773"/>
          </a:xfrm>
          <a:prstGeom prst="rect">
            <a:avLst/>
          </a:prstGeom>
        </p:spPr>
      </p:pic>
      <p:pic>
        <p:nvPicPr>
          <p:cNvPr id="5" name="図 4" descr="グラフ, 折れ線グラフ&#10;&#10;自動的に生成された説明">
            <a:extLst>
              <a:ext uri="{FF2B5EF4-FFF2-40B4-BE49-F238E27FC236}">
                <a16:creationId xmlns:a16="http://schemas.microsoft.com/office/drawing/2014/main" id="{7A028B2D-64FB-8F8B-0980-800DE7A6A3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6970" y="1875550"/>
            <a:ext cx="4817030" cy="3612773"/>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20DA335-4E4A-5C5F-F234-F3727849BF4F}"/>
                  </a:ext>
                </a:extLst>
              </p:cNvPr>
              <p:cNvSpPr txBox="1"/>
              <p:nvPr/>
            </p:nvSpPr>
            <p:spPr>
              <a:xfrm>
                <a:off x="1566908" y="5458505"/>
                <a:ext cx="1691489" cy="523220"/>
              </a:xfrm>
              <a:prstGeom prst="rect">
                <a:avLst/>
              </a:prstGeom>
              <a:noFill/>
            </p:spPr>
            <p:txBody>
              <a:bodyPr wrap="none" rtlCol="0">
                <a:spAutoFit/>
              </a:bodyPr>
              <a:lstStyle/>
              <a:p>
                <a14:m>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m:t>
                        </m:r>
                      </m:sup>
                    </m:sSubSup>
                  </m:oMath>
                </a14:m>
                <a:r>
                  <a:rPr kumimoji="1" lang="ja-JP" altLang="en-US" sz="2800" dirty="0"/>
                  <a:t> の推移</a:t>
                </a:r>
              </a:p>
            </p:txBody>
          </p:sp>
        </mc:Choice>
        <mc:Fallback xmlns="">
          <p:sp>
            <p:nvSpPr>
              <p:cNvPr id="6" name="テキスト ボックス 5">
                <a:extLst>
                  <a:ext uri="{FF2B5EF4-FFF2-40B4-BE49-F238E27FC236}">
                    <a16:creationId xmlns:a16="http://schemas.microsoft.com/office/drawing/2014/main" id="{F20DA335-4E4A-5C5F-F234-F3727849BF4F}"/>
                  </a:ext>
                </a:extLst>
              </p:cNvPr>
              <p:cNvSpPr txBox="1">
                <a:spLocks noRot="1" noChangeAspect="1" noMove="1" noResize="1" noEditPoints="1" noAdjustHandles="1" noChangeArrowheads="1" noChangeShapeType="1" noTextEdit="1"/>
              </p:cNvSpPr>
              <p:nvPr/>
            </p:nvSpPr>
            <p:spPr>
              <a:xfrm>
                <a:off x="1566908" y="5458505"/>
                <a:ext cx="1691489" cy="523220"/>
              </a:xfrm>
              <a:prstGeom prst="rect">
                <a:avLst/>
              </a:prstGeom>
              <a:blipFill>
                <a:blip r:embed="rId5"/>
                <a:stretch>
                  <a:fillRect t="-10465" r="-7554"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C935ABC-EA6F-0468-83C0-32B10CDCD306}"/>
                  </a:ext>
                </a:extLst>
              </p:cNvPr>
              <p:cNvSpPr txBox="1"/>
              <p:nvPr/>
            </p:nvSpPr>
            <p:spPr>
              <a:xfrm>
                <a:off x="5885604" y="5458505"/>
                <a:ext cx="1699761" cy="523220"/>
              </a:xfrm>
              <a:prstGeom prst="rect">
                <a:avLst/>
              </a:prstGeom>
              <a:noFill/>
            </p:spPr>
            <p:txBody>
              <a:bodyPr wrap="none" rtlCol="0">
                <a:spAutoFit/>
              </a:bodyPr>
              <a:lstStyle/>
              <a:p>
                <a14:m>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2</m:t>
                        </m:r>
                      </m:sub>
                      <m:sup>
                        <m:r>
                          <a:rPr kumimoji="1" lang="en-US" altLang="ja-JP" sz="2800" b="0" i="1" smtClean="0">
                            <a:latin typeface="Cambria Math" panose="02040503050406030204" pitchFamily="18" charset="0"/>
                          </a:rPr>
                          <m:t>′</m:t>
                        </m:r>
                      </m:sup>
                    </m:sSubSup>
                  </m:oMath>
                </a14:m>
                <a:r>
                  <a:rPr kumimoji="1" lang="ja-JP" altLang="en-US" sz="2800" dirty="0"/>
                  <a:t> の推移</a:t>
                </a:r>
              </a:p>
            </p:txBody>
          </p:sp>
        </mc:Choice>
        <mc:Fallback xmlns="">
          <p:sp>
            <p:nvSpPr>
              <p:cNvPr id="7" name="テキスト ボックス 6">
                <a:extLst>
                  <a:ext uri="{FF2B5EF4-FFF2-40B4-BE49-F238E27FC236}">
                    <a16:creationId xmlns:a16="http://schemas.microsoft.com/office/drawing/2014/main" id="{0C935ABC-EA6F-0468-83C0-32B10CDCD306}"/>
                  </a:ext>
                </a:extLst>
              </p:cNvPr>
              <p:cNvSpPr txBox="1">
                <a:spLocks noRot="1" noChangeAspect="1" noMove="1" noResize="1" noEditPoints="1" noAdjustHandles="1" noChangeArrowheads="1" noChangeShapeType="1" noTextEdit="1"/>
              </p:cNvSpPr>
              <p:nvPr/>
            </p:nvSpPr>
            <p:spPr>
              <a:xfrm>
                <a:off x="5885604" y="5458505"/>
                <a:ext cx="1699761" cy="523220"/>
              </a:xfrm>
              <a:prstGeom prst="rect">
                <a:avLst/>
              </a:prstGeom>
              <a:blipFill>
                <a:blip r:embed="rId6"/>
                <a:stretch>
                  <a:fillRect t="-10465" r="-7527" b="-325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89640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9C7BB7-3E81-4EBE-8D24-9EAF07FE6305}"/>
              </a:ext>
            </a:extLst>
          </p:cNvPr>
          <p:cNvSpPr>
            <a:spLocks noGrp="1"/>
          </p:cNvSpPr>
          <p:nvPr>
            <p:ph type="title"/>
          </p:nvPr>
        </p:nvSpPr>
        <p:spPr/>
        <p:txBody>
          <a:bodyPr/>
          <a:lstStyle/>
          <a:p>
            <a:r>
              <a:rPr kumimoji="1" lang="ja-JP" altLang="en-US" dirty="0">
                <a:solidFill>
                  <a:schemeClr val="tx1"/>
                </a:solidFill>
              </a:rPr>
              <a:t>発表の流れ</a:t>
            </a:r>
          </a:p>
        </p:txBody>
      </p:sp>
      <p:sp>
        <p:nvSpPr>
          <p:cNvPr id="3" name="コンテンツ プレースホルダー 2">
            <a:extLst>
              <a:ext uri="{FF2B5EF4-FFF2-40B4-BE49-F238E27FC236}">
                <a16:creationId xmlns:a16="http://schemas.microsoft.com/office/drawing/2014/main" id="{AA4064A8-7345-4871-A3B5-D13A6D8CB34B}"/>
              </a:ext>
            </a:extLst>
          </p:cNvPr>
          <p:cNvSpPr>
            <a:spLocks noGrp="1"/>
          </p:cNvSpPr>
          <p:nvPr>
            <p:ph idx="1"/>
          </p:nvPr>
        </p:nvSpPr>
        <p:spPr/>
        <p:txBody>
          <a:bodyPr>
            <a:normAutofit/>
          </a:bodyPr>
          <a:lstStyle/>
          <a:p>
            <a:pPr>
              <a:lnSpc>
                <a:spcPct val="150000"/>
              </a:lnSpc>
              <a:buFont typeface="Wingdings" panose="05000000000000000000" pitchFamily="2" charset="2"/>
              <a:buChar char="l"/>
            </a:pPr>
            <a:r>
              <a:rPr kumimoji="1" lang="ja-JP" altLang="en-US" sz="2800" dirty="0">
                <a:solidFill>
                  <a:schemeClr val="bg1">
                    <a:lumMod val="85000"/>
                  </a:schemeClr>
                </a:solidFill>
              </a:rPr>
              <a:t>はじめに</a:t>
            </a:r>
            <a:endParaRPr kumimoji="1" lang="en-US" altLang="ja-JP" sz="2800" dirty="0">
              <a:solidFill>
                <a:schemeClr val="bg1">
                  <a:lumMod val="85000"/>
                </a:schemeClr>
              </a:solidFill>
            </a:endParaRPr>
          </a:p>
          <a:p>
            <a:pPr>
              <a:lnSpc>
                <a:spcPct val="150000"/>
              </a:lnSpc>
              <a:buFont typeface="Wingdings" panose="05000000000000000000" pitchFamily="2" charset="2"/>
              <a:buChar char="l"/>
            </a:pPr>
            <a:r>
              <a:rPr lang="ja-JP" altLang="en-US" sz="2800" dirty="0">
                <a:solidFill>
                  <a:schemeClr val="bg1">
                    <a:lumMod val="85000"/>
                  </a:schemeClr>
                </a:solidFill>
              </a:rPr>
              <a:t>要素技術</a:t>
            </a:r>
            <a:endParaRPr lang="en-US" altLang="ja-JP" sz="2800" dirty="0">
              <a:solidFill>
                <a:schemeClr val="bg1">
                  <a:lumMod val="85000"/>
                </a:schemeClr>
              </a:solidFill>
            </a:endParaRPr>
          </a:p>
          <a:p>
            <a:pPr>
              <a:lnSpc>
                <a:spcPct val="150000"/>
              </a:lnSpc>
              <a:buFont typeface="Wingdings" panose="05000000000000000000" pitchFamily="2" charset="2"/>
              <a:buChar char="l"/>
            </a:pPr>
            <a:r>
              <a:rPr lang="ja-JP" altLang="en-US" sz="2800" dirty="0">
                <a:solidFill>
                  <a:schemeClr val="bg1">
                    <a:lumMod val="85000"/>
                  </a:schemeClr>
                </a:solidFill>
              </a:rPr>
              <a:t>提案手法</a:t>
            </a:r>
            <a:endParaRPr lang="en-US" altLang="ja-JP" sz="2800" dirty="0">
              <a:solidFill>
                <a:schemeClr val="bg1">
                  <a:lumMod val="85000"/>
                </a:schemeClr>
              </a:solidFill>
            </a:endParaRPr>
          </a:p>
          <a:p>
            <a:pPr>
              <a:lnSpc>
                <a:spcPct val="150000"/>
              </a:lnSpc>
              <a:buFont typeface="Wingdings" panose="05000000000000000000" pitchFamily="2" charset="2"/>
              <a:buChar char="l"/>
            </a:pPr>
            <a:r>
              <a:rPr lang="ja-JP" altLang="en-US" sz="2800" dirty="0">
                <a:solidFill>
                  <a:schemeClr val="bg1">
                    <a:lumMod val="85000"/>
                  </a:schemeClr>
                </a:solidFill>
              </a:rPr>
              <a:t>数値実験</a:t>
            </a:r>
            <a:endParaRPr lang="en-US" altLang="ja-JP" sz="2800" dirty="0">
              <a:solidFill>
                <a:schemeClr val="bg1">
                  <a:lumMod val="85000"/>
                </a:schemeClr>
              </a:solidFill>
            </a:endParaRPr>
          </a:p>
          <a:p>
            <a:pPr>
              <a:lnSpc>
                <a:spcPct val="150000"/>
              </a:lnSpc>
              <a:buFont typeface="Wingdings" panose="05000000000000000000" pitchFamily="2" charset="2"/>
              <a:buChar char="l"/>
            </a:pPr>
            <a:r>
              <a:rPr kumimoji="1" lang="ja-JP" altLang="en-US" sz="2800" dirty="0">
                <a:solidFill>
                  <a:schemeClr val="bg1">
                    <a:lumMod val="85000"/>
                  </a:schemeClr>
                </a:solidFill>
              </a:rPr>
              <a:t>結果と考察</a:t>
            </a:r>
            <a:endParaRPr kumimoji="1" lang="en-US" altLang="ja-JP" sz="2800" dirty="0">
              <a:solidFill>
                <a:schemeClr val="bg1">
                  <a:lumMod val="85000"/>
                </a:schemeClr>
              </a:solidFill>
            </a:endParaRPr>
          </a:p>
          <a:p>
            <a:pPr>
              <a:lnSpc>
                <a:spcPct val="150000"/>
              </a:lnSpc>
              <a:buFont typeface="Wingdings" panose="05000000000000000000" pitchFamily="2" charset="2"/>
              <a:buChar char="l"/>
            </a:pPr>
            <a:r>
              <a:rPr lang="ja-JP" altLang="en-US" sz="2800" dirty="0">
                <a:solidFill>
                  <a:schemeClr val="tx1"/>
                </a:solidFill>
              </a:rPr>
              <a:t>まとめと今後の課題</a:t>
            </a:r>
            <a:endParaRPr kumimoji="1" lang="ja-JP" altLang="en-US" sz="2800" dirty="0">
              <a:solidFill>
                <a:schemeClr val="tx1"/>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7E716D5A-CE5F-462D-AB3F-BCD692F9B7ED}"/>
              </a:ext>
            </a:extLst>
          </p:cNvPr>
          <p:cNvSpPr>
            <a:spLocks noGrp="1"/>
          </p:cNvSpPr>
          <p:nvPr>
            <p:ph type="sldNum" sz="quarter" idx="12"/>
          </p:nvPr>
        </p:nvSpPr>
        <p:spPr/>
        <p:txBody>
          <a:bodyPr/>
          <a:lstStyle/>
          <a:p>
            <a:fld id="{DF705B4D-58A4-40F5-9112-2B01458037F0}" type="slidenum">
              <a:rPr kumimoji="1" lang="ja-JP" altLang="en-US" smtClean="0"/>
              <a:t>26</a:t>
            </a:fld>
            <a:endParaRPr kumimoji="1" lang="ja-JP" altLang="en-US"/>
          </a:p>
        </p:txBody>
      </p:sp>
    </p:spTree>
    <p:extLst>
      <p:ext uri="{BB962C8B-B14F-4D97-AF65-F5344CB8AC3E}">
        <p14:creationId xmlns:p14="http://schemas.microsoft.com/office/powerpoint/2010/main" val="2537295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76A35-D630-4683-B086-E1185BB2A720}"/>
              </a:ext>
            </a:extLst>
          </p:cNvPr>
          <p:cNvSpPr>
            <a:spLocks noGrp="1"/>
          </p:cNvSpPr>
          <p:nvPr>
            <p:ph type="title"/>
          </p:nvPr>
        </p:nvSpPr>
        <p:spPr/>
        <p:txBody>
          <a:bodyPr>
            <a:normAutofit fontScale="90000"/>
          </a:bodyPr>
          <a:lstStyle/>
          <a:p>
            <a:pPr marL="0" indent="0">
              <a:lnSpc>
                <a:spcPct val="100000"/>
              </a:lnSpc>
              <a:buNone/>
            </a:pPr>
            <a:r>
              <a:rPr lang="ja-JP" altLang="en-US" sz="4800" dirty="0">
                <a:solidFill>
                  <a:schemeClr val="tx1"/>
                </a:solidFill>
              </a:rPr>
              <a:t>まとめ</a:t>
            </a:r>
            <a:endParaRPr lang="en-US" altLang="ja-JP" sz="4800" dirty="0">
              <a:solidFill>
                <a:schemeClr val="tx1"/>
              </a:solidFill>
            </a:endParaRPr>
          </a:p>
        </p:txBody>
      </p:sp>
      <p:sp>
        <p:nvSpPr>
          <p:cNvPr id="3" name="コンテンツ プレースホルダー 2">
            <a:extLst>
              <a:ext uri="{FF2B5EF4-FFF2-40B4-BE49-F238E27FC236}">
                <a16:creationId xmlns:a16="http://schemas.microsoft.com/office/drawing/2014/main" id="{8470EA99-A7FC-47F9-8F25-EE9B7925DA31}"/>
              </a:ext>
            </a:extLst>
          </p:cNvPr>
          <p:cNvSpPr>
            <a:spLocks noGrp="1"/>
          </p:cNvSpPr>
          <p:nvPr>
            <p:ph idx="1"/>
          </p:nvPr>
        </p:nvSpPr>
        <p:spPr>
          <a:xfrm>
            <a:off x="628650" y="994515"/>
            <a:ext cx="8321040" cy="4543099"/>
          </a:xfrm>
        </p:spPr>
        <p:txBody>
          <a:bodyPr>
            <a:normAutofit/>
          </a:bodyPr>
          <a:lstStyle/>
          <a:p>
            <a:pPr>
              <a:lnSpc>
                <a:spcPct val="150000"/>
              </a:lnSpc>
              <a:buFont typeface="Wingdings" panose="05000000000000000000" pitchFamily="2" charset="2"/>
              <a:buChar char="l"/>
            </a:pPr>
            <a:r>
              <a:rPr lang="ja-JP" altLang="en-US" sz="2800" dirty="0">
                <a:solidFill>
                  <a:schemeClr val="tx1"/>
                </a:solidFill>
              </a:rPr>
              <a:t>従来のプーリング手法より高い性能を達成</a:t>
            </a:r>
            <a:endParaRPr lang="en-US" altLang="ja-JP" sz="2800" dirty="0">
              <a:solidFill>
                <a:schemeClr val="tx1"/>
              </a:solidFill>
            </a:endParaRPr>
          </a:p>
          <a:p>
            <a:pPr>
              <a:lnSpc>
                <a:spcPct val="150000"/>
              </a:lnSpc>
              <a:buFont typeface="Wingdings" panose="05000000000000000000" pitchFamily="2" charset="2"/>
              <a:buChar char="l"/>
            </a:pPr>
            <a:endParaRPr lang="en-US" altLang="ja-JP" sz="2800" dirty="0">
              <a:solidFill>
                <a:schemeClr val="tx1"/>
              </a:solidFill>
            </a:endParaRPr>
          </a:p>
          <a:p>
            <a:pPr>
              <a:lnSpc>
                <a:spcPct val="150000"/>
              </a:lnSpc>
              <a:buFont typeface="Wingdings" panose="05000000000000000000" pitchFamily="2" charset="2"/>
              <a:buChar char="l"/>
            </a:pPr>
            <a:r>
              <a:rPr lang="ja-JP" altLang="en-US" sz="2800" dirty="0">
                <a:solidFill>
                  <a:schemeClr val="tx1"/>
                </a:solidFill>
              </a:rPr>
              <a:t>ファインチューニングを組み合わせることで</a:t>
            </a:r>
            <a:endParaRPr lang="en-US" altLang="ja-JP" sz="2800" dirty="0">
              <a:solidFill>
                <a:schemeClr val="tx1"/>
              </a:solidFill>
            </a:endParaRPr>
          </a:p>
          <a:p>
            <a:pPr marL="0" indent="0">
              <a:lnSpc>
                <a:spcPct val="150000"/>
              </a:lnSpc>
              <a:buNone/>
            </a:pPr>
            <a:r>
              <a:rPr lang="ja-JP" altLang="en-US" sz="2800" dirty="0">
                <a:solidFill>
                  <a:schemeClr val="tx1"/>
                </a:solidFill>
              </a:rPr>
              <a:t>　効果的な学習を実現</a:t>
            </a: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3600" dirty="0">
              <a:solidFill>
                <a:schemeClr val="tx1"/>
              </a:solidFill>
            </a:endParaRPr>
          </a:p>
        </p:txBody>
      </p:sp>
      <p:sp>
        <p:nvSpPr>
          <p:cNvPr id="11" name="スライド番号プレースホルダー 10">
            <a:extLst>
              <a:ext uri="{FF2B5EF4-FFF2-40B4-BE49-F238E27FC236}">
                <a16:creationId xmlns:a16="http://schemas.microsoft.com/office/drawing/2014/main" id="{A2647679-1DCF-470B-B2D8-C37A70515A0D}"/>
              </a:ext>
            </a:extLst>
          </p:cNvPr>
          <p:cNvSpPr>
            <a:spLocks noGrp="1"/>
          </p:cNvSpPr>
          <p:nvPr>
            <p:ph type="sldNum" sz="quarter" idx="12"/>
          </p:nvPr>
        </p:nvSpPr>
        <p:spPr/>
        <p:txBody>
          <a:bodyPr/>
          <a:lstStyle/>
          <a:p>
            <a:fld id="{FBCBE58A-7FCB-4EF7-A36F-7F30432B414B}" type="slidenum">
              <a:rPr kumimoji="1" lang="ja-JP" altLang="en-US" smtClean="0"/>
              <a:t>27</a:t>
            </a:fld>
            <a:endParaRPr kumimoji="1" lang="ja-JP" altLang="en-US"/>
          </a:p>
        </p:txBody>
      </p:sp>
    </p:spTree>
    <p:extLst>
      <p:ext uri="{BB962C8B-B14F-4D97-AF65-F5344CB8AC3E}">
        <p14:creationId xmlns:p14="http://schemas.microsoft.com/office/powerpoint/2010/main" val="3064536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76A35-D630-4683-B086-E1185BB2A720}"/>
              </a:ext>
            </a:extLst>
          </p:cNvPr>
          <p:cNvSpPr>
            <a:spLocks noGrp="1"/>
          </p:cNvSpPr>
          <p:nvPr>
            <p:ph type="title"/>
          </p:nvPr>
        </p:nvSpPr>
        <p:spPr/>
        <p:txBody>
          <a:bodyPr>
            <a:normAutofit fontScale="90000"/>
          </a:bodyPr>
          <a:lstStyle/>
          <a:p>
            <a:pPr marL="0" indent="0">
              <a:lnSpc>
                <a:spcPct val="100000"/>
              </a:lnSpc>
              <a:buNone/>
            </a:pPr>
            <a:r>
              <a:rPr lang="ja-JP" altLang="en-US" sz="4800" dirty="0">
                <a:solidFill>
                  <a:schemeClr val="tx1"/>
                </a:solidFill>
              </a:rPr>
              <a:t>今後の課題</a:t>
            </a:r>
            <a:endParaRPr lang="en-US" altLang="ja-JP" sz="4800" dirty="0">
              <a:solidFill>
                <a:schemeClr val="tx1"/>
              </a:solidFill>
            </a:endParaRPr>
          </a:p>
        </p:txBody>
      </p:sp>
      <p:sp>
        <p:nvSpPr>
          <p:cNvPr id="3" name="コンテンツ プレースホルダー 2">
            <a:extLst>
              <a:ext uri="{FF2B5EF4-FFF2-40B4-BE49-F238E27FC236}">
                <a16:creationId xmlns:a16="http://schemas.microsoft.com/office/drawing/2014/main" id="{8470EA99-A7FC-47F9-8F25-EE9B7925DA31}"/>
              </a:ext>
            </a:extLst>
          </p:cNvPr>
          <p:cNvSpPr>
            <a:spLocks noGrp="1"/>
          </p:cNvSpPr>
          <p:nvPr>
            <p:ph idx="1"/>
          </p:nvPr>
        </p:nvSpPr>
        <p:spPr>
          <a:xfrm>
            <a:off x="628650" y="977705"/>
            <a:ext cx="8321040" cy="4543099"/>
          </a:xfrm>
        </p:spPr>
        <p:txBody>
          <a:bodyPr>
            <a:normAutofit/>
          </a:bodyPr>
          <a:lstStyle/>
          <a:p>
            <a:pPr>
              <a:lnSpc>
                <a:spcPct val="150000"/>
              </a:lnSpc>
              <a:buFont typeface="Wingdings" panose="05000000000000000000" pitchFamily="2" charset="2"/>
              <a:buChar char="l"/>
            </a:pPr>
            <a:r>
              <a:rPr lang="ja-JP" altLang="en-US" sz="2800" dirty="0">
                <a:solidFill>
                  <a:schemeClr val="tx1"/>
                </a:solidFill>
              </a:rPr>
              <a:t>ファインチューニングの層に依存しない</a:t>
            </a:r>
            <a:endParaRPr lang="en-US" altLang="ja-JP" sz="2800" dirty="0">
              <a:solidFill>
                <a:schemeClr val="tx1"/>
              </a:solidFill>
            </a:endParaRPr>
          </a:p>
          <a:p>
            <a:pPr marL="0" indent="0">
              <a:lnSpc>
                <a:spcPct val="150000"/>
              </a:lnSpc>
              <a:buNone/>
            </a:pPr>
            <a:r>
              <a:rPr lang="en-US" altLang="ja-JP" dirty="0"/>
              <a:t>   </a:t>
            </a:r>
            <a:r>
              <a:rPr lang="ja-JP" altLang="en-US" dirty="0"/>
              <a:t>プーリング</a:t>
            </a:r>
            <a:r>
              <a:rPr lang="ja-JP" altLang="en-US" sz="2800" dirty="0">
                <a:solidFill>
                  <a:schemeClr val="tx1"/>
                </a:solidFill>
              </a:rPr>
              <a:t>手法の検討</a:t>
            </a:r>
            <a:endParaRPr lang="en-US" altLang="ja-JP" sz="2800" dirty="0">
              <a:solidFill>
                <a:schemeClr val="tx1"/>
              </a:solidFill>
            </a:endParaRPr>
          </a:p>
          <a:p>
            <a:pPr marL="0" indent="0">
              <a:lnSpc>
                <a:spcPct val="150000"/>
              </a:lnSpc>
              <a:buNone/>
            </a:pPr>
            <a:endParaRPr lang="en-US" altLang="ja-JP" sz="2800" dirty="0">
              <a:solidFill>
                <a:schemeClr val="tx1"/>
              </a:solidFill>
            </a:endParaRPr>
          </a:p>
          <a:p>
            <a:pPr>
              <a:lnSpc>
                <a:spcPct val="150000"/>
              </a:lnSpc>
              <a:buFont typeface="Wingdings" panose="05000000000000000000" pitchFamily="2" charset="2"/>
              <a:buChar char="l"/>
            </a:pPr>
            <a:r>
              <a:rPr lang="ja-JP" altLang="en-US" sz="2800" dirty="0">
                <a:solidFill>
                  <a:schemeClr val="tx1"/>
                </a:solidFill>
              </a:rPr>
              <a:t>他のデータセットやタスクにおける有効性の検証</a:t>
            </a:r>
            <a:endParaRPr lang="en-US" altLang="ja-JP" sz="2800" dirty="0">
              <a:solidFill>
                <a:schemeClr val="tx1"/>
              </a:solidFill>
            </a:endParaRPr>
          </a:p>
          <a:p>
            <a:pPr>
              <a:lnSpc>
                <a:spcPct val="150000"/>
              </a:lnSpc>
              <a:buFont typeface="Wingdings" panose="05000000000000000000" pitchFamily="2" charset="2"/>
              <a:buChar char="l"/>
            </a:pPr>
            <a:endParaRPr lang="en-US" altLang="ja-JP" sz="2800" dirty="0">
              <a:solidFill>
                <a:schemeClr val="tx1"/>
              </a:solidFill>
            </a:endParaRPr>
          </a:p>
          <a:p>
            <a:pPr>
              <a:lnSpc>
                <a:spcPct val="150000"/>
              </a:lnSpc>
              <a:buFont typeface="Wingdings" panose="05000000000000000000" pitchFamily="2" charset="2"/>
              <a:buChar char="l"/>
            </a:pPr>
            <a:r>
              <a:rPr lang="en-US" altLang="ja-JP" sz="2800" dirty="0">
                <a:solidFill>
                  <a:schemeClr val="tx1"/>
                </a:solidFill>
              </a:rPr>
              <a:t>CAP </a:t>
            </a:r>
            <a:r>
              <a:rPr lang="ja-JP" altLang="en-US" sz="2800" dirty="0">
                <a:solidFill>
                  <a:schemeClr val="tx1"/>
                </a:solidFill>
              </a:rPr>
              <a:t>層の適切な学習率の設定方法の検討</a:t>
            </a: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a:lnSpc>
                <a:spcPct val="100000"/>
              </a:lnSpc>
              <a:buFont typeface="Wingdings" panose="05000000000000000000" pitchFamily="2" charset="2"/>
              <a:buChar char="l"/>
            </a:pPr>
            <a:endParaRPr lang="en-US" altLang="ja-JP" sz="28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3600" dirty="0">
              <a:solidFill>
                <a:schemeClr val="tx1"/>
              </a:solidFill>
            </a:endParaRPr>
          </a:p>
          <a:p>
            <a:pPr marL="0" indent="0">
              <a:lnSpc>
                <a:spcPct val="100000"/>
              </a:lnSpc>
              <a:buNone/>
            </a:pPr>
            <a:endParaRPr lang="en-US" altLang="ja-JP" sz="3600" dirty="0">
              <a:solidFill>
                <a:schemeClr val="tx1"/>
              </a:solidFill>
            </a:endParaRPr>
          </a:p>
        </p:txBody>
      </p:sp>
      <p:sp>
        <p:nvSpPr>
          <p:cNvPr id="11" name="スライド番号プレースホルダー 10">
            <a:extLst>
              <a:ext uri="{FF2B5EF4-FFF2-40B4-BE49-F238E27FC236}">
                <a16:creationId xmlns:a16="http://schemas.microsoft.com/office/drawing/2014/main" id="{A2647679-1DCF-470B-B2D8-C37A70515A0D}"/>
              </a:ext>
            </a:extLst>
          </p:cNvPr>
          <p:cNvSpPr>
            <a:spLocks noGrp="1"/>
          </p:cNvSpPr>
          <p:nvPr>
            <p:ph type="sldNum" sz="quarter" idx="12"/>
          </p:nvPr>
        </p:nvSpPr>
        <p:spPr/>
        <p:txBody>
          <a:bodyPr/>
          <a:lstStyle/>
          <a:p>
            <a:fld id="{FBCBE58A-7FCB-4EF7-A36F-7F30432B414B}" type="slidenum">
              <a:rPr kumimoji="1" lang="ja-JP" altLang="en-US" smtClean="0"/>
              <a:t>28</a:t>
            </a:fld>
            <a:endParaRPr kumimoji="1" lang="ja-JP" altLang="en-US"/>
          </a:p>
        </p:txBody>
      </p:sp>
    </p:spTree>
    <p:extLst>
      <p:ext uri="{BB962C8B-B14F-4D97-AF65-F5344CB8AC3E}">
        <p14:creationId xmlns:p14="http://schemas.microsoft.com/office/powerpoint/2010/main" val="1430783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9C7BB7-3E81-4EBE-8D24-9EAF07FE6305}"/>
              </a:ext>
            </a:extLst>
          </p:cNvPr>
          <p:cNvSpPr>
            <a:spLocks noGrp="1"/>
          </p:cNvSpPr>
          <p:nvPr>
            <p:ph type="title"/>
          </p:nvPr>
        </p:nvSpPr>
        <p:spPr/>
        <p:txBody>
          <a:bodyPr/>
          <a:lstStyle/>
          <a:p>
            <a:r>
              <a:rPr kumimoji="1" lang="ja-JP" altLang="en-US" dirty="0">
                <a:solidFill>
                  <a:schemeClr val="tx1"/>
                </a:solidFill>
              </a:rPr>
              <a:t>発表の流れ</a:t>
            </a:r>
          </a:p>
        </p:txBody>
      </p:sp>
      <p:sp>
        <p:nvSpPr>
          <p:cNvPr id="3" name="コンテンツ プレースホルダー 2">
            <a:extLst>
              <a:ext uri="{FF2B5EF4-FFF2-40B4-BE49-F238E27FC236}">
                <a16:creationId xmlns:a16="http://schemas.microsoft.com/office/drawing/2014/main" id="{AA4064A8-7345-4871-A3B5-D13A6D8CB34B}"/>
              </a:ext>
            </a:extLst>
          </p:cNvPr>
          <p:cNvSpPr>
            <a:spLocks noGrp="1"/>
          </p:cNvSpPr>
          <p:nvPr>
            <p:ph idx="1"/>
          </p:nvPr>
        </p:nvSpPr>
        <p:spPr/>
        <p:txBody>
          <a:bodyPr>
            <a:normAutofit/>
          </a:bodyPr>
          <a:lstStyle/>
          <a:p>
            <a:pPr>
              <a:lnSpc>
                <a:spcPct val="150000"/>
              </a:lnSpc>
              <a:buFont typeface="Wingdings" panose="05000000000000000000" pitchFamily="2" charset="2"/>
              <a:buChar char="l"/>
            </a:pPr>
            <a:r>
              <a:rPr kumimoji="1" lang="ja-JP" altLang="en-US" sz="2800" dirty="0"/>
              <a:t>はじめに</a:t>
            </a:r>
            <a:endParaRPr kumimoji="1" lang="en-US" altLang="ja-JP" sz="2800" dirty="0"/>
          </a:p>
          <a:p>
            <a:pPr>
              <a:lnSpc>
                <a:spcPct val="150000"/>
              </a:lnSpc>
              <a:buFont typeface="Wingdings" panose="05000000000000000000" pitchFamily="2" charset="2"/>
              <a:buChar char="l"/>
            </a:pPr>
            <a:r>
              <a:rPr lang="ja-JP" altLang="en-US" sz="2800" dirty="0">
                <a:solidFill>
                  <a:schemeClr val="bg1">
                    <a:lumMod val="85000"/>
                  </a:schemeClr>
                </a:solidFill>
              </a:rPr>
              <a:t>要素技術</a:t>
            </a:r>
            <a:endParaRPr lang="en-US" altLang="ja-JP" sz="2800" dirty="0">
              <a:solidFill>
                <a:schemeClr val="bg1">
                  <a:lumMod val="85000"/>
                </a:schemeClr>
              </a:solidFill>
            </a:endParaRPr>
          </a:p>
          <a:p>
            <a:pPr>
              <a:lnSpc>
                <a:spcPct val="150000"/>
              </a:lnSpc>
              <a:buFont typeface="Wingdings" panose="05000000000000000000" pitchFamily="2" charset="2"/>
              <a:buChar char="l"/>
            </a:pPr>
            <a:r>
              <a:rPr lang="ja-JP" altLang="en-US" sz="2800" dirty="0">
                <a:solidFill>
                  <a:schemeClr val="bg1">
                    <a:lumMod val="85000"/>
                  </a:schemeClr>
                </a:solidFill>
              </a:rPr>
              <a:t>提案手法</a:t>
            </a:r>
            <a:endParaRPr lang="en-US" altLang="ja-JP" sz="2800" dirty="0">
              <a:solidFill>
                <a:schemeClr val="bg1">
                  <a:lumMod val="85000"/>
                </a:schemeClr>
              </a:solidFill>
            </a:endParaRPr>
          </a:p>
          <a:p>
            <a:pPr>
              <a:lnSpc>
                <a:spcPct val="150000"/>
              </a:lnSpc>
              <a:buFont typeface="Wingdings" panose="05000000000000000000" pitchFamily="2" charset="2"/>
              <a:buChar char="l"/>
            </a:pPr>
            <a:r>
              <a:rPr lang="ja-JP" altLang="en-US" sz="2800" dirty="0">
                <a:solidFill>
                  <a:schemeClr val="bg1">
                    <a:lumMod val="85000"/>
                  </a:schemeClr>
                </a:solidFill>
              </a:rPr>
              <a:t>数値実験</a:t>
            </a:r>
            <a:endParaRPr lang="en-US" altLang="ja-JP" sz="2800" dirty="0">
              <a:solidFill>
                <a:schemeClr val="bg1">
                  <a:lumMod val="85000"/>
                </a:schemeClr>
              </a:solidFill>
            </a:endParaRPr>
          </a:p>
          <a:p>
            <a:pPr>
              <a:lnSpc>
                <a:spcPct val="150000"/>
              </a:lnSpc>
              <a:buFont typeface="Wingdings" panose="05000000000000000000" pitchFamily="2" charset="2"/>
              <a:buChar char="l"/>
            </a:pPr>
            <a:r>
              <a:rPr kumimoji="1" lang="ja-JP" altLang="en-US" sz="2800" dirty="0">
                <a:solidFill>
                  <a:schemeClr val="bg1">
                    <a:lumMod val="85000"/>
                  </a:schemeClr>
                </a:solidFill>
              </a:rPr>
              <a:t>結果と考察</a:t>
            </a:r>
            <a:endParaRPr kumimoji="1" lang="en-US" altLang="ja-JP" sz="2800" dirty="0">
              <a:solidFill>
                <a:schemeClr val="bg1">
                  <a:lumMod val="85000"/>
                </a:schemeClr>
              </a:solidFill>
            </a:endParaRPr>
          </a:p>
          <a:p>
            <a:pPr>
              <a:lnSpc>
                <a:spcPct val="150000"/>
              </a:lnSpc>
              <a:buFont typeface="Wingdings" panose="05000000000000000000" pitchFamily="2" charset="2"/>
              <a:buChar char="l"/>
            </a:pPr>
            <a:r>
              <a:rPr lang="ja-JP" altLang="en-US" sz="2800" dirty="0">
                <a:solidFill>
                  <a:schemeClr val="bg1">
                    <a:lumMod val="85000"/>
                  </a:schemeClr>
                </a:solidFill>
              </a:rPr>
              <a:t>まとめと今後の課題</a:t>
            </a:r>
            <a:endParaRPr kumimoji="1" lang="ja-JP" altLang="en-US" sz="2800" dirty="0">
              <a:solidFill>
                <a:schemeClr val="bg1">
                  <a:lumMod val="8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7E716D5A-CE5F-462D-AB3F-BCD692F9B7ED}"/>
              </a:ext>
            </a:extLst>
          </p:cNvPr>
          <p:cNvSpPr>
            <a:spLocks noGrp="1"/>
          </p:cNvSpPr>
          <p:nvPr>
            <p:ph type="sldNum" sz="quarter" idx="12"/>
          </p:nvPr>
        </p:nvSpPr>
        <p:spPr/>
        <p:txBody>
          <a:bodyPr/>
          <a:lstStyle/>
          <a:p>
            <a:fld id="{DF705B4D-58A4-40F5-9112-2B01458037F0}" type="slidenum">
              <a:rPr kumimoji="1" lang="ja-JP" altLang="en-US" smtClean="0"/>
              <a:t>2</a:t>
            </a:fld>
            <a:endParaRPr kumimoji="1" lang="ja-JP" altLang="en-US"/>
          </a:p>
        </p:txBody>
      </p:sp>
    </p:spTree>
    <p:extLst>
      <p:ext uri="{BB962C8B-B14F-4D97-AF65-F5344CB8AC3E}">
        <p14:creationId xmlns:p14="http://schemas.microsoft.com/office/powerpoint/2010/main" val="3471496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9C7BB7-3E81-4EBE-8D24-9EAF07FE6305}"/>
              </a:ext>
            </a:extLst>
          </p:cNvPr>
          <p:cNvSpPr>
            <a:spLocks noGrp="1"/>
          </p:cNvSpPr>
          <p:nvPr>
            <p:ph type="title"/>
          </p:nvPr>
        </p:nvSpPr>
        <p:spPr/>
        <p:txBody>
          <a:bodyPr/>
          <a:lstStyle/>
          <a:p>
            <a:endParaRPr kumimoji="1" lang="ja-JP" altLang="en-US" dirty="0">
              <a:solidFill>
                <a:schemeClr val="tx1"/>
              </a:solidFill>
            </a:endParaRPr>
          </a:p>
        </p:txBody>
      </p:sp>
      <p:sp>
        <p:nvSpPr>
          <p:cNvPr id="3" name="コンテンツ プレースホルダー 2">
            <a:extLst>
              <a:ext uri="{FF2B5EF4-FFF2-40B4-BE49-F238E27FC236}">
                <a16:creationId xmlns:a16="http://schemas.microsoft.com/office/drawing/2014/main" id="{AA4064A8-7345-4871-A3B5-D13A6D8CB34B}"/>
              </a:ext>
            </a:extLst>
          </p:cNvPr>
          <p:cNvSpPr>
            <a:spLocks noGrp="1"/>
          </p:cNvSpPr>
          <p:nvPr>
            <p:ph idx="1"/>
          </p:nvPr>
        </p:nvSpPr>
        <p:spPr/>
        <p:txBody>
          <a:bodyPr anchor="ctr">
            <a:normAutofit/>
          </a:bodyPr>
          <a:lstStyle/>
          <a:p>
            <a:pPr marL="0" indent="0" algn="ctr">
              <a:buNone/>
            </a:pPr>
            <a:r>
              <a:rPr lang="ja-JP" altLang="en-US" sz="3600" dirty="0"/>
              <a:t>ご清聴ありがとうございました</a:t>
            </a:r>
            <a:endParaRPr kumimoji="1" lang="ja-JP" altLang="en-US" sz="3600" dirty="0"/>
          </a:p>
        </p:txBody>
      </p:sp>
      <p:sp>
        <p:nvSpPr>
          <p:cNvPr id="4" name="スライド番号プレースホルダー 3">
            <a:extLst>
              <a:ext uri="{FF2B5EF4-FFF2-40B4-BE49-F238E27FC236}">
                <a16:creationId xmlns:a16="http://schemas.microsoft.com/office/drawing/2014/main" id="{7E716D5A-CE5F-462D-AB3F-BCD692F9B7ED}"/>
              </a:ext>
            </a:extLst>
          </p:cNvPr>
          <p:cNvSpPr>
            <a:spLocks noGrp="1"/>
          </p:cNvSpPr>
          <p:nvPr>
            <p:ph type="sldNum" sz="quarter" idx="12"/>
          </p:nvPr>
        </p:nvSpPr>
        <p:spPr/>
        <p:txBody>
          <a:bodyPr/>
          <a:lstStyle/>
          <a:p>
            <a:fld id="{DF705B4D-58A4-40F5-9112-2B01458037F0}" type="slidenum">
              <a:rPr kumimoji="1" lang="ja-JP" altLang="en-US" smtClean="0"/>
              <a:t>29</a:t>
            </a:fld>
            <a:endParaRPr kumimoji="1" lang="ja-JP" altLang="en-US"/>
          </a:p>
        </p:txBody>
      </p:sp>
    </p:spTree>
    <p:extLst>
      <p:ext uri="{BB962C8B-B14F-4D97-AF65-F5344CB8AC3E}">
        <p14:creationId xmlns:p14="http://schemas.microsoft.com/office/powerpoint/2010/main" val="169818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470EA99-A7FC-47F9-8F25-EE9B7925DA31}"/>
              </a:ext>
            </a:extLst>
          </p:cNvPr>
          <p:cNvSpPr>
            <a:spLocks noGrp="1"/>
          </p:cNvSpPr>
          <p:nvPr>
            <p:ph idx="1"/>
          </p:nvPr>
        </p:nvSpPr>
        <p:spPr>
          <a:xfrm>
            <a:off x="628650" y="1188563"/>
            <a:ext cx="8321041" cy="5041046"/>
          </a:xfrm>
        </p:spPr>
        <p:txBody>
          <a:bodyPr>
            <a:normAutofit/>
          </a:bodyPr>
          <a:lstStyle/>
          <a:p>
            <a:pPr marL="0" indent="0">
              <a:lnSpc>
                <a:spcPct val="100000"/>
              </a:lnSpc>
              <a:buNone/>
            </a:pPr>
            <a:r>
              <a:rPr lang="ja-JP" altLang="en-US" sz="3200" dirty="0">
                <a:solidFill>
                  <a:schemeClr val="tx1"/>
                </a:solidFill>
              </a:rPr>
              <a:t>プーリング</a:t>
            </a:r>
            <a:endParaRPr lang="en-US" altLang="ja-JP" sz="3200" dirty="0">
              <a:solidFill>
                <a:schemeClr val="tx1"/>
              </a:solidFill>
            </a:endParaRPr>
          </a:p>
          <a:p>
            <a:pPr>
              <a:lnSpc>
                <a:spcPct val="100000"/>
              </a:lnSpc>
              <a:buFont typeface="Wingdings" panose="05000000000000000000" pitchFamily="2" charset="2"/>
              <a:buChar char="l"/>
            </a:pPr>
            <a:r>
              <a:rPr lang="ja-JP" altLang="en-US" dirty="0">
                <a:solidFill>
                  <a:schemeClr val="tx1"/>
                </a:solidFill>
              </a:rPr>
              <a:t>入力されたデータから特定の特徴量を</a:t>
            </a:r>
            <a:endParaRPr lang="en-US" altLang="ja-JP" dirty="0"/>
          </a:p>
          <a:p>
            <a:pPr marL="0" indent="0">
              <a:lnSpc>
                <a:spcPct val="100000"/>
              </a:lnSpc>
              <a:buNone/>
            </a:pPr>
            <a:r>
              <a:rPr lang="ja-JP" altLang="en-US" dirty="0"/>
              <a:t>  </a:t>
            </a:r>
            <a:r>
              <a:rPr lang="ja-JP" altLang="en-US" dirty="0">
                <a:solidFill>
                  <a:schemeClr val="tx1"/>
                </a:solidFill>
              </a:rPr>
              <a:t>抽出する手法</a:t>
            </a:r>
            <a:endParaRPr lang="en-US" altLang="ja-JP" dirty="0">
              <a:solidFill>
                <a:schemeClr val="tx1"/>
              </a:solidFill>
            </a:endParaRPr>
          </a:p>
          <a:p>
            <a:pPr marL="0" indent="0">
              <a:lnSpc>
                <a:spcPct val="100000"/>
              </a:lnSpc>
              <a:buNone/>
            </a:pPr>
            <a:endParaRPr lang="en-US" altLang="ja-JP" sz="3000" dirty="0">
              <a:solidFill>
                <a:schemeClr val="tx1"/>
              </a:solidFill>
            </a:endParaRPr>
          </a:p>
          <a:p>
            <a:pPr marL="0" indent="0">
              <a:lnSpc>
                <a:spcPct val="100000"/>
              </a:lnSpc>
              <a:buNone/>
            </a:pPr>
            <a:endParaRPr lang="en-US" altLang="ja-JP" sz="3000" dirty="0">
              <a:solidFill>
                <a:schemeClr val="tx1"/>
              </a:solidFill>
            </a:endParaRPr>
          </a:p>
          <a:p>
            <a:pPr marL="0" indent="0">
              <a:lnSpc>
                <a:spcPct val="100000"/>
              </a:lnSpc>
              <a:buNone/>
            </a:pPr>
            <a:endParaRPr lang="en-US" altLang="ja-JP" sz="3000" dirty="0">
              <a:solidFill>
                <a:schemeClr val="tx1"/>
              </a:solidFill>
            </a:endParaRPr>
          </a:p>
          <a:p>
            <a:pPr marL="0" indent="0">
              <a:lnSpc>
                <a:spcPct val="100000"/>
              </a:lnSpc>
              <a:buNone/>
            </a:pPr>
            <a:endParaRPr lang="en-US" altLang="ja-JP" sz="3000" dirty="0">
              <a:solidFill>
                <a:schemeClr val="tx1"/>
              </a:solidFill>
            </a:endParaRPr>
          </a:p>
          <a:p>
            <a:pPr marL="0" indent="0">
              <a:lnSpc>
                <a:spcPct val="100000"/>
              </a:lnSpc>
              <a:buNone/>
            </a:pPr>
            <a:endParaRPr lang="en-US" altLang="ja-JP" sz="3000" dirty="0">
              <a:solidFill>
                <a:schemeClr val="tx1"/>
              </a:solidFill>
            </a:endParaRPr>
          </a:p>
          <a:p>
            <a:pPr marL="0" indent="0">
              <a:lnSpc>
                <a:spcPct val="100000"/>
              </a:lnSpc>
              <a:buNone/>
            </a:pPr>
            <a:endParaRPr lang="en-US" altLang="ja-JP" sz="3000" dirty="0">
              <a:solidFill>
                <a:schemeClr val="tx1"/>
              </a:solidFill>
            </a:endParaRPr>
          </a:p>
          <a:p>
            <a:pPr marL="0" indent="0">
              <a:lnSpc>
                <a:spcPct val="100000"/>
              </a:lnSpc>
              <a:buNone/>
            </a:pPr>
            <a:endParaRPr lang="en-US" altLang="ja-JP" sz="2400" dirty="0">
              <a:solidFill>
                <a:schemeClr val="tx1"/>
              </a:solidFill>
            </a:endParaRPr>
          </a:p>
          <a:p>
            <a:pPr marL="0" indent="0">
              <a:buNone/>
            </a:pPr>
            <a:endParaRPr lang="en-US" altLang="ja-JP" sz="2800" dirty="0">
              <a:solidFill>
                <a:schemeClr val="tx1"/>
              </a:solidFill>
            </a:endParaRPr>
          </a:p>
        </p:txBody>
      </p:sp>
      <p:sp>
        <p:nvSpPr>
          <p:cNvPr id="11" name="スライド番号プレースホルダー 10">
            <a:extLst>
              <a:ext uri="{FF2B5EF4-FFF2-40B4-BE49-F238E27FC236}">
                <a16:creationId xmlns:a16="http://schemas.microsoft.com/office/drawing/2014/main" id="{A2647679-1DCF-470B-B2D8-C37A70515A0D}"/>
              </a:ext>
            </a:extLst>
          </p:cNvPr>
          <p:cNvSpPr>
            <a:spLocks noGrp="1"/>
          </p:cNvSpPr>
          <p:nvPr>
            <p:ph type="sldNum" sz="quarter" idx="12"/>
          </p:nvPr>
        </p:nvSpPr>
        <p:spPr/>
        <p:txBody>
          <a:bodyPr/>
          <a:lstStyle/>
          <a:p>
            <a:fld id="{FBCBE58A-7FCB-4EF7-A36F-7F30432B414B}" type="slidenum">
              <a:rPr kumimoji="1" lang="ja-JP" altLang="en-US" smtClean="0"/>
              <a:t>3</a:t>
            </a:fld>
            <a:endParaRPr kumimoji="1" lang="ja-JP" altLang="en-US"/>
          </a:p>
        </p:txBody>
      </p:sp>
      <p:pic>
        <p:nvPicPr>
          <p:cNvPr id="5" name="図 4">
            <a:extLst>
              <a:ext uri="{FF2B5EF4-FFF2-40B4-BE49-F238E27FC236}">
                <a16:creationId xmlns:a16="http://schemas.microsoft.com/office/drawing/2014/main" id="{ABF50D44-0E37-90C5-2CC0-BE7042A36E99}"/>
              </a:ext>
            </a:extLst>
          </p:cNvPr>
          <p:cNvPicPr>
            <a:picLocks noChangeAspect="1"/>
          </p:cNvPicPr>
          <p:nvPr/>
        </p:nvPicPr>
        <p:blipFill>
          <a:blip r:embed="rId3"/>
          <a:stretch>
            <a:fillRect/>
          </a:stretch>
        </p:blipFill>
        <p:spPr>
          <a:xfrm>
            <a:off x="1647409" y="3355383"/>
            <a:ext cx="5849181" cy="2508367"/>
          </a:xfrm>
          <a:prstGeom prst="rect">
            <a:avLst/>
          </a:prstGeom>
        </p:spPr>
      </p:pic>
      <p:sp>
        <p:nvSpPr>
          <p:cNvPr id="4" name="テキスト ボックス 3">
            <a:extLst>
              <a:ext uri="{FF2B5EF4-FFF2-40B4-BE49-F238E27FC236}">
                <a16:creationId xmlns:a16="http://schemas.microsoft.com/office/drawing/2014/main" id="{0279C508-942F-BB16-E098-12B3E7B08331}"/>
              </a:ext>
            </a:extLst>
          </p:cNvPr>
          <p:cNvSpPr txBox="1"/>
          <p:nvPr/>
        </p:nvSpPr>
        <p:spPr>
          <a:xfrm>
            <a:off x="115028" y="6340562"/>
            <a:ext cx="6158772" cy="461665"/>
          </a:xfrm>
          <a:prstGeom prst="rect">
            <a:avLst/>
          </a:prstGeom>
          <a:solidFill>
            <a:schemeClr val="bg1"/>
          </a:solidFill>
          <a:ln>
            <a:solidFill>
              <a:schemeClr val="tx1"/>
            </a:solidFill>
          </a:ln>
        </p:spPr>
        <p:txBody>
          <a:bodyPr wrap="square" rtlCol="0">
            <a:spAutoFit/>
          </a:bodyPr>
          <a:lstStyle/>
          <a:p>
            <a:r>
              <a:rPr lang="en-US" altLang="ja-JP" sz="1200" dirty="0"/>
              <a:t>Hossein </a:t>
            </a:r>
            <a:r>
              <a:rPr lang="en-US" altLang="ja-JP" sz="1200" dirty="0" err="1"/>
              <a:t>Gholamalinezhad</a:t>
            </a:r>
            <a:r>
              <a:rPr lang="en-US" altLang="ja-JP" sz="1200" dirty="0"/>
              <a:t> and Hossein </a:t>
            </a:r>
            <a:r>
              <a:rPr lang="en-US" altLang="ja-JP" sz="1200" dirty="0" err="1"/>
              <a:t>Khosravi</a:t>
            </a:r>
            <a:r>
              <a:rPr lang="en-US" altLang="ja-JP" sz="1200" dirty="0"/>
              <a:t>. Pooling Methods in Deep Neural Networks, a Review. </a:t>
            </a:r>
            <a:r>
              <a:rPr lang="en-US" altLang="ja-JP" sz="1200" dirty="0" err="1"/>
              <a:t>arXiv</a:t>
            </a:r>
            <a:r>
              <a:rPr lang="en-US" altLang="ja-JP" sz="1200" dirty="0"/>
              <a:t>, 2009.07485, 2020.</a:t>
            </a:r>
            <a:endParaRPr kumimoji="1" lang="ja-JP" altLang="en-US" sz="1200" dirty="0"/>
          </a:p>
        </p:txBody>
      </p:sp>
      <p:sp>
        <p:nvSpPr>
          <p:cNvPr id="9" name="タイトル 1">
            <a:extLst>
              <a:ext uri="{FF2B5EF4-FFF2-40B4-BE49-F238E27FC236}">
                <a16:creationId xmlns:a16="http://schemas.microsoft.com/office/drawing/2014/main" id="{9505640C-14A3-8BEB-1E46-FD1A4A4459D4}"/>
              </a:ext>
            </a:extLst>
          </p:cNvPr>
          <p:cNvSpPr>
            <a:spLocks noGrp="1"/>
          </p:cNvSpPr>
          <p:nvPr>
            <p:ph type="title"/>
          </p:nvPr>
        </p:nvSpPr>
        <p:spPr>
          <a:xfrm>
            <a:off x="628650" y="365125"/>
            <a:ext cx="7886700" cy="612775"/>
          </a:xfrm>
        </p:spPr>
        <p:txBody>
          <a:bodyPr/>
          <a:lstStyle/>
          <a:p>
            <a:r>
              <a:rPr lang="ja-JP" altLang="en-US" dirty="0">
                <a:solidFill>
                  <a:schemeClr val="tx1"/>
                </a:solidFill>
              </a:rPr>
              <a:t>はじめに</a:t>
            </a:r>
            <a:endParaRPr lang="en-US" altLang="ja-JP" sz="4800" dirty="0">
              <a:solidFill>
                <a:schemeClr val="tx1"/>
              </a:solidFill>
            </a:endParaRPr>
          </a:p>
        </p:txBody>
      </p:sp>
    </p:spTree>
    <p:extLst>
      <p:ext uri="{BB962C8B-B14F-4D97-AF65-F5344CB8AC3E}">
        <p14:creationId xmlns:p14="http://schemas.microsoft.com/office/powerpoint/2010/main" val="112980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76A35-D630-4683-B086-E1185BB2A720}"/>
              </a:ext>
            </a:extLst>
          </p:cNvPr>
          <p:cNvSpPr>
            <a:spLocks noGrp="1"/>
          </p:cNvSpPr>
          <p:nvPr>
            <p:ph type="title"/>
          </p:nvPr>
        </p:nvSpPr>
        <p:spPr/>
        <p:txBody>
          <a:bodyPr/>
          <a:lstStyle/>
          <a:p>
            <a:r>
              <a:rPr lang="ja-JP" altLang="en-US" dirty="0">
                <a:solidFill>
                  <a:schemeClr val="tx1"/>
                </a:solidFill>
              </a:rPr>
              <a:t>はじめに</a:t>
            </a:r>
            <a:endParaRPr lang="en-US" altLang="ja-JP" sz="4800" dirty="0">
              <a:solidFill>
                <a:schemeClr val="tx1"/>
              </a:solidFill>
            </a:endParaRPr>
          </a:p>
        </p:txBody>
      </p:sp>
      <p:sp>
        <p:nvSpPr>
          <p:cNvPr id="3" name="コンテンツ プレースホルダー 2">
            <a:extLst>
              <a:ext uri="{FF2B5EF4-FFF2-40B4-BE49-F238E27FC236}">
                <a16:creationId xmlns:a16="http://schemas.microsoft.com/office/drawing/2014/main" id="{8470EA99-A7FC-47F9-8F25-EE9B7925DA31}"/>
              </a:ext>
            </a:extLst>
          </p:cNvPr>
          <p:cNvSpPr>
            <a:spLocks noGrp="1"/>
          </p:cNvSpPr>
          <p:nvPr>
            <p:ph idx="1"/>
          </p:nvPr>
        </p:nvSpPr>
        <p:spPr>
          <a:xfrm>
            <a:off x="628650" y="1062110"/>
            <a:ext cx="8298374" cy="5430763"/>
          </a:xfrm>
        </p:spPr>
        <p:txBody>
          <a:bodyPr>
            <a:normAutofit lnSpcReduction="10000"/>
          </a:bodyPr>
          <a:lstStyle/>
          <a:p>
            <a:pPr marL="0" indent="0">
              <a:lnSpc>
                <a:spcPct val="150000"/>
              </a:lnSpc>
              <a:buNone/>
            </a:pPr>
            <a:r>
              <a:rPr lang="ja-JP" altLang="en-US" sz="3200" dirty="0">
                <a:solidFill>
                  <a:schemeClr val="tx1"/>
                </a:solidFill>
              </a:rPr>
              <a:t>プーリング</a:t>
            </a:r>
            <a:endParaRPr lang="en-US" altLang="ja-JP" sz="3200" dirty="0">
              <a:solidFill>
                <a:schemeClr val="tx1"/>
              </a:solidFill>
            </a:endParaRPr>
          </a:p>
          <a:p>
            <a:pPr>
              <a:lnSpc>
                <a:spcPct val="150000"/>
              </a:lnSpc>
              <a:buFont typeface="Wingdings" panose="05000000000000000000" pitchFamily="2" charset="2"/>
              <a:buChar char="l"/>
            </a:pPr>
            <a:r>
              <a:rPr lang="ja-JP" altLang="en-US" sz="2800" dirty="0">
                <a:solidFill>
                  <a:schemeClr val="tx1"/>
                </a:solidFill>
              </a:rPr>
              <a:t>画像処理では多くのプーリング手法が提案</a:t>
            </a:r>
            <a:endParaRPr lang="en-US" altLang="ja-JP" dirty="0"/>
          </a:p>
          <a:p>
            <a:pPr lvl="1">
              <a:lnSpc>
                <a:spcPct val="150000"/>
              </a:lnSpc>
            </a:pPr>
            <a:r>
              <a:rPr lang="ja-JP" altLang="en-US" sz="2800" dirty="0">
                <a:solidFill>
                  <a:schemeClr val="tx1"/>
                </a:solidFill>
              </a:rPr>
              <a:t>連続値データに直接変換可能</a:t>
            </a:r>
            <a:endParaRPr lang="en-US" altLang="ja-JP" sz="2800" dirty="0">
              <a:solidFill>
                <a:schemeClr val="tx1"/>
              </a:solidFill>
            </a:endParaRPr>
          </a:p>
          <a:p>
            <a:pPr lvl="1">
              <a:lnSpc>
                <a:spcPct val="150000"/>
              </a:lnSpc>
            </a:pPr>
            <a:r>
              <a:rPr lang="ja-JP" altLang="en-US" sz="2800" dirty="0">
                <a:solidFill>
                  <a:schemeClr val="tx1"/>
                </a:solidFill>
              </a:rPr>
              <a:t>周辺の画素の情報を集約</a:t>
            </a:r>
            <a:endParaRPr lang="en-US" altLang="ja-JP" sz="2800" dirty="0">
              <a:solidFill>
                <a:schemeClr val="tx1"/>
              </a:solidFill>
            </a:endParaRPr>
          </a:p>
          <a:p>
            <a:pPr lvl="1">
              <a:lnSpc>
                <a:spcPct val="150000"/>
              </a:lnSpc>
            </a:pPr>
            <a:r>
              <a:rPr lang="ja-JP" altLang="en-US" sz="2800" dirty="0"/>
              <a:t>計算量の削減</a:t>
            </a:r>
            <a:endParaRPr lang="en-US" altLang="ja-JP" sz="2400" dirty="0">
              <a:solidFill>
                <a:schemeClr val="tx1"/>
              </a:solidFill>
            </a:endParaRPr>
          </a:p>
          <a:p>
            <a:pPr>
              <a:lnSpc>
                <a:spcPct val="150000"/>
              </a:lnSpc>
              <a:buFont typeface="Wingdings" panose="05000000000000000000" pitchFamily="2" charset="2"/>
              <a:buChar char="l"/>
            </a:pPr>
            <a:r>
              <a:rPr lang="ja-JP" altLang="en-US" dirty="0">
                <a:solidFill>
                  <a:schemeClr val="tx1"/>
                </a:solidFill>
              </a:rPr>
              <a:t>自然言語処理ではプーリング手法が少ない</a:t>
            </a:r>
            <a:endParaRPr lang="en-US" altLang="ja-JP" dirty="0">
              <a:solidFill>
                <a:schemeClr val="tx1"/>
              </a:solidFill>
            </a:endParaRPr>
          </a:p>
          <a:p>
            <a:pPr lvl="1">
              <a:lnSpc>
                <a:spcPct val="150000"/>
              </a:lnSpc>
            </a:pPr>
            <a:r>
              <a:rPr lang="ja-JP" altLang="en-US" sz="2800" dirty="0"/>
              <a:t>連続値データに直接変換不可</a:t>
            </a:r>
            <a:endParaRPr lang="en-US" altLang="ja-JP" sz="2800" dirty="0"/>
          </a:p>
          <a:p>
            <a:pPr lvl="1">
              <a:lnSpc>
                <a:spcPct val="150000"/>
              </a:lnSpc>
            </a:pPr>
            <a:r>
              <a:rPr lang="ja-JP" altLang="en-US" sz="2800" dirty="0"/>
              <a:t>単語の埋め込み表現全体が意味を包含</a:t>
            </a:r>
            <a:endParaRPr lang="en-US" altLang="ja-JP" sz="2800" dirty="0"/>
          </a:p>
          <a:p>
            <a:pPr lvl="1">
              <a:lnSpc>
                <a:spcPct val="150000"/>
              </a:lnSpc>
              <a:buFont typeface="Wingdings" panose="05000000000000000000" pitchFamily="2" charset="2"/>
              <a:buChar char="l"/>
            </a:pPr>
            <a:endParaRPr lang="en-US" altLang="ja-JP" dirty="0">
              <a:solidFill>
                <a:schemeClr val="tx1"/>
              </a:solidFill>
            </a:endParaRPr>
          </a:p>
          <a:p>
            <a:pPr lvl="1">
              <a:lnSpc>
                <a:spcPct val="150000"/>
              </a:lnSpc>
              <a:buFont typeface="Wingdings" panose="05000000000000000000" pitchFamily="2" charset="2"/>
              <a:buChar char="l"/>
            </a:pPr>
            <a:endParaRPr lang="en-US" altLang="ja-JP" dirty="0">
              <a:solidFill>
                <a:schemeClr val="tx1"/>
              </a:solidFill>
            </a:endParaRPr>
          </a:p>
          <a:p>
            <a:pPr>
              <a:lnSpc>
                <a:spcPct val="150000"/>
              </a:lnSpc>
              <a:buFont typeface="Wingdings" panose="05000000000000000000" pitchFamily="2" charset="2"/>
              <a:buChar char="l"/>
            </a:pPr>
            <a:endParaRPr lang="en-US" altLang="ja-JP" dirty="0"/>
          </a:p>
          <a:p>
            <a:pPr>
              <a:lnSpc>
                <a:spcPct val="150000"/>
              </a:lnSpc>
              <a:buFont typeface="Wingdings" panose="05000000000000000000" pitchFamily="2" charset="2"/>
              <a:buChar char="l"/>
            </a:pPr>
            <a:endParaRPr lang="en-US" altLang="ja-JP" sz="2800" dirty="0">
              <a:solidFill>
                <a:schemeClr val="tx1"/>
              </a:solidFill>
            </a:endParaRPr>
          </a:p>
        </p:txBody>
      </p:sp>
      <p:sp>
        <p:nvSpPr>
          <p:cNvPr id="11" name="スライド番号プレースホルダー 10">
            <a:extLst>
              <a:ext uri="{FF2B5EF4-FFF2-40B4-BE49-F238E27FC236}">
                <a16:creationId xmlns:a16="http://schemas.microsoft.com/office/drawing/2014/main" id="{A2647679-1DCF-470B-B2D8-C37A70515A0D}"/>
              </a:ext>
            </a:extLst>
          </p:cNvPr>
          <p:cNvSpPr>
            <a:spLocks noGrp="1"/>
          </p:cNvSpPr>
          <p:nvPr>
            <p:ph type="sldNum" sz="quarter" idx="12"/>
          </p:nvPr>
        </p:nvSpPr>
        <p:spPr/>
        <p:txBody>
          <a:bodyPr/>
          <a:lstStyle/>
          <a:p>
            <a:fld id="{FBCBE58A-7FCB-4EF7-A36F-7F30432B414B}" type="slidenum">
              <a:rPr kumimoji="1" lang="ja-JP" altLang="en-US" smtClean="0"/>
              <a:t>4</a:t>
            </a:fld>
            <a:endParaRPr kumimoji="1" lang="ja-JP" altLang="en-US"/>
          </a:p>
        </p:txBody>
      </p:sp>
    </p:spTree>
    <p:extLst>
      <p:ext uri="{BB962C8B-B14F-4D97-AF65-F5344CB8AC3E}">
        <p14:creationId xmlns:p14="http://schemas.microsoft.com/office/powerpoint/2010/main" val="3632834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76A35-D630-4683-B086-E1185BB2A720}"/>
              </a:ext>
            </a:extLst>
          </p:cNvPr>
          <p:cNvSpPr>
            <a:spLocks noGrp="1"/>
          </p:cNvSpPr>
          <p:nvPr>
            <p:ph type="title"/>
          </p:nvPr>
        </p:nvSpPr>
        <p:spPr/>
        <p:txBody>
          <a:bodyPr/>
          <a:lstStyle/>
          <a:p>
            <a:r>
              <a:rPr lang="ja-JP" altLang="en-US" dirty="0">
                <a:solidFill>
                  <a:schemeClr val="tx1"/>
                </a:solidFill>
              </a:rPr>
              <a:t>はじめに</a:t>
            </a:r>
            <a:endParaRPr lang="en-US" altLang="ja-JP" sz="4800" dirty="0">
              <a:solidFill>
                <a:schemeClr val="tx1"/>
              </a:solidFill>
            </a:endParaRPr>
          </a:p>
        </p:txBody>
      </p:sp>
      <p:sp>
        <p:nvSpPr>
          <p:cNvPr id="3" name="コンテンツ プレースホルダー 2">
            <a:extLst>
              <a:ext uri="{FF2B5EF4-FFF2-40B4-BE49-F238E27FC236}">
                <a16:creationId xmlns:a16="http://schemas.microsoft.com/office/drawing/2014/main" id="{8470EA99-A7FC-47F9-8F25-EE9B7925DA31}"/>
              </a:ext>
            </a:extLst>
          </p:cNvPr>
          <p:cNvSpPr>
            <a:spLocks noGrp="1"/>
          </p:cNvSpPr>
          <p:nvPr>
            <p:ph idx="1"/>
          </p:nvPr>
        </p:nvSpPr>
        <p:spPr>
          <a:xfrm>
            <a:off x="628650" y="1062110"/>
            <a:ext cx="8298374" cy="5795889"/>
          </a:xfrm>
        </p:spPr>
        <p:txBody>
          <a:bodyPr>
            <a:normAutofit/>
          </a:bodyPr>
          <a:lstStyle/>
          <a:p>
            <a:pPr marL="0" indent="0">
              <a:lnSpc>
                <a:spcPct val="150000"/>
              </a:lnSpc>
              <a:buNone/>
            </a:pPr>
            <a:r>
              <a:rPr lang="ja-JP" altLang="en-US" sz="3200" dirty="0">
                <a:solidFill>
                  <a:schemeClr val="tx1"/>
                </a:solidFill>
              </a:rPr>
              <a:t>自然言語処理</a:t>
            </a:r>
            <a:endParaRPr lang="en-US" altLang="ja-JP" sz="3200" dirty="0">
              <a:solidFill>
                <a:schemeClr val="tx1"/>
              </a:solidFill>
            </a:endParaRPr>
          </a:p>
          <a:p>
            <a:pPr>
              <a:lnSpc>
                <a:spcPct val="150000"/>
              </a:lnSpc>
              <a:buFont typeface="Wingdings" panose="05000000000000000000" pitchFamily="2" charset="2"/>
              <a:buChar char="l"/>
            </a:pPr>
            <a:r>
              <a:rPr lang="ja-JP" altLang="en-US" sz="2800" dirty="0">
                <a:solidFill>
                  <a:schemeClr val="tx1"/>
                </a:solidFill>
              </a:rPr>
              <a:t>言語モデルのプーリング手法</a:t>
            </a:r>
            <a:endParaRPr lang="en-US" altLang="ja-JP" sz="2800" dirty="0">
              <a:solidFill>
                <a:schemeClr val="tx1"/>
              </a:solidFill>
            </a:endParaRPr>
          </a:p>
          <a:p>
            <a:pPr lvl="1">
              <a:lnSpc>
                <a:spcPct val="150000"/>
              </a:lnSpc>
            </a:pPr>
            <a:r>
              <a:rPr lang="ja-JP" altLang="en-US" sz="2800" dirty="0"/>
              <a:t>文章内の特定の単語やトークンの</a:t>
            </a:r>
            <a:endParaRPr lang="en-US" altLang="ja-JP" sz="2800" dirty="0"/>
          </a:p>
          <a:p>
            <a:pPr marL="342900" lvl="1" indent="0">
              <a:lnSpc>
                <a:spcPct val="150000"/>
              </a:lnSpc>
              <a:buNone/>
            </a:pPr>
            <a:r>
              <a:rPr lang="en-US" altLang="ja-JP" sz="2800" dirty="0"/>
              <a:t>  </a:t>
            </a:r>
            <a:r>
              <a:rPr lang="ja-JP" altLang="en-US" sz="2800" dirty="0"/>
              <a:t>埋め込み表現を抽出</a:t>
            </a:r>
            <a:endParaRPr lang="en-US" altLang="ja-JP" sz="2800" dirty="0"/>
          </a:p>
          <a:p>
            <a:pPr lvl="1">
              <a:lnSpc>
                <a:spcPct val="150000"/>
              </a:lnSpc>
            </a:pPr>
            <a:r>
              <a:rPr lang="ja-JP" altLang="en-US" sz="2800" dirty="0"/>
              <a:t>文章内の単語の埋め込み表現を平均化 </a:t>
            </a:r>
            <a:endParaRPr lang="en-US" altLang="ja-JP" sz="2800" dirty="0"/>
          </a:p>
          <a:p>
            <a:pPr marL="342900" lvl="1" indent="0">
              <a:lnSpc>
                <a:spcPct val="150000"/>
              </a:lnSpc>
              <a:buNone/>
            </a:pPr>
            <a:r>
              <a:rPr lang="ja-JP" altLang="en-US" sz="2800" dirty="0"/>
              <a:t>  </a:t>
            </a:r>
            <a:r>
              <a:rPr lang="en-US" altLang="ja-JP" sz="2800" dirty="0"/>
              <a:t>(average pooling)</a:t>
            </a:r>
          </a:p>
          <a:p>
            <a:pPr marL="342900" lvl="1" indent="0">
              <a:lnSpc>
                <a:spcPct val="150000"/>
              </a:lnSpc>
              <a:buNone/>
            </a:pPr>
            <a:r>
              <a:rPr lang="ja-JP" altLang="en-US" sz="2800" dirty="0"/>
              <a:t>→ </a:t>
            </a:r>
            <a:r>
              <a:rPr lang="en-US" altLang="ja-JP" sz="2800" dirty="0"/>
              <a:t>2 </a:t>
            </a:r>
            <a:r>
              <a:rPr lang="ja-JP" altLang="en-US" sz="2800" dirty="0"/>
              <a:t>つのプーリング手法を組み合わせた</a:t>
            </a:r>
            <a:endParaRPr lang="en-US" altLang="ja-JP" sz="2800" dirty="0"/>
          </a:p>
          <a:p>
            <a:pPr marL="342900" lvl="1" indent="0">
              <a:lnSpc>
                <a:spcPct val="150000"/>
              </a:lnSpc>
              <a:buNone/>
            </a:pPr>
            <a:r>
              <a:rPr lang="ja-JP" altLang="en-US" sz="2800" dirty="0"/>
              <a:t>　手法を提案，テキスト分類で検証</a:t>
            </a:r>
            <a:endParaRPr lang="en-US" altLang="ja-JP" sz="2800" dirty="0"/>
          </a:p>
          <a:p>
            <a:pPr marL="342900" lvl="1" indent="0">
              <a:lnSpc>
                <a:spcPct val="150000"/>
              </a:lnSpc>
              <a:buNone/>
            </a:pPr>
            <a:endParaRPr lang="en-US" altLang="ja-JP" sz="2800" dirty="0"/>
          </a:p>
          <a:p>
            <a:pPr marL="342900" lvl="1" indent="0">
              <a:lnSpc>
                <a:spcPct val="150000"/>
              </a:lnSpc>
              <a:buNone/>
            </a:pPr>
            <a:endParaRPr lang="en-US" altLang="ja-JP" sz="2800" dirty="0"/>
          </a:p>
          <a:p>
            <a:pPr lvl="1">
              <a:lnSpc>
                <a:spcPct val="150000"/>
              </a:lnSpc>
              <a:buFont typeface="Wingdings" panose="05000000000000000000" pitchFamily="2" charset="2"/>
              <a:buChar char="l"/>
            </a:pPr>
            <a:endParaRPr lang="en-US" altLang="ja-JP" dirty="0">
              <a:solidFill>
                <a:schemeClr val="tx1"/>
              </a:solidFill>
            </a:endParaRPr>
          </a:p>
          <a:p>
            <a:pPr lvl="1">
              <a:lnSpc>
                <a:spcPct val="150000"/>
              </a:lnSpc>
              <a:buFont typeface="Wingdings" panose="05000000000000000000" pitchFamily="2" charset="2"/>
              <a:buChar char="l"/>
            </a:pPr>
            <a:endParaRPr lang="en-US" altLang="ja-JP" dirty="0">
              <a:solidFill>
                <a:schemeClr val="tx1"/>
              </a:solidFill>
            </a:endParaRPr>
          </a:p>
          <a:p>
            <a:pPr>
              <a:lnSpc>
                <a:spcPct val="150000"/>
              </a:lnSpc>
              <a:buFont typeface="Wingdings" panose="05000000000000000000" pitchFamily="2" charset="2"/>
              <a:buChar char="l"/>
            </a:pPr>
            <a:endParaRPr lang="en-US" altLang="ja-JP" dirty="0"/>
          </a:p>
          <a:p>
            <a:pPr>
              <a:lnSpc>
                <a:spcPct val="150000"/>
              </a:lnSpc>
              <a:buFont typeface="Wingdings" panose="05000000000000000000" pitchFamily="2" charset="2"/>
              <a:buChar char="l"/>
            </a:pPr>
            <a:endParaRPr lang="en-US" altLang="ja-JP" sz="2800" dirty="0">
              <a:solidFill>
                <a:schemeClr val="tx1"/>
              </a:solidFill>
            </a:endParaRPr>
          </a:p>
        </p:txBody>
      </p:sp>
      <p:sp>
        <p:nvSpPr>
          <p:cNvPr id="11" name="スライド番号プレースホルダー 10">
            <a:extLst>
              <a:ext uri="{FF2B5EF4-FFF2-40B4-BE49-F238E27FC236}">
                <a16:creationId xmlns:a16="http://schemas.microsoft.com/office/drawing/2014/main" id="{A2647679-1DCF-470B-B2D8-C37A70515A0D}"/>
              </a:ext>
            </a:extLst>
          </p:cNvPr>
          <p:cNvSpPr>
            <a:spLocks noGrp="1"/>
          </p:cNvSpPr>
          <p:nvPr>
            <p:ph type="sldNum" sz="quarter" idx="12"/>
          </p:nvPr>
        </p:nvSpPr>
        <p:spPr/>
        <p:txBody>
          <a:bodyPr/>
          <a:lstStyle/>
          <a:p>
            <a:fld id="{FBCBE58A-7FCB-4EF7-A36F-7F30432B414B}" type="slidenum">
              <a:rPr kumimoji="1" lang="ja-JP" altLang="en-US" smtClean="0"/>
              <a:t>5</a:t>
            </a:fld>
            <a:endParaRPr kumimoji="1" lang="ja-JP" altLang="en-US"/>
          </a:p>
        </p:txBody>
      </p:sp>
    </p:spTree>
    <p:extLst>
      <p:ext uri="{BB962C8B-B14F-4D97-AF65-F5344CB8AC3E}">
        <p14:creationId xmlns:p14="http://schemas.microsoft.com/office/powerpoint/2010/main" val="173031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9C7BB7-3E81-4EBE-8D24-9EAF07FE6305}"/>
              </a:ext>
            </a:extLst>
          </p:cNvPr>
          <p:cNvSpPr>
            <a:spLocks noGrp="1"/>
          </p:cNvSpPr>
          <p:nvPr>
            <p:ph type="title"/>
          </p:nvPr>
        </p:nvSpPr>
        <p:spPr/>
        <p:txBody>
          <a:bodyPr/>
          <a:lstStyle/>
          <a:p>
            <a:r>
              <a:rPr kumimoji="1" lang="ja-JP" altLang="en-US" dirty="0">
                <a:solidFill>
                  <a:schemeClr val="tx1"/>
                </a:solidFill>
              </a:rPr>
              <a:t>発表の流れ</a:t>
            </a:r>
          </a:p>
        </p:txBody>
      </p:sp>
      <p:sp>
        <p:nvSpPr>
          <p:cNvPr id="3" name="コンテンツ プレースホルダー 2">
            <a:extLst>
              <a:ext uri="{FF2B5EF4-FFF2-40B4-BE49-F238E27FC236}">
                <a16:creationId xmlns:a16="http://schemas.microsoft.com/office/drawing/2014/main" id="{AA4064A8-7345-4871-A3B5-D13A6D8CB34B}"/>
              </a:ext>
            </a:extLst>
          </p:cNvPr>
          <p:cNvSpPr>
            <a:spLocks noGrp="1"/>
          </p:cNvSpPr>
          <p:nvPr>
            <p:ph idx="1"/>
          </p:nvPr>
        </p:nvSpPr>
        <p:spPr/>
        <p:txBody>
          <a:bodyPr>
            <a:normAutofit/>
          </a:bodyPr>
          <a:lstStyle/>
          <a:p>
            <a:pPr>
              <a:lnSpc>
                <a:spcPct val="150000"/>
              </a:lnSpc>
              <a:buFont typeface="Wingdings" panose="05000000000000000000" pitchFamily="2" charset="2"/>
              <a:buChar char="l"/>
            </a:pPr>
            <a:r>
              <a:rPr kumimoji="1" lang="ja-JP" altLang="en-US" sz="2800" dirty="0">
                <a:solidFill>
                  <a:schemeClr val="bg1">
                    <a:lumMod val="85000"/>
                  </a:schemeClr>
                </a:solidFill>
              </a:rPr>
              <a:t>はじめに</a:t>
            </a:r>
            <a:endParaRPr kumimoji="1" lang="en-US" altLang="ja-JP" sz="2800" dirty="0">
              <a:solidFill>
                <a:schemeClr val="bg1">
                  <a:lumMod val="85000"/>
                </a:schemeClr>
              </a:solidFill>
            </a:endParaRPr>
          </a:p>
          <a:p>
            <a:pPr>
              <a:lnSpc>
                <a:spcPct val="150000"/>
              </a:lnSpc>
              <a:buFont typeface="Wingdings" panose="05000000000000000000" pitchFamily="2" charset="2"/>
              <a:buChar char="l"/>
            </a:pPr>
            <a:r>
              <a:rPr lang="ja-JP" altLang="en-US" sz="2800" dirty="0">
                <a:solidFill>
                  <a:schemeClr val="tx1"/>
                </a:solidFill>
              </a:rPr>
              <a:t>要素技術</a:t>
            </a:r>
            <a:endParaRPr lang="en-US" altLang="ja-JP" sz="2800" dirty="0">
              <a:solidFill>
                <a:schemeClr val="tx1"/>
              </a:solidFill>
            </a:endParaRPr>
          </a:p>
          <a:p>
            <a:pPr>
              <a:lnSpc>
                <a:spcPct val="150000"/>
              </a:lnSpc>
              <a:buFont typeface="Wingdings" panose="05000000000000000000" pitchFamily="2" charset="2"/>
              <a:buChar char="l"/>
            </a:pPr>
            <a:r>
              <a:rPr lang="ja-JP" altLang="en-US" sz="2800" dirty="0">
                <a:solidFill>
                  <a:schemeClr val="bg1">
                    <a:lumMod val="85000"/>
                  </a:schemeClr>
                </a:solidFill>
              </a:rPr>
              <a:t>提案手法</a:t>
            </a:r>
            <a:endParaRPr lang="en-US" altLang="ja-JP" sz="2800" dirty="0">
              <a:solidFill>
                <a:schemeClr val="bg1">
                  <a:lumMod val="85000"/>
                </a:schemeClr>
              </a:solidFill>
            </a:endParaRPr>
          </a:p>
          <a:p>
            <a:pPr>
              <a:lnSpc>
                <a:spcPct val="150000"/>
              </a:lnSpc>
              <a:buFont typeface="Wingdings" panose="05000000000000000000" pitchFamily="2" charset="2"/>
              <a:buChar char="l"/>
            </a:pPr>
            <a:r>
              <a:rPr lang="ja-JP" altLang="en-US" sz="2800" dirty="0">
                <a:solidFill>
                  <a:schemeClr val="bg1">
                    <a:lumMod val="85000"/>
                  </a:schemeClr>
                </a:solidFill>
              </a:rPr>
              <a:t>数値実験</a:t>
            </a:r>
            <a:endParaRPr lang="en-US" altLang="ja-JP" sz="2800" dirty="0">
              <a:solidFill>
                <a:schemeClr val="bg1">
                  <a:lumMod val="85000"/>
                </a:schemeClr>
              </a:solidFill>
            </a:endParaRPr>
          </a:p>
          <a:p>
            <a:pPr>
              <a:lnSpc>
                <a:spcPct val="150000"/>
              </a:lnSpc>
              <a:buFont typeface="Wingdings" panose="05000000000000000000" pitchFamily="2" charset="2"/>
              <a:buChar char="l"/>
            </a:pPr>
            <a:r>
              <a:rPr kumimoji="1" lang="ja-JP" altLang="en-US" sz="2800" dirty="0">
                <a:solidFill>
                  <a:schemeClr val="bg1">
                    <a:lumMod val="85000"/>
                  </a:schemeClr>
                </a:solidFill>
              </a:rPr>
              <a:t>結果と考察</a:t>
            </a:r>
            <a:endParaRPr kumimoji="1" lang="en-US" altLang="ja-JP" sz="2800" dirty="0">
              <a:solidFill>
                <a:schemeClr val="bg1">
                  <a:lumMod val="85000"/>
                </a:schemeClr>
              </a:solidFill>
            </a:endParaRPr>
          </a:p>
          <a:p>
            <a:pPr>
              <a:lnSpc>
                <a:spcPct val="150000"/>
              </a:lnSpc>
              <a:buFont typeface="Wingdings" panose="05000000000000000000" pitchFamily="2" charset="2"/>
              <a:buChar char="l"/>
            </a:pPr>
            <a:r>
              <a:rPr lang="ja-JP" altLang="en-US" sz="2800" dirty="0">
                <a:solidFill>
                  <a:schemeClr val="bg1">
                    <a:lumMod val="85000"/>
                  </a:schemeClr>
                </a:solidFill>
              </a:rPr>
              <a:t>まとめと今後の課題</a:t>
            </a:r>
            <a:endParaRPr kumimoji="1" lang="ja-JP" altLang="en-US" sz="2800" dirty="0">
              <a:solidFill>
                <a:schemeClr val="bg1">
                  <a:lumMod val="85000"/>
                </a:schemeClr>
              </a:solidFill>
            </a:endParaRPr>
          </a:p>
          <a:p>
            <a:endParaRPr kumimoji="1" lang="ja-JP" altLang="en-US" dirty="0"/>
          </a:p>
        </p:txBody>
      </p:sp>
      <p:sp>
        <p:nvSpPr>
          <p:cNvPr id="4" name="スライド番号プレースホルダー 3">
            <a:extLst>
              <a:ext uri="{FF2B5EF4-FFF2-40B4-BE49-F238E27FC236}">
                <a16:creationId xmlns:a16="http://schemas.microsoft.com/office/drawing/2014/main" id="{7E716D5A-CE5F-462D-AB3F-BCD692F9B7ED}"/>
              </a:ext>
            </a:extLst>
          </p:cNvPr>
          <p:cNvSpPr>
            <a:spLocks noGrp="1"/>
          </p:cNvSpPr>
          <p:nvPr>
            <p:ph type="sldNum" sz="quarter" idx="12"/>
          </p:nvPr>
        </p:nvSpPr>
        <p:spPr/>
        <p:txBody>
          <a:bodyPr/>
          <a:lstStyle/>
          <a:p>
            <a:fld id="{DF705B4D-58A4-40F5-9112-2B01458037F0}" type="slidenum">
              <a:rPr kumimoji="1" lang="ja-JP" altLang="en-US" smtClean="0"/>
              <a:t>6</a:t>
            </a:fld>
            <a:endParaRPr kumimoji="1" lang="ja-JP" altLang="en-US"/>
          </a:p>
        </p:txBody>
      </p:sp>
    </p:spTree>
    <p:extLst>
      <p:ext uri="{BB962C8B-B14F-4D97-AF65-F5344CB8AC3E}">
        <p14:creationId xmlns:p14="http://schemas.microsoft.com/office/powerpoint/2010/main" val="354968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376A35-D630-4683-B086-E1185BB2A720}"/>
              </a:ext>
            </a:extLst>
          </p:cNvPr>
          <p:cNvSpPr>
            <a:spLocks noGrp="1"/>
          </p:cNvSpPr>
          <p:nvPr>
            <p:ph type="title"/>
          </p:nvPr>
        </p:nvSpPr>
        <p:spPr/>
        <p:txBody>
          <a:bodyPr>
            <a:normAutofit fontScale="90000"/>
          </a:bodyPr>
          <a:lstStyle/>
          <a:p>
            <a:r>
              <a:rPr lang="en-US" altLang="ja-JP" sz="4800" dirty="0">
                <a:solidFill>
                  <a:schemeClr val="tx1"/>
                </a:solidFill>
                <a:latin typeface="+mj-ea"/>
              </a:rPr>
              <a:t>BERT</a:t>
            </a:r>
          </a:p>
        </p:txBody>
      </p:sp>
      <p:sp>
        <p:nvSpPr>
          <p:cNvPr id="3" name="コンテンツ プレースホルダー 2">
            <a:extLst>
              <a:ext uri="{FF2B5EF4-FFF2-40B4-BE49-F238E27FC236}">
                <a16:creationId xmlns:a16="http://schemas.microsoft.com/office/drawing/2014/main" id="{8470EA99-A7FC-47F9-8F25-EE9B7925DA31}"/>
              </a:ext>
            </a:extLst>
          </p:cNvPr>
          <p:cNvSpPr>
            <a:spLocks noGrp="1"/>
          </p:cNvSpPr>
          <p:nvPr>
            <p:ph idx="1"/>
          </p:nvPr>
        </p:nvSpPr>
        <p:spPr>
          <a:xfrm>
            <a:off x="628650" y="977705"/>
            <a:ext cx="8460740" cy="4214227"/>
          </a:xfrm>
        </p:spPr>
        <p:txBody>
          <a:bodyPr>
            <a:normAutofit fontScale="92500" lnSpcReduction="10000"/>
          </a:bodyPr>
          <a:lstStyle/>
          <a:p>
            <a:pPr marL="0" indent="0">
              <a:lnSpc>
                <a:spcPct val="150000"/>
              </a:lnSpc>
              <a:buNone/>
            </a:pPr>
            <a:r>
              <a:rPr lang="en-US" altLang="ja-JP" sz="3000" dirty="0">
                <a:solidFill>
                  <a:schemeClr val="tx1"/>
                </a:solidFill>
              </a:rPr>
              <a:t>Bidirectional Encoder Representations from Transformers </a:t>
            </a:r>
          </a:p>
          <a:p>
            <a:pPr>
              <a:lnSpc>
                <a:spcPct val="150000"/>
              </a:lnSpc>
              <a:buFont typeface="Wingdings" panose="05000000000000000000" pitchFamily="2" charset="2"/>
              <a:buChar char="l"/>
            </a:pPr>
            <a:r>
              <a:rPr lang="ja-JP" altLang="en-US" sz="3000" dirty="0">
                <a:solidFill>
                  <a:schemeClr val="tx1"/>
                </a:solidFill>
              </a:rPr>
              <a:t>双方向の </a:t>
            </a:r>
            <a:r>
              <a:rPr lang="en-US" altLang="ja-JP" sz="3000" dirty="0">
                <a:solidFill>
                  <a:schemeClr val="tx1"/>
                </a:solidFill>
              </a:rPr>
              <a:t>Transformer </a:t>
            </a:r>
            <a:r>
              <a:rPr lang="ja-JP" altLang="en-US" sz="3000" dirty="0">
                <a:solidFill>
                  <a:schemeClr val="tx1"/>
                </a:solidFill>
              </a:rPr>
              <a:t>エンコーダ</a:t>
            </a:r>
            <a:endParaRPr lang="en-US" altLang="ja-JP" sz="3000" dirty="0">
              <a:solidFill>
                <a:schemeClr val="tx1"/>
              </a:solidFill>
            </a:endParaRPr>
          </a:p>
          <a:p>
            <a:pPr marL="0" indent="0">
              <a:lnSpc>
                <a:spcPct val="150000"/>
              </a:lnSpc>
              <a:buNone/>
            </a:pPr>
            <a:r>
              <a:rPr lang="ja-JP" altLang="en-US" sz="3000" dirty="0">
                <a:solidFill>
                  <a:schemeClr val="tx1"/>
                </a:solidFill>
              </a:rPr>
              <a:t>    による言語モデル</a:t>
            </a:r>
            <a:endParaRPr lang="en-US" altLang="ja-JP" sz="3000" dirty="0">
              <a:solidFill>
                <a:schemeClr val="tx1"/>
              </a:solidFill>
            </a:endParaRPr>
          </a:p>
          <a:p>
            <a:pPr>
              <a:lnSpc>
                <a:spcPct val="150000"/>
              </a:lnSpc>
              <a:buFont typeface="Wingdings" panose="05000000000000000000" pitchFamily="2" charset="2"/>
              <a:buChar char="l"/>
            </a:pPr>
            <a:r>
              <a:rPr lang="ja-JP" altLang="en-US" sz="3000" dirty="0">
                <a:solidFill>
                  <a:schemeClr val="tx1"/>
                </a:solidFill>
              </a:rPr>
              <a:t>大規模データで事前学習</a:t>
            </a:r>
            <a:endParaRPr lang="en-US" altLang="ja-JP" sz="3000" dirty="0">
              <a:solidFill>
                <a:schemeClr val="tx1"/>
              </a:solidFill>
            </a:endParaRPr>
          </a:p>
          <a:p>
            <a:pPr>
              <a:lnSpc>
                <a:spcPct val="150000"/>
              </a:lnSpc>
              <a:buFont typeface="Wingdings" panose="05000000000000000000" pitchFamily="2" charset="2"/>
              <a:buChar char="l"/>
            </a:pPr>
            <a:r>
              <a:rPr lang="ja-JP" altLang="en-US" sz="3000" dirty="0">
                <a:solidFill>
                  <a:schemeClr val="tx1"/>
                </a:solidFill>
              </a:rPr>
              <a:t>多くのタスクで高い性能</a:t>
            </a:r>
            <a:endParaRPr lang="en-US" altLang="ja-JP" sz="3000" dirty="0">
              <a:solidFill>
                <a:schemeClr val="tx1"/>
              </a:solidFill>
            </a:endParaRPr>
          </a:p>
          <a:p>
            <a:pPr marL="0" indent="0">
              <a:lnSpc>
                <a:spcPct val="100000"/>
              </a:lnSpc>
              <a:buNone/>
            </a:pPr>
            <a:endParaRPr lang="en-US" altLang="ja-JP" sz="2400" dirty="0">
              <a:solidFill>
                <a:schemeClr val="tx1"/>
              </a:solidFill>
            </a:endParaRPr>
          </a:p>
          <a:p>
            <a:pPr marL="0" indent="0">
              <a:lnSpc>
                <a:spcPct val="100000"/>
              </a:lnSpc>
              <a:buNone/>
            </a:pPr>
            <a:endParaRPr lang="en-US" altLang="ja-JP" sz="2400" dirty="0">
              <a:solidFill>
                <a:schemeClr val="tx1"/>
              </a:solidFill>
            </a:endParaRPr>
          </a:p>
          <a:p>
            <a:pPr marL="0" indent="0">
              <a:lnSpc>
                <a:spcPct val="100000"/>
              </a:lnSpc>
              <a:buNone/>
            </a:pPr>
            <a:endParaRPr lang="en-US" altLang="ja-JP" sz="2800" dirty="0">
              <a:solidFill>
                <a:schemeClr val="tx1"/>
              </a:solidFill>
            </a:endParaRPr>
          </a:p>
          <a:p>
            <a:pPr marL="0" indent="0">
              <a:lnSpc>
                <a:spcPct val="100000"/>
              </a:lnSpc>
              <a:buNone/>
            </a:pPr>
            <a:endParaRPr lang="en-US" altLang="ja-JP" sz="2400" dirty="0">
              <a:solidFill>
                <a:schemeClr val="tx1"/>
              </a:solidFill>
            </a:endParaRPr>
          </a:p>
          <a:p>
            <a:pPr marL="0" indent="0">
              <a:buNone/>
            </a:pPr>
            <a:endParaRPr lang="en-US" altLang="ja-JP" sz="2800" dirty="0">
              <a:solidFill>
                <a:schemeClr val="tx1"/>
              </a:solidFill>
            </a:endParaRPr>
          </a:p>
        </p:txBody>
      </p:sp>
      <p:sp>
        <p:nvSpPr>
          <p:cNvPr id="11" name="スライド番号プレースホルダー 10">
            <a:extLst>
              <a:ext uri="{FF2B5EF4-FFF2-40B4-BE49-F238E27FC236}">
                <a16:creationId xmlns:a16="http://schemas.microsoft.com/office/drawing/2014/main" id="{A2647679-1DCF-470B-B2D8-C37A70515A0D}"/>
              </a:ext>
            </a:extLst>
          </p:cNvPr>
          <p:cNvSpPr>
            <a:spLocks noGrp="1"/>
          </p:cNvSpPr>
          <p:nvPr>
            <p:ph type="sldNum" sz="quarter" idx="12"/>
          </p:nvPr>
        </p:nvSpPr>
        <p:spPr/>
        <p:txBody>
          <a:bodyPr/>
          <a:lstStyle/>
          <a:p>
            <a:fld id="{FBCBE58A-7FCB-4EF7-A36F-7F30432B414B}" type="slidenum">
              <a:rPr kumimoji="1" lang="ja-JP" altLang="en-US" smtClean="0"/>
              <a:t>7</a:t>
            </a:fld>
            <a:endParaRPr kumimoji="1" lang="ja-JP" altLang="en-US"/>
          </a:p>
        </p:txBody>
      </p:sp>
      <p:pic>
        <p:nvPicPr>
          <p:cNvPr id="6" name="図 5" descr="ダイアグラム&#10;&#10;自動的に生成された説明">
            <a:extLst>
              <a:ext uri="{FF2B5EF4-FFF2-40B4-BE49-F238E27FC236}">
                <a16:creationId xmlns:a16="http://schemas.microsoft.com/office/drawing/2014/main" id="{E30191E3-C327-B80F-3CA5-01134E7042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8079" y="2989385"/>
            <a:ext cx="3791311" cy="3346681"/>
          </a:xfrm>
          <a:prstGeom prst="rect">
            <a:avLst/>
          </a:prstGeom>
        </p:spPr>
      </p:pic>
      <p:sp>
        <p:nvSpPr>
          <p:cNvPr id="7" name="テキスト ボックス 6">
            <a:extLst>
              <a:ext uri="{FF2B5EF4-FFF2-40B4-BE49-F238E27FC236}">
                <a16:creationId xmlns:a16="http://schemas.microsoft.com/office/drawing/2014/main" id="{05984089-4C67-4906-5147-0E3FED7BB255}"/>
              </a:ext>
            </a:extLst>
          </p:cNvPr>
          <p:cNvSpPr txBox="1"/>
          <p:nvPr/>
        </p:nvSpPr>
        <p:spPr>
          <a:xfrm>
            <a:off x="123221" y="6362526"/>
            <a:ext cx="7661879" cy="461665"/>
          </a:xfrm>
          <a:prstGeom prst="rect">
            <a:avLst/>
          </a:prstGeom>
          <a:solidFill>
            <a:schemeClr val="bg1"/>
          </a:solidFill>
          <a:ln>
            <a:solidFill>
              <a:schemeClr val="tx1"/>
            </a:solidFill>
          </a:ln>
        </p:spPr>
        <p:txBody>
          <a:bodyPr wrap="square" rtlCol="0">
            <a:spAutoFit/>
          </a:bodyPr>
          <a:lstStyle/>
          <a:p>
            <a:r>
              <a:rPr lang="en" altLang="ja-JP" sz="1200" dirty="0"/>
              <a:t>Devlin, Jacob and Chang, Ming-Wei and Lee, Kenton and Toutanova, Kristina. </a:t>
            </a:r>
          </a:p>
          <a:p>
            <a:r>
              <a:rPr lang="en" altLang="ja-JP" sz="1200" dirty="0"/>
              <a:t>BERT: Pre-training of Deep Bidirectional Transformers for Language Understanding. 2019.</a:t>
            </a:r>
            <a:endParaRPr kumimoji="1" lang="ja-JP" altLang="en-US" sz="1200" dirty="0"/>
          </a:p>
        </p:txBody>
      </p:sp>
    </p:spTree>
    <p:extLst>
      <p:ext uri="{BB962C8B-B14F-4D97-AF65-F5344CB8AC3E}">
        <p14:creationId xmlns:p14="http://schemas.microsoft.com/office/powerpoint/2010/main" val="3872732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a:extLst>
              <a:ext uri="{FF2B5EF4-FFF2-40B4-BE49-F238E27FC236}">
                <a16:creationId xmlns:a16="http://schemas.microsoft.com/office/drawing/2014/main" id="{6DEA5030-006F-1511-71C0-13B584AEE35F}"/>
              </a:ext>
            </a:extLst>
          </p:cNvPr>
          <p:cNvSpPr>
            <a:spLocks noGrp="1"/>
          </p:cNvSpPr>
          <p:nvPr>
            <p:ph type="title"/>
          </p:nvPr>
        </p:nvSpPr>
        <p:spPr/>
        <p:txBody>
          <a:bodyPr>
            <a:normAutofit fontScale="90000"/>
          </a:bodyPr>
          <a:lstStyle/>
          <a:p>
            <a:r>
              <a:rPr lang="en-US" altLang="ja-JP" sz="4800" dirty="0">
                <a:solidFill>
                  <a:schemeClr val="tx1"/>
                </a:solidFill>
                <a:latin typeface="+mj-ea"/>
              </a:rPr>
              <a:t>BERT</a:t>
            </a:r>
          </a:p>
        </p:txBody>
      </p:sp>
      <p:sp>
        <p:nvSpPr>
          <p:cNvPr id="11" name="スライド番号プレースホルダー 10">
            <a:extLst>
              <a:ext uri="{FF2B5EF4-FFF2-40B4-BE49-F238E27FC236}">
                <a16:creationId xmlns:a16="http://schemas.microsoft.com/office/drawing/2014/main" id="{A2647679-1DCF-470B-B2D8-C37A70515A0D}"/>
              </a:ext>
            </a:extLst>
          </p:cNvPr>
          <p:cNvSpPr>
            <a:spLocks noGrp="1"/>
          </p:cNvSpPr>
          <p:nvPr>
            <p:ph type="sldNum" sz="quarter" idx="12"/>
          </p:nvPr>
        </p:nvSpPr>
        <p:spPr/>
        <p:txBody>
          <a:bodyPr/>
          <a:lstStyle/>
          <a:p>
            <a:fld id="{FBCBE58A-7FCB-4EF7-A36F-7F30432B414B}" type="slidenum">
              <a:rPr kumimoji="1" lang="ja-JP" altLang="en-US" smtClean="0"/>
              <a:t>8</a:t>
            </a:fld>
            <a:endParaRPr kumimoji="1" lang="ja-JP" altLang="en-US"/>
          </a:p>
        </p:txBody>
      </p:sp>
      <p:sp>
        <p:nvSpPr>
          <p:cNvPr id="10" name="コンテンツ プレースホルダー 2">
            <a:extLst>
              <a:ext uri="{FF2B5EF4-FFF2-40B4-BE49-F238E27FC236}">
                <a16:creationId xmlns:a16="http://schemas.microsoft.com/office/drawing/2014/main" id="{D40D391E-18DE-9DE8-FE28-DEE49EADD21B}"/>
              </a:ext>
            </a:extLst>
          </p:cNvPr>
          <p:cNvSpPr txBox="1">
            <a:spLocks/>
          </p:cNvSpPr>
          <p:nvPr/>
        </p:nvSpPr>
        <p:spPr>
          <a:xfrm>
            <a:off x="628650" y="977705"/>
            <a:ext cx="8549640" cy="451730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pPr>
              <a:lnSpc>
                <a:spcPct val="150000"/>
              </a:lnSpc>
              <a:buClrTx/>
              <a:buFont typeface="Wingdings" panose="05000000000000000000" pitchFamily="2" charset="2"/>
              <a:buChar char="l"/>
            </a:pPr>
            <a:r>
              <a:rPr lang="ja-JP" altLang="en-US" sz="2800" dirty="0">
                <a:solidFill>
                  <a:schemeClr val="tx1"/>
                </a:solidFill>
              </a:rPr>
              <a:t>単語の埋め込み表現獲得に使用</a:t>
            </a:r>
            <a:endParaRPr lang="en-US" altLang="ja-JP" sz="2800" dirty="0">
              <a:solidFill>
                <a:schemeClr val="tx1"/>
              </a:solidFill>
            </a:endParaRPr>
          </a:p>
          <a:p>
            <a:pPr>
              <a:lnSpc>
                <a:spcPct val="150000"/>
              </a:lnSpc>
              <a:buClrTx/>
              <a:buFont typeface="Wingdings" panose="05000000000000000000" pitchFamily="2" charset="2"/>
              <a:buChar char="l"/>
            </a:pPr>
            <a:r>
              <a:rPr lang="ja-JP" altLang="en-US" sz="2800" dirty="0">
                <a:solidFill>
                  <a:schemeClr val="tx1"/>
                </a:solidFill>
              </a:rPr>
              <a:t>東北大学の事前学習モデル </a:t>
            </a:r>
            <a:r>
              <a:rPr lang="en-US" altLang="ja-JP" sz="2800" b="0" i="0" dirty="0">
                <a:solidFill>
                  <a:srgbClr val="1F2328"/>
                </a:solidFill>
                <a:effectLst/>
                <a:latin typeface="+mn-ea"/>
              </a:rPr>
              <a:t>BERT-base</a:t>
            </a:r>
            <a:r>
              <a:rPr lang="en-US" altLang="ja-JP" sz="2800" b="0" i="0" baseline="30000" dirty="0">
                <a:solidFill>
                  <a:srgbClr val="1F2328"/>
                </a:solidFill>
                <a:effectLst/>
                <a:latin typeface="+mn-ea"/>
              </a:rPr>
              <a:t>1</a:t>
            </a:r>
            <a:r>
              <a:rPr lang="en-US" altLang="ja-JP" sz="2800" b="0" i="0" dirty="0">
                <a:solidFill>
                  <a:srgbClr val="1F2328"/>
                </a:solidFill>
                <a:effectLst/>
                <a:latin typeface="+mn-ea"/>
              </a:rPr>
              <a:t> </a:t>
            </a:r>
            <a:r>
              <a:rPr lang="ja-JP" altLang="en-US" sz="2800" dirty="0">
                <a:solidFill>
                  <a:schemeClr val="tx1"/>
                </a:solidFill>
              </a:rPr>
              <a:t>を使用</a:t>
            </a:r>
            <a:endParaRPr lang="en-US" altLang="ja-JP" sz="2800" dirty="0">
              <a:solidFill>
                <a:schemeClr val="tx1"/>
              </a:solidFill>
            </a:endParaRPr>
          </a:p>
          <a:p>
            <a:pPr lvl="1">
              <a:lnSpc>
                <a:spcPct val="150000"/>
              </a:lnSpc>
              <a:buClrTx/>
              <a:buSzPct val="100000"/>
              <a:buFont typeface="Arial" panose="020B0604020202020204" pitchFamily="34" charset="0"/>
              <a:buChar char="•"/>
            </a:pPr>
            <a:r>
              <a:rPr lang="en-US" altLang="ja-JP" sz="2600" dirty="0">
                <a:solidFill>
                  <a:schemeClr val="tx1"/>
                </a:solidFill>
              </a:rPr>
              <a:t>12 </a:t>
            </a:r>
            <a:r>
              <a:rPr lang="ja-JP" altLang="en-US" sz="2600" dirty="0">
                <a:solidFill>
                  <a:schemeClr val="tx1"/>
                </a:solidFill>
              </a:rPr>
              <a:t>層の </a:t>
            </a:r>
            <a:r>
              <a:rPr lang="en-US" altLang="ja-JP" sz="2600" dirty="0">
                <a:solidFill>
                  <a:schemeClr val="tx1"/>
                </a:solidFill>
              </a:rPr>
              <a:t>attention </a:t>
            </a:r>
            <a:r>
              <a:rPr lang="ja-JP" altLang="en-US" sz="2600" dirty="0">
                <a:solidFill>
                  <a:schemeClr val="tx1"/>
                </a:solidFill>
              </a:rPr>
              <a:t>層と </a:t>
            </a:r>
            <a:r>
              <a:rPr lang="en-US" altLang="ja-JP" sz="2600" dirty="0">
                <a:solidFill>
                  <a:schemeClr val="tx1"/>
                </a:solidFill>
              </a:rPr>
              <a:t>12 </a:t>
            </a:r>
            <a:r>
              <a:rPr lang="ja-JP" altLang="en-US" sz="2600" dirty="0">
                <a:solidFill>
                  <a:schemeClr val="tx1"/>
                </a:solidFill>
              </a:rPr>
              <a:t>個の </a:t>
            </a:r>
            <a:r>
              <a:rPr lang="en-US" altLang="ja-JP" sz="2600" dirty="0">
                <a:solidFill>
                  <a:schemeClr val="tx1"/>
                </a:solidFill>
              </a:rPr>
              <a:t>attention head </a:t>
            </a:r>
          </a:p>
          <a:p>
            <a:pPr lvl="1">
              <a:lnSpc>
                <a:spcPct val="150000"/>
              </a:lnSpc>
              <a:buClrTx/>
              <a:buSzPct val="100000"/>
              <a:buFont typeface="Arial" panose="020B0604020202020204" pitchFamily="34" charset="0"/>
              <a:buChar char="•"/>
            </a:pPr>
            <a:r>
              <a:rPr lang="en-US" altLang="ja-JP" sz="2600" b="0" i="0" dirty="0">
                <a:solidFill>
                  <a:srgbClr val="1F2328"/>
                </a:solidFill>
                <a:effectLst/>
                <a:latin typeface="+mn-ea"/>
              </a:rPr>
              <a:t>768 </a:t>
            </a:r>
            <a:r>
              <a:rPr lang="ja-JP" altLang="en-US" sz="2600" b="0" i="0" dirty="0">
                <a:solidFill>
                  <a:srgbClr val="1F2328"/>
                </a:solidFill>
                <a:effectLst/>
                <a:latin typeface="+mn-ea"/>
              </a:rPr>
              <a:t>次元の隠れ状態</a:t>
            </a:r>
            <a:endParaRPr lang="en-US" altLang="ja-JP" sz="2600" dirty="0">
              <a:solidFill>
                <a:schemeClr val="tx1"/>
              </a:solidFill>
              <a:latin typeface="+mn-ea"/>
            </a:endParaRPr>
          </a:p>
          <a:p>
            <a:pPr lvl="1">
              <a:lnSpc>
                <a:spcPct val="150000"/>
              </a:lnSpc>
              <a:buClrTx/>
              <a:buFont typeface="Arial" panose="020B0604020202020204" pitchFamily="34" charset="0"/>
              <a:buChar char="•"/>
            </a:pPr>
            <a:r>
              <a:rPr lang="ja-JP" altLang="en-US" sz="2600" dirty="0">
                <a:solidFill>
                  <a:schemeClr val="tx1"/>
                </a:solidFill>
              </a:rPr>
              <a:t>日本語版 </a:t>
            </a:r>
            <a:r>
              <a:rPr lang="en-US" altLang="ja-JP" sz="2600" dirty="0">
                <a:solidFill>
                  <a:schemeClr val="tx1"/>
                </a:solidFill>
              </a:rPr>
              <a:t>Wikipedia </a:t>
            </a:r>
            <a:r>
              <a:rPr lang="ja-JP" altLang="en-US" sz="2600" dirty="0">
                <a:solidFill>
                  <a:schemeClr val="tx1"/>
                </a:solidFill>
              </a:rPr>
              <a:t>と </a:t>
            </a:r>
            <a:r>
              <a:rPr lang="en-US" altLang="ja-JP" sz="2600" dirty="0">
                <a:solidFill>
                  <a:schemeClr val="tx1"/>
                </a:solidFill>
              </a:rPr>
              <a:t>CC-100</a:t>
            </a:r>
            <a:r>
              <a:rPr lang="en-US" altLang="ja-JP" sz="2600" baseline="30000" dirty="0">
                <a:solidFill>
                  <a:schemeClr val="tx1"/>
                </a:solidFill>
              </a:rPr>
              <a:t>2</a:t>
            </a:r>
            <a:r>
              <a:rPr lang="en-US" altLang="ja-JP" sz="2600" dirty="0">
                <a:solidFill>
                  <a:schemeClr val="tx1"/>
                </a:solidFill>
              </a:rPr>
              <a:t> </a:t>
            </a:r>
            <a:r>
              <a:rPr lang="ja-JP" altLang="en-US" sz="2600" dirty="0">
                <a:solidFill>
                  <a:schemeClr val="tx1"/>
                </a:solidFill>
              </a:rPr>
              <a:t>の日本語部分で</a:t>
            </a:r>
            <a:endParaRPr lang="en-US" altLang="ja-JP" sz="2600" dirty="0">
              <a:solidFill>
                <a:schemeClr val="tx1"/>
              </a:solidFill>
            </a:endParaRPr>
          </a:p>
          <a:p>
            <a:pPr marL="292608" lvl="1" indent="0">
              <a:lnSpc>
                <a:spcPct val="150000"/>
              </a:lnSpc>
              <a:buClrTx/>
              <a:buNone/>
            </a:pPr>
            <a:r>
              <a:rPr lang="ja-JP" altLang="en-US" sz="2600" dirty="0">
                <a:solidFill>
                  <a:schemeClr val="tx1"/>
                </a:solidFill>
              </a:rPr>
              <a:t>   事前学習</a:t>
            </a:r>
            <a:endParaRPr lang="en-US" altLang="ja-JP" sz="2600" dirty="0"/>
          </a:p>
          <a:p>
            <a:pPr marL="0" indent="0">
              <a:buFont typeface="Calibri" panose="020F0502020204030204" pitchFamily="34" charset="0"/>
              <a:buNone/>
            </a:pPr>
            <a:endParaRPr lang="en-US" altLang="ja-JP" sz="2800" dirty="0"/>
          </a:p>
          <a:p>
            <a:endParaRPr lang="en-US" altLang="ja-JP" dirty="0"/>
          </a:p>
          <a:p>
            <a:endParaRPr lang="en-US" altLang="ja-JP" dirty="0"/>
          </a:p>
        </p:txBody>
      </p:sp>
      <p:sp>
        <p:nvSpPr>
          <p:cNvPr id="12" name="テキスト ボックス 11">
            <a:extLst>
              <a:ext uri="{FF2B5EF4-FFF2-40B4-BE49-F238E27FC236}">
                <a16:creationId xmlns:a16="http://schemas.microsoft.com/office/drawing/2014/main" id="{1DE8B9EF-468B-15B6-05C9-64E65B546DC0}"/>
              </a:ext>
            </a:extLst>
          </p:cNvPr>
          <p:cNvSpPr txBox="1"/>
          <p:nvPr/>
        </p:nvSpPr>
        <p:spPr>
          <a:xfrm>
            <a:off x="215900" y="6078963"/>
            <a:ext cx="4557578" cy="276999"/>
          </a:xfrm>
          <a:prstGeom prst="rect">
            <a:avLst/>
          </a:prstGeom>
          <a:solidFill>
            <a:schemeClr val="bg1"/>
          </a:solidFill>
          <a:ln>
            <a:solidFill>
              <a:schemeClr val="tx1"/>
            </a:solidFill>
          </a:ln>
        </p:spPr>
        <p:txBody>
          <a:bodyPr wrap="square" rtlCol="0">
            <a:spAutoFit/>
          </a:bodyPr>
          <a:lstStyle/>
          <a:p>
            <a:r>
              <a:rPr lang="en-US" altLang="ja-JP" sz="1200" dirty="0"/>
              <a:t>1.https://huggingface.co/cl-tohoku/bert-base-japanese-v3 </a:t>
            </a:r>
            <a:endParaRPr kumimoji="1" lang="ja-JP" altLang="en-US" sz="1200" dirty="0"/>
          </a:p>
        </p:txBody>
      </p:sp>
      <p:sp>
        <p:nvSpPr>
          <p:cNvPr id="2" name="テキスト ボックス 1">
            <a:extLst>
              <a:ext uri="{FF2B5EF4-FFF2-40B4-BE49-F238E27FC236}">
                <a16:creationId xmlns:a16="http://schemas.microsoft.com/office/drawing/2014/main" id="{CD46F3AE-AA9E-E723-3D02-025F00738DCC}"/>
              </a:ext>
            </a:extLst>
          </p:cNvPr>
          <p:cNvSpPr txBox="1"/>
          <p:nvPr/>
        </p:nvSpPr>
        <p:spPr>
          <a:xfrm>
            <a:off x="215900" y="6445463"/>
            <a:ext cx="4557578" cy="276013"/>
          </a:xfrm>
          <a:prstGeom prst="rect">
            <a:avLst/>
          </a:prstGeom>
          <a:solidFill>
            <a:schemeClr val="bg1"/>
          </a:solidFill>
          <a:ln>
            <a:solidFill>
              <a:schemeClr val="tx1"/>
            </a:solidFill>
          </a:ln>
        </p:spPr>
        <p:txBody>
          <a:bodyPr wrap="square" rtlCol="0">
            <a:spAutoFit/>
          </a:bodyPr>
          <a:lstStyle/>
          <a:p>
            <a:r>
              <a:rPr lang="en-US" altLang="ja-JP" sz="1200" dirty="0"/>
              <a:t>2.https://huggingface.co/datasets/cc100</a:t>
            </a:r>
            <a:endParaRPr kumimoji="1" lang="ja-JP" altLang="en-US" sz="1200" dirty="0"/>
          </a:p>
        </p:txBody>
      </p:sp>
    </p:spTree>
    <p:extLst>
      <p:ext uri="{BB962C8B-B14F-4D97-AF65-F5344CB8AC3E}">
        <p14:creationId xmlns:p14="http://schemas.microsoft.com/office/powerpoint/2010/main" val="324500755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20119</TotalTime>
  <Words>4038</Words>
  <Application>Microsoft Office PowerPoint</Application>
  <PresentationFormat>画面に合わせる (4:3)</PresentationFormat>
  <Paragraphs>691</Paragraphs>
  <Slides>30</Slides>
  <Notes>30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30</vt:i4>
      </vt:variant>
    </vt:vector>
  </HeadingPairs>
  <TitlesOfParts>
    <vt:vector size="38" baseType="lpstr">
      <vt:lpstr>游ゴシック</vt:lpstr>
      <vt:lpstr>游ゴシック Light</vt:lpstr>
      <vt:lpstr>Arial</vt:lpstr>
      <vt:lpstr>Calibri</vt:lpstr>
      <vt:lpstr>Cambria Math</vt:lpstr>
      <vt:lpstr>Consolas</vt:lpstr>
      <vt:lpstr>Wingdings</vt:lpstr>
      <vt:lpstr>Office テーマ</vt:lpstr>
      <vt:lpstr>BERT を用いたテキスト分類における 学習可能な重みを導入した プーリング手法の提案</vt:lpstr>
      <vt:lpstr>発表の流れ</vt:lpstr>
      <vt:lpstr>発表の流れ</vt:lpstr>
      <vt:lpstr>はじめに</vt:lpstr>
      <vt:lpstr>はじめに</vt:lpstr>
      <vt:lpstr>はじめに</vt:lpstr>
      <vt:lpstr>発表の流れ</vt:lpstr>
      <vt:lpstr>BERT</vt:lpstr>
      <vt:lpstr>BERT</vt:lpstr>
      <vt:lpstr>BERT</vt:lpstr>
      <vt:lpstr>プーリング</vt:lpstr>
      <vt:lpstr>発表の流れ</vt:lpstr>
      <vt:lpstr>提案手法</vt:lpstr>
      <vt:lpstr>提案手法</vt:lpstr>
      <vt:lpstr>提案手法</vt:lpstr>
      <vt:lpstr>提案手法</vt:lpstr>
      <vt:lpstr>発表の流れ</vt:lpstr>
      <vt:lpstr>livedoor ニュースコーパス</vt:lpstr>
      <vt:lpstr>livedoor ニュースコーパス</vt:lpstr>
      <vt:lpstr>数値実験</vt:lpstr>
      <vt:lpstr>数値実験</vt:lpstr>
      <vt:lpstr>数値実験</vt:lpstr>
      <vt:lpstr>発表の流れ</vt:lpstr>
      <vt:lpstr>結果と考察</vt:lpstr>
      <vt:lpstr>結果と考察</vt:lpstr>
      <vt:lpstr>結果と考察</vt:lpstr>
      <vt:lpstr>発表の流れ</vt:lpstr>
      <vt:lpstr>まとめ</vt:lpstr>
      <vt:lpstr>今後の課題</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BERT を用いた指示詞の先行詞 推定手法の検討</dc:title>
  <dc:creator>大和 秀徳</dc:creator>
  <cp:lastModifiedBy>YUSEI TAKAYAMA</cp:lastModifiedBy>
  <cp:revision>371</cp:revision>
  <cp:lastPrinted>2022-02-21T16:20:40Z</cp:lastPrinted>
  <dcterms:created xsi:type="dcterms:W3CDTF">2021-12-07T23:40:31Z</dcterms:created>
  <dcterms:modified xsi:type="dcterms:W3CDTF">2024-11-28T22:29:50Z</dcterms:modified>
</cp:coreProperties>
</file>