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20A3B-8C9A-419B-B93F-2E254F0EE87A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81BD3-7EBF-4CC2-B3DF-E6D72FDDD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5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1BD3-7EBF-4CC2-B3DF-E6D72FDDD2E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5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1BD3-7EBF-4CC2-B3DF-E6D72FDDD2E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7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6B293-40EE-4457-09EB-0B52BC15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34F8F1-A67C-210B-9194-A6697EBB3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AAAB8B-2637-770C-6ED4-9DAAAE0A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FA48F-517A-D9F8-C887-3A0E74E2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BAED7-7A7A-A515-A69A-9B31E7D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0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0DD0C-49B9-EBE7-4865-269F1CA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067CA-8FA2-3A83-AAD0-7E01A539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CD312-7006-BAF0-A466-42002401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F9113-5DB1-BCC2-5900-0FFE5525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E8503F-C97E-DC49-32A1-46E9692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AFD0C7-02F9-C6EA-9AD9-C9301C263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8AD6FB-B8E9-6899-B695-F7B8EA7D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95D6A-F337-AEA8-654C-CB8A609C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55533-3BC3-1EFE-B548-268BB9A8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C02CF-6921-2E97-1416-381F2075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0ECB4-A2F5-66AA-7169-6FDB4CC3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DC024-FFD6-BDF3-4467-9FCDDFB7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B8D92-0AA3-34DB-27DC-AD2D42BD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811890-70CE-F526-0386-1253730D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2E037-9EDD-48EA-FD72-978F3661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0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4AB4C-1E37-33A4-F1D6-D2EFE1BF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EA67D-532A-A022-A405-864EB2F7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8E42C-06D4-C807-9549-BD7BBF54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9036C-0C69-AB47-D685-CAB63B16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FE08F-374F-875C-7694-85CF4889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6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24548-41A9-A8D8-99F6-B1B8BD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39A73-DE9A-BF97-7988-12C285804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B54223-304C-663F-9CD1-AF0B9804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266D60-81C6-A489-4F5D-C1B6F489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2D4A9-57D2-F8B8-5592-F36F78DD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D6F3BE-2416-7061-6DC5-290A440F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46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4F340-C2E7-5448-FF5B-088B5EF6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169FBC-9FB1-741E-BBDC-4DEB18F5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E0C3D8-0FC3-04C6-3FD0-0A8A0324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A83DC3-B88D-CFF4-1A89-B5EB50BC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4F5BF5-CA55-97AD-3EE1-3B6C7007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4AB059-4F3F-8798-16A3-3FD11CAD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FF6F14-95E9-1BAB-F3F8-92DB285E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C62C4-6A49-735A-6327-A3D95521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BC207-DE34-3059-2A13-C56EE006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711BDA-D016-D522-330E-B651D1BF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D8C617-8D47-29FC-A202-930064ED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501396-D236-6CB5-4338-10909AFE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4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441247-D135-880A-7882-A0E458EA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B766A3-7EA1-EA64-C1B2-7457FF7A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5DA46D-23C4-4B77-41F9-E3EEBC8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9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AB76B-4B50-6F40-15CE-1B131B59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918661-A485-CF79-1C47-824ECC47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5C667-1F02-4652-BA18-E2700340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A77BC-0637-BC9B-FE90-A2396811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B78DEA-6083-1A89-CCC1-581416E1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92B98F-8CAD-D3A3-24D3-33B36356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DA7B6-B776-5089-1352-428F2A63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BB6516-6E55-422B-8D21-CE1B7BF6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6B5E42-AA45-EF5D-46AF-6F5174C5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95EA2-EB4F-06A0-E4ED-6FACDD02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2DA7CE-3414-66ED-AF92-0B6165EF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97815C-2672-D8B0-A30C-14A0C598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9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388AE1-B8B7-A00A-5CA8-21B2F54A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257D0-FB26-2D2E-9C47-FF85EE96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DC686-BB25-74A3-88EF-1686A7E92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B2892-FCE5-4669-B06A-5EA0B6AF2901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0A12B-8F64-B660-BE72-0E65DDC13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FDCF5-0B9E-B2E2-CAC8-EDFD6FB1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6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DB2E5-70C3-6BA7-3BAE-01D2BD246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350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9/30 </a:t>
            </a:r>
            <a:r>
              <a:rPr kumimoji="1" lang="ja-JP" altLang="en-US" dirty="0"/>
              <a:t>ゼミ資料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05BC42-79B5-67BC-5883-1F5787C8B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高山裕成</a:t>
            </a:r>
          </a:p>
        </p:txBody>
      </p:sp>
    </p:spTree>
    <p:extLst>
      <p:ext uri="{BB962C8B-B14F-4D97-AF65-F5344CB8AC3E}">
        <p14:creationId xmlns:p14="http://schemas.microsoft.com/office/powerpoint/2010/main" val="24256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やりたいこと</a:t>
            </a:r>
            <a:br>
              <a:rPr kumimoji="1" lang="en-US" altLang="ja-JP" sz="2800" dirty="0"/>
            </a:br>
            <a:r>
              <a:rPr kumimoji="1" lang="en-US" altLang="ja-JP" sz="2800" dirty="0"/>
              <a:t>(BERT512</a:t>
            </a:r>
            <a:r>
              <a:rPr kumimoji="1" lang="ja-JP" altLang="en-US" sz="2800" dirty="0"/>
              <a:t>トークン</a:t>
            </a:r>
            <a:r>
              <a:rPr lang="ja-JP" altLang="en-US" sz="2800" dirty="0"/>
              <a:t>以上を想定した際の新しい結合方法の模索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pic>
        <p:nvPicPr>
          <p:cNvPr id="203" name="図 202" descr="モニター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71D1743F-0B5A-34D3-267E-3C5A21D5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" y="3429000"/>
            <a:ext cx="12140756" cy="3337955"/>
          </a:xfrm>
          <a:prstGeom prst="rect">
            <a:avLst/>
          </a:prstGeom>
        </p:spPr>
      </p:pic>
      <p:pic>
        <p:nvPicPr>
          <p:cNvPr id="205" name="図 20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B679A610-0885-9E89-C0CD-C7182E380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" y="1919758"/>
            <a:ext cx="6572660" cy="1280172"/>
          </a:xfrm>
          <a:prstGeom prst="rect">
            <a:avLst/>
          </a:prstGeom>
        </p:spPr>
      </p:pic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B333FADE-893E-36FD-BD7B-90FEEF49DB40}"/>
              </a:ext>
            </a:extLst>
          </p:cNvPr>
          <p:cNvCxnSpPr>
            <a:cxnSpLocks/>
          </p:cNvCxnSpPr>
          <p:nvPr/>
        </p:nvCxnSpPr>
        <p:spPr>
          <a:xfrm>
            <a:off x="10849616" y="5789621"/>
            <a:ext cx="6159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CC266F38-8DCD-3867-15EE-8E9CCAE30A10}"/>
              </a:ext>
            </a:extLst>
          </p:cNvPr>
          <p:cNvSpPr txBox="1"/>
          <p:nvPr/>
        </p:nvSpPr>
        <p:spPr>
          <a:xfrm>
            <a:off x="9641472" y="5581156"/>
            <a:ext cx="1179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Grad Cam </a:t>
            </a:r>
            <a:r>
              <a:rPr kumimoji="1" lang="ja-JP" altLang="en-US" sz="1100" dirty="0"/>
              <a:t>等で</a:t>
            </a:r>
            <a:endParaRPr kumimoji="1" lang="en-US" altLang="ja-JP" sz="1100" dirty="0"/>
          </a:p>
          <a:p>
            <a:r>
              <a:rPr lang="ja-JP" altLang="en-US" sz="1100" dirty="0"/>
              <a:t>判断根拠可視化</a:t>
            </a:r>
            <a:endParaRPr kumimoji="1" lang="ja-JP" altLang="en-US" sz="1100" dirty="0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11A9D5D9-45B9-6E00-2B08-7BF2ACBD527A}"/>
              </a:ext>
            </a:extLst>
          </p:cNvPr>
          <p:cNvSpPr/>
          <p:nvPr/>
        </p:nvSpPr>
        <p:spPr>
          <a:xfrm>
            <a:off x="9966032" y="6012043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DD2C2A7D-EBA6-C1BA-FC35-7CCC20EE16A7}"/>
              </a:ext>
            </a:extLst>
          </p:cNvPr>
          <p:cNvSpPr/>
          <p:nvPr/>
        </p:nvSpPr>
        <p:spPr>
          <a:xfrm>
            <a:off x="9966032" y="6192043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4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0E5B1AD0-667B-23A1-45F6-E1C76A445901}"/>
              </a:ext>
            </a:extLst>
          </p:cNvPr>
          <p:cNvSpPr/>
          <p:nvPr/>
        </p:nvSpPr>
        <p:spPr>
          <a:xfrm>
            <a:off x="9966032" y="6379231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7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A1B216F6-D783-7E90-D364-E6EC6C94393C}"/>
              </a:ext>
            </a:extLst>
          </p:cNvPr>
          <p:cNvSpPr/>
          <p:nvPr/>
        </p:nvSpPr>
        <p:spPr>
          <a:xfrm>
            <a:off x="10146032" y="6012043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70A4D55A-E73A-1E84-66C4-9BE86B6A6C8D}"/>
              </a:ext>
            </a:extLst>
          </p:cNvPr>
          <p:cNvSpPr/>
          <p:nvPr/>
        </p:nvSpPr>
        <p:spPr>
          <a:xfrm>
            <a:off x="10146032" y="6198804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5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D48A429B-E8B4-D515-DEC9-194E10D19237}"/>
              </a:ext>
            </a:extLst>
          </p:cNvPr>
          <p:cNvSpPr/>
          <p:nvPr/>
        </p:nvSpPr>
        <p:spPr>
          <a:xfrm>
            <a:off x="10146032" y="6379231"/>
            <a:ext cx="180000" cy="1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8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32EA0DC0-D755-D41E-5B3E-72D33584D2D6}"/>
              </a:ext>
            </a:extLst>
          </p:cNvPr>
          <p:cNvSpPr/>
          <p:nvPr/>
        </p:nvSpPr>
        <p:spPr>
          <a:xfrm>
            <a:off x="10326032" y="6011616"/>
            <a:ext cx="180000" cy="180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0A55B3C6-5FF5-DFAE-D6FE-51AA666D6225}"/>
              </a:ext>
            </a:extLst>
          </p:cNvPr>
          <p:cNvSpPr/>
          <p:nvPr/>
        </p:nvSpPr>
        <p:spPr>
          <a:xfrm>
            <a:off x="10326032" y="619880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6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B2262D24-78AF-91C0-F739-CB28325439EF}"/>
              </a:ext>
            </a:extLst>
          </p:cNvPr>
          <p:cNvSpPr/>
          <p:nvPr/>
        </p:nvSpPr>
        <p:spPr>
          <a:xfrm>
            <a:off x="10326032" y="6378449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9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やりたいこと</a:t>
            </a:r>
            <a:br>
              <a:rPr kumimoji="1" lang="en-US" altLang="ja-JP" sz="2800" dirty="0"/>
            </a:br>
            <a:r>
              <a:rPr kumimoji="1" lang="en-US" altLang="ja-JP" sz="2800" dirty="0"/>
              <a:t>(BERT512</a:t>
            </a:r>
            <a:r>
              <a:rPr kumimoji="1" lang="ja-JP" altLang="en-US" sz="2800" dirty="0"/>
              <a:t>トークン</a:t>
            </a:r>
            <a:r>
              <a:rPr lang="ja-JP" altLang="en-US" sz="2800" dirty="0"/>
              <a:t>以上を想定した際の新しい結合方法の模索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EE1CBB-1038-4A55-9757-9FB3C3966E08}"/>
              </a:ext>
            </a:extLst>
          </p:cNvPr>
          <p:cNvSpPr txBox="1"/>
          <p:nvPr/>
        </p:nvSpPr>
        <p:spPr>
          <a:xfrm>
            <a:off x="838200" y="2075935"/>
            <a:ext cx="1025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実験設定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ポスター発表と同じ </a:t>
            </a:r>
            <a:r>
              <a:rPr kumimoji="1" lang="en-US" altLang="ja-JP" dirty="0"/>
              <a:t>livedoor</a:t>
            </a:r>
            <a:r>
              <a:rPr kumimoji="1" lang="ja-JP" altLang="en-US" dirty="0"/>
              <a:t>ニュースコーパスデータセットの</a:t>
            </a:r>
            <a:r>
              <a:rPr kumimoji="1" lang="en-US" altLang="ja-JP" dirty="0"/>
              <a:t>9</a:t>
            </a:r>
            <a:r>
              <a:rPr lang="ja-JP" altLang="en-US" dirty="0"/>
              <a:t>クラス</a:t>
            </a:r>
            <a:r>
              <a:rPr kumimoji="1" lang="ja-JP" altLang="en-US" dirty="0"/>
              <a:t>分類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F68D24B-9DF0-BF1B-FB92-6E5ECAFDE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82448"/>
              </p:ext>
            </p:extLst>
          </p:nvPr>
        </p:nvGraphicFramePr>
        <p:xfrm>
          <a:off x="1503218" y="29177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74089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4529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9142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2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ポスター </a:t>
                      </a:r>
                      <a:r>
                        <a:rPr kumimoji="1" lang="en-US" altLang="ja-JP" sz="1400" dirty="0"/>
                        <a:t>(Yamato modified)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0.9565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0.9560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8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ポスター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要約</a:t>
                      </a:r>
                      <a:r>
                        <a:rPr kumimoji="1" lang="en-US" altLang="ja-JP" sz="1400" dirty="0" err="1"/>
                        <a:t>Vec</a:t>
                      </a:r>
                      <a:r>
                        <a:rPr kumimoji="1" lang="ja-JP" altLang="en-US" sz="1400" dirty="0"/>
                        <a:t>項 追加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0.9687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0.9683</a:t>
                      </a:r>
                      <a:endParaRPr kumimoji="1" lang="ja-JP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8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 そのまま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0.9456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0.9459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 ジグザグ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0.9687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0.9683</a:t>
                      </a:r>
                      <a:endParaRPr kumimoji="1" lang="ja-JP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 螺旋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未実験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未実験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7881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40990D-9109-395D-DE55-31CD6B26097C}"/>
              </a:ext>
            </a:extLst>
          </p:cNvPr>
          <p:cNvSpPr txBox="1"/>
          <p:nvPr/>
        </p:nvSpPr>
        <p:spPr>
          <a:xfrm>
            <a:off x="7199939" y="5471032"/>
            <a:ext cx="415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現状は要約追加モデルより劣ってる</a:t>
            </a:r>
            <a:endParaRPr lang="en-US" altLang="ja-JP" dirty="0"/>
          </a:p>
          <a:p>
            <a:r>
              <a:rPr kumimoji="1" lang="en-US" altLang="ja-JP" dirty="0"/>
              <a:t>Grad</a:t>
            </a:r>
            <a:r>
              <a:rPr lang="en-US" altLang="ja-JP" dirty="0"/>
              <a:t> Cam</a:t>
            </a:r>
            <a:r>
              <a:rPr lang="ja-JP" altLang="en-US" dirty="0"/>
              <a:t>可視化部分は実装中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Zigzag </a:t>
            </a:r>
            <a:r>
              <a:rPr kumimoji="1" lang="ja-JP" altLang="en-US" sz="3600" dirty="0"/>
              <a:t>学習曲線</a:t>
            </a: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B7702698-59F3-E5EC-C5BB-5BD377B9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9" y="1690688"/>
            <a:ext cx="5076594" cy="3045957"/>
          </a:xfrm>
          <a:prstGeom prst="rect">
            <a:avLst/>
          </a:prstGeom>
        </p:spPr>
      </p:pic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454C8BF9-5021-0AED-2560-D5E468AA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06" y="1690688"/>
            <a:ext cx="5076594" cy="30459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B75943-8AA5-5BC1-CD40-CCECF773CB75}"/>
              </a:ext>
            </a:extLst>
          </p:cNvPr>
          <p:cNvSpPr txBox="1"/>
          <p:nvPr/>
        </p:nvSpPr>
        <p:spPr>
          <a:xfrm>
            <a:off x="3219610" y="5167312"/>
            <a:ext cx="7722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この手法に光があるのか分からない</a:t>
            </a:r>
            <a:r>
              <a:rPr kumimoji="1" lang="en-US" altLang="ja-JP" dirty="0"/>
              <a:t>... </a:t>
            </a:r>
            <a:br>
              <a:rPr kumimoji="1" lang="en-US" altLang="ja-JP" dirty="0"/>
            </a:br>
            <a:r>
              <a:rPr kumimoji="1" lang="ja-JP" altLang="en-US" dirty="0"/>
              <a:t>後期発表もあるのである程度〆切を早めに決めてこれでいけるのか</a:t>
            </a:r>
            <a:endParaRPr kumimoji="1" lang="en-US" altLang="ja-JP" dirty="0"/>
          </a:p>
          <a:p>
            <a:r>
              <a:rPr lang="ja-JP" altLang="en-US" dirty="0"/>
              <a:t>判断したい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7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やりたいこと</a:t>
            </a:r>
            <a:br>
              <a:rPr kumimoji="1" lang="en-US" altLang="ja-JP" sz="2800" dirty="0"/>
            </a:br>
            <a:r>
              <a:rPr kumimoji="1" lang="en-US" altLang="ja-JP" sz="2800" dirty="0"/>
              <a:t>(BERT512</a:t>
            </a:r>
            <a:r>
              <a:rPr kumimoji="1" lang="ja-JP" altLang="en-US" sz="2800" dirty="0"/>
              <a:t>トークン</a:t>
            </a:r>
            <a:r>
              <a:rPr lang="ja-JP" altLang="en-US" sz="2800" dirty="0"/>
              <a:t>以上を想定した際の新しい結合方法の模索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6781F151-9978-D1E5-895B-180EE726FF71}"/>
              </a:ext>
            </a:extLst>
          </p:cNvPr>
          <p:cNvGrpSpPr/>
          <p:nvPr/>
        </p:nvGrpSpPr>
        <p:grpSpPr>
          <a:xfrm>
            <a:off x="387514" y="3431151"/>
            <a:ext cx="11119260" cy="3069134"/>
            <a:chOff x="838200" y="2056737"/>
            <a:chExt cx="11119260" cy="3069134"/>
          </a:xfrm>
        </p:grpSpPr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C90A1B7B-BDD0-8079-4AED-447F6891A6FA}"/>
                </a:ext>
              </a:extLst>
            </p:cNvPr>
            <p:cNvGrpSpPr/>
            <p:nvPr/>
          </p:nvGrpSpPr>
          <p:grpSpPr>
            <a:xfrm>
              <a:off x="838200" y="2056737"/>
              <a:ext cx="6895793" cy="2744525"/>
              <a:chOff x="3079001" y="1930971"/>
              <a:chExt cx="6895793" cy="2744525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D5B7712A-9A39-480D-AA2B-52B0BACF8669}"/>
                  </a:ext>
                </a:extLst>
              </p:cNvPr>
              <p:cNvGrpSpPr/>
              <p:nvPr/>
            </p:nvGrpSpPr>
            <p:grpSpPr>
              <a:xfrm>
                <a:off x="6483999" y="2887190"/>
                <a:ext cx="1019599" cy="1035859"/>
                <a:chOff x="2327502" y="1607448"/>
                <a:chExt cx="1019599" cy="1035859"/>
              </a:xfrm>
            </p:grpSpPr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CC05A199-62B2-B34C-1834-1A995461623E}"/>
                    </a:ext>
                  </a:extLst>
                </p:cNvPr>
                <p:cNvSpPr txBox="1"/>
                <p:nvPr/>
              </p:nvSpPr>
              <p:spPr>
                <a:xfrm>
                  <a:off x="2327502" y="1746137"/>
                  <a:ext cx="2597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E0E77BCC-431A-C2FB-7771-F9E3FE3D70AA}"/>
                    </a:ext>
                  </a:extLst>
                </p:cNvPr>
                <p:cNvGrpSpPr/>
                <p:nvPr/>
              </p:nvGrpSpPr>
              <p:grpSpPr>
                <a:xfrm>
                  <a:off x="2542650" y="1607448"/>
                  <a:ext cx="804451" cy="1035859"/>
                  <a:chOff x="2542650" y="1607448"/>
                  <a:chExt cx="804451" cy="1035859"/>
                </a:xfrm>
              </p:grpSpPr>
              <p:sp>
                <p:nvSpPr>
                  <p:cNvPr id="14" name="正方形/長方形 13">
                    <a:extLst>
                      <a:ext uri="{FF2B5EF4-FFF2-40B4-BE49-F238E27FC236}">
                        <a16:creationId xmlns:a16="http://schemas.microsoft.com/office/drawing/2014/main" id="{8AFE73F5-9F1E-E2B0-F028-9F6A93A99EE2}"/>
                      </a:ext>
                    </a:extLst>
                  </p:cNvPr>
                  <p:cNvSpPr/>
                  <p:nvPr/>
                </p:nvSpPr>
                <p:spPr>
                  <a:xfrm>
                    <a:off x="2807101" y="1607876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正方形/長方形 14">
                    <a:extLst>
                      <a:ext uri="{FF2B5EF4-FFF2-40B4-BE49-F238E27FC236}">
                        <a16:creationId xmlns:a16="http://schemas.microsoft.com/office/drawing/2014/main" id="{0AECE499-052E-73F3-124E-7E5AEBA3D4B0}"/>
                      </a:ext>
                    </a:extLst>
                  </p:cNvPr>
                  <p:cNvSpPr/>
                  <p:nvPr/>
                </p:nvSpPr>
                <p:spPr>
                  <a:xfrm>
                    <a:off x="2807101" y="1787876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4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3BF27C77-93E7-5838-E7A5-B1721996467F}"/>
                      </a:ext>
                    </a:extLst>
                  </p:cNvPr>
                  <p:cNvSpPr/>
                  <p:nvPr/>
                </p:nvSpPr>
                <p:spPr>
                  <a:xfrm>
                    <a:off x="2807101" y="1975064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7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EF720980-A938-169F-B1BE-8DBC40ED9E1A}"/>
                      </a:ext>
                    </a:extLst>
                  </p:cNvPr>
                  <p:cNvSpPr/>
                  <p:nvPr/>
                </p:nvSpPr>
                <p:spPr>
                  <a:xfrm>
                    <a:off x="2987101" y="1607876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2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18EF6773-19B1-4DB9-C149-0D686F48A286}"/>
                      </a:ext>
                    </a:extLst>
                  </p:cNvPr>
                  <p:cNvSpPr/>
                  <p:nvPr/>
                </p:nvSpPr>
                <p:spPr>
                  <a:xfrm>
                    <a:off x="2987101" y="1794637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5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F488C191-7E41-12B5-94A2-1E8E6D42F1AB}"/>
                      </a:ext>
                    </a:extLst>
                  </p:cNvPr>
                  <p:cNvSpPr/>
                  <p:nvPr/>
                </p:nvSpPr>
                <p:spPr>
                  <a:xfrm>
                    <a:off x="2987101" y="1975064"/>
                    <a:ext cx="180000" cy="18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8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388C88F1-3D62-4C05-2C8C-3E509E291B22}"/>
                      </a:ext>
                    </a:extLst>
                  </p:cNvPr>
                  <p:cNvSpPr/>
                  <p:nvPr/>
                </p:nvSpPr>
                <p:spPr>
                  <a:xfrm>
                    <a:off x="3167101" y="1607449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3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37816516-00E1-6FEC-0F5D-5046B4FC03CD}"/>
                      </a:ext>
                    </a:extLst>
                  </p:cNvPr>
                  <p:cNvSpPr/>
                  <p:nvPr/>
                </p:nvSpPr>
                <p:spPr>
                  <a:xfrm>
                    <a:off x="3167101" y="1794637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6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F2C6C29F-FAD9-248E-42BF-50AD7EE7014A}"/>
                      </a:ext>
                    </a:extLst>
                  </p:cNvPr>
                  <p:cNvSpPr/>
                  <p:nvPr/>
                </p:nvSpPr>
                <p:spPr>
                  <a:xfrm>
                    <a:off x="3167101" y="1974282"/>
                    <a:ext cx="180000" cy="18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9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右中かっこ 22">
                    <a:extLst>
                      <a:ext uri="{FF2B5EF4-FFF2-40B4-BE49-F238E27FC236}">
                        <a16:creationId xmlns:a16="http://schemas.microsoft.com/office/drawing/2014/main" id="{8463CFDE-922B-ECC2-2ED5-B4A6BF1BD5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42650" y="1607448"/>
                    <a:ext cx="180000" cy="547615"/>
                  </a:xfrm>
                  <a:prstGeom prst="rightBrace">
                    <a:avLst/>
                  </a:prstGeom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右中かっこ 24">
                    <a:extLst>
                      <a:ext uri="{FF2B5EF4-FFF2-40B4-BE49-F238E27FC236}">
                        <a16:creationId xmlns:a16="http://schemas.microsoft.com/office/drawing/2014/main" id="{D7984032-46A8-F929-03E6-7DF924EC5B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987101" y="2050987"/>
                    <a:ext cx="180000" cy="540000"/>
                  </a:xfrm>
                  <a:prstGeom prst="rightBrace">
                    <a:avLst/>
                  </a:prstGeom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76A7DB13-DBF5-EF23-0E9A-057F469853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234" y="2366308"/>
                    <a:ext cx="2597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200" dirty="0"/>
                      <a:t>m</a:t>
                    </a:r>
                    <a:endParaRPr kumimoji="1" lang="ja-JP" altLang="en-US" sz="1200" dirty="0"/>
                  </a:p>
                </p:txBody>
              </p:sp>
            </p:grpSp>
          </p:grpSp>
          <p:sp>
            <p:nvSpPr>
              <p:cNvPr id="38" name="矢印: 右 37">
                <a:extLst>
                  <a:ext uri="{FF2B5EF4-FFF2-40B4-BE49-F238E27FC236}">
                    <a16:creationId xmlns:a16="http://schemas.microsoft.com/office/drawing/2014/main" id="{FDA1463E-7F4E-4922-4219-D8D2F4ADED9C}"/>
                  </a:ext>
                </a:extLst>
              </p:cNvPr>
              <p:cNvSpPr/>
              <p:nvPr/>
            </p:nvSpPr>
            <p:spPr>
              <a:xfrm>
                <a:off x="5578697" y="3105113"/>
                <a:ext cx="723699" cy="14151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4" name="グループ化 123">
                <a:extLst>
                  <a:ext uri="{FF2B5EF4-FFF2-40B4-BE49-F238E27FC236}">
                    <a16:creationId xmlns:a16="http://schemas.microsoft.com/office/drawing/2014/main" id="{A12634C4-2903-87F9-AEAA-1FD5E6B38423}"/>
                  </a:ext>
                </a:extLst>
              </p:cNvPr>
              <p:cNvGrpSpPr/>
              <p:nvPr/>
            </p:nvGrpSpPr>
            <p:grpSpPr>
              <a:xfrm>
                <a:off x="5195425" y="3216373"/>
                <a:ext cx="1290980" cy="1459123"/>
                <a:chOff x="1993907" y="2763739"/>
                <a:chExt cx="1290980" cy="1459123"/>
              </a:xfrm>
            </p:grpSpPr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09D3A062-A782-CEEF-F104-7BC277C9E3C9}"/>
                    </a:ext>
                  </a:extLst>
                </p:cNvPr>
                <p:cNvGrpSpPr/>
                <p:nvPr/>
              </p:nvGrpSpPr>
              <p:grpSpPr>
                <a:xfrm>
                  <a:off x="1993907" y="3187003"/>
                  <a:ext cx="1019599" cy="1035859"/>
                  <a:chOff x="2327502" y="1607448"/>
                  <a:chExt cx="1019599" cy="1035859"/>
                </a:xfrm>
              </p:grpSpPr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6D40F8E-B721-EF3E-9249-A1BC0B24F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7502" y="1746137"/>
                    <a:ext cx="2597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200" dirty="0"/>
                      <a:t>m</a:t>
                    </a:r>
                    <a:endParaRPr kumimoji="1" lang="ja-JP" altLang="en-US" sz="1200" dirty="0"/>
                  </a:p>
                </p:txBody>
              </p:sp>
              <p:grpSp>
                <p:nvGrpSpPr>
                  <p:cNvPr id="41" name="グループ化 40">
                    <a:extLst>
                      <a:ext uri="{FF2B5EF4-FFF2-40B4-BE49-F238E27FC236}">
                        <a16:creationId xmlns:a16="http://schemas.microsoft.com/office/drawing/2014/main" id="{05427D5E-5CA1-A2B3-EDB3-5341DE258571}"/>
                      </a:ext>
                    </a:extLst>
                  </p:cNvPr>
                  <p:cNvGrpSpPr/>
                  <p:nvPr/>
                </p:nvGrpSpPr>
                <p:grpSpPr>
                  <a:xfrm>
                    <a:off x="2542650" y="1607448"/>
                    <a:ext cx="804451" cy="1035859"/>
                    <a:chOff x="2542650" y="1607448"/>
                    <a:chExt cx="804451" cy="1035859"/>
                  </a:xfrm>
                </p:grpSpPr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5BAF484-40C7-0A60-A0AD-B3F13AF78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101" y="1607876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74378455-FA98-B8D6-20E7-7C4AE1D6D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101" y="1787876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E676B673-7CB6-CDD8-26E5-893BE7FFB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101" y="1975064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正方形/長方形 44">
                      <a:extLst>
                        <a:ext uri="{FF2B5EF4-FFF2-40B4-BE49-F238E27FC236}">
                          <a16:creationId xmlns:a16="http://schemas.microsoft.com/office/drawing/2014/main" id="{6917521C-2441-9344-006E-922E463F6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101" y="1607876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B721F179-26FC-96AD-E5E7-5542B83D6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101" y="1794637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A975C56E-5AB5-C97E-DF07-64AB7A3B3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101" y="1975064"/>
                      <a:ext cx="180000" cy="18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4395F1BF-1121-E5E7-7A60-A48A94A96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101" y="1607449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BAA9DACF-FAF6-3854-25B2-C7EFA03CE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101" y="1794637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86C8F553-A151-93FB-7059-45812EC35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101" y="1974282"/>
                      <a:ext cx="180000" cy="18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右中かっこ 50">
                      <a:extLst>
                        <a:ext uri="{FF2B5EF4-FFF2-40B4-BE49-F238E27FC236}">
                          <a16:creationId xmlns:a16="http://schemas.microsoft.com/office/drawing/2014/main" id="{0F551F94-E589-CE14-44BE-9D6A2A7F42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542650" y="1607448"/>
                      <a:ext cx="180000" cy="547615"/>
                    </a:xfrm>
                    <a:prstGeom prst="rightBrac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2" name="右中かっこ 51">
                      <a:extLst>
                        <a:ext uri="{FF2B5EF4-FFF2-40B4-BE49-F238E27FC236}">
                          <a16:creationId xmlns:a16="http://schemas.microsoft.com/office/drawing/2014/main" id="{0E5C2AC9-3CA6-2A02-E0DB-BD4A43292E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987101" y="2050987"/>
                      <a:ext cx="180000" cy="540000"/>
                    </a:xfrm>
                    <a:prstGeom prst="rightBrac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7483DE09-68DE-68AE-59CF-B2282BC2F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7234" y="2366308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</p:grpSp>
            </p:grpSp>
            <p:cxnSp>
              <p:nvCxnSpPr>
                <p:cNvPr id="55" name="直線矢印コネクタ 54">
                  <a:extLst>
                    <a:ext uri="{FF2B5EF4-FFF2-40B4-BE49-F238E27FC236}">
                      <a16:creationId xmlns:a16="http://schemas.microsoft.com/office/drawing/2014/main" id="{88BB8C64-C51D-060D-9DFC-D12FF9600257}"/>
                    </a:ext>
                  </a:extLst>
                </p:cNvPr>
                <p:cNvCxnSpPr/>
                <p:nvPr/>
              </p:nvCxnSpPr>
              <p:spPr>
                <a:xfrm flipV="1">
                  <a:off x="2718294" y="2763739"/>
                  <a:ext cx="0" cy="4001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8A2EDE6E-7CD6-9231-31E1-F87BEFF4CB1D}"/>
                    </a:ext>
                  </a:extLst>
                </p:cNvPr>
                <p:cNvSpPr txBox="1"/>
                <p:nvPr/>
              </p:nvSpPr>
              <p:spPr>
                <a:xfrm>
                  <a:off x="2289220" y="3043444"/>
                  <a:ext cx="995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600" dirty="0" err="1"/>
                    <a:t>a</a:t>
                  </a:r>
                  <a:r>
                    <a:rPr kumimoji="1" lang="en-US" altLang="ja-JP" sz="600" dirty="0" err="1"/>
                    <a:t>ttention_mask</a:t>
                  </a:r>
                  <a:r>
                    <a:rPr kumimoji="1" lang="en-US" altLang="ja-JP" sz="600" dirty="0"/>
                    <a:t> filter</a:t>
                  </a:r>
                  <a:endParaRPr kumimoji="1" lang="ja-JP" altLang="en-US" sz="600" dirty="0"/>
                </a:p>
              </p:txBody>
            </p:sp>
          </p:grpSp>
          <p:grpSp>
            <p:nvGrpSpPr>
              <p:cNvPr id="125" name="グループ化 124">
                <a:extLst>
                  <a:ext uri="{FF2B5EF4-FFF2-40B4-BE49-F238E27FC236}">
                    <a16:creationId xmlns:a16="http://schemas.microsoft.com/office/drawing/2014/main" id="{D314D0CC-1BDB-2541-2E8B-C7CC67858DB4}"/>
                  </a:ext>
                </a:extLst>
              </p:cNvPr>
              <p:cNvGrpSpPr/>
              <p:nvPr/>
            </p:nvGrpSpPr>
            <p:grpSpPr>
              <a:xfrm>
                <a:off x="3079001" y="2702408"/>
                <a:ext cx="2011796" cy="1317617"/>
                <a:chOff x="163047" y="2203876"/>
                <a:chExt cx="2011796" cy="1317617"/>
              </a:xfrm>
            </p:grpSpPr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1CAAC012-EBB8-0C5D-10A6-4F9F68BDE201}"/>
                    </a:ext>
                  </a:extLst>
                </p:cNvPr>
                <p:cNvGrpSpPr/>
                <p:nvPr/>
              </p:nvGrpSpPr>
              <p:grpSpPr>
                <a:xfrm>
                  <a:off x="163669" y="2417816"/>
                  <a:ext cx="2011174" cy="1103677"/>
                  <a:chOff x="451891" y="1956896"/>
                  <a:chExt cx="2011174" cy="1103677"/>
                </a:xfrm>
              </p:grpSpPr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C9D853E1-1E6C-5E26-9ECD-6AA789CE5175}"/>
                      </a:ext>
                    </a:extLst>
                  </p:cNvPr>
                  <p:cNvGrpSpPr/>
                  <p:nvPr/>
                </p:nvGrpSpPr>
                <p:grpSpPr>
                  <a:xfrm>
                    <a:off x="1114591" y="2129107"/>
                    <a:ext cx="1348474" cy="931466"/>
                    <a:chOff x="793963" y="1819564"/>
                    <a:chExt cx="1348474" cy="931466"/>
                  </a:xfrm>
                </p:grpSpPr>
                <p:sp>
                  <p:nvSpPr>
                    <p:cNvPr id="5" name="正方形/長方形 4">
                      <a:extLst>
                        <a:ext uri="{FF2B5EF4-FFF2-40B4-BE49-F238E27FC236}">
                          <a16:creationId xmlns:a16="http://schemas.microsoft.com/office/drawing/2014/main" id="{0419BECE-6136-D43A-4814-7C8AA4DB9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正方形/長方形 5">
                      <a:extLst>
                        <a:ext uri="{FF2B5EF4-FFF2-40B4-BE49-F238E27FC236}">
                          <a16:creationId xmlns:a16="http://schemas.microsoft.com/office/drawing/2014/main" id="{4CDEB791-9BCC-7A55-065C-6BF807FA4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正方形/長方形 6">
                      <a:extLst>
                        <a:ext uri="{FF2B5EF4-FFF2-40B4-BE49-F238E27FC236}">
                          <a16:creationId xmlns:a16="http://schemas.microsoft.com/office/drawing/2014/main" id="{31BF165C-C871-CEB9-3579-FA051C96C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124E7436-F335-A9A6-E13B-0C02A7FC5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8200" y="1819564"/>
                      <a:ext cx="180000" cy="180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7674B844-E64A-D288-399E-22BEA9C84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E3D7B34A-9B2C-A6D0-C363-1C0CA5ADD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CE22EAF-609B-3F07-BBD8-E1C891592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右中かっこ 11">
                      <a:extLst>
                        <a:ext uri="{FF2B5EF4-FFF2-40B4-BE49-F238E27FC236}">
                          <a16:creationId xmlns:a16="http://schemas.microsoft.com/office/drawing/2014/main" id="{614F7637-F40E-5C13-43B2-F98B631189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380623" y="1541010"/>
                      <a:ext cx="180000" cy="1255154"/>
                    </a:xfrm>
                    <a:prstGeom prst="rightBrac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69331A9F-9EA9-D175-F100-238D12FC99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963" y="2258587"/>
                      <a:ext cx="13484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1400" dirty="0"/>
                        <a:t>n </a:t>
                      </a:r>
                      <a:r>
                        <a:rPr lang="ja-JP" altLang="en-US" sz="1400" dirty="0"/>
                        <a:t>トークン</a:t>
                      </a:r>
                      <a:endParaRPr lang="en-US" altLang="ja-JP" sz="1400" dirty="0"/>
                    </a:p>
                    <a:p>
                      <a:pPr algn="ctr"/>
                      <a:r>
                        <a:rPr kumimoji="1" lang="en-US" altLang="ja-JP" sz="1200" dirty="0"/>
                        <a:t>(n = m^2)</a:t>
                      </a:r>
                    </a:p>
                  </p:txBody>
                </p:sp>
              </p:grpSp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F0769A58-6B24-A022-FC94-69FB5652866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91" y="1960200"/>
                    <a:ext cx="79489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600" dirty="0" err="1"/>
                      <a:t>a</a:t>
                    </a:r>
                    <a:r>
                      <a:rPr kumimoji="1" lang="en-US" altLang="ja-JP" sz="600" dirty="0" err="1"/>
                      <a:t>ttention_mask</a:t>
                    </a:r>
                    <a:r>
                      <a:rPr kumimoji="1" lang="en-US" altLang="ja-JP" sz="600" dirty="0"/>
                      <a:t> :</a:t>
                    </a:r>
                    <a:endParaRPr kumimoji="1" lang="ja-JP" altLang="en-US" sz="600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577E7381-AC12-E426-F6B5-8D417058A2C6}"/>
                      </a:ext>
                    </a:extLst>
                  </p:cNvPr>
                  <p:cNvSpPr/>
                  <p:nvPr/>
                </p:nvSpPr>
                <p:spPr>
                  <a:xfrm>
                    <a:off x="1154733" y="1957213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2467713A-7137-6CC4-8945-FCD34A6BC123}"/>
                      </a:ext>
                    </a:extLst>
                  </p:cNvPr>
                  <p:cNvSpPr/>
                  <p:nvPr/>
                </p:nvSpPr>
                <p:spPr>
                  <a:xfrm>
                    <a:off x="1336780" y="1958737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E7871F7E-BE4A-8F64-FEED-E74C611F4DD4}"/>
                      </a:ext>
                    </a:extLst>
                  </p:cNvPr>
                  <p:cNvSpPr/>
                  <p:nvPr/>
                </p:nvSpPr>
                <p:spPr>
                  <a:xfrm>
                    <a:off x="1519877" y="1956896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5A009809-9F5A-8DA4-4341-9D30A08655BE}"/>
                      </a:ext>
                    </a:extLst>
                  </p:cNvPr>
                  <p:cNvSpPr/>
                  <p:nvPr/>
                </p:nvSpPr>
                <p:spPr>
                  <a:xfrm>
                    <a:off x="1880110" y="1964866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7B974A4D-AC28-BAB2-93BA-3F598FA85A85}"/>
                      </a:ext>
                    </a:extLst>
                  </p:cNvPr>
                  <p:cNvSpPr/>
                  <p:nvPr/>
                </p:nvSpPr>
                <p:spPr>
                  <a:xfrm>
                    <a:off x="2057546" y="1964866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0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0B02D4D1-EF92-FF9E-93C4-E0C9152986BD}"/>
                      </a:ext>
                    </a:extLst>
                  </p:cNvPr>
                  <p:cNvSpPr/>
                  <p:nvPr/>
                </p:nvSpPr>
                <p:spPr>
                  <a:xfrm>
                    <a:off x="2238828" y="1961891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0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8F0CF6AA-8EFF-5BE3-20AC-40B381E11A1D}"/>
                    </a:ext>
                  </a:extLst>
                </p:cNvPr>
                <p:cNvSpPr txBox="1"/>
                <p:nvPr/>
              </p:nvSpPr>
              <p:spPr>
                <a:xfrm>
                  <a:off x="163047" y="2203876"/>
                  <a:ext cx="182444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600" dirty="0"/>
                    <a:t>各セルは</a:t>
                  </a:r>
                  <a:r>
                    <a:rPr lang="en-US" altLang="ja-JP" sz="600" dirty="0"/>
                    <a:t>768</a:t>
                  </a:r>
                  <a:r>
                    <a:rPr lang="ja-JP" altLang="en-US" sz="600" dirty="0"/>
                    <a:t>次元のベクトル</a:t>
                  </a:r>
                  <a:r>
                    <a:rPr lang="en-US" altLang="ja-JP" sz="600" dirty="0"/>
                    <a:t>(BERT</a:t>
                  </a:r>
                  <a:r>
                    <a:rPr lang="ja-JP" altLang="en-US" sz="600" dirty="0"/>
                    <a:t>からの出力</a:t>
                  </a:r>
                  <a:r>
                    <a:rPr lang="en-US" altLang="ja-JP" sz="600" dirty="0"/>
                    <a:t>)</a:t>
                  </a:r>
                  <a:endParaRPr kumimoji="1" lang="ja-JP" altLang="en-US" sz="600" dirty="0"/>
                </a:p>
              </p:txBody>
            </p:sp>
          </p:grpSp>
          <p:grpSp>
            <p:nvGrpSpPr>
              <p:cNvPr id="123" name="グループ化 122">
                <a:extLst>
                  <a:ext uri="{FF2B5EF4-FFF2-40B4-BE49-F238E27FC236}">
                    <a16:creationId xmlns:a16="http://schemas.microsoft.com/office/drawing/2014/main" id="{DB211DF0-7DB5-F6C1-1DB6-DFDC6CE8A254}"/>
                  </a:ext>
                </a:extLst>
              </p:cNvPr>
              <p:cNvGrpSpPr/>
              <p:nvPr/>
            </p:nvGrpSpPr>
            <p:grpSpPr>
              <a:xfrm>
                <a:off x="7841210" y="2974543"/>
                <a:ext cx="723699" cy="267834"/>
                <a:chOff x="4208390" y="2504006"/>
                <a:chExt cx="723699" cy="267834"/>
              </a:xfrm>
            </p:grpSpPr>
            <p:sp>
              <p:nvSpPr>
                <p:cNvPr id="58" name="矢印: 右 57">
                  <a:extLst>
                    <a:ext uri="{FF2B5EF4-FFF2-40B4-BE49-F238E27FC236}">
                      <a16:creationId xmlns:a16="http://schemas.microsoft.com/office/drawing/2014/main" id="{355287B7-4FAB-5FC5-5B66-91DB7B7B7B62}"/>
                    </a:ext>
                  </a:extLst>
                </p:cNvPr>
                <p:cNvSpPr/>
                <p:nvPr/>
              </p:nvSpPr>
              <p:spPr>
                <a:xfrm>
                  <a:off x="4208390" y="2630330"/>
                  <a:ext cx="723699" cy="14151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58EF5E4A-E39D-4B9C-DFC8-A08ABDC023A0}"/>
                    </a:ext>
                  </a:extLst>
                </p:cNvPr>
                <p:cNvSpPr txBox="1"/>
                <p:nvPr/>
              </p:nvSpPr>
              <p:spPr>
                <a:xfrm>
                  <a:off x="4263340" y="2504006"/>
                  <a:ext cx="61379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" dirty="0"/>
                    <a:t>mapping</a:t>
                  </a:r>
                  <a:endParaRPr kumimoji="1" lang="ja-JP" altLang="en-US" sz="600" dirty="0"/>
                </a:p>
              </p:txBody>
            </p:sp>
          </p:grp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B96301F4-6EFA-DCE6-825F-7A9265AA8462}"/>
                  </a:ext>
                </a:extLst>
              </p:cNvPr>
              <p:cNvGrpSpPr/>
              <p:nvPr/>
            </p:nvGrpSpPr>
            <p:grpSpPr>
              <a:xfrm>
                <a:off x="8621250" y="1930971"/>
                <a:ext cx="1353544" cy="2742788"/>
                <a:chOff x="5042553" y="1671296"/>
                <a:chExt cx="1353544" cy="274278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8FAFAF2E-EA96-78E1-7779-F4999C1F04C8}"/>
                    </a:ext>
                  </a:extLst>
                </p:cNvPr>
                <p:cNvGrpSpPr/>
                <p:nvPr/>
              </p:nvGrpSpPr>
              <p:grpSpPr>
                <a:xfrm>
                  <a:off x="5140518" y="2574278"/>
                  <a:ext cx="1238341" cy="938332"/>
                  <a:chOff x="4603856" y="1518896"/>
                  <a:chExt cx="1449276" cy="1098164"/>
                </a:xfrm>
              </p:grpSpPr>
              <p:grpSp>
                <p:nvGrpSpPr>
                  <p:cNvPr id="60" name="グループ化 59">
                    <a:extLst>
                      <a:ext uri="{FF2B5EF4-FFF2-40B4-BE49-F238E27FC236}">
                        <a16:creationId xmlns:a16="http://schemas.microsoft.com/office/drawing/2014/main" id="{E10F8D5A-BDDB-140A-32B7-FC8C56B2A183}"/>
                      </a:ext>
                    </a:extLst>
                  </p:cNvPr>
                  <p:cNvGrpSpPr/>
                  <p:nvPr/>
                </p:nvGrpSpPr>
                <p:grpSpPr>
                  <a:xfrm>
                    <a:off x="5033533" y="1581201"/>
                    <a:ext cx="1019599" cy="1035859"/>
                    <a:chOff x="2327502" y="1607448"/>
                    <a:chExt cx="1019599" cy="1035859"/>
                  </a:xfrm>
                </p:grpSpPr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D2E3D8BC-7C3B-3329-DFEE-AA8F359431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7502" y="1746137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  <p:grpSp>
                  <p:nvGrpSpPr>
                    <p:cNvPr id="62" name="グループ化 61">
                      <a:extLst>
                        <a:ext uri="{FF2B5EF4-FFF2-40B4-BE49-F238E27FC236}">
                          <a16:creationId xmlns:a16="http://schemas.microsoft.com/office/drawing/2014/main" id="{2FC5D5C8-8B1F-BD5B-2819-04341D894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2650" y="1607448"/>
                      <a:ext cx="804451" cy="1035859"/>
                      <a:chOff x="2542650" y="1607448"/>
                      <a:chExt cx="804451" cy="1035859"/>
                    </a:xfrm>
                  </p:grpSpPr>
                  <p:sp>
                    <p:nvSpPr>
                      <p:cNvPr id="63" name="正方形/長方形 62">
                        <a:extLst>
                          <a:ext uri="{FF2B5EF4-FFF2-40B4-BE49-F238E27FC236}">
                            <a16:creationId xmlns:a16="http://schemas.microsoft.com/office/drawing/2014/main" id="{E0BA7CD9-99D9-A421-D0C6-12C00A331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4" name="正方形/長方形 63">
                        <a:extLst>
                          <a:ext uri="{FF2B5EF4-FFF2-40B4-BE49-F238E27FC236}">
                            <a16:creationId xmlns:a16="http://schemas.microsoft.com/office/drawing/2014/main" id="{D037DC9B-89BF-12EA-6943-26ADC0C582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78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5" name="正方形/長方形 64">
                        <a:extLst>
                          <a:ext uri="{FF2B5EF4-FFF2-40B4-BE49-F238E27FC236}">
                            <a16:creationId xmlns:a16="http://schemas.microsoft.com/office/drawing/2014/main" id="{3835FE92-A5F7-CA3E-7BBC-56FC5DF92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6" name="正方形/長方形 65">
                        <a:extLst>
                          <a:ext uri="{FF2B5EF4-FFF2-40B4-BE49-F238E27FC236}">
                            <a16:creationId xmlns:a16="http://schemas.microsoft.com/office/drawing/2014/main" id="{A059A069-6D9F-5DCC-354A-1DC8B8C2F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7" name="正方形/長方形 66">
                        <a:extLst>
                          <a:ext uri="{FF2B5EF4-FFF2-40B4-BE49-F238E27FC236}">
                            <a16:creationId xmlns:a16="http://schemas.microsoft.com/office/drawing/2014/main" id="{5193CCA1-2182-B0E8-2316-88745D778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8" name="正方形/長方形 67">
                        <a:extLst>
                          <a:ext uri="{FF2B5EF4-FFF2-40B4-BE49-F238E27FC236}">
                            <a16:creationId xmlns:a16="http://schemas.microsoft.com/office/drawing/2014/main" id="{6551FCD4-E034-7DB0-D459-C370CFC5E9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9" name="正方形/長方形 68">
                        <a:extLst>
                          <a:ext uri="{FF2B5EF4-FFF2-40B4-BE49-F238E27FC236}">
                            <a16:creationId xmlns:a16="http://schemas.microsoft.com/office/drawing/2014/main" id="{679F1004-21D0-046C-CD1B-B166ED9C8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60744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0" name="正方形/長方形 69">
                        <a:extLst>
                          <a:ext uri="{FF2B5EF4-FFF2-40B4-BE49-F238E27FC236}">
                            <a16:creationId xmlns:a16="http://schemas.microsoft.com/office/drawing/2014/main" id="{F08A8808-1849-26BC-20E4-5C8854DB7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1" name="正方形/長方形 70">
                        <a:extLst>
                          <a:ext uri="{FF2B5EF4-FFF2-40B4-BE49-F238E27FC236}">
                            <a16:creationId xmlns:a16="http://schemas.microsoft.com/office/drawing/2014/main" id="{39F05589-73A4-474F-27DF-42FE96011B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974282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2" name="右中かっこ 71">
                        <a:extLst>
                          <a:ext uri="{FF2B5EF4-FFF2-40B4-BE49-F238E27FC236}">
                            <a16:creationId xmlns:a16="http://schemas.microsoft.com/office/drawing/2014/main" id="{48567275-A453-3CCC-13FF-917D6F3C32F2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2542650" y="1607448"/>
                        <a:ext cx="180000" cy="547615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3" name="右中かっこ 72">
                        <a:extLst>
                          <a:ext uri="{FF2B5EF4-FFF2-40B4-BE49-F238E27FC236}">
                            <a16:creationId xmlns:a16="http://schemas.microsoft.com/office/drawing/2014/main" id="{F4DC6311-A694-B029-F0B7-05EE2155B0D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987101" y="2050987"/>
                        <a:ext cx="180000" cy="540000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4" name="テキスト ボックス 73">
                        <a:extLst>
                          <a:ext uri="{FF2B5EF4-FFF2-40B4-BE49-F238E27FC236}">
                            <a16:creationId xmlns:a16="http://schemas.microsoft.com/office/drawing/2014/main" id="{CF0638A4-C45B-EEBC-45D8-2BA593C658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7234" y="2366308"/>
                        <a:ext cx="2597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dirty="0"/>
                          <a:t>m</a:t>
                        </a:r>
                        <a:endParaRPr kumimoji="1" lang="ja-JP" altLang="en-US" sz="1200" dirty="0"/>
                      </a:p>
                    </p:txBody>
                  </p:sp>
                </p:grpSp>
              </p:grpSp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4B05FADD-4D0C-53A0-1657-C1B87E46D1B1}"/>
                      </a:ext>
                    </a:extLst>
                  </p:cNvPr>
                  <p:cNvSpPr txBox="1"/>
                  <p:nvPr/>
                </p:nvSpPr>
                <p:spPr>
                  <a:xfrm>
                    <a:off x="4603856" y="1518896"/>
                    <a:ext cx="689410" cy="2161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600" dirty="0"/>
                      <a:t>② ジグザグ</a:t>
                    </a:r>
                    <a:endParaRPr kumimoji="1" lang="ja-JP" altLang="en-US" sz="600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117EC716-E0EA-1ED1-12F0-392FA8C45CB0}"/>
                    </a:ext>
                  </a:extLst>
                </p:cNvPr>
                <p:cNvGrpSpPr/>
                <p:nvPr/>
              </p:nvGrpSpPr>
              <p:grpSpPr>
                <a:xfrm>
                  <a:off x="5140518" y="1671296"/>
                  <a:ext cx="1238341" cy="938332"/>
                  <a:chOff x="4603856" y="1518896"/>
                  <a:chExt cx="1449276" cy="1098164"/>
                </a:xfrm>
              </p:grpSpPr>
              <p:grpSp>
                <p:nvGrpSpPr>
                  <p:cNvPr id="78" name="グループ化 77">
                    <a:extLst>
                      <a:ext uri="{FF2B5EF4-FFF2-40B4-BE49-F238E27FC236}">
                        <a16:creationId xmlns:a16="http://schemas.microsoft.com/office/drawing/2014/main" id="{7C50880D-7BE9-6181-F5F9-57E68B4F2462}"/>
                      </a:ext>
                    </a:extLst>
                  </p:cNvPr>
                  <p:cNvGrpSpPr/>
                  <p:nvPr/>
                </p:nvGrpSpPr>
                <p:grpSpPr>
                  <a:xfrm>
                    <a:off x="5033533" y="1581201"/>
                    <a:ext cx="1019599" cy="1035859"/>
                    <a:chOff x="2327502" y="1607448"/>
                    <a:chExt cx="1019599" cy="1035859"/>
                  </a:xfrm>
                </p:grpSpPr>
                <p:sp>
                  <p:nvSpPr>
                    <p:cNvPr id="80" name="テキスト ボックス 79">
                      <a:extLst>
                        <a:ext uri="{FF2B5EF4-FFF2-40B4-BE49-F238E27FC236}">
                          <a16:creationId xmlns:a16="http://schemas.microsoft.com/office/drawing/2014/main" id="{34C43ABB-5973-1013-EE61-D6D43E5207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7502" y="1746137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  <p:grpSp>
                  <p:nvGrpSpPr>
                    <p:cNvPr id="81" name="グループ化 80">
                      <a:extLst>
                        <a:ext uri="{FF2B5EF4-FFF2-40B4-BE49-F238E27FC236}">
                          <a16:creationId xmlns:a16="http://schemas.microsoft.com/office/drawing/2014/main" id="{570CF7D2-0FFB-7BBB-A713-B5A4C0E411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2650" y="1607448"/>
                      <a:ext cx="804451" cy="1035859"/>
                      <a:chOff x="2542650" y="1607448"/>
                      <a:chExt cx="804451" cy="1035859"/>
                    </a:xfrm>
                  </p:grpSpPr>
                  <p:sp>
                    <p:nvSpPr>
                      <p:cNvPr id="82" name="正方形/長方形 81">
                        <a:extLst>
                          <a:ext uri="{FF2B5EF4-FFF2-40B4-BE49-F238E27FC236}">
                            <a16:creationId xmlns:a16="http://schemas.microsoft.com/office/drawing/2014/main" id="{7B731D7F-EC99-2BC4-F8B1-56179736BB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3" name="正方形/長方形 82">
                        <a:extLst>
                          <a:ext uri="{FF2B5EF4-FFF2-40B4-BE49-F238E27FC236}">
                            <a16:creationId xmlns:a16="http://schemas.microsoft.com/office/drawing/2014/main" id="{5D25589A-F707-047E-8F3F-814EF61D1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78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正方形/長方形 83">
                        <a:extLst>
                          <a:ext uri="{FF2B5EF4-FFF2-40B4-BE49-F238E27FC236}">
                            <a16:creationId xmlns:a16="http://schemas.microsoft.com/office/drawing/2014/main" id="{AF743F11-7079-977B-74AC-B960B39575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5" name="正方形/長方形 84">
                        <a:extLst>
                          <a:ext uri="{FF2B5EF4-FFF2-40B4-BE49-F238E27FC236}">
                            <a16:creationId xmlns:a16="http://schemas.microsoft.com/office/drawing/2014/main" id="{620320C9-0381-AEC8-E9B0-26FF16922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正方形/長方形 85">
                        <a:extLst>
                          <a:ext uri="{FF2B5EF4-FFF2-40B4-BE49-F238E27FC236}">
                            <a16:creationId xmlns:a16="http://schemas.microsoft.com/office/drawing/2014/main" id="{93DCECAA-6EA3-2229-CE6A-68437100F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7" name="正方形/長方形 86">
                        <a:extLst>
                          <a:ext uri="{FF2B5EF4-FFF2-40B4-BE49-F238E27FC236}">
                            <a16:creationId xmlns:a16="http://schemas.microsoft.com/office/drawing/2014/main" id="{6053994C-90DA-544C-E1C5-05F18242B0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8" name="正方形/長方形 87">
                        <a:extLst>
                          <a:ext uri="{FF2B5EF4-FFF2-40B4-BE49-F238E27FC236}">
                            <a16:creationId xmlns:a16="http://schemas.microsoft.com/office/drawing/2014/main" id="{DE500E4E-88DC-63C5-E32C-FE0186FDA1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60744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9" name="正方形/長方形 88">
                        <a:extLst>
                          <a:ext uri="{FF2B5EF4-FFF2-40B4-BE49-F238E27FC236}">
                            <a16:creationId xmlns:a16="http://schemas.microsoft.com/office/drawing/2014/main" id="{A5BC9AFC-0D4B-4449-3179-2B484541B5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正方形/長方形 89">
                        <a:extLst>
                          <a:ext uri="{FF2B5EF4-FFF2-40B4-BE49-F238E27FC236}">
                            <a16:creationId xmlns:a16="http://schemas.microsoft.com/office/drawing/2014/main" id="{CC30E1EC-862E-CA45-B259-98C584F22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974282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右中かっこ 90">
                        <a:extLst>
                          <a:ext uri="{FF2B5EF4-FFF2-40B4-BE49-F238E27FC236}">
                            <a16:creationId xmlns:a16="http://schemas.microsoft.com/office/drawing/2014/main" id="{38186484-9987-87B0-DFB6-52A98762CB76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2542650" y="1607448"/>
                        <a:ext cx="180000" cy="547615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2" name="右中かっこ 91">
                        <a:extLst>
                          <a:ext uri="{FF2B5EF4-FFF2-40B4-BE49-F238E27FC236}">
                            <a16:creationId xmlns:a16="http://schemas.microsoft.com/office/drawing/2014/main" id="{88E8626F-3F97-6C99-FE53-45D7F6150D9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987101" y="2050987"/>
                        <a:ext cx="180000" cy="540000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C8C1DFCF-1E8D-E634-D33C-46F2A2745C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7234" y="2366308"/>
                        <a:ext cx="2597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dirty="0"/>
                          <a:t>m</a:t>
                        </a:r>
                        <a:endParaRPr kumimoji="1" lang="ja-JP" altLang="en-US" sz="1200" dirty="0"/>
                      </a:p>
                    </p:txBody>
                  </p:sp>
                </p:grpSp>
              </p:grp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32D550EA-B890-711F-7FED-96DF129B9CBD}"/>
                      </a:ext>
                    </a:extLst>
                  </p:cNvPr>
                  <p:cNvSpPr txBox="1"/>
                  <p:nvPr/>
                </p:nvSpPr>
                <p:spPr>
                  <a:xfrm>
                    <a:off x="4603856" y="1518896"/>
                    <a:ext cx="689410" cy="2161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600" dirty="0"/>
                      <a:t>① そのまま</a:t>
                    </a:r>
                    <a:endParaRPr kumimoji="1" lang="ja-JP" altLang="en-US" sz="600" dirty="0"/>
                  </a:p>
                </p:txBody>
              </p:sp>
            </p:grpSp>
            <p:cxnSp>
              <p:nvCxnSpPr>
                <p:cNvPr id="95" name="直線矢印コネクタ 94">
                  <a:extLst>
                    <a:ext uri="{FF2B5EF4-FFF2-40B4-BE49-F238E27FC236}">
                      <a16:creationId xmlns:a16="http://schemas.microsoft.com/office/drawing/2014/main" id="{ABD10883-3C32-EC8F-A2A4-A8FC696E6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7453" y="1801435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矢印コネクタ 97">
                  <a:extLst>
                    <a:ext uri="{FF2B5EF4-FFF2-40B4-BE49-F238E27FC236}">
                      <a16:creationId xmlns:a16="http://schemas.microsoft.com/office/drawing/2014/main" id="{92B06DAF-C951-684D-DCCB-52EEE181D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7453" y="1955602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73EC6D78-E7F8-E697-5517-09748E8BA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7453" y="2114877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>
                  <a:extLst>
                    <a:ext uri="{FF2B5EF4-FFF2-40B4-BE49-F238E27FC236}">
                      <a16:creationId xmlns:a16="http://schemas.microsoft.com/office/drawing/2014/main" id="{0A625744-8193-858E-A315-61B4898D8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4634" y="2701085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矢印コネクタ 100">
                  <a:extLst>
                    <a:ext uri="{FF2B5EF4-FFF2-40B4-BE49-F238E27FC236}">
                      <a16:creationId xmlns:a16="http://schemas.microsoft.com/office/drawing/2014/main" id="{73E114D8-2CDB-05E8-55E5-158E5D19E961}"/>
                    </a:ext>
                  </a:extLst>
                </p:cNvPr>
                <p:cNvCxnSpPr>
                  <a:cxnSpLocks/>
                  <a:endCxn id="64" idx="1"/>
                </p:cNvCxnSpPr>
                <p:nvPr/>
              </p:nvCxnSpPr>
              <p:spPr>
                <a:xfrm flipH="1">
                  <a:off x="5917453" y="2849484"/>
                  <a:ext cx="453828" cy="910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矢印コネクタ 103">
                  <a:extLst>
                    <a:ext uri="{FF2B5EF4-FFF2-40B4-BE49-F238E27FC236}">
                      <a16:creationId xmlns:a16="http://schemas.microsoft.com/office/drawing/2014/main" id="{11C1D524-2E52-A2A1-BD5F-09FC3C686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9054" y="3017859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E67101C2-AC74-C083-3900-424FD24B4D72}"/>
                    </a:ext>
                  </a:extLst>
                </p:cNvPr>
                <p:cNvGrpSpPr/>
                <p:nvPr/>
              </p:nvGrpSpPr>
              <p:grpSpPr>
                <a:xfrm>
                  <a:off x="5042553" y="3475752"/>
                  <a:ext cx="1336307" cy="938332"/>
                  <a:chOff x="4489203" y="1518896"/>
                  <a:chExt cx="1563929" cy="1098164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3571FD95-EDBB-2FA6-251D-E711218FC892}"/>
                      </a:ext>
                    </a:extLst>
                  </p:cNvPr>
                  <p:cNvGrpSpPr/>
                  <p:nvPr/>
                </p:nvGrpSpPr>
                <p:grpSpPr>
                  <a:xfrm>
                    <a:off x="5033533" y="1581201"/>
                    <a:ext cx="1019599" cy="1035859"/>
                    <a:chOff x="2327502" y="1607448"/>
                    <a:chExt cx="1019599" cy="1035859"/>
                  </a:xfrm>
                </p:grpSpPr>
                <p:sp>
                  <p:nvSpPr>
                    <p:cNvPr id="108" name="テキスト ボックス 107">
                      <a:extLst>
                        <a:ext uri="{FF2B5EF4-FFF2-40B4-BE49-F238E27FC236}">
                          <a16:creationId xmlns:a16="http://schemas.microsoft.com/office/drawing/2014/main" id="{75E6365F-21E2-92F4-3A0D-421DB19EF7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7502" y="1746137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AE4B23E7-717A-C12E-1A1D-D7605B1AC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2650" y="1607448"/>
                      <a:ext cx="804451" cy="1035859"/>
                      <a:chOff x="2542650" y="1607448"/>
                      <a:chExt cx="804451" cy="1035859"/>
                    </a:xfrm>
                  </p:grpSpPr>
                  <p:sp>
                    <p:nvSpPr>
                      <p:cNvPr id="110" name="正方形/長方形 109">
                        <a:extLst>
                          <a:ext uri="{FF2B5EF4-FFF2-40B4-BE49-F238E27FC236}">
                            <a16:creationId xmlns:a16="http://schemas.microsoft.com/office/drawing/2014/main" id="{F1C9E6A9-35B1-62B8-3051-73963F284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1" name="正方形/長方形 110">
                        <a:extLst>
                          <a:ext uri="{FF2B5EF4-FFF2-40B4-BE49-F238E27FC236}">
                            <a16:creationId xmlns:a16="http://schemas.microsoft.com/office/drawing/2014/main" id="{18427457-EAB8-E48A-E768-8BB0CA8FD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78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2" name="正方形/長方形 111">
                        <a:extLst>
                          <a:ext uri="{FF2B5EF4-FFF2-40B4-BE49-F238E27FC236}">
                            <a16:creationId xmlns:a16="http://schemas.microsoft.com/office/drawing/2014/main" id="{DA4E73AF-44E1-81AE-35C1-C0C0D5246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3" name="正方形/長方形 112">
                        <a:extLst>
                          <a:ext uri="{FF2B5EF4-FFF2-40B4-BE49-F238E27FC236}">
                            <a16:creationId xmlns:a16="http://schemas.microsoft.com/office/drawing/2014/main" id="{70C354C0-5B33-7F1D-83AB-974F836298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4" name="正方形/長方形 113">
                        <a:extLst>
                          <a:ext uri="{FF2B5EF4-FFF2-40B4-BE49-F238E27FC236}">
                            <a16:creationId xmlns:a16="http://schemas.microsoft.com/office/drawing/2014/main" id="{ACE38E4F-7B48-3AAC-28FF-B36A0CE8C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正方形/長方形 114">
                        <a:extLst>
                          <a:ext uri="{FF2B5EF4-FFF2-40B4-BE49-F238E27FC236}">
                            <a16:creationId xmlns:a16="http://schemas.microsoft.com/office/drawing/2014/main" id="{01393BA0-4219-90F3-06B8-90DE53A2A0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6" name="正方形/長方形 115">
                        <a:extLst>
                          <a:ext uri="{FF2B5EF4-FFF2-40B4-BE49-F238E27FC236}">
                            <a16:creationId xmlns:a16="http://schemas.microsoft.com/office/drawing/2014/main" id="{19A7FA1D-7A8C-30B6-30B5-D16420ACEF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60744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D73A3A85-56B7-D730-E7F9-FF9ECC318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5238C68-6142-B905-2C9A-BAFE11879B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974282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9" name="右中かっこ 118">
                        <a:extLst>
                          <a:ext uri="{FF2B5EF4-FFF2-40B4-BE49-F238E27FC236}">
                            <a16:creationId xmlns:a16="http://schemas.microsoft.com/office/drawing/2014/main" id="{D1C9FFD9-7E37-CA24-1324-4DD69E5CC4D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2542650" y="1607448"/>
                        <a:ext cx="180000" cy="547615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0" name="右中かっこ 119">
                        <a:extLst>
                          <a:ext uri="{FF2B5EF4-FFF2-40B4-BE49-F238E27FC236}">
                            <a16:creationId xmlns:a16="http://schemas.microsoft.com/office/drawing/2014/main" id="{0D5F7BC6-8003-D845-F000-C85473CD686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987101" y="2050987"/>
                        <a:ext cx="180000" cy="540000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テキスト ボックス 120">
                        <a:extLst>
                          <a:ext uri="{FF2B5EF4-FFF2-40B4-BE49-F238E27FC236}">
                            <a16:creationId xmlns:a16="http://schemas.microsoft.com/office/drawing/2014/main" id="{8FF8BC6F-E4AD-5846-8C8C-054757CA3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7234" y="2366308"/>
                        <a:ext cx="2597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dirty="0"/>
                          <a:t>m</a:t>
                        </a:r>
                        <a:endParaRPr kumimoji="1" lang="ja-JP" altLang="en-US" sz="1200" dirty="0"/>
                      </a:p>
                    </p:txBody>
                  </p:sp>
                </p:grpSp>
              </p:grpSp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1C182146-EAAE-A727-6AAA-389C55C2C77D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203" y="1518896"/>
                    <a:ext cx="689410" cy="2161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600" dirty="0"/>
                      <a:t>③ 螺旋</a:t>
                    </a:r>
                    <a:endParaRPr kumimoji="1" lang="ja-JP" altLang="en-US" sz="600" dirty="0"/>
                  </a:p>
                </p:txBody>
              </p:sp>
            </p:grpSp>
          </p:grpSp>
        </p:grp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F1ECF196-55A9-270C-0807-E84F53CEFEA2}"/>
                </a:ext>
              </a:extLst>
            </p:cNvPr>
            <p:cNvSpPr txBox="1"/>
            <p:nvPr/>
          </p:nvSpPr>
          <p:spPr>
            <a:xfrm>
              <a:off x="6992414" y="4941205"/>
              <a:ext cx="9929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 x m x 768)</a:t>
              </a:r>
              <a:endParaRPr kumimoji="1" lang="ja-JP" altLang="en-US" sz="600" dirty="0"/>
            </a:p>
          </p:txBody>
        </p:sp>
        <p:sp>
          <p:nvSpPr>
            <p:cNvPr id="128" name="矢印: 右 127">
              <a:extLst>
                <a:ext uri="{FF2B5EF4-FFF2-40B4-BE49-F238E27FC236}">
                  <a16:creationId xmlns:a16="http://schemas.microsoft.com/office/drawing/2014/main" id="{F9592649-63FA-04A6-E8BB-F8FBC78DAA3D}"/>
                </a:ext>
              </a:extLst>
            </p:cNvPr>
            <p:cNvSpPr/>
            <p:nvPr/>
          </p:nvSpPr>
          <p:spPr>
            <a:xfrm>
              <a:off x="7935138" y="3233570"/>
              <a:ext cx="723699" cy="14151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0094E294-D473-9C79-0FBB-DBAB18549D88}"/>
                </a:ext>
              </a:extLst>
            </p:cNvPr>
            <p:cNvSpPr txBox="1"/>
            <p:nvPr/>
          </p:nvSpPr>
          <p:spPr>
            <a:xfrm>
              <a:off x="7976202" y="3103374"/>
              <a:ext cx="6137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" dirty="0"/>
                <a:t>軸入れ替え</a:t>
              </a:r>
              <a:endParaRPr kumimoji="1" lang="ja-JP" altLang="en-US" sz="600" dirty="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15018E1A-6E1D-D85F-71DA-494E33B2F40F}"/>
                </a:ext>
              </a:extLst>
            </p:cNvPr>
            <p:cNvGrpSpPr/>
            <p:nvPr/>
          </p:nvGrpSpPr>
          <p:grpSpPr>
            <a:xfrm>
              <a:off x="8551636" y="2541279"/>
              <a:ext cx="1380406" cy="1448681"/>
              <a:chOff x="8551636" y="2541279"/>
              <a:chExt cx="1380406" cy="1448681"/>
            </a:xfrm>
          </p:grpSpPr>
          <p:grpSp>
            <p:nvGrpSpPr>
              <p:cNvPr id="157" name="グループ化 156">
                <a:extLst>
                  <a:ext uri="{FF2B5EF4-FFF2-40B4-BE49-F238E27FC236}">
                    <a16:creationId xmlns:a16="http://schemas.microsoft.com/office/drawing/2014/main" id="{F3A3ABDE-4050-829C-A9C2-A0329FFB655E}"/>
                  </a:ext>
                </a:extLst>
              </p:cNvPr>
              <p:cNvGrpSpPr/>
              <p:nvPr/>
            </p:nvGrpSpPr>
            <p:grpSpPr>
              <a:xfrm>
                <a:off x="8551636" y="2880511"/>
                <a:ext cx="1016800" cy="833754"/>
                <a:chOff x="8460947" y="2796562"/>
                <a:chExt cx="1016800" cy="833754"/>
              </a:xfrm>
            </p:grpSpPr>
            <p:grpSp>
              <p:nvGrpSpPr>
                <p:cNvPr id="153" name="グループ化 152">
                  <a:extLst>
                    <a:ext uri="{FF2B5EF4-FFF2-40B4-BE49-F238E27FC236}">
                      <a16:creationId xmlns:a16="http://schemas.microsoft.com/office/drawing/2014/main" id="{3CEDBF44-870C-23D5-230B-9D4CA7092F04}"/>
                    </a:ext>
                  </a:extLst>
                </p:cNvPr>
                <p:cNvGrpSpPr/>
                <p:nvPr/>
              </p:nvGrpSpPr>
              <p:grpSpPr>
                <a:xfrm>
                  <a:off x="8974029" y="2798334"/>
                  <a:ext cx="503718" cy="831982"/>
                  <a:chOff x="9078570" y="2263777"/>
                  <a:chExt cx="503718" cy="831982"/>
                </a:xfrm>
              </p:grpSpPr>
              <p:grpSp>
                <p:nvGrpSpPr>
                  <p:cNvPr id="139" name="グループ化 138">
                    <a:extLst>
                      <a:ext uri="{FF2B5EF4-FFF2-40B4-BE49-F238E27FC236}">
                        <a16:creationId xmlns:a16="http://schemas.microsoft.com/office/drawing/2014/main" id="{74285B17-B8BA-D3AD-D064-D7E5B7C87904}"/>
                      </a:ext>
                    </a:extLst>
                  </p:cNvPr>
                  <p:cNvGrpSpPr/>
                  <p:nvPr/>
                </p:nvGrpSpPr>
                <p:grpSpPr>
                  <a:xfrm>
                    <a:off x="9115245" y="2263777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30" name="平行四辺形 129">
                      <a:extLst>
                        <a:ext uri="{FF2B5EF4-FFF2-40B4-BE49-F238E27FC236}">
                          <a16:creationId xmlns:a16="http://schemas.microsoft.com/office/drawing/2014/main" id="{8CC15C1D-BD1B-16AF-3A5A-EE099501C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32" name="直線コネクタ 131">
                      <a:extLst>
                        <a:ext uri="{FF2B5EF4-FFF2-40B4-BE49-F238E27FC236}">
                          <a16:creationId xmlns:a16="http://schemas.microsoft.com/office/drawing/2014/main" id="{C318B2E8-4DDC-8393-6CF7-3A15269EE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線コネクタ 133">
                      <a:extLst>
                        <a:ext uri="{FF2B5EF4-FFF2-40B4-BE49-F238E27FC236}">
                          <a16:creationId xmlns:a16="http://schemas.microsoft.com/office/drawing/2014/main" id="{626ECE54-303A-92A9-1D46-F09A8219CE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線コネクタ 134">
                      <a:extLst>
                        <a:ext uri="{FF2B5EF4-FFF2-40B4-BE49-F238E27FC236}">
                          <a16:creationId xmlns:a16="http://schemas.microsoft.com/office/drawing/2014/main" id="{AD7898D4-F48A-837B-929A-ADE149014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直線コネクタ 137">
                      <a:extLst>
                        <a:ext uri="{FF2B5EF4-FFF2-40B4-BE49-F238E27FC236}">
                          <a16:creationId xmlns:a16="http://schemas.microsoft.com/office/drawing/2014/main" id="{5A802E5C-3F6D-5102-962D-9E6202F391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" name="グループ化 139">
                    <a:extLst>
                      <a:ext uri="{FF2B5EF4-FFF2-40B4-BE49-F238E27FC236}">
                        <a16:creationId xmlns:a16="http://schemas.microsoft.com/office/drawing/2014/main" id="{3C665A6B-9538-D347-9449-567FD98C8C2E}"/>
                      </a:ext>
                    </a:extLst>
                  </p:cNvPr>
                  <p:cNvGrpSpPr/>
                  <p:nvPr/>
                </p:nvGrpSpPr>
                <p:grpSpPr>
                  <a:xfrm>
                    <a:off x="9079511" y="2504005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41" name="平行四辺形 140">
                      <a:extLst>
                        <a:ext uri="{FF2B5EF4-FFF2-40B4-BE49-F238E27FC236}">
                          <a16:creationId xmlns:a16="http://schemas.microsoft.com/office/drawing/2014/main" id="{D4906FFC-45DE-8F5B-5A52-825FB597E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42" name="直線コネクタ 141">
                      <a:extLst>
                        <a:ext uri="{FF2B5EF4-FFF2-40B4-BE49-F238E27FC236}">
                          <a16:creationId xmlns:a16="http://schemas.microsoft.com/office/drawing/2014/main" id="{563D45BE-04D4-754D-A880-E5320508C3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線コネクタ 142">
                      <a:extLst>
                        <a:ext uri="{FF2B5EF4-FFF2-40B4-BE49-F238E27FC236}">
                          <a16:creationId xmlns:a16="http://schemas.microsoft.com/office/drawing/2014/main" id="{CC0F5936-B3F0-F414-5637-21AE1F81AB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線コネクタ 143">
                      <a:extLst>
                        <a:ext uri="{FF2B5EF4-FFF2-40B4-BE49-F238E27FC236}">
                          <a16:creationId xmlns:a16="http://schemas.microsoft.com/office/drawing/2014/main" id="{34E1DA66-DEBA-6F3A-C029-6DE674D91C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線コネクタ 144">
                      <a:extLst>
                        <a:ext uri="{FF2B5EF4-FFF2-40B4-BE49-F238E27FC236}">
                          <a16:creationId xmlns:a16="http://schemas.microsoft.com/office/drawing/2014/main" id="{F6F5C0AB-582B-E301-6D8D-52138D7C43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グループ化 145">
                    <a:extLst>
                      <a:ext uri="{FF2B5EF4-FFF2-40B4-BE49-F238E27FC236}">
                        <a16:creationId xmlns:a16="http://schemas.microsoft.com/office/drawing/2014/main" id="{8C523340-9556-884E-0518-B7A6E395F559}"/>
                      </a:ext>
                    </a:extLst>
                  </p:cNvPr>
                  <p:cNvGrpSpPr/>
                  <p:nvPr/>
                </p:nvGrpSpPr>
                <p:grpSpPr>
                  <a:xfrm>
                    <a:off x="9078570" y="2894379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47" name="平行四辺形 146">
                      <a:extLst>
                        <a:ext uri="{FF2B5EF4-FFF2-40B4-BE49-F238E27FC236}">
                          <a16:creationId xmlns:a16="http://schemas.microsoft.com/office/drawing/2014/main" id="{42310824-010D-A6D1-283D-236448C6F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48" name="直線コネクタ 147">
                      <a:extLst>
                        <a:ext uri="{FF2B5EF4-FFF2-40B4-BE49-F238E27FC236}">
                          <a16:creationId xmlns:a16="http://schemas.microsoft.com/office/drawing/2014/main" id="{7A19EE03-BB5E-9B52-80BA-1FA89FF9DC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直線コネクタ 148">
                      <a:extLst>
                        <a:ext uri="{FF2B5EF4-FFF2-40B4-BE49-F238E27FC236}">
                          <a16:creationId xmlns:a16="http://schemas.microsoft.com/office/drawing/2014/main" id="{F797B2E0-D54B-70B2-7FAD-B0301C08E5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直線コネクタ 149">
                      <a:extLst>
                        <a:ext uri="{FF2B5EF4-FFF2-40B4-BE49-F238E27FC236}">
                          <a16:creationId xmlns:a16="http://schemas.microsoft.com/office/drawing/2014/main" id="{FB22ED10-37FE-2FA6-77C5-9E40FF6C90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直線コネクタ 150">
                      <a:extLst>
                        <a:ext uri="{FF2B5EF4-FFF2-40B4-BE49-F238E27FC236}">
                          <a16:creationId xmlns:a16="http://schemas.microsoft.com/office/drawing/2014/main" id="{C5C4115B-2BF0-5248-7F6E-8BC809F0F0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テキスト ボックス 151">
                    <a:extLst>
                      <a:ext uri="{FF2B5EF4-FFF2-40B4-BE49-F238E27FC236}">
                        <a16:creationId xmlns:a16="http://schemas.microsoft.com/office/drawing/2014/main" id="{3B6439C9-B121-F795-716B-B74DE066DC4B}"/>
                      </a:ext>
                    </a:extLst>
                  </p:cNvPr>
                  <p:cNvSpPr txBox="1"/>
                  <p:nvPr/>
                </p:nvSpPr>
                <p:spPr>
                  <a:xfrm>
                    <a:off x="9198308" y="2652883"/>
                    <a:ext cx="221930" cy="3120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500"/>
                      </a:lnSpc>
                    </a:pPr>
                    <a:r>
                      <a:rPr lang="en-US" altLang="ja-JP" sz="1200" dirty="0"/>
                      <a:t>.</a:t>
                    </a:r>
                  </a:p>
                  <a:p>
                    <a:pPr algn="ctr">
                      <a:lnSpc>
                        <a:spcPts val="500"/>
                      </a:lnSpc>
                    </a:pPr>
                    <a:r>
                      <a:rPr kumimoji="1" lang="en-US" altLang="ja-JP" sz="1200" dirty="0"/>
                      <a:t>.</a:t>
                    </a:r>
                  </a:p>
                  <a:p>
                    <a:pPr algn="ctr">
                      <a:lnSpc>
                        <a:spcPts val="500"/>
                      </a:lnSpc>
                    </a:pPr>
                    <a:r>
                      <a:rPr lang="en-US" altLang="ja-JP" sz="1200" dirty="0"/>
                      <a:t>.</a:t>
                    </a:r>
                    <a:endParaRPr kumimoji="1" lang="ja-JP" altLang="en-US" sz="1200" dirty="0"/>
                  </a:p>
                </p:txBody>
              </p:sp>
            </p:grpSp>
            <p:sp>
              <p:nvSpPr>
                <p:cNvPr id="155" name="右中かっこ 154">
                  <a:extLst>
                    <a:ext uri="{FF2B5EF4-FFF2-40B4-BE49-F238E27FC236}">
                      <a16:creationId xmlns:a16="http://schemas.microsoft.com/office/drawing/2014/main" id="{9AF4781A-D3F6-4C47-D9BB-1EA597D5558F}"/>
                    </a:ext>
                  </a:extLst>
                </p:cNvPr>
                <p:cNvSpPr/>
                <p:nvPr/>
              </p:nvSpPr>
              <p:spPr>
                <a:xfrm rot="10800000">
                  <a:off x="8771369" y="2796562"/>
                  <a:ext cx="153802" cy="833754"/>
                </a:xfrm>
                <a:prstGeom prst="rightBrac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id="{E019B16D-6B97-D796-7247-0060D83E11A3}"/>
                    </a:ext>
                  </a:extLst>
                </p:cNvPr>
                <p:cNvSpPr txBox="1"/>
                <p:nvPr/>
              </p:nvSpPr>
              <p:spPr>
                <a:xfrm>
                  <a:off x="8460947" y="3105639"/>
                  <a:ext cx="4337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900" dirty="0"/>
                    <a:t>768</a:t>
                  </a:r>
                  <a:endParaRPr kumimoji="1" lang="ja-JP" altLang="en-US" sz="900" dirty="0"/>
                </a:p>
              </p:txBody>
            </p:sp>
          </p:grpSp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3697E086-A5AD-E1A1-72D2-726C145F6FF2}"/>
                  </a:ext>
                </a:extLst>
              </p:cNvPr>
              <p:cNvGrpSpPr/>
              <p:nvPr/>
            </p:nvGrpSpPr>
            <p:grpSpPr>
              <a:xfrm>
                <a:off x="8756516" y="2541279"/>
                <a:ext cx="1175526" cy="1448681"/>
                <a:chOff x="8756516" y="2541279"/>
                <a:chExt cx="1175526" cy="1448681"/>
              </a:xfrm>
            </p:grpSpPr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67545348-D832-7944-A23F-0062F0458FC0}"/>
                    </a:ext>
                  </a:extLst>
                </p:cNvPr>
                <p:cNvSpPr txBox="1"/>
                <p:nvPr/>
              </p:nvSpPr>
              <p:spPr>
                <a:xfrm>
                  <a:off x="8756516" y="3805294"/>
                  <a:ext cx="99291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次元数</a:t>
                  </a:r>
                  <a:r>
                    <a:rPr kumimoji="1" lang="en-US" altLang="ja-JP" sz="600" dirty="0"/>
                    <a:t>: (768 x m x m)</a:t>
                  </a:r>
                  <a:endParaRPr kumimoji="1" lang="ja-JP" altLang="en-US" sz="600" dirty="0"/>
                </a:p>
              </p:txBody>
            </p:sp>
            <p:sp>
              <p:nvSpPr>
                <p:cNvPr id="158" name="右中かっこ 157">
                  <a:extLst>
                    <a:ext uri="{FF2B5EF4-FFF2-40B4-BE49-F238E27FC236}">
                      <a16:creationId xmlns:a16="http://schemas.microsoft.com/office/drawing/2014/main" id="{2A5C8E1C-3AD3-7A03-3A41-7D0FC2EB9653}"/>
                    </a:ext>
                  </a:extLst>
                </p:cNvPr>
                <p:cNvSpPr/>
                <p:nvPr/>
              </p:nvSpPr>
              <p:spPr>
                <a:xfrm rot="16200000">
                  <a:off x="9307601" y="2578487"/>
                  <a:ext cx="103273" cy="418398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B2BBAB15-068E-E9DE-08A2-C79832E9E0ED}"/>
                    </a:ext>
                  </a:extLst>
                </p:cNvPr>
                <p:cNvSpPr txBox="1"/>
                <p:nvPr/>
              </p:nvSpPr>
              <p:spPr>
                <a:xfrm>
                  <a:off x="9249299" y="2541279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  <p:sp>
              <p:nvSpPr>
                <p:cNvPr id="160" name="右中かっこ 159">
                  <a:extLst>
                    <a:ext uri="{FF2B5EF4-FFF2-40B4-BE49-F238E27FC236}">
                      <a16:creationId xmlns:a16="http://schemas.microsoft.com/office/drawing/2014/main" id="{495D180F-4F8D-F573-893C-44070B22BFAF}"/>
                    </a:ext>
                  </a:extLst>
                </p:cNvPr>
                <p:cNvSpPr/>
                <p:nvPr/>
              </p:nvSpPr>
              <p:spPr>
                <a:xfrm>
                  <a:off x="9608595" y="2874879"/>
                  <a:ext cx="103273" cy="203152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289DBDDE-673D-E648-59A1-7FB13298640D}"/>
                    </a:ext>
                  </a:extLst>
                </p:cNvPr>
                <p:cNvSpPr txBox="1"/>
                <p:nvPr/>
              </p:nvSpPr>
              <p:spPr>
                <a:xfrm>
                  <a:off x="9710112" y="2832268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</p:grpSp>
        </p:grp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BCADD603-4ECE-0A9E-BF4F-C36FDDE08E4F}"/>
                </a:ext>
              </a:extLst>
            </p:cNvPr>
            <p:cNvSpPr txBox="1"/>
            <p:nvPr/>
          </p:nvSpPr>
          <p:spPr>
            <a:xfrm>
              <a:off x="4494743" y="4070907"/>
              <a:ext cx="9929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 x m x 768)</a:t>
              </a:r>
              <a:endParaRPr kumimoji="1" lang="ja-JP" altLang="en-US" sz="6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592E5F71-80C8-DCBE-67D8-29A7A5C457A1}"/>
                </a:ext>
              </a:extLst>
            </p:cNvPr>
            <p:cNvSpPr txBox="1"/>
            <p:nvPr/>
          </p:nvSpPr>
          <p:spPr>
            <a:xfrm>
              <a:off x="1573144" y="4210619"/>
              <a:ext cx="11653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" dirty="0"/>
                <a:t>各</a:t>
              </a:r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(m^2 x 768)</a:t>
              </a:r>
              <a:endParaRPr kumimoji="1" lang="ja-JP" altLang="en-US" sz="6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107D7143-7D68-A794-DF31-8F19CC05EEC5}"/>
                </a:ext>
              </a:extLst>
            </p:cNvPr>
            <p:cNvSpPr txBox="1"/>
            <p:nvPr/>
          </p:nvSpPr>
          <p:spPr>
            <a:xfrm>
              <a:off x="3185239" y="4799525"/>
              <a:ext cx="9929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 x m x 768)</a:t>
              </a:r>
              <a:endParaRPr kumimoji="1" lang="ja-JP" altLang="en-US" sz="600" dirty="0"/>
            </a:p>
          </p:txBody>
        </p:sp>
        <p:sp>
          <p:nvSpPr>
            <p:cNvPr id="167" name="矢印: 右 166">
              <a:extLst>
                <a:ext uri="{FF2B5EF4-FFF2-40B4-BE49-F238E27FC236}">
                  <a16:creationId xmlns:a16="http://schemas.microsoft.com/office/drawing/2014/main" id="{401F10FA-366D-AE83-B7B5-D760F1802BEC}"/>
                </a:ext>
              </a:extLst>
            </p:cNvPr>
            <p:cNvSpPr/>
            <p:nvPr/>
          </p:nvSpPr>
          <p:spPr>
            <a:xfrm>
              <a:off x="9888575" y="3241586"/>
              <a:ext cx="723699" cy="14151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21923606-0BE8-9B07-5CFD-AA572FB33EBC}"/>
                </a:ext>
              </a:extLst>
            </p:cNvPr>
            <p:cNvSpPr txBox="1"/>
            <p:nvPr/>
          </p:nvSpPr>
          <p:spPr>
            <a:xfrm>
              <a:off x="9943525" y="3105478"/>
              <a:ext cx="6137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畳み込み層</a:t>
              </a:r>
            </a:p>
          </p:txBody>
        </p: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3C14C361-E4F3-06EA-857B-2C9C8B6865A0}"/>
                </a:ext>
              </a:extLst>
            </p:cNvPr>
            <p:cNvGrpSpPr/>
            <p:nvPr/>
          </p:nvGrpSpPr>
          <p:grpSpPr>
            <a:xfrm>
              <a:off x="10606192" y="2559043"/>
              <a:ext cx="1351268" cy="1448681"/>
              <a:chOff x="8580774" y="2541279"/>
              <a:chExt cx="1351268" cy="1448681"/>
            </a:xfrm>
          </p:grpSpPr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8A917F8C-EF50-89C6-C877-3A9B963E7A6C}"/>
                  </a:ext>
                </a:extLst>
              </p:cNvPr>
              <p:cNvGrpSpPr/>
              <p:nvPr/>
            </p:nvGrpSpPr>
            <p:grpSpPr>
              <a:xfrm>
                <a:off x="8580774" y="2880511"/>
                <a:ext cx="987662" cy="686075"/>
                <a:chOff x="8490085" y="2796562"/>
                <a:chExt cx="987662" cy="686075"/>
              </a:xfrm>
            </p:grpSpPr>
            <p:grpSp>
              <p:nvGrpSpPr>
                <p:cNvPr id="177" name="グループ化 176">
                  <a:extLst>
                    <a:ext uri="{FF2B5EF4-FFF2-40B4-BE49-F238E27FC236}">
                      <a16:creationId xmlns:a16="http://schemas.microsoft.com/office/drawing/2014/main" id="{ACB14CD9-4691-FC8F-AF70-67B132F28753}"/>
                    </a:ext>
                  </a:extLst>
                </p:cNvPr>
                <p:cNvGrpSpPr/>
                <p:nvPr/>
              </p:nvGrpSpPr>
              <p:grpSpPr>
                <a:xfrm>
                  <a:off x="8974029" y="2798334"/>
                  <a:ext cx="503718" cy="684303"/>
                  <a:chOff x="9078570" y="2263777"/>
                  <a:chExt cx="503718" cy="684303"/>
                </a:xfrm>
              </p:grpSpPr>
              <p:grpSp>
                <p:nvGrpSpPr>
                  <p:cNvPr id="180" name="グループ化 179">
                    <a:extLst>
                      <a:ext uri="{FF2B5EF4-FFF2-40B4-BE49-F238E27FC236}">
                        <a16:creationId xmlns:a16="http://schemas.microsoft.com/office/drawing/2014/main" id="{6F81A80A-F93D-FFB3-A4B9-3E6CB9A63467}"/>
                      </a:ext>
                    </a:extLst>
                  </p:cNvPr>
                  <p:cNvGrpSpPr/>
                  <p:nvPr/>
                </p:nvGrpSpPr>
                <p:grpSpPr>
                  <a:xfrm>
                    <a:off x="9115245" y="2263777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94" name="平行四辺形 193">
                      <a:extLst>
                        <a:ext uri="{FF2B5EF4-FFF2-40B4-BE49-F238E27FC236}">
                          <a16:creationId xmlns:a16="http://schemas.microsoft.com/office/drawing/2014/main" id="{B951E172-BBE7-279A-3035-0EE6CA8B6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95" name="直線コネクタ 194">
                      <a:extLst>
                        <a:ext uri="{FF2B5EF4-FFF2-40B4-BE49-F238E27FC236}">
                          <a16:creationId xmlns:a16="http://schemas.microsoft.com/office/drawing/2014/main" id="{7E7D5DBF-1CB8-9C9E-AA0C-059F696264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直線コネクタ 195">
                      <a:extLst>
                        <a:ext uri="{FF2B5EF4-FFF2-40B4-BE49-F238E27FC236}">
                          <a16:creationId xmlns:a16="http://schemas.microsoft.com/office/drawing/2014/main" id="{60957BCB-AC5D-48C5-206D-4AB9E3BF23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直線コネクタ 196">
                      <a:extLst>
                        <a:ext uri="{FF2B5EF4-FFF2-40B4-BE49-F238E27FC236}">
                          <a16:creationId xmlns:a16="http://schemas.microsoft.com/office/drawing/2014/main" id="{2F22FDE6-70EC-1922-8605-221A209E23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直線コネクタ 197">
                      <a:extLst>
                        <a:ext uri="{FF2B5EF4-FFF2-40B4-BE49-F238E27FC236}">
                          <a16:creationId xmlns:a16="http://schemas.microsoft.com/office/drawing/2014/main" id="{9EB74536-C668-2897-FB84-B2158517F9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グループ化 180">
                    <a:extLst>
                      <a:ext uri="{FF2B5EF4-FFF2-40B4-BE49-F238E27FC236}">
                        <a16:creationId xmlns:a16="http://schemas.microsoft.com/office/drawing/2014/main" id="{58825495-1CC7-DF8E-C5DA-E9A994B6CB39}"/>
                      </a:ext>
                    </a:extLst>
                  </p:cNvPr>
                  <p:cNvGrpSpPr/>
                  <p:nvPr/>
                </p:nvGrpSpPr>
                <p:grpSpPr>
                  <a:xfrm>
                    <a:off x="9079511" y="2504005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89" name="平行四辺形 188">
                      <a:extLst>
                        <a:ext uri="{FF2B5EF4-FFF2-40B4-BE49-F238E27FC236}">
                          <a16:creationId xmlns:a16="http://schemas.microsoft.com/office/drawing/2014/main" id="{E6836AD0-FC49-A8AA-8AF8-3B7353F64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90" name="直線コネクタ 189">
                      <a:extLst>
                        <a:ext uri="{FF2B5EF4-FFF2-40B4-BE49-F238E27FC236}">
                          <a16:creationId xmlns:a16="http://schemas.microsoft.com/office/drawing/2014/main" id="{A805AE39-7177-3A77-6CC0-D430643261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直線コネクタ 190">
                      <a:extLst>
                        <a:ext uri="{FF2B5EF4-FFF2-40B4-BE49-F238E27FC236}">
                          <a16:creationId xmlns:a16="http://schemas.microsoft.com/office/drawing/2014/main" id="{7CBAC063-5159-54C5-F870-4B4C40D131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直線コネクタ 191">
                      <a:extLst>
                        <a:ext uri="{FF2B5EF4-FFF2-40B4-BE49-F238E27FC236}">
                          <a16:creationId xmlns:a16="http://schemas.microsoft.com/office/drawing/2014/main" id="{54F0D246-222C-E28A-235C-48ECFAB06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直線コネクタ 192">
                      <a:extLst>
                        <a:ext uri="{FF2B5EF4-FFF2-40B4-BE49-F238E27FC236}">
                          <a16:creationId xmlns:a16="http://schemas.microsoft.com/office/drawing/2014/main" id="{00CB01DF-D510-0416-D229-90400134BE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2" name="グループ化 181">
                    <a:extLst>
                      <a:ext uri="{FF2B5EF4-FFF2-40B4-BE49-F238E27FC236}">
                        <a16:creationId xmlns:a16="http://schemas.microsoft.com/office/drawing/2014/main" id="{A793C299-03E8-C8D9-5FF8-0AC4DB4C8B2A}"/>
                      </a:ext>
                    </a:extLst>
                  </p:cNvPr>
                  <p:cNvGrpSpPr/>
                  <p:nvPr/>
                </p:nvGrpSpPr>
                <p:grpSpPr>
                  <a:xfrm>
                    <a:off x="9078570" y="2743520"/>
                    <a:ext cx="467043" cy="204560"/>
                    <a:chOff x="9115245" y="2112918"/>
                    <a:chExt cx="467043" cy="204560"/>
                  </a:xfrm>
                </p:grpSpPr>
                <p:sp>
                  <p:nvSpPr>
                    <p:cNvPr id="184" name="平行四辺形 183">
                      <a:extLst>
                        <a:ext uri="{FF2B5EF4-FFF2-40B4-BE49-F238E27FC236}">
                          <a16:creationId xmlns:a16="http://schemas.microsoft.com/office/drawing/2014/main" id="{3938C523-46C1-A483-E054-6FBFE16DB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112918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85" name="直線コネクタ 184">
                      <a:extLst>
                        <a:ext uri="{FF2B5EF4-FFF2-40B4-BE49-F238E27FC236}">
                          <a16:creationId xmlns:a16="http://schemas.microsoft.com/office/drawing/2014/main" id="{A93F66B1-5C65-4DF9-9DC8-209DF62A86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120944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直線コネクタ 185">
                      <a:extLst>
                        <a:ext uri="{FF2B5EF4-FFF2-40B4-BE49-F238E27FC236}">
                          <a16:creationId xmlns:a16="http://schemas.microsoft.com/office/drawing/2014/main" id="{6BF59F23-BAAB-461A-2461-1F0EFCA9F8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121730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直線コネクタ 186">
                      <a:extLst>
                        <a:ext uri="{FF2B5EF4-FFF2-40B4-BE49-F238E27FC236}">
                          <a16:creationId xmlns:a16="http://schemas.microsoft.com/office/drawing/2014/main" id="{7257B408-223E-360D-B2BC-1F11F7966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181130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直線コネクタ 187">
                      <a:extLst>
                        <a:ext uri="{FF2B5EF4-FFF2-40B4-BE49-F238E27FC236}">
                          <a16:creationId xmlns:a16="http://schemas.microsoft.com/office/drawing/2014/main" id="{A3E657AE-FF73-DE07-37E5-D2C88415E3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246013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8" name="右中かっこ 177">
                  <a:extLst>
                    <a:ext uri="{FF2B5EF4-FFF2-40B4-BE49-F238E27FC236}">
                      <a16:creationId xmlns:a16="http://schemas.microsoft.com/office/drawing/2014/main" id="{39A3B720-1EF5-1E9C-D62B-19AF0D09EEA2}"/>
                    </a:ext>
                  </a:extLst>
                </p:cNvPr>
                <p:cNvSpPr/>
                <p:nvPr/>
              </p:nvSpPr>
              <p:spPr>
                <a:xfrm rot="10800000">
                  <a:off x="8771369" y="2796562"/>
                  <a:ext cx="153802" cy="682895"/>
                </a:xfrm>
                <a:prstGeom prst="rightBrac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3712E49B-180F-DF33-55FB-504A6FD178D7}"/>
                    </a:ext>
                  </a:extLst>
                </p:cNvPr>
                <p:cNvSpPr txBox="1"/>
                <p:nvPr/>
              </p:nvSpPr>
              <p:spPr>
                <a:xfrm>
                  <a:off x="8490085" y="3035598"/>
                  <a:ext cx="4337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900" dirty="0"/>
                    <a:t>3</a:t>
                  </a:r>
                  <a:endParaRPr kumimoji="1" lang="ja-JP" altLang="en-US" sz="900" dirty="0"/>
                </a:p>
              </p:txBody>
            </p:sp>
          </p:grpSp>
          <p:grpSp>
            <p:nvGrpSpPr>
              <p:cNvPr id="171" name="グループ化 170">
                <a:extLst>
                  <a:ext uri="{FF2B5EF4-FFF2-40B4-BE49-F238E27FC236}">
                    <a16:creationId xmlns:a16="http://schemas.microsoft.com/office/drawing/2014/main" id="{01DF06CF-5414-1C49-8A0E-FFD9EDF9C370}"/>
                  </a:ext>
                </a:extLst>
              </p:cNvPr>
              <p:cNvGrpSpPr/>
              <p:nvPr/>
            </p:nvGrpSpPr>
            <p:grpSpPr>
              <a:xfrm>
                <a:off x="8756516" y="2541279"/>
                <a:ext cx="1175526" cy="1448681"/>
                <a:chOff x="8756516" y="2541279"/>
                <a:chExt cx="1175526" cy="1448681"/>
              </a:xfrm>
            </p:grpSpPr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1135E878-3E47-2CF7-4EA0-693ACF10A316}"/>
                    </a:ext>
                  </a:extLst>
                </p:cNvPr>
                <p:cNvSpPr txBox="1"/>
                <p:nvPr/>
              </p:nvSpPr>
              <p:spPr>
                <a:xfrm>
                  <a:off x="8756516" y="3805294"/>
                  <a:ext cx="99291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次元数</a:t>
                  </a:r>
                  <a:r>
                    <a:rPr kumimoji="1" lang="en-US" altLang="ja-JP" sz="600" dirty="0"/>
                    <a:t>: (3 x m x m)</a:t>
                  </a:r>
                  <a:endParaRPr kumimoji="1" lang="ja-JP" altLang="en-US" sz="600" dirty="0"/>
                </a:p>
              </p:txBody>
            </p:sp>
            <p:sp>
              <p:nvSpPr>
                <p:cNvPr id="173" name="右中かっこ 172">
                  <a:extLst>
                    <a:ext uri="{FF2B5EF4-FFF2-40B4-BE49-F238E27FC236}">
                      <a16:creationId xmlns:a16="http://schemas.microsoft.com/office/drawing/2014/main" id="{92A2ECF1-DABA-066D-3629-31E74AA0CB1E}"/>
                    </a:ext>
                  </a:extLst>
                </p:cNvPr>
                <p:cNvSpPr/>
                <p:nvPr/>
              </p:nvSpPr>
              <p:spPr>
                <a:xfrm rot="16200000">
                  <a:off x="9307601" y="2578487"/>
                  <a:ext cx="103273" cy="418398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898D70D7-F0B6-FBA5-394B-B947F5092EE9}"/>
                    </a:ext>
                  </a:extLst>
                </p:cNvPr>
                <p:cNvSpPr txBox="1"/>
                <p:nvPr/>
              </p:nvSpPr>
              <p:spPr>
                <a:xfrm>
                  <a:off x="9249299" y="2541279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  <p:sp>
              <p:nvSpPr>
                <p:cNvPr id="175" name="右中かっこ 174">
                  <a:extLst>
                    <a:ext uri="{FF2B5EF4-FFF2-40B4-BE49-F238E27FC236}">
                      <a16:creationId xmlns:a16="http://schemas.microsoft.com/office/drawing/2014/main" id="{16D9A66C-C9B3-9275-3B90-6977A7EE2B15}"/>
                    </a:ext>
                  </a:extLst>
                </p:cNvPr>
                <p:cNvSpPr/>
                <p:nvPr/>
              </p:nvSpPr>
              <p:spPr>
                <a:xfrm>
                  <a:off x="9608595" y="2874879"/>
                  <a:ext cx="103273" cy="203152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テキスト ボックス 175">
                  <a:extLst>
                    <a:ext uri="{FF2B5EF4-FFF2-40B4-BE49-F238E27FC236}">
                      <a16:creationId xmlns:a16="http://schemas.microsoft.com/office/drawing/2014/main" id="{B7C91357-4612-A2D9-BC9C-0287EC35AF0F}"/>
                    </a:ext>
                  </a:extLst>
                </p:cNvPr>
                <p:cNvSpPr txBox="1"/>
                <p:nvPr/>
              </p:nvSpPr>
              <p:spPr>
                <a:xfrm>
                  <a:off x="9710112" y="2832268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</p:grpSp>
        </p:grpSp>
        <p:sp>
          <p:nvSpPr>
            <p:cNvPr id="199" name="矢印: 右 198">
              <a:extLst>
                <a:ext uri="{FF2B5EF4-FFF2-40B4-BE49-F238E27FC236}">
                  <a16:creationId xmlns:a16="http://schemas.microsoft.com/office/drawing/2014/main" id="{0DB951B9-5677-8057-0712-0E7D1FF6692F}"/>
                </a:ext>
              </a:extLst>
            </p:cNvPr>
            <p:cNvSpPr/>
            <p:nvPr/>
          </p:nvSpPr>
          <p:spPr>
            <a:xfrm rot="5400000">
              <a:off x="11109961" y="4162768"/>
              <a:ext cx="427392" cy="14151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75295066-7DDA-0C08-93C2-F533019803ED}"/>
                </a:ext>
              </a:extLst>
            </p:cNvPr>
            <p:cNvSpPr txBox="1"/>
            <p:nvPr/>
          </p:nvSpPr>
          <p:spPr>
            <a:xfrm>
              <a:off x="10816640" y="4533338"/>
              <a:ext cx="992911" cy="276999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 dirty="0"/>
                <a:t>画像処理分野の手法で</a:t>
              </a:r>
              <a:endParaRPr kumimoji="1" lang="en-US" altLang="ja-JP" sz="600" b="1" dirty="0"/>
            </a:p>
            <a:p>
              <a:pPr algn="ctr"/>
              <a:r>
                <a:rPr lang="ja-JP" altLang="en-US" sz="600" b="1" dirty="0"/>
                <a:t>分類タスクに持ち込む</a:t>
              </a:r>
              <a:endParaRPr kumimoji="1" lang="ja-JP" altLang="en-US" sz="600" b="1" dirty="0"/>
            </a:p>
          </p:txBody>
        </p:sp>
      </p:grp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AA93966F-AF4E-1ECA-10DA-FAB009480CE1}"/>
              </a:ext>
            </a:extLst>
          </p:cNvPr>
          <p:cNvGrpSpPr/>
          <p:nvPr/>
        </p:nvGrpSpPr>
        <p:grpSpPr>
          <a:xfrm>
            <a:off x="271307" y="2274330"/>
            <a:ext cx="6571805" cy="1207803"/>
            <a:chOff x="271307" y="2274330"/>
            <a:chExt cx="6571805" cy="1207803"/>
          </a:xfrm>
        </p:grpSpPr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038184BD-A02B-FD0C-F53C-00F3C4F54C7F}"/>
                </a:ext>
              </a:extLst>
            </p:cNvPr>
            <p:cNvGrpSpPr/>
            <p:nvPr/>
          </p:nvGrpSpPr>
          <p:grpSpPr>
            <a:xfrm>
              <a:off x="341644" y="2279461"/>
              <a:ext cx="6501468" cy="1202672"/>
              <a:chOff x="341644" y="2279461"/>
              <a:chExt cx="6501468" cy="1202672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032A8596-C194-64A4-D061-3E6A3ABD30E8}"/>
                  </a:ext>
                </a:extLst>
              </p:cNvPr>
              <p:cNvGrpSpPr/>
              <p:nvPr/>
            </p:nvGrpSpPr>
            <p:grpSpPr>
              <a:xfrm>
                <a:off x="341644" y="2569951"/>
                <a:ext cx="1348474" cy="912182"/>
                <a:chOff x="403820" y="2995904"/>
                <a:chExt cx="1348474" cy="912182"/>
              </a:xfrm>
            </p:grpSpPr>
            <p:grpSp>
              <p:nvGrpSpPr>
                <p:cNvPr id="208" name="グループ化 207">
                  <a:extLst>
                    <a:ext uri="{FF2B5EF4-FFF2-40B4-BE49-F238E27FC236}">
                      <a16:creationId xmlns:a16="http://schemas.microsoft.com/office/drawing/2014/main" id="{66E5E0BB-2E1E-B3F3-C8C7-44ED9BBC85EC}"/>
                    </a:ext>
                  </a:extLst>
                </p:cNvPr>
                <p:cNvGrpSpPr/>
                <p:nvPr/>
              </p:nvGrpSpPr>
              <p:grpSpPr>
                <a:xfrm>
                  <a:off x="449690" y="2995904"/>
                  <a:ext cx="1258367" cy="187653"/>
                  <a:chOff x="476525" y="3447995"/>
                  <a:chExt cx="1258367" cy="187653"/>
                </a:xfrm>
              </p:grpSpPr>
              <p:sp>
                <p:nvSpPr>
                  <p:cNvPr id="137" name="正方形/長方形 136">
                    <a:extLst>
                      <a:ext uri="{FF2B5EF4-FFF2-40B4-BE49-F238E27FC236}">
                        <a16:creationId xmlns:a16="http://schemas.microsoft.com/office/drawing/2014/main" id="{CA33603C-F92F-42E5-45D1-6ABAA11C2AD6}"/>
                      </a:ext>
                    </a:extLst>
                  </p:cNvPr>
                  <p:cNvSpPr/>
                  <p:nvPr/>
                </p:nvSpPr>
                <p:spPr>
                  <a:xfrm>
                    <a:off x="476525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正方形/長方形 182">
                    <a:extLst>
                      <a:ext uri="{FF2B5EF4-FFF2-40B4-BE49-F238E27FC236}">
                        <a16:creationId xmlns:a16="http://schemas.microsoft.com/office/drawing/2014/main" id="{7A95A8FC-CAF8-8485-4D0C-F6FAE6770BC3}"/>
                      </a:ext>
                    </a:extLst>
                  </p:cNvPr>
                  <p:cNvSpPr/>
                  <p:nvPr/>
                </p:nvSpPr>
                <p:spPr>
                  <a:xfrm>
                    <a:off x="654959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正方形/長方形 201">
                    <a:extLst>
                      <a:ext uri="{FF2B5EF4-FFF2-40B4-BE49-F238E27FC236}">
                        <a16:creationId xmlns:a16="http://schemas.microsoft.com/office/drawing/2014/main" id="{50A4A412-BA0F-7F5C-43B5-FEF9DE6C22A5}"/>
                      </a:ext>
                    </a:extLst>
                  </p:cNvPr>
                  <p:cNvSpPr/>
                  <p:nvPr/>
                </p:nvSpPr>
                <p:spPr>
                  <a:xfrm>
                    <a:off x="834959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正方形/長方形 202">
                    <a:extLst>
                      <a:ext uri="{FF2B5EF4-FFF2-40B4-BE49-F238E27FC236}">
                        <a16:creationId xmlns:a16="http://schemas.microsoft.com/office/drawing/2014/main" id="{8B815AD6-CACD-990C-DA35-23F8723806D9}"/>
                      </a:ext>
                    </a:extLst>
                  </p:cNvPr>
                  <p:cNvSpPr/>
                  <p:nvPr/>
                </p:nvSpPr>
                <p:spPr>
                  <a:xfrm>
                    <a:off x="1194765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正方形/長方形 203">
                    <a:extLst>
                      <a:ext uri="{FF2B5EF4-FFF2-40B4-BE49-F238E27FC236}">
                        <a16:creationId xmlns:a16="http://schemas.microsoft.com/office/drawing/2014/main" id="{6AFD3D43-859D-0C3E-6D5D-F54B9DAB0F26}"/>
                      </a:ext>
                    </a:extLst>
                  </p:cNvPr>
                  <p:cNvSpPr/>
                  <p:nvPr/>
                </p:nvSpPr>
                <p:spPr>
                  <a:xfrm>
                    <a:off x="1374765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正方形/長方形 204">
                    <a:extLst>
                      <a:ext uri="{FF2B5EF4-FFF2-40B4-BE49-F238E27FC236}">
                        <a16:creationId xmlns:a16="http://schemas.microsoft.com/office/drawing/2014/main" id="{A26E6D7F-5CB6-BC49-8910-0CFDB70B107C}"/>
                      </a:ext>
                    </a:extLst>
                  </p:cNvPr>
                  <p:cNvSpPr/>
                  <p:nvPr/>
                </p:nvSpPr>
                <p:spPr>
                  <a:xfrm>
                    <a:off x="1554892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正方形/長方形 206">
                    <a:extLst>
                      <a:ext uri="{FF2B5EF4-FFF2-40B4-BE49-F238E27FC236}">
                        <a16:creationId xmlns:a16="http://schemas.microsoft.com/office/drawing/2014/main" id="{009F860A-4621-49D3-5EDB-5A152E2A6843}"/>
                      </a:ext>
                    </a:extLst>
                  </p:cNvPr>
                  <p:cNvSpPr/>
                  <p:nvPr/>
                </p:nvSpPr>
                <p:spPr>
                  <a:xfrm>
                    <a:off x="1011685" y="3447995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…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9" name="右中かっこ 208">
                  <a:extLst>
                    <a:ext uri="{FF2B5EF4-FFF2-40B4-BE49-F238E27FC236}">
                      <a16:creationId xmlns:a16="http://schemas.microsoft.com/office/drawing/2014/main" id="{F5D2ACFD-38A2-D5E9-53BA-E0814B9ED9CA}"/>
                    </a:ext>
                  </a:extLst>
                </p:cNvPr>
                <p:cNvSpPr/>
                <p:nvPr/>
              </p:nvSpPr>
              <p:spPr>
                <a:xfrm rot="5400000">
                  <a:off x="990480" y="2698066"/>
                  <a:ext cx="180000" cy="1255154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5D0467B8-C0E0-78FF-1145-820E5CA920BA}"/>
                    </a:ext>
                  </a:extLst>
                </p:cNvPr>
                <p:cNvSpPr txBox="1"/>
                <p:nvPr/>
              </p:nvSpPr>
              <p:spPr>
                <a:xfrm>
                  <a:off x="403820" y="3415643"/>
                  <a:ext cx="134847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n </a:t>
                  </a:r>
                  <a:r>
                    <a:rPr lang="ja-JP" altLang="en-US" sz="1400" dirty="0"/>
                    <a:t>トークン</a:t>
                  </a:r>
                  <a:endParaRPr lang="en-US" altLang="ja-JP" sz="1400" dirty="0"/>
                </a:p>
                <a:p>
                  <a:pPr algn="ctr"/>
                  <a:r>
                    <a:rPr kumimoji="1" lang="en-US" altLang="ja-JP" sz="1200" dirty="0"/>
                    <a:t>(n = m^2)</a:t>
                  </a:r>
                </a:p>
              </p:txBody>
            </p:sp>
          </p:grpSp>
          <p:sp>
            <p:nvSpPr>
              <p:cNvPr id="212" name="矢印: 右 211">
                <a:extLst>
                  <a:ext uri="{FF2B5EF4-FFF2-40B4-BE49-F238E27FC236}">
                    <a16:creationId xmlns:a16="http://schemas.microsoft.com/office/drawing/2014/main" id="{BFA28599-F52A-3D83-0B93-955B7BAC7526}"/>
                  </a:ext>
                </a:extLst>
              </p:cNvPr>
              <p:cNvSpPr/>
              <p:nvPr/>
            </p:nvSpPr>
            <p:spPr>
              <a:xfrm>
                <a:off x="1841969" y="2596849"/>
                <a:ext cx="723699" cy="14151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4" name="グループ化 233">
                <a:extLst>
                  <a:ext uri="{FF2B5EF4-FFF2-40B4-BE49-F238E27FC236}">
                    <a16:creationId xmlns:a16="http://schemas.microsoft.com/office/drawing/2014/main" id="{BAECCC70-534D-42D0-07D4-6D4958F82A5F}"/>
                  </a:ext>
                </a:extLst>
              </p:cNvPr>
              <p:cNvGrpSpPr/>
              <p:nvPr/>
            </p:nvGrpSpPr>
            <p:grpSpPr>
              <a:xfrm>
                <a:off x="2742106" y="2279461"/>
                <a:ext cx="1258367" cy="786635"/>
                <a:chOff x="2759085" y="2404869"/>
                <a:chExt cx="1258367" cy="786635"/>
              </a:xfrm>
            </p:grpSpPr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A035FDB1-785F-E40B-404F-053F6874468D}"/>
                    </a:ext>
                  </a:extLst>
                </p:cNvPr>
                <p:cNvSpPr/>
                <p:nvPr/>
              </p:nvSpPr>
              <p:spPr>
                <a:xfrm>
                  <a:off x="2759085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正方形/長方形 213">
                  <a:extLst>
                    <a:ext uri="{FF2B5EF4-FFF2-40B4-BE49-F238E27FC236}">
                      <a16:creationId xmlns:a16="http://schemas.microsoft.com/office/drawing/2014/main" id="{3D87A046-47C0-EF0B-60B1-1CCBCAABFAAD}"/>
                    </a:ext>
                  </a:extLst>
                </p:cNvPr>
                <p:cNvSpPr/>
                <p:nvPr/>
              </p:nvSpPr>
              <p:spPr>
                <a:xfrm>
                  <a:off x="2937519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正方形/長方形 214">
                  <a:extLst>
                    <a:ext uri="{FF2B5EF4-FFF2-40B4-BE49-F238E27FC236}">
                      <a16:creationId xmlns:a16="http://schemas.microsoft.com/office/drawing/2014/main" id="{D8BB459A-F88B-89DB-6807-D39F50EBD848}"/>
                    </a:ext>
                  </a:extLst>
                </p:cNvPr>
                <p:cNvSpPr/>
                <p:nvPr/>
              </p:nvSpPr>
              <p:spPr>
                <a:xfrm>
                  <a:off x="3117519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正方形/長方形 215">
                  <a:extLst>
                    <a:ext uri="{FF2B5EF4-FFF2-40B4-BE49-F238E27FC236}">
                      <a16:creationId xmlns:a16="http://schemas.microsoft.com/office/drawing/2014/main" id="{A8B91BB7-29E3-E2D3-ADDC-8E3D06A7DD40}"/>
                    </a:ext>
                  </a:extLst>
                </p:cNvPr>
                <p:cNvSpPr/>
                <p:nvPr/>
              </p:nvSpPr>
              <p:spPr>
                <a:xfrm>
                  <a:off x="3477325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正方形/長方形 216">
                  <a:extLst>
                    <a:ext uri="{FF2B5EF4-FFF2-40B4-BE49-F238E27FC236}">
                      <a16:creationId xmlns:a16="http://schemas.microsoft.com/office/drawing/2014/main" id="{13D95161-D9A7-9318-D1AF-35C964D41059}"/>
                    </a:ext>
                  </a:extLst>
                </p:cNvPr>
                <p:cNvSpPr/>
                <p:nvPr/>
              </p:nvSpPr>
              <p:spPr>
                <a:xfrm>
                  <a:off x="3657325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2F06C7C-2A8F-C6EB-9E9A-165067A44D90}"/>
                    </a:ext>
                  </a:extLst>
                </p:cNvPr>
                <p:cNvSpPr/>
                <p:nvPr/>
              </p:nvSpPr>
              <p:spPr>
                <a:xfrm>
                  <a:off x="3837452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0BF74240-DB74-3048-16C0-4A88F46FC12B}"/>
                    </a:ext>
                  </a:extLst>
                </p:cNvPr>
                <p:cNvSpPr/>
                <p:nvPr/>
              </p:nvSpPr>
              <p:spPr>
                <a:xfrm>
                  <a:off x="3294245" y="2404869"/>
                  <a:ext cx="180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</a:rPr>
                    <a:t>…</a:t>
                  </a:r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CE5B6FFB-0DBD-208A-4B34-E8A54249D8FF}"/>
                    </a:ext>
                  </a:extLst>
                </p:cNvPr>
                <p:cNvSpPr/>
                <p:nvPr/>
              </p:nvSpPr>
              <p:spPr>
                <a:xfrm>
                  <a:off x="2759085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821C5917-7AFF-4553-B52A-99132F8FDC65}"/>
                    </a:ext>
                  </a:extLst>
                </p:cNvPr>
                <p:cNvSpPr/>
                <p:nvPr/>
              </p:nvSpPr>
              <p:spPr>
                <a:xfrm>
                  <a:off x="2937519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C2C17CC9-AB29-4F9D-7BFC-1404E300E4C0}"/>
                    </a:ext>
                  </a:extLst>
                </p:cNvPr>
                <p:cNvSpPr/>
                <p:nvPr/>
              </p:nvSpPr>
              <p:spPr>
                <a:xfrm>
                  <a:off x="3117519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BC9D4F76-B77F-FFC5-CE5A-77F1F85621EC}"/>
                    </a:ext>
                  </a:extLst>
                </p:cNvPr>
                <p:cNvSpPr/>
                <p:nvPr/>
              </p:nvSpPr>
              <p:spPr>
                <a:xfrm>
                  <a:off x="3477325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BFB72A20-C7BB-12E4-9C62-1F8BA8D30F7C}"/>
                    </a:ext>
                  </a:extLst>
                </p:cNvPr>
                <p:cNvSpPr/>
                <p:nvPr/>
              </p:nvSpPr>
              <p:spPr>
                <a:xfrm>
                  <a:off x="3657325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2EA63B23-A23E-0B04-D01C-4CB7D7F85364}"/>
                    </a:ext>
                  </a:extLst>
                </p:cNvPr>
                <p:cNvSpPr/>
                <p:nvPr/>
              </p:nvSpPr>
              <p:spPr>
                <a:xfrm>
                  <a:off x="3837452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7D38FD14-CD43-D697-F7F8-1708E50980CF}"/>
                    </a:ext>
                  </a:extLst>
                </p:cNvPr>
                <p:cNvSpPr/>
                <p:nvPr/>
              </p:nvSpPr>
              <p:spPr>
                <a:xfrm>
                  <a:off x="3294245" y="2705391"/>
                  <a:ext cx="180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</a:rPr>
                    <a:t>…</a:t>
                  </a:r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正方形/長方形 226">
                  <a:extLst>
                    <a:ext uri="{FF2B5EF4-FFF2-40B4-BE49-F238E27FC236}">
                      <a16:creationId xmlns:a16="http://schemas.microsoft.com/office/drawing/2014/main" id="{4796EABA-E604-C9FE-E80E-0E30F6790805}"/>
                    </a:ext>
                  </a:extLst>
                </p:cNvPr>
                <p:cNvSpPr/>
                <p:nvPr/>
              </p:nvSpPr>
              <p:spPr>
                <a:xfrm>
                  <a:off x="2759085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正方形/長方形 227">
                  <a:extLst>
                    <a:ext uri="{FF2B5EF4-FFF2-40B4-BE49-F238E27FC236}">
                      <a16:creationId xmlns:a16="http://schemas.microsoft.com/office/drawing/2014/main" id="{C70772DF-9E16-5D63-F67B-119EBFEF07BB}"/>
                    </a:ext>
                  </a:extLst>
                </p:cNvPr>
                <p:cNvSpPr/>
                <p:nvPr/>
              </p:nvSpPr>
              <p:spPr>
                <a:xfrm>
                  <a:off x="2937519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正方形/長方形 228">
                  <a:extLst>
                    <a:ext uri="{FF2B5EF4-FFF2-40B4-BE49-F238E27FC236}">
                      <a16:creationId xmlns:a16="http://schemas.microsoft.com/office/drawing/2014/main" id="{CC95F918-7C31-51F3-0C1D-B9027C343E83}"/>
                    </a:ext>
                  </a:extLst>
                </p:cNvPr>
                <p:cNvSpPr/>
                <p:nvPr/>
              </p:nvSpPr>
              <p:spPr>
                <a:xfrm>
                  <a:off x="3117519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正方形/長方形 229">
                  <a:extLst>
                    <a:ext uri="{FF2B5EF4-FFF2-40B4-BE49-F238E27FC236}">
                      <a16:creationId xmlns:a16="http://schemas.microsoft.com/office/drawing/2014/main" id="{57333B65-0C87-6CCA-2694-45521FFA6D76}"/>
                    </a:ext>
                  </a:extLst>
                </p:cNvPr>
                <p:cNvSpPr/>
                <p:nvPr/>
              </p:nvSpPr>
              <p:spPr>
                <a:xfrm>
                  <a:off x="3477325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C630E69C-4B85-011C-FD35-7B735A24C5BB}"/>
                    </a:ext>
                  </a:extLst>
                </p:cNvPr>
                <p:cNvSpPr/>
                <p:nvPr/>
              </p:nvSpPr>
              <p:spPr>
                <a:xfrm>
                  <a:off x="3657325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正方形/長方形 231">
                  <a:extLst>
                    <a:ext uri="{FF2B5EF4-FFF2-40B4-BE49-F238E27FC236}">
                      <a16:creationId xmlns:a16="http://schemas.microsoft.com/office/drawing/2014/main" id="{EC610167-B7FF-CEF8-A76C-1228E45957BD}"/>
                    </a:ext>
                  </a:extLst>
                </p:cNvPr>
                <p:cNvSpPr/>
                <p:nvPr/>
              </p:nvSpPr>
              <p:spPr>
                <a:xfrm>
                  <a:off x="3837452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正方形/長方形 232">
                  <a:extLst>
                    <a:ext uri="{FF2B5EF4-FFF2-40B4-BE49-F238E27FC236}">
                      <a16:creationId xmlns:a16="http://schemas.microsoft.com/office/drawing/2014/main" id="{E0CE5AC8-D14D-0D6C-74A7-524140A9DCB6}"/>
                    </a:ext>
                  </a:extLst>
                </p:cNvPr>
                <p:cNvSpPr/>
                <p:nvPr/>
              </p:nvSpPr>
              <p:spPr>
                <a:xfrm>
                  <a:off x="3294245" y="3003851"/>
                  <a:ext cx="180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</a:rPr>
                    <a:t>…</a:t>
                  </a:r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DBB46470-2222-1C91-499D-7BB2778C2B86}"/>
                  </a:ext>
                </a:extLst>
              </p:cNvPr>
              <p:cNvSpPr txBox="1"/>
              <p:nvPr/>
            </p:nvSpPr>
            <p:spPr>
              <a:xfrm>
                <a:off x="1815626" y="2379326"/>
                <a:ext cx="796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" dirty="0"/>
                  <a:t>512</a:t>
                </a:r>
                <a:r>
                  <a:rPr lang="ja-JP" altLang="en-US" sz="600" dirty="0"/>
                  <a:t>トークンごとに分割</a:t>
                </a:r>
                <a:endParaRPr kumimoji="1" lang="ja-JP" altLang="en-US" sz="600" dirty="0"/>
              </a:p>
            </p:txBody>
          </p:sp>
          <p:sp>
            <p:nvSpPr>
              <p:cNvPr id="236" name="矢印: 右 235">
                <a:extLst>
                  <a:ext uri="{FF2B5EF4-FFF2-40B4-BE49-F238E27FC236}">
                    <a16:creationId xmlns:a16="http://schemas.microsoft.com/office/drawing/2014/main" id="{A46975E6-31AB-54E5-AB52-797BA092286C}"/>
                  </a:ext>
                </a:extLst>
              </p:cNvPr>
              <p:cNvSpPr/>
              <p:nvPr/>
            </p:nvSpPr>
            <p:spPr>
              <a:xfrm>
                <a:off x="4198458" y="2599161"/>
                <a:ext cx="723699" cy="14151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9108182A-A34D-F328-4DB1-35D6E4D0D3B0}"/>
                  </a:ext>
                </a:extLst>
              </p:cNvPr>
              <p:cNvSpPr txBox="1"/>
              <p:nvPr/>
            </p:nvSpPr>
            <p:spPr>
              <a:xfrm>
                <a:off x="4159328" y="2375939"/>
                <a:ext cx="796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600" dirty="0"/>
                  <a:t>それぞれ同一の</a:t>
                </a:r>
                <a:endParaRPr kumimoji="1" lang="en-US" altLang="ja-JP" sz="600" dirty="0"/>
              </a:p>
              <a:p>
                <a:pPr algn="ctr"/>
                <a:r>
                  <a:rPr lang="en-US" altLang="ja-JP" sz="600" dirty="0"/>
                  <a:t>BERT</a:t>
                </a:r>
                <a:r>
                  <a:rPr lang="ja-JP" altLang="en-US" sz="600" dirty="0"/>
                  <a:t>に入力し、</a:t>
                </a:r>
                <a:endParaRPr kumimoji="1" lang="ja-JP" altLang="en-US" sz="600" dirty="0"/>
              </a:p>
            </p:txBody>
          </p: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EBB2101-2905-BEB3-3835-DBD3418E0BBE}"/>
                  </a:ext>
                </a:extLst>
              </p:cNvPr>
              <p:cNvSpPr txBox="1"/>
              <p:nvPr/>
            </p:nvSpPr>
            <p:spPr>
              <a:xfrm>
                <a:off x="4156368" y="2756702"/>
                <a:ext cx="796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600" dirty="0"/>
                  <a:t>最終層の出力を</a:t>
                </a:r>
                <a:endParaRPr lang="en-US" altLang="ja-JP" sz="600" dirty="0"/>
              </a:p>
              <a:p>
                <a:pPr algn="ctr"/>
                <a:r>
                  <a:rPr kumimoji="1" lang="ja-JP" altLang="en-US" sz="600" dirty="0"/>
                  <a:t>結合する</a:t>
                </a:r>
                <a:endParaRPr kumimoji="1" lang="en-US" altLang="ja-JP" sz="600" dirty="0"/>
              </a:p>
            </p:txBody>
          </p:sp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3111483B-AF21-512F-1E0C-5858985D9C0F}"/>
                  </a:ext>
                </a:extLst>
              </p:cNvPr>
              <p:cNvSpPr/>
              <p:nvPr/>
            </p:nvSpPr>
            <p:spPr>
              <a:xfrm>
                <a:off x="553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B66E0525-1BFA-E8AE-B894-F179B934910E}"/>
                  </a:ext>
                </a:extLst>
              </p:cNvPr>
              <p:cNvSpPr/>
              <p:nvPr/>
            </p:nvSpPr>
            <p:spPr>
              <a:xfrm>
                <a:off x="571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0F54934E-1EE5-C3C9-1B0D-85A94DBBDE36}"/>
                  </a:ext>
                </a:extLst>
              </p:cNvPr>
              <p:cNvSpPr/>
              <p:nvPr/>
            </p:nvSpPr>
            <p:spPr>
              <a:xfrm>
                <a:off x="589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3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84C7B08A-304C-F6EF-C4E4-3507220B5547}"/>
                  </a:ext>
                </a:extLst>
              </p:cNvPr>
              <p:cNvSpPr/>
              <p:nvPr/>
            </p:nvSpPr>
            <p:spPr>
              <a:xfrm>
                <a:off x="6074617" y="2583018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…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B8AD8C3B-2555-2E55-A76A-863F5425927F}"/>
                  </a:ext>
                </a:extLst>
              </p:cNvPr>
              <p:cNvSpPr/>
              <p:nvPr/>
            </p:nvSpPr>
            <p:spPr>
              <a:xfrm>
                <a:off x="625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7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正方形/長方形 243">
                <a:extLst>
                  <a:ext uri="{FF2B5EF4-FFF2-40B4-BE49-F238E27FC236}">
                    <a16:creationId xmlns:a16="http://schemas.microsoft.com/office/drawing/2014/main" id="{0F8B4EEE-2C72-885F-ED29-8A8F98A2A607}"/>
                  </a:ext>
                </a:extLst>
              </p:cNvPr>
              <p:cNvSpPr/>
              <p:nvPr/>
            </p:nvSpPr>
            <p:spPr>
              <a:xfrm>
                <a:off x="643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8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FD4D0D18-FA17-6151-665D-856B3B926A61}"/>
                  </a:ext>
                </a:extLst>
              </p:cNvPr>
              <p:cNvSpPr/>
              <p:nvPr/>
            </p:nvSpPr>
            <p:spPr>
              <a:xfrm>
                <a:off x="661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9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5EAD16A7-7BFE-7119-5A4B-A1EC5831931D}"/>
                  </a:ext>
                </a:extLst>
              </p:cNvPr>
              <p:cNvSpPr txBox="1"/>
              <p:nvPr/>
            </p:nvSpPr>
            <p:spPr>
              <a:xfrm>
                <a:off x="4827680" y="2414111"/>
                <a:ext cx="7948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600" dirty="0" err="1"/>
                  <a:t>a</a:t>
                </a:r>
                <a:r>
                  <a:rPr kumimoji="1" lang="en-US" altLang="ja-JP" sz="600" dirty="0" err="1"/>
                  <a:t>ttention_mask</a:t>
                </a:r>
                <a:r>
                  <a:rPr kumimoji="1" lang="en-US" altLang="ja-JP" sz="600" dirty="0"/>
                  <a:t> :</a:t>
                </a:r>
                <a:endParaRPr kumimoji="1" lang="ja-JP" altLang="en-US" sz="600" dirty="0"/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CF6E585D-B8EF-E39C-A652-677CFA8572A2}"/>
                  </a:ext>
                </a:extLst>
              </p:cNvPr>
              <p:cNvSpPr/>
              <p:nvPr/>
            </p:nvSpPr>
            <p:spPr>
              <a:xfrm>
                <a:off x="5530522" y="2411124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183056F5-071B-412B-816D-66FE66F25E86}"/>
                  </a:ext>
                </a:extLst>
              </p:cNvPr>
              <p:cNvSpPr/>
              <p:nvPr/>
            </p:nvSpPr>
            <p:spPr>
              <a:xfrm>
                <a:off x="5712569" y="2412648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03274934-8688-CFE1-EAA1-57805318C1EE}"/>
                  </a:ext>
                </a:extLst>
              </p:cNvPr>
              <p:cNvSpPr/>
              <p:nvPr/>
            </p:nvSpPr>
            <p:spPr>
              <a:xfrm>
                <a:off x="5895666" y="2410807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C23B1FF8-76FA-0C8F-3C13-F76E7BB1D04B}"/>
                  </a:ext>
                </a:extLst>
              </p:cNvPr>
              <p:cNvSpPr/>
              <p:nvPr/>
            </p:nvSpPr>
            <p:spPr>
              <a:xfrm>
                <a:off x="6255899" y="2418777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BDE15C30-111D-6D10-1C5E-6C60F8E2E512}"/>
                  </a:ext>
                </a:extLst>
              </p:cNvPr>
              <p:cNvSpPr/>
              <p:nvPr/>
            </p:nvSpPr>
            <p:spPr>
              <a:xfrm>
                <a:off x="6433335" y="2418777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A8EA9F51-0A15-8302-B08F-191D07A12FDF}"/>
                  </a:ext>
                </a:extLst>
              </p:cNvPr>
              <p:cNvSpPr/>
              <p:nvPr/>
            </p:nvSpPr>
            <p:spPr>
              <a:xfrm>
                <a:off x="6614617" y="2415802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右中かっこ 252">
                <a:extLst>
                  <a:ext uri="{FF2B5EF4-FFF2-40B4-BE49-F238E27FC236}">
                    <a16:creationId xmlns:a16="http://schemas.microsoft.com/office/drawing/2014/main" id="{9BE12761-FF95-DEBB-5715-3037D4D8D324}"/>
                  </a:ext>
                </a:extLst>
              </p:cNvPr>
              <p:cNvSpPr/>
              <p:nvPr/>
            </p:nvSpPr>
            <p:spPr>
              <a:xfrm rot="5400000">
                <a:off x="6081298" y="2257888"/>
                <a:ext cx="180000" cy="1255154"/>
              </a:xfrm>
              <a:prstGeom prst="rightBrac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BD165CBB-9D67-4674-3956-76D6F24C32FD}"/>
                  </a:ext>
                </a:extLst>
              </p:cNvPr>
              <p:cNvSpPr txBox="1"/>
              <p:nvPr/>
            </p:nvSpPr>
            <p:spPr>
              <a:xfrm>
                <a:off x="5494638" y="2975465"/>
                <a:ext cx="134847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n </a:t>
                </a:r>
                <a:r>
                  <a:rPr lang="ja-JP" altLang="en-US" sz="1400" dirty="0"/>
                  <a:t>トークン</a:t>
                </a:r>
                <a:endParaRPr lang="en-US" altLang="ja-JP" sz="1400" dirty="0"/>
              </a:p>
              <a:p>
                <a:pPr algn="ctr"/>
                <a:r>
                  <a:rPr kumimoji="1" lang="en-US" altLang="ja-JP" sz="1200" dirty="0"/>
                  <a:t>(n = m^2)</a:t>
                </a:r>
              </a:p>
            </p:txBody>
          </p:sp>
        </p:grp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37557744-CA41-0593-2753-5EBED5E688FB}"/>
                </a:ext>
              </a:extLst>
            </p:cNvPr>
            <p:cNvSpPr txBox="1"/>
            <p:nvPr/>
          </p:nvSpPr>
          <p:spPr>
            <a:xfrm>
              <a:off x="271307" y="2274330"/>
              <a:ext cx="18244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dirty="0"/>
                <a:t>トークン</a:t>
              </a:r>
              <a:r>
                <a:rPr kumimoji="1" lang="en-US" altLang="ja-JP" sz="600" dirty="0"/>
                <a:t>id</a:t>
              </a:r>
              <a:r>
                <a:rPr kumimoji="1" lang="ja-JP" altLang="en-US" sz="600" dirty="0"/>
                <a:t>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1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412</Words>
  <Application>Microsoft Office PowerPoint</Application>
  <PresentationFormat>ワイド画面</PresentationFormat>
  <Paragraphs>165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9/30 ゼミ資料</vt:lpstr>
      <vt:lpstr>やりたいこと (BERT512トークン以上を想定した際の新しい結合方法の模索)</vt:lpstr>
      <vt:lpstr>やりたいこと (BERT512トークン以上を想定した際の新しい結合方法の模索)</vt:lpstr>
      <vt:lpstr>Zigzag 学習曲線</vt:lpstr>
      <vt:lpstr>やりたいこと (BERT512トークン以上を想定した際の新しい結合方法の模索)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YUSEI TAKAYAMA</dc:creator>
  <cp:lastModifiedBy>YUSEI TAKAYAMA</cp:lastModifiedBy>
  <cp:revision>3</cp:revision>
  <dcterms:created xsi:type="dcterms:W3CDTF">2024-09-26T01:36:05Z</dcterms:created>
  <dcterms:modified xsi:type="dcterms:W3CDTF">2024-11-27T10:06:30Z</dcterms:modified>
</cp:coreProperties>
</file>