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7"/>
  </p:notesMasterIdLst>
  <p:sldIdLst>
    <p:sldId id="256" r:id="rId2"/>
    <p:sldId id="262" r:id="rId3"/>
    <p:sldId id="261" r:id="rId4"/>
    <p:sldId id="264" r:id="rId5"/>
    <p:sldId id="263" r:id="rId6"/>
  </p:sldIdLst>
  <p:sldSz cx="30275213" cy="4280376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C4D3B1"/>
    <a:srgbClr val="F379D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C035AC-5299-4DA0-972B-3FCAA578D99E}">
  <a:tblStyle styleId="{3CC035AC-5299-4DA0-972B-3FCAA578D99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5" autoAdjust="0"/>
    <p:restoredTop sz="94575" autoAdjust="0"/>
  </p:normalViewPr>
  <p:slideViewPr>
    <p:cSldViewPr snapToGrid="0">
      <p:cViewPr>
        <p:scale>
          <a:sx n="40" d="100"/>
          <a:sy n="40" d="100"/>
        </p:scale>
        <p:origin x="20" y="-46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3ed9f84928_0_14: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8617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JP" altLang="en-US" dirty="0"/>
              <a:t>それでは「</a:t>
            </a:r>
            <a:r>
              <a:rPr lang="en-US" altLang="ja-JP" sz="1100" b="0" i="0" u="none" strike="noStrike" cap="none" dirty="0">
                <a:solidFill>
                  <a:srgbClr val="FFFFFF"/>
                </a:solidFill>
                <a:latin typeface="+mj-ea"/>
                <a:ea typeface="+mj-ea"/>
                <a:cs typeface="Arial"/>
                <a:sym typeface="Arial"/>
              </a:rPr>
              <a:t>BERT </a:t>
            </a:r>
            <a:r>
              <a:rPr lang="ja-JP" altLang="en-US" sz="1100" b="0" i="0" u="none" strike="noStrike" cap="none" dirty="0">
                <a:solidFill>
                  <a:srgbClr val="FFFFFF"/>
                </a:solidFill>
                <a:latin typeface="+mj-ea"/>
                <a:ea typeface="+mj-ea"/>
                <a:cs typeface="Arial"/>
                <a:sym typeface="Arial"/>
              </a:rPr>
              <a:t>を用いた原文と要約文の分散表現の最適な統合手法の検討</a:t>
            </a:r>
            <a:r>
              <a:rPr lang="ja-JP" altLang="en-US" dirty="0"/>
              <a:t>」と題しまして創発ソフトウェア研究室の高山が発表させていただきます。</a:t>
            </a:r>
            <a:endParaRPr lang="en-US" altLang="ja-JP" dirty="0"/>
          </a:p>
          <a:p>
            <a:pPr marL="0" lvl="0" indent="0" algn="l" rtl="0">
              <a:spcBef>
                <a:spcPts val="0"/>
              </a:spcBef>
              <a:spcAft>
                <a:spcPts val="0"/>
              </a:spcAft>
              <a:buNone/>
            </a:pPr>
            <a:r>
              <a:rPr lang="ja-JP" altLang="en-US" dirty="0"/>
              <a:t>ーーーーーーーーーーーーーーー</a:t>
            </a:r>
            <a:endParaRPr lang="en-US" altLang="ja-JP" dirty="0"/>
          </a:p>
          <a:p>
            <a:pPr marL="0" lvl="0" indent="0" algn="l" rtl="0">
              <a:spcBef>
                <a:spcPts val="0"/>
              </a:spcBef>
              <a:spcAft>
                <a:spcPts val="0"/>
              </a:spcAft>
              <a:buNone/>
            </a:pPr>
            <a:r>
              <a:rPr lang="ja-JP" altLang="en-US" dirty="0"/>
              <a:t>近年</a:t>
            </a:r>
            <a:r>
              <a:rPr lang="en-US" altLang="ja-JP" dirty="0"/>
              <a:t>, </a:t>
            </a:r>
            <a:r>
              <a:rPr lang="ja-JP" altLang="en-US" dirty="0"/>
              <a:t>深層学習をはじめとする機械学習手法は目覚ましい発展を遂げており</a:t>
            </a:r>
            <a:r>
              <a:rPr lang="en-US" altLang="ja-JP" dirty="0"/>
              <a:t>,</a:t>
            </a:r>
          </a:p>
          <a:p>
            <a:pPr marL="0" lvl="0" indent="0" algn="l" rtl="0">
              <a:spcBef>
                <a:spcPts val="0"/>
              </a:spcBef>
              <a:spcAft>
                <a:spcPts val="0"/>
              </a:spcAft>
              <a:buNone/>
            </a:pPr>
            <a:r>
              <a:rPr lang="ja-JP" altLang="en-US" dirty="0"/>
              <a:t>特に</a:t>
            </a:r>
            <a:r>
              <a:rPr lang="en-US" altLang="ja-JP" dirty="0"/>
              <a:t>, </a:t>
            </a:r>
            <a:r>
              <a:rPr lang="ja-JP" altLang="en-US" dirty="0"/>
              <a:t>自然言語処理の分野では</a:t>
            </a:r>
            <a:r>
              <a:rPr lang="en-US" altLang="ja-JP" dirty="0"/>
              <a:t>, Transformer </a:t>
            </a:r>
            <a:r>
              <a:rPr lang="ja-JP" altLang="en-US" dirty="0"/>
              <a:t>を用いた </a:t>
            </a:r>
            <a:r>
              <a:rPr lang="en-US" altLang="ja-JP" dirty="0"/>
              <a:t>BERT </a:t>
            </a:r>
            <a:r>
              <a:rPr lang="ja-JP" altLang="en-US" dirty="0"/>
              <a:t>や </a:t>
            </a:r>
            <a:r>
              <a:rPr lang="en-US" altLang="ja-JP" dirty="0"/>
              <a:t>GPT </a:t>
            </a:r>
            <a:r>
              <a:rPr lang="ja-JP" altLang="en-US" dirty="0"/>
              <a:t>といった大規模言語モデルが様々なタスクにおいて大きな成果を上げており、</a:t>
            </a:r>
            <a:endParaRPr lang="en-US" altLang="ja-JP" dirty="0"/>
          </a:p>
          <a:p>
            <a:pPr marL="0" lvl="0" indent="0" algn="l" rtl="0">
              <a:spcBef>
                <a:spcPts val="0"/>
              </a:spcBef>
              <a:spcAft>
                <a:spcPts val="0"/>
              </a:spcAft>
              <a:buNone/>
            </a:pPr>
            <a:r>
              <a:rPr lang="ja-JP" altLang="en-US" dirty="0"/>
              <a:t>テキスト分類や情報検索</a:t>
            </a:r>
            <a:r>
              <a:rPr lang="en-US" altLang="ja-JP" dirty="0"/>
              <a:t>, </a:t>
            </a:r>
            <a:r>
              <a:rPr lang="ja-JP" altLang="en-US" dirty="0"/>
              <a:t>感情分析</a:t>
            </a:r>
            <a:r>
              <a:rPr lang="en-US" altLang="ja-JP" dirty="0"/>
              <a:t>, </a:t>
            </a:r>
            <a:r>
              <a:rPr lang="ja-JP" altLang="en-US" dirty="0"/>
              <a:t>推薦システムなど</a:t>
            </a:r>
            <a:r>
              <a:rPr lang="en-US" altLang="ja-JP" dirty="0"/>
              <a:t>, </a:t>
            </a:r>
            <a:r>
              <a:rPr lang="ja-JP" altLang="en-US" dirty="0"/>
              <a:t>多くのアプリケーションにおいて</a:t>
            </a:r>
            <a:r>
              <a:rPr lang="en-US" altLang="ja-JP" dirty="0"/>
              <a:t>LLM</a:t>
            </a:r>
            <a:r>
              <a:rPr lang="ja-JP" altLang="en-US" dirty="0"/>
              <a:t>の活用が期待されています。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よって、より高精度なモデルを作るためには</a:t>
            </a:r>
            <a:r>
              <a:rPr lang="ja-JP" altLang="en-US" sz="1100" dirty="0">
                <a:latin typeface="+mn-ea"/>
                <a:ea typeface="+mn-ea"/>
              </a:rPr>
              <a:t>文章全体の適切な分散表現を得るためのプーリング戦略が重要となります。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一般に</a:t>
            </a:r>
            <a:r>
              <a:rPr lang="en-US" altLang="ja-JP" sz="1100" dirty="0">
                <a:latin typeface="+mn-ea"/>
                <a:ea typeface="+mn-ea"/>
              </a:rPr>
              <a:t>BERT</a:t>
            </a:r>
            <a:r>
              <a:rPr lang="ja-JP" altLang="en-US" sz="1100" dirty="0">
                <a:latin typeface="+mn-ea"/>
                <a:ea typeface="+mn-ea"/>
              </a:rPr>
              <a:t>を用いたテキスト分類タスクなどでは、図のような 文頭を表す</a:t>
            </a:r>
            <a:r>
              <a:rPr lang="en-US" altLang="ja-JP" sz="1100" dirty="0">
                <a:latin typeface="+mn-ea"/>
                <a:ea typeface="+mn-ea"/>
              </a:rPr>
              <a:t>CLS</a:t>
            </a:r>
            <a:r>
              <a:rPr lang="ja-JP" altLang="en-US" sz="1100" dirty="0">
                <a:latin typeface="+mn-ea"/>
                <a:ea typeface="+mn-ea"/>
              </a:rPr>
              <a:t>トークンに対応するベクトル</a:t>
            </a:r>
            <a:r>
              <a:rPr lang="en-US" altLang="ja-JP" sz="1100" dirty="0">
                <a:latin typeface="+mn-ea"/>
                <a:ea typeface="+mn-ea"/>
              </a:rPr>
              <a:t>E_{CLS}</a:t>
            </a:r>
            <a:r>
              <a:rPr lang="ja-JP" altLang="en-US" sz="1100" dirty="0">
                <a:latin typeface="+mn-ea"/>
                <a:ea typeface="+mn-ea"/>
              </a:rPr>
              <a:t>を文の分散表現としてそのまま用いたり</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各トークンに対応するベクトル集合の平均 </a:t>
            </a:r>
            <a:r>
              <a:rPr lang="en-US" altLang="ja-JP" sz="1100" dirty="0">
                <a:latin typeface="+mn-ea"/>
                <a:ea typeface="+mn-ea"/>
              </a:rPr>
              <a:t>E_{Avg} </a:t>
            </a:r>
            <a:r>
              <a:rPr lang="ja-JP" altLang="en-US" sz="1100" dirty="0">
                <a:latin typeface="+mn-ea"/>
                <a:ea typeface="+mn-ea"/>
              </a:rPr>
              <a:t>を文の分散表現として用いることが多いですが</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これらの手法はコンピュータヴィジョンの領域で提案されたものをなぞらえたものであり</a:t>
            </a:r>
            <a:r>
              <a:rPr lang="en-US" altLang="ja-JP" sz="1100" dirty="0">
                <a:latin typeface="+mn-ea"/>
                <a:ea typeface="+mn-ea"/>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自然言語処理分野におけるプーリング手法は数少なく</a:t>
            </a:r>
            <a:r>
              <a:rPr lang="en-US" altLang="ja-JP" sz="1100" dirty="0">
                <a:latin typeface="+mn-ea"/>
                <a:ea typeface="+mn-ea"/>
              </a:rPr>
              <a:t>, </a:t>
            </a:r>
            <a:r>
              <a:rPr lang="ja-JP" altLang="en-US" sz="1100" dirty="0">
                <a:latin typeface="+mn-ea"/>
                <a:ea typeface="+mn-ea"/>
              </a:rPr>
              <a:t>その効果に関する理解は不十分である事実があります。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よって、本研究では対話型の大規模言語モデル</a:t>
            </a:r>
            <a:r>
              <a:rPr lang="en-US" altLang="ja-JP" sz="1100" dirty="0">
                <a:latin typeface="+mn-ea"/>
                <a:ea typeface="+mn-ea"/>
              </a:rPr>
              <a:t>API</a:t>
            </a:r>
            <a:r>
              <a:rPr lang="ja-JP" altLang="en-US" sz="1100" dirty="0">
                <a:latin typeface="+mn-ea"/>
                <a:ea typeface="+mn-ea"/>
              </a:rPr>
              <a:t>を用いて生成した要約文を学習に組み込むことでより最適な分散表現を得る手法を提案します。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従来研究として大和らによる</a:t>
            </a:r>
            <a:r>
              <a:rPr lang="en-US" altLang="ja-JP" sz="1100" dirty="0">
                <a:latin typeface="+mn-ea"/>
                <a:ea typeface="+mn-ea"/>
              </a:rPr>
              <a:t>CLS-Average Pooling </a:t>
            </a:r>
            <a:r>
              <a:rPr lang="ja-JP" altLang="en-US" sz="1100" dirty="0">
                <a:latin typeface="+mn-ea"/>
                <a:ea typeface="+mn-ea"/>
              </a:rPr>
              <a:t>層、</a:t>
            </a:r>
            <a:r>
              <a:rPr lang="en-US" altLang="ja-JP" sz="1100" dirty="0">
                <a:latin typeface="+mn-ea"/>
                <a:ea typeface="+mn-ea"/>
              </a:rPr>
              <a:t>CAP</a:t>
            </a:r>
            <a:r>
              <a:rPr lang="ja-JP" altLang="en-US" sz="1100" dirty="0">
                <a:latin typeface="+mn-ea"/>
                <a:ea typeface="+mn-ea"/>
              </a:rPr>
              <a:t>層の導入が提唱されており、これは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これをもとに、本研究では</a:t>
            </a:r>
            <a:r>
              <a:rPr lang="en-US" altLang="ja-JP" sz="1100" dirty="0">
                <a:latin typeface="+mn-ea"/>
                <a:ea typeface="+mn-ea"/>
              </a:rPr>
              <a:t>CAP</a:t>
            </a:r>
            <a:r>
              <a:rPr lang="ja-JP" altLang="en-US" sz="1100" dirty="0">
                <a:latin typeface="+mn-ea"/>
                <a:ea typeface="+mn-ea"/>
              </a:rPr>
              <a:t>層における要約ベクトル項</a:t>
            </a:r>
            <a:r>
              <a:rPr lang="en-US" altLang="ja-JP" sz="1100" dirty="0">
                <a:latin typeface="+mn-ea"/>
                <a:ea typeface="+mn-ea"/>
              </a:rPr>
              <a:t>E_{sum} </a:t>
            </a:r>
            <a:r>
              <a:rPr lang="ja-JP" altLang="en-US" sz="1100" dirty="0">
                <a:latin typeface="+mn-ea"/>
                <a:ea typeface="+mn-ea"/>
              </a:rPr>
              <a:t>の追加を行ったプーリング手法について検討します。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パーッと言って</a:t>
            </a:r>
            <a:r>
              <a:rPr lang="en-US" altLang="ja-JP" sz="1100" dirty="0">
                <a:latin typeface="+mn-ea"/>
                <a:ea typeface="+mn-ea"/>
              </a:rPr>
              <a:t>) E_{sum} </a:t>
            </a:r>
            <a:r>
              <a:rPr lang="ja-JP" altLang="en-US" sz="1100" dirty="0">
                <a:latin typeface="+mn-ea"/>
                <a:ea typeface="+mn-ea"/>
              </a:rPr>
              <a:t>の算出については後に説明します。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a:t>
            </a:r>
            <a:r>
              <a:rPr lang="en-US" altLang="ja-JP" sz="1100" dirty="0">
                <a:latin typeface="+mn-ea"/>
                <a:ea typeface="+mn-ea"/>
              </a:rPr>
              <a:t>livedoor </a:t>
            </a:r>
            <a:r>
              <a:rPr lang="ja-JP" altLang="en-US" sz="1100" dirty="0">
                <a:latin typeface="+mn-ea"/>
                <a:ea typeface="+mn-ea"/>
              </a:rPr>
              <a:t>ニュースコーパスデータセットを用いたテキスト分類を行います。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（パーッという）</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事前準備として、まずデータセットに含まれるタイトルや本文の情報から記事本文の要約文を生成します。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生成方法は以下のようなプロンプトを作成し、大規模言語モデル</a:t>
            </a:r>
            <a:r>
              <a:rPr lang="en-US" altLang="ja-JP" sz="1100" dirty="0">
                <a:latin typeface="+mn-ea"/>
                <a:ea typeface="+mn-ea"/>
              </a:rPr>
              <a:t>API</a:t>
            </a:r>
            <a:r>
              <a:rPr lang="ja-JP" altLang="en-US" sz="1100" dirty="0">
                <a:latin typeface="+mn-ea"/>
                <a:ea typeface="+mn-ea"/>
              </a:rPr>
              <a:t>からの回答を要約文とします。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本研究では大規模言語モデル</a:t>
            </a:r>
            <a:r>
              <a:rPr lang="en-US" altLang="ja-JP" sz="1100" dirty="0">
                <a:latin typeface="+mn-ea"/>
                <a:ea typeface="+mn-ea"/>
              </a:rPr>
              <a:t>API</a:t>
            </a:r>
            <a:r>
              <a:rPr lang="ja-JP" altLang="en-US" sz="1100" dirty="0">
                <a:latin typeface="+mn-ea"/>
                <a:ea typeface="+mn-ea"/>
              </a:rPr>
              <a:t>として</a:t>
            </a:r>
            <a:r>
              <a:rPr lang="en-US" altLang="ja-JP" sz="1100" dirty="0">
                <a:latin typeface="+mn-ea"/>
                <a:ea typeface="+mn-ea"/>
              </a:rPr>
              <a:t>Preferred </a:t>
            </a:r>
            <a:r>
              <a:rPr lang="en-US" altLang="ja-JP" sz="1100" dirty="0" err="1">
                <a:latin typeface="+mn-ea"/>
                <a:ea typeface="+mn-ea"/>
              </a:rPr>
              <a:t>NetWorks</a:t>
            </a:r>
            <a:r>
              <a:rPr lang="ja-JP" altLang="en-US" sz="1100" dirty="0">
                <a:latin typeface="+mn-ea"/>
                <a:ea typeface="+mn-ea"/>
              </a:rPr>
              <a:t>が提供している</a:t>
            </a:r>
            <a:r>
              <a:rPr lang="en-US" altLang="ja-JP" sz="1100" dirty="0" err="1">
                <a:latin typeface="+mn-ea"/>
                <a:ea typeface="+mn-ea"/>
              </a:rPr>
              <a:t>PLaMo</a:t>
            </a:r>
            <a:r>
              <a:rPr lang="en-US" altLang="ja-JP" sz="1100" dirty="0">
                <a:latin typeface="+mn-ea"/>
                <a:ea typeface="+mn-ea"/>
              </a:rPr>
              <a:t> </a:t>
            </a:r>
            <a:r>
              <a:rPr lang="ja-JP" altLang="en-US" sz="1100" dirty="0">
                <a:latin typeface="+mn-ea"/>
                <a:ea typeface="+mn-ea"/>
              </a:rPr>
              <a:t>を使用しました。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そして各カテゴリの記事を訓練、検証、テストデータに</a:t>
            </a:r>
            <a:r>
              <a:rPr lang="en-US" altLang="ja-JP" sz="1100" dirty="0">
                <a:latin typeface="+mn-ea"/>
                <a:ea typeface="+mn-ea"/>
              </a:rPr>
              <a:t>8:1:1</a:t>
            </a:r>
            <a:r>
              <a:rPr lang="ja-JP" altLang="en-US" sz="1100" dirty="0">
                <a:latin typeface="+mn-ea"/>
                <a:ea typeface="+mn-ea"/>
              </a:rPr>
              <a:t>になるように分割します。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データセットに関するメタ情報はこちらをご覧ください。</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提案手法の有効性を示すため、図のようなモデルでテキスト分類タスクを解きます。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元データを処理する</a:t>
            </a:r>
            <a:r>
              <a:rPr lang="en-US" altLang="ja-JP" sz="1100" dirty="0">
                <a:latin typeface="+mn-ea"/>
                <a:ea typeface="+mn-ea"/>
              </a:rPr>
              <a:t>BERT 1 </a:t>
            </a:r>
            <a:r>
              <a:rPr lang="ja-JP" altLang="en-US" sz="1100" dirty="0">
                <a:latin typeface="+mn-ea"/>
                <a:ea typeface="+mn-ea"/>
              </a:rPr>
              <a:t>と 要約文を処理する</a:t>
            </a:r>
            <a:r>
              <a:rPr lang="en-US" altLang="ja-JP" sz="1100" dirty="0">
                <a:latin typeface="+mn-ea"/>
                <a:ea typeface="+mn-ea"/>
              </a:rPr>
              <a:t>BERT 2 </a:t>
            </a:r>
            <a:r>
              <a:rPr lang="ja-JP" altLang="en-US" sz="1100" dirty="0">
                <a:latin typeface="+mn-ea"/>
                <a:ea typeface="+mn-ea"/>
              </a:rPr>
              <a:t>の独立した訓練済日本語</a:t>
            </a:r>
            <a:r>
              <a:rPr lang="en-US" altLang="ja-JP" sz="1100" dirty="0">
                <a:latin typeface="+mn-ea"/>
                <a:ea typeface="+mn-ea"/>
              </a:rPr>
              <a:t>BERT</a:t>
            </a:r>
            <a:r>
              <a:rPr lang="ja-JP" altLang="en-US" sz="1100" dirty="0">
                <a:latin typeface="+mn-ea"/>
                <a:ea typeface="+mn-ea"/>
              </a:rPr>
              <a:t>モデルを用意し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図のように入力形式を整えたものを </a:t>
            </a:r>
            <a:r>
              <a:rPr lang="en-US" altLang="ja-JP" sz="1100" dirty="0">
                <a:latin typeface="+mn-ea"/>
                <a:ea typeface="+mn-ea"/>
              </a:rPr>
              <a:t>BERT </a:t>
            </a:r>
            <a:r>
              <a:rPr lang="ja-JP" altLang="en-US" sz="1100" dirty="0">
                <a:latin typeface="+mn-ea"/>
                <a:ea typeface="+mn-ea"/>
              </a:rPr>
              <a:t>への入力とし、分散表現を得ます。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1 </a:t>
            </a:r>
            <a:r>
              <a:rPr lang="ja-JP" altLang="en-US" sz="1100" dirty="0">
                <a:latin typeface="+mn-ea"/>
                <a:ea typeface="+mn-ea"/>
              </a:rPr>
              <a:t>からは従来手法と同様に元データに対する </a:t>
            </a:r>
            <a:r>
              <a:rPr lang="en-US" altLang="ja-JP" sz="1100" dirty="0">
                <a:latin typeface="+mn-ea"/>
                <a:ea typeface="+mn-ea"/>
              </a:rPr>
              <a:t>E_{</a:t>
            </a:r>
            <a:r>
              <a:rPr lang="en-US" altLang="ja-JP" sz="1100" dirty="0" err="1">
                <a:latin typeface="+mn-ea"/>
                <a:ea typeface="+mn-ea"/>
              </a:rPr>
              <a:t>cls</a:t>
            </a:r>
            <a:r>
              <a:rPr lang="en-US" altLang="ja-JP" sz="1100" dirty="0">
                <a:latin typeface="+mn-ea"/>
                <a:ea typeface="+mn-ea"/>
              </a:rPr>
              <a:t>}</a:t>
            </a:r>
            <a:r>
              <a:rPr lang="ja-JP" altLang="en-US" sz="1100" dirty="0">
                <a:latin typeface="+mn-ea"/>
                <a:ea typeface="+mn-ea"/>
              </a:rPr>
              <a:t>と</a:t>
            </a:r>
            <a:r>
              <a:rPr lang="en-US" altLang="ja-JP" sz="1100" dirty="0">
                <a:latin typeface="+mn-ea"/>
                <a:ea typeface="+mn-ea"/>
              </a:rPr>
              <a:t>E_{Avg}</a:t>
            </a:r>
            <a:r>
              <a:rPr lang="ja-JP" altLang="en-US" sz="1100" dirty="0">
                <a:latin typeface="+mn-ea"/>
                <a:ea typeface="+mn-ea"/>
              </a:rPr>
              <a:t>を算出し、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2 </a:t>
            </a:r>
            <a:r>
              <a:rPr lang="ja-JP" altLang="en-US" sz="1100" dirty="0">
                <a:latin typeface="+mn-ea"/>
                <a:ea typeface="+mn-ea"/>
              </a:rPr>
              <a:t>からは </a:t>
            </a:r>
            <a:r>
              <a:rPr lang="en-US" altLang="ja-JP" sz="1100" dirty="0">
                <a:latin typeface="+mn-ea"/>
                <a:ea typeface="+mn-ea"/>
              </a:rPr>
              <a:t>[CLS] </a:t>
            </a:r>
            <a:r>
              <a:rPr lang="ja-JP" altLang="en-US" sz="1100" dirty="0">
                <a:latin typeface="+mn-ea"/>
                <a:ea typeface="+mn-ea"/>
              </a:rPr>
              <a:t>に対応するベクトルを </a:t>
            </a:r>
            <a:r>
              <a:rPr lang="en-US" altLang="ja-JP" sz="1100" dirty="0">
                <a:latin typeface="+mn-ea"/>
                <a:ea typeface="+mn-ea"/>
              </a:rPr>
              <a:t>E_{sum} </a:t>
            </a:r>
            <a:r>
              <a:rPr lang="ja-JP" altLang="en-US" sz="1100" dirty="0">
                <a:latin typeface="+mn-ea"/>
                <a:ea typeface="+mn-ea"/>
              </a:rPr>
              <a:t>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そしてこれらを、</a:t>
            </a:r>
            <a:r>
              <a:rPr lang="en-US" altLang="ja-JP" sz="1100" dirty="0">
                <a:latin typeface="+mn-ea"/>
                <a:ea typeface="+mn-ea"/>
              </a:rPr>
              <a:t>pooling </a:t>
            </a:r>
            <a:r>
              <a:rPr lang="ja-JP" altLang="en-US" sz="1100" dirty="0">
                <a:latin typeface="+mn-ea"/>
                <a:ea typeface="+mn-ea"/>
              </a:rPr>
              <a:t>層へ入力し、 その後 </a:t>
            </a:r>
            <a:r>
              <a:rPr lang="en-US" altLang="ja-JP" sz="1100" dirty="0">
                <a:latin typeface="+mn-ea"/>
                <a:ea typeface="+mn-ea"/>
              </a:rPr>
              <a:t>1 </a:t>
            </a:r>
            <a:r>
              <a:rPr lang="ja-JP" altLang="en-US" sz="1100" dirty="0">
                <a:latin typeface="+mn-ea"/>
                <a:ea typeface="+mn-ea"/>
              </a:rPr>
              <a:t>層の分類器を通してラベルを推定します。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このような実験を従来手法と比較しました。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実験結果がこちらのようになります。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Accuracy</a:t>
            </a:r>
            <a:r>
              <a:rPr lang="ja-JP" altLang="en-US" sz="1100" dirty="0">
                <a:latin typeface="+mn-ea"/>
                <a:ea typeface="+mn-ea"/>
              </a:rPr>
              <a:t>及び、</a:t>
            </a:r>
            <a:r>
              <a:rPr lang="en-US" altLang="ja-JP" sz="1100" dirty="0">
                <a:latin typeface="+mn-ea"/>
                <a:ea typeface="+mn-ea"/>
              </a:rPr>
              <a:t>F</a:t>
            </a:r>
            <a:r>
              <a:rPr lang="ja-JP" altLang="en-US" sz="1100" dirty="0">
                <a:latin typeface="+mn-ea"/>
                <a:ea typeface="+mn-ea"/>
              </a:rPr>
              <a:t>値においてどちらも提案手法のほうが若干上回る結果となり、提案手法の有効性を確認できました。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またこのような結果が生まれた考察としては、</a:t>
            </a:r>
            <a:r>
              <a:rPr lang="en-US" altLang="ja-JP" sz="1100" dirty="0">
                <a:latin typeface="+mn-ea"/>
                <a:ea typeface="+mn-ea"/>
              </a:rPr>
              <a:t>BERT </a:t>
            </a:r>
            <a:r>
              <a:rPr lang="ja-JP" altLang="en-US" sz="1100" dirty="0">
                <a:latin typeface="+mn-ea"/>
                <a:ea typeface="+mn-ea"/>
              </a:rPr>
              <a:t>モデルの特性上、</a:t>
            </a:r>
            <a:r>
              <a:rPr lang="en-US" altLang="ja-JP" sz="1100" dirty="0">
                <a:latin typeface="+mn-ea"/>
                <a:ea typeface="+mn-ea"/>
              </a:rPr>
              <a:t>512</a:t>
            </a:r>
            <a:r>
              <a:rPr lang="ja-JP" altLang="en-US" sz="1100" dirty="0">
                <a:latin typeface="+mn-ea"/>
                <a:ea typeface="+mn-ea"/>
              </a:rPr>
              <a:t>トークンまでしか入力できず、</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元データが十分に長い場合重要な情報が欠損してしまうことに由来すると考えられます。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ヒストグラムに関して</a:t>
            </a:r>
            <a:r>
              <a:rPr lang="en-US" altLang="ja-JP" sz="1100" dirty="0">
                <a:latin typeface="+mn-ea"/>
                <a:ea typeface="+mn-ea"/>
              </a:rPr>
              <a:t>)</a:t>
            </a:r>
            <a:r>
              <a:rPr lang="ja-JP" altLang="en-US" sz="1100" dirty="0">
                <a:latin typeface="+mn-ea"/>
                <a:ea typeface="+mn-ea"/>
              </a:rPr>
              <a:t>右図は訓練データにおける、元データと要約データのトークン数の分布です。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赤い線は </a:t>
            </a:r>
            <a:r>
              <a:rPr lang="en-US" altLang="ja-JP" sz="1100" dirty="0">
                <a:latin typeface="+mn-ea"/>
                <a:ea typeface="+mn-ea"/>
              </a:rPr>
              <a:t>BERT </a:t>
            </a:r>
            <a:r>
              <a:rPr lang="ja-JP" altLang="en-US" sz="1100" dirty="0">
                <a:latin typeface="+mn-ea"/>
                <a:ea typeface="+mn-ea"/>
              </a:rPr>
              <a:t>の最大長である</a:t>
            </a:r>
            <a:r>
              <a:rPr lang="en-US" altLang="ja-JP" sz="1100" dirty="0">
                <a:latin typeface="+mn-ea"/>
                <a:ea typeface="+mn-ea"/>
              </a:rPr>
              <a:t>512</a:t>
            </a:r>
            <a:r>
              <a:rPr lang="ja-JP" altLang="en-US" sz="1100" dirty="0">
                <a:latin typeface="+mn-ea"/>
                <a:ea typeface="+mn-ea"/>
              </a:rPr>
              <a:t>を表しています。図のように要約することによってトークン数が </a:t>
            </a:r>
            <a:r>
              <a:rPr lang="en-US" altLang="ja-JP" sz="1100" dirty="0">
                <a:latin typeface="+mn-ea"/>
                <a:ea typeface="+mn-ea"/>
              </a:rPr>
              <a:t>512 </a:t>
            </a:r>
            <a:r>
              <a:rPr lang="ja-JP" altLang="en-US" sz="1100" dirty="0">
                <a:latin typeface="+mn-ea"/>
                <a:ea typeface="+mn-ea"/>
              </a:rPr>
              <a:t>を</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オーバーすることを回避することが出来、欠落した原文の重要な文脈情報を補完していると考えられます。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また、学習曲線においても、</a:t>
            </a:r>
            <a:r>
              <a:rPr lang="en-US" altLang="ja-JP" sz="1100" dirty="0">
                <a:latin typeface="+mn-ea"/>
                <a:ea typeface="+mn-ea"/>
              </a:rPr>
              <a:t>E_{sum}</a:t>
            </a:r>
            <a:r>
              <a:rPr lang="ja-JP" altLang="en-US" sz="1100" dirty="0">
                <a:latin typeface="+mn-ea"/>
                <a:ea typeface="+mn-ea"/>
              </a:rPr>
              <a:t>の係数</a:t>
            </a:r>
            <a:r>
              <a:rPr lang="en-US" altLang="ja-JP" sz="1100" dirty="0">
                <a:latin typeface="+mn-ea"/>
                <a:ea typeface="+mn-ea"/>
              </a:rPr>
              <a:t>r</a:t>
            </a:r>
            <a:r>
              <a:rPr lang="ja-JP" altLang="en-US" sz="1100" dirty="0">
                <a:latin typeface="+mn-ea"/>
                <a:ea typeface="+mn-ea"/>
              </a:rPr>
              <a:t>について一定の値を保っていることからも</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学習においてある程度の貢献をしているとも考えられます。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今後の課題としましては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ご清聴ありがとうございました。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336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JP" altLang="en-US" dirty="0"/>
              <a:t>それでは「</a:t>
            </a:r>
            <a:r>
              <a:rPr lang="en-US" altLang="ja-JP" sz="1100" b="0" i="0" u="none" strike="noStrike" cap="none" dirty="0">
                <a:solidFill>
                  <a:srgbClr val="FFFFFF"/>
                </a:solidFill>
                <a:latin typeface="+mj-ea"/>
                <a:ea typeface="+mj-ea"/>
                <a:cs typeface="Arial"/>
                <a:sym typeface="Arial"/>
              </a:rPr>
              <a:t>BERT </a:t>
            </a:r>
            <a:r>
              <a:rPr lang="ja-JP" altLang="en-US" sz="1100" b="0" i="0" u="none" strike="noStrike" cap="none" dirty="0">
                <a:solidFill>
                  <a:srgbClr val="FFFFFF"/>
                </a:solidFill>
                <a:latin typeface="+mj-ea"/>
                <a:ea typeface="+mj-ea"/>
                <a:cs typeface="Arial"/>
                <a:sym typeface="Arial"/>
              </a:rPr>
              <a:t>を用いた原文と要約文の分散表現の最適な統合手法の検討</a:t>
            </a:r>
            <a:r>
              <a:rPr lang="ja-JP" altLang="en-US" dirty="0"/>
              <a:t>」と題しまして創発ソフトウェア研究室の高山が発表させていただきます。</a:t>
            </a:r>
            <a:endParaRPr lang="en-US" altLang="ja-JP" dirty="0"/>
          </a:p>
          <a:p>
            <a:pPr marL="0" lvl="0" indent="0" algn="l" rtl="0">
              <a:spcBef>
                <a:spcPts val="0"/>
              </a:spcBef>
              <a:spcAft>
                <a:spcPts val="0"/>
              </a:spcAft>
              <a:buNone/>
            </a:pPr>
            <a:r>
              <a:rPr lang="ja-JP" altLang="en-US" dirty="0"/>
              <a:t>ーーーーーーーーーーーーーーー</a:t>
            </a:r>
            <a:endParaRPr lang="en-US" altLang="ja-JP" dirty="0"/>
          </a:p>
          <a:p>
            <a:pPr marL="0" lvl="0" indent="0" algn="l" rtl="0">
              <a:spcBef>
                <a:spcPts val="0"/>
              </a:spcBef>
              <a:spcAft>
                <a:spcPts val="0"/>
              </a:spcAft>
              <a:buNone/>
            </a:pPr>
            <a:r>
              <a:rPr lang="ja-JP" altLang="en-US" dirty="0"/>
              <a:t>近年</a:t>
            </a:r>
            <a:r>
              <a:rPr lang="en-US" altLang="ja-JP" dirty="0"/>
              <a:t>, </a:t>
            </a:r>
            <a:r>
              <a:rPr lang="ja-JP" altLang="en-US" dirty="0"/>
              <a:t>深層学習をはじめとする機械学習手法は目覚ましい発展を遂げており</a:t>
            </a:r>
            <a:r>
              <a:rPr lang="en-US" altLang="ja-JP" dirty="0"/>
              <a:t>,</a:t>
            </a:r>
          </a:p>
          <a:p>
            <a:pPr marL="0" lvl="0" indent="0" algn="l" rtl="0">
              <a:spcBef>
                <a:spcPts val="0"/>
              </a:spcBef>
              <a:spcAft>
                <a:spcPts val="0"/>
              </a:spcAft>
              <a:buNone/>
            </a:pPr>
            <a:r>
              <a:rPr lang="ja-JP" altLang="en-US" dirty="0"/>
              <a:t>特に</a:t>
            </a:r>
            <a:r>
              <a:rPr lang="en-US" altLang="ja-JP" dirty="0"/>
              <a:t>, </a:t>
            </a:r>
            <a:r>
              <a:rPr lang="ja-JP" altLang="en-US" dirty="0"/>
              <a:t>自然言語処理の分野では</a:t>
            </a:r>
            <a:r>
              <a:rPr lang="en-US" altLang="ja-JP" dirty="0"/>
              <a:t>, Transformer </a:t>
            </a:r>
            <a:r>
              <a:rPr lang="ja-JP" altLang="en-US" dirty="0"/>
              <a:t>を用いた </a:t>
            </a:r>
            <a:r>
              <a:rPr lang="en-US" altLang="ja-JP" dirty="0"/>
              <a:t>BERT </a:t>
            </a:r>
            <a:r>
              <a:rPr lang="ja-JP" altLang="en-US" dirty="0"/>
              <a:t>や </a:t>
            </a:r>
            <a:r>
              <a:rPr lang="en-US" altLang="ja-JP" dirty="0"/>
              <a:t>GPT </a:t>
            </a:r>
            <a:r>
              <a:rPr lang="ja-JP" altLang="en-US" dirty="0"/>
              <a:t>といった大規模言語モデルが様々なタスクにおいて大きな成果を上げており、</a:t>
            </a:r>
            <a:endParaRPr lang="en-US" altLang="ja-JP" dirty="0"/>
          </a:p>
          <a:p>
            <a:pPr marL="0" lvl="0" indent="0" algn="l" rtl="0">
              <a:spcBef>
                <a:spcPts val="0"/>
              </a:spcBef>
              <a:spcAft>
                <a:spcPts val="0"/>
              </a:spcAft>
              <a:buNone/>
            </a:pPr>
            <a:r>
              <a:rPr lang="ja-JP" altLang="en-US" dirty="0"/>
              <a:t>テキスト分類や情報検索</a:t>
            </a:r>
            <a:r>
              <a:rPr lang="en-US" altLang="ja-JP" dirty="0"/>
              <a:t>, </a:t>
            </a:r>
            <a:r>
              <a:rPr lang="ja-JP" altLang="en-US" dirty="0"/>
              <a:t>感情分析</a:t>
            </a:r>
            <a:r>
              <a:rPr lang="en-US" altLang="ja-JP" dirty="0"/>
              <a:t>, </a:t>
            </a:r>
            <a:r>
              <a:rPr lang="ja-JP" altLang="en-US" dirty="0"/>
              <a:t>推薦システムなど</a:t>
            </a:r>
            <a:r>
              <a:rPr lang="en-US" altLang="ja-JP" dirty="0"/>
              <a:t>, </a:t>
            </a:r>
            <a:r>
              <a:rPr lang="ja-JP" altLang="en-US" dirty="0"/>
              <a:t>多くのアプリケーションにおいて</a:t>
            </a:r>
            <a:r>
              <a:rPr lang="en-US" altLang="ja-JP" dirty="0"/>
              <a:t>LLM</a:t>
            </a:r>
            <a:r>
              <a:rPr lang="ja-JP" altLang="en-US" dirty="0"/>
              <a:t>の活用が期待されています。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よって、より高精度なモデルを作るためには</a:t>
            </a:r>
            <a:r>
              <a:rPr lang="ja-JP" altLang="en-US" sz="1100" dirty="0">
                <a:latin typeface="+mn-ea"/>
                <a:ea typeface="+mn-ea"/>
              </a:rPr>
              <a:t>文章全体の適切な分散表現を得るためのプーリング戦略が重要となります。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一般に</a:t>
            </a:r>
            <a:r>
              <a:rPr lang="en-US" altLang="ja-JP" sz="1100" dirty="0">
                <a:latin typeface="+mn-ea"/>
                <a:ea typeface="+mn-ea"/>
              </a:rPr>
              <a:t>BERT</a:t>
            </a:r>
            <a:r>
              <a:rPr lang="ja-JP" altLang="en-US" sz="1100" dirty="0">
                <a:latin typeface="+mn-ea"/>
                <a:ea typeface="+mn-ea"/>
              </a:rPr>
              <a:t>を用いたテキスト分類タスクなどでは、図のような 文頭を表す</a:t>
            </a:r>
            <a:r>
              <a:rPr lang="en-US" altLang="ja-JP" sz="1100" dirty="0">
                <a:latin typeface="+mn-ea"/>
                <a:ea typeface="+mn-ea"/>
              </a:rPr>
              <a:t>CLS</a:t>
            </a:r>
            <a:r>
              <a:rPr lang="ja-JP" altLang="en-US" sz="1100" dirty="0">
                <a:latin typeface="+mn-ea"/>
                <a:ea typeface="+mn-ea"/>
              </a:rPr>
              <a:t>トークンに対応するベクトル</a:t>
            </a:r>
            <a:r>
              <a:rPr lang="en-US" altLang="ja-JP" sz="1100" dirty="0">
                <a:latin typeface="+mn-ea"/>
                <a:ea typeface="+mn-ea"/>
              </a:rPr>
              <a:t>E_{CLS}</a:t>
            </a:r>
            <a:r>
              <a:rPr lang="ja-JP" altLang="en-US" sz="1100" dirty="0">
                <a:latin typeface="+mn-ea"/>
                <a:ea typeface="+mn-ea"/>
              </a:rPr>
              <a:t>を文の分散表現としてそのまま用いたり</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各トークンに対応するベクトル集合の平均 </a:t>
            </a:r>
            <a:r>
              <a:rPr lang="en-US" altLang="ja-JP" sz="1100" dirty="0">
                <a:latin typeface="+mn-ea"/>
                <a:ea typeface="+mn-ea"/>
              </a:rPr>
              <a:t>E_{Avg} </a:t>
            </a:r>
            <a:r>
              <a:rPr lang="ja-JP" altLang="en-US" sz="1100" dirty="0">
                <a:latin typeface="+mn-ea"/>
                <a:ea typeface="+mn-ea"/>
              </a:rPr>
              <a:t>を文の分散表現として用いることが多いですが</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これらの手法はコンピュータヴィジョンの領域で提案されたものをなぞらえたものであり</a:t>
            </a:r>
            <a:r>
              <a:rPr lang="en-US" altLang="ja-JP" sz="1100" dirty="0">
                <a:latin typeface="+mn-ea"/>
                <a:ea typeface="+mn-ea"/>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自然言語処理分野におけるプーリング手法は数少なく</a:t>
            </a:r>
            <a:r>
              <a:rPr lang="en-US" altLang="ja-JP" sz="1100" dirty="0">
                <a:latin typeface="+mn-ea"/>
                <a:ea typeface="+mn-ea"/>
              </a:rPr>
              <a:t>, </a:t>
            </a:r>
            <a:r>
              <a:rPr lang="ja-JP" altLang="en-US" sz="1100" dirty="0">
                <a:latin typeface="+mn-ea"/>
                <a:ea typeface="+mn-ea"/>
              </a:rPr>
              <a:t>その効果に関する理解は不十分である事実があります。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よって、本研究では対話型の大規模言語モデル</a:t>
            </a:r>
            <a:r>
              <a:rPr lang="en-US" altLang="ja-JP" sz="1100" dirty="0">
                <a:latin typeface="+mn-ea"/>
                <a:ea typeface="+mn-ea"/>
              </a:rPr>
              <a:t>API</a:t>
            </a:r>
            <a:r>
              <a:rPr lang="ja-JP" altLang="en-US" sz="1100" dirty="0">
                <a:latin typeface="+mn-ea"/>
                <a:ea typeface="+mn-ea"/>
              </a:rPr>
              <a:t>を用いて生成した要約文を学習に組み込むことでより最適な分散表現を得る手法を提案します。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従来研究として大和らによる</a:t>
            </a:r>
            <a:r>
              <a:rPr lang="en-US" altLang="ja-JP" sz="1100" dirty="0">
                <a:latin typeface="+mn-ea"/>
                <a:ea typeface="+mn-ea"/>
              </a:rPr>
              <a:t>CLS-Average Pooling </a:t>
            </a:r>
            <a:r>
              <a:rPr lang="ja-JP" altLang="en-US" sz="1100" dirty="0">
                <a:latin typeface="+mn-ea"/>
                <a:ea typeface="+mn-ea"/>
              </a:rPr>
              <a:t>層、</a:t>
            </a:r>
            <a:r>
              <a:rPr lang="en-US" altLang="ja-JP" sz="1100" dirty="0">
                <a:latin typeface="+mn-ea"/>
                <a:ea typeface="+mn-ea"/>
              </a:rPr>
              <a:t>CAP</a:t>
            </a:r>
            <a:r>
              <a:rPr lang="ja-JP" altLang="en-US" sz="1100" dirty="0">
                <a:latin typeface="+mn-ea"/>
                <a:ea typeface="+mn-ea"/>
              </a:rPr>
              <a:t>層の導入が提唱されており、これは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これをもとに、本研究では</a:t>
            </a:r>
            <a:r>
              <a:rPr lang="en-US" altLang="ja-JP" sz="1100" dirty="0">
                <a:latin typeface="+mn-ea"/>
                <a:ea typeface="+mn-ea"/>
              </a:rPr>
              <a:t>CAP</a:t>
            </a:r>
            <a:r>
              <a:rPr lang="ja-JP" altLang="en-US" sz="1100" dirty="0">
                <a:latin typeface="+mn-ea"/>
                <a:ea typeface="+mn-ea"/>
              </a:rPr>
              <a:t>層における要約ベクトル項</a:t>
            </a:r>
            <a:r>
              <a:rPr lang="en-US" altLang="ja-JP" sz="1100" dirty="0">
                <a:latin typeface="+mn-ea"/>
                <a:ea typeface="+mn-ea"/>
              </a:rPr>
              <a:t>E_{sum} </a:t>
            </a:r>
            <a:r>
              <a:rPr lang="ja-JP" altLang="en-US" sz="1100" dirty="0">
                <a:latin typeface="+mn-ea"/>
                <a:ea typeface="+mn-ea"/>
              </a:rPr>
              <a:t>の追加を行ったプーリング手法について検討します。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パーッと言って</a:t>
            </a:r>
            <a:r>
              <a:rPr lang="en-US" altLang="ja-JP" sz="1100" dirty="0">
                <a:latin typeface="+mn-ea"/>
                <a:ea typeface="+mn-ea"/>
              </a:rPr>
              <a:t>) E_{sum} </a:t>
            </a:r>
            <a:r>
              <a:rPr lang="ja-JP" altLang="en-US" sz="1100" dirty="0">
                <a:latin typeface="+mn-ea"/>
                <a:ea typeface="+mn-ea"/>
              </a:rPr>
              <a:t>の算出については後に説明します。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a:t>
            </a:r>
            <a:r>
              <a:rPr lang="en-US" altLang="ja-JP" sz="1100" dirty="0">
                <a:latin typeface="+mn-ea"/>
                <a:ea typeface="+mn-ea"/>
              </a:rPr>
              <a:t>livedoor </a:t>
            </a:r>
            <a:r>
              <a:rPr lang="ja-JP" altLang="en-US" sz="1100" dirty="0">
                <a:latin typeface="+mn-ea"/>
                <a:ea typeface="+mn-ea"/>
              </a:rPr>
              <a:t>ニュースコーパスデータセットを用いたテキスト分類を行います。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（パーッという）</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事前準備として、まずデータセットに含まれるタイトルや本文の情報から記事本文の要約文を生成します。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生成方法は以下のようなプロンプトを作成し、大規模言語モデル</a:t>
            </a:r>
            <a:r>
              <a:rPr lang="en-US" altLang="ja-JP" sz="1100" dirty="0">
                <a:latin typeface="+mn-ea"/>
                <a:ea typeface="+mn-ea"/>
              </a:rPr>
              <a:t>API</a:t>
            </a:r>
            <a:r>
              <a:rPr lang="ja-JP" altLang="en-US" sz="1100" dirty="0">
                <a:latin typeface="+mn-ea"/>
                <a:ea typeface="+mn-ea"/>
              </a:rPr>
              <a:t>からの回答を要約文とします。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本研究では大規模言語モデル</a:t>
            </a:r>
            <a:r>
              <a:rPr lang="en-US" altLang="ja-JP" sz="1100" dirty="0">
                <a:latin typeface="+mn-ea"/>
                <a:ea typeface="+mn-ea"/>
              </a:rPr>
              <a:t>API</a:t>
            </a:r>
            <a:r>
              <a:rPr lang="ja-JP" altLang="en-US" sz="1100" dirty="0">
                <a:latin typeface="+mn-ea"/>
                <a:ea typeface="+mn-ea"/>
              </a:rPr>
              <a:t>として</a:t>
            </a:r>
            <a:r>
              <a:rPr lang="en-US" altLang="ja-JP" sz="1100" dirty="0">
                <a:latin typeface="+mn-ea"/>
                <a:ea typeface="+mn-ea"/>
              </a:rPr>
              <a:t>Preferred </a:t>
            </a:r>
            <a:r>
              <a:rPr lang="en-US" altLang="ja-JP" sz="1100" dirty="0" err="1">
                <a:latin typeface="+mn-ea"/>
                <a:ea typeface="+mn-ea"/>
              </a:rPr>
              <a:t>NetWorks</a:t>
            </a:r>
            <a:r>
              <a:rPr lang="ja-JP" altLang="en-US" sz="1100" dirty="0">
                <a:latin typeface="+mn-ea"/>
                <a:ea typeface="+mn-ea"/>
              </a:rPr>
              <a:t>が提供している</a:t>
            </a:r>
            <a:r>
              <a:rPr lang="en-US" altLang="ja-JP" sz="1100" dirty="0" err="1">
                <a:latin typeface="+mn-ea"/>
                <a:ea typeface="+mn-ea"/>
              </a:rPr>
              <a:t>PLaMo</a:t>
            </a:r>
            <a:r>
              <a:rPr lang="en-US" altLang="ja-JP" sz="1100" dirty="0">
                <a:latin typeface="+mn-ea"/>
                <a:ea typeface="+mn-ea"/>
              </a:rPr>
              <a:t> </a:t>
            </a:r>
            <a:r>
              <a:rPr lang="ja-JP" altLang="en-US" sz="1100" dirty="0">
                <a:latin typeface="+mn-ea"/>
                <a:ea typeface="+mn-ea"/>
              </a:rPr>
              <a:t>を使用しました。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そして各カテゴリの記事を訓練、検証、テストデータに</a:t>
            </a:r>
            <a:r>
              <a:rPr lang="en-US" altLang="ja-JP" sz="1100" dirty="0">
                <a:latin typeface="+mn-ea"/>
                <a:ea typeface="+mn-ea"/>
              </a:rPr>
              <a:t>8:1:1</a:t>
            </a:r>
            <a:r>
              <a:rPr lang="ja-JP" altLang="en-US" sz="1100" dirty="0">
                <a:latin typeface="+mn-ea"/>
                <a:ea typeface="+mn-ea"/>
              </a:rPr>
              <a:t>になるように分割します。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データセットに関するメタ情報はこちらをご覧ください。</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提案手法の有効性を示すため、図のようなモデルでテキスト分類タスクを解きます。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元データを処理する</a:t>
            </a:r>
            <a:r>
              <a:rPr lang="en-US" altLang="ja-JP" sz="1100" dirty="0">
                <a:latin typeface="+mn-ea"/>
                <a:ea typeface="+mn-ea"/>
              </a:rPr>
              <a:t>BERT 1 </a:t>
            </a:r>
            <a:r>
              <a:rPr lang="ja-JP" altLang="en-US" sz="1100" dirty="0">
                <a:latin typeface="+mn-ea"/>
                <a:ea typeface="+mn-ea"/>
              </a:rPr>
              <a:t>と 要約文を処理する</a:t>
            </a:r>
            <a:r>
              <a:rPr lang="en-US" altLang="ja-JP" sz="1100" dirty="0">
                <a:latin typeface="+mn-ea"/>
                <a:ea typeface="+mn-ea"/>
              </a:rPr>
              <a:t>BERT 2 </a:t>
            </a:r>
            <a:r>
              <a:rPr lang="ja-JP" altLang="en-US" sz="1100" dirty="0">
                <a:latin typeface="+mn-ea"/>
                <a:ea typeface="+mn-ea"/>
              </a:rPr>
              <a:t>の独立した訓練済日本語</a:t>
            </a:r>
            <a:r>
              <a:rPr lang="en-US" altLang="ja-JP" sz="1100" dirty="0">
                <a:latin typeface="+mn-ea"/>
                <a:ea typeface="+mn-ea"/>
              </a:rPr>
              <a:t>BERT</a:t>
            </a:r>
            <a:r>
              <a:rPr lang="ja-JP" altLang="en-US" sz="1100" dirty="0">
                <a:latin typeface="+mn-ea"/>
                <a:ea typeface="+mn-ea"/>
              </a:rPr>
              <a:t>モデルを用意し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図のように入力形式を整えたものを </a:t>
            </a:r>
            <a:r>
              <a:rPr lang="en-US" altLang="ja-JP" sz="1100" dirty="0">
                <a:latin typeface="+mn-ea"/>
                <a:ea typeface="+mn-ea"/>
              </a:rPr>
              <a:t>BERT </a:t>
            </a:r>
            <a:r>
              <a:rPr lang="ja-JP" altLang="en-US" sz="1100" dirty="0">
                <a:latin typeface="+mn-ea"/>
                <a:ea typeface="+mn-ea"/>
              </a:rPr>
              <a:t>への入力とし、分散表現を得ます。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1 </a:t>
            </a:r>
            <a:r>
              <a:rPr lang="ja-JP" altLang="en-US" sz="1100" dirty="0">
                <a:latin typeface="+mn-ea"/>
                <a:ea typeface="+mn-ea"/>
              </a:rPr>
              <a:t>からは従来手法と同様に元データに対する </a:t>
            </a:r>
            <a:r>
              <a:rPr lang="en-US" altLang="ja-JP" sz="1100" dirty="0">
                <a:latin typeface="+mn-ea"/>
                <a:ea typeface="+mn-ea"/>
              </a:rPr>
              <a:t>E_{</a:t>
            </a:r>
            <a:r>
              <a:rPr lang="en-US" altLang="ja-JP" sz="1100" dirty="0" err="1">
                <a:latin typeface="+mn-ea"/>
                <a:ea typeface="+mn-ea"/>
              </a:rPr>
              <a:t>cls</a:t>
            </a:r>
            <a:r>
              <a:rPr lang="en-US" altLang="ja-JP" sz="1100" dirty="0">
                <a:latin typeface="+mn-ea"/>
                <a:ea typeface="+mn-ea"/>
              </a:rPr>
              <a:t>}</a:t>
            </a:r>
            <a:r>
              <a:rPr lang="ja-JP" altLang="en-US" sz="1100" dirty="0">
                <a:latin typeface="+mn-ea"/>
                <a:ea typeface="+mn-ea"/>
              </a:rPr>
              <a:t>と</a:t>
            </a:r>
            <a:r>
              <a:rPr lang="en-US" altLang="ja-JP" sz="1100" dirty="0">
                <a:latin typeface="+mn-ea"/>
                <a:ea typeface="+mn-ea"/>
              </a:rPr>
              <a:t>E_{Avg}</a:t>
            </a:r>
            <a:r>
              <a:rPr lang="ja-JP" altLang="en-US" sz="1100" dirty="0">
                <a:latin typeface="+mn-ea"/>
                <a:ea typeface="+mn-ea"/>
              </a:rPr>
              <a:t>を算出し、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2 </a:t>
            </a:r>
            <a:r>
              <a:rPr lang="ja-JP" altLang="en-US" sz="1100" dirty="0">
                <a:latin typeface="+mn-ea"/>
                <a:ea typeface="+mn-ea"/>
              </a:rPr>
              <a:t>からは </a:t>
            </a:r>
            <a:r>
              <a:rPr lang="en-US" altLang="ja-JP" sz="1100" dirty="0">
                <a:latin typeface="+mn-ea"/>
                <a:ea typeface="+mn-ea"/>
              </a:rPr>
              <a:t>[CLS] </a:t>
            </a:r>
            <a:r>
              <a:rPr lang="ja-JP" altLang="en-US" sz="1100" dirty="0">
                <a:latin typeface="+mn-ea"/>
                <a:ea typeface="+mn-ea"/>
              </a:rPr>
              <a:t>に対応するベクトルを </a:t>
            </a:r>
            <a:r>
              <a:rPr lang="en-US" altLang="ja-JP" sz="1100" dirty="0">
                <a:latin typeface="+mn-ea"/>
                <a:ea typeface="+mn-ea"/>
              </a:rPr>
              <a:t>E_{sum} </a:t>
            </a:r>
            <a:r>
              <a:rPr lang="ja-JP" altLang="en-US" sz="1100" dirty="0">
                <a:latin typeface="+mn-ea"/>
                <a:ea typeface="+mn-ea"/>
              </a:rPr>
              <a:t>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そしてこれらを、</a:t>
            </a:r>
            <a:r>
              <a:rPr lang="en-US" altLang="ja-JP" sz="1100" dirty="0">
                <a:latin typeface="+mn-ea"/>
                <a:ea typeface="+mn-ea"/>
              </a:rPr>
              <a:t>pooling </a:t>
            </a:r>
            <a:r>
              <a:rPr lang="ja-JP" altLang="en-US" sz="1100" dirty="0">
                <a:latin typeface="+mn-ea"/>
                <a:ea typeface="+mn-ea"/>
              </a:rPr>
              <a:t>層へ入力し、 その後 </a:t>
            </a:r>
            <a:r>
              <a:rPr lang="en-US" altLang="ja-JP" sz="1100" dirty="0">
                <a:latin typeface="+mn-ea"/>
                <a:ea typeface="+mn-ea"/>
              </a:rPr>
              <a:t>1 </a:t>
            </a:r>
            <a:r>
              <a:rPr lang="ja-JP" altLang="en-US" sz="1100" dirty="0">
                <a:latin typeface="+mn-ea"/>
                <a:ea typeface="+mn-ea"/>
              </a:rPr>
              <a:t>層の分類器を通してラベルを推定します。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このような実験を従来手法と比較しました。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実験結果がこちらのようになります。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Accuracy</a:t>
            </a:r>
            <a:r>
              <a:rPr lang="ja-JP" altLang="en-US" sz="1100" dirty="0">
                <a:latin typeface="+mn-ea"/>
                <a:ea typeface="+mn-ea"/>
              </a:rPr>
              <a:t>及び、</a:t>
            </a:r>
            <a:r>
              <a:rPr lang="en-US" altLang="ja-JP" sz="1100" dirty="0">
                <a:latin typeface="+mn-ea"/>
                <a:ea typeface="+mn-ea"/>
              </a:rPr>
              <a:t>F</a:t>
            </a:r>
            <a:r>
              <a:rPr lang="ja-JP" altLang="en-US" sz="1100" dirty="0">
                <a:latin typeface="+mn-ea"/>
                <a:ea typeface="+mn-ea"/>
              </a:rPr>
              <a:t>値においてどちらも提案手法のほうが若干上回る結果となり、提案手法の有効性を確認できました。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またこのような結果が生まれた考察としては、</a:t>
            </a:r>
            <a:r>
              <a:rPr lang="en-US" altLang="ja-JP" sz="1100" dirty="0">
                <a:latin typeface="+mn-ea"/>
                <a:ea typeface="+mn-ea"/>
              </a:rPr>
              <a:t>BERT </a:t>
            </a:r>
            <a:r>
              <a:rPr lang="ja-JP" altLang="en-US" sz="1100" dirty="0">
                <a:latin typeface="+mn-ea"/>
                <a:ea typeface="+mn-ea"/>
              </a:rPr>
              <a:t>モデルの特性上、</a:t>
            </a:r>
            <a:r>
              <a:rPr lang="en-US" altLang="ja-JP" sz="1100" dirty="0">
                <a:latin typeface="+mn-ea"/>
                <a:ea typeface="+mn-ea"/>
              </a:rPr>
              <a:t>512</a:t>
            </a:r>
            <a:r>
              <a:rPr lang="ja-JP" altLang="en-US" sz="1100" dirty="0">
                <a:latin typeface="+mn-ea"/>
                <a:ea typeface="+mn-ea"/>
              </a:rPr>
              <a:t>トークンまでしか入力できず、</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元データが十分に長い場合重要な情報が欠損してしまうことに由来すると考えられます。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ヒストグラムに関して</a:t>
            </a:r>
            <a:r>
              <a:rPr lang="en-US" altLang="ja-JP" sz="1100" dirty="0">
                <a:latin typeface="+mn-ea"/>
                <a:ea typeface="+mn-ea"/>
              </a:rPr>
              <a:t>)</a:t>
            </a:r>
            <a:r>
              <a:rPr lang="ja-JP" altLang="en-US" sz="1100" dirty="0">
                <a:latin typeface="+mn-ea"/>
                <a:ea typeface="+mn-ea"/>
              </a:rPr>
              <a:t>右図は訓練データにおける、元データと要約データのトークン数の分布です。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赤い線は </a:t>
            </a:r>
            <a:r>
              <a:rPr lang="en-US" altLang="ja-JP" sz="1100" dirty="0">
                <a:latin typeface="+mn-ea"/>
                <a:ea typeface="+mn-ea"/>
              </a:rPr>
              <a:t>BERT </a:t>
            </a:r>
            <a:r>
              <a:rPr lang="ja-JP" altLang="en-US" sz="1100" dirty="0">
                <a:latin typeface="+mn-ea"/>
                <a:ea typeface="+mn-ea"/>
              </a:rPr>
              <a:t>の最大長である</a:t>
            </a:r>
            <a:r>
              <a:rPr lang="en-US" altLang="ja-JP" sz="1100" dirty="0">
                <a:latin typeface="+mn-ea"/>
                <a:ea typeface="+mn-ea"/>
              </a:rPr>
              <a:t>512</a:t>
            </a:r>
            <a:r>
              <a:rPr lang="ja-JP" altLang="en-US" sz="1100" dirty="0">
                <a:latin typeface="+mn-ea"/>
                <a:ea typeface="+mn-ea"/>
              </a:rPr>
              <a:t>を表しています。図のように要約することによってトークン数が </a:t>
            </a:r>
            <a:r>
              <a:rPr lang="en-US" altLang="ja-JP" sz="1100" dirty="0">
                <a:latin typeface="+mn-ea"/>
                <a:ea typeface="+mn-ea"/>
              </a:rPr>
              <a:t>512 </a:t>
            </a:r>
            <a:r>
              <a:rPr lang="ja-JP" altLang="en-US" sz="1100" dirty="0">
                <a:latin typeface="+mn-ea"/>
                <a:ea typeface="+mn-ea"/>
              </a:rPr>
              <a:t>を</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オーバーすることを回避することが出来、欠落した原文の重要な文脈情報を補完していると考えられます。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また、学習曲線においても、</a:t>
            </a:r>
            <a:r>
              <a:rPr lang="en-US" altLang="ja-JP" sz="1100" dirty="0">
                <a:latin typeface="+mn-ea"/>
                <a:ea typeface="+mn-ea"/>
              </a:rPr>
              <a:t>E_{sum}</a:t>
            </a:r>
            <a:r>
              <a:rPr lang="ja-JP" altLang="en-US" sz="1100" dirty="0">
                <a:latin typeface="+mn-ea"/>
                <a:ea typeface="+mn-ea"/>
              </a:rPr>
              <a:t>の係数</a:t>
            </a:r>
            <a:r>
              <a:rPr lang="en-US" altLang="ja-JP" sz="1100" dirty="0">
                <a:latin typeface="+mn-ea"/>
                <a:ea typeface="+mn-ea"/>
              </a:rPr>
              <a:t>r</a:t>
            </a:r>
            <a:r>
              <a:rPr lang="ja-JP" altLang="en-US" sz="1100" dirty="0">
                <a:latin typeface="+mn-ea"/>
                <a:ea typeface="+mn-ea"/>
              </a:rPr>
              <a:t>について一定の値を保っていることからも</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学習においてある程度の貢献をしているとも考えられます。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今後の課題としましては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ご清聴ありがとうございました。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858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body" idx="1"/>
          </p:nvPr>
        </p:nvSpPr>
        <p:spPr>
          <a:xfrm>
            <a:off x="1513440" y="1001592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1"/>
          <p:cNvSpPr txBox="1">
            <a:spLocks noGrp="1"/>
          </p:cNvSpPr>
          <p:nvPr>
            <p:ph type="body" idx="2"/>
          </p:nvPr>
        </p:nvSpPr>
        <p:spPr>
          <a:xfrm>
            <a:off x="1513440" y="2298276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3"/>
          </p:nvPr>
        </p:nvSpPr>
        <p:spPr>
          <a:xfrm>
            <a:off x="151344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4"/>
          </p:nvPr>
        </p:nvSpPr>
        <p:spPr>
          <a:xfrm>
            <a:off x="1547532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151344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2"/>
          </p:nvPr>
        </p:nvSpPr>
        <p:spPr>
          <a:xfrm>
            <a:off x="1072620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3"/>
          </p:nvPr>
        </p:nvSpPr>
        <p:spPr>
          <a:xfrm>
            <a:off x="1993860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4"/>
          </p:nvPr>
        </p:nvSpPr>
        <p:spPr>
          <a:xfrm>
            <a:off x="151344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5"/>
          </p:nvPr>
        </p:nvSpPr>
        <p:spPr>
          <a:xfrm>
            <a:off x="1072620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6"/>
          </p:nvPr>
        </p:nvSpPr>
        <p:spPr>
          <a:xfrm>
            <a:off x="1993860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
          <p:cNvSpPr txBox="1">
            <a:spLocks noGrp="1"/>
          </p:cNvSpPr>
          <p:nvPr>
            <p:ph type="subTitle" idx="1"/>
          </p:nvPr>
        </p:nvSpPr>
        <p:spPr>
          <a:xfrm>
            <a:off x="1513440" y="10015920"/>
            <a:ext cx="27247320" cy="24825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body" idx="1"/>
          </p:nvPr>
        </p:nvSpPr>
        <p:spPr>
          <a:xfrm>
            <a:off x="1513440" y="10015920"/>
            <a:ext cx="2724732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151344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5"/>
          <p:cNvSpPr txBox="1">
            <a:spLocks noGrp="1"/>
          </p:cNvSpPr>
          <p:nvPr>
            <p:ph type="body" idx="2"/>
          </p:nvPr>
        </p:nvSpPr>
        <p:spPr>
          <a:xfrm>
            <a:off x="1547532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1513440" y="1707840"/>
            <a:ext cx="27247320" cy="33134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8"/>
          <p:cNvSpPr txBox="1">
            <a:spLocks noGrp="1"/>
          </p:cNvSpPr>
          <p:nvPr>
            <p:ph type="body" idx="2"/>
          </p:nvPr>
        </p:nvSpPr>
        <p:spPr>
          <a:xfrm>
            <a:off x="1547532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8"/>
          <p:cNvSpPr txBox="1">
            <a:spLocks noGrp="1"/>
          </p:cNvSpPr>
          <p:nvPr>
            <p:ph type="body" idx="3"/>
          </p:nvPr>
        </p:nvSpPr>
        <p:spPr>
          <a:xfrm>
            <a:off x="151344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151344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9"/>
          <p:cNvSpPr txBox="1">
            <a:spLocks noGrp="1"/>
          </p:cNvSpPr>
          <p:nvPr>
            <p:ph type="body" idx="3"/>
          </p:nvPr>
        </p:nvSpPr>
        <p:spPr>
          <a:xfrm>
            <a:off x="1547532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0"/>
          <p:cNvSpPr txBox="1">
            <a:spLocks noGrp="1"/>
          </p:cNvSpPr>
          <p:nvPr>
            <p:ph type="body" idx="3"/>
          </p:nvPr>
        </p:nvSpPr>
        <p:spPr>
          <a:xfrm>
            <a:off x="1513440" y="2298276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2081520" y="39672720"/>
            <a:ext cx="6811560" cy="22784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ftr" idx="11"/>
          </p:nvPr>
        </p:nvSpPr>
        <p:spPr>
          <a:xfrm>
            <a:off x="10028520" y="39672720"/>
            <a:ext cx="10217520" cy="22784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sldNum" idx="12"/>
          </p:nvPr>
        </p:nvSpPr>
        <p:spPr>
          <a:xfrm>
            <a:off x="21381840" y="39672720"/>
            <a:ext cx="6811560" cy="22784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solidFill>
                <a:srgbClr val="000000"/>
              </a:solidFill>
              <a:latin typeface="Times New Roman"/>
              <a:ea typeface="Times New Roman"/>
              <a:cs typeface="Times New Roman"/>
              <a:sym typeface="Times New Roman"/>
            </a:endParaRPr>
          </a:p>
        </p:txBody>
      </p:sp>
      <p:sp>
        <p:nvSpPr>
          <p:cNvPr id="9" name="Google Shape;9;p1"/>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body" idx="1"/>
          </p:nvPr>
        </p:nvSpPr>
        <p:spPr>
          <a:xfrm>
            <a:off x="1513440" y="10015920"/>
            <a:ext cx="27247320" cy="248256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0.png"/><Relationship Id="rId26" Type="http://schemas.openxmlformats.org/officeDocument/2006/relationships/image" Target="../media/image30.png"/><Relationship Id="rId3" Type="http://schemas.openxmlformats.org/officeDocument/2006/relationships/image" Target="../media/image10.png"/><Relationship Id="rId21" Type="http://schemas.openxmlformats.org/officeDocument/2006/relationships/image" Target="../media/image25.png"/><Relationship Id="rId7" Type="http://schemas.openxmlformats.org/officeDocument/2006/relationships/image" Target="../media/image100.png"/><Relationship Id="rId12" Type="http://schemas.openxmlformats.org/officeDocument/2006/relationships/image" Target="../media/image15.png"/><Relationship Id="rId17" Type="http://schemas.openxmlformats.org/officeDocument/2006/relationships/image" Target="../media/image24.png"/><Relationship Id="rId25"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4.png"/><Relationship Id="rId24" Type="http://schemas.openxmlformats.org/officeDocument/2006/relationships/image" Target="../media/image28.svg"/><Relationship Id="rId5" Type="http://schemas.openxmlformats.org/officeDocument/2006/relationships/image" Target="../media/image80.png"/><Relationship Id="rId15" Type="http://schemas.openxmlformats.org/officeDocument/2006/relationships/image" Target="../media/image18.png"/><Relationship Id="rId23" Type="http://schemas.openxmlformats.org/officeDocument/2006/relationships/image" Target="../media/image27.png"/><Relationship Id="rId10" Type="http://schemas.openxmlformats.org/officeDocument/2006/relationships/image" Target="../media/image130.png"/><Relationship Id="rId19" Type="http://schemas.openxmlformats.org/officeDocument/2006/relationships/image" Target="../media/image22.png"/><Relationship Id="rId9" Type="http://schemas.openxmlformats.org/officeDocument/2006/relationships/image" Target="../media/image13.png"/><Relationship Id="rId14" Type="http://schemas.openxmlformats.org/officeDocument/2006/relationships/image" Target="../media/image17.png"/><Relationship Id="rId22" Type="http://schemas.openxmlformats.org/officeDocument/2006/relationships/image" Target="../media/image26.svg"/><Relationship Id="rId27"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1.png"/><Relationship Id="rId3" Type="http://schemas.openxmlformats.org/officeDocument/2006/relationships/image" Target="../media/image10.png"/><Relationship Id="rId21" Type="http://schemas.openxmlformats.org/officeDocument/2006/relationships/image" Target="../media/image26.svg"/><Relationship Id="rId7" Type="http://schemas.openxmlformats.org/officeDocument/2006/relationships/image" Target="../media/image12.png"/><Relationship Id="rId12" Type="http://schemas.openxmlformats.org/officeDocument/2006/relationships/image" Target="../media/image35.png"/><Relationship Id="rId17" Type="http://schemas.openxmlformats.org/officeDocument/2006/relationships/image" Target="../media/image20.png"/><Relationship Id="rId25" Type="http://schemas.openxmlformats.org/officeDocument/2006/relationships/image" Target="../media/image30.png"/><Relationship Id="rId2" Type="http://schemas.openxmlformats.org/officeDocument/2006/relationships/notesSlide" Target="../notesSlides/notesSlide4.xml"/><Relationship Id="rId16" Type="http://schemas.openxmlformats.org/officeDocument/2006/relationships/image" Target="../media/image36.png"/><Relationship Id="rId20"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15.png"/><Relationship Id="rId24" Type="http://schemas.openxmlformats.org/officeDocument/2006/relationships/image" Target="../media/image29.png"/><Relationship Id="rId5" Type="http://schemas.openxmlformats.org/officeDocument/2006/relationships/image" Target="../media/image11.png"/><Relationship Id="rId15" Type="http://schemas.openxmlformats.org/officeDocument/2006/relationships/image" Target="../media/image19.png"/><Relationship Id="rId23" Type="http://schemas.openxmlformats.org/officeDocument/2006/relationships/image" Target="../media/image28.sv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32.png"/><Relationship Id="rId9" Type="http://schemas.openxmlformats.org/officeDocument/2006/relationships/image" Target="../media/image34.png"/><Relationship Id="rId14" Type="http://schemas.openxmlformats.org/officeDocument/2006/relationships/image" Target="../media/image18.png"/><Relationship Id="rId22"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5" name="Google Shape;63;p14">
            <a:extLst>
              <a:ext uri="{FF2B5EF4-FFF2-40B4-BE49-F238E27FC236}">
                <a16:creationId xmlns:a16="http://schemas.microsoft.com/office/drawing/2014/main" id="{CFF9E174-A4B2-0A0F-5F02-04E94AE27313}"/>
              </a:ext>
            </a:extLst>
          </p:cNvPr>
          <p:cNvSpPr/>
          <p:nvPr/>
        </p:nvSpPr>
        <p:spPr>
          <a:xfrm>
            <a:off x="920630" y="36641395"/>
            <a:ext cx="28866659" cy="5645664"/>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機械学習を用いた議会会議録における</a:t>
            </a:r>
            <a:endParaRPr sz="96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質問応答システム構築手法の検討</a:t>
            </a:r>
            <a:endParaRPr sz="9600" b="0" i="0" u="none" strike="noStrike" cap="none">
              <a:latin typeface="Arial"/>
              <a:ea typeface="Arial"/>
              <a:cs typeface="Arial"/>
              <a:sym typeface="Arial"/>
            </a:endParaRPr>
          </a:p>
        </p:txBody>
      </p:sp>
      <p:sp>
        <p:nvSpPr>
          <p:cNvPr id="66" name="Google Shape;66;p14"/>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Arial"/>
                <a:ea typeface="Arial"/>
                <a:cs typeface="Arial"/>
                <a:sym typeface="Arial"/>
              </a:rPr>
              <a:t>創発ソフトウェア研究</a:t>
            </a:r>
            <a:r>
              <a:rPr lang="ja-JP" altLang="en-US" sz="7200" dirty="0">
                <a:solidFill>
                  <a:srgbClr val="FFFFFF"/>
                </a:solidFill>
              </a:rPr>
              <a:t>室</a:t>
            </a:r>
            <a:r>
              <a:rPr lang="ja-JP" sz="7200" b="0" i="0" u="none" strike="noStrike" cap="none" dirty="0">
                <a:solidFill>
                  <a:srgbClr val="FFFFFF"/>
                </a:solidFill>
                <a:latin typeface="Arial"/>
                <a:ea typeface="Arial"/>
                <a:cs typeface="Arial"/>
                <a:sym typeface="Arial"/>
              </a:rPr>
              <a:t>    大和秀徳</a:t>
            </a:r>
            <a:endParaRPr sz="7200" b="0" i="0" u="none" strike="noStrike" cap="none" dirty="0">
              <a:latin typeface="Arial"/>
              <a:ea typeface="Arial"/>
              <a:cs typeface="Arial"/>
              <a:sym typeface="Arial"/>
            </a:endParaRPr>
          </a:p>
        </p:txBody>
      </p:sp>
      <p:sp>
        <p:nvSpPr>
          <p:cNvPr id="69" name="Google Shape;69;p14"/>
          <p:cNvSpPr/>
          <p:nvPr/>
        </p:nvSpPr>
        <p:spPr>
          <a:xfrm>
            <a:off x="718927" y="23766549"/>
            <a:ext cx="28944713" cy="12067093"/>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2087820" y="23167347"/>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提案手法</a:t>
            </a:r>
            <a:endParaRPr sz="8000" b="0" i="0" u="none" strike="noStrike" cap="none" dirty="0">
              <a:latin typeface="Arial"/>
              <a:ea typeface="Arial"/>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B-14</a:t>
            </a:r>
            <a:endParaRPr sz="9600" b="0" i="0" u="none" strike="noStrike" cap="none" dirty="0">
              <a:latin typeface="Arial"/>
              <a:ea typeface="Arial"/>
              <a:cs typeface="Arial"/>
              <a:sym typeface="Arial"/>
            </a:endParaRPr>
          </a:p>
        </p:txBody>
      </p:sp>
      <p:sp>
        <p:nvSpPr>
          <p:cNvPr id="73" name="Google Shape;73;p14"/>
          <p:cNvSpPr/>
          <p:nvPr/>
        </p:nvSpPr>
        <p:spPr>
          <a:xfrm>
            <a:off x="33806653" y="30524512"/>
            <a:ext cx="13895700" cy="1066500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35246653" y="29791035"/>
            <a:ext cx="104850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Question Answering-2</a:t>
            </a:r>
            <a:endParaRPr sz="8000" b="0" i="0" u="none" strike="noStrike" cap="none" dirty="0">
              <a:latin typeface="Arial"/>
              <a:ea typeface="Arial"/>
              <a:cs typeface="Arial"/>
              <a:sym typeface="Arial"/>
            </a:endParaRPr>
          </a:p>
        </p:txBody>
      </p:sp>
      <p:sp>
        <p:nvSpPr>
          <p:cNvPr id="75" name="Google Shape;75;p14"/>
          <p:cNvSpPr/>
          <p:nvPr/>
        </p:nvSpPr>
        <p:spPr>
          <a:xfrm>
            <a:off x="34454653" y="1469376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30991231" y="36326603"/>
            <a:ext cx="13895700" cy="272190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32435731" y="35663127"/>
            <a:ext cx="54981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8000" b="0" i="0" u="none" strike="noStrike" cap="none">
                <a:solidFill>
                  <a:srgbClr val="404040"/>
                </a:solidFill>
                <a:latin typeface="Arial"/>
                <a:ea typeface="Arial"/>
                <a:cs typeface="Arial"/>
                <a:sym typeface="Arial"/>
              </a:rPr>
              <a:t>今後の展望</a:t>
            </a:r>
            <a:endParaRPr sz="8000" b="0" i="0" u="none" strike="noStrike" cap="none">
              <a:latin typeface="Arial"/>
              <a:ea typeface="Arial"/>
              <a:cs typeface="Arial"/>
              <a:sym typeface="Arial"/>
            </a:endParaRPr>
          </a:p>
        </p:txBody>
      </p:sp>
      <p:sp>
        <p:nvSpPr>
          <p:cNvPr id="78" name="Google Shape;78;p14"/>
          <p:cNvSpPr/>
          <p:nvPr/>
        </p:nvSpPr>
        <p:spPr>
          <a:xfrm>
            <a:off x="1105887" y="25527052"/>
            <a:ext cx="12815700" cy="5208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6000" dirty="0"/>
              <a:t>1．質問と回答の対応付け</a:t>
            </a:r>
            <a:endParaRPr sz="6000" b="0" i="0" u="none" strike="noStrike" cap="none" dirty="0">
              <a:latin typeface="Arial"/>
              <a:ea typeface="Arial"/>
              <a:cs typeface="Arial"/>
              <a:sym typeface="Arial"/>
            </a:endParaRPr>
          </a:p>
        </p:txBody>
      </p:sp>
      <p:sp>
        <p:nvSpPr>
          <p:cNvPr id="79" name="Google Shape;79;p14"/>
          <p:cNvSpPr/>
          <p:nvPr/>
        </p:nvSpPr>
        <p:spPr>
          <a:xfrm>
            <a:off x="31262731" y="36531177"/>
            <a:ext cx="12815700" cy="3167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4800">
              <a:solidFill>
                <a:srgbClr val="404040"/>
              </a:solidFill>
            </a:endParaRPr>
          </a:p>
          <a:p>
            <a:pPr marL="685800" marR="0" lvl="0" indent="-685440" algn="l" rtl="0">
              <a:lnSpc>
                <a:spcPct val="100000"/>
              </a:lnSpc>
              <a:spcBef>
                <a:spcPts val="0"/>
              </a:spcBef>
              <a:spcAft>
                <a:spcPts val="0"/>
              </a:spcAft>
              <a:buClr>
                <a:schemeClr val="dk1"/>
              </a:buClr>
              <a:buSzPts val="4800"/>
              <a:buFont typeface="Noto Sans Symbols"/>
              <a:buChar char="●"/>
            </a:pPr>
            <a:r>
              <a:rPr lang="ja-JP" sz="4800">
                <a:solidFill>
                  <a:schemeClr val="dk1"/>
                </a:solidFill>
              </a:rPr>
              <a:t>言語モデルを利用した発言の自動分割</a:t>
            </a:r>
            <a:endParaRPr sz="4800" b="0" i="0" u="none" strike="noStrike" cap="none">
              <a:solidFill>
                <a:schemeClr val="dk1"/>
              </a:solidFill>
              <a:latin typeface="Arial"/>
              <a:ea typeface="Arial"/>
              <a:cs typeface="Arial"/>
              <a:sym typeface="Arial"/>
            </a:endParaRPr>
          </a:p>
          <a:p>
            <a:pPr marL="685800" marR="0" lvl="0" indent="-685440" algn="l" rtl="0">
              <a:lnSpc>
                <a:spcPct val="100000"/>
              </a:lnSpc>
              <a:spcBef>
                <a:spcPts val="1199"/>
              </a:spcBef>
              <a:spcAft>
                <a:spcPts val="0"/>
              </a:spcAft>
              <a:buClr>
                <a:schemeClr val="dk1"/>
              </a:buClr>
              <a:buSzPts val="4800"/>
              <a:buFont typeface="Noto Sans Symbols"/>
              <a:buChar char="●"/>
            </a:pPr>
            <a:r>
              <a:rPr lang="ja-JP" sz="4800">
                <a:solidFill>
                  <a:schemeClr val="dk1"/>
                </a:solidFill>
              </a:rPr>
              <a:t>不正確な数値表現出力への対応</a:t>
            </a:r>
            <a:endParaRPr sz="4800" b="0" i="0" u="none" strike="noStrike" cap="none">
              <a:solidFill>
                <a:schemeClr val="dk1"/>
              </a:solidFill>
              <a:latin typeface="Arial"/>
              <a:ea typeface="Arial"/>
              <a:cs typeface="Arial"/>
              <a:sym typeface="Arial"/>
            </a:endParaRPr>
          </a:p>
        </p:txBody>
      </p:sp>
      <p:sp>
        <p:nvSpPr>
          <p:cNvPr id="80" name="Google Shape;80;p14"/>
          <p:cNvSpPr txBox="1"/>
          <p:nvPr/>
        </p:nvSpPr>
        <p:spPr>
          <a:xfrm>
            <a:off x="33969003" y="10427985"/>
            <a:ext cx="13571700" cy="17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議会会議録は誰でも利用できるが非常に長い</a:t>
            </a:r>
            <a:endParaRPr sz="4800" dirty="0"/>
          </a:p>
          <a:p>
            <a:pPr marL="0" lvl="0" indent="0" algn="l" rtl="0">
              <a:spcBef>
                <a:spcPts val="0"/>
              </a:spcBef>
              <a:spcAft>
                <a:spcPts val="0"/>
              </a:spcAft>
              <a:buNone/>
            </a:pPr>
            <a:r>
              <a:rPr lang="ja-JP" sz="4800" dirty="0"/>
              <a:t>ため，抄録が作成されている．</a:t>
            </a:r>
            <a:endParaRPr sz="4800" dirty="0"/>
          </a:p>
          <a:p>
            <a:pPr marL="0" lvl="0" indent="0" algn="l" rtl="0">
              <a:spcBef>
                <a:spcPts val="0"/>
              </a:spcBef>
              <a:spcAft>
                <a:spcPts val="0"/>
              </a:spcAft>
              <a:buNone/>
            </a:pPr>
            <a:endParaRPr sz="4800" dirty="0"/>
          </a:p>
        </p:txBody>
      </p:sp>
      <p:grpSp>
        <p:nvGrpSpPr>
          <p:cNvPr id="81" name="Google Shape;81;p14"/>
          <p:cNvGrpSpPr/>
          <p:nvPr/>
        </p:nvGrpSpPr>
        <p:grpSpPr>
          <a:xfrm>
            <a:off x="12105405" y="15497054"/>
            <a:ext cx="17336925" cy="5026148"/>
            <a:chOff x="792000" y="24263988"/>
            <a:chExt cx="13896051" cy="4028604"/>
          </a:xfrm>
        </p:grpSpPr>
        <p:pic>
          <p:nvPicPr>
            <p:cNvPr id="82" name="Google Shape;82;p14"/>
            <p:cNvPicPr preferRelativeResize="0"/>
            <p:nvPr/>
          </p:nvPicPr>
          <p:blipFill>
            <a:blip r:embed="rId3">
              <a:alphaModFix/>
            </a:blip>
            <a:stretch>
              <a:fillRect/>
            </a:stretch>
          </p:blipFill>
          <p:spPr>
            <a:xfrm>
              <a:off x="792350" y="25389013"/>
              <a:ext cx="13895701" cy="2903579"/>
            </a:xfrm>
            <a:prstGeom prst="rect">
              <a:avLst/>
            </a:prstGeom>
            <a:noFill/>
            <a:ln>
              <a:noFill/>
            </a:ln>
          </p:spPr>
        </p:pic>
        <p:sp>
          <p:nvSpPr>
            <p:cNvPr id="83" name="Google Shape;83;p14"/>
            <p:cNvSpPr txBox="1"/>
            <p:nvPr/>
          </p:nvSpPr>
          <p:spPr>
            <a:xfrm>
              <a:off x="792000" y="24263988"/>
              <a:ext cx="13571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6000"/>
                <a:t>議会だより（抄録）</a:t>
              </a:r>
              <a:endParaRPr sz="6000"/>
            </a:p>
          </p:txBody>
        </p:sp>
      </p:grpSp>
      <p:grpSp>
        <p:nvGrpSpPr>
          <p:cNvPr id="84" name="Google Shape;84;p14"/>
          <p:cNvGrpSpPr/>
          <p:nvPr/>
        </p:nvGrpSpPr>
        <p:grpSpPr>
          <a:xfrm>
            <a:off x="1237548" y="13894686"/>
            <a:ext cx="13895700" cy="4063399"/>
            <a:chOff x="792000" y="24019900"/>
            <a:chExt cx="13895700" cy="4063399"/>
          </a:xfrm>
        </p:grpSpPr>
        <p:sp>
          <p:nvSpPr>
            <p:cNvPr id="85" name="Google Shape;85;p14"/>
            <p:cNvSpPr txBox="1"/>
            <p:nvPr/>
          </p:nvSpPr>
          <p:spPr>
            <a:xfrm>
              <a:off x="792000" y="24019900"/>
              <a:ext cx="13895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800" dirty="0"/>
            </a:p>
          </p:txBody>
        </p:sp>
        <p:sp>
          <p:nvSpPr>
            <p:cNvPr id="86" name="Google Shape;86;p14"/>
            <p:cNvSpPr txBox="1"/>
            <p:nvPr/>
          </p:nvSpPr>
          <p:spPr>
            <a:xfrm>
              <a:off x="792000" y="27160000"/>
              <a:ext cx="13895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800" dirty="0"/>
            </a:p>
          </p:txBody>
        </p:sp>
      </p:grpSp>
      <p:grpSp>
        <p:nvGrpSpPr>
          <p:cNvPr id="87" name="Google Shape;87;p14"/>
          <p:cNvGrpSpPr/>
          <p:nvPr/>
        </p:nvGrpSpPr>
        <p:grpSpPr>
          <a:xfrm>
            <a:off x="12001871" y="6162368"/>
            <a:ext cx="17554415" cy="8092843"/>
            <a:chOff x="873000" y="16392763"/>
            <a:chExt cx="13733701" cy="6331438"/>
          </a:xfrm>
        </p:grpSpPr>
        <p:grpSp>
          <p:nvGrpSpPr>
            <p:cNvPr id="88" name="Google Shape;88;p14"/>
            <p:cNvGrpSpPr/>
            <p:nvPr/>
          </p:nvGrpSpPr>
          <p:grpSpPr>
            <a:xfrm>
              <a:off x="873000" y="16478992"/>
              <a:ext cx="13733701" cy="6245208"/>
              <a:chOff x="873000" y="16478992"/>
              <a:chExt cx="13733701" cy="6245208"/>
            </a:xfrm>
          </p:grpSpPr>
          <p:pic>
            <p:nvPicPr>
              <p:cNvPr id="89" name="Google Shape;89;p14"/>
              <p:cNvPicPr preferRelativeResize="0"/>
              <p:nvPr/>
            </p:nvPicPr>
            <p:blipFill>
              <a:blip r:embed="rId4">
                <a:alphaModFix/>
              </a:blip>
              <a:stretch>
                <a:fillRect/>
              </a:stretch>
            </p:blipFill>
            <p:spPr>
              <a:xfrm>
                <a:off x="873000" y="16478992"/>
                <a:ext cx="13733701" cy="6245208"/>
              </a:xfrm>
              <a:prstGeom prst="rect">
                <a:avLst/>
              </a:prstGeom>
              <a:noFill/>
              <a:ln>
                <a:noFill/>
              </a:ln>
            </p:spPr>
          </p:pic>
          <p:sp>
            <p:nvSpPr>
              <p:cNvPr id="90" name="Google Shape;90;p14"/>
              <p:cNvSpPr/>
              <p:nvPr/>
            </p:nvSpPr>
            <p:spPr>
              <a:xfrm>
                <a:off x="873000" y="16480075"/>
                <a:ext cx="2400300" cy="9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p:nvPr/>
          </p:nvSpPr>
          <p:spPr>
            <a:xfrm>
              <a:off x="954000" y="16392763"/>
              <a:ext cx="13571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6000"/>
                <a:t>会議録</a:t>
              </a:r>
              <a:endParaRPr sz="6000"/>
            </a:p>
          </p:txBody>
        </p:sp>
      </p:grpSp>
      <p:sp>
        <p:nvSpPr>
          <p:cNvPr id="92" name="Google Shape;92;p14"/>
          <p:cNvSpPr txBox="1"/>
          <p:nvPr/>
        </p:nvSpPr>
        <p:spPr>
          <a:xfrm>
            <a:off x="33534653" y="15069772"/>
            <a:ext cx="13571700" cy="47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NTCIR 17</a:t>
            </a:r>
            <a:endParaRPr sz="4800" dirty="0"/>
          </a:p>
          <a:p>
            <a:pPr marL="0" lvl="0" indent="0" algn="l" rtl="0">
              <a:spcBef>
                <a:spcPts val="0"/>
              </a:spcBef>
              <a:spcAft>
                <a:spcPts val="0"/>
              </a:spcAft>
              <a:buNone/>
            </a:pPr>
            <a:r>
              <a:rPr lang="ja-JP" sz="4800" dirty="0"/>
              <a:t>情報アクセスのためのカンファレンス</a:t>
            </a:r>
            <a:endParaRPr sz="4800" dirty="0"/>
          </a:p>
          <a:p>
            <a:pPr marL="0" lvl="0" indent="0" algn="l" rtl="0">
              <a:spcBef>
                <a:spcPts val="0"/>
              </a:spcBef>
              <a:spcAft>
                <a:spcPts val="0"/>
              </a:spcAft>
              <a:buNone/>
            </a:pPr>
            <a:endParaRPr sz="4800" dirty="0"/>
          </a:p>
          <a:p>
            <a:pPr marL="0" lvl="0" indent="0" algn="l" rtl="0">
              <a:spcBef>
                <a:spcPts val="0"/>
              </a:spcBef>
              <a:spcAft>
                <a:spcPts val="0"/>
              </a:spcAft>
              <a:buNone/>
            </a:pPr>
            <a:r>
              <a:rPr lang="ja-JP" sz="4800" dirty="0"/>
              <a:t>QA Lab-Poliinfo-4</a:t>
            </a:r>
            <a:endParaRPr sz="4800" dirty="0"/>
          </a:p>
          <a:p>
            <a:pPr marL="0" lvl="0" indent="0" algn="l" rtl="0">
              <a:spcBef>
                <a:spcPts val="0"/>
              </a:spcBef>
              <a:spcAft>
                <a:spcPts val="0"/>
              </a:spcAft>
              <a:buNone/>
            </a:pPr>
            <a:r>
              <a:rPr lang="ja-JP" sz="4800" dirty="0"/>
              <a:t>地方議会会議録を用いたタスク</a:t>
            </a:r>
            <a:endParaRPr sz="4800" dirty="0"/>
          </a:p>
        </p:txBody>
      </p:sp>
      <p:sp>
        <p:nvSpPr>
          <p:cNvPr id="93" name="Google Shape;93;p14"/>
          <p:cNvSpPr txBox="1"/>
          <p:nvPr/>
        </p:nvSpPr>
        <p:spPr>
          <a:xfrm>
            <a:off x="1176795" y="6724384"/>
            <a:ext cx="13571700" cy="131702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6000" dirty="0"/>
              <a:t>Question-Answering-2</a:t>
            </a:r>
          </a:p>
          <a:p>
            <a:pPr marL="0" lvl="0" indent="0" algn="l" rtl="0">
              <a:spcBef>
                <a:spcPts val="0"/>
              </a:spcBef>
              <a:spcAft>
                <a:spcPts val="0"/>
              </a:spcAft>
              <a:buNone/>
            </a:pPr>
            <a:r>
              <a:rPr lang="ja-JP" sz="4800" dirty="0"/>
              <a:t>QA Lab-Poliinfo-4</a:t>
            </a:r>
            <a:r>
              <a:rPr lang="en-US" altLang="ja-JP" sz="4800" baseline="30000" dirty="0"/>
              <a:t>1</a:t>
            </a:r>
            <a:r>
              <a:rPr lang="ja-JP" sz="4800" dirty="0"/>
              <a:t> の提案タスク</a:t>
            </a:r>
            <a:endParaRPr sz="4800" dirty="0"/>
          </a:p>
          <a:p>
            <a:pPr marL="0" lvl="0" indent="0" algn="l" rtl="0">
              <a:spcBef>
                <a:spcPts val="0"/>
              </a:spcBef>
              <a:spcAft>
                <a:spcPts val="0"/>
              </a:spcAft>
              <a:buNone/>
            </a:pPr>
            <a:r>
              <a:rPr lang="ja-JP" altLang="en-US" sz="4800" dirty="0"/>
              <a:t>議会会議録が題材</a:t>
            </a:r>
            <a:endParaRPr lang="en-US" sz="4800" dirty="0"/>
          </a:p>
          <a:p>
            <a:pPr marL="0" lvl="0" indent="0" algn="l" rtl="0">
              <a:spcBef>
                <a:spcPts val="0"/>
              </a:spcBef>
              <a:spcAft>
                <a:spcPts val="0"/>
              </a:spcAft>
              <a:buNone/>
            </a:pPr>
            <a:endParaRPr lang="en-US" sz="6000" dirty="0"/>
          </a:p>
          <a:p>
            <a:pPr marL="0" lvl="0" indent="0" algn="l" rtl="0">
              <a:spcBef>
                <a:spcPts val="0"/>
              </a:spcBef>
              <a:spcAft>
                <a:spcPts val="0"/>
              </a:spcAft>
              <a:buNone/>
            </a:pPr>
            <a:r>
              <a:rPr lang="ja-JP" altLang="en-US" sz="6000" dirty="0"/>
              <a:t>議会会議録の特徴</a:t>
            </a:r>
            <a:endParaRPr lang="en-US" altLang="ja-JP" sz="6000" dirty="0"/>
          </a:p>
          <a:p>
            <a:pPr marL="685800" lvl="0" indent="-685800" algn="l" rtl="0">
              <a:spcBef>
                <a:spcPts val="0"/>
              </a:spcBef>
              <a:spcAft>
                <a:spcPts val="0"/>
              </a:spcAft>
              <a:buFont typeface="Arial" panose="020B0604020202020204" pitchFamily="34" charset="0"/>
              <a:buChar char="•"/>
            </a:pPr>
            <a:r>
              <a:rPr lang="ja-JP" altLang="en-US" sz="4800" dirty="0"/>
              <a:t>誰でもアクセス可能</a:t>
            </a:r>
          </a:p>
          <a:p>
            <a:pPr marL="685800" lvl="0" indent="-685800" algn="l" rtl="0">
              <a:spcBef>
                <a:spcPts val="0"/>
              </a:spcBef>
              <a:spcAft>
                <a:spcPts val="0"/>
              </a:spcAft>
              <a:buFont typeface="Arial" panose="020B0604020202020204" pitchFamily="34" charset="0"/>
              <a:buChar char="•"/>
            </a:pPr>
            <a:r>
              <a:rPr lang="ja-JP" altLang="en-US" sz="4800" dirty="0"/>
              <a:t>文章が非常に長い</a:t>
            </a:r>
          </a:p>
          <a:p>
            <a:pPr marL="685800" lvl="0" indent="-685800" algn="l" rtl="0">
              <a:spcBef>
                <a:spcPts val="0"/>
              </a:spcBef>
              <a:spcAft>
                <a:spcPts val="0"/>
              </a:spcAft>
              <a:buFont typeface="Arial" panose="020B0604020202020204" pitchFamily="34" charset="0"/>
              <a:buChar char="•"/>
            </a:pPr>
            <a:r>
              <a:rPr lang="ja-JP" altLang="en-US" sz="4800" dirty="0"/>
              <a:t>一括質問一括答弁形式</a:t>
            </a:r>
          </a:p>
          <a:p>
            <a:pPr marL="0" lvl="0" indent="0" algn="l" rtl="0">
              <a:spcBef>
                <a:spcPts val="0"/>
              </a:spcBef>
              <a:spcAft>
                <a:spcPts val="0"/>
              </a:spcAft>
              <a:buNone/>
            </a:pPr>
            <a:endParaRPr lang="en-US" sz="4800" dirty="0"/>
          </a:p>
          <a:p>
            <a:pPr marL="0" lvl="0" indent="0" algn="l" rtl="0">
              <a:spcBef>
                <a:spcPts val="0"/>
              </a:spcBef>
              <a:spcAft>
                <a:spcPts val="0"/>
              </a:spcAft>
              <a:buNone/>
            </a:pPr>
            <a:r>
              <a:rPr lang="ja-JP" altLang="en-US" sz="4800" dirty="0"/>
              <a:t>人手による抄録作成は多大なコスト </a:t>
            </a:r>
          </a:p>
          <a:p>
            <a:pPr marL="0" lvl="0" indent="0" rtl="0">
              <a:spcBef>
                <a:spcPts val="0"/>
              </a:spcBef>
              <a:spcAft>
                <a:spcPts val="0"/>
              </a:spcAft>
              <a:buNone/>
            </a:pPr>
            <a:r>
              <a:rPr lang="ja-JP" altLang="en-US" sz="4800" dirty="0"/>
              <a:t>                 ↓</a:t>
            </a:r>
          </a:p>
          <a:p>
            <a:pPr marL="0" lvl="0" indent="0" algn="l" rtl="0">
              <a:spcBef>
                <a:spcPts val="0"/>
              </a:spcBef>
              <a:spcAft>
                <a:spcPts val="0"/>
              </a:spcAft>
              <a:buNone/>
            </a:pPr>
            <a:r>
              <a:rPr lang="ja-JP" altLang="en-US" sz="4800" dirty="0"/>
              <a:t>要約の自動生成が注目</a:t>
            </a:r>
          </a:p>
          <a:p>
            <a:pPr marL="0" lvl="0" indent="0" algn="l" rtl="0">
              <a:spcBef>
                <a:spcPts val="0"/>
              </a:spcBef>
              <a:spcAft>
                <a:spcPts val="0"/>
              </a:spcAft>
              <a:buNone/>
            </a:pPr>
            <a:endParaRPr sz="4800" dirty="0"/>
          </a:p>
          <a:p>
            <a:pPr marL="0" lvl="0" indent="0" algn="l" rtl="0">
              <a:spcBef>
                <a:spcPts val="0"/>
              </a:spcBef>
              <a:spcAft>
                <a:spcPts val="0"/>
              </a:spcAft>
              <a:buNone/>
            </a:pPr>
            <a:r>
              <a:rPr lang="ja-JP" sz="4800" dirty="0"/>
              <a:t>東京都議会の会議録と議会だよりに</a:t>
            </a:r>
            <a:endParaRPr sz="4800" dirty="0"/>
          </a:p>
          <a:p>
            <a:pPr marL="0" lvl="0" indent="0" algn="l" rtl="0">
              <a:spcBef>
                <a:spcPts val="0"/>
              </a:spcBef>
              <a:spcAft>
                <a:spcPts val="0"/>
              </a:spcAft>
              <a:buNone/>
            </a:pPr>
            <a:r>
              <a:rPr lang="ja-JP" sz="4800" dirty="0"/>
              <a:t>記載されている情報と質問の要約を</a:t>
            </a:r>
            <a:endParaRPr lang="en-US" altLang="ja-JP" sz="4800" dirty="0"/>
          </a:p>
          <a:p>
            <a:pPr marL="0" lvl="0" indent="0" algn="l" rtl="0">
              <a:spcBef>
                <a:spcPts val="0"/>
              </a:spcBef>
              <a:spcAft>
                <a:spcPts val="0"/>
              </a:spcAft>
              <a:buNone/>
            </a:pPr>
            <a:r>
              <a:rPr lang="ja-JP" sz="4800" dirty="0"/>
              <a:t>もとに，会議録の該当する回答箇所を</a:t>
            </a:r>
            <a:endParaRPr lang="en-US" altLang="ja-JP" sz="4800" dirty="0"/>
          </a:p>
          <a:p>
            <a:pPr marL="0" lvl="0" indent="0" algn="l" rtl="0">
              <a:spcBef>
                <a:spcPts val="0"/>
              </a:spcBef>
              <a:spcAft>
                <a:spcPts val="0"/>
              </a:spcAft>
              <a:buNone/>
            </a:pPr>
            <a:r>
              <a:rPr lang="ja-JP" sz="4800" dirty="0"/>
              <a:t>マッチングおよび要約することで，</a:t>
            </a:r>
            <a:endParaRPr lang="en-US" altLang="ja-JP" sz="4800" dirty="0"/>
          </a:p>
          <a:p>
            <a:pPr marL="0" lvl="0" indent="0" algn="l" rtl="0">
              <a:spcBef>
                <a:spcPts val="0"/>
              </a:spcBef>
              <a:spcAft>
                <a:spcPts val="0"/>
              </a:spcAft>
              <a:buNone/>
            </a:pPr>
            <a:r>
              <a:rPr lang="ja-JP" sz="4800" dirty="0"/>
              <a:t>回答の要約を生成する．</a:t>
            </a:r>
            <a:endParaRPr sz="4800" dirty="0"/>
          </a:p>
        </p:txBody>
      </p:sp>
      <p:sp>
        <p:nvSpPr>
          <p:cNvPr id="94" name="Google Shape;94;p14"/>
          <p:cNvSpPr txBox="1"/>
          <p:nvPr/>
        </p:nvSpPr>
        <p:spPr>
          <a:xfrm>
            <a:off x="1007999" y="21184796"/>
            <a:ext cx="28655641" cy="207956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入力：会議録と都議会だよりの質問</a:t>
            </a:r>
            <a:r>
              <a:rPr lang="ja-JP" altLang="en-US" sz="4800" dirty="0"/>
              <a:t>　　　　　　　 </a:t>
            </a:r>
            <a:r>
              <a:rPr lang="ja-JP" altLang="ja-JP" sz="4800" dirty="0"/>
              <a:t>出力：回答の要約</a:t>
            </a:r>
            <a:r>
              <a:rPr lang="en-US" altLang="ja-JP" sz="4800" dirty="0"/>
              <a:t>          </a:t>
            </a:r>
            <a:r>
              <a:rPr lang="ja-JP" altLang="ja-JP" sz="4800" dirty="0"/>
              <a:t>正解：都議会だよりの答弁 </a:t>
            </a:r>
            <a:endParaRPr sz="4800" dirty="0"/>
          </a:p>
          <a:p>
            <a:pPr marL="0" lvl="0" indent="0" algn="l" rtl="0">
              <a:spcBef>
                <a:spcPts val="0"/>
              </a:spcBef>
              <a:spcAft>
                <a:spcPts val="0"/>
              </a:spcAft>
              <a:buNone/>
            </a:pPr>
            <a:r>
              <a:rPr lang="ja-JP" sz="4800" dirty="0"/>
              <a:t>　　＋質問者・答弁者・サブトピック・見出</a:t>
            </a:r>
            <a:r>
              <a:rPr lang="ja-JP" altLang="en-US" sz="4800" dirty="0"/>
              <a:t>し</a:t>
            </a:r>
            <a:endParaRPr sz="4800" dirty="0"/>
          </a:p>
          <a:p>
            <a:pPr marL="0" lvl="0" indent="0" algn="l" rtl="0">
              <a:spcBef>
                <a:spcPts val="0"/>
              </a:spcBef>
              <a:spcAft>
                <a:spcPts val="0"/>
              </a:spcAft>
              <a:buNone/>
            </a:pPr>
            <a:endParaRPr sz="4800" dirty="0"/>
          </a:p>
        </p:txBody>
      </p:sp>
      <p:sp>
        <p:nvSpPr>
          <p:cNvPr id="96" name="Google Shape;96;p14"/>
          <p:cNvSpPr/>
          <p:nvPr/>
        </p:nvSpPr>
        <p:spPr>
          <a:xfrm>
            <a:off x="15259352" y="25527052"/>
            <a:ext cx="12815700" cy="5208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6000" dirty="0"/>
              <a:t>2．回答の要約の生成</a:t>
            </a:r>
            <a:endParaRPr sz="6000" b="0" i="0" u="none" strike="noStrike" cap="none" dirty="0">
              <a:latin typeface="Arial"/>
              <a:ea typeface="Arial"/>
              <a:cs typeface="Arial"/>
              <a:sym typeface="Arial"/>
            </a:endParaRPr>
          </a:p>
        </p:txBody>
      </p:sp>
      <p:sp>
        <p:nvSpPr>
          <p:cNvPr id="97" name="Google Shape;97;p14"/>
          <p:cNvSpPr/>
          <p:nvPr/>
        </p:nvSpPr>
        <p:spPr>
          <a:xfrm>
            <a:off x="1237547" y="33098036"/>
            <a:ext cx="13655849" cy="2481264"/>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文章の埋め込み表現獲得に BERTを使用</a:t>
            </a:r>
            <a:r>
              <a:rPr lang="ja-JP" altLang="en-US" sz="4800" dirty="0"/>
              <a:t>．</a:t>
            </a:r>
            <a:endParaRPr sz="4800" dirty="0"/>
          </a:p>
          <a:p>
            <a:pPr marL="0" marR="0" lvl="0" indent="0" algn="l" rtl="0">
              <a:lnSpc>
                <a:spcPct val="100000"/>
              </a:lnSpc>
              <a:spcBef>
                <a:spcPts val="0"/>
              </a:spcBef>
              <a:spcAft>
                <a:spcPts val="0"/>
              </a:spcAft>
              <a:buNone/>
            </a:pPr>
            <a:r>
              <a:rPr lang="ja-JP" sz="4800" dirty="0"/>
              <a:t>Sentence BERT によるファインチューニング</a:t>
            </a:r>
            <a:endParaRPr sz="4800" dirty="0"/>
          </a:p>
          <a:p>
            <a:pPr marL="0" marR="0" lvl="0" indent="0" algn="l" rtl="0">
              <a:lnSpc>
                <a:spcPct val="100000"/>
              </a:lnSpc>
              <a:spcBef>
                <a:spcPts val="0"/>
              </a:spcBef>
              <a:spcAft>
                <a:spcPts val="0"/>
              </a:spcAft>
              <a:buNone/>
            </a:pPr>
            <a:r>
              <a:rPr lang="ja-JP" sz="4800" dirty="0"/>
              <a:t>類似度計算はコサイン類似度を使用</a:t>
            </a:r>
            <a:r>
              <a:rPr lang="ja-JP" altLang="en-US" sz="4800" dirty="0"/>
              <a:t>．</a:t>
            </a:r>
            <a:endParaRPr sz="4800" dirty="0"/>
          </a:p>
        </p:txBody>
      </p:sp>
      <p:sp>
        <p:nvSpPr>
          <p:cNvPr id="99" name="Google Shape;99;p14"/>
          <p:cNvSpPr/>
          <p:nvPr/>
        </p:nvSpPr>
        <p:spPr>
          <a:xfrm>
            <a:off x="15191282" y="33098036"/>
            <a:ext cx="14208973" cy="1639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要約器に Text-to-Text Transfer Transformer (T5)</a:t>
            </a:r>
            <a:r>
              <a:rPr lang="en-US" altLang="ja-JP" sz="4800" dirty="0"/>
              <a:t> </a:t>
            </a:r>
            <a:endParaRPr sz="4800" dirty="0"/>
          </a:p>
          <a:p>
            <a:pPr marL="0" marR="0" lvl="0" indent="0" algn="l" rtl="0">
              <a:lnSpc>
                <a:spcPct val="100000"/>
              </a:lnSpc>
              <a:spcBef>
                <a:spcPts val="0"/>
              </a:spcBef>
              <a:spcAft>
                <a:spcPts val="0"/>
              </a:spcAft>
              <a:buNone/>
            </a:pPr>
            <a:r>
              <a:rPr lang="ja-JP" sz="4800" dirty="0"/>
              <a:t>を使用．</a:t>
            </a: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1" name="Google Shape;101;p14"/>
          <p:cNvSpPr/>
          <p:nvPr/>
        </p:nvSpPr>
        <p:spPr>
          <a:xfrm>
            <a:off x="48421842" y="10042608"/>
            <a:ext cx="12815700" cy="1727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以下の 2 ステップによる質問応答システムを</a:t>
            </a:r>
            <a:endParaRPr sz="4800" dirty="0"/>
          </a:p>
          <a:p>
            <a:pPr marL="0" marR="0" lvl="0" indent="0" algn="l" rtl="0">
              <a:lnSpc>
                <a:spcPct val="100000"/>
              </a:lnSpc>
              <a:spcBef>
                <a:spcPts val="0"/>
              </a:spcBef>
              <a:spcAft>
                <a:spcPts val="0"/>
              </a:spcAft>
              <a:buNone/>
            </a:pPr>
            <a:r>
              <a:rPr lang="ja-JP" sz="4800" dirty="0"/>
              <a:t>提案する．</a:t>
            </a:r>
            <a:endParaRPr sz="4800" dirty="0"/>
          </a:p>
        </p:txBody>
      </p:sp>
      <p:sp>
        <p:nvSpPr>
          <p:cNvPr id="102" name="Google Shape;102;p14"/>
          <p:cNvSpPr/>
          <p:nvPr/>
        </p:nvSpPr>
        <p:spPr>
          <a:xfrm>
            <a:off x="1361197" y="37333012"/>
            <a:ext cx="12815700" cy="911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1199"/>
              </a:spcBef>
              <a:spcAft>
                <a:spcPts val="0"/>
              </a:spcAft>
              <a:buNone/>
            </a:pPr>
            <a:r>
              <a:rPr lang="ja-JP" sz="4800" dirty="0">
                <a:solidFill>
                  <a:schemeClr val="tx1"/>
                </a:solidFill>
              </a:rPr>
              <a:t>人手による評価</a:t>
            </a:r>
            <a:endParaRPr sz="4800" b="0" i="0" u="none" strike="noStrike" cap="none" dirty="0">
              <a:solidFill>
                <a:schemeClr val="tx1"/>
              </a:solidFill>
              <a:latin typeface="Arial"/>
              <a:ea typeface="Arial"/>
              <a:cs typeface="Arial"/>
              <a:sym typeface="Arial"/>
            </a:endParaRPr>
          </a:p>
        </p:txBody>
      </p:sp>
      <p:sp>
        <p:nvSpPr>
          <p:cNvPr id="106" name="Google Shape;106;p14"/>
          <p:cNvSpPr/>
          <p:nvPr/>
        </p:nvSpPr>
        <p:spPr>
          <a:xfrm>
            <a:off x="2571469" y="36062520"/>
            <a:ext cx="26337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結果</a:t>
            </a:r>
            <a:endParaRPr sz="8000" b="0" i="0" u="none" strike="noStrike" cap="none" dirty="0">
              <a:latin typeface="Arial"/>
              <a:ea typeface="Arial"/>
              <a:cs typeface="Arial"/>
              <a:sym typeface="Arial"/>
            </a:endParaRPr>
          </a:p>
        </p:txBody>
      </p:sp>
      <p:sp>
        <p:nvSpPr>
          <p:cNvPr id="107" name="Google Shape;107;p14"/>
          <p:cNvSpPr/>
          <p:nvPr/>
        </p:nvSpPr>
        <p:spPr>
          <a:xfrm>
            <a:off x="1007999" y="38190798"/>
            <a:ext cx="13896000" cy="1639200"/>
          </a:xfrm>
          <a:prstGeom prst="rect">
            <a:avLst/>
          </a:prstGeom>
          <a:noFill/>
          <a:ln>
            <a:noFill/>
          </a:ln>
        </p:spPr>
        <p:txBody>
          <a:bodyPr spcFirstLastPara="1" wrap="square" lIns="90000" tIns="45000" rIns="90000" bIns="45000" anchor="t" anchorCtr="0">
            <a:noAutofit/>
          </a:bodyPr>
          <a:lstStyle/>
          <a:p>
            <a:pPr marL="457200" marR="0" lvl="0" indent="-533400" algn="l" rtl="0">
              <a:lnSpc>
                <a:spcPct val="100000"/>
              </a:lnSpc>
              <a:spcBef>
                <a:spcPts val="1199"/>
              </a:spcBef>
              <a:spcAft>
                <a:spcPts val="0"/>
              </a:spcAft>
              <a:buSzPts val="4800"/>
              <a:buFont typeface="Arial"/>
              <a:buChar char="●"/>
            </a:pPr>
            <a:r>
              <a:rPr lang="ja-JP" sz="4800" dirty="0"/>
              <a:t>Overall (総合評価) で</a:t>
            </a:r>
            <a:endParaRPr lang="en-US" altLang="ja-JP" sz="4800" dirty="0"/>
          </a:p>
          <a:p>
            <a:pPr marR="0" lvl="0" algn="l" rtl="0">
              <a:lnSpc>
                <a:spcPct val="100000"/>
              </a:lnSpc>
              <a:spcBef>
                <a:spcPts val="1199"/>
              </a:spcBef>
              <a:spcAft>
                <a:spcPts val="0"/>
              </a:spcAft>
              <a:buSzPts val="4800"/>
            </a:pPr>
            <a:r>
              <a:rPr lang="en-US" altLang="ja-JP" sz="4800" dirty="0"/>
              <a:t>   </a:t>
            </a:r>
            <a:r>
              <a:rPr lang="ja-JP" sz="4800" dirty="0"/>
              <a:t>ベースライン (TO) を上回った</a:t>
            </a:r>
            <a:r>
              <a:rPr lang="ja-JP" altLang="en-US" sz="4800" dirty="0"/>
              <a:t>．</a:t>
            </a:r>
            <a:endParaRPr sz="4800" dirty="0"/>
          </a:p>
          <a:p>
            <a:pPr marL="457200" marR="0" lvl="0" indent="-533400" algn="l" rtl="0">
              <a:lnSpc>
                <a:spcPct val="100000"/>
              </a:lnSpc>
              <a:spcBef>
                <a:spcPts val="1199"/>
              </a:spcBef>
              <a:spcAft>
                <a:spcPts val="0"/>
              </a:spcAft>
              <a:buSzPts val="4800"/>
              <a:buChar char="●"/>
            </a:pPr>
            <a:r>
              <a:rPr lang="ja-JP" sz="4800" dirty="0"/>
              <a:t>Content (内容) では 3 番目</a:t>
            </a:r>
            <a:r>
              <a:rPr lang="ja-JP" altLang="en-US" sz="4800" dirty="0"/>
              <a:t>に</a:t>
            </a:r>
            <a:endParaRPr lang="en-US" altLang="ja-JP" sz="4800" dirty="0"/>
          </a:p>
          <a:p>
            <a:pPr marR="0" lvl="0" algn="l" rtl="0">
              <a:lnSpc>
                <a:spcPct val="100000"/>
              </a:lnSpc>
              <a:spcBef>
                <a:spcPts val="1199"/>
              </a:spcBef>
              <a:spcAft>
                <a:spcPts val="0"/>
              </a:spcAft>
              <a:buSzPts val="4800"/>
            </a:pPr>
            <a:r>
              <a:rPr lang="ja-JP" altLang="en-US" sz="4800" dirty="0"/>
              <a:t>   </a:t>
            </a:r>
            <a:r>
              <a:rPr lang="ja-JP" sz="4800" dirty="0"/>
              <a:t>高いスコアを獲得</a:t>
            </a:r>
            <a:r>
              <a:rPr lang="ja-JP" altLang="en-US" sz="4800" dirty="0"/>
              <a:t>．</a:t>
            </a:r>
            <a:endParaRPr sz="4800" dirty="0"/>
          </a:p>
          <a:p>
            <a:pPr marL="457200" marR="0" lvl="0" indent="0" algn="l" rtl="0">
              <a:lnSpc>
                <a:spcPct val="100000"/>
              </a:lnSpc>
              <a:spcBef>
                <a:spcPts val="1199"/>
              </a:spcBef>
              <a:spcAft>
                <a:spcPts val="0"/>
              </a:spcAft>
              <a:buNone/>
            </a:pPr>
            <a:endParaRPr sz="4800" dirty="0"/>
          </a:p>
        </p:txBody>
      </p:sp>
      <p:sp>
        <p:nvSpPr>
          <p:cNvPr id="2" name="Google Shape;67;p14">
            <a:extLst>
              <a:ext uri="{FF2B5EF4-FFF2-40B4-BE49-F238E27FC236}">
                <a16:creationId xmlns:a16="http://schemas.microsoft.com/office/drawing/2014/main" id="{88852CE7-4094-11A9-0C31-719B97AEE3CA}"/>
              </a:ext>
            </a:extLst>
          </p:cNvPr>
          <p:cNvSpPr/>
          <p:nvPr/>
        </p:nvSpPr>
        <p:spPr>
          <a:xfrm>
            <a:off x="718927" y="5740042"/>
            <a:ext cx="28944714" cy="17364914"/>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8;p14">
            <a:extLst>
              <a:ext uri="{FF2B5EF4-FFF2-40B4-BE49-F238E27FC236}">
                <a16:creationId xmlns:a16="http://schemas.microsoft.com/office/drawing/2014/main" id="{7F0F75CD-A452-63B5-6513-F083BD764704}"/>
              </a:ext>
            </a:extLst>
          </p:cNvPr>
          <p:cNvSpPr/>
          <p:nvPr/>
        </p:nvSpPr>
        <p:spPr>
          <a:xfrm>
            <a:off x="1437033" y="5405760"/>
            <a:ext cx="5631424" cy="597099"/>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b="0" i="0" u="none" strike="noStrike" cap="none" dirty="0">
                <a:solidFill>
                  <a:srgbClr val="404040"/>
                </a:solidFill>
                <a:latin typeface="Arial"/>
                <a:ea typeface="Arial"/>
                <a:cs typeface="Arial"/>
                <a:sym typeface="Arial"/>
              </a:rPr>
              <a:t>研究背景</a:t>
            </a:r>
            <a:endParaRPr sz="8000" b="0" i="0" u="none" strike="noStrike" cap="none" dirty="0">
              <a:latin typeface="Arial"/>
              <a:ea typeface="Arial"/>
              <a:cs typeface="Arial"/>
              <a:sym typeface="Arial"/>
            </a:endParaRPr>
          </a:p>
        </p:txBody>
      </p:sp>
      <p:sp>
        <p:nvSpPr>
          <p:cNvPr id="6" name="正方形/長方形 5">
            <a:extLst>
              <a:ext uri="{FF2B5EF4-FFF2-40B4-BE49-F238E27FC236}">
                <a16:creationId xmlns:a16="http://schemas.microsoft.com/office/drawing/2014/main" id="{0854C6A8-0629-7898-69E2-3091BB3D47E0}"/>
              </a:ext>
            </a:extLst>
          </p:cNvPr>
          <p:cNvSpPr/>
          <p:nvPr/>
        </p:nvSpPr>
        <p:spPr>
          <a:xfrm>
            <a:off x="12105405" y="8113486"/>
            <a:ext cx="17336925" cy="4746242"/>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E7BAFD42-BA13-B78D-83FC-AA72A8C1A2F7}"/>
              </a:ext>
            </a:extLst>
          </p:cNvPr>
          <p:cNvSpPr/>
          <p:nvPr/>
        </p:nvSpPr>
        <p:spPr>
          <a:xfrm>
            <a:off x="12937995" y="18116117"/>
            <a:ext cx="4130805" cy="434131"/>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A53E2F9-84FF-EEB8-B129-D172F46ED3E6}"/>
              </a:ext>
            </a:extLst>
          </p:cNvPr>
          <p:cNvSpPr/>
          <p:nvPr/>
        </p:nvSpPr>
        <p:spPr>
          <a:xfrm>
            <a:off x="15353960" y="18777798"/>
            <a:ext cx="13738244" cy="434131"/>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DFB99FF-C879-FDCC-5383-73B58A7C617F}"/>
              </a:ext>
            </a:extLst>
          </p:cNvPr>
          <p:cNvSpPr/>
          <p:nvPr/>
        </p:nvSpPr>
        <p:spPr>
          <a:xfrm>
            <a:off x="12243107" y="19375897"/>
            <a:ext cx="4367902" cy="391087"/>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2FBF149B-16EC-83CB-815B-21B643607024}"/>
              </a:ext>
            </a:extLst>
          </p:cNvPr>
          <p:cNvSpPr/>
          <p:nvPr/>
        </p:nvSpPr>
        <p:spPr>
          <a:xfrm>
            <a:off x="12105405" y="13005878"/>
            <a:ext cx="17336488" cy="1270323"/>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B177E0BF-CBBA-FC74-3AD0-9361DA92E9E0}"/>
              </a:ext>
            </a:extLst>
          </p:cNvPr>
          <p:cNvSpPr/>
          <p:nvPr/>
        </p:nvSpPr>
        <p:spPr>
          <a:xfrm>
            <a:off x="18012229" y="18050135"/>
            <a:ext cx="5734724" cy="434131"/>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7DFD3025-F429-7666-0A71-8E5130B274C4}"/>
              </a:ext>
            </a:extLst>
          </p:cNvPr>
          <p:cNvSpPr/>
          <p:nvPr/>
        </p:nvSpPr>
        <p:spPr>
          <a:xfrm>
            <a:off x="17496428" y="19375897"/>
            <a:ext cx="11595775" cy="474917"/>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C7D970F-3D04-5CA9-CF9E-58933CEE350F}"/>
              </a:ext>
            </a:extLst>
          </p:cNvPr>
          <p:cNvSpPr/>
          <p:nvPr/>
        </p:nvSpPr>
        <p:spPr>
          <a:xfrm>
            <a:off x="12288026" y="19894602"/>
            <a:ext cx="1486032" cy="458930"/>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22CC0B0E-EAE9-9E57-9042-0251301E6DB6}"/>
              </a:ext>
            </a:extLst>
          </p:cNvPr>
          <p:cNvSpPr txBox="1"/>
          <p:nvPr/>
        </p:nvSpPr>
        <p:spPr>
          <a:xfrm>
            <a:off x="920630" y="42299471"/>
            <a:ext cx="8981946" cy="400110"/>
          </a:xfrm>
          <a:prstGeom prst="rect">
            <a:avLst/>
          </a:prstGeom>
          <a:noFill/>
        </p:spPr>
        <p:txBody>
          <a:bodyPr wrap="none" rtlCol="0">
            <a:spAutoFit/>
          </a:bodyPr>
          <a:lstStyle/>
          <a:p>
            <a:r>
              <a:rPr kumimoji="1" lang="en-US" altLang="ja-JP" sz="2000" dirty="0"/>
              <a:t>1.NTCIR 17 QA-Lab Poliinfo-4 : https://sites.google.com/view/poliinfo4/?pli=1 </a:t>
            </a:r>
            <a:endParaRPr kumimoji="1" lang="ja-JP" altLang="en-US" sz="2000" dirty="0"/>
          </a:p>
        </p:txBody>
      </p:sp>
      <p:sp>
        <p:nvSpPr>
          <p:cNvPr id="7" name="テキスト ボックス 6">
            <a:extLst>
              <a:ext uri="{FF2B5EF4-FFF2-40B4-BE49-F238E27FC236}">
                <a16:creationId xmlns:a16="http://schemas.microsoft.com/office/drawing/2014/main" id="{250DDCD6-641D-14CC-A5BE-4F53F2723B1D}"/>
              </a:ext>
            </a:extLst>
          </p:cNvPr>
          <p:cNvSpPr txBox="1"/>
          <p:nvPr/>
        </p:nvSpPr>
        <p:spPr>
          <a:xfrm>
            <a:off x="920630" y="24357355"/>
            <a:ext cx="10272364" cy="1015663"/>
          </a:xfrm>
          <a:prstGeom prst="rect">
            <a:avLst/>
          </a:prstGeom>
          <a:noFill/>
        </p:spPr>
        <p:txBody>
          <a:bodyPr wrap="none" rtlCol="0">
            <a:spAutoFit/>
          </a:bodyPr>
          <a:lstStyle/>
          <a:p>
            <a:r>
              <a:rPr kumimoji="1" lang="ja-JP" altLang="en-US" sz="6000" dirty="0"/>
              <a:t>次の </a:t>
            </a:r>
            <a:r>
              <a:rPr kumimoji="1" lang="en-US" altLang="ja-JP" sz="6000" dirty="0"/>
              <a:t>2 </a:t>
            </a:r>
            <a:r>
              <a:rPr kumimoji="1" lang="ja-JP" altLang="en-US" sz="6000" dirty="0"/>
              <a:t>ステップで要約を生成</a:t>
            </a:r>
          </a:p>
        </p:txBody>
      </p:sp>
      <p:pic>
        <p:nvPicPr>
          <p:cNvPr id="24" name="図 23">
            <a:extLst>
              <a:ext uri="{FF2B5EF4-FFF2-40B4-BE49-F238E27FC236}">
                <a16:creationId xmlns:a16="http://schemas.microsoft.com/office/drawing/2014/main" id="{B5CD5A5B-EC3A-739C-8C93-0F67E9B07BE9}"/>
              </a:ext>
            </a:extLst>
          </p:cNvPr>
          <p:cNvPicPr>
            <a:picLocks noChangeAspect="1"/>
          </p:cNvPicPr>
          <p:nvPr/>
        </p:nvPicPr>
        <p:blipFill>
          <a:blip r:embed="rId5"/>
          <a:stretch>
            <a:fillRect/>
          </a:stretch>
        </p:blipFill>
        <p:spPr>
          <a:xfrm>
            <a:off x="826856" y="26588516"/>
            <a:ext cx="14066540" cy="6324491"/>
          </a:xfrm>
          <a:prstGeom prst="rect">
            <a:avLst/>
          </a:prstGeom>
        </p:spPr>
      </p:pic>
      <p:pic>
        <p:nvPicPr>
          <p:cNvPr id="26" name="図 25">
            <a:extLst>
              <a:ext uri="{FF2B5EF4-FFF2-40B4-BE49-F238E27FC236}">
                <a16:creationId xmlns:a16="http://schemas.microsoft.com/office/drawing/2014/main" id="{191E90CF-0632-E090-9C7C-CDAB184996A9}"/>
              </a:ext>
            </a:extLst>
          </p:cNvPr>
          <p:cNvPicPr>
            <a:picLocks noChangeAspect="1"/>
          </p:cNvPicPr>
          <p:nvPr/>
        </p:nvPicPr>
        <p:blipFill>
          <a:blip r:embed="rId6"/>
          <a:stretch>
            <a:fillRect/>
          </a:stretch>
        </p:blipFill>
        <p:spPr>
          <a:xfrm>
            <a:off x="15259352" y="26780400"/>
            <a:ext cx="12271760" cy="5737990"/>
          </a:xfrm>
          <a:prstGeom prst="rect">
            <a:avLst/>
          </a:prstGeom>
        </p:spPr>
      </p:pic>
      <p:pic>
        <p:nvPicPr>
          <p:cNvPr id="28" name="図 27">
            <a:extLst>
              <a:ext uri="{FF2B5EF4-FFF2-40B4-BE49-F238E27FC236}">
                <a16:creationId xmlns:a16="http://schemas.microsoft.com/office/drawing/2014/main" id="{08399242-13E9-2A0C-D142-6B4A1864E328}"/>
              </a:ext>
            </a:extLst>
          </p:cNvPr>
          <p:cNvPicPr>
            <a:picLocks noChangeAspect="1"/>
          </p:cNvPicPr>
          <p:nvPr/>
        </p:nvPicPr>
        <p:blipFill>
          <a:blip r:embed="rId7"/>
          <a:stretch>
            <a:fillRect/>
          </a:stretch>
        </p:blipFill>
        <p:spPr>
          <a:xfrm>
            <a:off x="10280263" y="36801754"/>
            <a:ext cx="19510635" cy="5257094"/>
          </a:xfrm>
          <a:prstGeom prst="rect">
            <a:avLst/>
          </a:prstGeom>
        </p:spPr>
      </p:pic>
      <p:sp>
        <p:nvSpPr>
          <p:cNvPr id="29" name="正方形/長方形 28">
            <a:extLst>
              <a:ext uri="{FF2B5EF4-FFF2-40B4-BE49-F238E27FC236}">
                <a16:creationId xmlns:a16="http://schemas.microsoft.com/office/drawing/2014/main" id="{3AD064D8-5891-40FE-C9D8-79D4E20807AC}"/>
              </a:ext>
            </a:extLst>
          </p:cNvPr>
          <p:cNvSpPr/>
          <p:nvPr/>
        </p:nvSpPr>
        <p:spPr>
          <a:xfrm>
            <a:off x="10325388" y="40480343"/>
            <a:ext cx="19338252" cy="47897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CBBC50BD-70F0-BED6-D2A6-F9A38A74269A}"/>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5C15D4C5-434A-34DD-E61D-5CFFEC122809}"/>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06F104B9-64A9-82AB-CC67-ED31F8707E5C}"/>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F0088982-55D1-64BB-3EEC-E1C9B7F47EF4}"/>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E1324D5E-508F-BEE8-0F18-1AFF5C923286}"/>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2C5975C3-7C57-64F0-CBA9-DDE400C4748A}"/>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E60FB9E2-A21C-A985-AEF9-B2A140B70340}"/>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7A3C5764-A0C4-BAAD-F913-67865F79934A}"/>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A8921A30-3EB1-058A-9539-BC4991100589}"/>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5130193D-1469-C1AB-4C7C-30BFDDED7670}"/>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00C893F4-CE8F-B849-62D3-948683B194AE}"/>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564F8E95-2DE1-4D38-DD88-F0849B6BF840}"/>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222E6E03-A125-B1E5-EB26-4B892F58B77D}"/>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B9D54F15-B691-AAD3-3503-D741292C07A4}"/>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7F1725FB-75ED-03E1-8A47-7FF33BCDF028}"/>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AD6FC64A-6B50-678A-134F-900E95CCD2E5}"/>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2A43F56-D532-D63A-2B74-C5B6ECB19063}"/>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239A97A2-257B-F246-A646-FB0D4C26861A}"/>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4A014BA3-1458-32ED-72D3-C2274474BC13}"/>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F9612011-40C3-256A-2BE6-654313A90FF7}"/>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DF5E1A37-7688-1FCF-4B25-1511953AFD0A}"/>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15426825-93B2-5FE2-429E-7BC26D59787B}"/>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BA7FA07C-EAFE-896F-4760-64E9AAFD68F7}"/>
                </a:ext>
              </a:extLst>
            </p:cNvPr>
            <p:cNvPicPr>
              <a:picLocks noChangeAspect="1"/>
            </p:cNvPicPr>
            <p:nvPr/>
          </p:nvPicPr>
          <p:blipFill>
            <a:blip r:embed="rId3"/>
            <a:stretch>
              <a:fillRect/>
            </a:stretch>
          </p:blipFill>
          <p:spPr>
            <a:xfrm>
              <a:off x="6221841" y="697968"/>
              <a:ext cx="2942857" cy="1152381"/>
            </a:xfrm>
            <a:prstGeom prst="rect">
              <a:avLst/>
            </a:prstGeom>
          </p:spPr>
        </p:pic>
      </p:grpSp>
      <p:grpSp>
        <p:nvGrpSpPr>
          <p:cNvPr id="81" name="グループ化 80">
            <a:extLst>
              <a:ext uri="{FF2B5EF4-FFF2-40B4-BE49-F238E27FC236}">
                <a16:creationId xmlns:a16="http://schemas.microsoft.com/office/drawing/2014/main" id="{316FC7B1-73F5-DA74-4432-E8620604DCFB}"/>
              </a:ext>
            </a:extLst>
          </p:cNvPr>
          <p:cNvGrpSpPr/>
          <p:nvPr/>
        </p:nvGrpSpPr>
        <p:grpSpPr>
          <a:xfrm>
            <a:off x="11812576" y="14362276"/>
            <a:ext cx="15949250" cy="9485948"/>
            <a:chOff x="11812576" y="14362276"/>
            <a:chExt cx="15949250" cy="9485948"/>
          </a:xfrm>
        </p:grpSpPr>
        <p:grpSp>
          <p:nvGrpSpPr>
            <p:cNvPr id="28" name="グループ化 27">
              <a:extLst>
                <a:ext uri="{FF2B5EF4-FFF2-40B4-BE49-F238E27FC236}">
                  <a16:creationId xmlns:a16="http://schemas.microsoft.com/office/drawing/2014/main" id="{C6341E05-45C9-1458-0716-435DB34BF654}"/>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48E30AEE-8F22-5DD0-7850-3129B6DF6E16}"/>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C3FC720F-7321-0731-ABE5-B9C9E7265AF1}"/>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ABC5503D-CBDF-7559-93EB-24F3BC12897E}"/>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038A94FD-C08B-6A72-8DE4-5D7D24AFF757}"/>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EE742B14-F0BC-2FFA-856A-6BA1B47639AC}"/>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35" name="正方形/長方形 34">
                <a:extLst>
                  <a:ext uri="{FF2B5EF4-FFF2-40B4-BE49-F238E27FC236}">
                    <a16:creationId xmlns:a16="http://schemas.microsoft.com/office/drawing/2014/main" id="{369CA393-E4F3-C02A-E2D3-66DBA5EACB62}"/>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A9D2EA05-E155-B616-1D6E-0CAA54041947}"/>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6B879A9E-253F-1C9C-029D-FC7E6A81A9E4}"/>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4AAAE1E-6082-328C-7B01-62C996A2E4C3}"/>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0880FD83-30CF-0A7F-676A-3ECD6DCD9144}"/>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743805F7-E560-1A66-49EE-0D9A42F56710}"/>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4AABC157-09A2-475C-D749-E4A310BDCC03}"/>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CCAB55AA-A503-3E1F-9D5C-15E7F2FF43B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E9C98677-57FD-D77E-CCE9-16DE99049E89}"/>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795A7CAC-14B8-64B2-1599-C9CB9D6FC99F}"/>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45" name="正方形/長方形 44">
                <a:extLst>
                  <a:ext uri="{FF2B5EF4-FFF2-40B4-BE49-F238E27FC236}">
                    <a16:creationId xmlns:a16="http://schemas.microsoft.com/office/drawing/2014/main" id="{5BD36A6B-BD79-90C1-2D29-714B96109997}"/>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46" name="正方形/長方形 45">
                <a:extLst>
                  <a:ext uri="{FF2B5EF4-FFF2-40B4-BE49-F238E27FC236}">
                    <a16:creationId xmlns:a16="http://schemas.microsoft.com/office/drawing/2014/main" id="{A3BE1FA5-1714-3D90-D88E-42F98F4D1433}"/>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47" name="正方形/長方形 46">
                <a:extLst>
                  <a:ext uri="{FF2B5EF4-FFF2-40B4-BE49-F238E27FC236}">
                    <a16:creationId xmlns:a16="http://schemas.microsoft.com/office/drawing/2014/main" id="{069D0023-AA21-577F-FFA3-1D035B24C13B}"/>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48" name="四角形: 上の 2 つの角を切り取る 47">
                <a:extLst>
                  <a:ext uri="{FF2B5EF4-FFF2-40B4-BE49-F238E27FC236}">
                    <a16:creationId xmlns:a16="http://schemas.microsoft.com/office/drawing/2014/main" id="{E64ED78C-F912-418E-3E1B-A8B83A44DC93}"/>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49" name="右中かっこ 48">
                <a:extLst>
                  <a:ext uri="{FF2B5EF4-FFF2-40B4-BE49-F238E27FC236}">
                    <a16:creationId xmlns:a16="http://schemas.microsoft.com/office/drawing/2014/main" id="{7B118F00-160C-D0EA-CA06-7F5375B2B469}"/>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E957008A-D55C-F1D6-A84F-8A2C5A50053A}"/>
                    </a:ext>
                  </a:extLst>
                </p:cNvPr>
                <p:cNvSpPr txBox="1"/>
                <p:nvPr/>
              </p:nvSpPr>
              <p:spPr>
                <a:xfrm>
                  <a:off x="11812577" y="23025370"/>
                  <a:ext cx="8774724" cy="822854"/>
                </a:xfrm>
                <a:prstGeom prst="rect">
                  <a:avLst/>
                </a:prstGeom>
                <a:noFill/>
              </p:spPr>
              <p:txBody>
                <a:bodyPr wrap="square" rtlCol="0">
                  <a:spAutoFit/>
                </a:bodyPr>
                <a:lstStyle/>
                <a:p>
                  <a:pPr algn="ctr"/>
                  <a:r>
                    <a:rPr kumimoji="1" lang="en-US" altLang="ja-JP" sz="4400" b="0" u="sng" dirty="0"/>
                    <a:t>Input:</a:t>
                  </a:r>
                  <a:r>
                    <a:rPr kumimoji="1" lang="en-US" altLang="ja-JP" sz="4400" b="0" dirty="0"/>
                    <a:t> </a:t>
                  </a:r>
                  <a14:m>
                    <m:oMath xmlns:m="http://schemas.openxmlformats.org/officeDocument/2006/math">
                      <m:d>
                        <m:dPr>
                          <m:begChr m:val="["/>
                          <m:endChr m:val="]"/>
                          <m:ctrlPr>
                            <a:rPr kumimoji="1" lang="en-US" altLang="ja-JP" sz="4400" b="0" i="1" smtClean="0">
                              <a:latin typeface="Cambria Math" panose="02040503050406030204" pitchFamily="18" charset="0"/>
                            </a:rPr>
                          </m:ctrlPr>
                        </m:dPr>
                        <m:e>
                          <m:r>
                            <a:rPr kumimoji="1" lang="en-US" altLang="ja-JP" sz="4400" b="0" i="1" smtClean="0">
                              <a:latin typeface="Cambria Math" panose="02040503050406030204" pitchFamily="18" charset="0"/>
                            </a:rPr>
                            <m:t>𝐶𝐿𝑆</m:t>
                          </m:r>
                        </m:e>
                      </m:d>
                      <m:r>
                        <a:rPr kumimoji="1" lang="en-US" altLang="ja-JP" sz="4400" b="0" i="1" smtClean="0">
                          <a:latin typeface="Cambria Math" panose="02040503050406030204" pitchFamily="18" charset="0"/>
                        </a:rPr>
                        <m:t> </m:t>
                      </m:r>
                      <m:sSub>
                        <m:sSubPr>
                          <m:ctrlPr>
                            <a:rPr kumimoji="1" lang="en-US" altLang="ja-JP" sz="4400" b="0" i="1" smtClean="0">
                              <a:latin typeface="Cambria Math" panose="02040503050406030204" pitchFamily="18" charset="0"/>
                            </a:rPr>
                          </m:ctrlPr>
                        </m:sSubPr>
                        <m:e>
                          <m:r>
                            <a:rPr kumimoji="1" lang="en-US" altLang="ja-JP" sz="4400" b="0" i="1" smtClean="0">
                              <a:latin typeface="Cambria Math" panose="02040503050406030204" pitchFamily="18" charset="0"/>
                            </a:rPr>
                            <m:t>𝐷</m:t>
                          </m:r>
                        </m:e>
                        <m:sub>
                          <m:r>
                            <a:rPr kumimoji="1" lang="en-US" altLang="ja-JP" sz="4400" b="0" i="1" smtClean="0">
                              <a:latin typeface="Cambria Math" panose="02040503050406030204" pitchFamily="18" charset="0"/>
                            </a:rPr>
                            <m:t>𝑡𝑖𝑡𝑙𝑒</m:t>
                          </m:r>
                        </m:sub>
                      </m:sSub>
                      <m:r>
                        <a:rPr kumimoji="1" lang="en-US" altLang="ja-JP" sz="4400" b="0" i="1" smtClean="0">
                          <a:latin typeface="Cambria Math" panose="02040503050406030204" pitchFamily="18" charset="0"/>
                        </a:rPr>
                        <m:t> </m:t>
                      </m:r>
                      <m:d>
                        <m:dPr>
                          <m:begChr m:val="["/>
                          <m:endChr m:val="]"/>
                          <m:ctrlPr>
                            <a:rPr kumimoji="1" lang="en-US" altLang="ja-JP" sz="4400" b="0" i="1" smtClean="0">
                              <a:latin typeface="Cambria Math" panose="02040503050406030204" pitchFamily="18" charset="0"/>
                            </a:rPr>
                          </m:ctrlPr>
                        </m:dPr>
                        <m:e>
                          <m:r>
                            <a:rPr kumimoji="1" lang="en-US" altLang="ja-JP" sz="4400" b="0" i="1" smtClean="0">
                              <a:latin typeface="Cambria Math" panose="02040503050406030204" pitchFamily="18" charset="0"/>
                            </a:rPr>
                            <m:t>𝑆𝐸𝑃</m:t>
                          </m:r>
                        </m:e>
                      </m:d>
                      <m:r>
                        <a:rPr kumimoji="1" lang="en-US" altLang="ja-JP" sz="4400" b="0" i="1" smtClean="0">
                          <a:latin typeface="Cambria Math" panose="02040503050406030204" pitchFamily="18" charset="0"/>
                        </a:rPr>
                        <m:t> </m:t>
                      </m:r>
                      <m:sSub>
                        <m:sSubPr>
                          <m:ctrlPr>
                            <a:rPr kumimoji="1" lang="en-US" altLang="ja-JP" sz="4400" b="0" i="1" smtClean="0">
                              <a:latin typeface="Cambria Math" panose="02040503050406030204" pitchFamily="18" charset="0"/>
                            </a:rPr>
                          </m:ctrlPr>
                        </m:sSubPr>
                        <m:e>
                          <m:r>
                            <a:rPr kumimoji="1" lang="en-US" altLang="ja-JP" sz="4400" b="0" i="1" smtClean="0">
                              <a:latin typeface="Cambria Math" panose="02040503050406030204" pitchFamily="18" charset="0"/>
                            </a:rPr>
                            <m:t>𝐷</m:t>
                          </m:r>
                        </m:e>
                        <m:sub>
                          <m:r>
                            <a:rPr kumimoji="1" lang="en-US" altLang="ja-JP" sz="4400" b="0" i="1" smtClean="0">
                              <a:latin typeface="Cambria Math" panose="02040503050406030204" pitchFamily="18" charset="0"/>
                            </a:rPr>
                            <m:t>𝑏𝑜𝑑𝑦</m:t>
                          </m:r>
                        </m:sub>
                      </m:sSub>
                    </m:oMath>
                  </a14:m>
                  <a:endParaRPr kumimoji="1" lang="ja-JP" altLang="en-US" sz="4400" dirty="0"/>
                </a:p>
              </p:txBody>
            </p:sp>
          </mc:Choice>
          <mc:Fallback>
            <p:sp>
              <p:nvSpPr>
                <p:cNvPr id="51" name="テキスト ボックス 50">
                  <a:extLst>
                    <a:ext uri="{FF2B5EF4-FFF2-40B4-BE49-F238E27FC236}">
                      <a16:creationId xmlns:a16="http://schemas.microsoft.com/office/drawing/2014/main" id="{E957008A-D55C-F1D6-A84F-8A2C5A50053A}"/>
                    </a:ext>
                  </a:extLst>
                </p:cNvPr>
                <p:cNvSpPr txBox="1">
                  <a:spLocks noRot="1" noChangeAspect="1" noMove="1" noResize="1" noEditPoints="1" noAdjustHandles="1" noChangeArrowheads="1" noChangeShapeType="1" noTextEdit="1"/>
                </p:cNvSpPr>
                <p:nvPr/>
              </p:nvSpPr>
              <p:spPr>
                <a:xfrm>
                  <a:off x="11812577" y="23025370"/>
                  <a:ext cx="8774724" cy="822854"/>
                </a:xfrm>
                <a:prstGeom prst="rect">
                  <a:avLst/>
                </a:prstGeom>
                <a:blipFill>
                  <a:blip r:embed="rId4"/>
                  <a:stretch>
                    <a:fillRect t="-16296" b="-26667"/>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0CCA43D9-EDA9-C81E-0085-B864591D5FE1}"/>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err="1">
                  <a:solidFill>
                    <a:schemeClr val="tx1"/>
                  </a:solidFill>
                </a:rPr>
                <a:t>E</a:t>
              </a:r>
              <a:r>
                <a:rPr kumimoji="1" lang="en-US" altLang="ja-JP" sz="3600" baseline="-25000" dirty="0" err="1">
                  <a:solidFill>
                    <a:schemeClr val="tx1"/>
                  </a:solidFill>
                </a:rPr>
                <a:t>Avg</a:t>
              </a:r>
              <a:endParaRPr kumimoji="1" lang="ja-JP" altLang="en-US" sz="3600" dirty="0">
                <a:solidFill>
                  <a:schemeClr val="tx1"/>
                </a:solidFill>
              </a:endParaRPr>
            </a:p>
          </p:txBody>
        </p:sp>
        <p:grpSp>
          <p:nvGrpSpPr>
            <p:cNvPr id="53" name="グループ化 52">
              <a:extLst>
                <a:ext uri="{FF2B5EF4-FFF2-40B4-BE49-F238E27FC236}">
                  <a16:creationId xmlns:a16="http://schemas.microsoft.com/office/drawing/2014/main" id="{A38821BF-FEB0-C22A-4493-A0D830956BC1}"/>
                </a:ext>
              </a:extLst>
            </p:cNvPr>
            <p:cNvGrpSpPr/>
            <p:nvPr/>
          </p:nvGrpSpPr>
          <p:grpSpPr>
            <a:xfrm>
              <a:off x="20780732" y="18427926"/>
              <a:ext cx="6981094" cy="4175840"/>
              <a:chOff x="2409092" y="1767760"/>
              <a:chExt cx="6981094" cy="4175840"/>
            </a:xfrm>
          </p:grpSpPr>
          <p:sp>
            <p:nvSpPr>
              <p:cNvPr id="54" name="四角形: 上の 2 つの角を切り取る 53">
                <a:extLst>
                  <a:ext uri="{FF2B5EF4-FFF2-40B4-BE49-F238E27FC236}">
                    <a16:creationId xmlns:a16="http://schemas.microsoft.com/office/drawing/2014/main" id="{F0C70D1D-9BC2-093A-68B9-2018F4E5E601}"/>
                  </a:ext>
                </a:extLst>
              </p:cNvPr>
              <p:cNvSpPr/>
              <p:nvPr/>
            </p:nvSpPr>
            <p:spPr>
              <a:xfrm>
                <a:off x="2409092"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55" name="四角形: 上の 2 つの角を切り取る 54">
                <a:extLst>
                  <a:ext uri="{FF2B5EF4-FFF2-40B4-BE49-F238E27FC236}">
                    <a16:creationId xmlns:a16="http://schemas.microsoft.com/office/drawing/2014/main" id="{23F2FA83-D31A-D31B-6B6A-C8DAECB950DD}"/>
                  </a:ext>
                </a:extLst>
              </p:cNvPr>
              <p:cNvSpPr/>
              <p:nvPr/>
            </p:nvSpPr>
            <p:spPr>
              <a:xfrm>
                <a:off x="4202723"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57" name="四角形: 上の 2 つの角を切り取る 56">
                <a:extLst>
                  <a:ext uri="{FF2B5EF4-FFF2-40B4-BE49-F238E27FC236}">
                    <a16:creationId xmlns:a16="http://schemas.microsoft.com/office/drawing/2014/main" id="{DF445540-1D3B-B298-8EBE-FCA48387EE1D}"/>
                  </a:ext>
                </a:extLst>
              </p:cNvPr>
              <p:cNvSpPr/>
              <p:nvPr/>
            </p:nvSpPr>
            <p:spPr>
              <a:xfrm>
                <a:off x="7789986"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58" name="四角形: 上の 2 つの角を切り取る 57">
                <a:extLst>
                  <a:ext uri="{FF2B5EF4-FFF2-40B4-BE49-F238E27FC236}">
                    <a16:creationId xmlns:a16="http://schemas.microsoft.com/office/drawing/2014/main" id="{599D4B7C-6129-976D-A86E-EC2CCB130803}"/>
                  </a:ext>
                </a:extLst>
              </p:cNvPr>
              <p:cNvSpPr/>
              <p:nvPr/>
            </p:nvSpPr>
            <p:spPr>
              <a:xfrm>
                <a:off x="5996354"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59" name="正方形/長方形 58">
                <a:extLst>
                  <a:ext uri="{FF2B5EF4-FFF2-40B4-BE49-F238E27FC236}">
                    <a16:creationId xmlns:a16="http://schemas.microsoft.com/office/drawing/2014/main" id="{9526E383-795E-90D1-DD1F-6412CB0DD27A}"/>
                  </a:ext>
                </a:extLst>
              </p:cNvPr>
              <p:cNvSpPr/>
              <p:nvPr/>
            </p:nvSpPr>
            <p:spPr>
              <a:xfrm>
                <a:off x="2409092" y="3094892"/>
                <a:ext cx="6981094" cy="145952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(2)</a:t>
                </a:r>
              </a:p>
            </p:txBody>
          </p:sp>
          <p:sp>
            <p:nvSpPr>
              <p:cNvPr id="60" name="矢印: 右 59">
                <a:extLst>
                  <a:ext uri="{FF2B5EF4-FFF2-40B4-BE49-F238E27FC236}">
                    <a16:creationId xmlns:a16="http://schemas.microsoft.com/office/drawing/2014/main" id="{77242BED-7336-4859-9D5B-C8D5F1CB8E4F}"/>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4260C73F-F55E-66F1-5872-54366379E9D3}"/>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5891A4C0-4E73-7B3F-C88F-7A010FF17B76}"/>
                  </a:ext>
                </a:extLst>
              </p:cNvPr>
              <p:cNvSpPr/>
              <p:nvPr/>
            </p:nvSpPr>
            <p:spPr>
              <a:xfrm rot="16200000">
                <a:off x="832631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370080DF-DED9-A723-264E-F2AD9F8ED171}"/>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5E11962B-CA7A-8548-7217-74BE22B34912}"/>
                  </a:ext>
                </a:extLst>
              </p:cNvPr>
              <p:cNvSpPr/>
              <p:nvPr/>
            </p:nvSpPr>
            <p:spPr>
              <a:xfrm>
                <a:off x="2409092" y="1767760"/>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grpSp>
        <mc:AlternateContent xmlns:mc="http://schemas.openxmlformats.org/markup-compatibility/2006">
          <mc:Choice xmlns:a14="http://schemas.microsoft.com/office/drawing/2010/main" Requires="a14">
            <p:sp>
              <p:nvSpPr>
                <p:cNvPr id="74" name="テキスト ボックス 73">
                  <a:extLst>
                    <a:ext uri="{FF2B5EF4-FFF2-40B4-BE49-F238E27FC236}">
                      <a16:creationId xmlns:a16="http://schemas.microsoft.com/office/drawing/2014/main" id="{06E47995-6AB6-2441-9CA9-3A546E3D6F3D}"/>
                    </a:ext>
                  </a:extLst>
                </p:cNvPr>
                <p:cNvSpPr txBox="1"/>
                <p:nvPr/>
              </p:nvSpPr>
              <p:spPr>
                <a:xfrm>
                  <a:off x="21303874" y="23025370"/>
                  <a:ext cx="5934810" cy="822854"/>
                </a:xfrm>
                <a:prstGeom prst="rect">
                  <a:avLst/>
                </a:prstGeom>
                <a:noFill/>
              </p:spPr>
              <p:txBody>
                <a:bodyPr wrap="square" rtlCol="0">
                  <a:spAutoFit/>
                </a:bodyPr>
                <a:lstStyle/>
                <a:p>
                  <a:pPr algn="ctr"/>
                  <a:r>
                    <a:rPr kumimoji="1" lang="en-US" altLang="ja-JP" sz="4400" b="0" u="sng" dirty="0"/>
                    <a:t>Input:</a:t>
                  </a:r>
                  <a:r>
                    <a:rPr kumimoji="1" lang="en-US" altLang="ja-JP" sz="4400" b="0" dirty="0"/>
                    <a:t> </a:t>
                  </a:r>
                  <a14:m>
                    <m:oMath xmlns:m="http://schemas.openxmlformats.org/officeDocument/2006/math">
                      <m:d>
                        <m:dPr>
                          <m:begChr m:val="["/>
                          <m:endChr m:val="]"/>
                          <m:ctrlPr>
                            <a:rPr kumimoji="1" lang="en-US" altLang="ja-JP" sz="4400" b="0" i="1" smtClean="0">
                              <a:latin typeface="Cambria Math" panose="02040503050406030204" pitchFamily="18" charset="0"/>
                            </a:rPr>
                          </m:ctrlPr>
                        </m:dPr>
                        <m:e>
                          <m:r>
                            <a:rPr kumimoji="1" lang="en-US" altLang="ja-JP" sz="4400" b="0" i="1" smtClean="0">
                              <a:latin typeface="Cambria Math" panose="02040503050406030204" pitchFamily="18" charset="0"/>
                            </a:rPr>
                            <m:t>𝐶𝐿𝑆</m:t>
                          </m:r>
                        </m:e>
                      </m:d>
                      <m:r>
                        <a:rPr kumimoji="1" lang="en-US" altLang="ja-JP" sz="4400" b="0" i="1" smtClean="0">
                          <a:latin typeface="Cambria Math" panose="02040503050406030204" pitchFamily="18" charset="0"/>
                        </a:rPr>
                        <m:t> </m:t>
                      </m:r>
                      <m:sSub>
                        <m:sSubPr>
                          <m:ctrlPr>
                            <a:rPr kumimoji="1" lang="en-US" altLang="ja-JP" sz="4400" b="0" i="1" smtClean="0">
                              <a:latin typeface="Cambria Math" panose="02040503050406030204" pitchFamily="18" charset="0"/>
                            </a:rPr>
                          </m:ctrlPr>
                        </m:sSubPr>
                        <m:e>
                          <m:r>
                            <a:rPr kumimoji="1" lang="en-US" altLang="ja-JP" sz="4400" b="0" i="1" smtClean="0">
                              <a:latin typeface="Cambria Math" panose="02040503050406030204" pitchFamily="18" charset="0"/>
                            </a:rPr>
                            <m:t>𝐷</m:t>
                          </m:r>
                        </m:e>
                        <m:sub>
                          <m:r>
                            <a:rPr kumimoji="1" lang="en-US" altLang="ja-JP" sz="4400" b="0" i="1" smtClean="0">
                              <a:latin typeface="Cambria Math" panose="02040503050406030204" pitchFamily="18" charset="0"/>
                            </a:rPr>
                            <m:t>𝑠𝑢𝑚𝑚𝑎𝑟𝑦</m:t>
                          </m:r>
                        </m:sub>
                      </m:sSub>
                    </m:oMath>
                  </a14:m>
                  <a:endParaRPr kumimoji="1" lang="ja-JP" altLang="en-US" sz="4400" dirty="0"/>
                </a:p>
              </p:txBody>
            </p:sp>
          </mc:Choice>
          <mc:Fallback>
            <p:sp>
              <p:nvSpPr>
                <p:cNvPr id="74" name="テキスト ボックス 73">
                  <a:extLst>
                    <a:ext uri="{FF2B5EF4-FFF2-40B4-BE49-F238E27FC236}">
                      <a16:creationId xmlns:a16="http://schemas.microsoft.com/office/drawing/2014/main" id="{06E47995-6AB6-2441-9CA9-3A546E3D6F3D}"/>
                    </a:ext>
                  </a:extLst>
                </p:cNvPr>
                <p:cNvSpPr txBox="1">
                  <a:spLocks noRot="1" noChangeAspect="1" noMove="1" noResize="1" noEditPoints="1" noAdjustHandles="1" noChangeArrowheads="1" noChangeShapeType="1" noTextEdit="1"/>
                </p:cNvSpPr>
                <p:nvPr/>
              </p:nvSpPr>
              <p:spPr>
                <a:xfrm>
                  <a:off x="21303874" y="23025370"/>
                  <a:ext cx="5934810" cy="822854"/>
                </a:xfrm>
                <a:prstGeom prst="rect">
                  <a:avLst/>
                </a:prstGeom>
                <a:blipFill>
                  <a:blip r:embed="rId5"/>
                  <a:stretch>
                    <a:fillRect l="-822" t="-16296" b="-26667"/>
                  </a:stretch>
                </a:blipFill>
              </p:spPr>
              <p:txBody>
                <a:bodyPr/>
                <a:lstStyle/>
                <a:p>
                  <a:r>
                    <a:rPr lang="ja-JP" altLang="en-US">
                      <a:noFill/>
                    </a:rPr>
                    <a:t> </a:t>
                  </a:r>
                </a:p>
              </p:txBody>
            </p:sp>
          </mc:Fallback>
        </mc:AlternateContent>
        <p:sp>
          <p:nvSpPr>
            <p:cNvPr id="75" name="矢印: 右 74">
              <a:extLst>
                <a:ext uri="{FF2B5EF4-FFF2-40B4-BE49-F238E27FC236}">
                  <a16:creationId xmlns:a16="http://schemas.microsoft.com/office/drawing/2014/main" id="{86B37596-0127-720D-C905-BF35E225A6BA}"/>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9FC19EC-A931-47F4-26FB-319B55AA0EDD}"/>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FCDC00DA-E0CA-8D26-B9F7-0392176671D4}"/>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BBC27076-0251-839E-19BA-551BB676D1E5}"/>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600" b="0" i="0" u="none" strike="noStrike" baseline="0" dirty="0">
                      <a:latin typeface="+mn-ea"/>
                    </a:rPr>
                    <a:t>CLS-Average Pooling (CAP) with </a:t>
                  </a:r>
                  <a14:m>
                    <m:oMath xmlns:m="http://schemas.openxmlformats.org/officeDocument/2006/math">
                      <m:sSub>
                        <m:sSubPr>
                          <m:ctrlPr>
                            <a:rPr kumimoji="1" lang="en-US" altLang="ja-JP" sz="3600" b="0" i="1" smtClean="0">
                              <a:solidFill>
                                <a:schemeClr val="bg1"/>
                              </a:solidFill>
                              <a:latin typeface="Cambria Math" panose="02040503050406030204" pitchFamily="18" charset="0"/>
                            </a:rPr>
                          </m:ctrlPr>
                        </m:sSubPr>
                        <m:e>
                          <m:r>
                            <a:rPr kumimoji="1" lang="en-US" altLang="ja-JP" sz="3600" b="0" i="1" smtClean="0">
                              <a:solidFill>
                                <a:schemeClr val="bg1"/>
                              </a:solidFill>
                              <a:latin typeface="Cambria Math" panose="02040503050406030204" pitchFamily="18" charset="0"/>
                            </a:rPr>
                            <m:t>𝐸</m:t>
                          </m:r>
                        </m:e>
                        <m:sub>
                          <m:r>
                            <a:rPr kumimoji="1" lang="en-US" altLang="ja-JP" sz="3600" b="0" i="1" smtClean="0">
                              <a:solidFill>
                                <a:schemeClr val="bg1"/>
                              </a:solidFill>
                              <a:latin typeface="Cambria Math" panose="02040503050406030204" pitchFamily="18" charset="0"/>
                            </a:rPr>
                            <m:t>𝑠𝑢𝑚</m:t>
                          </m:r>
                        </m:sub>
                      </m:sSub>
                    </m:oMath>
                  </a14:m>
                  <a:r>
                    <a:rPr lang="en-US" altLang="ja-JP" sz="3600" b="0" i="0" u="none" strike="noStrike" baseline="0" dirty="0">
                      <a:latin typeface="+mn-ea"/>
                    </a:rPr>
                    <a:t> </a:t>
                  </a:r>
                  <a:endParaRPr kumimoji="1" lang="ja-JP" altLang="en-US" sz="6000" dirty="0">
                    <a:latin typeface="+mn-ea"/>
                  </a:endParaRPr>
                </a:p>
              </p:txBody>
            </p:sp>
          </mc:Choice>
          <mc:Fallback xmlns="">
            <p:sp>
              <p:nvSpPr>
                <p:cNvPr id="78" name="正方形/長方形 77">
                  <a:extLst>
                    <a:ext uri="{FF2B5EF4-FFF2-40B4-BE49-F238E27FC236}">
                      <a16:creationId xmlns:a16="http://schemas.microsoft.com/office/drawing/2014/main" id="{BBC27076-0251-839E-19BA-551BB676D1E5}"/>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6"/>
                  <a:stretch>
                    <a:fillRect b="-116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9" name="四角形: 上の 2 つの角を切り取る 78">
                  <a:extLst>
                    <a:ext uri="{FF2B5EF4-FFF2-40B4-BE49-F238E27FC236}">
                      <a16:creationId xmlns:a16="http://schemas.microsoft.com/office/drawing/2014/main" id="{D1982DDF-6752-A4D2-F22F-3A12AFC4AF35}"/>
                    </a:ext>
                  </a:extLst>
                </p:cNvPr>
                <p:cNvSpPr/>
                <p:nvPr/>
              </p:nvSpPr>
              <p:spPr>
                <a:xfrm>
                  <a:off x="22574362" y="18360433"/>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5400" b="0" i="1" smtClean="0">
                            <a:solidFill>
                              <a:schemeClr val="tx1"/>
                            </a:solidFill>
                            <a:latin typeface="Cambria Math" panose="02040503050406030204" pitchFamily="18" charset="0"/>
                          </a:rPr>
                          <m:t>=</m:t>
                        </m:r>
                        <m:sSub>
                          <m:sSubPr>
                            <m:ctrlPr>
                              <a:rPr kumimoji="1" lang="en-US" altLang="ja-JP" sz="5400" b="0" i="1" smtClean="0">
                                <a:solidFill>
                                  <a:schemeClr val="tx1"/>
                                </a:solidFill>
                                <a:latin typeface="Cambria Math" panose="02040503050406030204" pitchFamily="18" charset="0"/>
                              </a:rPr>
                            </m:ctrlPr>
                          </m:sSubPr>
                          <m:e>
                            <m:r>
                              <a:rPr kumimoji="1" lang="en-US" altLang="ja-JP" sz="5400" b="0" i="1" smtClean="0">
                                <a:solidFill>
                                  <a:schemeClr val="tx1"/>
                                </a:solidFill>
                                <a:latin typeface="Cambria Math" panose="02040503050406030204" pitchFamily="18" charset="0"/>
                              </a:rPr>
                              <m:t>𝐸</m:t>
                            </m:r>
                          </m:e>
                          <m:sub>
                            <m:r>
                              <a:rPr kumimoji="1" lang="en-US" altLang="ja-JP" sz="5400" b="0" i="1" smtClean="0">
                                <a:solidFill>
                                  <a:schemeClr val="tx1"/>
                                </a:solidFill>
                                <a:latin typeface="Cambria Math" panose="02040503050406030204" pitchFamily="18" charset="0"/>
                              </a:rPr>
                              <m:t>𝑠𝑢𝑚</m:t>
                            </m:r>
                          </m:sub>
                        </m:sSub>
                      </m:oMath>
                    </m:oMathPara>
                  </a14:m>
                  <a:endParaRPr kumimoji="1" lang="ja-JP" altLang="en-US" sz="5400" dirty="0">
                    <a:solidFill>
                      <a:schemeClr val="tx1"/>
                    </a:solidFill>
                  </a:endParaRPr>
                </a:p>
              </p:txBody>
            </p:sp>
          </mc:Choice>
          <mc:Fallback>
            <p:sp>
              <p:nvSpPr>
                <p:cNvPr id="79" name="四角形: 上の 2 つの角を切り取る 78">
                  <a:extLst>
                    <a:ext uri="{FF2B5EF4-FFF2-40B4-BE49-F238E27FC236}">
                      <a16:creationId xmlns:a16="http://schemas.microsoft.com/office/drawing/2014/main" id="{D1982DDF-6752-A4D2-F22F-3A12AFC4AF35}"/>
                    </a:ext>
                  </a:extLst>
                </p:cNvPr>
                <p:cNvSpPr>
                  <a:spLocks noRot="1" noChangeAspect="1" noMove="1" noResize="1" noEditPoints="1" noAdjustHandles="1" noChangeArrowheads="1" noChangeShapeType="1" noTextEdit="1"/>
                </p:cNvSpPr>
                <p:nvPr/>
              </p:nvSpPr>
              <p:spPr>
                <a:xfrm>
                  <a:off x="22574362" y="18360433"/>
                  <a:ext cx="1600200" cy="1019908"/>
                </a:xfrm>
                <a:prstGeom prst="snip2SameRect">
                  <a:avLst/>
                </a:prstGeom>
                <a:blipFill>
                  <a:blip r:embed="rId7"/>
                  <a:stretch>
                    <a:fillRect l="-20532" r="-9125"/>
                  </a:stretch>
                </a:blipFill>
                <a:ln>
                  <a:noFill/>
                </a:ln>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809C45F8-FE37-9B3D-709C-C1EB636F4234}"/>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F058F5FE-FB4E-8A6C-1DE9-D97515A5574B}"/>
              </a:ext>
            </a:extLst>
          </p:cNvPr>
          <p:cNvSpPr/>
          <p:nvPr/>
        </p:nvSpPr>
        <p:spPr>
          <a:xfrm>
            <a:off x="20670775" y="16509530"/>
            <a:ext cx="7370825" cy="7338693"/>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2066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92" name="Google Shape;92;p14"/>
          <p:cNvSpPr txBox="1"/>
          <p:nvPr/>
        </p:nvSpPr>
        <p:spPr>
          <a:xfrm>
            <a:off x="791999" y="6777024"/>
            <a:ext cx="13895699" cy="66084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400" dirty="0">
                <a:latin typeface="+mn-ea"/>
                <a:ea typeface="+mn-ea"/>
              </a:rPr>
              <a:t>・</a:t>
            </a:r>
            <a:r>
              <a:rPr lang="ja-JP" altLang="en-US" sz="4000" u="sng" dirty="0">
                <a:latin typeface="+mn-ea"/>
                <a:ea typeface="+mn-ea"/>
              </a:rPr>
              <a:t>大規模言語モデル</a:t>
            </a:r>
            <a:r>
              <a:rPr lang="ja-JP" altLang="en-US" sz="4000" dirty="0">
                <a:latin typeface="+mn-ea"/>
                <a:ea typeface="+mn-ea"/>
              </a:rPr>
              <a:t> </a:t>
            </a:r>
            <a:r>
              <a:rPr lang="en-US" altLang="ja-JP" sz="4000" dirty="0">
                <a:latin typeface="+mn-ea"/>
                <a:ea typeface="+mn-ea"/>
              </a:rPr>
              <a:t>(Large Language Models, LLM)</a:t>
            </a:r>
            <a:r>
              <a:rPr lang="ja-JP" altLang="en-US" sz="4000" dirty="0">
                <a:latin typeface="+mn-ea"/>
                <a:ea typeface="+mn-ea"/>
              </a:rPr>
              <a:t> の進化</a:t>
            </a:r>
            <a:endParaRPr sz="40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Transformer </a:t>
            </a:r>
            <a:r>
              <a:rPr lang="ja-JP" altLang="en-US" sz="4000" dirty="0">
                <a:latin typeface="+mn-ea"/>
                <a:ea typeface="+mn-ea"/>
              </a:rPr>
              <a:t>構造を持つ </a:t>
            </a:r>
            <a:r>
              <a:rPr lang="en-US" altLang="ja-JP" sz="4000" u="sng" dirty="0">
                <a:latin typeface="+mn-ea"/>
                <a:ea typeface="+mn-ea"/>
              </a:rPr>
              <a:t>BERT</a:t>
            </a:r>
            <a:r>
              <a:rPr lang="en-US" altLang="ja-JP" sz="4000" dirty="0">
                <a:latin typeface="+mn-ea"/>
                <a:ea typeface="+mn-ea"/>
              </a:rPr>
              <a:t> </a:t>
            </a:r>
            <a:r>
              <a:rPr lang="ja-JP" altLang="en-US" sz="4000" dirty="0">
                <a:latin typeface="+mn-ea"/>
                <a:ea typeface="+mn-ea"/>
              </a:rPr>
              <a:t>や </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en-US" sz="4000" u="sng" dirty="0">
                <a:latin typeface="+mn-ea"/>
                <a:ea typeface="+mn-ea"/>
              </a:rPr>
              <a:t>GPT</a:t>
            </a:r>
            <a:r>
              <a:rPr lang="en-US" sz="4000" dirty="0">
                <a:latin typeface="+mn-ea"/>
                <a:ea typeface="+mn-ea"/>
              </a:rPr>
              <a:t> (Generative Pre-trained Transformer) </a:t>
            </a:r>
            <a:r>
              <a:rPr lang="ja-JP" altLang="en-US" sz="4000" dirty="0">
                <a:latin typeface="+mn-ea"/>
                <a:ea typeface="+mn-ea"/>
              </a:rPr>
              <a:t>などを</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ja-JP" altLang="en-US" sz="4000" dirty="0">
                <a:latin typeface="+mn-ea"/>
                <a:ea typeface="+mn-ea"/>
              </a:rPr>
              <a:t>活用した </a:t>
            </a:r>
            <a:r>
              <a:rPr lang="en-US" sz="4000" dirty="0">
                <a:latin typeface="+mn-ea"/>
                <a:ea typeface="+mn-ea"/>
              </a:rPr>
              <a:t>LLM </a:t>
            </a:r>
            <a:r>
              <a:rPr lang="ja-JP" altLang="en-US" sz="4000" dirty="0">
                <a:latin typeface="+mn-ea"/>
                <a:ea typeface="+mn-ea"/>
              </a:rPr>
              <a:t>の商業利用への需要拡大</a:t>
            </a:r>
            <a:endParaRPr lang="en-US" altLang="ja-JP" sz="4000" dirty="0">
              <a:latin typeface="+mn-ea"/>
              <a:ea typeface="+mn-ea"/>
            </a:endParaRPr>
          </a:p>
          <a:p>
            <a:pPr marL="0" lvl="0" indent="0" algn="l" rtl="0">
              <a:spcBef>
                <a:spcPts val="0"/>
              </a:spcBef>
              <a:spcAft>
                <a:spcPts val="0"/>
              </a:spcAft>
              <a:buNone/>
            </a:pPr>
            <a:endParaRPr lang="en-US" sz="4000" dirty="0">
              <a:latin typeface="+mn-ea"/>
              <a:ea typeface="+mn-ea"/>
            </a:endParaRPr>
          </a:p>
          <a:p>
            <a:pPr lvl="2"/>
            <a:r>
              <a:rPr lang="en-US" altLang="ja-JP" sz="4000" dirty="0">
                <a:latin typeface="+mn-ea"/>
                <a:ea typeface="+mn-ea"/>
              </a:rPr>
              <a:t>	</a:t>
            </a:r>
            <a:r>
              <a:rPr lang="ja-JP" altLang="en-US" sz="4000" dirty="0">
                <a:solidFill>
                  <a:schemeClr val="tx1"/>
                </a:solidFill>
                <a:latin typeface="+mn-ea"/>
                <a:ea typeface="+mn-ea"/>
              </a:rPr>
              <a:t>⇒</a:t>
            </a:r>
            <a:r>
              <a:rPr lang="ja-JP" altLang="en-US" sz="4000" dirty="0">
                <a:latin typeface="+mn-ea"/>
                <a:ea typeface="+mn-ea"/>
              </a:rPr>
              <a:t>文章全体の適切な分散表現を得るための</a:t>
            </a:r>
            <a:endParaRPr lang="en-US" altLang="ja-JP" sz="4000" dirty="0">
              <a:latin typeface="+mn-ea"/>
              <a:ea typeface="+mn-ea"/>
            </a:endParaRPr>
          </a:p>
          <a:p>
            <a:pPr lvl="2"/>
            <a:r>
              <a:rPr lang="ja-JP" altLang="en-US" sz="4000" dirty="0">
                <a:latin typeface="+mn-ea"/>
                <a:ea typeface="+mn-ea"/>
              </a:rPr>
              <a:t>　　　　</a:t>
            </a:r>
            <a:r>
              <a:rPr lang="ja-JP" altLang="en-US" sz="4000" u="sng" dirty="0">
                <a:latin typeface="+mn-ea"/>
                <a:ea typeface="+mn-ea"/>
              </a:rPr>
              <a:t>プーリング戦略</a:t>
            </a:r>
            <a:r>
              <a:rPr lang="ja-JP" altLang="en-US" sz="4000" dirty="0">
                <a:latin typeface="+mn-ea"/>
                <a:ea typeface="+mn-ea"/>
              </a:rPr>
              <a:t>が重要</a:t>
            </a:r>
            <a:endParaRPr lang="en-US" altLang="ja-JP"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r>
              <a:rPr lang="en-US" altLang="ja-JP" sz="4400" dirty="0">
                <a:latin typeface="+mn-ea"/>
                <a:ea typeface="+mn-ea"/>
              </a:rPr>
              <a:t>	</a:t>
            </a:r>
            <a:br>
              <a:rPr lang="en-US" altLang="ja-JP" sz="4400" dirty="0">
                <a:latin typeface="+mn-ea"/>
                <a:ea typeface="+mn-ea"/>
              </a:rPr>
            </a:br>
            <a:r>
              <a:rPr lang="en-US" altLang="ja-JP" sz="4000" dirty="0">
                <a:latin typeface="+mn-ea"/>
                <a:ea typeface="+mn-ea"/>
              </a:rPr>
              <a:t>	</a:t>
            </a:r>
            <a:r>
              <a:rPr lang="ja-JP" altLang="en-US" sz="4000" dirty="0">
                <a:latin typeface="+mn-ea"/>
                <a:ea typeface="+mn-ea"/>
              </a:rPr>
              <a:t>⇒改良の余地あり</a:t>
            </a:r>
            <a:endParaRPr lang="en-US" sz="4400" dirty="0">
              <a:latin typeface="+mn-ea"/>
              <a:ea typeface="+mn-ea"/>
            </a:endParaRPr>
          </a:p>
        </p:txBody>
      </p:sp>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b="0" i="0" u="none" strike="noStrike" cap="none" dirty="0">
                <a:solidFill>
                  <a:srgbClr val="FFFFFF"/>
                </a:solidFill>
                <a:latin typeface="+mj-ea"/>
                <a:ea typeface="+mj-ea"/>
                <a:cs typeface="Arial"/>
                <a:sym typeface="Arial"/>
              </a:rPr>
              <a:t>BERT </a:t>
            </a:r>
            <a:r>
              <a:rPr lang="ja-JP" altLang="en-US" sz="9600" b="0" i="0" u="none" strike="noStrike" cap="none" dirty="0">
                <a:solidFill>
                  <a:srgbClr val="FFFFFF"/>
                </a:solidFill>
                <a:latin typeface="+mj-ea"/>
                <a:ea typeface="+mj-ea"/>
                <a:cs typeface="Arial"/>
                <a:sym typeface="Arial"/>
              </a:rPr>
              <a:t>を用いた原文と要約文の</a:t>
            </a:r>
            <a:endParaRPr lang="en-US" altLang="ja-JP" sz="9600" b="0" i="0" u="none" strike="noStrike" cap="none" dirty="0">
              <a:solidFill>
                <a:srgbClr val="FFFFFF"/>
              </a:solidFill>
              <a:latin typeface="+mj-ea"/>
              <a:ea typeface="+mj-ea"/>
              <a:cs typeface="Arial"/>
              <a:sym typeface="Arial"/>
            </a:endParaRPr>
          </a:p>
          <a:p>
            <a:pPr marL="0" marR="0" lvl="0" indent="0" algn="l" rtl="0">
              <a:lnSpc>
                <a:spcPct val="100000"/>
              </a:lnSpc>
              <a:spcBef>
                <a:spcPts val="0"/>
              </a:spcBef>
              <a:spcAft>
                <a:spcPts val="0"/>
              </a:spcAft>
              <a:buNone/>
            </a:pPr>
            <a:r>
              <a:rPr lang="ja-JP" altLang="en-US" sz="9600" b="0" i="0" u="none" strike="noStrike" cap="none" dirty="0">
                <a:solidFill>
                  <a:srgbClr val="FFFFFF"/>
                </a:solidFill>
                <a:latin typeface="+mj-ea"/>
                <a:ea typeface="+mj-ea"/>
                <a:cs typeface="Arial"/>
                <a:sym typeface="Arial"/>
              </a:rPr>
              <a:t>分散表現の最適な統合手法の検討</a:t>
            </a:r>
            <a:endParaRPr sz="9600" b="0" i="0" u="none" strike="noStrike" cap="none" dirty="0">
              <a:latin typeface="+mj-ea"/>
              <a:ea typeface="+mj-ea"/>
              <a:cs typeface="Arial"/>
              <a:sym typeface="Arial"/>
            </a:endParaRPr>
          </a:p>
        </p:txBody>
      </p:sp>
      <p:sp>
        <p:nvSpPr>
          <p:cNvPr id="67" name="Google Shape;67;p14"/>
          <p:cNvSpPr/>
          <p:nvPr/>
        </p:nvSpPr>
        <p:spPr>
          <a:xfrm>
            <a:off x="792000" y="6048001"/>
            <a:ext cx="13895700" cy="1093863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2232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研究背景</a:t>
            </a:r>
            <a:endParaRPr lang="ja-JP" altLang="en-US" sz="8000" b="0" i="0" u="none" strike="noStrike" cap="none" dirty="0">
              <a:latin typeface="+mj-ea"/>
              <a:ea typeface="+mj-ea"/>
              <a:sym typeface="Arial"/>
            </a:endParaRPr>
          </a:p>
        </p:txBody>
      </p:sp>
      <p:sp>
        <p:nvSpPr>
          <p:cNvPr id="69" name="Google Shape;69;p14"/>
          <p:cNvSpPr/>
          <p:nvPr/>
        </p:nvSpPr>
        <p:spPr>
          <a:xfrm>
            <a:off x="15624000" y="6048001"/>
            <a:ext cx="13895700" cy="10938636"/>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7064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altLang="en-US" sz="8000" dirty="0">
                <a:solidFill>
                  <a:srgbClr val="404040"/>
                </a:solidFill>
                <a:latin typeface="+mj-ea"/>
                <a:ea typeface="+mj-ea"/>
              </a:rPr>
              <a:t>数値実験</a:t>
            </a:r>
            <a:endParaRPr sz="8000" b="0" i="0" u="none" strike="noStrike" cap="none" dirty="0">
              <a:latin typeface="+mj-ea"/>
              <a:ea typeface="+mj-ea"/>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dirty="0">
                <a:solidFill>
                  <a:srgbClr val="FFFFFF"/>
                </a:solidFill>
              </a:rPr>
              <a:t>C</a:t>
            </a:r>
            <a:r>
              <a:rPr lang="ja-JP" sz="9600" b="0" i="0" u="none" strike="noStrike" cap="none" dirty="0">
                <a:solidFill>
                  <a:srgbClr val="FFFFFF"/>
                </a:solidFill>
                <a:latin typeface="Arial"/>
                <a:ea typeface="Arial"/>
                <a:cs typeface="Arial"/>
                <a:sym typeface="Arial"/>
              </a:rPr>
              <a:t>-</a:t>
            </a:r>
            <a:r>
              <a:rPr lang="en-US" altLang="ja-JP" sz="9600" dirty="0">
                <a:solidFill>
                  <a:srgbClr val="FFFFFF"/>
                </a:solidFill>
              </a:rPr>
              <a:t>02</a:t>
            </a:r>
            <a:endParaRPr sz="9600" b="0" i="0" u="none" strike="noStrike" cap="none" dirty="0">
              <a:latin typeface="Arial"/>
              <a:ea typeface="Arial"/>
              <a:cs typeface="Arial"/>
              <a:sym typeface="Arial"/>
            </a:endParaRPr>
          </a:p>
        </p:txBody>
      </p:sp>
      <p:sp>
        <p:nvSpPr>
          <p:cNvPr id="75" name="Google Shape;75;p14"/>
          <p:cNvSpPr/>
          <p:nvPr/>
        </p:nvSpPr>
        <p:spPr>
          <a:xfrm>
            <a:off x="1440000" y="1533600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Google Shape;66;p14">
            <a:extLst>
              <a:ext uri="{FF2B5EF4-FFF2-40B4-BE49-F238E27FC236}">
                <a16:creationId xmlns:a16="http://schemas.microsoft.com/office/drawing/2014/main" id="{367CFF1F-5830-167C-9220-051A4BC995E6}"/>
              </a:ext>
            </a:extLst>
          </p:cNvPr>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mn-ea"/>
                <a:ea typeface="+mn-ea"/>
                <a:cs typeface="Arial"/>
                <a:sym typeface="Arial"/>
              </a:rPr>
              <a:t>創発ソフトウェア研究</a:t>
            </a:r>
            <a:r>
              <a:rPr lang="ja-JP" altLang="en-US" sz="7200" dirty="0">
                <a:solidFill>
                  <a:srgbClr val="FFFFFF"/>
                </a:solidFill>
                <a:latin typeface="+mn-ea"/>
                <a:ea typeface="+mn-ea"/>
              </a:rPr>
              <a:t>室</a:t>
            </a:r>
            <a:r>
              <a:rPr lang="ja-JP" sz="7200" b="0" i="0" u="none" strike="noStrike" cap="none" dirty="0">
                <a:solidFill>
                  <a:srgbClr val="FFFFFF"/>
                </a:solidFill>
                <a:latin typeface="+mn-ea"/>
                <a:ea typeface="+mn-ea"/>
                <a:cs typeface="Arial"/>
                <a:sym typeface="Arial"/>
              </a:rPr>
              <a:t>    </a:t>
            </a:r>
            <a:r>
              <a:rPr lang="ja-JP" altLang="en-US" sz="7200" dirty="0">
                <a:solidFill>
                  <a:srgbClr val="FFFFFF"/>
                </a:solidFill>
                <a:latin typeface="+mn-ea"/>
                <a:ea typeface="+mn-ea"/>
              </a:rPr>
              <a:t>高山 裕成</a:t>
            </a:r>
            <a:endParaRPr sz="7200" b="0" i="0" u="none" strike="noStrike" cap="none" dirty="0">
              <a:latin typeface="+mn-ea"/>
              <a:ea typeface="+mn-ea"/>
              <a:cs typeface="Arial"/>
              <a:sym typeface="Arial"/>
            </a:endParaRPr>
          </a:p>
        </p:txBody>
      </p:sp>
      <p:pic>
        <p:nvPicPr>
          <p:cNvPr id="29" name="図 28" descr="ダイアグラム&#10;&#10;自動的に生成された説明">
            <a:extLst>
              <a:ext uri="{FF2B5EF4-FFF2-40B4-BE49-F238E27FC236}">
                <a16:creationId xmlns:a16="http://schemas.microsoft.com/office/drawing/2014/main" id="{CAC488D4-E450-6BA3-5AA8-6CE2DC665105}"/>
              </a:ext>
            </a:extLst>
          </p:cNvPr>
          <p:cNvPicPr>
            <a:picLocks noChangeAspect="1"/>
          </p:cNvPicPr>
          <p:nvPr/>
        </p:nvPicPr>
        <p:blipFill>
          <a:blip r:embed="rId3"/>
          <a:stretch>
            <a:fillRect/>
          </a:stretch>
        </p:blipFill>
        <p:spPr>
          <a:xfrm>
            <a:off x="6835140" y="11336239"/>
            <a:ext cx="7231095" cy="5163124"/>
          </a:xfrm>
          <a:prstGeom prst="rect">
            <a:avLst/>
          </a:prstGeom>
        </p:spPr>
      </p:pic>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2890C0D-C5F2-6C01-FFB9-E5A4B67806BB}"/>
                  </a:ext>
                </a:extLst>
              </p:cNvPr>
              <p:cNvSpPr txBox="1"/>
              <p:nvPr/>
            </p:nvSpPr>
            <p:spPr>
              <a:xfrm>
                <a:off x="2227500" y="12302698"/>
                <a:ext cx="5347440" cy="2656818"/>
              </a:xfrm>
              <a:prstGeom prst="rect">
                <a:avLst/>
              </a:prstGeom>
              <a:noFill/>
            </p:spPr>
            <p:txBody>
              <a:bodyPr wrap="square" rtlCol="0">
                <a:spAutoFit/>
              </a:bodyPr>
              <a:lstStyle/>
              <a:p>
                <a:r>
                  <a:rPr kumimoji="1" lang="en-US" altLang="ja-JP" sz="4000" dirty="0">
                    <a:latin typeface="+mn-ea"/>
                    <a:ea typeface="+mn-ea"/>
                  </a:rPr>
                  <a:t>【</a:t>
                </a:r>
                <a:r>
                  <a:rPr kumimoji="1" lang="ja-JP" altLang="en-US" sz="4000" dirty="0">
                    <a:latin typeface="+mn-ea"/>
                    <a:ea typeface="+mn-ea"/>
                  </a:rPr>
                  <a:t>プーリング例 </a:t>
                </a:r>
                <a:r>
                  <a:rPr kumimoji="1" lang="en-US" altLang="ja-JP" sz="4000" dirty="0">
                    <a:latin typeface="+mn-ea"/>
                    <a:ea typeface="+mn-ea"/>
                  </a:rPr>
                  <a:t>(BERT)】</a:t>
                </a: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𝐴𝑣𝑔</m:t>
                        </m:r>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𝑚𝑎𝑥</m:t>
                        </m:r>
                      </m:sub>
                    </m:sSub>
                  </m:oMath>
                </a14:m>
                <a:endParaRPr kumimoji="1" lang="ja-JP" altLang="en-US" sz="4000" dirty="0">
                  <a:latin typeface="+mn-ea"/>
                  <a:ea typeface="+mn-ea"/>
                </a:endParaRPr>
              </a:p>
            </p:txBody>
          </p:sp>
        </mc:Choice>
        <mc:Fallback xmlns="">
          <p:sp>
            <p:nvSpPr>
              <p:cNvPr id="32" name="テキスト ボックス 31">
                <a:extLst>
                  <a:ext uri="{FF2B5EF4-FFF2-40B4-BE49-F238E27FC236}">
                    <a16:creationId xmlns:a16="http://schemas.microsoft.com/office/drawing/2014/main" id="{42890C0D-C5F2-6C01-FFB9-E5A4B67806BB}"/>
                  </a:ext>
                </a:extLst>
              </p:cNvPr>
              <p:cNvSpPr txBox="1">
                <a:spLocks noRot="1" noChangeAspect="1" noMove="1" noResize="1" noEditPoints="1" noAdjustHandles="1" noChangeArrowheads="1" noChangeShapeType="1" noTextEdit="1"/>
              </p:cNvSpPr>
              <p:nvPr/>
            </p:nvSpPr>
            <p:spPr>
              <a:xfrm>
                <a:off x="2227500" y="12302698"/>
                <a:ext cx="5347440" cy="2656818"/>
              </a:xfrm>
              <a:prstGeom prst="rect">
                <a:avLst/>
              </a:prstGeom>
              <a:blipFill>
                <a:blip r:embed="rId5"/>
                <a:stretch>
                  <a:fillRect l="-3986" t="-4128" b="-8257"/>
                </a:stretch>
              </a:blipFill>
            </p:spPr>
            <p:txBody>
              <a:bodyPr/>
              <a:lstStyle/>
              <a:p>
                <a:r>
                  <a:rPr lang="ja-JP" altLang="en-US">
                    <a:noFill/>
                  </a:rPr>
                  <a:t> </a:t>
                </a:r>
              </a:p>
            </p:txBody>
          </p:sp>
        </mc:Fallback>
      </mc:AlternateContent>
      <p:grpSp>
        <p:nvGrpSpPr>
          <p:cNvPr id="49" name="グループ化 48">
            <a:extLst>
              <a:ext uri="{FF2B5EF4-FFF2-40B4-BE49-F238E27FC236}">
                <a16:creationId xmlns:a16="http://schemas.microsoft.com/office/drawing/2014/main" id="{832A1F0F-DDA7-988D-EFC0-9EB93E9EEEC5}"/>
              </a:ext>
            </a:extLst>
          </p:cNvPr>
          <p:cNvGrpSpPr/>
          <p:nvPr/>
        </p:nvGrpSpPr>
        <p:grpSpPr>
          <a:xfrm>
            <a:off x="751013" y="17255160"/>
            <a:ext cx="13936685" cy="6871827"/>
            <a:chOff x="751013" y="17744911"/>
            <a:chExt cx="13936685" cy="6871827"/>
          </a:xfrm>
        </p:grpSpPr>
        <p:grpSp>
          <p:nvGrpSpPr>
            <p:cNvPr id="36" name="グループ化 35">
              <a:extLst>
                <a:ext uri="{FF2B5EF4-FFF2-40B4-BE49-F238E27FC236}">
                  <a16:creationId xmlns:a16="http://schemas.microsoft.com/office/drawing/2014/main" id="{6443CBFB-BEE5-1E37-706D-2B75664DFBAA}"/>
                </a:ext>
              </a:extLst>
            </p:cNvPr>
            <p:cNvGrpSpPr/>
            <p:nvPr/>
          </p:nvGrpSpPr>
          <p:grpSpPr>
            <a:xfrm>
              <a:off x="791998" y="17744911"/>
              <a:ext cx="13895700" cy="6871827"/>
              <a:chOff x="791998" y="18420028"/>
              <a:chExt cx="13895700" cy="6871827"/>
            </a:xfrm>
          </p:grpSpPr>
          <p:sp>
            <p:nvSpPr>
              <p:cNvPr id="33" name="Google Shape;67;p14">
                <a:extLst>
                  <a:ext uri="{FF2B5EF4-FFF2-40B4-BE49-F238E27FC236}">
                    <a16:creationId xmlns:a16="http://schemas.microsoft.com/office/drawing/2014/main" id="{CA121BB0-9CD5-DF7D-513A-46C79CE20615}"/>
                  </a:ext>
                </a:extLst>
              </p:cNvPr>
              <p:cNvSpPr/>
              <p:nvPr/>
            </p:nvSpPr>
            <p:spPr>
              <a:xfrm>
                <a:off x="791998" y="19070336"/>
                <a:ext cx="13895700" cy="6221519"/>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p14">
                <a:extLst>
                  <a:ext uri="{FF2B5EF4-FFF2-40B4-BE49-F238E27FC236}">
                    <a16:creationId xmlns:a16="http://schemas.microsoft.com/office/drawing/2014/main" id="{1586BAC5-F2E0-0750-C95C-DFEFA61054BF}"/>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従来研究</a:t>
                </a:r>
                <a:endParaRPr lang="ja-JP" altLang="en-US" sz="8000" b="0" i="0" u="none" strike="noStrike" cap="none" dirty="0">
                  <a:latin typeface="+mj-ea"/>
                  <a:ea typeface="+mj-ea"/>
                  <a:sym typeface="Arial"/>
                </a:endParaRPr>
              </a:p>
            </p:txBody>
          </p:sp>
        </p:grpSp>
        <mc:AlternateContent xmlns:mc="http://schemas.openxmlformats.org/markup-compatibility/2006">
          <mc:Choice xmlns:a14="http://schemas.microsoft.com/office/drawing/2010/main" Requires="a14">
            <p:sp>
              <p:nvSpPr>
                <p:cNvPr id="35" name="Google Shape;92;p14">
                  <a:extLst>
                    <a:ext uri="{FF2B5EF4-FFF2-40B4-BE49-F238E27FC236}">
                      <a16:creationId xmlns:a16="http://schemas.microsoft.com/office/drawing/2014/main" id="{9C816095-42C4-DEFB-20A7-7F8F40976B75}"/>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u="sng" dirty="0">
                      <a:latin typeface="+mn-ea"/>
                      <a:ea typeface="+mn-ea"/>
                    </a:rPr>
                    <a:t>CLS-Average Pooling (CAP)</a:t>
                  </a:r>
                  <a:r>
                    <a:rPr lang="ja-JP" altLang="en-US" sz="4000" dirty="0">
                      <a:latin typeface="+mn-ea"/>
                      <a:ea typeface="+mn-ea"/>
                    </a:rPr>
                    <a:t> 層の導入 </a:t>
                  </a:r>
                  <a:r>
                    <a:rPr lang="en-US" altLang="ja-JP" sz="3200" b="1" dirty="0">
                      <a:latin typeface="+mn-ea"/>
                      <a:ea typeface="+mn-ea"/>
                    </a:rPr>
                    <a:t>[Hidenori Yamato, 2024]</a:t>
                  </a:r>
                  <a:r>
                    <a:rPr lang="en-US" sz="4400" dirty="0">
                      <a:latin typeface="+mn-ea"/>
                      <a:ea typeface="+mn-ea"/>
                    </a:rPr>
                    <a:t>	</a:t>
                  </a:r>
                  <a:br>
                    <a:rPr lang="en-US" sz="4400" dirty="0">
                      <a:latin typeface="+mn-ea"/>
                      <a:ea typeface="+mn-ea"/>
                    </a:rPr>
                  </a:br>
                  <a:r>
                    <a:rPr lang="en-US"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r>
                    <a:rPr lang="ja-JP" altLang="en-US" sz="4000" dirty="0">
                      <a:latin typeface="+mn-ea"/>
                      <a:ea typeface="+mn-ea"/>
                    </a:rPr>
                    <a:t>及び</a:t>
                  </a:r>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を文の分散表現とする</a:t>
                  </a:r>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⇒テキスト分類タスク</a:t>
                  </a:r>
                  <a14:m>
                    <m:oMath xmlns:m="http://schemas.openxmlformats.org/officeDocument/2006/math">
                      <m:r>
                        <a:rPr kumimoji="1" lang="ja-JP" altLang="en-US" sz="4000" i="1" dirty="0">
                          <a:latin typeface="Cambria Math" panose="02040503050406030204" pitchFamily="18" charset="0"/>
                          <a:ea typeface="+mn-ea"/>
                        </a:rPr>
                        <m:t>において</m:t>
                      </m:r>
                      <m:r>
                        <a:rPr kumimoji="1" lang="en-US" altLang="ja-JP" sz="4000" b="0" i="1" dirty="0" smtClean="0">
                          <a:latin typeface="Cambria Math" panose="02040503050406030204" pitchFamily="18" charset="0"/>
                          <a:ea typeface="+mn-ea"/>
                        </a:rPr>
                        <m:t>, </m:t>
                      </m:r>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のみを</a:t>
                  </a:r>
                  <a:endParaRPr lang="en-US" altLang="ja-JP" sz="4000" dirty="0">
                    <a:latin typeface="+mn-ea"/>
                    <a:ea typeface="+mn-ea"/>
                  </a:endParaRPr>
                </a:p>
                <a:p>
                  <a:pPr lvl="0"/>
                  <a:r>
                    <a:rPr lang="ja-JP" altLang="en-US" sz="4000" dirty="0">
                      <a:latin typeface="+mn-ea"/>
                      <a:ea typeface="+mn-ea"/>
                    </a:rPr>
                    <a:t>　　　　用いた場合よりも高い性能を発揮</a:t>
                  </a:r>
                  <a:endParaRPr lang="en-US" altLang="ja-JP" sz="4000" dirty="0">
                    <a:latin typeface="+mn-ea"/>
                    <a:ea typeface="+mn-ea"/>
                  </a:endParaRPr>
                </a:p>
                <a:p>
                  <a:pPr lvl="2"/>
                  <a:endParaRPr lang="en-US" sz="4400" dirty="0">
                    <a:latin typeface="+mn-ea"/>
                    <a:ea typeface="+mn-ea"/>
                  </a:endParaRPr>
                </a:p>
              </p:txBody>
            </p:sp>
          </mc:Choice>
          <mc:Fallback>
            <p:sp>
              <p:nvSpPr>
                <p:cNvPr id="35" name="Google Shape;92;p14">
                  <a:extLst>
                    <a:ext uri="{FF2B5EF4-FFF2-40B4-BE49-F238E27FC236}">
                      <a16:creationId xmlns:a16="http://schemas.microsoft.com/office/drawing/2014/main" id="{9C816095-42C4-DEFB-20A7-7F8F40976B75}"/>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6"/>
                  <a:stretch>
                    <a:fillRect l="-1535" t="-1026" b="-31965"/>
                  </a:stretch>
                </a:blipFill>
                <a:ln>
                  <a:noFill/>
                </a:ln>
              </p:spPr>
              <p:txBody>
                <a:bodyPr/>
                <a:lstStyle/>
                <a:p>
                  <a:r>
                    <a:rPr lang="ja-JP" altLang="en-US">
                      <a:noFill/>
                    </a:rPr>
                    <a:t> </a:t>
                  </a:r>
                </a:p>
              </p:txBody>
            </p:sp>
          </mc:Fallback>
        </mc:AlternateContent>
      </p:grpSp>
      <p:grpSp>
        <p:nvGrpSpPr>
          <p:cNvPr id="50" name="グループ化 49">
            <a:extLst>
              <a:ext uri="{FF2B5EF4-FFF2-40B4-BE49-F238E27FC236}">
                <a16:creationId xmlns:a16="http://schemas.microsoft.com/office/drawing/2014/main" id="{1F8D0F74-4367-165A-B385-896F7B2C5036}"/>
              </a:ext>
            </a:extLst>
          </p:cNvPr>
          <p:cNvGrpSpPr/>
          <p:nvPr/>
        </p:nvGrpSpPr>
        <p:grpSpPr>
          <a:xfrm>
            <a:off x="729466" y="24609387"/>
            <a:ext cx="13937387" cy="4936822"/>
            <a:chOff x="750311" y="25296092"/>
            <a:chExt cx="13937387" cy="4936822"/>
          </a:xfrm>
        </p:grpSpPr>
        <p:grpSp>
          <p:nvGrpSpPr>
            <p:cNvPr id="37" name="グループ化 36">
              <a:extLst>
                <a:ext uri="{FF2B5EF4-FFF2-40B4-BE49-F238E27FC236}">
                  <a16:creationId xmlns:a16="http://schemas.microsoft.com/office/drawing/2014/main" id="{44F75875-A3F4-AD71-8983-BFE30125C2CC}"/>
                </a:ext>
              </a:extLst>
            </p:cNvPr>
            <p:cNvGrpSpPr/>
            <p:nvPr/>
          </p:nvGrpSpPr>
          <p:grpSpPr>
            <a:xfrm>
              <a:off x="791998" y="25296092"/>
              <a:ext cx="13895700" cy="4771728"/>
              <a:chOff x="791998" y="18420028"/>
              <a:chExt cx="13895700" cy="6660463"/>
            </a:xfrm>
          </p:grpSpPr>
          <p:sp>
            <p:nvSpPr>
              <p:cNvPr id="38" name="Google Shape;67;p14">
                <a:extLst>
                  <a:ext uri="{FF2B5EF4-FFF2-40B4-BE49-F238E27FC236}">
                    <a16:creationId xmlns:a16="http://schemas.microsoft.com/office/drawing/2014/main" id="{E421C15F-2737-16F6-8D43-915BAF5D43ED}"/>
                  </a:ext>
                </a:extLst>
              </p:cNvPr>
              <p:cNvSpPr/>
              <p:nvPr/>
            </p:nvSpPr>
            <p:spPr>
              <a:xfrm>
                <a:off x="791998" y="19070337"/>
                <a:ext cx="13895700" cy="6010154"/>
              </a:xfrm>
              <a:prstGeom prst="rect">
                <a:avLst/>
              </a:prstGeom>
              <a:noFill/>
              <a:ln w="57150" cap="flat" cmpd="sng">
                <a:solidFill>
                  <a:srgbClr val="9DC3E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p14">
                <a:extLst>
                  <a:ext uri="{FF2B5EF4-FFF2-40B4-BE49-F238E27FC236}">
                    <a16:creationId xmlns:a16="http://schemas.microsoft.com/office/drawing/2014/main" id="{A8ACC547-12A2-44F3-9B29-BB67324874E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提案手法</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0" name="Google Shape;92;p14">
                  <a:extLst>
                    <a:ext uri="{FF2B5EF4-FFF2-40B4-BE49-F238E27FC236}">
                      <a16:creationId xmlns:a16="http://schemas.microsoft.com/office/drawing/2014/main" id="{07F68EAF-7EFE-957E-EB85-540F742E7207}"/>
                    </a:ext>
                  </a:extLst>
                </p:cNvPr>
                <p:cNvSpPr txBox="1"/>
                <p:nvPr/>
              </p:nvSpPr>
              <p:spPr>
                <a:xfrm>
                  <a:off x="750311" y="26496925"/>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dirty="0">
                      <a:latin typeface="+mn-ea"/>
                      <a:ea typeface="+mn-ea"/>
                    </a:rPr>
                    <a:t>CAP </a:t>
                  </a:r>
                  <a:r>
                    <a:rPr lang="ja-JP" altLang="en-US" sz="4000" dirty="0">
                      <a:latin typeface="+mn-ea"/>
                      <a:ea typeface="+mn-ea"/>
                    </a:rPr>
                    <a:t>層における</a:t>
                  </a:r>
                  <a:r>
                    <a:rPr lang="ja-JP" altLang="en-US" sz="4000" u="sng" dirty="0">
                      <a:latin typeface="+mn-ea"/>
                      <a:ea typeface="+mn-ea"/>
                    </a:rPr>
                    <a:t>要約ベクトル項</a:t>
                  </a:r>
                  <a:r>
                    <a:rPr lang="ja-JP" altLang="en-US"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𝑠𝑢𝑚</m:t>
                          </m:r>
                        </m:sub>
                      </m:sSub>
                    </m:oMath>
                  </a14:m>
                  <a:r>
                    <a:rPr lang="ja-JP" altLang="en-US" sz="4000" dirty="0">
                      <a:latin typeface="+mn-ea"/>
                      <a:ea typeface="+mn-ea"/>
                    </a:rPr>
                    <a:t> の追加</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br>
                    <a:rPr lang="en-US" sz="4000" dirty="0">
                      <a:latin typeface="+mn-ea"/>
                      <a:ea typeface="+mn-ea"/>
                    </a:rPr>
                  </a:br>
                  <a:r>
                    <a:rPr lang="en-US"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𝑟</m:t>
                      </m:r>
                      <m:r>
                        <a:rPr lang="en-US" altLang="ja-JP" sz="4000" b="0" i="1" smtClean="0">
                          <a:latin typeface="Cambria Math" panose="02040503050406030204" pitchFamily="18" charset="0"/>
                          <a:ea typeface="+mn-ea"/>
                        </a:rPr>
                        <m:t>(≥0)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及び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𝑟</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を文の分散表現とする</a:t>
                  </a:r>
                  <a:endParaRPr lang="en-US" altLang="ja-JP" sz="4000" dirty="0">
                    <a:latin typeface="+mn-ea"/>
                    <a:ea typeface="+mn-ea"/>
                  </a:endParaRPr>
                </a:p>
                <a:p>
                  <a:pPr lvl="0"/>
                  <a:endParaRPr lang="en-US" altLang="ja-JP" sz="4000" dirty="0">
                    <a:latin typeface="+mn-ea"/>
                    <a:ea typeface="+mn-ea"/>
                  </a:endParaRPr>
                </a:p>
              </p:txBody>
            </p:sp>
          </mc:Choice>
          <mc:Fallback xmlns="">
            <p:sp>
              <p:nvSpPr>
                <p:cNvPr id="40" name="Google Shape;92;p14">
                  <a:extLst>
                    <a:ext uri="{FF2B5EF4-FFF2-40B4-BE49-F238E27FC236}">
                      <a16:creationId xmlns:a16="http://schemas.microsoft.com/office/drawing/2014/main" id="{07F68EAF-7EFE-957E-EB85-540F742E7207}"/>
                    </a:ext>
                  </a:extLst>
                </p:cNvPr>
                <p:cNvSpPr txBox="1">
                  <a:spLocks noRot="1" noChangeAspect="1" noMove="1" noResize="1" noEditPoints="1" noAdjustHandles="1" noChangeArrowheads="1" noChangeShapeType="1" noTextEdit="1"/>
                </p:cNvSpPr>
                <p:nvPr/>
              </p:nvSpPr>
              <p:spPr>
                <a:xfrm>
                  <a:off x="750311" y="26496925"/>
                  <a:ext cx="13895699" cy="3735989"/>
                </a:xfrm>
                <a:prstGeom prst="rect">
                  <a:avLst/>
                </a:prstGeom>
                <a:blipFill>
                  <a:blip r:embed="rId7"/>
                  <a:stretch>
                    <a:fillRect l="-1580" t="-2447"/>
                  </a:stretch>
                </a:blipFill>
                <a:ln>
                  <a:noFill/>
                </a:ln>
              </p:spPr>
              <p:txBody>
                <a:bodyPr/>
                <a:lstStyle/>
                <a:p>
                  <a:r>
                    <a:rPr lang="ja-JP" altLang="en-US">
                      <a:noFill/>
                    </a:rPr>
                    <a:t> </a:t>
                  </a:r>
                </a:p>
              </p:txBody>
            </p:sp>
          </mc:Fallback>
        </mc:AlternateContent>
      </p:grpSp>
      <p:pic>
        <p:nvPicPr>
          <p:cNvPr id="42" name="図 41" descr="タイムライン&#10;&#10;自動的に生成された説明">
            <a:extLst>
              <a:ext uri="{FF2B5EF4-FFF2-40B4-BE49-F238E27FC236}">
                <a16:creationId xmlns:a16="http://schemas.microsoft.com/office/drawing/2014/main" id="{6FC99C1D-9410-FE98-7ADF-2EAE0E2BC630}"/>
              </a:ext>
            </a:extLst>
          </p:cNvPr>
          <p:cNvPicPr>
            <a:picLocks noChangeAspect="1"/>
          </p:cNvPicPr>
          <p:nvPr/>
        </p:nvPicPr>
        <p:blipFill>
          <a:blip r:embed="rId8"/>
          <a:stretch>
            <a:fillRect/>
          </a:stretch>
        </p:blipFill>
        <p:spPr>
          <a:xfrm>
            <a:off x="15734351" y="6927527"/>
            <a:ext cx="9591264" cy="5667111"/>
          </a:xfrm>
          <a:prstGeom prst="rect">
            <a:avLst/>
          </a:prstGeom>
        </p:spPr>
      </p:pic>
      <p:grpSp>
        <p:nvGrpSpPr>
          <p:cNvPr id="51" name="グループ化 50">
            <a:extLst>
              <a:ext uri="{FF2B5EF4-FFF2-40B4-BE49-F238E27FC236}">
                <a16:creationId xmlns:a16="http://schemas.microsoft.com/office/drawing/2014/main" id="{38D51FCE-50AC-DD00-8FE3-41F49EC29DB0}"/>
              </a:ext>
            </a:extLst>
          </p:cNvPr>
          <p:cNvGrpSpPr/>
          <p:nvPr/>
        </p:nvGrpSpPr>
        <p:grpSpPr>
          <a:xfrm>
            <a:off x="750312" y="29847013"/>
            <a:ext cx="13937386" cy="12113630"/>
            <a:chOff x="750311" y="30898740"/>
            <a:chExt cx="13937386" cy="12113630"/>
          </a:xfrm>
        </p:grpSpPr>
        <p:pic>
          <p:nvPicPr>
            <p:cNvPr id="4" name="図 3" descr="図形&#10;&#10;中程度の精度で自動的に生成された説明">
              <a:extLst>
                <a:ext uri="{FF2B5EF4-FFF2-40B4-BE49-F238E27FC236}">
                  <a16:creationId xmlns:a16="http://schemas.microsoft.com/office/drawing/2014/main" id="{0A705E63-4791-575D-CB42-789F2762C698}"/>
                </a:ext>
              </a:extLst>
            </p:cNvPr>
            <p:cNvPicPr>
              <a:picLocks noChangeAspect="1"/>
            </p:cNvPicPr>
            <p:nvPr/>
          </p:nvPicPr>
          <p:blipFill>
            <a:blip r:embed="rId9"/>
            <a:stretch>
              <a:fillRect/>
            </a:stretch>
          </p:blipFill>
          <p:spPr>
            <a:xfrm>
              <a:off x="1010436" y="37019884"/>
              <a:ext cx="13129007" cy="2492364"/>
            </a:xfrm>
            <a:prstGeom prst="rect">
              <a:avLst/>
            </a:prstGeom>
          </p:spPr>
        </p:pic>
        <p:grpSp>
          <p:nvGrpSpPr>
            <p:cNvPr id="43" name="グループ化 42">
              <a:extLst>
                <a:ext uri="{FF2B5EF4-FFF2-40B4-BE49-F238E27FC236}">
                  <a16:creationId xmlns:a16="http://schemas.microsoft.com/office/drawing/2014/main" id="{3BBA1577-4E37-E644-F56E-143A99CD987F}"/>
                </a:ext>
              </a:extLst>
            </p:cNvPr>
            <p:cNvGrpSpPr/>
            <p:nvPr/>
          </p:nvGrpSpPr>
          <p:grpSpPr>
            <a:xfrm>
              <a:off x="791997" y="30898740"/>
              <a:ext cx="13895700" cy="12113630"/>
              <a:chOff x="791998" y="18420028"/>
              <a:chExt cx="13895700" cy="16908419"/>
            </a:xfrm>
          </p:grpSpPr>
          <p:sp>
            <p:nvSpPr>
              <p:cNvPr id="44" name="Google Shape;67;p14">
                <a:extLst>
                  <a:ext uri="{FF2B5EF4-FFF2-40B4-BE49-F238E27FC236}">
                    <a16:creationId xmlns:a16="http://schemas.microsoft.com/office/drawing/2014/main" id="{F03C644E-F524-C234-426E-151E788016D6}"/>
                  </a:ext>
                </a:extLst>
              </p:cNvPr>
              <p:cNvSpPr/>
              <p:nvPr/>
            </p:nvSpPr>
            <p:spPr>
              <a:xfrm>
                <a:off x="791998" y="19070334"/>
                <a:ext cx="13895700" cy="16258113"/>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p14">
                <a:extLst>
                  <a:ext uri="{FF2B5EF4-FFF2-40B4-BE49-F238E27FC236}">
                    <a16:creationId xmlns:a16="http://schemas.microsoft.com/office/drawing/2014/main" id="{1C5E649F-F091-D9D5-F876-752291FB91E7}"/>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実験設定</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6" name="Google Shape;92;p14">
                  <a:extLst>
                    <a:ext uri="{FF2B5EF4-FFF2-40B4-BE49-F238E27FC236}">
                      <a16:creationId xmlns:a16="http://schemas.microsoft.com/office/drawing/2014/main" id="{FB72EC4D-8C87-C944-9620-F2E5A53DDA06}"/>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000" dirty="0">
                      <a:latin typeface="+mn-ea"/>
                      <a:ea typeface="+mn-ea"/>
                    </a:rPr>
                    <a:t>【livedoor </a:t>
                  </a:r>
                  <a:r>
                    <a:rPr lang="ja-JP" altLang="en-US" sz="4000" dirty="0">
                      <a:latin typeface="+mn-ea"/>
                      <a:ea typeface="+mn-ea"/>
                    </a:rPr>
                    <a:t>ニュースコーパスデータセットを用いたテキスト分類</a:t>
                  </a:r>
                  <a:r>
                    <a:rPr lang="en-US" altLang="ja-JP" sz="4000" dirty="0">
                      <a:latin typeface="+mn-ea"/>
                      <a:ea typeface="+mn-ea"/>
                    </a:rPr>
                    <a:t>】</a:t>
                  </a:r>
                </a:p>
                <a:p>
                  <a:pPr marL="0" lvl="0" indent="0" algn="l" rtl="0">
                    <a:spcBef>
                      <a:spcPts val="0"/>
                    </a:spcBef>
                    <a:spcAft>
                      <a:spcPts val="0"/>
                    </a:spcAft>
                    <a:buNone/>
                  </a:pPr>
                  <a:r>
                    <a:rPr lang="en-US" altLang="ja-JP"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データセットに含まれる各記事データ </a:t>
                  </a:r>
                  <a14:m>
                    <m:oMath xmlns:m="http://schemas.openxmlformats.org/officeDocument/2006/math">
                      <m:r>
                        <a:rPr lang="en-US" altLang="ja-JP" sz="4000" b="0" i="1" smtClean="0">
                          <a:latin typeface="Cambria Math" panose="02040503050406030204" pitchFamily="18" charset="0"/>
                          <a:ea typeface="+mn-ea"/>
                        </a:rPr>
                        <m:t>𝐷</m:t>
                      </m:r>
                    </m:oMath>
                  </a14:m>
                  <a:r>
                    <a:rPr lang="en-US" altLang="ja-JP" sz="4000" dirty="0">
                      <a:latin typeface="+mn-ea"/>
                      <a:ea typeface="+mn-ea"/>
                    </a:rPr>
                    <a:t> </a:t>
                  </a:r>
                  <a:r>
                    <a:rPr lang="ja-JP" altLang="en-US" sz="4000" dirty="0">
                      <a:latin typeface="+mn-ea"/>
                      <a:ea typeface="+mn-ea"/>
                    </a:rPr>
                    <a:t>は</a:t>
                  </a:r>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記事タイトル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𝑡𝑖𝑡𝑙𝑒</m:t>
                          </m:r>
                        </m:e>
                        <m:sub>
                          <m:r>
                            <a:rPr lang="en-US" altLang="ja-JP" sz="4000" b="0" i="1" smtClean="0">
                              <a:latin typeface="Cambria Math" panose="02040503050406030204" pitchFamily="18" charset="0"/>
                              <a:ea typeface="+mn-ea"/>
                            </a:rPr>
                            <m:t>𝐷</m:t>
                          </m:r>
                        </m:sub>
                      </m:sSub>
                    </m:oMath>
                  </a14:m>
                  <a:r>
                    <a:rPr lang="en-US" altLang="ja-JP" sz="4000" dirty="0">
                      <a:latin typeface="+mn-ea"/>
                      <a:ea typeface="+mn-ea"/>
                    </a:rPr>
                    <a:t>, </a:t>
                  </a:r>
                  <a:r>
                    <a:rPr lang="ja-JP" altLang="en-US" sz="4000" dirty="0">
                      <a:latin typeface="+mn-ea"/>
                      <a:ea typeface="+mn-ea"/>
                    </a:rPr>
                    <a:t>記事本文 </a:t>
                  </a:r>
                  <a14:m>
                    <m:oMath xmlns:m="http://schemas.openxmlformats.org/officeDocument/2006/math">
                      <m:sSub>
                        <m:sSubPr>
                          <m:ctrlPr>
                            <a:rPr lang="en-US" altLang="ja-JP" sz="4000" i="1">
                              <a:latin typeface="Cambria Math" panose="02040503050406030204" pitchFamily="18" charset="0"/>
                            </a:rPr>
                          </m:ctrlPr>
                        </m:sSubPr>
                        <m:e>
                          <m:r>
                            <a:rPr lang="en-US" altLang="ja-JP" sz="4000" b="0" i="1" smtClean="0">
                              <a:latin typeface="Cambria Math" panose="02040503050406030204" pitchFamily="18" charset="0"/>
                            </a:rPr>
                            <m:t>𝑏𝑜𝑑𝑦</m:t>
                          </m:r>
                        </m:e>
                        <m:sub>
                          <m:r>
                            <a:rPr lang="en-US" altLang="ja-JP" sz="4000" i="1">
                              <a:latin typeface="Cambria Math" panose="02040503050406030204" pitchFamily="18" charset="0"/>
                            </a:rPr>
                            <m:t>𝐷</m:t>
                          </m:r>
                        </m:sub>
                      </m:sSub>
                    </m:oMath>
                  </a14:m>
                  <a:r>
                    <a:rPr lang="en-US" altLang="ja-JP" sz="4000" dirty="0">
                      <a:latin typeface="+mn-ea"/>
                      <a:ea typeface="+mn-ea"/>
                    </a:rPr>
                    <a:t>,</a:t>
                  </a:r>
                </a:p>
                <a:p>
                  <a:r>
                    <a:rPr lang="en-US" altLang="ja-JP" sz="4000" dirty="0">
                      <a:latin typeface="+mn-ea"/>
                      <a:ea typeface="+mn-ea"/>
                    </a:rPr>
                    <a:t>	</a:t>
                  </a:r>
                  <a:r>
                    <a:rPr lang="ja-JP" altLang="en-US" sz="4000" dirty="0">
                      <a:latin typeface="+mn-ea"/>
                      <a:ea typeface="+mn-ea"/>
                    </a:rPr>
                    <a:t>カテゴリーラベル </a:t>
                  </a:r>
                  <a14:m>
                    <m:oMath xmlns:m="http://schemas.openxmlformats.org/officeDocument/2006/math">
                      <m:sSub>
                        <m:sSubPr>
                          <m:ctrlPr>
                            <a:rPr lang="en-US" altLang="ja-JP" sz="4000" i="1" smtClean="0">
                              <a:latin typeface="Cambria Math" panose="02040503050406030204" pitchFamily="18" charset="0"/>
                            </a:rPr>
                          </m:ctrlPr>
                        </m:sSubPr>
                        <m:e>
                          <m:r>
                            <a:rPr lang="en-US" altLang="ja-JP" sz="4000" b="0" i="1" smtClean="0">
                              <a:latin typeface="Cambria Math" panose="02040503050406030204" pitchFamily="18" charset="0"/>
                            </a:rPr>
                            <m:t>𝑙𝑎𝑏𝑒𝑙</m:t>
                          </m:r>
                        </m:e>
                        <m:sub>
                          <m:r>
                            <a:rPr lang="en-US" altLang="ja-JP" sz="4000" i="1">
                              <a:latin typeface="Cambria Math" panose="02040503050406030204" pitchFamily="18" charset="0"/>
                            </a:rPr>
                            <m:t>𝐷</m:t>
                          </m:r>
                        </m:sub>
                      </m:sSub>
                      <m:r>
                        <a:rPr lang="en-US" altLang="ja-JP" sz="4000" i="1">
                          <a:latin typeface="Cambria Math" panose="02040503050406030204" pitchFamily="18" charset="0"/>
                          <a:ea typeface="Cambria Math" panose="02040503050406030204" pitchFamily="18" charset="0"/>
                        </a:rPr>
                        <m:t>∈</m:t>
                      </m:r>
                      <m:d>
                        <m:dPr>
                          <m:begChr m:val="{"/>
                          <m:endChr m:val="}"/>
                          <m:ctrlPr>
                            <a:rPr lang="en-US" altLang="ja-JP" sz="4000" b="0" i="1" smtClean="0">
                              <a:latin typeface="Cambria Math" panose="02040503050406030204" pitchFamily="18" charset="0"/>
                            </a:rPr>
                          </m:ctrlPr>
                        </m:dPr>
                        <m:e>
                          <m:r>
                            <a:rPr lang="en-US" altLang="ja-JP" sz="4000" b="0" i="1" smtClean="0">
                              <a:latin typeface="Cambria Math" panose="02040503050406030204" pitchFamily="18" charset="0"/>
                            </a:rPr>
                            <m:t>0, 1, …,8</m:t>
                          </m:r>
                        </m:e>
                      </m:d>
                    </m:oMath>
                  </a14:m>
                  <a:r>
                    <a:rPr lang="en-US" altLang="ja-JP" sz="4000" dirty="0">
                      <a:latin typeface="+mn-ea"/>
                      <a:ea typeface="+mn-ea"/>
                    </a:rPr>
                    <a:t> </a:t>
                  </a:r>
                  <a:r>
                    <a:rPr lang="ja-JP" altLang="en-US" sz="4000" dirty="0">
                      <a:latin typeface="+mn-ea"/>
                      <a:ea typeface="+mn-ea"/>
                    </a:rPr>
                    <a:t>を持つ</a:t>
                  </a:r>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・要約文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𝑠𝑢𝑚𝑚𝑎𝑟𝑦</m:t>
                          </m:r>
                        </m:e>
                        <m:sub>
                          <m:r>
                            <a:rPr lang="en-US" altLang="ja-JP" sz="4000" b="0" i="1" smtClean="0">
                              <a:latin typeface="Cambria Math" panose="02040503050406030204" pitchFamily="18" charset="0"/>
                              <a:ea typeface="+mn-ea"/>
                            </a:rPr>
                            <m:t>𝐷</m:t>
                          </m:r>
                        </m:sub>
                      </m:sSub>
                    </m:oMath>
                  </a14:m>
                  <a:r>
                    <a:rPr lang="ja-JP" altLang="en-US" sz="4000" dirty="0">
                      <a:latin typeface="+mn-ea"/>
                      <a:ea typeface="+mn-ea"/>
                    </a:rPr>
                    <a:t> の生成</a:t>
                  </a:r>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・データ分割</a:t>
                  </a:r>
                  <a:endParaRPr lang="en-US" altLang="ja-JP" sz="4000" dirty="0">
                    <a:latin typeface="+mn-ea"/>
                    <a:ea typeface="+mn-ea"/>
                  </a:endParaRPr>
                </a:p>
                <a:p>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各カテゴリの記事を訓練データ</a:t>
                  </a:r>
                  <a:r>
                    <a:rPr lang="en-US" altLang="ja-JP" sz="4000" dirty="0">
                      <a:latin typeface="+mn-ea"/>
                      <a:ea typeface="+mn-ea"/>
                    </a:rPr>
                    <a:t>, </a:t>
                  </a:r>
                  <a:r>
                    <a:rPr lang="ja-JP" altLang="en-US" sz="4000" dirty="0">
                      <a:latin typeface="+mn-ea"/>
                      <a:ea typeface="+mn-ea"/>
                    </a:rPr>
                    <a:t>検証データ</a:t>
                  </a:r>
                  <a:r>
                    <a:rPr lang="en-US" altLang="ja-JP" sz="4000" dirty="0">
                      <a:latin typeface="+mn-ea"/>
                      <a:ea typeface="+mn-ea"/>
                    </a:rPr>
                    <a:t>, </a:t>
                  </a:r>
                  <a:r>
                    <a:rPr lang="ja-JP" altLang="en-US" sz="4000" dirty="0">
                      <a:latin typeface="+mn-ea"/>
                      <a:ea typeface="+mn-ea"/>
                    </a:rPr>
                    <a:t>テストデータ</a:t>
                  </a:r>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として </a:t>
                  </a:r>
                  <a:r>
                    <a:rPr lang="en-US" altLang="ja-JP" sz="4000" dirty="0">
                      <a:latin typeface="+mn-ea"/>
                      <a:ea typeface="+mn-ea"/>
                    </a:rPr>
                    <a:t>8:1:1 </a:t>
                  </a:r>
                  <a:r>
                    <a:rPr lang="ja-JP" altLang="en-US" sz="4000" dirty="0">
                      <a:latin typeface="+mn-ea"/>
                      <a:ea typeface="+mn-ea"/>
                    </a:rPr>
                    <a:t>に分割 </a:t>
                  </a:r>
                  <a:r>
                    <a:rPr lang="en-US" altLang="ja-JP" sz="4000" dirty="0">
                      <a:latin typeface="+mn-ea"/>
                      <a:ea typeface="+mn-ea"/>
                    </a:rPr>
                    <a:t>(</a:t>
                  </a:r>
                  <a:r>
                    <a:rPr lang="ja-JP" altLang="en-US" sz="4000" dirty="0">
                      <a:latin typeface="+mn-ea"/>
                      <a:ea typeface="+mn-ea"/>
                    </a:rPr>
                    <a:t>全データ数 </a:t>
                  </a:r>
                  <a:r>
                    <a:rPr lang="en-US" altLang="ja-JP" sz="4000" dirty="0">
                      <a:latin typeface="+mn-ea"/>
                      <a:ea typeface="+mn-ea"/>
                    </a:rPr>
                    <a:t>: 7367 </a:t>
                  </a:r>
                  <a:r>
                    <a:rPr lang="ja-JP" altLang="en-US" sz="4000" dirty="0">
                      <a:latin typeface="+mn-ea"/>
                      <a:ea typeface="+mn-ea"/>
                    </a:rPr>
                    <a:t>件</a:t>
                  </a:r>
                  <a:r>
                    <a:rPr lang="en-US" altLang="ja-JP" sz="4000" dirty="0">
                      <a:latin typeface="+mn-ea"/>
                      <a:ea typeface="+mn-ea"/>
                    </a:rPr>
                    <a:t>)</a:t>
                  </a:r>
                </a:p>
              </p:txBody>
            </p:sp>
          </mc:Choice>
          <mc:Fallback xmlns="">
            <p:sp>
              <p:nvSpPr>
                <p:cNvPr id="46" name="Google Shape;92;p14">
                  <a:extLst>
                    <a:ext uri="{FF2B5EF4-FFF2-40B4-BE49-F238E27FC236}">
                      <a16:creationId xmlns:a16="http://schemas.microsoft.com/office/drawing/2014/main" id="{FB72EC4D-8C87-C944-9620-F2E5A53DDA06}"/>
                    </a:ext>
                  </a:extLst>
                </p:cNvPr>
                <p:cNvSpPr txBox="1">
                  <a:spLocks noRot="1" noChangeAspect="1" noMove="1" noResize="1" noEditPoints="1" noAdjustHandles="1" noChangeArrowheads="1" noChangeShapeType="1" noTextEdit="1"/>
                </p:cNvSpPr>
                <p:nvPr/>
              </p:nvSpPr>
              <p:spPr>
                <a:xfrm>
                  <a:off x="750311" y="32290750"/>
                  <a:ext cx="13895699" cy="3735989"/>
                </a:xfrm>
                <a:prstGeom prst="rect">
                  <a:avLst/>
                </a:prstGeom>
                <a:blipFill>
                  <a:blip r:embed="rId10"/>
                  <a:stretch>
                    <a:fillRect l="-1535" t="-1797" b="-188399"/>
                  </a:stretch>
                </a:blipFill>
                <a:ln>
                  <a:noFill/>
                </a:ln>
              </p:spPr>
              <p:txBody>
                <a:bodyPr/>
                <a:lstStyle/>
                <a:p>
                  <a:r>
                    <a:rPr lang="ja-JP" altLang="en-US">
                      <a:noFill/>
                    </a:rPr>
                    <a:t> </a:t>
                  </a:r>
                </a:p>
              </p:txBody>
            </p:sp>
          </mc:Fallback>
        </mc:AlternateContent>
        <p:pic>
          <p:nvPicPr>
            <p:cNvPr id="48" name="図 47" descr="図形&#10;&#10;中程度の精度で自動的に生成された説明">
              <a:extLst>
                <a:ext uri="{FF2B5EF4-FFF2-40B4-BE49-F238E27FC236}">
                  <a16:creationId xmlns:a16="http://schemas.microsoft.com/office/drawing/2014/main" id="{840756AB-A7D5-2E6E-9E06-98DA122BF643}"/>
                </a:ext>
              </a:extLst>
            </p:cNvPr>
            <p:cNvPicPr>
              <a:picLocks noChangeAspect="1"/>
            </p:cNvPicPr>
            <p:nvPr/>
          </p:nvPicPr>
          <p:blipFill rotWithShape="1">
            <a:blip r:embed="rId11"/>
            <a:srcRect l="2521" t="-1120" b="73489"/>
            <a:stretch/>
          </p:blipFill>
          <p:spPr>
            <a:xfrm>
              <a:off x="3379583" y="39610096"/>
              <a:ext cx="10759860" cy="473701"/>
            </a:xfrm>
            <a:prstGeom prst="rect">
              <a:avLst/>
            </a:prstGeom>
          </p:spPr>
        </p:pic>
      </p:grpSp>
      <p:cxnSp>
        <p:nvCxnSpPr>
          <p:cNvPr id="53" name="直線コネクタ 52">
            <a:extLst>
              <a:ext uri="{FF2B5EF4-FFF2-40B4-BE49-F238E27FC236}">
                <a16:creationId xmlns:a16="http://schemas.microsoft.com/office/drawing/2014/main" id="{D5AB913B-3F2D-D462-DC5F-7892E0C9E4F3}"/>
              </a:ext>
            </a:extLst>
          </p:cNvPr>
          <p:cNvCxnSpPr>
            <a:cxnSpLocks/>
          </p:cNvCxnSpPr>
          <p:nvPr/>
        </p:nvCxnSpPr>
        <p:spPr>
          <a:xfrm>
            <a:off x="11924614" y="38976682"/>
            <a:ext cx="214162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pic>
        <p:nvPicPr>
          <p:cNvPr id="56" name="図 55" descr="グラフ, ヒストグラム&#10;&#10;自動的に生成された説明">
            <a:extLst>
              <a:ext uri="{FF2B5EF4-FFF2-40B4-BE49-F238E27FC236}">
                <a16:creationId xmlns:a16="http://schemas.microsoft.com/office/drawing/2014/main" id="{97311E6B-96D3-B523-AB41-C875DD0B02E8}"/>
              </a:ext>
            </a:extLst>
          </p:cNvPr>
          <p:cNvPicPr>
            <a:picLocks noChangeAspect="1"/>
          </p:cNvPicPr>
          <p:nvPr/>
        </p:nvPicPr>
        <p:blipFill rotWithShape="1">
          <a:blip r:embed="rId12"/>
          <a:srcRect l="7325" t="7206" r="9270" b="2374"/>
          <a:stretch/>
        </p:blipFill>
        <p:spPr>
          <a:xfrm>
            <a:off x="22941243" y="25170555"/>
            <a:ext cx="6435805" cy="4186271"/>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8DAB68-A9B1-F754-EB0A-23F367E699DF}"/>
                  </a:ext>
                </a:extLst>
              </p:cNvPr>
              <p:cNvSpPr txBox="1"/>
              <p:nvPr/>
            </p:nvSpPr>
            <p:spPr>
              <a:xfrm>
                <a:off x="15732282" y="12594638"/>
                <a:ext cx="13573768" cy="4569392"/>
              </a:xfrm>
              <a:prstGeom prst="rect">
                <a:avLst/>
              </a:prstGeom>
              <a:noFill/>
            </p:spPr>
            <p:txBody>
              <a:bodyPr wrap="square" rtlCol="0">
                <a:spAutoFit/>
              </a:bodyPr>
              <a:lstStyle/>
              <a:p>
                <a:pPr marL="571500" indent="-571500">
                  <a:buFont typeface="Arial" panose="020B0604020202020204" pitchFamily="34" charset="0"/>
                  <a:buChar char="•"/>
                </a:pPr>
                <a:r>
                  <a:rPr kumimoji="1" lang="en-US" altLang="ja-JP" sz="3600" dirty="0">
                    <a:latin typeface="+mn-ea"/>
                    <a:ea typeface="+mn-ea"/>
                  </a:rPr>
                  <a:t>2 </a:t>
                </a:r>
                <a:r>
                  <a:rPr kumimoji="1" lang="ja-JP" altLang="en-US" sz="3600" dirty="0">
                    <a:latin typeface="+mn-ea"/>
                    <a:ea typeface="+mn-ea"/>
                  </a:rPr>
                  <a:t>つの入力系列を独立した </a:t>
                </a:r>
                <a:r>
                  <a:rPr kumimoji="1" lang="en-US" altLang="ja-JP" sz="3600" dirty="0">
                    <a:latin typeface="+mn-ea"/>
                    <a:ea typeface="+mn-ea"/>
                  </a:rPr>
                  <a:t>2 </a:t>
                </a:r>
                <a:r>
                  <a:rPr kumimoji="1" lang="ja-JP" altLang="en-US" sz="3600" dirty="0">
                    <a:latin typeface="+mn-ea"/>
                    <a:ea typeface="+mn-ea"/>
                  </a:rPr>
                  <a:t>つの</a:t>
                </a:r>
                <a:r>
                  <a:rPr kumimoji="1" lang="ja-JP" altLang="en-US" sz="3600" u="sng" dirty="0">
                    <a:latin typeface="+mn-ea"/>
                    <a:ea typeface="+mn-ea"/>
                  </a:rPr>
                  <a:t>訓練済み日本語 </a:t>
                </a:r>
                <a:r>
                  <a:rPr kumimoji="1" lang="en-US" altLang="ja-JP" sz="3600" u="sng" dirty="0">
                    <a:latin typeface="+mn-ea"/>
                    <a:ea typeface="+mn-ea"/>
                  </a:rPr>
                  <a:t>BERT </a:t>
                </a:r>
                <a:r>
                  <a:rPr kumimoji="1" lang="ja-JP" altLang="en-US" sz="3600" u="sng" dirty="0">
                    <a:latin typeface="+mn-ea"/>
                    <a:ea typeface="+mn-ea"/>
                  </a:rPr>
                  <a:t>モデル</a:t>
                </a:r>
                <a:r>
                  <a:rPr kumimoji="1" lang="ja-JP" altLang="en-US" sz="3600" dirty="0">
                    <a:latin typeface="+mn-ea"/>
                    <a:ea typeface="+mn-ea"/>
                  </a:rPr>
                  <a:t>への入力とする</a:t>
                </a:r>
                <a:endParaRPr kumimoji="1"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それぞれの </a:t>
                </a:r>
                <a:r>
                  <a:rPr kumimoji="1" lang="en-US" altLang="ja-JP" sz="3600" dirty="0">
                    <a:latin typeface="+mn-ea"/>
                    <a:ea typeface="+mn-ea"/>
                  </a:rPr>
                  <a:t>BERT </a:t>
                </a:r>
                <a:r>
                  <a:rPr kumimoji="1" lang="ja-JP" altLang="en-US" sz="3600" dirty="0">
                    <a:latin typeface="+mn-ea"/>
                    <a:ea typeface="+mn-ea"/>
                  </a:rPr>
                  <a:t>モデルの最終層の出力から </a:t>
                </a:r>
                <a14:m>
                  <m:oMath xmlns:m="http://schemas.openxmlformats.org/officeDocument/2006/math">
                    <m:sSub>
                      <m:sSubPr>
                        <m:ctrlPr>
                          <a:rPr kumimoji="1" lang="en-US" altLang="ja-JP" sz="3600" i="1" smtClean="0">
                            <a:latin typeface="Cambria Math" panose="02040503050406030204" pitchFamily="18" charset="0"/>
                            <a:ea typeface="+mn-ea"/>
                          </a:rPr>
                        </m:ctrlPr>
                      </m:sSubPr>
                      <m:e>
                        <m:r>
                          <a:rPr kumimoji="1" lang="en-US" altLang="ja-JP" sz="3600" b="0" i="1" smtClean="0">
                            <a:latin typeface="Cambria Math" panose="02040503050406030204" pitchFamily="18" charset="0"/>
                            <a:ea typeface="+mn-ea"/>
                          </a:rPr>
                          <m:t>𝐸</m:t>
                        </m:r>
                      </m:e>
                      <m:sub>
                        <m:d>
                          <m:dPr>
                            <m:begChr m:val="["/>
                            <m:endChr m:val="]"/>
                            <m:ctrlPr>
                              <a:rPr kumimoji="1" lang="en-US" altLang="ja-JP" sz="3600" b="0" i="1" smtClean="0">
                                <a:latin typeface="Cambria Math" panose="02040503050406030204" pitchFamily="18" charset="0"/>
                                <a:ea typeface="+mn-ea"/>
                              </a:rPr>
                            </m:ctrlPr>
                          </m:dPr>
                          <m:e>
                            <m:r>
                              <a:rPr kumimoji="1" lang="en-US" altLang="ja-JP" sz="3600" b="0" i="1" smtClean="0">
                                <a:latin typeface="Cambria Math" panose="02040503050406030204" pitchFamily="18" charset="0"/>
                                <a:ea typeface="+mn-ea"/>
                              </a:rPr>
                              <m:t>𝐶𝐿𝑆</m:t>
                            </m:r>
                          </m:e>
                        </m:d>
                      </m:sub>
                    </m:sSub>
                  </m:oMath>
                </a14:m>
                <a:r>
                  <a:rPr lang="en-US" altLang="ja-JP" sz="3600" dirty="0">
                    <a:latin typeface="+mn-ea"/>
                    <a:ea typeface="+mn-ea"/>
                  </a:rPr>
                  <a:t>,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𝐴𝑣𝑔</m:t>
                        </m:r>
                      </m:sub>
                    </m:sSub>
                  </m:oMath>
                </a14:m>
                <a:r>
                  <a:rPr lang="en-US" altLang="ja-JP" sz="3600" dirty="0">
                    <a:latin typeface="+mn-ea"/>
                    <a:ea typeface="+mn-ea"/>
                  </a:rPr>
                  <a:t>, </a:t>
                </a:r>
                <a:r>
                  <a:rPr lang="ja-JP" altLang="en-US" sz="3600" dirty="0">
                    <a:latin typeface="+mn-ea"/>
                    <a:ea typeface="+mn-ea"/>
                  </a:rPr>
                  <a:t>及び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𝑠𝑢𝑚</m:t>
                        </m:r>
                      </m:sub>
                    </m:sSub>
                  </m:oMath>
                </a14:m>
                <a:r>
                  <a:rPr lang="ja-JP" altLang="en-US" sz="3600" dirty="0">
                    <a:latin typeface="+mn-ea"/>
                    <a:ea typeface="+mn-ea"/>
                  </a:rPr>
                  <a:t> を算出し</a:t>
                </a:r>
                <a:r>
                  <a:rPr lang="en-US" altLang="ja-JP" sz="3600" dirty="0">
                    <a:latin typeface="+mn-ea"/>
                    <a:ea typeface="+mn-ea"/>
                  </a:rPr>
                  <a:t>, </a:t>
                </a:r>
                <a:r>
                  <a:rPr lang="ja-JP" altLang="en-US" sz="3600" dirty="0">
                    <a:latin typeface="+mn-ea"/>
                    <a:ea typeface="+mn-ea"/>
                  </a:rPr>
                  <a:t>提案手法であるプーリング層への入力とする</a:t>
                </a:r>
                <a:endParaRPr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分類器は </a:t>
                </a:r>
                <a:r>
                  <a:rPr kumimoji="1" lang="en-US" altLang="ja-JP" sz="3600" dirty="0">
                    <a:latin typeface="+mn-ea"/>
                    <a:ea typeface="+mn-ea"/>
                  </a:rPr>
                  <a:t>1 </a:t>
                </a:r>
                <a:r>
                  <a:rPr kumimoji="1" lang="ja-JP" altLang="en-US" sz="3600" dirty="0">
                    <a:latin typeface="+mn-ea"/>
                    <a:ea typeface="+mn-ea"/>
                  </a:rPr>
                  <a:t>層の全結合層とし</a:t>
                </a:r>
                <a:r>
                  <a:rPr kumimoji="1" lang="en-US" altLang="ja-JP" sz="3600" dirty="0">
                    <a:latin typeface="+mn-ea"/>
                    <a:ea typeface="+mn-ea"/>
                  </a:rPr>
                  <a:t>, </a:t>
                </a:r>
                <a:r>
                  <a:rPr kumimoji="1" lang="ja-JP" altLang="en-US" sz="3600" dirty="0">
                    <a:latin typeface="+mn-ea"/>
                    <a:ea typeface="+mn-ea"/>
                  </a:rPr>
                  <a:t>各 </a:t>
                </a:r>
                <a:r>
                  <a:rPr kumimoji="1" lang="en-US" altLang="ja-JP" sz="3600" dirty="0">
                    <a:latin typeface="+mn-ea"/>
                    <a:ea typeface="+mn-ea"/>
                  </a:rPr>
                  <a:t>BERT </a:t>
                </a:r>
                <a:r>
                  <a:rPr kumimoji="1" lang="ja-JP" altLang="en-US" sz="3600" dirty="0">
                    <a:latin typeface="+mn-ea"/>
                    <a:ea typeface="+mn-ea"/>
                  </a:rPr>
                  <a:t>は最終層のみ </a:t>
                </a:r>
                <a:r>
                  <a:rPr kumimoji="1" lang="en-US" altLang="ja-JP" sz="3600" dirty="0">
                    <a:latin typeface="+mn-ea"/>
                    <a:ea typeface="+mn-ea"/>
                  </a:rPr>
                  <a:t>fine-tuning</a:t>
                </a:r>
              </a:p>
              <a:p>
                <a:endParaRPr kumimoji="1" lang="en-US" altLang="ja-JP" sz="3600" dirty="0">
                  <a:latin typeface="+mn-ea"/>
                  <a:ea typeface="+mn-ea"/>
                </a:endParaRPr>
              </a:p>
              <a:p>
                <a:r>
                  <a:rPr lang="ja-JP" altLang="en-US" sz="3600" dirty="0">
                    <a:solidFill>
                      <a:schemeClr val="tx1"/>
                    </a:solidFill>
                    <a:latin typeface="+mn-ea"/>
                    <a:ea typeface="+mn-ea"/>
                  </a:rPr>
                  <a:t>⇒従来手法 </a:t>
                </a:r>
                <a:r>
                  <a:rPr lang="en-US" altLang="ja-JP" sz="3600" dirty="0">
                    <a:solidFill>
                      <a:schemeClr val="tx1"/>
                    </a:solidFill>
                    <a:latin typeface="+mn-ea"/>
                    <a:ea typeface="+mn-ea"/>
                  </a:rPr>
                  <a:t>(CAP) </a:t>
                </a:r>
                <a:r>
                  <a:rPr lang="ja-JP" altLang="en-US" sz="3600" dirty="0">
                    <a:solidFill>
                      <a:schemeClr val="tx1"/>
                    </a:solidFill>
                    <a:latin typeface="+mn-ea"/>
                    <a:ea typeface="+mn-ea"/>
                  </a:rPr>
                  <a:t>との分類精度比較を行う </a:t>
                </a:r>
                <a:r>
                  <a:rPr lang="en-US" altLang="ja-JP" sz="3600" dirty="0">
                    <a:solidFill>
                      <a:schemeClr val="tx1"/>
                    </a:solidFill>
                    <a:latin typeface="+mn-ea"/>
                    <a:ea typeface="+mn-ea"/>
                  </a:rPr>
                  <a:t>(9 </a:t>
                </a:r>
                <a:r>
                  <a:rPr lang="ja-JP" altLang="en-US" sz="3600" dirty="0">
                    <a:solidFill>
                      <a:schemeClr val="tx1"/>
                    </a:solidFill>
                    <a:latin typeface="+mn-ea"/>
                    <a:ea typeface="+mn-ea"/>
                  </a:rPr>
                  <a:t>値分類</a:t>
                </a:r>
                <a:r>
                  <a:rPr lang="en-US" altLang="ja-JP" sz="3600" dirty="0">
                    <a:solidFill>
                      <a:schemeClr val="tx1"/>
                    </a:solidFill>
                    <a:latin typeface="+mn-ea"/>
                    <a:ea typeface="+mn-ea"/>
                  </a:rPr>
                  <a:t>)</a:t>
                </a:r>
                <a:br>
                  <a:rPr kumimoji="1" lang="en-US" altLang="ja-JP" sz="3600" dirty="0">
                    <a:latin typeface="+mn-ea"/>
                    <a:ea typeface="+mn-ea"/>
                  </a:rPr>
                </a:br>
                <a:endParaRPr kumimoji="1" lang="en-US" altLang="ja-JP" sz="3600" dirty="0">
                  <a:latin typeface="+mn-ea"/>
                  <a:ea typeface="+mn-ea"/>
                </a:endParaRPr>
              </a:p>
            </p:txBody>
          </p:sp>
        </mc:Choice>
        <mc:Fallback xmlns="">
          <p:sp>
            <p:nvSpPr>
              <p:cNvPr id="9" name="テキスト ボックス 8">
                <a:extLst>
                  <a:ext uri="{FF2B5EF4-FFF2-40B4-BE49-F238E27FC236}">
                    <a16:creationId xmlns:a16="http://schemas.microsoft.com/office/drawing/2014/main" id="{7F8DAB68-A9B1-F754-EB0A-23F367E699DF}"/>
                  </a:ext>
                </a:extLst>
              </p:cNvPr>
              <p:cNvSpPr txBox="1">
                <a:spLocks noRot="1" noChangeAspect="1" noMove="1" noResize="1" noEditPoints="1" noAdjustHandles="1" noChangeArrowheads="1" noChangeShapeType="1" noTextEdit="1"/>
              </p:cNvSpPr>
              <p:nvPr/>
            </p:nvSpPr>
            <p:spPr>
              <a:xfrm>
                <a:off x="15732282" y="12594638"/>
                <a:ext cx="13573768" cy="4569392"/>
              </a:xfrm>
              <a:prstGeom prst="rect">
                <a:avLst/>
              </a:prstGeom>
              <a:blipFill>
                <a:blip r:embed="rId13"/>
                <a:stretch>
                  <a:fillRect l="-1393" t="-2000" r="-1393"/>
                </a:stretch>
              </a:blipFill>
            </p:spPr>
            <p:txBody>
              <a:bodyPr/>
              <a:lstStyle/>
              <a:p>
                <a:r>
                  <a:rPr lang="ja-JP" altLang="en-US">
                    <a:noFill/>
                  </a:rPr>
                  <a:t> </a:t>
                </a:r>
              </a:p>
            </p:txBody>
          </p:sp>
        </mc:Fallback>
      </mc:AlternateContent>
      <p:pic>
        <p:nvPicPr>
          <p:cNvPr id="13" name="図 12">
            <a:extLst>
              <a:ext uri="{FF2B5EF4-FFF2-40B4-BE49-F238E27FC236}">
                <a16:creationId xmlns:a16="http://schemas.microsoft.com/office/drawing/2014/main" id="{FF74698C-92C4-5AC3-6893-530086BA703D}"/>
              </a:ext>
            </a:extLst>
          </p:cNvPr>
          <p:cNvPicPr>
            <a:picLocks noChangeAspect="1"/>
          </p:cNvPicPr>
          <p:nvPr/>
        </p:nvPicPr>
        <p:blipFill>
          <a:blip r:embed="rId14"/>
          <a:stretch>
            <a:fillRect/>
          </a:stretch>
        </p:blipFill>
        <p:spPr>
          <a:xfrm>
            <a:off x="24428341" y="13243738"/>
            <a:ext cx="4471429" cy="190476"/>
          </a:xfrm>
          <a:prstGeom prst="rect">
            <a:avLst/>
          </a:prstGeom>
        </p:spPr>
      </p:pic>
      <p:pic>
        <p:nvPicPr>
          <p:cNvPr id="15" name="図 14" descr="図形&#10;&#10;中程度の精度で自動的に生成された説明">
            <a:extLst>
              <a:ext uri="{FF2B5EF4-FFF2-40B4-BE49-F238E27FC236}">
                <a16:creationId xmlns:a16="http://schemas.microsoft.com/office/drawing/2014/main" id="{6A35ACD1-ECD0-2B0E-757B-0FD6DBC471F6}"/>
              </a:ext>
            </a:extLst>
          </p:cNvPr>
          <p:cNvPicPr>
            <a:picLocks noChangeAspect="1"/>
          </p:cNvPicPr>
          <p:nvPr/>
        </p:nvPicPr>
        <p:blipFill>
          <a:blip r:embed="rId15"/>
          <a:stretch>
            <a:fillRect/>
          </a:stretch>
        </p:blipFill>
        <p:spPr>
          <a:xfrm>
            <a:off x="23578303" y="6606362"/>
            <a:ext cx="5727747" cy="2790835"/>
          </a:xfrm>
          <a:prstGeom prst="rect">
            <a:avLst/>
          </a:prstGeom>
        </p:spPr>
      </p:pic>
      <p:pic>
        <p:nvPicPr>
          <p:cNvPr id="17" name="図 16" descr="図形&#10;&#10;中程度の精度で自動的に生成された説明">
            <a:extLst>
              <a:ext uri="{FF2B5EF4-FFF2-40B4-BE49-F238E27FC236}">
                <a16:creationId xmlns:a16="http://schemas.microsoft.com/office/drawing/2014/main" id="{5807902A-3834-C1B6-6EFC-63102FF19037}"/>
              </a:ext>
            </a:extLst>
          </p:cNvPr>
          <p:cNvPicPr>
            <a:picLocks noChangeAspect="1"/>
          </p:cNvPicPr>
          <p:nvPr/>
        </p:nvPicPr>
        <p:blipFill>
          <a:blip r:embed="rId16"/>
          <a:stretch>
            <a:fillRect/>
          </a:stretch>
        </p:blipFill>
        <p:spPr>
          <a:xfrm>
            <a:off x="25435966" y="9811520"/>
            <a:ext cx="3941082" cy="1031250"/>
          </a:xfrm>
          <a:prstGeom prst="rect">
            <a:avLst/>
          </a:prstGeom>
        </p:spPr>
      </p:pic>
      <p:grpSp>
        <p:nvGrpSpPr>
          <p:cNvPr id="18" name="グループ化 17">
            <a:extLst>
              <a:ext uri="{FF2B5EF4-FFF2-40B4-BE49-F238E27FC236}">
                <a16:creationId xmlns:a16="http://schemas.microsoft.com/office/drawing/2014/main" id="{85523570-1701-EFA1-5831-B53525DF5B8A}"/>
              </a:ext>
            </a:extLst>
          </p:cNvPr>
          <p:cNvGrpSpPr/>
          <p:nvPr/>
        </p:nvGrpSpPr>
        <p:grpSpPr>
          <a:xfrm>
            <a:off x="15583015" y="17255160"/>
            <a:ext cx="13936685" cy="12125955"/>
            <a:chOff x="751013" y="17744911"/>
            <a:chExt cx="13936685" cy="12125955"/>
          </a:xfrm>
        </p:grpSpPr>
        <mc:AlternateContent xmlns:mc="http://schemas.openxmlformats.org/markup-compatibility/2006" xmlns:a14="http://schemas.microsoft.com/office/drawing/2010/main">
          <mc:Choice Requires="a14">
            <p:sp>
              <p:nvSpPr>
                <p:cNvPr id="20" name="Google Shape;92;p14">
                  <a:extLst>
                    <a:ext uri="{FF2B5EF4-FFF2-40B4-BE49-F238E27FC236}">
                      <a16:creationId xmlns:a16="http://schemas.microsoft.com/office/drawing/2014/main" id="{5ACCA270-1083-337E-F54B-1F8006DF972C}"/>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lvl="0"/>
                  <a:r>
                    <a:rPr lang="en-US"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p>
                <a:p>
                  <a:pPr lvl="0"/>
                  <a:r>
                    <a:rPr lang="en-US" altLang="ja-JP"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marL="571500" lvl="0" indent="-571500">
                    <a:buFont typeface="Arial" panose="020B0604020202020204" pitchFamily="34" charset="0"/>
                    <a:buChar char="•"/>
                  </a:pPr>
                  <a:r>
                    <a:rPr lang="ja-JP" altLang="en-US" sz="4000" dirty="0">
                      <a:latin typeface="+mn-ea"/>
                      <a:ea typeface="+mn-ea"/>
                    </a:rPr>
                    <a:t>提案手法の有効性を確認</a:t>
                  </a:r>
                  <a:br>
                    <a:rPr lang="en-US" altLang="ja-JP" sz="4000" dirty="0">
                      <a:latin typeface="+mn-ea"/>
                      <a:ea typeface="+mn-ea"/>
                    </a:rPr>
                  </a:br>
                  <a:endParaRPr lang="en-US" altLang="ja-JP" sz="4000" dirty="0">
                    <a:latin typeface="+mn-ea"/>
                    <a:ea typeface="+mn-ea"/>
                  </a:endParaRPr>
                </a:p>
                <a:p>
                  <a:pPr marL="571500" lvl="0" indent="-571500">
                    <a:buFont typeface="Arial" panose="020B0604020202020204" pitchFamily="34" charset="0"/>
                    <a:buChar char="•"/>
                  </a:pPr>
                  <a14:m>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en-US" altLang="ja-JP" sz="4000" dirty="0">
                      <a:latin typeface="+mn-ea"/>
                      <a:ea typeface="+mn-ea"/>
                    </a:rPr>
                    <a:t> </a:t>
                  </a:r>
                  <a:r>
                    <a:rPr lang="ja-JP" altLang="en-US" sz="4000" dirty="0">
                      <a:latin typeface="+mn-ea"/>
                      <a:ea typeface="+mn-ea"/>
                    </a:rPr>
                    <a:t>による</a:t>
                  </a:r>
                  <a:r>
                    <a:rPr lang="en-US" altLang="ja-JP" sz="4000" dirty="0">
                      <a:latin typeface="+mn-ea"/>
                      <a:ea typeface="+mn-ea"/>
                    </a:rPr>
                    <a:t>, </a:t>
                  </a:r>
                  <a:r>
                    <a:rPr lang="ja-JP" altLang="en-US" sz="4000" dirty="0">
                      <a:latin typeface="+mn-ea"/>
                      <a:ea typeface="+mn-ea"/>
                    </a:rPr>
                    <a:t>欠損した原文の</a:t>
                  </a:r>
                  <a:br>
                    <a:rPr lang="en-US" altLang="ja-JP" sz="4000" dirty="0">
                      <a:latin typeface="+mn-ea"/>
                      <a:ea typeface="+mn-ea"/>
                    </a:rPr>
                  </a:br>
                  <a:r>
                    <a:rPr lang="ja-JP" altLang="en-US" sz="4000" dirty="0">
                      <a:latin typeface="+mn-ea"/>
                      <a:ea typeface="+mn-ea"/>
                    </a:rPr>
                    <a:t>重要な文脈情報の補完可能性</a:t>
                  </a:r>
                  <a:endParaRPr lang="en-US" altLang="ja-JP" sz="4000" dirty="0">
                    <a:latin typeface="+mn-ea"/>
                    <a:ea typeface="+mn-ea"/>
                  </a:endParaRPr>
                </a:p>
                <a:p>
                  <a:pPr marL="571500" lvl="0" indent="-571500">
                    <a:buFont typeface="Arial" panose="020B0604020202020204" pitchFamily="34" charset="0"/>
                    <a:buChar char="•"/>
                  </a:pPr>
                  <a:endParaRPr lang="en-US" sz="4400" dirty="0">
                    <a:latin typeface="+mn-ea"/>
                    <a:ea typeface="+mn-ea"/>
                  </a:endParaRPr>
                </a:p>
              </p:txBody>
            </p:sp>
          </mc:Choice>
          <mc:Fallback xmlns="">
            <p:sp>
              <p:nvSpPr>
                <p:cNvPr id="20" name="Google Shape;92;p14">
                  <a:extLst>
                    <a:ext uri="{FF2B5EF4-FFF2-40B4-BE49-F238E27FC236}">
                      <a16:creationId xmlns:a16="http://schemas.microsoft.com/office/drawing/2014/main" id="{5ACCA270-1083-337E-F54B-1F8006DF972C}"/>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17"/>
                  <a:stretch>
                    <a:fillRect l="-1404" b="-144282"/>
                  </a:stretch>
                </a:blipFill>
                <a:ln>
                  <a:noFill/>
                </a:ln>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8B658572-5A49-5D1E-D2E6-E80F7A465D4B}"/>
                </a:ext>
              </a:extLst>
            </p:cNvPr>
            <p:cNvGrpSpPr/>
            <p:nvPr/>
          </p:nvGrpSpPr>
          <p:grpSpPr>
            <a:xfrm>
              <a:off x="791998" y="17744911"/>
              <a:ext cx="13895700" cy="12125955"/>
              <a:chOff x="791998" y="18420028"/>
              <a:chExt cx="13895700" cy="12125955"/>
            </a:xfrm>
          </p:grpSpPr>
          <p:sp>
            <p:nvSpPr>
              <p:cNvPr id="21" name="Google Shape;67;p14">
                <a:extLst>
                  <a:ext uri="{FF2B5EF4-FFF2-40B4-BE49-F238E27FC236}">
                    <a16:creationId xmlns:a16="http://schemas.microsoft.com/office/drawing/2014/main" id="{C0008055-1C53-C076-9D3E-02F92B1A19B2}"/>
                  </a:ext>
                </a:extLst>
              </p:cNvPr>
              <p:cNvSpPr/>
              <p:nvPr/>
            </p:nvSpPr>
            <p:spPr>
              <a:xfrm>
                <a:off x="791998" y="19070336"/>
                <a:ext cx="13895700" cy="11475647"/>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4">
                <a:extLst>
                  <a:ext uri="{FF2B5EF4-FFF2-40B4-BE49-F238E27FC236}">
                    <a16:creationId xmlns:a16="http://schemas.microsoft.com/office/drawing/2014/main" id="{0212781F-71A2-44CD-42AF-A570A9B232C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実験結果</a:t>
                </a:r>
                <a:endParaRPr lang="ja-JP" altLang="en-US" sz="8000" b="0" i="0" u="none" strike="noStrike" cap="none" dirty="0">
                  <a:latin typeface="+mj-ea"/>
                  <a:ea typeface="+mj-ea"/>
                  <a:sym typeface="Arial"/>
                </a:endParaRPr>
              </a:p>
            </p:txBody>
          </p:sp>
        </p:grpSp>
      </p:grpSp>
      <p:pic>
        <p:nvPicPr>
          <p:cNvPr id="26" name="図 25">
            <a:extLst>
              <a:ext uri="{FF2B5EF4-FFF2-40B4-BE49-F238E27FC236}">
                <a16:creationId xmlns:a16="http://schemas.microsoft.com/office/drawing/2014/main" id="{D64B28B6-A7DB-922D-2490-5F36F301F6D3}"/>
              </a:ext>
            </a:extLst>
          </p:cNvPr>
          <p:cNvPicPr>
            <a:picLocks noChangeAspect="1"/>
          </p:cNvPicPr>
          <p:nvPr/>
        </p:nvPicPr>
        <p:blipFill>
          <a:blip r:embed="rId18"/>
          <a:srcRect/>
          <a:stretch/>
        </p:blipFill>
        <p:spPr>
          <a:xfrm>
            <a:off x="16001012" y="18658731"/>
            <a:ext cx="13131176" cy="1786946"/>
          </a:xfrm>
          <a:prstGeom prst="rect">
            <a:avLst/>
          </a:prstGeom>
        </p:spPr>
      </p:pic>
      <p:grpSp>
        <p:nvGrpSpPr>
          <p:cNvPr id="8" name="グループ化 7">
            <a:extLst>
              <a:ext uri="{FF2B5EF4-FFF2-40B4-BE49-F238E27FC236}">
                <a16:creationId xmlns:a16="http://schemas.microsoft.com/office/drawing/2014/main" id="{4E464DCA-390A-3C35-9620-289C6DF9AFA2}"/>
              </a:ext>
            </a:extLst>
          </p:cNvPr>
          <p:cNvGrpSpPr/>
          <p:nvPr/>
        </p:nvGrpSpPr>
        <p:grpSpPr>
          <a:xfrm>
            <a:off x="15664014" y="21016227"/>
            <a:ext cx="13733700" cy="4172753"/>
            <a:chOff x="36021980" y="16765793"/>
            <a:chExt cx="15555559" cy="4814047"/>
          </a:xfrm>
        </p:grpSpPr>
        <p:pic>
          <p:nvPicPr>
            <p:cNvPr id="5" name="図 4" descr="グラフ, 折れ線グラフ&#10;&#10;自動的に生成された説明">
              <a:extLst>
                <a:ext uri="{FF2B5EF4-FFF2-40B4-BE49-F238E27FC236}">
                  <a16:creationId xmlns:a16="http://schemas.microsoft.com/office/drawing/2014/main" id="{58E44398-8AF8-334A-9715-D974490AAB03}"/>
                </a:ext>
              </a:extLst>
            </p:cNvPr>
            <p:cNvPicPr>
              <a:picLocks noChangeAspect="1"/>
            </p:cNvPicPr>
            <p:nvPr/>
          </p:nvPicPr>
          <p:blipFill rotWithShape="1">
            <a:blip r:embed="rId19"/>
            <a:srcRect l="6188" t="8570" r="9106" b="3685"/>
            <a:stretch/>
          </p:blipFill>
          <p:spPr>
            <a:xfrm>
              <a:off x="36021980" y="16765793"/>
              <a:ext cx="7745507" cy="4814047"/>
            </a:xfrm>
            <a:prstGeom prst="rect">
              <a:avLst/>
            </a:prstGeom>
          </p:spPr>
        </p:pic>
        <p:pic>
          <p:nvPicPr>
            <p:cNvPr id="7" name="図 6" descr="グラフ, 折れ線グラフ&#10;&#10;自動的に生成された説明">
              <a:extLst>
                <a:ext uri="{FF2B5EF4-FFF2-40B4-BE49-F238E27FC236}">
                  <a16:creationId xmlns:a16="http://schemas.microsoft.com/office/drawing/2014/main" id="{2BA5E266-ED7A-962A-F24D-9892472E66C5}"/>
                </a:ext>
              </a:extLst>
            </p:cNvPr>
            <p:cNvPicPr>
              <a:picLocks noChangeAspect="1"/>
            </p:cNvPicPr>
            <p:nvPr/>
          </p:nvPicPr>
          <p:blipFill rotWithShape="1">
            <a:blip r:embed="rId20"/>
            <a:srcRect l="5307" t="8570" r="9282" b="3685"/>
            <a:stretch/>
          </p:blipFill>
          <p:spPr>
            <a:xfrm>
              <a:off x="43767487" y="16765793"/>
              <a:ext cx="7810052" cy="4814047"/>
            </a:xfrm>
            <a:prstGeom prst="rect">
              <a:avLst/>
            </a:prstGeom>
          </p:spPr>
        </p:pic>
      </p:grpSp>
      <p:grpSp>
        <p:nvGrpSpPr>
          <p:cNvPr id="27" name="グループ化 26">
            <a:extLst>
              <a:ext uri="{FF2B5EF4-FFF2-40B4-BE49-F238E27FC236}">
                <a16:creationId xmlns:a16="http://schemas.microsoft.com/office/drawing/2014/main" id="{AC5D0652-9CDC-BF70-6685-52334D2C0427}"/>
              </a:ext>
            </a:extLst>
          </p:cNvPr>
          <p:cNvGrpSpPr/>
          <p:nvPr/>
        </p:nvGrpSpPr>
        <p:grpSpPr>
          <a:xfrm>
            <a:off x="15579446" y="29847012"/>
            <a:ext cx="13937386" cy="5128000"/>
            <a:chOff x="750311" y="30898739"/>
            <a:chExt cx="13937386" cy="5128000"/>
          </a:xfrm>
        </p:grpSpPr>
        <p:grpSp>
          <p:nvGrpSpPr>
            <p:cNvPr id="30" name="グループ化 29">
              <a:extLst>
                <a:ext uri="{FF2B5EF4-FFF2-40B4-BE49-F238E27FC236}">
                  <a16:creationId xmlns:a16="http://schemas.microsoft.com/office/drawing/2014/main" id="{CE41B124-027E-6C62-F21F-74DAB6B856B4}"/>
                </a:ext>
              </a:extLst>
            </p:cNvPr>
            <p:cNvGrpSpPr/>
            <p:nvPr/>
          </p:nvGrpSpPr>
          <p:grpSpPr>
            <a:xfrm>
              <a:off x="791997" y="30898739"/>
              <a:ext cx="13895700" cy="4884947"/>
              <a:chOff x="791998" y="18420028"/>
              <a:chExt cx="13895700" cy="6818496"/>
            </a:xfrm>
          </p:grpSpPr>
          <p:sp>
            <p:nvSpPr>
              <p:cNvPr id="47" name="Google Shape;67;p14">
                <a:extLst>
                  <a:ext uri="{FF2B5EF4-FFF2-40B4-BE49-F238E27FC236}">
                    <a16:creationId xmlns:a16="http://schemas.microsoft.com/office/drawing/2014/main" id="{665A4734-1A0A-CE64-8ACD-4F25BC237969}"/>
                  </a:ext>
                </a:extLst>
              </p:cNvPr>
              <p:cNvSpPr/>
              <p:nvPr/>
            </p:nvSpPr>
            <p:spPr>
              <a:xfrm>
                <a:off x="791998" y="19070334"/>
                <a:ext cx="13895700" cy="616819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p14">
                <a:extLst>
                  <a:ext uri="{FF2B5EF4-FFF2-40B4-BE49-F238E27FC236}">
                    <a16:creationId xmlns:a16="http://schemas.microsoft.com/office/drawing/2014/main" id="{1F7E6FDE-5F4B-F675-03E6-F979B759AAC4}"/>
                  </a:ext>
                </a:extLst>
              </p:cNvPr>
              <p:cNvSpPr/>
              <p:nvPr/>
            </p:nvSpPr>
            <p:spPr>
              <a:xfrm>
                <a:off x="2234866" y="18420028"/>
                <a:ext cx="568932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今後の課題</a:t>
                </a:r>
                <a:endParaRPr lang="ja-JP" altLang="en-US" sz="8000" b="0" i="0" u="none" strike="noStrike" cap="none" dirty="0">
                  <a:latin typeface="+mj-ea"/>
                  <a:ea typeface="+mj-ea"/>
                  <a:sym typeface="Arial"/>
                </a:endParaRPr>
              </a:p>
            </p:txBody>
          </p:sp>
        </p:grpSp>
        <p:sp>
          <p:nvSpPr>
            <p:cNvPr id="31" name="Google Shape;92;p14">
              <a:extLst>
                <a:ext uri="{FF2B5EF4-FFF2-40B4-BE49-F238E27FC236}">
                  <a16:creationId xmlns:a16="http://schemas.microsoft.com/office/drawing/2014/main" id="{9AF46457-A147-96D4-6F2B-F02C1D58C3AE}"/>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571500" indent="-571500">
                <a:buFont typeface="Arial" panose="020B0604020202020204" pitchFamily="34" charset="0"/>
                <a:buChar char="•"/>
              </a:pPr>
              <a:r>
                <a:rPr lang="ja-JP" altLang="en-US" sz="4000" dirty="0">
                  <a:latin typeface="+mn-ea"/>
                  <a:ea typeface="+mn-ea"/>
                </a:rPr>
                <a:t>要約文の妥当性</a:t>
              </a:r>
              <a:r>
                <a:rPr lang="en-US" altLang="ja-JP" sz="4000" dirty="0">
                  <a:latin typeface="+mn-ea"/>
                  <a:ea typeface="+mn-ea"/>
                </a:rPr>
                <a:t>, </a:t>
              </a:r>
              <a:r>
                <a:rPr lang="ja-JP" altLang="en-US" sz="4000" dirty="0">
                  <a:latin typeface="+mn-ea"/>
                  <a:ea typeface="+mn-ea"/>
                </a:rPr>
                <a:t>生成手法改善の検討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他のデータセットやタスクを用いた提案手法の有効性の検討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最適な学習パラメータやアーキテクチャの探索</a:t>
              </a:r>
              <a:endParaRPr lang="en-US" altLang="ja-JP" sz="4000" dirty="0">
                <a:latin typeface="+mn-ea"/>
                <a:ea typeface="+mn-ea"/>
              </a:endParaRPr>
            </a:p>
          </p:txBody>
        </p:sp>
      </p:grpSp>
      <p:pic>
        <p:nvPicPr>
          <p:cNvPr id="6" name="グラフィックス 5" descr="バッジ 1 枠線">
            <a:extLst>
              <a:ext uri="{FF2B5EF4-FFF2-40B4-BE49-F238E27FC236}">
                <a16:creationId xmlns:a16="http://schemas.microsoft.com/office/drawing/2014/main" id="{CA91792B-65CB-4A0D-17FD-E1FCB73BC1B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123134" y="20779047"/>
            <a:ext cx="431616" cy="431616"/>
          </a:xfrm>
          <a:prstGeom prst="rect">
            <a:avLst/>
          </a:prstGeom>
        </p:spPr>
      </p:pic>
      <p:pic>
        <p:nvPicPr>
          <p:cNvPr id="12" name="グラフィックス 11" descr="バッジ 枠線">
            <a:extLst>
              <a:ext uri="{FF2B5EF4-FFF2-40B4-BE49-F238E27FC236}">
                <a16:creationId xmlns:a16="http://schemas.microsoft.com/office/drawing/2014/main" id="{0B11355E-DC4C-121F-6EAD-6FAD97AEB1D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3061286" y="20776890"/>
            <a:ext cx="431617" cy="431617"/>
          </a:xfrm>
          <a:prstGeom prst="rect">
            <a:avLst/>
          </a:prstGeom>
        </p:spPr>
      </p:pic>
      <p:pic>
        <p:nvPicPr>
          <p:cNvPr id="23" name="図 22" descr="図形&#10;&#10;中程度の精度で自動的に生成された説明">
            <a:extLst>
              <a:ext uri="{FF2B5EF4-FFF2-40B4-BE49-F238E27FC236}">
                <a16:creationId xmlns:a16="http://schemas.microsoft.com/office/drawing/2014/main" id="{27BD21D3-4D85-83FE-815E-758EA3266260}"/>
              </a:ext>
            </a:extLst>
          </p:cNvPr>
          <p:cNvPicPr>
            <a:picLocks noChangeAspect="1"/>
          </p:cNvPicPr>
          <p:nvPr/>
        </p:nvPicPr>
        <p:blipFill>
          <a:blip r:embed="rId25"/>
          <a:stretch>
            <a:fillRect/>
          </a:stretch>
        </p:blipFill>
        <p:spPr>
          <a:xfrm>
            <a:off x="15575960" y="35658074"/>
            <a:ext cx="13940872" cy="1597313"/>
          </a:xfrm>
          <a:prstGeom prst="rect">
            <a:avLst/>
          </a:prstGeom>
        </p:spPr>
      </p:pic>
      <p:pic>
        <p:nvPicPr>
          <p:cNvPr id="25" name="図 24">
            <a:extLst>
              <a:ext uri="{FF2B5EF4-FFF2-40B4-BE49-F238E27FC236}">
                <a16:creationId xmlns:a16="http://schemas.microsoft.com/office/drawing/2014/main" id="{C3F46BF7-7EA8-42EA-328C-B1E2E19F2551}"/>
              </a:ext>
            </a:extLst>
          </p:cNvPr>
          <p:cNvPicPr>
            <a:picLocks noChangeAspect="1"/>
          </p:cNvPicPr>
          <p:nvPr/>
        </p:nvPicPr>
        <p:blipFill>
          <a:blip r:embed="rId26"/>
          <a:srcRect/>
          <a:stretch/>
        </p:blipFill>
        <p:spPr>
          <a:xfrm>
            <a:off x="15564830" y="38181502"/>
            <a:ext cx="6628571" cy="3621697"/>
          </a:xfrm>
          <a:prstGeom prst="rect">
            <a:avLst/>
          </a:prstGeom>
        </p:spPr>
      </p:pic>
      <p:pic>
        <p:nvPicPr>
          <p:cNvPr id="54" name="図 53">
            <a:extLst>
              <a:ext uri="{FF2B5EF4-FFF2-40B4-BE49-F238E27FC236}">
                <a16:creationId xmlns:a16="http://schemas.microsoft.com/office/drawing/2014/main" id="{A5D8BE6A-DE79-F174-EAB5-12DE1783BCFE}"/>
              </a:ext>
            </a:extLst>
          </p:cNvPr>
          <p:cNvPicPr>
            <a:picLocks noChangeAspect="1"/>
          </p:cNvPicPr>
          <p:nvPr/>
        </p:nvPicPr>
        <p:blipFill>
          <a:blip r:embed="rId27"/>
          <a:srcRect/>
          <a:stretch/>
        </p:blipFill>
        <p:spPr>
          <a:xfrm>
            <a:off x="22888261" y="38128603"/>
            <a:ext cx="6628571" cy="2800000"/>
          </a:xfrm>
          <a:prstGeom prst="rect">
            <a:avLst/>
          </a:prstGeom>
        </p:spPr>
      </p:pic>
    </p:spTree>
    <p:extLst>
      <p:ext uri="{BB962C8B-B14F-4D97-AF65-F5344CB8AC3E}">
        <p14:creationId xmlns:p14="http://schemas.microsoft.com/office/powerpoint/2010/main" val="159455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D42074-C45D-53A2-06B7-B39B9E851A0E}"/>
              </a:ext>
            </a:extLst>
          </p:cNvPr>
          <p:cNvSpPr>
            <a:spLocks noGrp="1"/>
          </p:cNvSpPr>
          <p:nvPr>
            <p:ph type="title"/>
          </p:nvPr>
        </p:nvSpPr>
        <p:spPr/>
        <p:txBody>
          <a:bodyPr/>
          <a:lstStyle/>
          <a:p>
            <a:endParaRPr kumimoji="1" lang="ja-JP" altLang="en-US"/>
          </a:p>
        </p:txBody>
      </p:sp>
      <p:sp>
        <p:nvSpPr>
          <p:cNvPr id="3" name="字幕 2">
            <a:extLst>
              <a:ext uri="{FF2B5EF4-FFF2-40B4-BE49-F238E27FC236}">
                <a16:creationId xmlns:a16="http://schemas.microsoft.com/office/drawing/2014/main" id="{F0B11C47-7186-6FC5-0A10-9A7576F203C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41903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92" name="Google Shape;92;p14"/>
          <p:cNvSpPr txBox="1"/>
          <p:nvPr/>
        </p:nvSpPr>
        <p:spPr>
          <a:xfrm>
            <a:off x="791999" y="6777024"/>
            <a:ext cx="13895699" cy="66084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400" dirty="0">
                <a:latin typeface="+mn-ea"/>
                <a:ea typeface="+mn-ea"/>
              </a:rPr>
              <a:t>・</a:t>
            </a:r>
            <a:r>
              <a:rPr lang="ja-JP" altLang="en-US" sz="4000" u="sng" dirty="0">
                <a:latin typeface="+mn-ea"/>
                <a:ea typeface="+mn-ea"/>
              </a:rPr>
              <a:t>大規模言語モデル</a:t>
            </a:r>
            <a:r>
              <a:rPr lang="ja-JP" altLang="en-US" sz="4000" dirty="0">
                <a:latin typeface="+mn-ea"/>
                <a:ea typeface="+mn-ea"/>
              </a:rPr>
              <a:t> </a:t>
            </a:r>
            <a:r>
              <a:rPr lang="en-US" altLang="ja-JP" sz="4000" dirty="0">
                <a:latin typeface="+mn-ea"/>
                <a:ea typeface="+mn-ea"/>
              </a:rPr>
              <a:t>(Large Language Models, LLM)</a:t>
            </a:r>
            <a:r>
              <a:rPr lang="ja-JP" altLang="en-US" sz="4000" dirty="0">
                <a:latin typeface="+mn-ea"/>
                <a:ea typeface="+mn-ea"/>
              </a:rPr>
              <a:t> の進化</a:t>
            </a:r>
            <a:endParaRPr sz="40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Transformer </a:t>
            </a:r>
            <a:r>
              <a:rPr lang="ja-JP" altLang="en-US" sz="4000" dirty="0">
                <a:latin typeface="+mn-ea"/>
                <a:ea typeface="+mn-ea"/>
              </a:rPr>
              <a:t>構造を持つ </a:t>
            </a:r>
            <a:r>
              <a:rPr lang="en-US" altLang="ja-JP" sz="4000" u="sng" dirty="0">
                <a:latin typeface="+mn-ea"/>
                <a:ea typeface="+mn-ea"/>
              </a:rPr>
              <a:t>BERT</a:t>
            </a:r>
            <a:r>
              <a:rPr lang="en-US" altLang="ja-JP" sz="4000" dirty="0">
                <a:latin typeface="+mn-ea"/>
                <a:ea typeface="+mn-ea"/>
              </a:rPr>
              <a:t> </a:t>
            </a:r>
            <a:r>
              <a:rPr lang="ja-JP" altLang="en-US" sz="4000" dirty="0">
                <a:latin typeface="+mn-ea"/>
                <a:ea typeface="+mn-ea"/>
              </a:rPr>
              <a:t>や </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en-US" sz="4000" u="sng" dirty="0">
                <a:latin typeface="+mn-ea"/>
                <a:ea typeface="+mn-ea"/>
              </a:rPr>
              <a:t>GPT</a:t>
            </a:r>
            <a:r>
              <a:rPr lang="en-US" sz="4000" dirty="0">
                <a:latin typeface="+mn-ea"/>
                <a:ea typeface="+mn-ea"/>
              </a:rPr>
              <a:t> (Generative Pre-trained Transformer) </a:t>
            </a:r>
            <a:r>
              <a:rPr lang="ja-JP" altLang="en-US" sz="4000" dirty="0">
                <a:latin typeface="+mn-ea"/>
                <a:ea typeface="+mn-ea"/>
              </a:rPr>
              <a:t>などを</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ja-JP" altLang="en-US" sz="4000" dirty="0">
                <a:latin typeface="+mn-ea"/>
                <a:ea typeface="+mn-ea"/>
              </a:rPr>
              <a:t>活用した </a:t>
            </a:r>
            <a:r>
              <a:rPr lang="en-US" sz="4000" dirty="0">
                <a:latin typeface="+mn-ea"/>
                <a:ea typeface="+mn-ea"/>
              </a:rPr>
              <a:t>LLM </a:t>
            </a:r>
            <a:r>
              <a:rPr lang="ja-JP" altLang="en-US" sz="4000" dirty="0">
                <a:latin typeface="+mn-ea"/>
                <a:ea typeface="+mn-ea"/>
              </a:rPr>
              <a:t>の商業利用への需要拡大</a:t>
            </a:r>
            <a:endParaRPr lang="en-US" altLang="ja-JP" sz="4000" dirty="0">
              <a:latin typeface="+mn-ea"/>
              <a:ea typeface="+mn-ea"/>
            </a:endParaRPr>
          </a:p>
          <a:p>
            <a:pPr marL="0" lvl="0" indent="0" algn="l" rtl="0">
              <a:spcBef>
                <a:spcPts val="0"/>
              </a:spcBef>
              <a:spcAft>
                <a:spcPts val="0"/>
              </a:spcAft>
              <a:buNone/>
            </a:pPr>
            <a:endParaRPr lang="en-US" sz="4000" dirty="0">
              <a:latin typeface="+mn-ea"/>
              <a:ea typeface="+mn-ea"/>
            </a:endParaRPr>
          </a:p>
          <a:p>
            <a:pPr lvl="2"/>
            <a:r>
              <a:rPr lang="en-US" altLang="ja-JP" sz="4000" dirty="0">
                <a:latin typeface="+mn-ea"/>
                <a:ea typeface="+mn-ea"/>
              </a:rPr>
              <a:t>	</a:t>
            </a:r>
            <a:r>
              <a:rPr lang="ja-JP" altLang="en-US" sz="4000" dirty="0">
                <a:solidFill>
                  <a:schemeClr val="tx1"/>
                </a:solidFill>
                <a:latin typeface="+mn-ea"/>
                <a:ea typeface="+mn-ea"/>
              </a:rPr>
              <a:t>⇒</a:t>
            </a:r>
            <a:r>
              <a:rPr lang="ja-JP" altLang="en-US" sz="4000" dirty="0">
                <a:latin typeface="+mn-ea"/>
                <a:ea typeface="+mn-ea"/>
              </a:rPr>
              <a:t>文章全体の適切な分散表現を得るための</a:t>
            </a:r>
            <a:endParaRPr lang="en-US" altLang="ja-JP" sz="4000" dirty="0">
              <a:latin typeface="+mn-ea"/>
              <a:ea typeface="+mn-ea"/>
            </a:endParaRPr>
          </a:p>
          <a:p>
            <a:pPr lvl="2"/>
            <a:r>
              <a:rPr lang="ja-JP" altLang="en-US" sz="4000" dirty="0">
                <a:latin typeface="+mn-ea"/>
                <a:ea typeface="+mn-ea"/>
              </a:rPr>
              <a:t>　　　　</a:t>
            </a:r>
            <a:r>
              <a:rPr lang="ja-JP" altLang="en-US" sz="4000" u="sng" dirty="0">
                <a:latin typeface="+mn-ea"/>
                <a:ea typeface="+mn-ea"/>
              </a:rPr>
              <a:t>プーリング戦略</a:t>
            </a:r>
            <a:r>
              <a:rPr lang="ja-JP" altLang="en-US" sz="4000" dirty="0">
                <a:latin typeface="+mn-ea"/>
                <a:ea typeface="+mn-ea"/>
              </a:rPr>
              <a:t>が重要</a:t>
            </a:r>
            <a:endParaRPr lang="en-US" altLang="ja-JP"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r>
              <a:rPr lang="en-US" altLang="ja-JP" sz="4400" dirty="0">
                <a:latin typeface="+mn-ea"/>
                <a:ea typeface="+mn-ea"/>
              </a:rPr>
              <a:t>	</a:t>
            </a:r>
            <a:br>
              <a:rPr lang="en-US" altLang="ja-JP" sz="4400" dirty="0">
                <a:latin typeface="+mn-ea"/>
                <a:ea typeface="+mn-ea"/>
              </a:rPr>
            </a:br>
            <a:r>
              <a:rPr lang="en-US" altLang="ja-JP" sz="4000" dirty="0">
                <a:latin typeface="+mn-ea"/>
                <a:ea typeface="+mn-ea"/>
              </a:rPr>
              <a:t>	</a:t>
            </a:r>
            <a:r>
              <a:rPr lang="ja-JP" altLang="en-US" sz="4000" dirty="0">
                <a:latin typeface="+mn-ea"/>
                <a:ea typeface="+mn-ea"/>
              </a:rPr>
              <a:t>⇒改良の余地あり</a:t>
            </a:r>
            <a:endParaRPr lang="en-US" sz="4400" dirty="0">
              <a:latin typeface="+mn-ea"/>
              <a:ea typeface="+mn-ea"/>
            </a:endParaRPr>
          </a:p>
        </p:txBody>
      </p:sp>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b="0" i="0" u="none" strike="noStrike" cap="none" dirty="0">
                <a:solidFill>
                  <a:srgbClr val="FFFFFF"/>
                </a:solidFill>
                <a:latin typeface="+mj-ea"/>
                <a:ea typeface="+mj-ea"/>
                <a:cs typeface="Arial"/>
                <a:sym typeface="Arial"/>
              </a:rPr>
              <a:t>BERT </a:t>
            </a:r>
            <a:r>
              <a:rPr lang="ja-JP" altLang="en-US" sz="9600" b="0" i="0" u="none" strike="noStrike" cap="none" dirty="0">
                <a:solidFill>
                  <a:srgbClr val="FFFFFF"/>
                </a:solidFill>
                <a:latin typeface="+mj-ea"/>
                <a:ea typeface="+mj-ea"/>
                <a:cs typeface="Arial"/>
                <a:sym typeface="Arial"/>
              </a:rPr>
              <a:t>を用いた原文と要約文の</a:t>
            </a:r>
            <a:endParaRPr lang="en-US" altLang="ja-JP" sz="9600" b="0" i="0" u="none" strike="noStrike" cap="none" dirty="0">
              <a:solidFill>
                <a:srgbClr val="FFFFFF"/>
              </a:solidFill>
              <a:latin typeface="+mj-ea"/>
              <a:ea typeface="+mj-ea"/>
              <a:cs typeface="Arial"/>
              <a:sym typeface="Arial"/>
            </a:endParaRPr>
          </a:p>
          <a:p>
            <a:pPr marL="0" marR="0" lvl="0" indent="0" algn="l" rtl="0">
              <a:lnSpc>
                <a:spcPct val="100000"/>
              </a:lnSpc>
              <a:spcBef>
                <a:spcPts val="0"/>
              </a:spcBef>
              <a:spcAft>
                <a:spcPts val="0"/>
              </a:spcAft>
              <a:buNone/>
            </a:pPr>
            <a:r>
              <a:rPr lang="ja-JP" altLang="en-US" sz="9600" b="0" i="0" u="none" strike="noStrike" cap="none" dirty="0">
                <a:solidFill>
                  <a:srgbClr val="FFFFFF"/>
                </a:solidFill>
                <a:latin typeface="+mj-ea"/>
                <a:ea typeface="+mj-ea"/>
                <a:cs typeface="Arial"/>
                <a:sym typeface="Arial"/>
              </a:rPr>
              <a:t>分散表現の最適な統合手法の検討</a:t>
            </a:r>
            <a:endParaRPr sz="9600" b="0" i="0" u="none" strike="noStrike" cap="none" dirty="0">
              <a:latin typeface="+mj-ea"/>
              <a:ea typeface="+mj-ea"/>
              <a:cs typeface="Arial"/>
              <a:sym typeface="Arial"/>
            </a:endParaRPr>
          </a:p>
        </p:txBody>
      </p:sp>
      <p:sp>
        <p:nvSpPr>
          <p:cNvPr id="67" name="Google Shape;67;p14"/>
          <p:cNvSpPr/>
          <p:nvPr/>
        </p:nvSpPr>
        <p:spPr>
          <a:xfrm>
            <a:off x="792000" y="6048001"/>
            <a:ext cx="13895700" cy="1093863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2232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研究背景</a:t>
            </a:r>
            <a:endParaRPr lang="ja-JP" altLang="en-US" sz="8000" b="0" i="0" u="none" strike="noStrike" cap="none" dirty="0">
              <a:latin typeface="+mj-ea"/>
              <a:ea typeface="+mj-ea"/>
              <a:sym typeface="Arial"/>
            </a:endParaRPr>
          </a:p>
        </p:txBody>
      </p:sp>
      <p:sp>
        <p:nvSpPr>
          <p:cNvPr id="69" name="Google Shape;69;p14"/>
          <p:cNvSpPr/>
          <p:nvPr/>
        </p:nvSpPr>
        <p:spPr>
          <a:xfrm>
            <a:off x="15624000" y="6048001"/>
            <a:ext cx="13895700" cy="10938636"/>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7064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altLang="en-US" sz="8000" dirty="0">
                <a:solidFill>
                  <a:srgbClr val="404040"/>
                </a:solidFill>
                <a:latin typeface="+mj-ea"/>
                <a:ea typeface="+mj-ea"/>
              </a:rPr>
              <a:t>数値実験</a:t>
            </a:r>
            <a:endParaRPr sz="8000" b="0" i="0" u="none" strike="noStrike" cap="none" dirty="0">
              <a:latin typeface="+mj-ea"/>
              <a:ea typeface="+mj-ea"/>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dirty="0">
                <a:solidFill>
                  <a:srgbClr val="FFFFFF"/>
                </a:solidFill>
              </a:rPr>
              <a:t>C</a:t>
            </a:r>
            <a:r>
              <a:rPr lang="ja-JP" sz="9600" b="0" i="0" u="none" strike="noStrike" cap="none" dirty="0">
                <a:solidFill>
                  <a:srgbClr val="FFFFFF"/>
                </a:solidFill>
                <a:latin typeface="Arial"/>
                <a:ea typeface="Arial"/>
                <a:cs typeface="Arial"/>
                <a:sym typeface="Arial"/>
              </a:rPr>
              <a:t>-</a:t>
            </a:r>
            <a:r>
              <a:rPr lang="en-US" altLang="ja-JP" sz="9600" dirty="0">
                <a:solidFill>
                  <a:srgbClr val="FFFFFF"/>
                </a:solidFill>
              </a:rPr>
              <a:t>02</a:t>
            </a:r>
            <a:endParaRPr sz="9600" b="0" i="0" u="none" strike="noStrike" cap="none" dirty="0">
              <a:latin typeface="Arial"/>
              <a:ea typeface="Arial"/>
              <a:cs typeface="Arial"/>
              <a:sym typeface="Arial"/>
            </a:endParaRPr>
          </a:p>
        </p:txBody>
      </p:sp>
      <p:sp>
        <p:nvSpPr>
          <p:cNvPr id="75" name="Google Shape;75;p14"/>
          <p:cNvSpPr/>
          <p:nvPr/>
        </p:nvSpPr>
        <p:spPr>
          <a:xfrm>
            <a:off x="1440000" y="1533600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Google Shape;66;p14">
            <a:extLst>
              <a:ext uri="{FF2B5EF4-FFF2-40B4-BE49-F238E27FC236}">
                <a16:creationId xmlns:a16="http://schemas.microsoft.com/office/drawing/2014/main" id="{367CFF1F-5830-167C-9220-051A4BC995E6}"/>
              </a:ext>
            </a:extLst>
          </p:cNvPr>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mn-ea"/>
                <a:ea typeface="+mn-ea"/>
                <a:cs typeface="Arial"/>
                <a:sym typeface="Arial"/>
              </a:rPr>
              <a:t>創発ソフトウェア研究</a:t>
            </a:r>
            <a:r>
              <a:rPr lang="ja-JP" altLang="en-US" sz="7200" dirty="0">
                <a:solidFill>
                  <a:srgbClr val="FFFFFF"/>
                </a:solidFill>
                <a:latin typeface="+mn-ea"/>
                <a:ea typeface="+mn-ea"/>
              </a:rPr>
              <a:t>室</a:t>
            </a:r>
            <a:r>
              <a:rPr lang="ja-JP" sz="7200" b="0" i="0" u="none" strike="noStrike" cap="none" dirty="0">
                <a:solidFill>
                  <a:srgbClr val="FFFFFF"/>
                </a:solidFill>
                <a:latin typeface="+mn-ea"/>
                <a:ea typeface="+mn-ea"/>
                <a:cs typeface="Arial"/>
                <a:sym typeface="Arial"/>
              </a:rPr>
              <a:t>    </a:t>
            </a:r>
            <a:r>
              <a:rPr lang="ja-JP" altLang="en-US" sz="7200" dirty="0">
                <a:solidFill>
                  <a:srgbClr val="FFFFFF"/>
                </a:solidFill>
                <a:latin typeface="+mn-ea"/>
                <a:ea typeface="+mn-ea"/>
              </a:rPr>
              <a:t>高山 裕成</a:t>
            </a:r>
            <a:endParaRPr sz="7200" b="0" i="0" u="none" strike="noStrike" cap="none" dirty="0">
              <a:latin typeface="+mn-ea"/>
              <a:ea typeface="+mn-ea"/>
              <a:cs typeface="Arial"/>
              <a:sym typeface="Arial"/>
            </a:endParaRPr>
          </a:p>
        </p:txBody>
      </p:sp>
      <p:pic>
        <p:nvPicPr>
          <p:cNvPr id="29" name="図 28" descr="ダイアグラム&#10;&#10;自動的に生成された説明">
            <a:extLst>
              <a:ext uri="{FF2B5EF4-FFF2-40B4-BE49-F238E27FC236}">
                <a16:creationId xmlns:a16="http://schemas.microsoft.com/office/drawing/2014/main" id="{CAC488D4-E450-6BA3-5AA8-6CE2DC665105}"/>
              </a:ext>
            </a:extLst>
          </p:cNvPr>
          <p:cNvPicPr>
            <a:picLocks noChangeAspect="1"/>
          </p:cNvPicPr>
          <p:nvPr/>
        </p:nvPicPr>
        <p:blipFill>
          <a:blip r:embed="rId3"/>
          <a:stretch>
            <a:fillRect/>
          </a:stretch>
        </p:blipFill>
        <p:spPr>
          <a:xfrm>
            <a:off x="6835140" y="11336239"/>
            <a:ext cx="7231095" cy="5163124"/>
          </a:xfrm>
          <a:prstGeom prst="rect">
            <a:avLst/>
          </a:prstGeom>
        </p:spPr>
      </p:pic>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42890C0D-C5F2-6C01-FFB9-E5A4B67806BB}"/>
                  </a:ext>
                </a:extLst>
              </p:cNvPr>
              <p:cNvSpPr txBox="1"/>
              <p:nvPr/>
            </p:nvSpPr>
            <p:spPr>
              <a:xfrm>
                <a:off x="2227500" y="12302698"/>
                <a:ext cx="5347440" cy="2656818"/>
              </a:xfrm>
              <a:prstGeom prst="rect">
                <a:avLst/>
              </a:prstGeom>
              <a:noFill/>
            </p:spPr>
            <p:txBody>
              <a:bodyPr wrap="square" rtlCol="0">
                <a:spAutoFit/>
              </a:bodyPr>
              <a:lstStyle/>
              <a:p>
                <a:r>
                  <a:rPr kumimoji="1" lang="en-US" altLang="ja-JP" sz="4000" dirty="0">
                    <a:latin typeface="+mn-ea"/>
                    <a:ea typeface="+mn-ea"/>
                  </a:rPr>
                  <a:t>【</a:t>
                </a:r>
                <a:r>
                  <a:rPr kumimoji="1" lang="ja-JP" altLang="en-US" sz="4000" dirty="0">
                    <a:latin typeface="+mn-ea"/>
                    <a:ea typeface="+mn-ea"/>
                  </a:rPr>
                  <a:t>プーリング例 </a:t>
                </a:r>
                <a:r>
                  <a:rPr kumimoji="1" lang="en-US" altLang="ja-JP" sz="4000" dirty="0">
                    <a:latin typeface="+mn-ea"/>
                    <a:ea typeface="+mn-ea"/>
                  </a:rPr>
                  <a:t>(BERT)】</a:t>
                </a: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𝐴𝑣𝑔</m:t>
                        </m:r>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𝑚𝑎𝑥</m:t>
                        </m:r>
                      </m:sub>
                    </m:sSub>
                  </m:oMath>
                </a14:m>
                <a:endParaRPr kumimoji="1" lang="ja-JP" altLang="en-US" sz="4000" dirty="0">
                  <a:latin typeface="+mn-ea"/>
                  <a:ea typeface="+mn-ea"/>
                </a:endParaRPr>
              </a:p>
            </p:txBody>
          </p:sp>
        </mc:Choice>
        <mc:Fallback>
          <p:sp>
            <p:nvSpPr>
              <p:cNvPr id="32" name="テキスト ボックス 31">
                <a:extLst>
                  <a:ext uri="{FF2B5EF4-FFF2-40B4-BE49-F238E27FC236}">
                    <a16:creationId xmlns:a16="http://schemas.microsoft.com/office/drawing/2014/main" id="{42890C0D-C5F2-6C01-FFB9-E5A4B67806BB}"/>
                  </a:ext>
                </a:extLst>
              </p:cNvPr>
              <p:cNvSpPr txBox="1">
                <a:spLocks noRot="1" noChangeAspect="1" noMove="1" noResize="1" noEditPoints="1" noAdjustHandles="1" noChangeArrowheads="1" noChangeShapeType="1" noTextEdit="1"/>
              </p:cNvSpPr>
              <p:nvPr/>
            </p:nvSpPr>
            <p:spPr>
              <a:xfrm>
                <a:off x="2227500" y="12302698"/>
                <a:ext cx="5347440" cy="2656818"/>
              </a:xfrm>
              <a:prstGeom prst="rect">
                <a:avLst/>
              </a:prstGeom>
              <a:blipFill>
                <a:blip r:embed="rId4"/>
                <a:stretch>
                  <a:fillRect l="-3986" t="-4128" b="-7798"/>
                </a:stretch>
              </a:blipFill>
            </p:spPr>
            <p:txBody>
              <a:bodyPr/>
              <a:lstStyle/>
              <a:p>
                <a:r>
                  <a:rPr lang="ja-JP" altLang="en-US">
                    <a:noFill/>
                  </a:rPr>
                  <a:t> </a:t>
                </a:r>
              </a:p>
            </p:txBody>
          </p:sp>
        </mc:Fallback>
      </mc:AlternateContent>
      <p:grpSp>
        <p:nvGrpSpPr>
          <p:cNvPr id="49" name="グループ化 48">
            <a:extLst>
              <a:ext uri="{FF2B5EF4-FFF2-40B4-BE49-F238E27FC236}">
                <a16:creationId xmlns:a16="http://schemas.microsoft.com/office/drawing/2014/main" id="{832A1F0F-DDA7-988D-EFC0-9EB93E9EEEC5}"/>
              </a:ext>
            </a:extLst>
          </p:cNvPr>
          <p:cNvGrpSpPr/>
          <p:nvPr/>
        </p:nvGrpSpPr>
        <p:grpSpPr>
          <a:xfrm>
            <a:off x="751013" y="17255160"/>
            <a:ext cx="13936685" cy="6871827"/>
            <a:chOff x="751013" y="17744911"/>
            <a:chExt cx="13936685" cy="6871827"/>
          </a:xfrm>
        </p:grpSpPr>
        <p:grpSp>
          <p:nvGrpSpPr>
            <p:cNvPr id="36" name="グループ化 35">
              <a:extLst>
                <a:ext uri="{FF2B5EF4-FFF2-40B4-BE49-F238E27FC236}">
                  <a16:creationId xmlns:a16="http://schemas.microsoft.com/office/drawing/2014/main" id="{6443CBFB-BEE5-1E37-706D-2B75664DFBAA}"/>
                </a:ext>
              </a:extLst>
            </p:cNvPr>
            <p:cNvGrpSpPr/>
            <p:nvPr/>
          </p:nvGrpSpPr>
          <p:grpSpPr>
            <a:xfrm>
              <a:off x="791998" y="17744911"/>
              <a:ext cx="13895700" cy="6871827"/>
              <a:chOff x="791998" y="18420028"/>
              <a:chExt cx="13895700" cy="6871827"/>
            </a:xfrm>
          </p:grpSpPr>
          <p:sp>
            <p:nvSpPr>
              <p:cNvPr id="33" name="Google Shape;67;p14">
                <a:extLst>
                  <a:ext uri="{FF2B5EF4-FFF2-40B4-BE49-F238E27FC236}">
                    <a16:creationId xmlns:a16="http://schemas.microsoft.com/office/drawing/2014/main" id="{CA121BB0-9CD5-DF7D-513A-46C79CE20615}"/>
                  </a:ext>
                </a:extLst>
              </p:cNvPr>
              <p:cNvSpPr/>
              <p:nvPr/>
            </p:nvSpPr>
            <p:spPr>
              <a:xfrm>
                <a:off x="791998" y="19070336"/>
                <a:ext cx="13895700" cy="6221519"/>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p14">
                <a:extLst>
                  <a:ext uri="{FF2B5EF4-FFF2-40B4-BE49-F238E27FC236}">
                    <a16:creationId xmlns:a16="http://schemas.microsoft.com/office/drawing/2014/main" id="{1586BAC5-F2E0-0750-C95C-DFEFA61054BF}"/>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従来研究</a:t>
                </a:r>
                <a:endParaRPr lang="ja-JP" altLang="en-US" sz="8000" b="0" i="0" u="none" strike="noStrike" cap="none" dirty="0">
                  <a:latin typeface="+mj-ea"/>
                  <a:ea typeface="+mj-ea"/>
                  <a:sym typeface="Arial"/>
                </a:endParaRPr>
              </a:p>
            </p:txBody>
          </p:sp>
        </p:grpSp>
        <mc:AlternateContent xmlns:mc="http://schemas.openxmlformats.org/markup-compatibility/2006">
          <mc:Choice xmlns:a14="http://schemas.microsoft.com/office/drawing/2010/main" Requires="a14">
            <p:sp>
              <p:nvSpPr>
                <p:cNvPr id="35" name="Google Shape;92;p14">
                  <a:extLst>
                    <a:ext uri="{FF2B5EF4-FFF2-40B4-BE49-F238E27FC236}">
                      <a16:creationId xmlns:a16="http://schemas.microsoft.com/office/drawing/2014/main" id="{9C816095-42C4-DEFB-20A7-7F8F40976B75}"/>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u="sng" dirty="0">
                      <a:latin typeface="+mn-ea"/>
                      <a:ea typeface="+mn-ea"/>
                    </a:rPr>
                    <a:t>CLS-Average Pooling (CAP)</a:t>
                  </a:r>
                  <a:r>
                    <a:rPr lang="ja-JP" altLang="en-US" sz="4000" dirty="0">
                      <a:latin typeface="+mn-ea"/>
                      <a:ea typeface="+mn-ea"/>
                    </a:rPr>
                    <a:t> 層の導入 </a:t>
                  </a:r>
                  <a:r>
                    <a:rPr lang="en-US" altLang="ja-JP" sz="3200" b="1" dirty="0">
                      <a:latin typeface="+mn-ea"/>
                      <a:ea typeface="+mn-ea"/>
                    </a:rPr>
                    <a:t>[Hidenori Yamato, 2024]</a:t>
                  </a:r>
                  <a:r>
                    <a:rPr lang="en-US" sz="4400" dirty="0">
                      <a:latin typeface="+mn-ea"/>
                      <a:ea typeface="+mn-ea"/>
                    </a:rPr>
                    <a:t>	</a:t>
                  </a:r>
                  <a:br>
                    <a:rPr lang="en-US" sz="4400" dirty="0">
                      <a:latin typeface="+mn-ea"/>
                      <a:ea typeface="+mn-ea"/>
                    </a:rPr>
                  </a:br>
                  <a:r>
                    <a:rPr lang="en-US"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r>
                    <a:rPr lang="ja-JP" altLang="en-US" sz="4000" dirty="0">
                      <a:latin typeface="+mn-ea"/>
                      <a:ea typeface="+mn-ea"/>
                    </a:rPr>
                    <a:t>及び</a:t>
                  </a:r>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を文の分散表現とする</a:t>
                  </a:r>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⇒テキスト分類タスク</a:t>
                  </a:r>
                  <a14:m>
                    <m:oMath xmlns:m="http://schemas.openxmlformats.org/officeDocument/2006/math">
                      <m:r>
                        <a:rPr kumimoji="1" lang="ja-JP" altLang="en-US" sz="4000" i="1" dirty="0">
                          <a:latin typeface="Cambria Math" panose="02040503050406030204" pitchFamily="18" charset="0"/>
                          <a:ea typeface="+mn-ea"/>
                        </a:rPr>
                        <m:t>において</m:t>
                      </m:r>
                      <m:r>
                        <a:rPr kumimoji="1" lang="en-US" altLang="ja-JP" sz="4000" b="0" i="1" dirty="0" smtClean="0">
                          <a:latin typeface="Cambria Math" panose="02040503050406030204" pitchFamily="18" charset="0"/>
                          <a:ea typeface="+mn-ea"/>
                        </a:rPr>
                        <m:t>, </m:t>
                      </m:r>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のみを</a:t>
                  </a:r>
                  <a:endParaRPr lang="en-US" altLang="ja-JP" sz="4000" dirty="0">
                    <a:latin typeface="+mn-ea"/>
                    <a:ea typeface="+mn-ea"/>
                  </a:endParaRPr>
                </a:p>
                <a:p>
                  <a:pPr lvl="0"/>
                  <a:r>
                    <a:rPr lang="ja-JP" altLang="en-US" sz="4000" dirty="0">
                      <a:latin typeface="+mn-ea"/>
                      <a:ea typeface="+mn-ea"/>
                    </a:rPr>
                    <a:t>　　　　用いた場合よりも高い性能を発揮</a:t>
                  </a:r>
                  <a:endParaRPr lang="en-US" altLang="ja-JP" sz="4000" dirty="0">
                    <a:latin typeface="+mn-ea"/>
                    <a:ea typeface="+mn-ea"/>
                  </a:endParaRPr>
                </a:p>
                <a:p>
                  <a:pPr lvl="2"/>
                  <a:endParaRPr lang="en-US" sz="4400" dirty="0">
                    <a:latin typeface="+mn-ea"/>
                    <a:ea typeface="+mn-ea"/>
                  </a:endParaRPr>
                </a:p>
              </p:txBody>
            </p:sp>
          </mc:Choice>
          <mc:Fallback>
            <p:sp>
              <p:nvSpPr>
                <p:cNvPr id="35" name="Google Shape;92;p14">
                  <a:extLst>
                    <a:ext uri="{FF2B5EF4-FFF2-40B4-BE49-F238E27FC236}">
                      <a16:creationId xmlns:a16="http://schemas.microsoft.com/office/drawing/2014/main" id="{9C816095-42C4-DEFB-20A7-7F8F40976B75}"/>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5"/>
                  <a:stretch>
                    <a:fillRect l="-1535" t="-1026" b="-31965"/>
                  </a:stretch>
                </a:blipFill>
                <a:ln>
                  <a:noFill/>
                </a:ln>
              </p:spPr>
              <p:txBody>
                <a:bodyPr/>
                <a:lstStyle/>
                <a:p>
                  <a:r>
                    <a:rPr lang="ja-JP" altLang="en-US">
                      <a:noFill/>
                    </a:rPr>
                    <a:t> </a:t>
                  </a:r>
                </a:p>
              </p:txBody>
            </p:sp>
          </mc:Fallback>
        </mc:AlternateContent>
      </p:grpSp>
      <p:grpSp>
        <p:nvGrpSpPr>
          <p:cNvPr id="50" name="グループ化 49">
            <a:extLst>
              <a:ext uri="{FF2B5EF4-FFF2-40B4-BE49-F238E27FC236}">
                <a16:creationId xmlns:a16="http://schemas.microsoft.com/office/drawing/2014/main" id="{1F8D0F74-4367-165A-B385-896F7B2C5036}"/>
              </a:ext>
            </a:extLst>
          </p:cNvPr>
          <p:cNvGrpSpPr/>
          <p:nvPr/>
        </p:nvGrpSpPr>
        <p:grpSpPr>
          <a:xfrm>
            <a:off x="729466" y="24609387"/>
            <a:ext cx="13937387" cy="4936822"/>
            <a:chOff x="750311" y="25296092"/>
            <a:chExt cx="13937387" cy="4936822"/>
          </a:xfrm>
        </p:grpSpPr>
        <p:grpSp>
          <p:nvGrpSpPr>
            <p:cNvPr id="37" name="グループ化 36">
              <a:extLst>
                <a:ext uri="{FF2B5EF4-FFF2-40B4-BE49-F238E27FC236}">
                  <a16:creationId xmlns:a16="http://schemas.microsoft.com/office/drawing/2014/main" id="{44F75875-A3F4-AD71-8983-BFE30125C2CC}"/>
                </a:ext>
              </a:extLst>
            </p:cNvPr>
            <p:cNvGrpSpPr/>
            <p:nvPr/>
          </p:nvGrpSpPr>
          <p:grpSpPr>
            <a:xfrm>
              <a:off x="791998" y="25296092"/>
              <a:ext cx="13895700" cy="4771728"/>
              <a:chOff x="791998" y="18420028"/>
              <a:chExt cx="13895700" cy="6660463"/>
            </a:xfrm>
          </p:grpSpPr>
          <p:sp>
            <p:nvSpPr>
              <p:cNvPr id="38" name="Google Shape;67;p14">
                <a:extLst>
                  <a:ext uri="{FF2B5EF4-FFF2-40B4-BE49-F238E27FC236}">
                    <a16:creationId xmlns:a16="http://schemas.microsoft.com/office/drawing/2014/main" id="{E421C15F-2737-16F6-8D43-915BAF5D43ED}"/>
                  </a:ext>
                </a:extLst>
              </p:cNvPr>
              <p:cNvSpPr/>
              <p:nvPr/>
            </p:nvSpPr>
            <p:spPr>
              <a:xfrm>
                <a:off x="791998" y="19070337"/>
                <a:ext cx="13895700" cy="6010154"/>
              </a:xfrm>
              <a:prstGeom prst="rect">
                <a:avLst/>
              </a:prstGeom>
              <a:noFill/>
              <a:ln w="57150" cap="flat" cmpd="sng">
                <a:solidFill>
                  <a:srgbClr val="9DC3E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p14">
                <a:extLst>
                  <a:ext uri="{FF2B5EF4-FFF2-40B4-BE49-F238E27FC236}">
                    <a16:creationId xmlns:a16="http://schemas.microsoft.com/office/drawing/2014/main" id="{A8ACC547-12A2-44F3-9B29-BB67324874E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提案手法</a:t>
                </a:r>
                <a:endParaRPr lang="ja-JP" altLang="en-US" sz="8000" b="0" i="0" u="none" strike="noStrike" cap="none" dirty="0">
                  <a:latin typeface="+mj-ea"/>
                  <a:ea typeface="+mj-ea"/>
                  <a:sym typeface="Arial"/>
                </a:endParaRPr>
              </a:p>
            </p:txBody>
          </p:sp>
        </p:grpSp>
        <mc:AlternateContent xmlns:mc="http://schemas.openxmlformats.org/markup-compatibility/2006">
          <mc:Choice xmlns:a14="http://schemas.microsoft.com/office/drawing/2010/main" Requires="a14">
            <p:sp>
              <p:nvSpPr>
                <p:cNvPr id="40" name="Google Shape;92;p14">
                  <a:extLst>
                    <a:ext uri="{FF2B5EF4-FFF2-40B4-BE49-F238E27FC236}">
                      <a16:creationId xmlns:a16="http://schemas.microsoft.com/office/drawing/2014/main" id="{07F68EAF-7EFE-957E-EB85-540F742E7207}"/>
                    </a:ext>
                  </a:extLst>
                </p:cNvPr>
                <p:cNvSpPr txBox="1"/>
                <p:nvPr/>
              </p:nvSpPr>
              <p:spPr>
                <a:xfrm>
                  <a:off x="750311" y="26496925"/>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dirty="0">
                      <a:latin typeface="+mn-ea"/>
                      <a:ea typeface="+mn-ea"/>
                    </a:rPr>
                    <a:t>CAP </a:t>
                  </a:r>
                  <a:r>
                    <a:rPr lang="ja-JP" altLang="en-US" sz="4000" dirty="0">
                      <a:latin typeface="+mn-ea"/>
                      <a:ea typeface="+mn-ea"/>
                    </a:rPr>
                    <a:t>層における</a:t>
                  </a:r>
                  <a:r>
                    <a:rPr lang="ja-JP" altLang="en-US" sz="4000" u="sng" dirty="0">
                      <a:latin typeface="+mn-ea"/>
                      <a:ea typeface="+mn-ea"/>
                    </a:rPr>
                    <a:t>要約ベクトル項</a:t>
                  </a:r>
                  <a:r>
                    <a:rPr lang="ja-JP" altLang="en-US"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𝑠𝑢𝑚</m:t>
                          </m:r>
                        </m:sub>
                      </m:sSub>
                    </m:oMath>
                  </a14:m>
                  <a:r>
                    <a:rPr lang="ja-JP" altLang="en-US" sz="4000" dirty="0">
                      <a:latin typeface="+mn-ea"/>
                      <a:ea typeface="+mn-ea"/>
                    </a:rPr>
                    <a:t> の追加</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br>
                    <a:rPr lang="en-US" sz="4000" dirty="0">
                      <a:latin typeface="+mn-ea"/>
                      <a:ea typeface="+mn-ea"/>
                    </a:rPr>
                  </a:br>
                  <a:r>
                    <a:rPr lang="en-US"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𝑟</m:t>
                      </m:r>
                      <m:r>
                        <a:rPr lang="en-US" altLang="ja-JP" sz="4000" b="0" i="1" smtClean="0">
                          <a:latin typeface="Cambria Math" panose="02040503050406030204" pitchFamily="18" charset="0"/>
                          <a:ea typeface="+mn-ea"/>
                        </a:rPr>
                        <m:t>(≥0)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及び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𝑟</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を文の分散表現とする</a:t>
                  </a:r>
                  <a:endParaRPr lang="en-US" altLang="ja-JP" sz="4000" dirty="0">
                    <a:latin typeface="+mn-ea"/>
                    <a:ea typeface="+mn-ea"/>
                  </a:endParaRPr>
                </a:p>
                <a:p>
                  <a:pPr lvl="0"/>
                  <a:endParaRPr lang="en-US" altLang="ja-JP" sz="4000" dirty="0">
                    <a:latin typeface="+mn-ea"/>
                    <a:ea typeface="+mn-ea"/>
                  </a:endParaRPr>
                </a:p>
              </p:txBody>
            </p:sp>
          </mc:Choice>
          <mc:Fallback>
            <p:sp>
              <p:nvSpPr>
                <p:cNvPr id="40" name="Google Shape;92;p14">
                  <a:extLst>
                    <a:ext uri="{FF2B5EF4-FFF2-40B4-BE49-F238E27FC236}">
                      <a16:creationId xmlns:a16="http://schemas.microsoft.com/office/drawing/2014/main" id="{07F68EAF-7EFE-957E-EB85-540F742E7207}"/>
                    </a:ext>
                  </a:extLst>
                </p:cNvPr>
                <p:cNvSpPr txBox="1">
                  <a:spLocks noRot="1" noChangeAspect="1" noMove="1" noResize="1" noEditPoints="1" noAdjustHandles="1" noChangeArrowheads="1" noChangeShapeType="1" noTextEdit="1"/>
                </p:cNvSpPr>
                <p:nvPr/>
              </p:nvSpPr>
              <p:spPr>
                <a:xfrm>
                  <a:off x="750311" y="26496925"/>
                  <a:ext cx="13895699" cy="3735989"/>
                </a:xfrm>
                <a:prstGeom prst="rect">
                  <a:avLst/>
                </a:prstGeom>
                <a:blipFill>
                  <a:blip r:embed="rId6"/>
                  <a:stretch>
                    <a:fillRect l="-1580" t="-2447"/>
                  </a:stretch>
                </a:blipFill>
                <a:ln>
                  <a:noFill/>
                </a:ln>
              </p:spPr>
              <p:txBody>
                <a:bodyPr/>
                <a:lstStyle/>
                <a:p>
                  <a:r>
                    <a:rPr lang="ja-JP" altLang="en-US">
                      <a:noFill/>
                    </a:rPr>
                    <a:t> </a:t>
                  </a:r>
                </a:p>
              </p:txBody>
            </p:sp>
          </mc:Fallback>
        </mc:AlternateContent>
      </p:grpSp>
      <p:pic>
        <p:nvPicPr>
          <p:cNvPr id="42" name="図 41" descr="タイムライン&#10;&#10;自動的に生成された説明">
            <a:extLst>
              <a:ext uri="{FF2B5EF4-FFF2-40B4-BE49-F238E27FC236}">
                <a16:creationId xmlns:a16="http://schemas.microsoft.com/office/drawing/2014/main" id="{6FC99C1D-9410-FE98-7ADF-2EAE0E2BC630}"/>
              </a:ext>
            </a:extLst>
          </p:cNvPr>
          <p:cNvPicPr>
            <a:picLocks noChangeAspect="1"/>
          </p:cNvPicPr>
          <p:nvPr/>
        </p:nvPicPr>
        <p:blipFill>
          <a:blip r:embed="rId7"/>
          <a:stretch>
            <a:fillRect/>
          </a:stretch>
        </p:blipFill>
        <p:spPr>
          <a:xfrm>
            <a:off x="15734351" y="6927527"/>
            <a:ext cx="9591264" cy="5667111"/>
          </a:xfrm>
          <a:prstGeom prst="rect">
            <a:avLst/>
          </a:prstGeom>
        </p:spPr>
      </p:pic>
      <p:grpSp>
        <p:nvGrpSpPr>
          <p:cNvPr id="51" name="グループ化 50">
            <a:extLst>
              <a:ext uri="{FF2B5EF4-FFF2-40B4-BE49-F238E27FC236}">
                <a16:creationId xmlns:a16="http://schemas.microsoft.com/office/drawing/2014/main" id="{38D51FCE-50AC-DD00-8FE3-41F49EC29DB0}"/>
              </a:ext>
            </a:extLst>
          </p:cNvPr>
          <p:cNvGrpSpPr/>
          <p:nvPr/>
        </p:nvGrpSpPr>
        <p:grpSpPr>
          <a:xfrm>
            <a:off x="750312" y="29847013"/>
            <a:ext cx="13937386" cy="12113630"/>
            <a:chOff x="750311" y="30898740"/>
            <a:chExt cx="13937386" cy="12113630"/>
          </a:xfrm>
        </p:grpSpPr>
        <p:pic>
          <p:nvPicPr>
            <p:cNvPr id="4" name="図 3" descr="図形&#10;&#10;中程度の精度で自動的に生成された説明">
              <a:extLst>
                <a:ext uri="{FF2B5EF4-FFF2-40B4-BE49-F238E27FC236}">
                  <a16:creationId xmlns:a16="http://schemas.microsoft.com/office/drawing/2014/main" id="{0A705E63-4791-575D-CB42-789F2762C698}"/>
                </a:ext>
              </a:extLst>
            </p:cNvPr>
            <p:cNvPicPr>
              <a:picLocks noChangeAspect="1"/>
            </p:cNvPicPr>
            <p:nvPr/>
          </p:nvPicPr>
          <p:blipFill>
            <a:blip r:embed="rId8"/>
            <a:stretch>
              <a:fillRect/>
            </a:stretch>
          </p:blipFill>
          <p:spPr>
            <a:xfrm>
              <a:off x="1010436" y="37019884"/>
              <a:ext cx="13129007" cy="2492364"/>
            </a:xfrm>
            <a:prstGeom prst="rect">
              <a:avLst/>
            </a:prstGeom>
          </p:spPr>
        </p:pic>
        <p:grpSp>
          <p:nvGrpSpPr>
            <p:cNvPr id="43" name="グループ化 42">
              <a:extLst>
                <a:ext uri="{FF2B5EF4-FFF2-40B4-BE49-F238E27FC236}">
                  <a16:creationId xmlns:a16="http://schemas.microsoft.com/office/drawing/2014/main" id="{3BBA1577-4E37-E644-F56E-143A99CD987F}"/>
                </a:ext>
              </a:extLst>
            </p:cNvPr>
            <p:cNvGrpSpPr/>
            <p:nvPr/>
          </p:nvGrpSpPr>
          <p:grpSpPr>
            <a:xfrm>
              <a:off x="791997" y="30898740"/>
              <a:ext cx="13895700" cy="12113630"/>
              <a:chOff x="791998" y="18420028"/>
              <a:chExt cx="13895700" cy="16908419"/>
            </a:xfrm>
          </p:grpSpPr>
          <p:sp>
            <p:nvSpPr>
              <p:cNvPr id="44" name="Google Shape;67;p14">
                <a:extLst>
                  <a:ext uri="{FF2B5EF4-FFF2-40B4-BE49-F238E27FC236}">
                    <a16:creationId xmlns:a16="http://schemas.microsoft.com/office/drawing/2014/main" id="{F03C644E-F524-C234-426E-151E788016D6}"/>
                  </a:ext>
                </a:extLst>
              </p:cNvPr>
              <p:cNvSpPr/>
              <p:nvPr/>
            </p:nvSpPr>
            <p:spPr>
              <a:xfrm>
                <a:off x="791998" y="19070334"/>
                <a:ext cx="13895700" cy="16258113"/>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p14">
                <a:extLst>
                  <a:ext uri="{FF2B5EF4-FFF2-40B4-BE49-F238E27FC236}">
                    <a16:creationId xmlns:a16="http://schemas.microsoft.com/office/drawing/2014/main" id="{1C5E649F-F091-D9D5-F876-752291FB91E7}"/>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実験設定</a:t>
                </a:r>
                <a:endParaRPr lang="ja-JP" altLang="en-US" sz="8000" b="0" i="0" u="none" strike="noStrike" cap="none" dirty="0">
                  <a:latin typeface="+mj-ea"/>
                  <a:ea typeface="+mj-ea"/>
                  <a:sym typeface="Arial"/>
                </a:endParaRPr>
              </a:p>
            </p:txBody>
          </p:sp>
        </p:grpSp>
        <mc:AlternateContent xmlns:mc="http://schemas.openxmlformats.org/markup-compatibility/2006">
          <mc:Choice xmlns:a14="http://schemas.microsoft.com/office/drawing/2010/main" Requires="a14">
            <p:sp>
              <p:nvSpPr>
                <p:cNvPr id="46" name="Google Shape;92;p14">
                  <a:extLst>
                    <a:ext uri="{FF2B5EF4-FFF2-40B4-BE49-F238E27FC236}">
                      <a16:creationId xmlns:a16="http://schemas.microsoft.com/office/drawing/2014/main" id="{FB72EC4D-8C87-C944-9620-F2E5A53DDA06}"/>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000" dirty="0">
                      <a:latin typeface="+mn-ea"/>
                      <a:ea typeface="+mn-ea"/>
                    </a:rPr>
                    <a:t>【livedoor </a:t>
                  </a:r>
                  <a:r>
                    <a:rPr lang="ja-JP" altLang="en-US" sz="4000" dirty="0">
                      <a:latin typeface="+mn-ea"/>
                      <a:ea typeface="+mn-ea"/>
                    </a:rPr>
                    <a:t>ニュースコーパスデータセットを用いたテキスト分類</a:t>
                  </a:r>
                  <a:r>
                    <a:rPr lang="en-US" altLang="ja-JP" sz="4000" dirty="0">
                      <a:latin typeface="+mn-ea"/>
                      <a:ea typeface="+mn-ea"/>
                    </a:rPr>
                    <a:t>】</a:t>
                  </a:r>
                </a:p>
                <a:p>
                  <a:pPr marL="0" lvl="0" indent="0" algn="l" rtl="0">
                    <a:spcBef>
                      <a:spcPts val="0"/>
                    </a:spcBef>
                    <a:spcAft>
                      <a:spcPts val="0"/>
                    </a:spcAft>
                    <a:buNone/>
                  </a:pPr>
                  <a:r>
                    <a:rPr lang="en-US" altLang="ja-JP"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データセットに含まれる各記事データ </a:t>
                  </a:r>
                  <a14:m>
                    <m:oMath xmlns:m="http://schemas.openxmlformats.org/officeDocument/2006/math">
                      <m:r>
                        <a:rPr lang="en-US" altLang="ja-JP" sz="4000" b="0" i="1" smtClean="0">
                          <a:latin typeface="Cambria Math" panose="02040503050406030204" pitchFamily="18" charset="0"/>
                          <a:ea typeface="+mn-ea"/>
                        </a:rPr>
                        <m:t>𝐷</m:t>
                      </m:r>
                    </m:oMath>
                  </a14:m>
                  <a:r>
                    <a:rPr lang="en-US" altLang="ja-JP" sz="4000" dirty="0">
                      <a:latin typeface="+mn-ea"/>
                      <a:ea typeface="+mn-ea"/>
                    </a:rPr>
                    <a:t> </a:t>
                  </a:r>
                  <a:r>
                    <a:rPr lang="ja-JP" altLang="en-US" sz="4000" dirty="0">
                      <a:latin typeface="+mn-ea"/>
                      <a:ea typeface="+mn-ea"/>
                    </a:rPr>
                    <a:t>は</a:t>
                  </a:r>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記事タイトル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𝑡𝑖𝑡𝑙𝑒</m:t>
                          </m:r>
                        </m:e>
                        <m:sub>
                          <m:r>
                            <a:rPr lang="en-US" altLang="ja-JP" sz="4000" b="0" i="1" smtClean="0">
                              <a:latin typeface="Cambria Math" panose="02040503050406030204" pitchFamily="18" charset="0"/>
                              <a:ea typeface="+mn-ea"/>
                            </a:rPr>
                            <m:t>𝐷</m:t>
                          </m:r>
                        </m:sub>
                      </m:sSub>
                    </m:oMath>
                  </a14:m>
                  <a:r>
                    <a:rPr lang="en-US" altLang="ja-JP" sz="4000" dirty="0">
                      <a:latin typeface="+mn-ea"/>
                      <a:ea typeface="+mn-ea"/>
                    </a:rPr>
                    <a:t>, </a:t>
                  </a:r>
                  <a:r>
                    <a:rPr lang="ja-JP" altLang="en-US" sz="4000" dirty="0">
                      <a:latin typeface="+mn-ea"/>
                      <a:ea typeface="+mn-ea"/>
                    </a:rPr>
                    <a:t>記事本文 </a:t>
                  </a:r>
                  <a14:m>
                    <m:oMath xmlns:m="http://schemas.openxmlformats.org/officeDocument/2006/math">
                      <m:sSub>
                        <m:sSubPr>
                          <m:ctrlPr>
                            <a:rPr lang="en-US" altLang="ja-JP" sz="4000" i="1">
                              <a:latin typeface="Cambria Math" panose="02040503050406030204" pitchFamily="18" charset="0"/>
                            </a:rPr>
                          </m:ctrlPr>
                        </m:sSubPr>
                        <m:e>
                          <m:r>
                            <a:rPr lang="en-US" altLang="ja-JP" sz="4000" b="0" i="1" smtClean="0">
                              <a:latin typeface="Cambria Math" panose="02040503050406030204" pitchFamily="18" charset="0"/>
                            </a:rPr>
                            <m:t>𝑏𝑜𝑑𝑦</m:t>
                          </m:r>
                        </m:e>
                        <m:sub>
                          <m:r>
                            <a:rPr lang="en-US" altLang="ja-JP" sz="4000" i="1">
                              <a:latin typeface="Cambria Math" panose="02040503050406030204" pitchFamily="18" charset="0"/>
                            </a:rPr>
                            <m:t>𝐷</m:t>
                          </m:r>
                        </m:sub>
                      </m:sSub>
                    </m:oMath>
                  </a14:m>
                  <a:r>
                    <a:rPr lang="en-US" altLang="ja-JP" sz="4000" dirty="0">
                      <a:latin typeface="+mn-ea"/>
                      <a:ea typeface="+mn-ea"/>
                    </a:rPr>
                    <a:t>,</a:t>
                  </a:r>
                </a:p>
                <a:p>
                  <a:r>
                    <a:rPr lang="en-US" altLang="ja-JP" sz="4000" dirty="0">
                      <a:latin typeface="+mn-ea"/>
                      <a:ea typeface="+mn-ea"/>
                    </a:rPr>
                    <a:t>	</a:t>
                  </a:r>
                  <a:r>
                    <a:rPr lang="ja-JP" altLang="en-US" sz="4000" dirty="0">
                      <a:latin typeface="+mn-ea"/>
                      <a:ea typeface="+mn-ea"/>
                    </a:rPr>
                    <a:t>カテゴリーラベル </a:t>
                  </a:r>
                  <a14:m>
                    <m:oMath xmlns:m="http://schemas.openxmlformats.org/officeDocument/2006/math">
                      <m:sSub>
                        <m:sSubPr>
                          <m:ctrlPr>
                            <a:rPr lang="en-US" altLang="ja-JP" sz="4000" i="1" smtClean="0">
                              <a:latin typeface="Cambria Math" panose="02040503050406030204" pitchFamily="18" charset="0"/>
                            </a:rPr>
                          </m:ctrlPr>
                        </m:sSubPr>
                        <m:e>
                          <m:r>
                            <a:rPr lang="en-US" altLang="ja-JP" sz="4000" b="0" i="1" smtClean="0">
                              <a:latin typeface="Cambria Math" panose="02040503050406030204" pitchFamily="18" charset="0"/>
                            </a:rPr>
                            <m:t>𝑙𝑎𝑏𝑒𝑙</m:t>
                          </m:r>
                        </m:e>
                        <m:sub>
                          <m:r>
                            <a:rPr lang="en-US" altLang="ja-JP" sz="4000" i="1">
                              <a:latin typeface="Cambria Math" panose="02040503050406030204" pitchFamily="18" charset="0"/>
                            </a:rPr>
                            <m:t>𝐷</m:t>
                          </m:r>
                        </m:sub>
                      </m:sSub>
                      <m:r>
                        <a:rPr lang="en-US" altLang="ja-JP" sz="4000" i="1">
                          <a:latin typeface="Cambria Math" panose="02040503050406030204" pitchFamily="18" charset="0"/>
                          <a:ea typeface="Cambria Math" panose="02040503050406030204" pitchFamily="18" charset="0"/>
                        </a:rPr>
                        <m:t>∈</m:t>
                      </m:r>
                      <m:d>
                        <m:dPr>
                          <m:begChr m:val="{"/>
                          <m:endChr m:val="}"/>
                          <m:ctrlPr>
                            <a:rPr lang="en-US" altLang="ja-JP" sz="4000" b="0" i="1" smtClean="0">
                              <a:latin typeface="Cambria Math" panose="02040503050406030204" pitchFamily="18" charset="0"/>
                            </a:rPr>
                          </m:ctrlPr>
                        </m:dPr>
                        <m:e>
                          <m:r>
                            <a:rPr lang="en-US" altLang="ja-JP" sz="4000" b="0" i="1" smtClean="0">
                              <a:latin typeface="Cambria Math" panose="02040503050406030204" pitchFamily="18" charset="0"/>
                            </a:rPr>
                            <m:t>0, 1, …,8</m:t>
                          </m:r>
                        </m:e>
                      </m:d>
                    </m:oMath>
                  </a14:m>
                  <a:r>
                    <a:rPr lang="en-US" altLang="ja-JP" sz="4000" dirty="0">
                      <a:latin typeface="+mn-ea"/>
                      <a:ea typeface="+mn-ea"/>
                    </a:rPr>
                    <a:t> </a:t>
                  </a:r>
                  <a:r>
                    <a:rPr lang="ja-JP" altLang="en-US" sz="4000" dirty="0">
                      <a:latin typeface="+mn-ea"/>
                      <a:ea typeface="+mn-ea"/>
                    </a:rPr>
                    <a:t>を持つ</a:t>
                  </a:r>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・要約文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𝑠𝑢𝑚𝑚𝑎𝑟𝑦</m:t>
                          </m:r>
                        </m:e>
                        <m:sub>
                          <m:r>
                            <a:rPr lang="en-US" altLang="ja-JP" sz="4000" b="0" i="1" smtClean="0">
                              <a:latin typeface="Cambria Math" panose="02040503050406030204" pitchFamily="18" charset="0"/>
                              <a:ea typeface="+mn-ea"/>
                            </a:rPr>
                            <m:t>𝐷</m:t>
                          </m:r>
                        </m:sub>
                      </m:sSub>
                    </m:oMath>
                  </a14:m>
                  <a:r>
                    <a:rPr lang="ja-JP" altLang="en-US" sz="4000" dirty="0">
                      <a:latin typeface="+mn-ea"/>
                      <a:ea typeface="+mn-ea"/>
                    </a:rPr>
                    <a:t> の生成</a:t>
                  </a:r>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・データ分割</a:t>
                  </a:r>
                  <a:endParaRPr lang="en-US" altLang="ja-JP" sz="4000" dirty="0">
                    <a:latin typeface="+mn-ea"/>
                    <a:ea typeface="+mn-ea"/>
                  </a:endParaRPr>
                </a:p>
                <a:p>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各カテゴリの記事を訓練データ</a:t>
                  </a:r>
                  <a:r>
                    <a:rPr lang="en-US" altLang="ja-JP" sz="4000" dirty="0">
                      <a:latin typeface="+mn-ea"/>
                      <a:ea typeface="+mn-ea"/>
                    </a:rPr>
                    <a:t>, </a:t>
                  </a:r>
                  <a:r>
                    <a:rPr lang="ja-JP" altLang="en-US" sz="4000" dirty="0">
                      <a:latin typeface="+mn-ea"/>
                      <a:ea typeface="+mn-ea"/>
                    </a:rPr>
                    <a:t>検証データ</a:t>
                  </a:r>
                  <a:r>
                    <a:rPr lang="en-US" altLang="ja-JP" sz="4000" dirty="0">
                      <a:latin typeface="+mn-ea"/>
                      <a:ea typeface="+mn-ea"/>
                    </a:rPr>
                    <a:t>, </a:t>
                  </a:r>
                  <a:r>
                    <a:rPr lang="ja-JP" altLang="en-US" sz="4000" dirty="0">
                      <a:latin typeface="+mn-ea"/>
                      <a:ea typeface="+mn-ea"/>
                    </a:rPr>
                    <a:t>テストデータ</a:t>
                  </a:r>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として </a:t>
                  </a:r>
                  <a:r>
                    <a:rPr lang="en-US" altLang="ja-JP" sz="4000" dirty="0">
                      <a:latin typeface="+mn-ea"/>
                      <a:ea typeface="+mn-ea"/>
                    </a:rPr>
                    <a:t>8:1:1 </a:t>
                  </a:r>
                  <a:r>
                    <a:rPr lang="ja-JP" altLang="en-US" sz="4000" dirty="0">
                      <a:latin typeface="+mn-ea"/>
                      <a:ea typeface="+mn-ea"/>
                    </a:rPr>
                    <a:t>に分割 </a:t>
                  </a:r>
                  <a:r>
                    <a:rPr lang="en-US" altLang="ja-JP" sz="4000" dirty="0">
                      <a:latin typeface="+mn-ea"/>
                      <a:ea typeface="+mn-ea"/>
                    </a:rPr>
                    <a:t>(</a:t>
                  </a:r>
                  <a:r>
                    <a:rPr lang="ja-JP" altLang="en-US" sz="4000" dirty="0">
                      <a:latin typeface="+mn-ea"/>
                      <a:ea typeface="+mn-ea"/>
                    </a:rPr>
                    <a:t>全データ数 </a:t>
                  </a:r>
                  <a:r>
                    <a:rPr lang="en-US" altLang="ja-JP" sz="4000" dirty="0">
                      <a:latin typeface="+mn-ea"/>
                      <a:ea typeface="+mn-ea"/>
                    </a:rPr>
                    <a:t>: 7367 </a:t>
                  </a:r>
                  <a:r>
                    <a:rPr lang="ja-JP" altLang="en-US" sz="4000" dirty="0">
                      <a:latin typeface="+mn-ea"/>
                      <a:ea typeface="+mn-ea"/>
                    </a:rPr>
                    <a:t>件</a:t>
                  </a:r>
                  <a:r>
                    <a:rPr lang="en-US" altLang="ja-JP" sz="4000" dirty="0">
                      <a:latin typeface="+mn-ea"/>
                      <a:ea typeface="+mn-ea"/>
                    </a:rPr>
                    <a:t>)</a:t>
                  </a:r>
                </a:p>
              </p:txBody>
            </p:sp>
          </mc:Choice>
          <mc:Fallback>
            <p:sp>
              <p:nvSpPr>
                <p:cNvPr id="46" name="Google Shape;92;p14">
                  <a:extLst>
                    <a:ext uri="{FF2B5EF4-FFF2-40B4-BE49-F238E27FC236}">
                      <a16:creationId xmlns:a16="http://schemas.microsoft.com/office/drawing/2014/main" id="{FB72EC4D-8C87-C944-9620-F2E5A53DDA06}"/>
                    </a:ext>
                  </a:extLst>
                </p:cNvPr>
                <p:cNvSpPr txBox="1">
                  <a:spLocks noRot="1" noChangeAspect="1" noMove="1" noResize="1" noEditPoints="1" noAdjustHandles="1" noChangeArrowheads="1" noChangeShapeType="1" noTextEdit="1"/>
                </p:cNvSpPr>
                <p:nvPr/>
              </p:nvSpPr>
              <p:spPr>
                <a:xfrm>
                  <a:off x="750311" y="32290750"/>
                  <a:ext cx="13895699" cy="3735989"/>
                </a:xfrm>
                <a:prstGeom prst="rect">
                  <a:avLst/>
                </a:prstGeom>
                <a:blipFill>
                  <a:blip r:embed="rId9"/>
                  <a:stretch>
                    <a:fillRect l="-1535" t="-1797" b="-188399"/>
                  </a:stretch>
                </a:blipFill>
                <a:ln>
                  <a:noFill/>
                </a:ln>
              </p:spPr>
              <p:txBody>
                <a:bodyPr/>
                <a:lstStyle/>
                <a:p>
                  <a:r>
                    <a:rPr lang="ja-JP" altLang="en-US">
                      <a:noFill/>
                    </a:rPr>
                    <a:t> </a:t>
                  </a:r>
                </a:p>
              </p:txBody>
            </p:sp>
          </mc:Fallback>
        </mc:AlternateContent>
        <p:pic>
          <p:nvPicPr>
            <p:cNvPr id="48" name="図 47" descr="図形&#10;&#10;中程度の精度で自動的に生成された説明">
              <a:extLst>
                <a:ext uri="{FF2B5EF4-FFF2-40B4-BE49-F238E27FC236}">
                  <a16:creationId xmlns:a16="http://schemas.microsoft.com/office/drawing/2014/main" id="{840756AB-A7D5-2E6E-9E06-98DA122BF643}"/>
                </a:ext>
              </a:extLst>
            </p:cNvPr>
            <p:cNvPicPr>
              <a:picLocks noChangeAspect="1"/>
            </p:cNvPicPr>
            <p:nvPr/>
          </p:nvPicPr>
          <p:blipFill rotWithShape="1">
            <a:blip r:embed="rId10"/>
            <a:srcRect l="2521" t="-1120" b="73489"/>
            <a:stretch/>
          </p:blipFill>
          <p:spPr>
            <a:xfrm>
              <a:off x="3379583" y="39610096"/>
              <a:ext cx="10759860" cy="473701"/>
            </a:xfrm>
            <a:prstGeom prst="rect">
              <a:avLst/>
            </a:prstGeom>
          </p:spPr>
        </p:pic>
      </p:grpSp>
      <p:cxnSp>
        <p:nvCxnSpPr>
          <p:cNvPr id="53" name="直線コネクタ 52">
            <a:extLst>
              <a:ext uri="{FF2B5EF4-FFF2-40B4-BE49-F238E27FC236}">
                <a16:creationId xmlns:a16="http://schemas.microsoft.com/office/drawing/2014/main" id="{D5AB913B-3F2D-D462-DC5F-7892E0C9E4F3}"/>
              </a:ext>
            </a:extLst>
          </p:cNvPr>
          <p:cNvCxnSpPr>
            <a:cxnSpLocks/>
          </p:cNvCxnSpPr>
          <p:nvPr/>
        </p:nvCxnSpPr>
        <p:spPr>
          <a:xfrm>
            <a:off x="11924614" y="38976682"/>
            <a:ext cx="214162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pic>
        <p:nvPicPr>
          <p:cNvPr id="56" name="図 55" descr="グラフ, ヒストグラム&#10;&#10;自動的に生成された説明">
            <a:extLst>
              <a:ext uri="{FF2B5EF4-FFF2-40B4-BE49-F238E27FC236}">
                <a16:creationId xmlns:a16="http://schemas.microsoft.com/office/drawing/2014/main" id="{97311E6B-96D3-B523-AB41-C875DD0B02E8}"/>
              </a:ext>
            </a:extLst>
          </p:cNvPr>
          <p:cNvPicPr>
            <a:picLocks noChangeAspect="1"/>
          </p:cNvPicPr>
          <p:nvPr/>
        </p:nvPicPr>
        <p:blipFill rotWithShape="1">
          <a:blip r:embed="rId11"/>
          <a:srcRect l="7325" t="7206" r="9270" b="2374"/>
          <a:stretch/>
        </p:blipFill>
        <p:spPr>
          <a:xfrm>
            <a:off x="22941243" y="25170555"/>
            <a:ext cx="6435805" cy="4186271"/>
          </a:xfrm>
          <a:prstGeom prst="rect">
            <a:avLst/>
          </a:prstGeom>
        </p:spPr>
      </p:pic>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7F8DAB68-A9B1-F754-EB0A-23F367E699DF}"/>
                  </a:ext>
                </a:extLst>
              </p:cNvPr>
              <p:cNvSpPr txBox="1"/>
              <p:nvPr/>
            </p:nvSpPr>
            <p:spPr>
              <a:xfrm>
                <a:off x="15732282" y="12594638"/>
                <a:ext cx="13573768" cy="4569392"/>
              </a:xfrm>
              <a:prstGeom prst="rect">
                <a:avLst/>
              </a:prstGeom>
              <a:noFill/>
            </p:spPr>
            <p:txBody>
              <a:bodyPr wrap="square" rtlCol="0">
                <a:spAutoFit/>
              </a:bodyPr>
              <a:lstStyle/>
              <a:p>
                <a:pPr marL="571500" indent="-571500">
                  <a:buFont typeface="Arial" panose="020B0604020202020204" pitchFamily="34" charset="0"/>
                  <a:buChar char="•"/>
                </a:pPr>
                <a:r>
                  <a:rPr kumimoji="1" lang="en-US" altLang="ja-JP" sz="3600" dirty="0">
                    <a:latin typeface="+mn-ea"/>
                    <a:ea typeface="+mn-ea"/>
                  </a:rPr>
                  <a:t>2 </a:t>
                </a:r>
                <a:r>
                  <a:rPr kumimoji="1" lang="ja-JP" altLang="en-US" sz="3600" dirty="0">
                    <a:latin typeface="+mn-ea"/>
                    <a:ea typeface="+mn-ea"/>
                  </a:rPr>
                  <a:t>つの入力系列を独立した </a:t>
                </a:r>
                <a:r>
                  <a:rPr kumimoji="1" lang="en-US" altLang="ja-JP" sz="3600" dirty="0">
                    <a:latin typeface="+mn-ea"/>
                    <a:ea typeface="+mn-ea"/>
                  </a:rPr>
                  <a:t>2 </a:t>
                </a:r>
                <a:r>
                  <a:rPr kumimoji="1" lang="ja-JP" altLang="en-US" sz="3600" dirty="0">
                    <a:latin typeface="+mn-ea"/>
                    <a:ea typeface="+mn-ea"/>
                  </a:rPr>
                  <a:t>つの</a:t>
                </a:r>
                <a:r>
                  <a:rPr kumimoji="1" lang="ja-JP" altLang="en-US" sz="3600" u="sng" dirty="0">
                    <a:latin typeface="+mn-ea"/>
                    <a:ea typeface="+mn-ea"/>
                  </a:rPr>
                  <a:t>訓練済み日本語 </a:t>
                </a:r>
                <a:r>
                  <a:rPr kumimoji="1" lang="en-US" altLang="ja-JP" sz="3600" u="sng" dirty="0">
                    <a:latin typeface="+mn-ea"/>
                    <a:ea typeface="+mn-ea"/>
                  </a:rPr>
                  <a:t>BERT </a:t>
                </a:r>
                <a:r>
                  <a:rPr kumimoji="1" lang="ja-JP" altLang="en-US" sz="3600" u="sng" dirty="0">
                    <a:latin typeface="+mn-ea"/>
                    <a:ea typeface="+mn-ea"/>
                  </a:rPr>
                  <a:t>モデル</a:t>
                </a:r>
                <a:r>
                  <a:rPr kumimoji="1" lang="ja-JP" altLang="en-US" sz="3600" dirty="0">
                    <a:latin typeface="+mn-ea"/>
                    <a:ea typeface="+mn-ea"/>
                  </a:rPr>
                  <a:t>への入力とする</a:t>
                </a:r>
                <a:endParaRPr kumimoji="1"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それぞれの </a:t>
                </a:r>
                <a:r>
                  <a:rPr kumimoji="1" lang="en-US" altLang="ja-JP" sz="3600" dirty="0">
                    <a:latin typeface="+mn-ea"/>
                    <a:ea typeface="+mn-ea"/>
                  </a:rPr>
                  <a:t>BERT </a:t>
                </a:r>
                <a:r>
                  <a:rPr kumimoji="1" lang="ja-JP" altLang="en-US" sz="3600" dirty="0">
                    <a:latin typeface="+mn-ea"/>
                    <a:ea typeface="+mn-ea"/>
                  </a:rPr>
                  <a:t>モデルの最終層の出力から </a:t>
                </a:r>
                <a14:m>
                  <m:oMath xmlns:m="http://schemas.openxmlformats.org/officeDocument/2006/math">
                    <m:sSub>
                      <m:sSubPr>
                        <m:ctrlPr>
                          <a:rPr kumimoji="1" lang="en-US" altLang="ja-JP" sz="3600" i="1" smtClean="0">
                            <a:latin typeface="Cambria Math" panose="02040503050406030204" pitchFamily="18" charset="0"/>
                            <a:ea typeface="+mn-ea"/>
                          </a:rPr>
                        </m:ctrlPr>
                      </m:sSubPr>
                      <m:e>
                        <m:r>
                          <a:rPr kumimoji="1" lang="en-US" altLang="ja-JP" sz="3600" b="0" i="1" smtClean="0">
                            <a:latin typeface="Cambria Math" panose="02040503050406030204" pitchFamily="18" charset="0"/>
                            <a:ea typeface="+mn-ea"/>
                          </a:rPr>
                          <m:t>𝐸</m:t>
                        </m:r>
                      </m:e>
                      <m:sub>
                        <m:d>
                          <m:dPr>
                            <m:begChr m:val="["/>
                            <m:endChr m:val="]"/>
                            <m:ctrlPr>
                              <a:rPr kumimoji="1" lang="en-US" altLang="ja-JP" sz="3600" b="0" i="1" smtClean="0">
                                <a:latin typeface="Cambria Math" panose="02040503050406030204" pitchFamily="18" charset="0"/>
                                <a:ea typeface="+mn-ea"/>
                              </a:rPr>
                            </m:ctrlPr>
                          </m:dPr>
                          <m:e>
                            <m:r>
                              <a:rPr kumimoji="1" lang="en-US" altLang="ja-JP" sz="3600" b="0" i="1" smtClean="0">
                                <a:latin typeface="Cambria Math" panose="02040503050406030204" pitchFamily="18" charset="0"/>
                                <a:ea typeface="+mn-ea"/>
                              </a:rPr>
                              <m:t>𝐶𝐿𝑆</m:t>
                            </m:r>
                          </m:e>
                        </m:d>
                      </m:sub>
                    </m:sSub>
                  </m:oMath>
                </a14:m>
                <a:r>
                  <a:rPr lang="en-US" altLang="ja-JP" sz="3600" dirty="0">
                    <a:latin typeface="+mn-ea"/>
                    <a:ea typeface="+mn-ea"/>
                  </a:rPr>
                  <a:t>,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𝐴𝑣𝑔</m:t>
                        </m:r>
                      </m:sub>
                    </m:sSub>
                  </m:oMath>
                </a14:m>
                <a:r>
                  <a:rPr lang="en-US" altLang="ja-JP" sz="3600" dirty="0">
                    <a:latin typeface="+mn-ea"/>
                    <a:ea typeface="+mn-ea"/>
                  </a:rPr>
                  <a:t>, </a:t>
                </a:r>
                <a:r>
                  <a:rPr lang="ja-JP" altLang="en-US" sz="3600" dirty="0">
                    <a:latin typeface="+mn-ea"/>
                    <a:ea typeface="+mn-ea"/>
                  </a:rPr>
                  <a:t>及び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𝑠𝑢𝑚</m:t>
                        </m:r>
                      </m:sub>
                    </m:sSub>
                  </m:oMath>
                </a14:m>
                <a:r>
                  <a:rPr lang="ja-JP" altLang="en-US" sz="3600" dirty="0">
                    <a:latin typeface="+mn-ea"/>
                    <a:ea typeface="+mn-ea"/>
                  </a:rPr>
                  <a:t> を算出し</a:t>
                </a:r>
                <a:r>
                  <a:rPr lang="en-US" altLang="ja-JP" sz="3600" dirty="0">
                    <a:latin typeface="+mn-ea"/>
                    <a:ea typeface="+mn-ea"/>
                  </a:rPr>
                  <a:t>, </a:t>
                </a:r>
                <a:r>
                  <a:rPr lang="ja-JP" altLang="en-US" sz="3600" dirty="0">
                    <a:latin typeface="+mn-ea"/>
                    <a:ea typeface="+mn-ea"/>
                  </a:rPr>
                  <a:t>提案手法であるプーリング層への入力とする</a:t>
                </a:r>
                <a:endParaRPr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分類器は </a:t>
                </a:r>
                <a:r>
                  <a:rPr kumimoji="1" lang="en-US" altLang="ja-JP" sz="3600" dirty="0">
                    <a:latin typeface="+mn-ea"/>
                    <a:ea typeface="+mn-ea"/>
                  </a:rPr>
                  <a:t>1 </a:t>
                </a:r>
                <a:r>
                  <a:rPr kumimoji="1" lang="ja-JP" altLang="en-US" sz="3600" dirty="0">
                    <a:latin typeface="+mn-ea"/>
                    <a:ea typeface="+mn-ea"/>
                  </a:rPr>
                  <a:t>層の全結合層とし</a:t>
                </a:r>
                <a:r>
                  <a:rPr kumimoji="1" lang="en-US" altLang="ja-JP" sz="3600" dirty="0">
                    <a:latin typeface="+mn-ea"/>
                    <a:ea typeface="+mn-ea"/>
                  </a:rPr>
                  <a:t>, </a:t>
                </a:r>
                <a:r>
                  <a:rPr kumimoji="1" lang="ja-JP" altLang="en-US" sz="3600" dirty="0">
                    <a:latin typeface="+mn-ea"/>
                    <a:ea typeface="+mn-ea"/>
                  </a:rPr>
                  <a:t>各 </a:t>
                </a:r>
                <a:r>
                  <a:rPr kumimoji="1" lang="en-US" altLang="ja-JP" sz="3600" dirty="0">
                    <a:latin typeface="+mn-ea"/>
                    <a:ea typeface="+mn-ea"/>
                  </a:rPr>
                  <a:t>BERT </a:t>
                </a:r>
                <a:r>
                  <a:rPr kumimoji="1" lang="ja-JP" altLang="en-US" sz="3600" dirty="0">
                    <a:latin typeface="+mn-ea"/>
                    <a:ea typeface="+mn-ea"/>
                  </a:rPr>
                  <a:t>は最終層のみ </a:t>
                </a:r>
                <a:r>
                  <a:rPr kumimoji="1" lang="en-US" altLang="ja-JP" sz="3600" dirty="0">
                    <a:latin typeface="+mn-ea"/>
                    <a:ea typeface="+mn-ea"/>
                  </a:rPr>
                  <a:t>fine-tuning</a:t>
                </a:r>
              </a:p>
              <a:p>
                <a:endParaRPr kumimoji="1" lang="en-US" altLang="ja-JP" sz="3600" dirty="0">
                  <a:latin typeface="+mn-ea"/>
                  <a:ea typeface="+mn-ea"/>
                </a:endParaRPr>
              </a:p>
              <a:p>
                <a:r>
                  <a:rPr lang="ja-JP" altLang="en-US" sz="3600" dirty="0">
                    <a:solidFill>
                      <a:schemeClr val="tx1"/>
                    </a:solidFill>
                    <a:latin typeface="+mn-ea"/>
                    <a:ea typeface="+mn-ea"/>
                  </a:rPr>
                  <a:t>⇒従来手法 </a:t>
                </a:r>
                <a:r>
                  <a:rPr lang="en-US" altLang="ja-JP" sz="3600" dirty="0">
                    <a:solidFill>
                      <a:schemeClr val="tx1"/>
                    </a:solidFill>
                    <a:latin typeface="+mn-ea"/>
                    <a:ea typeface="+mn-ea"/>
                  </a:rPr>
                  <a:t>(CAP) </a:t>
                </a:r>
                <a:r>
                  <a:rPr lang="ja-JP" altLang="en-US" sz="3600" dirty="0">
                    <a:solidFill>
                      <a:schemeClr val="tx1"/>
                    </a:solidFill>
                    <a:latin typeface="+mn-ea"/>
                    <a:ea typeface="+mn-ea"/>
                  </a:rPr>
                  <a:t>との分類精度比較を行う </a:t>
                </a:r>
                <a:r>
                  <a:rPr lang="en-US" altLang="ja-JP" sz="3600" dirty="0">
                    <a:solidFill>
                      <a:schemeClr val="tx1"/>
                    </a:solidFill>
                    <a:latin typeface="+mn-ea"/>
                    <a:ea typeface="+mn-ea"/>
                  </a:rPr>
                  <a:t>(9 </a:t>
                </a:r>
                <a:r>
                  <a:rPr lang="ja-JP" altLang="en-US" sz="3600" dirty="0">
                    <a:solidFill>
                      <a:schemeClr val="tx1"/>
                    </a:solidFill>
                    <a:latin typeface="+mn-ea"/>
                    <a:ea typeface="+mn-ea"/>
                  </a:rPr>
                  <a:t>値分類</a:t>
                </a:r>
                <a:r>
                  <a:rPr lang="en-US" altLang="ja-JP" sz="3600" dirty="0">
                    <a:solidFill>
                      <a:schemeClr val="tx1"/>
                    </a:solidFill>
                    <a:latin typeface="+mn-ea"/>
                    <a:ea typeface="+mn-ea"/>
                  </a:rPr>
                  <a:t>)</a:t>
                </a:r>
                <a:br>
                  <a:rPr kumimoji="1" lang="en-US" altLang="ja-JP" sz="3600" dirty="0">
                    <a:latin typeface="+mn-ea"/>
                    <a:ea typeface="+mn-ea"/>
                  </a:rPr>
                </a:br>
                <a:endParaRPr kumimoji="1" lang="en-US" altLang="ja-JP" sz="3600" dirty="0">
                  <a:latin typeface="+mn-ea"/>
                  <a:ea typeface="+mn-ea"/>
                </a:endParaRPr>
              </a:p>
            </p:txBody>
          </p:sp>
        </mc:Choice>
        <mc:Fallback>
          <p:sp>
            <p:nvSpPr>
              <p:cNvPr id="9" name="テキスト ボックス 8">
                <a:extLst>
                  <a:ext uri="{FF2B5EF4-FFF2-40B4-BE49-F238E27FC236}">
                    <a16:creationId xmlns:a16="http://schemas.microsoft.com/office/drawing/2014/main" id="{7F8DAB68-A9B1-F754-EB0A-23F367E699DF}"/>
                  </a:ext>
                </a:extLst>
              </p:cNvPr>
              <p:cNvSpPr txBox="1">
                <a:spLocks noRot="1" noChangeAspect="1" noMove="1" noResize="1" noEditPoints="1" noAdjustHandles="1" noChangeArrowheads="1" noChangeShapeType="1" noTextEdit="1"/>
              </p:cNvSpPr>
              <p:nvPr/>
            </p:nvSpPr>
            <p:spPr>
              <a:xfrm>
                <a:off x="15732282" y="12594638"/>
                <a:ext cx="13573768" cy="4569392"/>
              </a:xfrm>
              <a:prstGeom prst="rect">
                <a:avLst/>
              </a:prstGeom>
              <a:blipFill>
                <a:blip r:embed="rId12"/>
                <a:stretch>
                  <a:fillRect l="-1393" t="-2000" r="-1393"/>
                </a:stretch>
              </a:blipFill>
            </p:spPr>
            <p:txBody>
              <a:bodyPr/>
              <a:lstStyle/>
              <a:p>
                <a:r>
                  <a:rPr lang="ja-JP" altLang="en-US">
                    <a:noFill/>
                  </a:rPr>
                  <a:t> </a:t>
                </a:r>
              </a:p>
            </p:txBody>
          </p:sp>
        </mc:Fallback>
      </mc:AlternateContent>
      <p:pic>
        <p:nvPicPr>
          <p:cNvPr id="13" name="図 12">
            <a:extLst>
              <a:ext uri="{FF2B5EF4-FFF2-40B4-BE49-F238E27FC236}">
                <a16:creationId xmlns:a16="http://schemas.microsoft.com/office/drawing/2014/main" id="{FF74698C-92C4-5AC3-6893-530086BA703D}"/>
              </a:ext>
            </a:extLst>
          </p:cNvPr>
          <p:cNvPicPr>
            <a:picLocks noChangeAspect="1"/>
          </p:cNvPicPr>
          <p:nvPr/>
        </p:nvPicPr>
        <p:blipFill>
          <a:blip r:embed="rId13"/>
          <a:stretch>
            <a:fillRect/>
          </a:stretch>
        </p:blipFill>
        <p:spPr>
          <a:xfrm>
            <a:off x="24428341" y="13243738"/>
            <a:ext cx="4471429" cy="190476"/>
          </a:xfrm>
          <a:prstGeom prst="rect">
            <a:avLst/>
          </a:prstGeom>
        </p:spPr>
      </p:pic>
      <p:pic>
        <p:nvPicPr>
          <p:cNvPr id="15" name="図 14" descr="図形&#10;&#10;中程度の精度で自動的に生成された説明">
            <a:extLst>
              <a:ext uri="{FF2B5EF4-FFF2-40B4-BE49-F238E27FC236}">
                <a16:creationId xmlns:a16="http://schemas.microsoft.com/office/drawing/2014/main" id="{6A35ACD1-ECD0-2B0E-757B-0FD6DBC471F6}"/>
              </a:ext>
            </a:extLst>
          </p:cNvPr>
          <p:cNvPicPr>
            <a:picLocks noChangeAspect="1"/>
          </p:cNvPicPr>
          <p:nvPr/>
        </p:nvPicPr>
        <p:blipFill>
          <a:blip r:embed="rId14"/>
          <a:stretch>
            <a:fillRect/>
          </a:stretch>
        </p:blipFill>
        <p:spPr>
          <a:xfrm>
            <a:off x="23578303" y="6606362"/>
            <a:ext cx="5727747" cy="2790835"/>
          </a:xfrm>
          <a:prstGeom prst="rect">
            <a:avLst/>
          </a:prstGeom>
        </p:spPr>
      </p:pic>
      <p:pic>
        <p:nvPicPr>
          <p:cNvPr id="17" name="図 16" descr="図形&#10;&#10;中程度の精度で自動的に生成された説明">
            <a:extLst>
              <a:ext uri="{FF2B5EF4-FFF2-40B4-BE49-F238E27FC236}">
                <a16:creationId xmlns:a16="http://schemas.microsoft.com/office/drawing/2014/main" id="{5807902A-3834-C1B6-6EFC-63102FF19037}"/>
              </a:ext>
            </a:extLst>
          </p:cNvPr>
          <p:cNvPicPr>
            <a:picLocks noChangeAspect="1"/>
          </p:cNvPicPr>
          <p:nvPr/>
        </p:nvPicPr>
        <p:blipFill>
          <a:blip r:embed="rId15"/>
          <a:stretch>
            <a:fillRect/>
          </a:stretch>
        </p:blipFill>
        <p:spPr>
          <a:xfrm>
            <a:off x="25435966" y="9811520"/>
            <a:ext cx="3941082" cy="1031250"/>
          </a:xfrm>
          <a:prstGeom prst="rect">
            <a:avLst/>
          </a:prstGeom>
        </p:spPr>
      </p:pic>
      <p:grpSp>
        <p:nvGrpSpPr>
          <p:cNvPr id="18" name="グループ化 17">
            <a:extLst>
              <a:ext uri="{FF2B5EF4-FFF2-40B4-BE49-F238E27FC236}">
                <a16:creationId xmlns:a16="http://schemas.microsoft.com/office/drawing/2014/main" id="{85523570-1701-EFA1-5831-B53525DF5B8A}"/>
              </a:ext>
            </a:extLst>
          </p:cNvPr>
          <p:cNvGrpSpPr/>
          <p:nvPr/>
        </p:nvGrpSpPr>
        <p:grpSpPr>
          <a:xfrm>
            <a:off x="15583015" y="17255160"/>
            <a:ext cx="13936685" cy="12125955"/>
            <a:chOff x="751013" y="17744911"/>
            <a:chExt cx="13936685" cy="12125955"/>
          </a:xfrm>
        </p:grpSpPr>
        <mc:AlternateContent xmlns:mc="http://schemas.openxmlformats.org/markup-compatibility/2006">
          <mc:Choice xmlns:a14="http://schemas.microsoft.com/office/drawing/2010/main" Requires="a14">
            <p:sp>
              <p:nvSpPr>
                <p:cNvPr id="20" name="Google Shape;92;p14">
                  <a:extLst>
                    <a:ext uri="{FF2B5EF4-FFF2-40B4-BE49-F238E27FC236}">
                      <a16:creationId xmlns:a16="http://schemas.microsoft.com/office/drawing/2014/main" id="{5ACCA270-1083-337E-F54B-1F8006DF972C}"/>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lvl="0"/>
                  <a:r>
                    <a:rPr lang="en-US"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p>
                <a:p>
                  <a:pPr lvl="0"/>
                  <a:r>
                    <a:rPr lang="en-US" altLang="ja-JP"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marL="571500" lvl="0" indent="-571500">
                    <a:buFont typeface="Arial" panose="020B0604020202020204" pitchFamily="34" charset="0"/>
                    <a:buChar char="•"/>
                  </a:pPr>
                  <a:r>
                    <a:rPr lang="ja-JP" altLang="en-US" sz="4000" dirty="0">
                      <a:latin typeface="+mn-ea"/>
                      <a:ea typeface="+mn-ea"/>
                    </a:rPr>
                    <a:t>提案手法の有効性を確認</a:t>
                  </a:r>
                  <a:br>
                    <a:rPr lang="en-US" altLang="ja-JP" sz="4000" dirty="0">
                      <a:latin typeface="+mn-ea"/>
                      <a:ea typeface="+mn-ea"/>
                    </a:rPr>
                  </a:br>
                  <a:endParaRPr lang="en-US" altLang="ja-JP" sz="4000" dirty="0">
                    <a:latin typeface="+mn-ea"/>
                    <a:ea typeface="+mn-ea"/>
                  </a:endParaRPr>
                </a:p>
                <a:p>
                  <a:pPr marL="571500" lvl="0" indent="-571500">
                    <a:buFont typeface="Arial" panose="020B0604020202020204" pitchFamily="34" charset="0"/>
                    <a:buChar char="•"/>
                  </a:pPr>
                  <a14:m>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en-US" altLang="ja-JP" sz="4000" dirty="0">
                      <a:latin typeface="+mn-ea"/>
                      <a:ea typeface="+mn-ea"/>
                    </a:rPr>
                    <a:t> </a:t>
                  </a:r>
                  <a:r>
                    <a:rPr lang="ja-JP" altLang="en-US" sz="4000" dirty="0">
                      <a:latin typeface="+mn-ea"/>
                      <a:ea typeface="+mn-ea"/>
                    </a:rPr>
                    <a:t>による</a:t>
                  </a:r>
                  <a:r>
                    <a:rPr lang="en-US" altLang="ja-JP" sz="4000" dirty="0">
                      <a:latin typeface="+mn-ea"/>
                      <a:ea typeface="+mn-ea"/>
                    </a:rPr>
                    <a:t>, </a:t>
                  </a:r>
                  <a:r>
                    <a:rPr lang="ja-JP" altLang="en-US" sz="4000" dirty="0">
                      <a:latin typeface="+mn-ea"/>
                      <a:ea typeface="+mn-ea"/>
                    </a:rPr>
                    <a:t>欠損した原文の</a:t>
                  </a:r>
                  <a:br>
                    <a:rPr lang="en-US" altLang="ja-JP" sz="4000" dirty="0">
                      <a:latin typeface="+mn-ea"/>
                      <a:ea typeface="+mn-ea"/>
                    </a:rPr>
                  </a:br>
                  <a:r>
                    <a:rPr lang="ja-JP" altLang="en-US" sz="4000" dirty="0">
                      <a:latin typeface="+mn-ea"/>
                      <a:ea typeface="+mn-ea"/>
                    </a:rPr>
                    <a:t>重要な文脈情報の補完可能性</a:t>
                  </a:r>
                  <a:endParaRPr lang="en-US" altLang="ja-JP" sz="4000" dirty="0">
                    <a:latin typeface="+mn-ea"/>
                    <a:ea typeface="+mn-ea"/>
                  </a:endParaRPr>
                </a:p>
                <a:p>
                  <a:pPr marL="571500" lvl="0" indent="-571500">
                    <a:buFont typeface="Arial" panose="020B0604020202020204" pitchFamily="34" charset="0"/>
                    <a:buChar char="•"/>
                  </a:pPr>
                  <a:endParaRPr lang="en-US" sz="4400" dirty="0">
                    <a:latin typeface="+mn-ea"/>
                    <a:ea typeface="+mn-ea"/>
                  </a:endParaRPr>
                </a:p>
              </p:txBody>
            </p:sp>
          </mc:Choice>
          <mc:Fallback>
            <p:sp>
              <p:nvSpPr>
                <p:cNvPr id="20" name="Google Shape;92;p14">
                  <a:extLst>
                    <a:ext uri="{FF2B5EF4-FFF2-40B4-BE49-F238E27FC236}">
                      <a16:creationId xmlns:a16="http://schemas.microsoft.com/office/drawing/2014/main" id="{5ACCA270-1083-337E-F54B-1F8006DF972C}"/>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16"/>
                  <a:stretch>
                    <a:fillRect l="-1404" b="-144282"/>
                  </a:stretch>
                </a:blipFill>
                <a:ln>
                  <a:noFill/>
                </a:ln>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8B658572-5A49-5D1E-D2E6-E80F7A465D4B}"/>
                </a:ext>
              </a:extLst>
            </p:cNvPr>
            <p:cNvGrpSpPr/>
            <p:nvPr/>
          </p:nvGrpSpPr>
          <p:grpSpPr>
            <a:xfrm>
              <a:off x="791998" y="17744911"/>
              <a:ext cx="13895700" cy="12125955"/>
              <a:chOff x="791998" y="18420028"/>
              <a:chExt cx="13895700" cy="12125955"/>
            </a:xfrm>
          </p:grpSpPr>
          <p:sp>
            <p:nvSpPr>
              <p:cNvPr id="21" name="Google Shape;67;p14">
                <a:extLst>
                  <a:ext uri="{FF2B5EF4-FFF2-40B4-BE49-F238E27FC236}">
                    <a16:creationId xmlns:a16="http://schemas.microsoft.com/office/drawing/2014/main" id="{C0008055-1C53-C076-9D3E-02F92B1A19B2}"/>
                  </a:ext>
                </a:extLst>
              </p:cNvPr>
              <p:cNvSpPr/>
              <p:nvPr/>
            </p:nvSpPr>
            <p:spPr>
              <a:xfrm>
                <a:off x="791998" y="19070336"/>
                <a:ext cx="13895700" cy="11475647"/>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4">
                <a:extLst>
                  <a:ext uri="{FF2B5EF4-FFF2-40B4-BE49-F238E27FC236}">
                    <a16:creationId xmlns:a16="http://schemas.microsoft.com/office/drawing/2014/main" id="{0212781F-71A2-44CD-42AF-A570A9B232C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実験結果</a:t>
                </a:r>
                <a:endParaRPr lang="ja-JP" altLang="en-US" sz="8000" b="0" i="0" u="none" strike="noStrike" cap="none" dirty="0">
                  <a:latin typeface="+mj-ea"/>
                  <a:ea typeface="+mj-ea"/>
                  <a:sym typeface="Arial"/>
                </a:endParaRPr>
              </a:p>
            </p:txBody>
          </p:sp>
        </p:grpSp>
      </p:grpSp>
      <p:pic>
        <p:nvPicPr>
          <p:cNvPr id="26" name="図 25">
            <a:extLst>
              <a:ext uri="{FF2B5EF4-FFF2-40B4-BE49-F238E27FC236}">
                <a16:creationId xmlns:a16="http://schemas.microsoft.com/office/drawing/2014/main" id="{D64B28B6-A7DB-922D-2490-5F36F301F6D3}"/>
              </a:ext>
            </a:extLst>
          </p:cNvPr>
          <p:cNvPicPr>
            <a:picLocks noChangeAspect="1"/>
          </p:cNvPicPr>
          <p:nvPr/>
        </p:nvPicPr>
        <p:blipFill>
          <a:blip r:embed="rId17"/>
          <a:srcRect/>
          <a:stretch/>
        </p:blipFill>
        <p:spPr>
          <a:xfrm>
            <a:off x="16001012" y="18658731"/>
            <a:ext cx="13131176" cy="1786946"/>
          </a:xfrm>
          <a:prstGeom prst="rect">
            <a:avLst/>
          </a:prstGeom>
        </p:spPr>
      </p:pic>
      <p:grpSp>
        <p:nvGrpSpPr>
          <p:cNvPr id="8" name="グループ化 7">
            <a:extLst>
              <a:ext uri="{FF2B5EF4-FFF2-40B4-BE49-F238E27FC236}">
                <a16:creationId xmlns:a16="http://schemas.microsoft.com/office/drawing/2014/main" id="{4E464DCA-390A-3C35-9620-289C6DF9AFA2}"/>
              </a:ext>
            </a:extLst>
          </p:cNvPr>
          <p:cNvGrpSpPr/>
          <p:nvPr/>
        </p:nvGrpSpPr>
        <p:grpSpPr>
          <a:xfrm>
            <a:off x="15664014" y="21016227"/>
            <a:ext cx="13733700" cy="4172753"/>
            <a:chOff x="36021980" y="16765793"/>
            <a:chExt cx="15555559" cy="4814047"/>
          </a:xfrm>
        </p:grpSpPr>
        <p:pic>
          <p:nvPicPr>
            <p:cNvPr id="5" name="図 4" descr="グラフ, 折れ線グラフ&#10;&#10;自動的に生成された説明">
              <a:extLst>
                <a:ext uri="{FF2B5EF4-FFF2-40B4-BE49-F238E27FC236}">
                  <a16:creationId xmlns:a16="http://schemas.microsoft.com/office/drawing/2014/main" id="{58E44398-8AF8-334A-9715-D974490AAB03}"/>
                </a:ext>
              </a:extLst>
            </p:cNvPr>
            <p:cNvPicPr>
              <a:picLocks noChangeAspect="1"/>
            </p:cNvPicPr>
            <p:nvPr/>
          </p:nvPicPr>
          <p:blipFill rotWithShape="1">
            <a:blip r:embed="rId18"/>
            <a:srcRect l="6188" t="8570" r="9106" b="3685"/>
            <a:stretch/>
          </p:blipFill>
          <p:spPr>
            <a:xfrm>
              <a:off x="36021980" y="16765793"/>
              <a:ext cx="7745507" cy="4814047"/>
            </a:xfrm>
            <a:prstGeom prst="rect">
              <a:avLst/>
            </a:prstGeom>
          </p:spPr>
        </p:pic>
        <p:pic>
          <p:nvPicPr>
            <p:cNvPr id="7" name="図 6" descr="グラフ, 折れ線グラフ&#10;&#10;自動的に生成された説明">
              <a:extLst>
                <a:ext uri="{FF2B5EF4-FFF2-40B4-BE49-F238E27FC236}">
                  <a16:creationId xmlns:a16="http://schemas.microsoft.com/office/drawing/2014/main" id="{2BA5E266-ED7A-962A-F24D-9892472E66C5}"/>
                </a:ext>
              </a:extLst>
            </p:cNvPr>
            <p:cNvPicPr>
              <a:picLocks noChangeAspect="1"/>
            </p:cNvPicPr>
            <p:nvPr/>
          </p:nvPicPr>
          <p:blipFill rotWithShape="1">
            <a:blip r:embed="rId19"/>
            <a:srcRect l="5307" t="8570" r="9282" b="3685"/>
            <a:stretch/>
          </p:blipFill>
          <p:spPr>
            <a:xfrm>
              <a:off x="43767487" y="16765793"/>
              <a:ext cx="7810052" cy="4814047"/>
            </a:xfrm>
            <a:prstGeom prst="rect">
              <a:avLst/>
            </a:prstGeom>
          </p:spPr>
        </p:pic>
      </p:grpSp>
      <p:grpSp>
        <p:nvGrpSpPr>
          <p:cNvPr id="27" name="グループ化 26">
            <a:extLst>
              <a:ext uri="{FF2B5EF4-FFF2-40B4-BE49-F238E27FC236}">
                <a16:creationId xmlns:a16="http://schemas.microsoft.com/office/drawing/2014/main" id="{AC5D0652-9CDC-BF70-6685-52334D2C0427}"/>
              </a:ext>
            </a:extLst>
          </p:cNvPr>
          <p:cNvGrpSpPr/>
          <p:nvPr/>
        </p:nvGrpSpPr>
        <p:grpSpPr>
          <a:xfrm>
            <a:off x="15579446" y="29847012"/>
            <a:ext cx="13937386" cy="5128000"/>
            <a:chOff x="750311" y="30898739"/>
            <a:chExt cx="13937386" cy="5128000"/>
          </a:xfrm>
        </p:grpSpPr>
        <p:grpSp>
          <p:nvGrpSpPr>
            <p:cNvPr id="30" name="グループ化 29">
              <a:extLst>
                <a:ext uri="{FF2B5EF4-FFF2-40B4-BE49-F238E27FC236}">
                  <a16:creationId xmlns:a16="http://schemas.microsoft.com/office/drawing/2014/main" id="{CE41B124-027E-6C62-F21F-74DAB6B856B4}"/>
                </a:ext>
              </a:extLst>
            </p:cNvPr>
            <p:cNvGrpSpPr/>
            <p:nvPr/>
          </p:nvGrpSpPr>
          <p:grpSpPr>
            <a:xfrm>
              <a:off x="791997" y="30898739"/>
              <a:ext cx="13895700" cy="4884947"/>
              <a:chOff x="791998" y="18420028"/>
              <a:chExt cx="13895700" cy="6818496"/>
            </a:xfrm>
          </p:grpSpPr>
          <p:sp>
            <p:nvSpPr>
              <p:cNvPr id="47" name="Google Shape;67;p14">
                <a:extLst>
                  <a:ext uri="{FF2B5EF4-FFF2-40B4-BE49-F238E27FC236}">
                    <a16:creationId xmlns:a16="http://schemas.microsoft.com/office/drawing/2014/main" id="{665A4734-1A0A-CE64-8ACD-4F25BC237969}"/>
                  </a:ext>
                </a:extLst>
              </p:cNvPr>
              <p:cNvSpPr/>
              <p:nvPr/>
            </p:nvSpPr>
            <p:spPr>
              <a:xfrm>
                <a:off x="791998" y="19070334"/>
                <a:ext cx="13895700" cy="616819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p14">
                <a:extLst>
                  <a:ext uri="{FF2B5EF4-FFF2-40B4-BE49-F238E27FC236}">
                    <a16:creationId xmlns:a16="http://schemas.microsoft.com/office/drawing/2014/main" id="{1F7E6FDE-5F4B-F675-03E6-F979B759AAC4}"/>
                  </a:ext>
                </a:extLst>
              </p:cNvPr>
              <p:cNvSpPr/>
              <p:nvPr/>
            </p:nvSpPr>
            <p:spPr>
              <a:xfrm>
                <a:off x="2234866" y="18420028"/>
                <a:ext cx="568932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今後の課題</a:t>
                </a:r>
                <a:endParaRPr lang="ja-JP" altLang="en-US" sz="8000" b="0" i="0" u="none" strike="noStrike" cap="none" dirty="0">
                  <a:latin typeface="+mj-ea"/>
                  <a:ea typeface="+mj-ea"/>
                  <a:sym typeface="Arial"/>
                </a:endParaRPr>
              </a:p>
            </p:txBody>
          </p:sp>
        </p:grpSp>
        <p:sp>
          <p:nvSpPr>
            <p:cNvPr id="31" name="Google Shape;92;p14">
              <a:extLst>
                <a:ext uri="{FF2B5EF4-FFF2-40B4-BE49-F238E27FC236}">
                  <a16:creationId xmlns:a16="http://schemas.microsoft.com/office/drawing/2014/main" id="{9AF46457-A147-96D4-6F2B-F02C1D58C3AE}"/>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571500" indent="-571500">
                <a:buFont typeface="Arial" panose="020B0604020202020204" pitchFamily="34" charset="0"/>
                <a:buChar char="•"/>
              </a:pPr>
              <a:r>
                <a:rPr lang="ja-JP" altLang="en-US" sz="4000" dirty="0">
                  <a:latin typeface="+mn-ea"/>
                  <a:ea typeface="+mn-ea"/>
                </a:rPr>
                <a:t>要約文の妥当性</a:t>
              </a:r>
              <a:r>
                <a:rPr lang="en-US" altLang="ja-JP" sz="4000" dirty="0">
                  <a:latin typeface="+mn-ea"/>
                  <a:ea typeface="+mn-ea"/>
                </a:rPr>
                <a:t>, </a:t>
              </a:r>
              <a:r>
                <a:rPr lang="ja-JP" altLang="en-US" sz="4000" dirty="0">
                  <a:latin typeface="+mn-ea"/>
                  <a:ea typeface="+mn-ea"/>
                </a:rPr>
                <a:t>生成手法改善の検討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他のデータセットやタスクを用いた提案手法の有効性の検討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最適な学習パラメータやアーキテクチャの探索</a:t>
              </a:r>
              <a:endParaRPr lang="en-US" altLang="ja-JP" sz="4000" dirty="0">
                <a:latin typeface="+mn-ea"/>
                <a:ea typeface="+mn-ea"/>
              </a:endParaRPr>
            </a:p>
          </p:txBody>
        </p:sp>
      </p:grpSp>
      <p:pic>
        <p:nvPicPr>
          <p:cNvPr id="6" name="グラフィックス 5" descr="バッジ 1 枠線">
            <a:extLst>
              <a:ext uri="{FF2B5EF4-FFF2-40B4-BE49-F238E27FC236}">
                <a16:creationId xmlns:a16="http://schemas.microsoft.com/office/drawing/2014/main" id="{CA91792B-65CB-4A0D-17FD-E1FCB73BC1B2}"/>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6123134" y="20779047"/>
            <a:ext cx="431616" cy="431616"/>
          </a:xfrm>
          <a:prstGeom prst="rect">
            <a:avLst/>
          </a:prstGeom>
        </p:spPr>
      </p:pic>
      <p:pic>
        <p:nvPicPr>
          <p:cNvPr id="12" name="グラフィックス 11" descr="バッジ 枠線">
            <a:extLst>
              <a:ext uri="{FF2B5EF4-FFF2-40B4-BE49-F238E27FC236}">
                <a16:creationId xmlns:a16="http://schemas.microsoft.com/office/drawing/2014/main" id="{0B11355E-DC4C-121F-6EAD-6FAD97AEB1D4}"/>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3061286" y="20776890"/>
            <a:ext cx="431617" cy="431617"/>
          </a:xfrm>
          <a:prstGeom prst="rect">
            <a:avLst/>
          </a:prstGeom>
        </p:spPr>
      </p:pic>
      <p:pic>
        <p:nvPicPr>
          <p:cNvPr id="23" name="図 22" descr="図形&#10;&#10;中程度の精度で自動的に生成された説明">
            <a:extLst>
              <a:ext uri="{FF2B5EF4-FFF2-40B4-BE49-F238E27FC236}">
                <a16:creationId xmlns:a16="http://schemas.microsoft.com/office/drawing/2014/main" id="{27BD21D3-4D85-83FE-815E-758EA3266260}"/>
              </a:ext>
            </a:extLst>
          </p:cNvPr>
          <p:cNvPicPr>
            <a:picLocks noChangeAspect="1"/>
          </p:cNvPicPr>
          <p:nvPr/>
        </p:nvPicPr>
        <p:blipFill>
          <a:blip r:embed="rId24"/>
          <a:stretch>
            <a:fillRect/>
          </a:stretch>
        </p:blipFill>
        <p:spPr>
          <a:xfrm>
            <a:off x="15575960" y="35658074"/>
            <a:ext cx="13940872" cy="1597313"/>
          </a:xfrm>
          <a:prstGeom prst="rect">
            <a:avLst/>
          </a:prstGeom>
        </p:spPr>
      </p:pic>
      <p:pic>
        <p:nvPicPr>
          <p:cNvPr id="25" name="図 24">
            <a:extLst>
              <a:ext uri="{FF2B5EF4-FFF2-40B4-BE49-F238E27FC236}">
                <a16:creationId xmlns:a16="http://schemas.microsoft.com/office/drawing/2014/main" id="{C3F46BF7-7EA8-42EA-328C-B1E2E19F2551}"/>
              </a:ext>
            </a:extLst>
          </p:cNvPr>
          <p:cNvPicPr>
            <a:picLocks noChangeAspect="1"/>
          </p:cNvPicPr>
          <p:nvPr/>
        </p:nvPicPr>
        <p:blipFill>
          <a:blip r:embed="rId25"/>
          <a:srcRect/>
          <a:stretch/>
        </p:blipFill>
        <p:spPr>
          <a:xfrm>
            <a:off x="15564830" y="38181502"/>
            <a:ext cx="6628571" cy="3621697"/>
          </a:xfrm>
          <a:prstGeom prst="rect">
            <a:avLst/>
          </a:prstGeom>
        </p:spPr>
      </p:pic>
      <p:pic>
        <p:nvPicPr>
          <p:cNvPr id="54" name="図 53">
            <a:extLst>
              <a:ext uri="{FF2B5EF4-FFF2-40B4-BE49-F238E27FC236}">
                <a16:creationId xmlns:a16="http://schemas.microsoft.com/office/drawing/2014/main" id="{A5D8BE6A-DE79-F174-EAB5-12DE1783BCFE}"/>
              </a:ext>
            </a:extLst>
          </p:cNvPr>
          <p:cNvPicPr>
            <a:picLocks noChangeAspect="1"/>
          </p:cNvPicPr>
          <p:nvPr/>
        </p:nvPicPr>
        <p:blipFill>
          <a:blip r:embed="rId26"/>
          <a:srcRect/>
          <a:stretch/>
        </p:blipFill>
        <p:spPr>
          <a:xfrm>
            <a:off x="22888261" y="38128603"/>
            <a:ext cx="6628571" cy="2800000"/>
          </a:xfrm>
          <a:prstGeom prst="rect">
            <a:avLst/>
          </a:prstGeom>
        </p:spPr>
      </p:pic>
    </p:spTree>
    <p:extLst>
      <p:ext uri="{BB962C8B-B14F-4D97-AF65-F5344CB8AC3E}">
        <p14:creationId xmlns:p14="http://schemas.microsoft.com/office/powerpoint/2010/main" val="25569440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4709</TotalTime>
  <Words>3107</Words>
  <Application>Microsoft Office PowerPoint</Application>
  <PresentationFormat>ユーザー設定</PresentationFormat>
  <Paragraphs>352</Paragraphs>
  <Slides>5</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Noto Sans Symbols</vt:lpstr>
      <vt:lpstr>Arial</vt:lpstr>
      <vt:lpstr>Calibri</vt:lpstr>
      <vt:lpstr>Cambria Math</vt:lpstr>
      <vt:lpstr>Times New Roman</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YUSEI TAKAYAMA</dc:creator>
  <cp:lastModifiedBy>YUSEI TAKAYAMA</cp:lastModifiedBy>
  <cp:revision>19</cp:revision>
  <cp:lastPrinted>2023-08-29T04:04:23Z</cp:lastPrinted>
  <dcterms:modified xsi:type="dcterms:W3CDTF">2024-08-26T12:09:01Z</dcterms:modified>
</cp:coreProperties>
</file>