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handoutMasterIdLst>
    <p:handoutMasterId r:id="rId36"/>
  </p:handoutMasterIdLst>
  <p:sldIdLst>
    <p:sldId id="256" r:id="rId2"/>
    <p:sldId id="257" r:id="rId3"/>
    <p:sldId id="380" r:id="rId4"/>
    <p:sldId id="265" r:id="rId5"/>
    <p:sldId id="288" r:id="rId6"/>
    <p:sldId id="433" r:id="rId7"/>
    <p:sldId id="434" r:id="rId8"/>
    <p:sldId id="406" r:id="rId9"/>
    <p:sldId id="355" r:id="rId10"/>
    <p:sldId id="456" r:id="rId11"/>
    <p:sldId id="435" r:id="rId12"/>
    <p:sldId id="438" r:id="rId13"/>
    <p:sldId id="436" r:id="rId14"/>
    <p:sldId id="437" r:id="rId15"/>
    <p:sldId id="439" r:id="rId16"/>
    <p:sldId id="440" r:id="rId17"/>
    <p:sldId id="441" r:id="rId18"/>
    <p:sldId id="390" r:id="rId19"/>
    <p:sldId id="442" r:id="rId20"/>
    <p:sldId id="443" r:id="rId21"/>
    <p:sldId id="444" r:id="rId22"/>
    <p:sldId id="445" r:id="rId23"/>
    <p:sldId id="452" r:id="rId24"/>
    <p:sldId id="448" r:id="rId25"/>
    <p:sldId id="447" r:id="rId26"/>
    <p:sldId id="451" r:id="rId27"/>
    <p:sldId id="449" r:id="rId28"/>
    <p:sldId id="301" r:id="rId29"/>
    <p:sldId id="457" r:id="rId30"/>
    <p:sldId id="330" r:id="rId31"/>
    <p:sldId id="336" r:id="rId32"/>
    <p:sldId id="454" r:id="rId33"/>
    <p:sldId id="45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194A0914-839F-4038-A473-5A368FCEA467}">
          <p14:sldIdLst>
            <p14:sldId id="256"/>
            <p14:sldId id="257"/>
          </p14:sldIdLst>
        </p14:section>
        <p14:section name="はじめに" id="{05D055B2-583A-4107-B9C6-5AA67C9964DC}">
          <p14:sldIdLst>
            <p14:sldId id="380"/>
            <p14:sldId id="265"/>
            <p14:sldId id="288"/>
          </p14:sldIdLst>
        </p14:section>
        <p14:section name="先行研究" id="{6DD3B4E7-3930-4EC5-9054-E630D6527E1C}">
          <p14:sldIdLst>
            <p14:sldId id="433"/>
            <p14:sldId id="434"/>
          </p14:sldIdLst>
        </p14:section>
        <p14:section name="要素技術" id="{06651500-9F65-4E05-9904-98DB0DD17F79}">
          <p14:sldIdLst>
            <p14:sldId id="406"/>
            <p14:sldId id="355"/>
            <p14:sldId id="456"/>
          </p14:sldIdLst>
        </p14:section>
        <p14:section name="提案手法" id="{2922E05D-4D01-46CA-8258-DAE663112894}">
          <p14:sldIdLst>
            <p14:sldId id="435"/>
            <p14:sldId id="438"/>
            <p14:sldId id="436"/>
            <p14:sldId id="437"/>
            <p14:sldId id="439"/>
            <p14:sldId id="440"/>
            <p14:sldId id="441"/>
          </p14:sldIdLst>
        </p14:section>
        <p14:section name="実験設定" id="{57D13AC2-5BAF-4A05-8C94-90F750AD787E}">
          <p14:sldIdLst>
            <p14:sldId id="390"/>
            <p14:sldId id="442"/>
            <p14:sldId id="443"/>
            <p14:sldId id="444"/>
            <p14:sldId id="445"/>
            <p14:sldId id="452"/>
            <p14:sldId id="448"/>
            <p14:sldId id="447"/>
            <p14:sldId id="451"/>
          </p14:sldIdLst>
        </p14:section>
        <p14:section name="まとめ・課題" id="{1CDB7562-F34D-405E-9325-C263D6928193}">
          <p14:sldIdLst>
            <p14:sldId id="449"/>
            <p14:sldId id="301"/>
            <p14:sldId id="457"/>
            <p14:sldId id="330"/>
            <p14:sldId id="336"/>
          </p14:sldIdLst>
        </p14:section>
        <p14:section name="予備" id="{BBFA7761-7406-4169-9063-D47FBB3FFA2F}">
          <p14:sldIdLst>
            <p14:sldId id="454"/>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54B"/>
    <a:srgbClr val="E05073"/>
    <a:srgbClr val="B7E7D6"/>
    <a:srgbClr val="9DC3E6"/>
    <a:srgbClr val="2F5597"/>
    <a:srgbClr val="000000"/>
    <a:srgbClr val="A0814D"/>
    <a:srgbClr val="ED7D31"/>
    <a:srgbClr val="7D9D9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0909" autoAdjust="0"/>
  </p:normalViewPr>
  <p:slideViewPr>
    <p:cSldViewPr snapToGrid="0">
      <p:cViewPr varScale="1">
        <p:scale>
          <a:sx n="78" d="100"/>
          <a:sy n="78" d="100"/>
        </p:scale>
        <p:origin x="2574" y="90"/>
      </p:cViewPr>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C1E80FB-7E2A-4E6D-AA55-6FEF075088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3DDD556-886E-43C5-99F4-F7A02F77B8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11B9FB-333F-460A-9517-0BCD279B4527}" type="datetimeFigureOut">
              <a:rPr kumimoji="1" lang="ja-JP" altLang="en-US" smtClean="0"/>
              <a:t>2024/12/2</a:t>
            </a:fld>
            <a:endParaRPr kumimoji="1" lang="ja-JP" altLang="en-US"/>
          </a:p>
        </p:txBody>
      </p:sp>
      <p:sp>
        <p:nvSpPr>
          <p:cNvPr id="4" name="フッター プレースホルダー 3">
            <a:extLst>
              <a:ext uri="{FF2B5EF4-FFF2-40B4-BE49-F238E27FC236}">
                <a16:creationId xmlns:a16="http://schemas.microsoft.com/office/drawing/2014/main" id="{901B71A3-B629-4407-8717-168E0520D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FD55B9F-0FCD-4DBD-8AD4-59EEEDC5B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156A7-5D4B-4FB2-AF71-184A27496207}" type="slidenum">
              <a:rPr kumimoji="1" lang="ja-JP" altLang="en-US" smtClean="0"/>
              <a:t>‹#›</a:t>
            </a:fld>
            <a:endParaRPr kumimoji="1" lang="ja-JP" altLang="en-US"/>
          </a:p>
        </p:txBody>
      </p:sp>
    </p:spTree>
    <p:extLst>
      <p:ext uri="{BB962C8B-B14F-4D97-AF65-F5344CB8AC3E}">
        <p14:creationId xmlns:p14="http://schemas.microsoft.com/office/powerpoint/2010/main" val="2740818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EA0BD-DC90-403D-801D-2BAD5ACCE07B}" type="datetimeFigureOut">
              <a:rPr kumimoji="1" lang="ja-JP" altLang="en-US" smtClean="0"/>
              <a:t>2024/12/2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198F6-3BD3-45C7-8FA6-C18C234E0100}" type="slidenum">
              <a:rPr kumimoji="1" lang="ja-JP" altLang="en-US" smtClean="0"/>
              <a:t>‹#›</a:t>
            </a:fld>
            <a:endParaRPr kumimoji="1" lang="ja-JP" altLang="en-US"/>
          </a:p>
        </p:txBody>
      </p:sp>
    </p:spTree>
    <p:extLst>
      <p:ext uri="{BB962C8B-B14F-4D97-AF65-F5344CB8AC3E}">
        <p14:creationId xmlns:p14="http://schemas.microsoft.com/office/powerpoint/2010/main" val="3601125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u="none" strike="noStrike" cap="none" dirty="0">
                <a:solidFill>
                  <a:schemeClr val="tx1"/>
                </a:solidFill>
                <a:latin typeface="+mj-ea"/>
                <a:ea typeface="+mj-ea"/>
                <a:cs typeface="Arial"/>
                <a:sym typeface="Arial"/>
              </a:rPr>
              <a:t>それでは </a:t>
            </a:r>
            <a:r>
              <a:rPr lang="en-US" altLang="ja-JP" sz="1200" b="1" i="0" u="none" strike="noStrike" cap="none" dirty="0">
                <a:solidFill>
                  <a:schemeClr val="tx1"/>
                </a:solidFill>
                <a:latin typeface="+mj-ea"/>
                <a:ea typeface="+mj-ea"/>
                <a:cs typeface="Arial"/>
                <a:sym typeface="Arial"/>
              </a:rPr>
              <a:t>BERT </a:t>
            </a:r>
            <a:r>
              <a:rPr lang="ja-JP" altLang="en-US" sz="1200" b="1" i="0" u="none" strike="noStrike" cap="none" dirty="0">
                <a:solidFill>
                  <a:schemeClr val="tx1"/>
                </a:solidFill>
                <a:latin typeface="+mj-ea"/>
                <a:ea typeface="+mj-ea"/>
                <a:cs typeface="Arial"/>
                <a:sym typeface="Arial"/>
              </a:rPr>
              <a:t>を用いた原文と要約文の</a:t>
            </a:r>
            <a:br>
              <a:rPr lang="ja-JP" altLang="en-US" sz="1200" b="1" i="0" u="none" strike="noStrike" cap="none" dirty="0">
                <a:solidFill>
                  <a:schemeClr val="tx1"/>
                </a:solidFill>
                <a:latin typeface="+mj-ea"/>
                <a:ea typeface="+mj-ea"/>
                <a:cs typeface="Arial"/>
                <a:sym typeface="Arial"/>
              </a:rPr>
            </a:br>
            <a:r>
              <a:rPr lang="ja-JP" altLang="en-US" sz="1200" b="1" i="0" u="none" strike="noStrike" cap="none" dirty="0">
                <a:solidFill>
                  <a:schemeClr val="tx1"/>
                </a:solidFill>
                <a:latin typeface="+mj-ea"/>
                <a:ea typeface="+mj-ea"/>
                <a:cs typeface="Arial"/>
                <a:sym typeface="Arial"/>
              </a:rPr>
              <a:t>分散表現の最適な統合手法の検討 と題しまして</a:t>
            </a:r>
            <a:endParaRPr lang="en-US" altLang="ja-JP" dirty="0">
              <a:solidFill>
                <a:schemeClr val="tx1"/>
              </a:solidFill>
            </a:endParaRPr>
          </a:p>
          <a:p>
            <a:r>
              <a:rPr kumimoji="1" lang="ja-JP" altLang="en-US" dirty="0">
                <a:solidFill>
                  <a:schemeClr val="tx1"/>
                </a:solidFill>
              </a:rPr>
              <a:t>創発ソフトウェア研究室 </a:t>
            </a:r>
            <a:r>
              <a:rPr kumimoji="1" lang="en-US" altLang="ja-JP" dirty="0">
                <a:solidFill>
                  <a:schemeClr val="tx1"/>
                </a:solidFill>
              </a:rPr>
              <a:t>M2</a:t>
            </a:r>
            <a:r>
              <a:rPr kumimoji="1" lang="ja-JP" altLang="en-US" dirty="0">
                <a:solidFill>
                  <a:schemeClr val="tx1"/>
                </a:solidFill>
              </a:rPr>
              <a:t> の 高山が発表いたします</a:t>
            </a:r>
            <a:r>
              <a:rPr kumimoji="1" lang="en-US" altLang="ja-JP" dirty="0">
                <a:solidFill>
                  <a:schemeClr val="tx1"/>
                </a:solidFill>
              </a:rPr>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a:t>
            </a:fld>
            <a:endParaRPr kumimoji="1" lang="ja-JP" altLang="en-US"/>
          </a:p>
        </p:txBody>
      </p:sp>
    </p:spTree>
    <p:extLst>
      <p:ext uri="{BB962C8B-B14F-4D97-AF65-F5344CB8AC3E}">
        <p14:creationId xmlns:p14="http://schemas.microsoft.com/office/powerpoint/2010/main" val="220669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04FA0-A7B6-495D-A6CB-E1DAE6D770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BA27C9-62D2-7BDB-79ED-734EF89D94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38AB7F-28B2-4369-D0D3-A7A7A1E8C037}"/>
              </a:ext>
            </a:extLst>
          </p:cNvPr>
          <p:cNvSpPr>
            <a:spLocks noGrp="1"/>
          </p:cNvSpPr>
          <p:nvPr>
            <p:ph type="body" idx="1"/>
          </p:nvPr>
        </p:nvSpPr>
        <p:spPr/>
        <p:txBody>
          <a:bodyPr/>
          <a:lstStyle/>
          <a:p>
            <a:r>
              <a:rPr kumimoji="1" lang="ja-JP" altLang="en-US" dirty="0"/>
              <a:t>次に</a:t>
            </a:r>
            <a:r>
              <a:rPr kumimoji="1" lang="en-US" altLang="ja-JP" dirty="0"/>
              <a:t>PLaMo </a:t>
            </a:r>
            <a:r>
              <a:rPr kumimoji="1" lang="ja-JP" altLang="en-US" dirty="0"/>
              <a:t>について説明します。</a:t>
            </a:r>
            <a:endParaRPr kumimoji="1" lang="en-US" altLang="ja-JP" dirty="0"/>
          </a:p>
          <a:p>
            <a:r>
              <a:rPr kumimoji="1" lang="en-US" altLang="ja-JP" b="0" i="0" dirty="0">
                <a:solidFill>
                  <a:srgbClr val="191919"/>
                </a:solidFill>
                <a:effectLst/>
                <a:latin typeface="Lato"/>
              </a:rPr>
              <a:t>PLaMo</a:t>
            </a:r>
            <a:r>
              <a:rPr kumimoji="1" lang="ja-JP" altLang="en-US" b="0" i="0" dirty="0">
                <a:solidFill>
                  <a:srgbClr val="191919"/>
                </a:solidFill>
                <a:effectLst/>
                <a:latin typeface="Lato"/>
              </a:rPr>
              <a:t>は</a:t>
            </a:r>
            <a:r>
              <a:rPr lang="en-US" altLang="ja-JP" sz="1200" dirty="0"/>
              <a:t>Preferred Elements </a:t>
            </a:r>
            <a:r>
              <a:rPr lang="ja-JP" altLang="en-US" sz="1200" dirty="0"/>
              <a:t>社が開発・公開している日本語に特化した大規模言語モデルで</a:t>
            </a:r>
            <a:endParaRPr lang="en-US" altLang="ja-JP" sz="1200" dirty="0"/>
          </a:p>
          <a:p>
            <a:r>
              <a:rPr lang="ja-JP" altLang="en-US" sz="1200" b="0" i="0" dirty="0">
                <a:solidFill>
                  <a:srgbClr val="191919"/>
                </a:solidFill>
                <a:effectLst/>
                <a:latin typeface="Lato"/>
              </a:rPr>
              <a:t>他社の</a:t>
            </a:r>
            <a:r>
              <a:rPr lang="ja-JP" altLang="en-US" sz="1200" dirty="0"/>
              <a:t>既存モデルをベースに用いず</a:t>
            </a:r>
            <a:r>
              <a:rPr lang="en-US" altLang="ja-JP" sz="1200" dirty="0"/>
              <a:t>, </a:t>
            </a:r>
            <a:r>
              <a:rPr lang="ja-JP" altLang="en-US" sz="1200" dirty="0"/>
              <a:t>合計</a:t>
            </a:r>
            <a:r>
              <a:rPr lang="en-US" altLang="ja-JP" sz="1200" dirty="0"/>
              <a:t>2</a:t>
            </a:r>
            <a:r>
              <a:rPr lang="ja-JP" altLang="en-US" sz="1200" dirty="0"/>
              <a:t>兆トークン分のテキストデータで事前学習したモデルをもとに</a:t>
            </a:r>
            <a:endParaRPr lang="en-US" altLang="ja-JP" sz="1200" dirty="0"/>
          </a:p>
          <a:p>
            <a:r>
              <a:rPr lang="ja-JP" altLang="en-US" sz="1200" b="0" i="0" dirty="0">
                <a:solidFill>
                  <a:srgbClr val="191919"/>
                </a:solidFill>
                <a:effectLst/>
                <a:latin typeface="Lato"/>
              </a:rPr>
              <a:t>さらに指示学習やモデルマージを行うことで強化された新モデルを </a:t>
            </a:r>
            <a:r>
              <a:rPr lang="en-US" altLang="ja-JP" sz="1200" b="0" i="0" dirty="0">
                <a:solidFill>
                  <a:srgbClr val="191919"/>
                </a:solidFill>
                <a:effectLst/>
                <a:latin typeface="Lato"/>
              </a:rPr>
              <a:t>API </a:t>
            </a:r>
            <a:r>
              <a:rPr lang="ja-JP" altLang="en-US" sz="1200" b="0" i="0" dirty="0">
                <a:solidFill>
                  <a:srgbClr val="191919"/>
                </a:solidFill>
                <a:effectLst/>
                <a:latin typeface="Lato"/>
              </a:rPr>
              <a:t>を通して利用が可能となっています。</a:t>
            </a:r>
            <a:endParaRPr lang="en-US" altLang="ja-JP" b="0" i="0" dirty="0">
              <a:solidFill>
                <a:srgbClr val="191919"/>
              </a:solidFill>
              <a:effectLst/>
              <a:latin typeface="Lato"/>
            </a:endParaRPr>
          </a:p>
        </p:txBody>
      </p:sp>
      <p:sp>
        <p:nvSpPr>
          <p:cNvPr id="4" name="スライド番号プレースホルダー 3">
            <a:extLst>
              <a:ext uri="{FF2B5EF4-FFF2-40B4-BE49-F238E27FC236}">
                <a16:creationId xmlns:a16="http://schemas.microsoft.com/office/drawing/2014/main" id="{0ECE8E38-3A60-35E0-210A-D1030B3D897F}"/>
              </a:ext>
            </a:extLst>
          </p:cNvPr>
          <p:cNvSpPr>
            <a:spLocks noGrp="1"/>
          </p:cNvSpPr>
          <p:nvPr>
            <p:ph type="sldNum" sz="quarter" idx="5"/>
          </p:nvPr>
        </p:nvSpPr>
        <p:spPr/>
        <p:txBody>
          <a:bodyPr/>
          <a:lstStyle/>
          <a:p>
            <a:fld id="{AB4198F6-3BD3-45C7-8FA6-C18C234E0100}" type="slidenum">
              <a:rPr kumimoji="1" lang="ja-JP" altLang="en-US" smtClean="0"/>
              <a:t>10</a:t>
            </a:fld>
            <a:endParaRPr kumimoji="1" lang="ja-JP" altLang="en-US"/>
          </a:p>
        </p:txBody>
      </p:sp>
    </p:spTree>
    <p:extLst>
      <p:ext uri="{BB962C8B-B14F-4D97-AF65-F5344CB8AC3E}">
        <p14:creationId xmlns:p14="http://schemas.microsoft.com/office/powerpoint/2010/main" val="171425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6A1E-6151-3D7C-5A0D-533DFA0151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2EFEB5-51AF-5E7F-0B3A-4C3DB28DDB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3563AD-0821-6CB5-E782-F06C87A3C4DB}"/>
              </a:ext>
            </a:extLst>
          </p:cNvPr>
          <p:cNvSpPr>
            <a:spLocks noGrp="1"/>
          </p:cNvSpPr>
          <p:nvPr>
            <p:ph type="body" idx="1"/>
          </p:nvPr>
        </p:nvSpPr>
        <p:spPr/>
        <p:txBody>
          <a:bodyPr/>
          <a:lstStyle/>
          <a:p>
            <a:r>
              <a:rPr kumimoji="1" lang="en-US" altLang="ja-JP" b="1" dirty="0"/>
              <a:t>[]</a:t>
            </a:r>
            <a:r>
              <a:rPr kumimoji="1" lang="ja-JP" altLang="en-US" dirty="0"/>
              <a:t>次に提案手法について</a:t>
            </a:r>
          </a:p>
        </p:txBody>
      </p:sp>
      <p:sp>
        <p:nvSpPr>
          <p:cNvPr id="4" name="スライド番号プレースホルダー 3">
            <a:extLst>
              <a:ext uri="{FF2B5EF4-FFF2-40B4-BE49-F238E27FC236}">
                <a16:creationId xmlns:a16="http://schemas.microsoft.com/office/drawing/2014/main" id="{D12AAFC7-DED0-FAE4-551C-3453165497CD}"/>
              </a:ext>
            </a:extLst>
          </p:cNvPr>
          <p:cNvSpPr>
            <a:spLocks noGrp="1"/>
          </p:cNvSpPr>
          <p:nvPr>
            <p:ph type="sldNum" sz="quarter" idx="5"/>
          </p:nvPr>
        </p:nvSpPr>
        <p:spPr/>
        <p:txBody>
          <a:bodyPr/>
          <a:lstStyle/>
          <a:p>
            <a:fld id="{AB4198F6-3BD3-45C7-8FA6-C18C234E0100}" type="slidenum">
              <a:rPr kumimoji="1" lang="ja-JP" altLang="en-US" smtClean="0"/>
              <a:t>11</a:t>
            </a:fld>
            <a:endParaRPr kumimoji="1" lang="ja-JP" altLang="en-US"/>
          </a:p>
        </p:txBody>
      </p:sp>
    </p:spTree>
    <p:extLst>
      <p:ext uri="{BB962C8B-B14F-4D97-AF65-F5344CB8AC3E}">
        <p14:creationId xmlns:p14="http://schemas.microsoft.com/office/powerpoint/2010/main" val="3217539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A3A2B-DA97-1742-1750-70481CBBA1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D3373F-D933-01F4-3890-C9257BE761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まず、本研究で用いるデータセットについて説明します。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ニュースコーパスデータセットを使用しました．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ニュースカテゴリ，計 </a:t>
                </a:r>
                <a:r>
                  <a:rPr kumimoji="1" lang="en-US" altLang="ja-JP" sz="1200" dirty="0"/>
                  <a:t>7,367</a:t>
                </a:r>
                <a:r>
                  <a:rPr kumimoji="1" lang="ja-JP" altLang="en-US" sz="1200" dirty="0"/>
                  <a:t>個の記事から構成されています。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本研究内では、各記事データを</a:t>
                </a:r>
                <a:r>
                  <a:rPr lang="en-US" altLang="ja-JP" sz="1200" dirty="0">
                    <a:solidFill>
                      <a:schemeClr val="tx1"/>
                    </a:solidFill>
                  </a:rPr>
                  <a:t>D</a:t>
                </a:r>
                <a:r>
                  <a:rPr lang="ja-JP" altLang="en-US" sz="1200" dirty="0">
                    <a:solidFill>
                      <a:schemeClr val="tx1"/>
                    </a:solidFill>
                  </a:rPr>
                  <a:t>と呼ぶことにすると、</a:t>
                </a:r>
                <a:endParaRPr lang="en-US" altLang="ja-JP" sz="1200" dirty="0">
                  <a:solidFill>
                    <a:schemeClr val="tx1"/>
                  </a:solidFill>
                </a:endParaRPr>
              </a:p>
              <a:p>
                <a:pPr marL="0" indent="0">
                  <a:lnSpc>
                    <a:spcPct val="150000"/>
                  </a:lnSpc>
                  <a:buFont typeface="Arial" panose="020B0604020202020204" pitchFamily="34" charset="0"/>
                  <a:buNone/>
                </a:pPr>
                <a:r>
                  <a:rPr lang="ja-JP" altLang="en-US" sz="1200" dirty="0">
                    <a:solidFill>
                      <a:schemeClr val="tx1"/>
                    </a:solidFill>
                  </a:rPr>
                  <a:t>記事データ</a:t>
                </a:r>
                <a:r>
                  <a:rPr lang="en-US" altLang="ja-JP" sz="1200" dirty="0">
                    <a:solidFill>
                      <a:schemeClr val="tx1"/>
                    </a:solidFill>
                  </a:rPr>
                  <a:t>D</a:t>
                </a:r>
                <a:r>
                  <a:rPr lang="ja-JP" altLang="en-US" sz="1200" dirty="0">
                    <a:solidFill>
                      <a:schemeClr val="tx1"/>
                    </a:solidFill>
                  </a:rPr>
                  <a:t>にはカテゴリ名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などのメタデータを持ちます。</a:t>
                </a:r>
                <a:endParaRPr lang="en-US" altLang="ja-JP" sz="1200" dirty="0">
                  <a:solidFill>
                    <a:schemeClr val="tx1"/>
                  </a:solidFill>
                </a:endParaRPr>
              </a:p>
              <a:p>
                <a:pPr marL="0" indent="0">
                  <a:lnSpc>
                    <a:spcPct val="150000"/>
                  </a:lnSpc>
                  <a:buFont typeface="Arial" panose="020B0604020202020204" pitchFamily="34" charset="0"/>
                  <a:buNone/>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87C304FB-96B8-3FE5-87F1-8E24D93E4B35}"/>
              </a:ext>
            </a:extLst>
          </p:cNvPr>
          <p:cNvSpPr>
            <a:spLocks noGrp="1"/>
          </p:cNvSpPr>
          <p:nvPr>
            <p:ph type="sldNum" sz="quarter" idx="5"/>
          </p:nvPr>
        </p:nvSpPr>
        <p:spPr/>
        <p:txBody>
          <a:bodyPr/>
          <a:lstStyle/>
          <a:p>
            <a:fld id="{AB4198F6-3BD3-45C7-8FA6-C18C234E0100}" type="slidenum">
              <a:rPr kumimoji="1" lang="ja-JP" altLang="en-US" smtClean="0"/>
              <a:t>12</a:t>
            </a:fld>
            <a:endParaRPr kumimoji="1" lang="ja-JP" altLang="en-US"/>
          </a:p>
        </p:txBody>
      </p:sp>
    </p:spTree>
    <p:extLst>
      <p:ext uri="{BB962C8B-B14F-4D97-AF65-F5344CB8AC3E}">
        <p14:creationId xmlns:p14="http://schemas.microsoft.com/office/powerpoint/2010/main" val="189601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AFB14-9DFA-EBA7-A2F9-222FD0C105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DD3310-6B30-76B9-FD8B-B187C522416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本研究では、大和による先行研究に対する新しいアプローチとして、</a:t>
                </a:r>
                <a:endParaRPr lang="en-US" altLang="ja-JP" dirty="0"/>
              </a:p>
              <a:p>
                <a:r>
                  <a:rPr lang="ja-JP" altLang="en-US" dirty="0"/>
                  <a:t>事前に</a:t>
                </a:r>
                <a:r>
                  <a:rPr lang="en-US" altLang="ja-JP" dirty="0"/>
                  <a:t>LLM </a:t>
                </a:r>
                <a:r>
                  <a:rPr lang="ja-JP" altLang="en-US" dirty="0"/>
                  <a:t>を用いて原文データから要約文を生成し、</a:t>
                </a:r>
                <a:r>
                  <a:rPr lang="en-US" altLang="ja-JP" dirty="0"/>
                  <a:t>CAP</a:t>
                </a:r>
                <a:r>
                  <a:rPr lang="ja-JP" altLang="en-US" dirty="0"/>
                  <a:t>層に要約ベクトル項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埋め込み層には２つの独立した事前学習済</a:t>
                </a:r>
                <a:r>
                  <a:rPr lang="en-US" altLang="ja-JP" dirty="0"/>
                  <a:t>BERT</a:t>
                </a:r>
                <a:r>
                  <a:rPr lang="ja-JP" altLang="en-US" dirty="0"/>
                  <a:t>モデルを用いており、</a:t>
                </a:r>
                <a:endParaRPr lang="en-US" altLang="ja-JP" dirty="0"/>
              </a:p>
              <a:p>
                <a:r>
                  <a:rPr lang="ja-JP" altLang="en-US" dirty="0"/>
                  <a:t>左の</a:t>
                </a:r>
                <a:r>
                  <a:rPr lang="en-US" altLang="ja-JP" dirty="0"/>
                  <a:t>BERT(1)</a:t>
                </a:r>
                <a:r>
                  <a:rPr lang="ja-JP" altLang="en-US" dirty="0"/>
                  <a:t>では図のような入力形式で原文データに対する </a:t>
                </a:r>
                <a:r>
                  <a:rPr lang="en-US" altLang="ja-JP" dirty="0"/>
                  <a:t>E[</a:t>
                </a:r>
                <a:r>
                  <a:rPr lang="en-US" altLang="ja-JP" dirty="0" err="1"/>
                  <a:t>cls</a:t>
                </a:r>
                <a:r>
                  <a:rPr lang="en-US" altLang="ja-JP" dirty="0"/>
                  <a:t>] </a:t>
                </a:r>
                <a:r>
                  <a:rPr lang="ja-JP" altLang="en-US" dirty="0"/>
                  <a:t>および </a:t>
                </a:r>
                <a:r>
                  <a:rPr lang="en-US" altLang="ja-JP" dirty="0" err="1"/>
                  <a:t>Eavg</a:t>
                </a:r>
                <a:r>
                  <a:rPr lang="en-US" altLang="ja-JP" dirty="0"/>
                  <a:t> </a:t>
                </a:r>
                <a:r>
                  <a:rPr lang="ja-JP" altLang="en-US" dirty="0"/>
                  <a:t>を学習します。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また、事前に生成していた要約文</a:t>
                </a:r>
                <a:r>
                  <a:rPr lang="en-US" altLang="ja-JP" dirty="0" err="1"/>
                  <a:t>D_summary</a:t>
                </a:r>
                <a:r>
                  <a:rPr lang="ja-JP" altLang="en-US" dirty="0"/>
                  <a:t>を</a:t>
                </a:r>
                <a:br>
                  <a:rPr lang="en-US" altLang="ja-JP" dirty="0"/>
                </a:br>
                <a:r>
                  <a:rPr lang="ja-JP" altLang="en-US" dirty="0"/>
                  <a:t>右側の</a:t>
                </a:r>
                <a:r>
                  <a:rPr lang="en-US" altLang="ja-JP" dirty="0"/>
                  <a:t>BERT(2)</a:t>
                </a:r>
                <a:r>
                  <a:rPr lang="ja-JP" altLang="en-US" dirty="0"/>
                  <a:t>へ図のような形式で入力し、要約文に対応する </a:t>
                </a:r>
                <a:r>
                  <a:rPr lang="en-US" altLang="ja-JP" dirty="0" err="1"/>
                  <a:t>E_cls</a:t>
                </a:r>
                <a:r>
                  <a:rPr lang="ja-JP" altLang="en-US" dirty="0"/>
                  <a:t>を算出し、これを</a:t>
                </a:r>
                <a:r>
                  <a:rPr lang="en-US" altLang="ja-JP" dirty="0"/>
                  <a:t>E_{sum}</a:t>
                </a:r>
                <a:r>
                  <a:rPr lang="ja-JP" altLang="en-US" dirty="0"/>
                  <a:t>とします。</a:t>
                </a:r>
                <a:endParaRPr lang="en-US" altLang="ja-JP" dirty="0"/>
              </a:p>
              <a:p>
                <a:r>
                  <a:rPr lang="ja-JP" altLang="en-US" b="1" dirty="0"/>
                  <a:t>要約文</a:t>
                </a:r>
                <a:r>
                  <a:rPr lang="en-US" altLang="ja-JP" b="1" dirty="0" err="1"/>
                  <a:t>D_summary</a:t>
                </a:r>
                <a:r>
                  <a:rPr lang="ja-JP" altLang="en-US" b="1" dirty="0"/>
                  <a:t>の生成方法については後で説明します。</a:t>
                </a:r>
                <a:endParaRPr lang="en-US" altLang="ja-JP" b="1" dirty="0"/>
              </a:p>
              <a:p>
                <a:endParaRPr lang="en-US" altLang="ja-JP" b="1" dirty="0"/>
              </a:p>
              <a:p>
                <a:pPr marL="0" lvl="0" indent="0" algn="l" rtl="0">
                  <a:spcBef>
                    <a:spcPts val="0"/>
                  </a:spcBef>
                  <a:spcAft>
                    <a:spcPts val="0"/>
                  </a:spcAft>
                  <a:buNone/>
                </a:pPr>
                <a:r>
                  <a:rPr lang="ja-JP" altLang="en-US" sz="1200" dirty="0">
                    <a:latin typeface="+mn-ea"/>
                    <a:ea typeface="+mn-ea"/>
                  </a:rPr>
                  <a:t>そして学習可能な和が</a:t>
                </a:r>
                <a:r>
                  <a:rPr lang="en-US" altLang="ja-JP" sz="1200" dirty="0">
                    <a:latin typeface="+mn-ea"/>
                    <a:ea typeface="+mn-ea"/>
                  </a:rPr>
                  <a:t>1</a:t>
                </a:r>
                <a:r>
                  <a:rPr lang="ja-JP" altLang="en-US" sz="1200" dirty="0">
                    <a:latin typeface="+mn-ea"/>
                    <a:ea typeface="+mn-ea"/>
                  </a:rPr>
                  <a:t>となる非負の</a:t>
                </a:r>
                <a14:m>
                  <m:oMath xmlns:m="http://schemas.openxmlformats.org/officeDocument/2006/math">
                    <m:r>
                      <a:rPr lang="ja-JP" altLang="en-US" sz="1200" b="0" i="1" dirty="0" smtClean="0">
                        <a:latin typeface="Cambria Math" panose="02040503050406030204" pitchFamily="18" charset="0"/>
                        <a:ea typeface="+mn-ea"/>
                      </a:rPr>
                      <m:t>パラメータ</m:t>
                    </m:r>
                    <m:r>
                      <a:rPr lang="en-US" altLang="ja-JP" sz="1200" b="0" i="1" dirty="0" smtClean="0">
                        <a:latin typeface="Cambria Math" panose="02040503050406030204" pitchFamily="18" charset="0"/>
                        <a:ea typeface="+mn-ea"/>
                      </a:rPr>
                      <m:t> </m:t>
                    </m:r>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𝑟</m:t>
                    </m:r>
                  </m:oMath>
                </a14:m>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a:t>
                </a:r>
                <a:r>
                  <a:rPr lang="ja-JP" altLang="en-US" sz="1200" dirty="0">
                    <a:latin typeface="+mn-ea"/>
                    <a:ea typeface="+mn-ea"/>
                  </a:rPr>
                  <a:t>及び </a:t>
                </a:r>
                <a:r>
                  <a:rPr lang="en-US" altLang="ja-JP" sz="1200" dirty="0" err="1">
                    <a:latin typeface="+mn-ea"/>
                    <a:ea typeface="+mn-ea"/>
                  </a:rPr>
                  <a:t>Esum</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r </a:t>
                </a:r>
                <a:r>
                  <a:rPr lang="en-US" altLang="ja-JP" sz="1200" dirty="0" err="1">
                    <a:latin typeface="+mn-ea"/>
                    <a:ea typeface="+mn-ea"/>
                  </a:rPr>
                  <a:t>Esum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Choice>
        <mc:Fallback xmlns="">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前述したように本研究では、図のように大和らによる先行研究に対する新しいアプローチとして、</a:t>
                </a:r>
                <a:endParaRPr lang="en-US" altLang="ja-JP" dirty="0"/>
              </a:p>
              <a:p>
                <a:r>
                  <a:rPr lang="en-US" altLang="ja-JP" dirty="0"/>
                  <a:t>CAP</a:t>
                </a:r>
                <a:r>
                  <a:rPr lang="ja-JP" altLang="en-US" dirty="0"/>
                  <a:t>層における要約ベクトル項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大規模言語モデルを用いて元データから要約文を生成し、</a:t>
                </a:r>
                <a:endParaRPr lang="en-US" altLang="ja-JP" dirty="0"/>
              </a:p>
              <a:p>
                <a:r>
                  <a:rPr lang="ja-JP" altLang="en-US" dirty="0"/>
                  <a:t>次に生成した要約文に対応する </a:t>
                </a:r>
                <a:r>
                  <a:rPr lang="en-US" altLang="ja-JP" dirty="0"/>
                  <a:t>E_{</a:t>
                </a:r>
                <a:r>
                  <a:rPr lang="en-US" altLang="ja-JP" dirty="0" err="1"/>
                  <a:t>cls</a:t>
                </a:r>
                <a:r>
                  <a:rPr lang="en-US" altLang="ja-JP" dirty="0"/>
                  <a:t>}</a:t>
                </a:r>
                <a:r>
                  <a:rPr lang="ja-JP" altLang="en-US" dirty="0"/>
                  <a:t>を算出し、これを</a:t>
                </a:r>
                <a:r>
                  <a:rPr lang="en-US" altLang="ja-JP" dirty="0"/>
                  <a:t>E_{sum}</a:t>
                </a:r>
                <a:r>
                  <a:rPr lang="ja-JP" altLang="en-US" dirty="0"/>
                  <a:t>とします。要約文の生成方法については後述します。</a:t>
                </a:r>
                <a:endParaRPr lang="en-US" altLang="ja-JP" dirty="0"/>
              </a:p>
              <a:p>
                <a:pPr marL="0" lvl="0" indent="0" algn="l" rtl="0">
                  <a:spcBef>
                    <a:spcPts val="0"/>
                  </a:spcBef>
                  <a:spcAft>
                    <a:spcPts val="0"/>
                  </a:spcAft>
                  <a:buNone/>
                </a:pPr>
                <a:r>
                  <a:rPr lang="ja-JP" altLang="en-US" sz="1200" dirty="0">
                    <a:latin typeface="+mn-ea"/>
                    <a:ea typeface="+mn-ea"/>
                  </a:rPr>
                  <a:t>そして学習可能なパラメータ </a:t>
                </a:r>
                <a:r>
                  <a:rPr lang="en-US" altLang="ja-JP" sz="1200" b="0" i="0">
                    <a:latin typeface="Cambria Math" panose="02040503050406030204" pitchFamily="18" charset="0"/>
                    <a:ea typeface="+mn-ea"/>
                  </a:rPr>
                  <a:t>𝑝,  𝑞,  𝑟(≥0)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 </a:t>
                </a:r>
                <a:r>
                  <a:rPr lang="ja-JP" altLang="en-US" sz="1200" dirty="0">
                    <a:latin typeface="+mn-ea"/>
                    <a:ea typeface="+mn-ea"/>
                  </a:rPr>
                  <a:t>及び </a:t>
                </a:r>
                <a:r>
                  <a:rPr lang="en-US" altLang="ja-JP" sz="1200" dirty="0">
                    <a:latin typeface="+mn-ea"/>
                    <a:ea typeface="+mn-ea"/>
                  </a:rPr>
                  <a:t>E_{sum}</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 r E_{sum}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2B1C402-C4B6-7BFA-9820-3A889A9DF888}"/>
              </a:ext>
            </a:extLst>
          </p:cNvPr>
          <p:cNvSpPr>
            <a:spLocks noGrp="1"/>
          </p:cNvSpPr>
          <p:nvPr>
            <p:ph type="sldNum" sz="quarter" idx="5"/>
          </p:nvPr>
        </p:nvSpPr>
        <p:spPr/>
        <p:txBody>
          <a:bodyPr/>
          <a:lstStyle/>
          <a:p>
            <a:fld id="{AB4198F6-3BD3-45C7-8FA6-C18C234E0100}" type="slidenum">
              <a:rPr kumimoji="1" lang="ja-JP" altLang="en-US" smtClean="0"/>
              <a:t>13</a:t>
            </a:fld>
            <a:endParaRPr kumimoji="1" lang="ja-JP" altLang="en-US"/>
          </a:p>
        </p:txBody>
      </p:sp>
    </p:spTree>
    <p:extLst>
      <p:ext uri="{BB962C8B-B14F-4D97-AF65-F5344CB8AC3E}">
        <p14:creationId xmlns:p14="http://schemas.microsoft.com/office/powerpoint/2010/main" val="1491578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995F-C38A-E7F8-19F1-089B30C949E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29E44E1-CA6C-2537-6676-D46DE081C3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先行研究に倣って</a:t>
                </a:r>
                <a:r>
                  <a:rPr kumimoji="1" lang="ja-JP" altLang="en-US" sz="1200" dirty="0"/>
                  <a:t>更新後</a:t>
                </a:r>
                <a14:m>
                  <m:oMath xmlns:m="http://schemas.openxmlformats.org/officeDocument/2006/math">
                    <m:r>
                      <a:rPr kumimoji="1" lang="ja-JP" altLang="en-US" sz="1200" b="0" i="1" dirty="0">
                        <a:latin typeface="Cambria Math" panose="02040503050406030204" pitchFamily="18" charset="0"/>
                      </a:rPr>
                      <m:t>の</m:t>
                    </m:r>
                    <m:r>
                      <a:rPr kumimoji="1" lang="ja-JP" altLang="en-US" sz="1200" i="1" dirty="0" smtClean="0">
                        <a:latin typeface="Cambria Math" panose="02040503050406030204" pitchFamily="18" charset="0"/>
                      </a:rPr>
                      <m:t>パラメータ</m:t>
                    </m:r>
                    <m:r>
                      <a:rPr kumimoji="1" lang="ja-JP" altLang="en-US" sz="1200" i="1" dirty="0">
                        <a:latin typeface="Cambria Math" panose="02040503050406030204" pitchFamily="18" charset="0"/>
                      </a:rPr>
                      <m:t>を</m:t>
                    </m:r>
                  </m:oMath>
                </a14:m>
                <a:r>
                  <a:rPr kumimoji="1" lang="en-US" altLang="ja-JP" sz="1200" i="1" dirty="0">
                    <a:latin typeface="Cambria Math" panose="02040503050406030204" pitchFamily="18" charset="0"/>
                  </a:rPr>
                  <a:t> </a:t>
                </a:r>
                <a14:m>
                  <m:oMath xmlns:m="http://schemas.openxmlformats.org/officeDocument/2006/math">
                    <m:sSup>
                      <m:sSupPr>
                        <m:ctrlPr>
                          <a:rPr kumimoji="1" lang="en-US" altLang="ja-JP" sz="120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𝑝</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𝑞</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𝑟</m:t>
                        </m:r>
                      </m:e>
                      <m:sup>
                        <m:r>
                          <a:rPr kumimoji="1" lang="en-US" altLang="ja-JP" sz="1200" b="0" i="1" dirty="0" smtClean="0">
                            <a:latin typeface="Cambria Math" panose="02040503050406030204" pitchFamily="18" charset="0"/>
                          </a:rPr>
                          <m:t>′</m:t>
                        </m:r>
                      </m:sup>
                    </m:sSup>
                  </m:oMath>
                </a14:m>
                <a:r>
                  <a:rPr kumimoji="1" lang="ja-JP" altLang="en-US" sz="1200" dirty="0"/>
                  <a:t> とすると</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dirty="0"/>
                  <a:t>式を読み上げる</a:t>
                </a:r>
                <a:r>
                  <a:rPr lang="en-US" altLang="ja-JP" dirty="0"/>
                  <a:t>)</a:t>
                </a:r>
              </a:p>
            </p:txBody>
          </p:sp>
        </mc:Choice>
        <mc:Fallback xmlns="">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また、学習可能なパラメータ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大和らに倣って</a:t>
                </a:r>
                <a:r>
                  <a:rPr kumimoji="1" lang="ja-JP" altLang="en-US" sz="1200" dirty="0"/>
                  <a:t>更新後</a:t>
                </a:r>
                <a:r>
                  <a:rPr kumimoji="1" lang="ja-JP" altLang="en-US" sz="1200" b="0" i="0" dirty="0">
                    <a:latin typeface="Cambria Math" panose="02040503050406030204" pitchFamily="18" charset="0"/>
                  </a:rPr>
                  <a:t>の</a:t>
                </a:r>
                <a:r>
                  <a:rPr kumimoji="1" lang="ja-JP" altLang="en-US" sz="1200" i="0" dirty="0">
                    <a:latin typeface="Cambria Math" panose="02040503050406030204" pitchFamily="18" charset="0"/>
                  </a:rPr>
                  <a:t>パラメータを</a:t>
                </a:r>
                <a:r>
                  <a:rPr kumimoji="1" lang="en-US" altLang="ja-JP" sz="1200" i="1" dirty="0">
                    <a:latin typeface="Cambria Math" panose="02040503050406030204" pitchFamily="18" charset="0"/>
                  </a:rPr>
                  <a:t> </a:t>
                </a:r>
                <a:r>
                  <a:rPr kumimoji="1" lang="en-US" altLang="ja-JP" sz="1200" b="0" i="0" dirty="0">
                    <a:latin typeface="Cambria Math" panose="02040503050406030204" pitchFamily="18" charset="0"/>
                  </a:rPr>
                  <a:t>𝑝^′, 𝑞^′, 𝑟^′</a:t>
                </a:r>
                <a:r>
                  <a:rPr kumimoji="1" lang="ja-JP" altLang="en-US" sz="1200" dirty="0"/>
                  <a:t> とした時</a:t>
                </a:r>
                <a:endParaRPr lang="en-US" altLang="ja-JP" dirty="0"/>
              </a:p>
              <a:p>
                <a:r>
                  <a:rPr lang="ja-JP" altLang="en-US" dirty="0"/>
                  <a:t>以下のような式で正規化することで更新をしていきます。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2D2AFB45-B008-CE8B-5E85-495149044015}"/>
              </a:ext>
            </a:extLst>
          </p:cNvPr>
          <p:cNvSpPr>
            <a:spLocks noGrp="1"/>
          </p:cNvSpPr>
          <p:nvPr>
            <p:ph type="sldNum" sz="quarter" idx="5"/>
          </p:nvPr>
        </p:nvSpPr>
        <p:spPr/>
        <p:txBody>
          <a:bodyPr/>
          <a:lstStyle/>
          <a:p>
            <a:fld id="{AB4198F6-3BD3-45C7-8FA6-C18C234E0100}" type="slidenum">
              <a:rPr kumimoji="1" lang="ja-JP" altLang="en-US" smtClean="0"/>
              <a:t>14</a:t>
            </a:fld>
            <a:endParaRPr kumimoji="1" lang="ja-JP" altLang="en-US"/>
          </a:p>
        </p:txBody>
      </p:sp>
    </p:spTree>
    <p:extLst>
      <p:ext uri="{BB962C8B-B14F-4D97-AF65-F5344CB8AC3E}">
        <p14:creationId xmlns:p14="http://schemas.microsoft.com/office/powerpoint/2010/main" val="239568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E695-0E0D-C7A6-07E9-B3AA45D34C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517CF3-0886-B1FF-D64C-30A94BA61E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73A1C1-AFC0-D1A2-C511-352141ED5CCB}"/>
              </a:ext>
            </a:extLst>
          </p:cNvPr>
          <p:cNvSpPr>
            <a:spLocks noGrp="1"/>
          </p:cNvSpPr>
          <p:nvPr>
            <p:ph type="body" idx="1"/>
          </p:nvPr>
        </p:nvSpPr>
        <p:spPr/>
        <p:txBody>
          <a:bodyPr/>
          <a:lstStyle/>
          <a:p>
            <a:r>
              <a:rPr lang="ja-JP" altLang="en-US" dirty="0"/>
              <a:t>次に、データセットに含まれる記事のタイトルや本文の情報から記事の要約文</a:t>
            </a:r>
            <a:r>
              <a:rPr lang="en-US" altLang="ja-JP" dirty="0" err="1"/>
              <a:t>D_summary</a:t>
            </a:r>
            <a:r>
              <a:rPr lang="ja-JP" altLang="en-US" dirty="0"/>
              <a:t>を生成する手法について説明します。</a:t>
            </a:r>
            <a:endParaRPr lang="en-US" altLang="ja-JP" dirty="0"/>
          </a:p>
          <a:p>
            <a:endParaRPr lang="ja-JP" altLang="en-US" dirty="0"/>
          </a:p>
          <a:p>
            <a:r>
              <a:rPr lang="ja-JP" altLang="en-US" dirty="0"/>
              <a:t>まず、各記事データ</a:t>
            </a:r>
            <a:r>
              <a:rPr lang="en-US" altLang="ja-JP" dirty="0"/>
              <a:t>D</a:t>
            </a:r>
            <a:r>
              <a:rPr lang="ja-JP" altLang="en-US" dirty="0"/>
              <a:t>について</a:t>
            </a:r>
            <a:r>
              <a:rPr lang="en-US" altLang="ja-JP" dirty="0"/>
              <a:t>,</a:t>
            </a:r>
          </a:p>
          <a:p>
            <a:r>
              <a:rPr lang="en-US" altLang="ja-JP" dirty="0"/>
              <a:t>D_{title}</a:t>
            </a:r>
            <a:r>
              <a:rPr lang="ja-JP" altLang="en-US" dirty="0"/>
              <a:t>と</a:t>
            </a:r>
            <a:r>
              <a:rPr lang="en-US" altLang="ja-JP" dirty="0"/>
              <a:t>D_{body}</a:t>
            </a:r>
            <a:r>
              <a:rPr lang="ja-JP" altLang="en-US" dirty="0"/>
              <a:t>の情報から図のようなプロンプト</a:t>
            </a:r>
            <a:r>
              <a:rPr lang="en-US" altLang="ja-JP" dirty="0"/>
              <a:t>D_{prompt}</a:t>
            </a:r>
            <a:r>
              <a:rPr lang="ja-JP" altLang="en-US" dirty="0"/>
              <a:t>を作成します。</a:t>
            </a:r>
            <a:endParaRPr lang="en-US" altLang="ja-JP" dirty="0"/>
          </a:p>
          <a:p>
            <a:r>
              <a:rPr lang="en-US" altLang="ja-JP" dirty="0"/>
              <a:t>(</a:t>
            </a:r>
            <a:r>
              <a:rPr lang="en-US" altLang="ja-JP" dirty="0" err="1"/>
              <a:t>D_prompt</a:t>
            </a:r>
            <a:r>
              <a:rPr lang="ja-JP" altLang="en-US" dirty="0"/>
              <a:t>を実際に読み上げる</a:t>
            </a:r>
            <a:r>
              <a:rPr lang="en-US" altLang="ja-JP" dirty="0"/>
              <a:t>)</a:t>
            </a:r>
          </a:p>
          <a:p>
            <a:endParaRPr lang="en-US" altLang="ja-JP" dirty="0"/>
          </a:p>
          <a:p>
            <a:r>
              <a:rPr lang="ja-JP" altLang="en-US" dirty="0"/>
              <a:t>そしてこのプロンプトを用いて得た</a:t>
            </a:r>
            <a:r>
              <a:rPr lang="en-US" altLang="ja-JP" dirty="0"/>
              <a:t>, </a:t>
            </a:r>
            <a:r>
              <a:rPr lang="ja-JP" altLang="en-US" dirty="0"/>
              <a:t>大規模言語モデル</a:t>
            </a:r>
            <a:r>
              <a:rPr lang="en-US" altLang="ja-JP" dirty="0"/>
              <a:t>API</a:t>
            </a:r>
            <a:r>
              <a:rPr lang="ja-JP" altLang="en-US" dirty="0"/>
              <a:t>からの回答を要約文</a:t>
            </a:r>
            <a:r>
              <a:rPr lang="en-US" altLang="ja-JP" dirty="0"/>
              <a:t>D_{summary}</a:t>
            </a:r>
            <a:r>
              <a:rPr lang="ja-JP" altLang="en-US" dirty="0"/>
              <a:t>とします。</a:t>
            </a:r>
          </a:p>
          <a:p>
            <a:r>
              <a:rPr lang="ja-JP" altLang="en-US" dirty="0"/>
              <a:t>本研究では</a:t>
            </a:r>
            <a:r>
              <a:rPr lang="en-US" altLang="ja-JP" dirty="0"/>
              <a:t>PLaMo API</a:t>
            </a:r>
            <a:r>
              <a:rPr lang="ja-JP" altLang="en-US" dirty="0"/>
              <a:t>を使用しました。</a:t>
            </a:r>
            <a:endParaRPr lang="en-US" altLang="ja-JP" dirty="0"/>
          </a:p>
        </p:txBody>
      </p:sp>
      <p:sp>
        <p:nvSpPr>
          <p:cNvPr id="4" name="スライド番号プレースホルダー 3">
            <a:extLst>
              <a:ext uri="{FF2B5EF4-FFF2-40B4-BE49-F238E27FC236}">
                <a16:creationId xmlns:a16="http://schemas.microsoft.com/office/drawing/2014/main" id="{9865E3FC-D5F6-B70A-0948-CC144A893CF3}"/>
              </a:ext>
            </a:extLst>
          </p:cNvPr>
          <p:cNvSpPr>
            <a:spLocks noGrp="1"/>
          </p:cNvSpPr>
          <p:nvPr>
            <p:ph type="sldNum" sz="quarter" idx="5"/>
          </p:nvPr>
        </p:nvSpPr>
        <p:spPr/>
        <p:txBody>
          <a:bodyPr/>
          <a:lstStyle/>
          <a:p>
            <a:fld id="{AB4198F6-3BD3-45C7-8FA6-C18C234E0100}" type="slidenum">
              <a:rPr kumimoji="1" lang="ja-JP" altLang="en-US" smtClean="0"/>
              <a:t>15</a:t>
            </a:fld>
            <a:endParaRPr kumimoji="1" lang="ja-JP" altLang="en-US"/>
          </a:p>
        </p:txBody>
      </p:sp>
    </p:spTree>
    <p:extLst>
      <p:ext uri="{BB962C8B-B14F-4D97-AF65-F5344CB8AC3E}">
        <p14:creationId xmlns:p14="http://schemas.microsoft.com/office/powerpoint/2010/main" val="3423346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80FCB-3673-FB29-83A0-70F8AEB3E7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CAA6B7B-8C14-53F9-309B-F521EEF8DF0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C653A2-059A-AF32-9B3D-F46B1DFE1F11}"/>
              </a:ext>
            </a:extLst>
          </p:cNvPr>
          <p:cNvSpPr>
            <a:spLocks noGrp="1"/>
          </p:cNvSpPr>
          <p:nvPr>
            <p:ph type="body" idx="1"/>
          </p:nvPr>
        </p:nvSpPr>
        <p:spPr/>
        <p:txBody>
          <a:bodyPr/>
          <a:lstStyle/>
          <a:p>
            <a:r>
              <a:rPr lang="ja-JP" altLang="en-US" dirty="0"/>
              <a:t>要約文の生成例を</a:t>
            </a:r>
            <a:r>
              <a:rPr lang="en-US" altLang="ja-JP" dirty="0"/>
              <a:t>2</a:t>
            </a:r>
            <a:r>
              <a:rPr lang="ja-JP" altLang="en-US" dirty="0"/>
              <a:t>例ほど示します。</a:t>
            </a:r>
            <a:endParaRPr lang="en-US" altLang="ja-JP" dirty="0"/>
          </a:p>
          <a:p>
            <a:endParaRPr lang="en-US" altLang="ja-JP" dirty="0"/>
          </a:p>
          <a:p>
            <a:r>
              <a:rPr lang="ja-JP" altLang="en-US" dirty="0"/>
              <a:t>まずは、カテゴリラベルが独女通信の</a:t>
            </a:r>
            <a:r>
              <a:rPr lang="en-US" altLang="ja-JP" dirty="0"/>
              <a:t>1</a:t>
            </a:r>
            <a:r>
              <a:rPr lang="ja-JP" altLang="en-US" dirty="0"/>
              <a:t>例です。</a:t>
            </a:r>
            <a:endParaRPr lang="en-US" altLang="ja-JP" dirty="0"/>
          </a:p>
          <a:p>
            <a:endParaRPr lang="en-US" altLang="ja-JP" dirty="0"/>
          </a:p>
          <a:p>
            <a:r>
              <a:rPr lang="ja-JP" altLang="en-US" dirty="0"/>
              <a:t>内容の詳細は省きますが</a:t>
            </a:r>
            <a:endParaRPr lang="en-US" altLang="ja-JP" dirty="0"/>
          </a:p>
          <a:p>
            <a:r>
              <a:rPr lang="ja-JP" altLang="en-US" dirty="0"/>
              <a:t>元々の文章に含まれる固有名詞や</a:t>
            </a:r>
            <a:r>
              <a:rPr lang="ja-JP" altLang="en-US" b="1" dirty="0"/>
              <a:t>ラベル名と強い結びつきを持つような語句</a:t>
            </a:r>
            <a:r>
              <a:rPr lang="ja-JP" altLang="en-US" dirty="0"/>
              <a:t>などが</a:t>
            </a:r>
            <a:endParaRPr lang="en-US" altLang="ja-JP" dirty="0"/>
          </a:p>
          <a:p>
            <a:r>
              <a:rPr lang="ja-JP" altLang="en-US" dirty="0"/>
              <a:t>しっかりと要約文の中にピックアップされていることが分かります。</a:t>
            </a:r>
            <a:endParaRPr lang="en-US" altLang="ja-JP" dirty="0"/>
          </a:p>
        </p:txBody>
      </p:sp>
      <p:sp>
        <p:nvSpPr>
          <p:cNvPr id="4" name="スライド番号プレースホルダー 3">
            <a:extLst>
              <a:ext uri="{FF2B5EF4-FFF2-40B4-BE49-F238E27FC236}">
                <a16:creationId xmlns:a16="http://schemas.microsoft.com/office/drawing/2014/main" id="{C7EFCF49-FBDD-DA7E-5E30-E4DAF4F0D3EA}"/>
              </a:ext>
            </a:extLst>
          </p:cNvPr>
          <p:cNvSpPr>
            <a:spLocks noGrp="1"/>
          </p:cNvSpPr>
          <p:nvPr>
            <p:ph type="sldNum" sz="quarter" idx="5"/>
          </p:nvPr>
        </p:nvSpPr>
        <p:spPr/>
        <p:txBody>
          <a:bodyPr/>
          <a:lstStyle/>
          <a:p>
            <a:fld id="{AB4198F6-3BD3-45C7-8FA6-C18C234E0100}" type="slidenum">
              <a:rPr kumimoji="1" lang="ja-JP" altLang="en-US" smtClean="0"/>
              <a:t>16</a:t>
            </a:fld>
            <a:endParaRPr kumimoji="1" lang="ja-JP" altLang="en-US"/>
          </a:p>
        </p:txBody>
      </p:sp>
    </p:spTree>
    <p:extLst>
      <p:ext uri="{BB962C8B-B14F-4D97-AF65-F5344CB8AC3E}">
        <p14:creationId xmlns:p14="http://schemas.microsoft.com/office/powerpoint/2010/main" val="1755097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26921-CE11-F249-6793-0BB064BBA7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01A88D-7CA5-7CAD-7DD6-D74907EB26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C383B-EACD-B4D2-3DE5-303C00318EFE}"/>
              </a:ext>
            </a:extLst>
          </p:cNvPr>
          <p:cNvSpPr>
            <a:spLocks noGrp="1"/>
          </p:cNvSpPr>
          <p:nvPr>
            <p:ph type="body" idx="1"/>
          </p:nvPr>
        </p:nvSpPr>
        <p:spPr/>
        <p:txBody>
          <a:bodyPr/>
          <a:lstStyle/>
          <a:p>
            <a:r>
              <a:rPr lang="ja-JP" altLang="en-US" dirty="0"/>
              <a:t>また、</a:t>
            </a:r>
            <a:r>
              <a:rPr lang="en-US" altLang="ja-JP" dirty="0"/>
              <a:t>MOVIE ENTER</a:t>
            </a:r>
            <a:r>
              <a:rPr lang="ja-JP" altLang="en-US" dirty="0"/>
              <a:t>の例では</a:t>
            </a:r>
            <a:endParaRPr lang="en-US" altLang="ja-JP" dirty="0"/>
          </a:p>
          <a:p>
            <a:endParaRPr lang="en-US" altLang="ja-JP" dirty="0"/>
          </a:p>
          <a:p>
            <a:r>
              <a:rPr lang="ja-JP" altLang="en-US" dirty="0"/>
              <a:t>ニュース記事である特性上、記事の末尾に記されているような</a:t>
            </a:r>
            <a:endParaRPr lang="en-US" altLang="ja-JP" dirty="0"/>
          </a:p>
          <a:p>
            <a:r>
              <a:rPr lang="ja-JP" altLang="en-US" b="1" dirty="0"/>
              <a:t>関連記事に関する文章</a:t>
            </a:r>
            <a:r>
              <a:rPr lang="ja-JP" altLang="en-US" dirty="0"/>
              <a:t>が含まれていたとしても</a:t>
            </a:r>
            <a:endParaRPr lang="en-US" altLang="ja-JP" dirty="0"/>
          </a:p>
          <a:p>
            <a:r>
              <a:rPr lang="ja-JP" altLang="en-US" dirty="0"/>
              <a:t>要約時には取り除かれていることが分かります。</a:t>
            </a:r>
          </a:p>
        </p:txBody>
      </p:sp>
      <p:sp>
        <p:nvSpPr>
          <p:cNvPr id="4" name="スライド番号プレースホルダー 3">
            <a:extLst>
              <a:ext uri="{FF2B5EF4-FFF2-40B4-BE49-F238E27FC236}">
                <a16:creationId xmlns:a16="http://schemas.microsoft.com/office/drawing/2014/main" id="{DEB3D267-4BEF-6002-9B1A-2140CBC22F6E}"/>
              </a:ext>
            </a:extLst>
          </p:cNvPr>
          <p:cNvSpPr>
            <a:spLocks noGrp="1"/>
          </p:cNvSpPr>
          <p:nvPr>
            <p:ph type="sldNum" sz="quarter" idx="5"/>
          </p:nvPr>
        </p:nvSpPr>
        <p:spPr/>
        <p:txBody>
          <a:bodyPr/>
          <a:lstStyle/>
          <a:p>
            <a:fld id="{AB4198F6-3BD3-45C7-8FA6-C18C234E0100}" type="slidenum">
              <a:rPr kumimoji="1" lang="ja-JP" altLang="en-US" smtClean="0"/>
              <a:t>17</a:t>
            </a:fld>
            <a:endParaRPr kumimoji="1" lang="ja-JP" altLang="en-US"/>
          </a:p>
        </p:txBody>
      </p:sp>
    </p:spTree>
    <p:extLst>
      <p:ext uri="{BB962C8B-B14F-4D97-AF65-F5344CB8AC3E}">
        <p14:creationId xmlns:p14="http://schemas.microsoft.com/office/powerpoint/2010/main" val="193399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[7:30]</a:t>
            </a:r>
          </a:p>
          <a:p>
            <a:r>
              <a:rPr kumimoji="1" lang="ja-JP" altLang="en-US" dirty="0"/>
              <a:t>次に数値実験について説明します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18</a:t>
            </a:fld>
            <a:endParaRPr kumimoji="1" lang="ja-JP" altLang="en-US"/>
          </a:p>
        </p:txBody>
      </p:sp>
    </p:spTree>
    <p:extLst>
      <p:ext uri="{BB962C8B-B14F-4D97-AF65-F5344CB8AC3E}">
        <p14:creationId xmlns:p14="http://schemas.microsoft.com/office/powerpoint/2010/main" val="1195691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E8C39-1E55-0795-5FA0-EB7261F656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D7321-DDEC-AD74-95CD-EFE518282BEF}"/>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改めて、</a:t>
                </a:r>
                <a:endParaRPr lang="en-US" altLang="ja-JP" dirty="0"/>
              </a:p>
              <a:p>
                <a:pPr marL="0" indent="0">
                  <a:lnSpc>
                    <a:spcPct val="150000"/>
                  </a:lnSpc>
                  <a:buFont typeface="Arial" panose="020B0604020202020204" pitchFamily="34" charset="0"/>
                  <a:buNone/>
                </a:pPr>
                <a:r>
                  <a:rPr lang="ja-JP" altLang="en-US" dirty="0"/>
                  <a:t>本研究では</a:t>
                </a:r>
                <a:r>
                  <a:rPr lang="en-US" altLang="ja-JP" sz="1200" dirty="0">
                    <a:solidFill>
                      <a:schemeClr val="tx1"/>
                    </a:solidFill>
                  </a:rPr>
                  <a:t>livedoor </a:t>
                </a:r>
                <a:r>
                  <a:rPr lang="ja-JP" altLang="en-US" sz="1200" dirty="0">
                    <a:solidFill>
                      <a:schemeClr val="tx1"/>
                    </a:solidFill>
                  </a:rPr>
                  <a:t>ニュースコーパスデータセットを用いた記事ラベル推定を行い、提案手法の有効性を確認することを目標とします。</a:t>
                </a:r>
                <a:endParaRPr lang="en-US" altLang="ja-JP" sz="1200" dirty="0">
                  <a:solidFill>
                    <a:schemeClr val="tx1"/>
                  </a:solidFill>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ja-JP" altLang="en-US" sz="1200" dirty="0">
                    <a:solidFill>
                      <a:schemeClr val="tx1"/>
                    </a:solidFill>
                  </a:rPr>
                  <a:t>訓練データ </a:t>
                </a:r>
                <a:r>
                  <a:rPr lang="en-US" altLang="ja-JP" sz="1200" dirty="0">
                    <a:solidFill>
                      <a:schemeClr val="tx1"/>
                    </a:solidFill>
                  </a:rPr>
                  <a:t>: </a:t>
                </a:r>
                <a:r>
                  <a:rPr lang="ja-JP" altLang="en-US" sz="1200" dirty="0">
                    <a:solidFill>
                      <a:schemeClr val="tx1"/>
                    </a:solidFill>
                  </a:rPr>
                  <a:t>検証データ </a:t>
                </a:r>
                <a:r>
                  <a:rPr lang="en-US" altLang="ja-JP" sz="1200" dirty="0">
                    <a:solidFill>
                      <a:schemeClr val="tx1"/>
                    </a:solidFill>
                  </a:rPr>
                  <a:t>: </a:t>
                </a:r>
                <a:r>
                  <a:rPr lang="ja-JP" altLang="en-US" sz="1200" dirty="0">
                    <a:solidFill>
                      <a:schemeClr val="tx1"/>
                    </a:solidFill>
                  </a:rPr>
                  <a:t>テストデータ の比率が</a:t>
                </a:r>
                <a:r>
                  <a:rPr lang="en-US" altLang="ja-JP" sz="1200" dirty="0">
                    <a:solidFill>
                      <a:schemeClr val="tx1"/>
                    </a:solidFill>
                  </a:rPr>
                  <a:t> 8 : 1 : 1 </a:t>
                </a:r>
                <a:r>
                  <a:rPr lang="ja-JP" altLang="en-US" sz="1200" dirty="0">
                    <a:solidFill>
                      <a:schemeClr val="tx1"/>
                    </a:solidFill>
                  </a:rPr>
                  <a:t>となるように分割し、</a:t>
                </a:r>
                <a:endParaRPr lang="en-US" altLang="ja-JP" dirty="0"/>
              </a:p>
              <a:p>
                <a:pPr marL="0" indent="0">
                  <a:lnSpc>
                    <a:spcPct val="150000"/>
                  </a:lnSpc>
                  <a:buFont typeface="Arial" panose="020B0604020202020204" pitchFamily="34" charset="0"/>
                  <a:buNone/>
                </a:pPr>
                <a:r>
                  <a:rPr lang="ja-JP" altLang="en-US" sz="1200" dirty="0"/>
                  <a:t>検証データにおける</a:t>
                </a:r>
                <a:r>
                  <a:rPr lang="en-US" altLang="ja-JP" sz="1200" dirty="0"/>
                  <a:t> F1 </a:t>
                </a:r>
                <a:r>
                  <a:rPr lang="ja-JP" altLang="en-US" sz="1200" dirty="0"/>
                  <a:t>値 が最も高い</a:t>
                </a:r>
                <a:r>
                  <a:rPr lang="en-US" altLang="ja-JP" sz="1200" dirty="0"/>
                  <a:t> epoch </a:t>
                </a:r>
                <a:r>
                  <a:rPr lang="ja-JP" altLang="en-US" sz="1200" dirty="0"/>
                  <a:t>におけるモデルを用いてテストデータで評価を行いました。</a:t>
                </a:r>
                <a:endParaRPr lang="ja-JP" alt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ラベルごとの細かいデータ数は表のようになっています。</a:t>
                </a:r>
                <a:endParaRPr lang="ja-JP" altLang="en-US" dirty="0"/>
              </a:p>
            </p:txBody>
          </p:sp>
        </mc:Choice>
        <mc:Fallback xmlns="">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12260D6A-24FD-5D25-D2FF-46A6B36BB853}"/>
              </a:ext>
            </a:extLst>
          </p:cNvPr>
          <p:cNvSpPr>
            <a:spLocks noGrp="1"/>
          </p:cNvSpPr>
          <p:nvPr>
            <p:ph type="sldNum" sz="quarter" idx="5"/>
          </p:nvPr>
        </p:nvSpPr>
        <p:spPr/>
        <p:txBody>
          <a:bodyPr/>
          <a:lstStyle/>
          <a:p>
            <a:fld id="{AB4198F6-3BD3-45C7-8FA6-C18C234E0100}" type="slidenum">
              <a:rPr kumimoji="1" lang="ja-JP" altLang="en-US" smtClean="0"/>
              <a:t>19</a:t>
            </a:fld>
            <a:endParaRPr kumimoji="1" lang="ja-JP" altLang="en-US"/>
          </a:p>
        </p:txBody>
      </p:sp>
    </p:spTree>
    <p:extLst>
      <p:ext uri="{BB962C8B-B14F-4D97-AF65-F5344CB8AC3E}">
        <p14:creationId xmlns:p14="http://schemas.microsoft.com/office/powerpoint/2010/main" val="13443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発表の流れはこのようになっております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a:t>
            </a:fld>
            <a:endParaRPr kumimoji="1" lang="ja-JP" altLang="en-US"/>
          </a:p>
        </p:txBody>
      </p:sp>
    </p:spTree>
    <p:extLst>
      <p:ext uri="{BB962C8B-B14F-4D97-AF65-F5344CB8AC3E}">
        <p14:creationId xmlns:p14="http://schemas.microsoft.com/office/powerpoint/2010/main" val="3420094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49F34-4735-2A3F-2A57-09FDF789B1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199E154-6C9B-045A-CCF6-2F4A5E8511C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そして、分類器は</a:t>
                </a:r>
                <a:r>
                  <a:rPr lang="en-US" altLang="ja-JP" dirty="0"/>
                  <a:t>1</a:t>
                </a:r>
                <a:r>
                  <a:rPr lang="ja-JP" altLang="en-US" dirty="0"/>
                  <a:t>層の全結合層とし、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各 </a:t>
                </a:r>
                <a:r>
                  <a:rPr lang="en-US" altLang="ja-JP" sz="1200" dirty="0"/>
                  <a:t>BERT</a:t>
                </a:r>
                <a:r>
                  <a:rPr lang="ja-JP" altLang="en-US" sz="1200" dirty="0"/>
                  <a:t> モデルは最終層のみをファインチューニングするものとします。</a:t>
                </a:r>
                <a:r>
                  <a:rPr lang="ja-JP" altLang="en-US" sz="1200" dirty="0">
                    <a:solidFill>
                      <a:schemeClr val="tx1"/>
                    </a:solidFill>
                  </a:rPr>
                  <a:t> </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また、精度比較のため従来手法として </a:t>
                </a:r>
                <a:r>
                  <a:rPr lang="en-US" altLang="ja-JP" sz="1200" dirty="0">
                    <a:solidFill>
                      <a:schemeClr val="tx1"/>
                    </a:solidFill>
                  </a:rPr>
                  <a:t>CAP </a:t>
                </a:r>
                <a:r>
                  <a:rPr lang="ja-JP" altLang="en-US" sz="1200" dirty="0">
                    <a:solidFill>
                      <a:schemeClr val="tx1"/>
                    </a:solidFill>
                  </a:rPr>
                  <a:t>層のみを用いた場合と</a:t>
                </a:r>
                <a:r>
                  <a:rPr lang="en-US" altLang="ja-JP"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原文データを入力として使わずに</a:t>
                </a:r>
                <a:r>
                  <a:rPr lang="en-US" altLang="ja-JP" sz="1200" dirty="0">
                    <a:solidFill>
                      <a:schemeClr val="tx1"/>
                    </a:solidFill>
                  </a:rPr>
                  <a:t>, </a:t>
                </a:r>
                <a:r>
                  <a:rPr lang="ja-JP" altLang="en-US" sz="1200" dirty="0">
                    <a:solidFill>
                      <a:schemeClr val="tx1"/>
                    </a:solidFill>
                  </a:rPr>
                  <a:t>要約文の埋め込み表現 </a:t>
                </a:r>
                <a:r>
                  <a:rPr lang="en-US" altLang="ja-JP" sz="1200" dirty="0" err="1">
                    <a:solidFill>
                      <a:schemeClr val="tx1"/>
                    </a:solidFill>
                  </a:rPr>
                  <a:t>Esum</a:t>
                </a:r>
                <a:r>
                  <a:rPr lang="en-US" altLang="ja-JP" sz="1200" dirty="0">
                    <a:solidFill>
                      <a:schemeClr val="tx1"/>
                    </a:solidFill>
                  </a:rPr>
                  <a:t> </a:t>
                </a:r>
                <a:r>
                  <a:rPr lang="ja-JP" altLang="en-US" sz="1200" dirty="0">
                    <a:solidFill>
                      <a:schemeClr val="tx1"/>
                    </a:solidFill>
                  </a:rPr>
                  <a:t>のみを分類器への入力とした場合についても評価しました</a:t>
                </a:r>
                <a:r>
                  <a:rPr lang="en-US" altLang="ja-JP" sz="1200" dirty="0">
                    <a:solidFill>
                      <a:schemeClr val="tx1"/>
                    </a:solidFill>
                  </a:rPr>
                  <a:t>.</a:t>
                </a:r>
              </a:p>
              <a:p>
                <a:endParaRPr lang="ja-JP" altLang="en-US" dirty="0"/>
              </a:p>
            </p:txBody>
          </p:sp>
        </mc:Choice>
        <mc:Fallback xmlns="">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E2577524-8FC8-927E-BC4C-CA82F58DB84E}"/>
              </a:ext>
            </a:extLst>
          </p:cNvPr>
          <p:cNvSpPr>
            <a:spLocks noGrp="1"/>
          </p:cNvSpPr>
          <p:nvPr>
            <p:ph type="sldNum" sz="quarter" idx="5"/>
          </p:nvPr>
        </p:nvSpPr>
        <p:spPr/>
        <p:txBody>
          <a:bodyPr/>
          <a:lstStyle/>
          <a:p>
            <a:fld id="{AB4198F6-3BD3-45C7-8FA6-C18C234E0100}" type="slidenum">
              <a:rPr kumimoji="1" lang="ja-JP" altLang="en-US" smtClean="0"/>
              <a:t>20</a:t>
            </a:fld>
            <a:endParaRPr kumimoji="1" lang="ja-JP" altLang="en-US"/>
          </a:p>
        </p:txBody>
      </p:sp>
    </p:spTree>
    <p:extLst>
      <p:ext uri="{BB962C8B-B14F-4D97-AF65-F5344CB8AC3E}">
        <p14:creationId xmlns:p14="http://schemas.microsoft.com/office/powerpoint/2010/main" val="2700220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81C11-AF51-85B7-D05C-D33D786A03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A8E4FB-94A4-0140-FCB8-71EC233CA3F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その他、実験のパラメータは表のとおりとなります。</a:t>
                </a:r>
                <a:endParaRPr lang="en-US" altLang="ja-JP" dirty="0"/>
              </a:p>
              <a:p>
                <a:r>
                  <a:rPr lang="ja-JP" altLang="en-US" dirty="0"/>
                  <a:t>特に、従来手法における重みの初期値は</a:t>
                </a:r>
                <a:r>
                  <a:rPr lang="en-US" altLang="ja-JP" dirty="0" err="1"/>
                  <a:t>p,q</a:t>
                </a:r>
                <a:r>
                  <a:rPr lang="ja-JP" altLang="en-US" dirty="0"/>
                  <a:t>ともに二分の一で</a:t>
                </a:r>
                <a:endParaRPr lang="en-US" altLang="ja-JP" dirty="0"/>
              </a:p>
              <a:p>
                <a:r>
                  <a:rPr lang="ja-JP" altLang="en-US" dirty="0"/>
                  <a:t>提案手法における重みの初期値は</a:t>
                </a:r>
                <a:r>
                  <a:rPr lang="en-US" altLang="ja-JP" dirty="0" err="1"/>
                  <a:t>p,q,r</a:t>
                </a:r>
                <a:r>
                  <a:rPr lang="ja-JP" altLang="en-US" dirty="0"/>
                  <a:t>ともに三分の一としました。</a:t>
                </a:r>
              </a:p>
            </p:txBody>
          </p:sp>
        </mc:Choice>
        <mc:Fallback xmlns="">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410F656B-F6BE-056A-52E2-C5BEC08C879D}"/>
              </a:ext>
            </a:extLst>
          </p:cNvPr>
          <p:cNvSpPr>
            <a:spLocks noGrp="1"/>
          </p:cNvSpPr>
          <p:nvPr>
            <p:ph type="sldNum" sz="quarter" idx="5"/>
          </p:nvPr>
        </p:nvSpPr>
        <p:spPr/>
        <p:txBody>
          <a:bodyPr/>
          <a:lstStyle/>
          <a:p>
            <a:fld id="{AB4198F6-3BD3-45C7-8FA6-C18C234E0100}" type="slidenum">
              <a:rPr kumimoji="1" lang="ja-JP" altLang="en-US" smtClean="0"/>
              <a:t>21</a:t>
            </a:fld>
            <a:endParaRPr kumimoji="1" lang="ja-JP" altLang="en-US"/>
          </a:p>
        </p:txBody>
      </p:sp>
    </p:spTree>
    <p:extLst>
      <p:ext uri="{BB962C8B-B14F-4D97-AF65-F5344CB8AC3E}">
        <p14:creationId xmlns:p14="http://schemas.microsoft.com/office/powerpoint/2010/main" val="122432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E140F-5A42-B171-4115-80B02A3822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E5747-3B13-ED81-6372-A1216F66134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実験結果を示します。ベースラインとしては</a:t>
                </a:r>
                <a:r>
                  <a:rPr lang="en-US" altLang="ja-JP" dirty="0"/>
                  <a:t>9</a:t>
                </a:r>
                <a:r>
                  <a:rPr lang="ja-JP" altLang="en-US" dirty="0"/>
                  <a:t>ラベルあるテキスト分類タスクなのでランダムに解答した場合を設定しました。</a:t>
                </a:r>
                <a:endParaRPr lang="en-US" altLang="ja-JP" dirty="0"/>
              </a:p>
              <a:p>
                <a:r>
                  <a:rPr lang="ja-JP" altLang="en-US" dirty="0"/>
                  <a:t>表より、</a:t>
                </a:r>
                <a:r>
                  <a:rPr lang="en-US" altLang="ja-JP" dirty="0"/>
                  <a:t>accuracy F</a:t>
                </a:r>
                <a:r>
                  <a:rPr lang="ja-JP" altLang="en-US" dirty="0"/>
                  <a:t>値において提案手法が従来手法を上回り、テキスト分類タスクにおける有効性を示すことが出来ました。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D17F4660-30D7-259A-CF5E-13B1C03D21F1}"/>
              </a:ext>
            </a:extLst>
          </p:cNvPr>
          <p:cNvSpPr>
            <a:spLocks noGrp="1"/>
          </p:cNvSpPr>
          <p:nvPr>
            <p:ph type="sldNum" sz="quarter" idx="5"/>
          </p:nvPr>
        </p:nvSpPr>
        <p:spPr/>
        <p:txBody>
          <a:bodyPr/>
          <a:lstStyle/>
          <a:p>
            <a:fld id="{AB4198F6-3BD3-45C7-8FA6-C18C234E0100}" type="slidenum">
              <a:rPr kumimoji="1" lang="ja-JP" altLang="en-US" smtClean="0"/>
              <a:t>22</a:t>
            </a:fld>
            <a:endParaRPr kumimoji="1" lang="ja-JP" altLang="en-US"/>
          </a:p>
        </p:txBody>
      </p:sp>
    </p:spTree>
    <p:extLst>
      <p:ext uri="{BB962C8B-B14F-4D97-AF65-F5344CB8AC3E}">
        <p14:creationId xmlns:p14="http://schemas.microsoft.com/office/powerpoint/2010/main" val="2920449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08C8-4D06-76C0-8B02-A06CD1178B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004A3B-CA98-2138-99EC-8F1BBF44C4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048333-1A92-CF68-1D08-EA18136F6F6D}"/>
              </a:ext>
            </a:extLst>
          </p:cNvPr>
          <p:cNvSpPr>
            <a:spLocks noGrp="1"/>
          </p:cNvSpPr>
          <p:nvPr>
            <p:ph type="body" idx="1"/>
          </p:nvPr>
        </p:nvSpPr>
        <p:spPr/>
        <p:txBody>
          <a:bodyPr/>
          <a:lstStyle/>
          <a:p>
            <a:r>
              <a:rPr lang="en-US" altLang="ja-JP" b="1" dirty="0"/>
              <a:t>[]</a:t>
            </a:r>
          </a:p>
          <a:p>
            <a:r>
              <a:rPr lang="ja-JP" altLang="en-US" dirty="0"/>
              <a:t>次にそれぞれの学習曲線を比較します。</a:t>
            </a:r>
            <a:endParaRPr lang="en-US" altLang="ja-JP" dirty="0"/>
          </a:p>
          <a:p>
            <a:r>
              <a:rPr lang="ja-JP" altLang="en-US" dirty="0"/>
              <a:t>横軸がエポック数で、縦軸がロスの値を表しています。また青色の線が訓練データ、黄色の線が検証データにおけるロスを表しています。</a:t>
            </a:r>
            <a:endParaRPr lang="en-US" altLang="ja-JP" dirty="0"/>
          </a:p>
          <a:p>
            <a:r>
              <a:rPr lang="ja-JP" altLang="en-US" dirty="0"/>
              <a:t>これらの図より、提案手法および、従来手法では問題なく学習が進んだことが分かりますが、</a:t>
            </a:r>
            <a:endParaRPr lang="en-US" altLang="ja-JP" dirty="0"/>
          </a:p>
          <a:p>
            <a:r>
              <a:rPr lang="en-US" altLang="ja-JP" dirty="0" err="1"/>
              <a:t>E_sum</a:t>
            </a:r>
            <a:r>
              <a:rPr lang="ja-JP" altLang="en-US" dirty="0"/>
              <a:t>のみを用いて推定を行った場合は、訓練用データに対しては他の手法と同等に学習が進みましたが、</a:t>
            </a:r>
            <a:endParaRPr lang="en-US" altLang="ja-JP" dirty="0"/>
          </a:p>
          <a:p>
            <a:r>
              <a:rPr lang="ja-JP" altLang="en-US" dirty="0"/>
              <a:t>汎化性能が上がらず精度が出ないという結果になりました。この理由に関しては、</a:t>
            </a:r>
            <a:endParaRPr lang="en-US" altLang="ja-JP" dirty="0"/>
          </a:p>
          <a:p>
            <a:r>
              <a:rPr lang="ja-JP" altLang="en-US" dirty="0"/>
              <a:t>要約文を生成するためのプロンプト内で回答の出力形式を自由にしていたため</a:t>
            </a:r>
            <a:r>
              <a:rPr lang="en-US" altLang="ja-JP" dirty="0"/>
              <a:t>, </a:t>
            </a:r>
            <a:r>
              <a:rPr lang="ja-JP" altLang="en-US" dirty="0"/>
              <a:t>要約文データの一貫性を担保できていなかったことが</a:t>
            </a:r>
            <a:endParaRPr lang="en-US" altLang="ja-JP" dirty="0"/>
          </a:p>
          <a:p>
            <a:r>
              <a:rPr lang="ja-JP" altLang="en-US" dirty="0"/>
              <a:t>原因だと考えられます。</a:t>
            </a:r>
          </a:p>
        </p:txBody>
      </p:sp>
      <p:sp>
        <p:nvSpPr>
          <p:cNvPr id="4" name="スライド番号プレースホルダー 3">
            <a:extLst>
              <a:ext uri="{FF2B5EF4-FFF2-40B4-BE49-F238E27FC236}">
                <a16:creationId xmlns:a16="http://schemas.microsoft.com/office/drawing/2014/main" id="{4B91204D-7D57-9E1D-5183-D58E12BA907D}"/>
              </a:ext>
            </a:extLst>
          </p:cNvPr>
          <p:cNvSpPr>
            <a:spLocks noGrp="1"/>
          </p:cNvSpPr>
          <p:nvPr>
            <p:ph type="sldNum" sz="quarter" idx="5"/>
          </p:nvPr>
        </p:nvSpPr>
        <p:spPr/>
        <p:txBody>
          <a:bodyPr/>
          <a:lstStyle/>
          <a:p>
            <a:fld id="{AB4198F6-3BD3-45C7-8FA6-C18C234E0100}" type="slidenum">
              <a:rPr kumimoji="1" lang="ja-JP" altLang="en-US" smtClean="0"/>
              <a:t>23</a:t>
            </a:fld>
            <a:endParaRPr kumimoji="1" lang="ja-JP" altLang="en-US"/>
          </a:p>
        </p:txBody>
      </p:sp>
    </p:spTree>
    <p:extLst>
      <p:ext uri="{BB962C8B-B14F-4D97-AF65-F5344CB8AC3E}">
        <p14:creationId xmlns:p14="http://schemas.microsoft.com/office/powerpoint/2010/main" val="1205339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3756-5EB7-29AD-3D4B-99AA03BD3D2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1CD9B7-0A50-2993-289B-32C0F078892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B2910B-D189-DEE7-418C-BFF8D57F4A10}"/>
              </a:ext>
            </a:extLst>
          </p:cNvPr>
          <p:cNvSpPr>
            <a:spLocks noGrp="1"/>
          </p:cNvSpPr>
          <p:nvPr>
            <p:ph type="body" idx="1"/>
          </p:nvPr>
        </p:nvSpPr>
        <p:spPr/>
        <p:txBody>
          <a:bodyPr/>
          <a:lstStyle/>
          <a:p>
            <a:r>
              <a:rPr lang="ja-JP" altLang="en-US" sz="700" dirty="0"/>
              <a:t>次に提案手法と従来手法における重みパラメータの学習推移を示します。</a:t>
            </a:r>
            <a:endParaRPr lang="en-US" altLang="ja-JP" sz="700" dirty="0"/>
          </a:p>
          <a:p>
            <a:r>
              <a:rPr lang="ja-JP" altLang="en-US" sz="700" dirty="0"/>
              <a:t>左が提案手法における</a:t>
            </a:r>
            <a:r>
              <a:rPr lang="en-US" altLang="ja-JP" sz="700" dirty="0" err="1"/>
              <a:t>p,q,r</a:t>
            </a:r>
            <a:r>
              <a:rPr lang="en-US" altLang="ja-JP" sz="700" dirty="0"/>
              <a:t> </a:t>
            </a:r>
            <a:r>
              <a:rPr lang="ja-JP" altLang="en-US" sz="700" dirty="0"/>
              <a:t>の推移で右が従来手法</a:t>
            </a:r>
            <a:r>
              <a:rPr lang="en-US" altLang="ja-JP" sz="700" dirty="0"/>
              <a:t>(CAP</a:t>
            </a:r>
            <a:r>
              <a:rPr lang="ja-JP" altLang="en-US" sz="700" dirty="0"/>
              <a:t>層</a:t>
            </a:r>
            <a:r>
              <a:rPr lang="en-US" altLang="ja-JP" sz="700" dirty="0"/>
              <a:t>)</a:t>
            </a:r>
            <a:r>
              <a:rPr lang="ja-JP" altLang="en-US" sz="700" dirty="0"/>
              <a:t>における</a:t>
            </a:r>
            <a:r>
              <a:rPr lang="en-US" altLang="ja-JP" sz="700" dirty="0" err="1"/>
              <a:t>p,q</a:t>
            </a:r>
            <a:r>
              <a:rPr lang="ja-JP" altLang="en-US" sz="700" dirty="0"/>
              <a:t>の学習推移を表しています。</a:t>
            </a:r>
            <a:endParaRPr lang="en-US" altLang="ja-JP" sz="700" dirty="0"/>
          </a:p>
          <a:p>
            <a:r>
              <a:rPr lang="ja-JP" altLang="en-US" sz="700" dirty="0"/>
              <a:t>それぞれ、横軸がエポック数、縦軸が重みパラメータの値を示しています。 青が</a:t>
            </a:r>
            <a:r>
              <a:rPr lang="en-US" altLang="ja-JP" sz="700" dirty="0"/>
              <a:t>p, </a:t>
            </a:r>
            <a:r>
              <a:rPr lang="ja-JP" altLang="en-US" sz="700" dirty="0"/>
              <a:t>黄色が</a:t>
            </a:r>
            <a:r>
              <a:rPr lang="en-US" altLang="ja-JP" sz="700" dirty="0"/>
              <a:t>q, </a:t>
            </a:r>
            <a:r>
              <a:rPr lang="ja-JP" altLang="en-US" sz="700" dirty="0"/>
              <a:t>緑が</a:t>
            </a:r>
            <a:r>
              <a:rPr lang="en-US" altLang="ja-JP" sz="700" dirty="0"/>
              <a:t>r</a:t>
            </a:r>
            <a:r>
              <a:rPr lang="ja-JP" altLang="en-US" sz="700" dirty="0"/>
              <a:t>の推移を表しています。</a:t>
            </a:r>
            <a:endParaRPr lang="en-US" altLang="ja-JP" sz="700" dirty="0"/>
          </a:p>
          <a:p>
            <a:r>
              <a:rPr lang="ja-JP" altLang="en-US" sz="700" dirty="0"/>
              <a:t>学習後のそれぞれのパラメータの値は、提案手法では</a:t>
            </a:r>
            <a:r>
              <a:rPr lang="en-US" altLang="ja-JP" sz="700" dirty="0"/>
              <a:t>p=0.441, q=0.245, r = 0.314 </a:t>
            </a:r>
            <a:r>
              <a:rPr lang="ja-JP" altLang="en-US" sz="700" dirty="0"/>
              <a:t>となり、</a:t>
            </a:r>
            <a:endParaRPr lang="en-US" altLang="ja-JP" sz="700" dirty="0"/>
          </a:p>
          <a:p>
            <a:r>
              <a:rPr lang="ja-JP" altLang="en-US" sz="700" dirty="0"/>
              <a:t>従来手法では</a:t>
            </a:r>
            <a:r>
              <a:rPr lang="en-US" altLang="ja-JP" sz="700" dirty="0"/>
              <a:t>p=0.613, q=0.387</a:t>
            </a:r>
            <a:r>
              <a:rPr lang="ja-JP" altLang="en-US" sz="700" dirty="0"/>
              <a:t>となりました。</a:t>
            </a:r>
            <a:endParaRPr lang="en-US" altLang="ja-JP" sz="700" dirty="0"/>
          </a:p>
          <a:p>
            <a:r>
              <a:rPr lang="ja-JP" altLang="en-US" sz="700" dirty="0"/>
              <a:t>図より、</a:t>
            </a:r>
            <a:r>
              <a:rPr lang="en-US" altLang="ja-JP" sz="700" dirty="0" err="1"/>
              <a:t>p,q</a:t>
            </a:r>
            <a:r>
              <a:rPr lang="ja-JP" altLang="en-US" sz="700" dirty="0"/>
              <a:t>について両方の場合を見てみると</a:t>
            </a:r>
            <a:r>
              <a:rPr lang="en-US" altLang="ja-JP" sz="700" dirty="0"/>
              <a:t>p</a:t>
            </a:r>
            <a:r>
              <a:rPr lang="ja-JP" altLang="en-US" sz="700" dirty="0"/>
              <a:t>が単調に増加し、</a:t>
            </a:r>
            <a:r>
              <a:rPr lang="en-US" altLang="ja-JP" sz="700" dirty="0"/>
              <a:t>q</a:t>
            </a:r>
            <a:r>
              <a:rPr lang="ja-JP" altLang="en-US" sz="700" dirty="0"/>
              <a:t>が単調減少していることから、テキスト分類タスクにおいて</a:t>
            </a:r>
            <a:endParaRPr lang="en-US" altLang="ja-JP" sz="700" dirty="0"/>
          </a:p>
          <a:p>
            <a:r>
              <a:rPr lang="ja-JP" altLang="en-US" sz="700" dirty="0"/>
              <a:t>平均プーリングによって得られた</a:t>
            </a:r>
            <a:r>
              <a:rPr lang="en-US" altLang="ja-JP" sz="700" dirty="0" err="1"/>
              <a:t>Eavg</a:t>
            </a:r>
            <a:r>
              <a:rPr lang="ja-JP" altLang="en-US" sz="700" dirty="0"/>
              <a:t>よりも</a:t>
            </a:r>
            <a:r>
              <a:rPr lang="en-US" altLang="ja-JP" sz="700" dirty="0"/>
              <a:t>[CLS]</a:t>
            </a:r>
            <a:r>
              <a:rPr lang="ja-JP" altLang="en-US" sz="700" dirty="0"/>
              <a:t>トークンに対応する分散表現</a:t>
            </a:r>
            <a:r>
              <a:rPr lang="en-US" altLang="ja-JP" sz="700" dirty="0" err="1"/>
              <a:t>Ecls</a:t>
            </a:r>
            <a:r>
              <a:rPr lang="ja-JP" altLang="en-US" sz="700" dirty="0"/>
              <a:t>の方をより重要視していることが分かりました。</a:t>
            </a:r>
            <a:endParaRPr lang="en-US" altLang="ja-JP" sz="700" dirty="0"/>
          </a:p>
          <a:p>
            <a:endParaRPr lang="en-US" altLang="ja-JP" sz="700" dirty="0"/>
          </a:p>
          <a:p>
            <a:r>
              <a:rPr lang="ja-JP" altLang="en-US" sz="700" dirty="0"/>
              <a:t>そして</a:t>
            </a:r>
            <a:r>
              <a:rPr lang="en-US" altLang="ja-JP" sz="700" dirty="0"/>
              <a:t>, </a:t>
            </a:r>
            <a:r>
              <a:rPr lang="ja-JP" altLang="en-US" sz="700" dirty="0"/>
              <a:t>もしこのタスクが </a:t>
            </a:r>
            <a:r>
              <a:rPr lang="en-US" altLang="ja-JP" sz="700" dirty="0" err="1"/>
              <a:t>Ecls</a:t>
            </a:r>
            <a:r>
              <a:rPr lang="en-US" altLang="ja-JP" sz="700" dirty="0"/>
              <a:t> </a:t>
            </a:r>
            <a:r>
              <a:rPr lang="ja-JP" altLang="en-US" sz="700" dirty="0"/>
              <a:t>に強く依存しているのであれば</a:t>
            </a:r>
            <a:r>
              <a:rPr lang="en-US" altLang="ja-JP" sz="700" dirty="0"/>
              <a:t>, </a:t>
            </a:r>
            <a:r>
              <a:rPr lang="ja-JP" altLang="en-US" sz="700" dirty="0"/>
              <a:t>提案手法において</a:t>
            </a:r>
            <a:r>
              <a:rPr lang="en-US" altLang="ja-JP" sz="700" dirty="0" err="1"/>
              <a:t>Esum</a:t>
            </a:r>
            <a:r>
              <a:rPr lang="ja-JP" altLang="en-US" sz="700" dirty="0"/>
              <a:t>の重み </a:t>
            </a:r>
            <a:r>
              <a:rPr lang="en-US" altLang="ja-JP" sz="700" dirty="0"/>
              <a:t>r </a:t>
            </a:r>
            <a:r>
              <a:rPr lang="ja-JP" altLang="en-US" sz="700" dirty="0"/>
              <a:t>に関しても単調に減少していくと考えられまずが、</a:t>
            </a:r>
            <a:endParaRPr lang="en-US" altLang="ja-JP" sz="700" dirty="0"/>
          </a:p>
          <a:p>
            <a:r>
              <a:rPr lang="ja-JP" altLang="en-US" sz="700" dirty="0"/>
              <a:t>左図のように</a:t>
            </a:r>
            <a:r>
              <a:rPr lang="en-US" altLang="ja-JP" sz="700" dirty="0"/>
              <a:t>, r</a:t>
            </a:r>
            <a:r>
              <a:rPr lang="ja-JP" altLang="en-US" sz="700" dirty="0"/>
              <a:t>の値は一定の値まで減少した後</a:t>
            </a:r>
            <a:r>
              <a:rPr lang="en-US" altLang="ja-JP" sz="700" dirty="0"/>
              <a:t>, </a:t>
            </a:r>
            <a:r>
              <a:rPr lang="ja-JP" altLang="en-US" sz="700" dirty="0"/>
              <a:t>わずかに増加する傾向が見られたため</a:t>
            </a:r>
            <a:r>
              <a:rPr lang="en-US" altLang="ja-JP" sz="700" dirty="0"/>
              <a:t>, </a:t>
            </a:r>
          </a:p>
          <a:p>
            <a:r>
              <a:rPr lang="ja-JP" altLang="en-US" sz="700" dirty="0"/>
              <a:t>この結果から</a:t>
            </a:r>
            <a:r>
              <a:rPr lang="en-US" altLang="ja-JP" sz="700" dirty="0"/>
              <a:t>, </a:t>
            </a:r>
            <a:r>
              <a:rPr lang="en-US" altLang="ja-JP" sz="700" dirty="0" err="1"/>
              <a:t>Esum</a:t>
            </a:r>
            <a:r>
              <a:rPr lang="en-US" altLang="ja-JP" sz="700" dirty="0"/>
              <a:t> </a:t>
            </a:r>
            <a:r>
              <a:rPr lang="ja-JP" altLang="en-US" sz="700" dirty="0"/>
              <a:t>が学習過程においてポジティブな寄与をしていると推測できます</a:t>
            </a:r>
            <a:r>
              <a:rPr lang="en-US" altLang="ja-JP" sz="700" dirty="0"/>
              <a:t>.</a:t>
            </a:r>
            <a:endParaRPr lang="ja-JP" altLang="en-US" dirty="0"/>
          </a:p>
        </p:txBody>
      </p:sp>
      <p:sp>
        <p:nvSpPr>
          <p:cNvPr id="4" name="スライド番号プレースホルダー 3">
            <a:extLst>
              <a:ext uri="{FF2B5EF4-FFF2-40B4-BE49-F238E27FC236}">
                <a16:creationId xmlns:a16="http://schemas.microsoft.com/office/drawing/2014/main" id="{FB55A0E8-1094-FE06-2A26-C82B176D6185}"/>
              </a:ext>
            </a:extLst>
          </p:cNvPr>
          <p:cNvSpPr>
            <a:spLocks noGrp="1"/>
          </p:cNvSpPr>
          <p:nvPr>
            <p:ph type="sldNum" sz="quarter" idx="5"/>
          </p:nvPr>
        </p:nvSpPr>
        <p:spPr/>
        <p:txBody>
          <a:bodyPr/>
          <a:lstStyle/>
          <a:p>
            <a:fld id="{AB4198F6-3BD3-45C7-8FA6-C18C234E0100}" type="slidenum">
              <a:rPr kumimoji="1" lang="ja-JP" altLang="en-US" smtClean="0"/>
              <a:t>24</a:t>
            </a:fld>
            <a:endParaRPr kumimoji="1" lang="ja-JP" altLang="en-US"/>
          </a:p>
        </p:txBody>
      </p:sp>
    </p:spTree>
    <p:extLst>
      <p:ext uri="{BB962C8B-B14F-4D97-AF65-F5344CB8AC3E}">
        <p14:creationId xmlns:p14="http://schemas.microsoft.com/office/powerpoint/2010/main" val="2411715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E5EC-DDFC-1EB6-B786-EBC234F164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8A83A4-0314-CD14-9F54-F4650517A26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さらに、訓練データにおけるトークン数の分布を調べてみたところ、右図のようになりました。</a:t>
                </a:r>
                <a:endParaRPr lang="en-US" altLang="ja-JP" dirty="0"/>
              </a:p>
              <a:p>
                <a:r>
                  <a:rPr lang="ja-JP" altLang="en-US" dirty="0"/>
                  <a:t>横軸が対数スケールでのトークン数で縦軸が度数を示しています。</a:t>
                </a:r>
                <a:endParaRPr lang="en-US" altLang="ja-JP" dirty="0"/>
              </a:p>
              <a:p>
                <a:r>
                  <a:rPr lang="ja-JP" altLang="en-US" dirty="0"/>
                  <a:t>そして紫の元の文章の分布、黄色が要約文の分布を表しており、赤い点線はトークン数が</a:t>
                </a:r>
                <a:r>
                  <a:rPr lang="en-US" altLang="ja-JP" dirty="0"/>
                  <a:t>512</a:t>
                </a:r>
                <a:r>
                  <a:rPr lang="ja-JP" altLang="en-US" dirty="0"/>
                  <a:t>である場合を示しています。</a:t>
                </a:r>
                <a:endParaRPr lang="en-US" altLang="ja-JP" dirty="0"/>
              </a:p>
              <a:p>
                <a:r>
                  <a:rPr lang="ja-JP" altLang="en-US" dirty="0"/>
                  <a:t>この数字は本研究で使用している</a:t>
                </a:r>
                <a:r>
                  <a:rPr lang="en-US" altLang="ja-JP" dirty="0"/>
                  <a:t>BERT</a:t>
                </a:r>
                <a:r>
                  <a:rPr lang="ja-JP" altLang="en-US" dirty="0"/>
                  <a:t>モデルにおける最大入力トークン長です。</a:t>
                </a:r>
                <a:endParaRPr lang="en-US" altLang="ja-JP" dirty="0"/>
              </a:p>
              <a:p>
                <a:endParaRPr lang="en-US" altLang="ja-JP" dirty="0"/>
              </a:p>
              <a:p>
                <a:r>
                  <a:rPr lang="ja-JP" altLang="en-US" dirty="0"/>
                  <a:t>一般的に長い入力系列を扱う場合、</a:t>
                </a:r>
                <a:r>
                  <a:rPr lang="en-US" altLang="ja-JP" dirty="0"/>
                  <a:t>BERT </a:t>
                </a:r>
                <a:r>
                  <a:rPr lang="ja-JP" altLang="en-US" dirty="0"/>
                  <a:t>の最大入力トークン長を超える分に関しては切り捨てられてしまうため、重要な文脈情報が失われる可能性があります。</a:t>
                </a:r>
                <a:endParaRPr lang="en-US" altLang="ja-JP" dirty="0"/>
              </a:p>
              <a:p>
                <a:r>
                  <a:rPr lang="ja-JP" altLang="en-US" dirty="0"/>
                  <a:t>実際に、訓練データにおいてトークン長が</a:t>
                </a:r>
                <a:r>
                  <a:rPr lang="en-US" altLang="ja-JP" dirty="0"/>
                  <a:t>512</a:t>
                </a:r>
                <a:r>
                  <a:rPr lang="ja-JP" altLang="en-US" dirty="0"/>
                  <a:t>を超えるかどうかで仕訳けた結果が、左の表です。</a:t>
                </a:r>
                <a:endParaRPr lang="en-US" altLang="ja-JP" dirty="0"/>
              </a:p>
              <a:p>
                <a:r>
                  <a:rPr lang="ja-JP" altLang="en-US" dirty="0"/>
                  <a:t>原文データにおいて、全体のおよそ</a:t>
                </a:r>
                <a:r>
                  <a:rPr lang="en-US" altLang="ja-JP" dirty="0"/>
                  <a:t>63%</a:t>
                </a:r>
                <a:r>
                  <a:rPr lang="ja-JP" altLang="en-US" dirty="0"/>
                  <a:t>が</a:t>
                </a:r>
                <a:r>
                  <a:rPr lang="en-US" altLang="ja-JP" dirty="0"/>
                  <a:t>512</a:t>
                </a:r>
                <a:r>
                  <a:rPr lang="ja-JP" altLang="en-US" dirty="0"/>
                  <a:t>トークンを超えていたのに対し、要約文データでは全体の</a:t>
                </a:r>
                <a:r>
                  <a:rPr lang="en-US" altLang="ja-JP" dirty="0"/>
                  <a:t>0.18%</a:t>
                </a:r>
                <a:r>
                  <a:rPr lang="ja-JP" altLang="en-US" dirty="0"/>
                  <a:t>と大幅に減少していることから</a:t>
                </a:r>
                <a:endParaRPr lang="en-US" altLang="ja-JP" dirty="0"/>
              </a:p>
              <a:p>
                <a:r>
                  <a:rPr lang="ja-JP" altLang="en-US" b="1" dirty="0"/>
                  <a:t>提案手法において精度が従来手法を上回ったのは、要約文データにおける </a:t>
                </a:r>
                <a:r>
                  <a:rPr lang="en-US" altLang="ja-JP" b="1" dirty="0"/>
                  <a:t>[CLS] </a:t>
                </a:r>
                <a:r>
                  <a:rPr lang="ja-JP" altLang="en-US" b="1" dirty="0"/>
                  <a:t>トークンの埋め込み表現 </a:t>
                </a:r>
                <a:r>
                  <a:rPr lang="en-US" altLang="ja-JP" b="1" dirty="0" err="1"/>
                  <a:t>E_sum</a:t>
                </a:r>
                <a:r>
                  <a:rPr lang="en-US" altLang="ja-JP" b="1" dirty="0"/>
                  <a:t> </a:t>
                </a:r>
                <a:r>
                  <a:rPr lang="ja-JP" altLang="en-US" b="1" dirty="0"/>
                  <a:t>を学習に組み込むことで</a:t>
                </a:r>
                <a:r>
                  <a:rPr lang="en-US" altLang="ja-JP" b="1" dirty="0"/>
                  <a:t>, </a:t>
                </a:r>
              </a:p>
              <a:p>
                <a:r>
                  <a:rPr lang="ja-JP" altLang="en-US" b="1" dirty="0"/>
                  <a:t>従来手法では学習時に欠損してしまっていた原文データの重要な文脈情報を補完したか</a:t>
                </a:r>
                <a:r>
                  <a:rPr lang="en-US" altLang="ja-JP" b="1" dirty="0"/>
                  <a:t>, </a:t>
                </a:r>
              </a:p>
              <a:p>
                <a:r>
                  <a:rPr lang="ja-JP" altLang="en-US" b="1" dirty="0"/>
                  <a:t>原文データ内に含まれるキーワードが強調されたことが原因であると考えられます</a:t>
                </a:r>
                <a:r>
                  <a:rPr lang="en-US" altLang="ja-JP" b="1" dirty="0"/>
                  <a:t>.</a:t>
                </a:r>
              </a:p>
              <a:p>
                <a:endParaRPr lang="ja-JP" altLang="en-US" dirty="0"/>
              </a:p>
            </p:txBody>
          </p:sp>
        </mc:Choice>
        <mc:Fallback xmlns="">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5BED1D96-20BA-640D-670D-9B139F172145}"/>
              </a:ext>
            </a:extLst>
          </p:cNvPr>
          <p:cNvSpPr>
            <a:spLocks noGrp="1"/>
          </p:cNvSpPr>
          <p:nvPr>
            <p:ph type="sldNum" sz="quarter" idx="5"/>
          </p:nvPr>
        </p:nvSpPr>
        <p:spPr/>
        <p:txBody>
          <a:bodyPr/>
          <a:lstStyle/>
          <a:p>
            <a:fld id="{AB4198F6-3BD3-45C7-8FA6-C18C234E0100}" type="slidenum">
              <a:rPr kumimoji="1" lang="ja-JP" altLang="en-US" smtClean="0"/>
              <a:t>25</a:t>
            </a:fld>
            <a:endParaRPr kumimoji="1" lang="ja-JP" altLang="en-US"/>
          </a:p>
        </p:txBody>
      </p:sp>
    </p:spTree>
    <p:extLst>
      <p:ext uri="{BB962C8B-B14F-4D97-AF65-F5344CB8AC3E}">
        <p14:creationId xmlns:p14="http://schemas.microsoft.com/office/powerpoint/2010/main" val="50620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C97C2-AD04-AF12-F724-0879AAB063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4979A-8938-88BE-B71B-07C9F2D514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4CA3C2-C385-824C-E5C1-8D9C6C004256}"/>
              </a:ext>
            </a:extLst>
          </p:cNvPr>
          <p:cNvSpPr>
            <a:spLocks noGrp="1"/>
          </p:cNvSpPr>
          <p:nvPr>
            <p:ph type="body" idx="1"/>
          </p:nvPr>
        </p:nvSpPr>
        <p:spPr/>
        <p:txBody>
          <a:bodyPr/>
          <a:lstStyle/>
          <a:p>
            <a:r>
              <a:rPr lang="ja-JP" altLang="en-US" dirty="0"/>
              <a:t>実際に、従来手法では間違って </a:t>
            </a:r>
            <a:r>
              <a:rPr lang="en-US" altLang="ja-JP" dirty="0"/>
              <a:t>Peachy </a:t>
            </a:r>
            <a:r>
              <a:rPr lang="ja-JP" altLang="en-US" dirty="0"/>
              <a:t>と判断され、提案手法でのみ </a:t>
            </a:r>
            <a:r>
              <a:rPr lang="en-US" altLang="ja-JP" dirty="0"/>
              <a:t>MOVIE ENTER </a:t>
            </a:r>
            <a:r>
              <a:rPr lang="ja-JP" altLang="en-US" dirty="0"/>
              <a:t>だと正解したデータの例を示します。</a:t>
            </a:r>
            <a:endParaRPr lang="en-US" altLang="ja-JP" dirty="0"/>
          </a:p>
          <a:p>
            <a:r>
              <a:rPr lang="en-US" altLang="ja-JP" dirty="0"/>
              <a:t>Peachy</a:t>
            </a:r>
            <a:r>
              <a:rPr lang="ja-JP" altLang="en-US" dirty="0"/>
              <a:t>カテゴリは若い女性を対象とした、ライススタイルやファッション、モデルや芸能人の記事カテゴリです。</a:t>
            </a:r>
            <a:endParaRPr lang="en-US" altLang="ja-JP" dirty="0"/>
          </a:p>
          <a:p>
            <a:endParaRPr lang="en-US" altLang="ja-JP" dirty="0"/>
          </a:p>
          <a:p>
            <a:r>
              <a:rPr lang="ja-JP" altLang="en-US" dirty="0"/>
              <a:t>この記事は、あるハリウッド女優のキャリア紹介と共に彼女の出演している映画の試写会を宣伝している</a:t>
            </a:r>
            <a:r>
              <a:rPr lang="en-US" altLang="ja-JP" dirty="0"/>
              <a:t>MOVIE ENTER</a:t>
            </a:r>
            <a:r>
              <a:rPr lang="ja-JP" altLang="en-US" dirty="0"/>
              <a:t>の記事です。</a:t>
            </a:r>
            <a:endParaRPr lang="en-US" altLang="ja-JP" dirty="0"/>
          </a:p>
          <a:p>
            <a:r>
              <a:rPr lang="ja-JP" altLang="en-US" dirty="0"/>
              <a:t>要約文にはこの内容がしっかりとすべて含まれているのに対して、</a:t>
            </a:r>
            <a:endParaRPr lang="en-US" altLang="ja-JP" dirty="0"/>
          </a:p>
          <a:p>
            <a:r>
              <a:rPr lang="ja-JP" altLang="en-US" dirty="0"/>
              <a:t>原文データでは試写会に関する情報が</a:t>
            </a:r>
            <a:r>
              <a:rPr lang="en-US" altLang="ja-JP" dirty="0"/>
              <a:t>BERT</a:t>
            </a:r>
            <a:r>
              <a:rPr lang="ja-JP" altLang="en-US" dirty="0"/>
              <a:t>に入力できる</a:t>
            </a:r>
            <a:r>
              <a:rPr lang="en-US" altLang="ja-JP" dirty="0"/>
              <a:t>512</a:t>
            </a:r>
            <a:r>
              <a:rPr lang="ja-JP" altLang="en-US" dirty="0"/>
              <a:t>トークン目よりも後ろにあるため、抜け落ちており、</a:t>
            </a:r>
            <a:endParaRPr lang="en-US" altLang="ja-JP" dirty="0"/>
          </a:p>
          <a:p>
            <a:r>
              <a:rPr lang="ja-JP" altLang="en-US" dirty="0"/>
              <a:t>入力された原文データの中身だけでは人気のハリウッド女優についてのみ語られているため、推定に失敗したと考えられます。</a:t>
            </a:r>
            <a:endParaRPr lang="en-US" altLang="ja-JP" dirty="0"/>
          </a:p>
        </p:txBody>
      </p:sp>
      <p:sp>
        <p:nvSpPr>
          <p:cNvPr id="4" name="スライド番号プレースホルダー 3">
            <a:extLst>
              <a:ext uri="{FF2B5EF4-FFF2-40B4-BE49-F238E27FC236}">
                <a16:creationId xmlns:a16="http://schemas.microsoft.com/office/drawing/2014/main" id="{73555FD5-0668-2514-EB35-558BBC84A241}"/>
              </a:ext>
            </a:extLst>
          </p:cNvPr>
          <p:cNvSpPr>
            <a:spLocks noGrp="1"/>
          </p:cNvSpPr>
          <p:nvPr>
            <p:ph type="sldNum" sz="quarter" idx="5"/>
          </p:nvPr>
        </p:nvSpPr>
        <p:spPr/>
        <p:txBody>
          <a:bodyPr/>
          <a:lstStyle/>
          <a:p>
            <a:fld id="{AB4198F6-3BD3-45C7-8FA6-C18C234E0100}" type="slidenum">
              <a:rPr kumimoji="1" lang="ja-JP" altLang="en-US" smtClean="0"/>
              <a:t>26</a:t>
            </a:fld>
            <a:endParaRPr kumimoji="1" lang="ja-JP" altLang="en-US"/>
          </a:p>
        </p:txBody>
      </p:sp>
    </p:spTree>
    <p:extLst>
      <p:ext uri="{BB962C8B-B14F-4D97-AF65-F5344CB8AC3E}">
        <p14:creationId xmlns:p14="http://schemas.microsoft.com/office/powerpoint/2010/main" val="1874582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54B3A-D7EC-485B-B9EE-5123D57E41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8034ED-A4EB-5D89-3871-197B21168E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247C9E-0110-B62D-E8E8-540D09B0EC2E}"/>
              </a:ext>
            </a:extLst>
          </p:cNvPr>
          <p:cNvSpPr>
            <a:spLocks noGrp="1"/>
          </p:cNvSpPr>
          <p:nvPr>
            <p:ph type="body" idx="1"/>
          </p:nvPr>
        </p:nvSpPr>
        <p:spPr/>
        <p:txBody>
          <a:bodyPr/>
          <a:lstStyle/>
          <a:p>
            <a:r>
              <a:rPr kumimoji="1" lang="en-US" altLang="ja-JP" b="1" dirty="0"/>
              <a:t>[]</a:t>
            </a:r>
          </a:p>
          <a:p>
            <a:r>
              <a:rPr kumimoji="1" lang="ja-JP" altLang="en-US" dirty="0"/>
              <a:t>最後に、まとめと今後の課題です</a:t>
            </a:r>
          </a:p>
        </p:txBody>
      </p:sp>
      <p:sp>
        <p:nvSpPr>
          <p:cNvPr id="4" name="スライド番号プレースホルダー 3">
            <a:extLst>
              <a:ext uri="{FF2B5EF4-FFF2-40B4-BE49-F238E27FC236}">
                <a16:creationId xmlns:a16="http://schemas.microsoft.com/office/drawing/2014/main" id="{9FFFDB47-1C40-45BE-F535-31891C710196}"/>
              </a:ext>
            </a:extLst>
          </p:cNvPr>
          <p:cNvSpPr>
            <a:spLocks noGrp="1"/>
          </p:cNvSpPr>
          <p:nvPr>
            <p:ph type="sldNum" sz="quarter" idx="5"/>
          </p:nvPr>
        </p:nvSpPr>
        <p:spPr/>
        <p:txBody>
          <a:bodyPr/>
          <a:lstStyle/>
          <a:p>
            <a:fld id="{AB4198F6-3BD3-45C7-8FA6-C18C234E0100}" type="slidenum">
              <a:rPr kumimoji="1" lang="ja-JP" altLang="en-US" smtClean="0"/>
              <a:t>27</a:t>
            </a:fld>
            <a:endParaRPr kumimoji="1" lang="ja-JP" altLang="en-US"/>
          </a:p>
        </p:txBody>
      </p:sp>
    </p:spTree>
    <p:extLst>
      <p:ext uri="{BB962C8B-B14F-4D97-AF65-F5344CB8AC3E}">
        <p14:creationId xmlns:p14="http://schemas.microsoft.com/office/powerpoint/2010/main" val="324052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en-US" altLang="ja-JP" sz="1200" cap="none" dirty="0">
                <a:solidFill>
                  <a:schemeClr val="tx1">
                    <a:lumMod val="95000"/>
                  </a:schemeClr>
                </a:solidFill>
              </a:rPr>
              <a:t>LLM </a:t>
            </a:r>
            <a:r>
              <a:rPr lang="ja-JP" altLang="en-US" sz="1200" cap="none" dirty="0">
                <a:solidFill>
                  <a:schemeClr val="tx1">
                    <a:lumMod val="95000"/>
                  </a:schemeClr>
                </a:solidFill>
              </a:rPr>
              <a:t>を用いて原文データから要約文を事前に生成し</a:t>
            </a:r>
            <a:r>
              <a:rPr lang="en-US" altLang="ja-JP" sz="1200" cap="none" dirty="0">
                <a:solidFill>
                  <a:schemeClr val="tx1">
                    <a:lumMod val="95000"/>
                  </a:schemeClr>
                </a:solidFill>
              </a:rPr>
              <a:t>,</a:t>
            </a:r>
            <a:br>
              <a:rPr lang="en-US" altLang="ja-JP" sz="1200" cap="none" dirty="0">
                <a:solidFill>
                  <a:schemeClr val="tx1">
                    <a:lumMod val="95000"/>
                  </a:schemeClr>
                </a:solidFill>
              </a:rPr>
            </a:br>
            <a:r>
              <a:rPr lang="ja-JP" altLang="en-US" sz="1200" cap="none" dirty="0">
                <a:solidFill>
                  <a:schemeClr val="tx1">
                    <a:lumMod val="95000"/>
                  </a:schemeClr>
                </a:solidFill>
              </a:rPr>
              <a:t>要約文から得た分散表現を先行研究である </a:t>
            </a:r>
            <a:r>
              <a:rPr lang="en-US" altLang="ja-JP" sz="1200" cap="none" dirty="0">
                <a:solidFill>
                  <a:schemeClr val="tx1">
                    <a:lumMod val="95000"/>
                  </a:schemeClr>
                </a:solidFill>
              </a:rPr>
              <a:t>CAP </a:t>
            </a:r>
            <a:r>
              <a:rPr lang="ja-JP" altLang="en-US" sz="1200" cap="none" dirty="0">
                <a:solidFill>
                  <a:schemeClr val="tx1">
                    <a:lumMod val="95000"/>
                  </a:schemeClr>
                </a:solidFill>
              </a:rPr>
              <a:t>層に</a:t>
            </a:r>
            <a:br>
              <a:rPr lang="en-US" altLang="ja-JP" sz="1200" cap="none" dirty="0">
                <a:solidFill>
                  <a:schemeClr val="tx1">
                    <a:lumMod val="95000"/>
                  </a:schemeClr>
                </a:solidFill>
              </a:rPr>
            </a:br>
            <a:r>
              <a:rPr lang="ja-JP" altLang="en-US" sz="1200" cap="none" dirty="0">
                <a:solidFill>
                  <a:schemeClr val="tx1">
                    <a:lumMod val="95000"/>
                  </a:schemeClr>
                </a:solidFill>
              </a:rPr>
              <a:t>組み込んだ新たなプーリング手法について提案しました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cap="none" dirty="0">
                <a:solidFill>
                  <a:schemeClr val="tx1">
                    <a:lumMod val="95000"/>
                  </a:schemeClr>
                </a:solidFill>
              </a:rPr>
              <a:t>そしてテキスト分類タスクにおいて </a:t>
            </a:r>
            <a:r>
              <a:rPr lang="en-US" altLang="ja-JP" sz="1200" cap="none" dirty="0">
                <a:solidFill>
                  <a:schemeClr val="tx1">
                    <a:lumMod val="95000"/>
                  </a:schemeClr>
                </a:solidFill>
              </a:rPr>
              <a:t>Accuracy, F1 </a:t>
            </a:r>
            <a:r>
              <a:rPr lang="ja-JP" altLang="en-US" sz="1200" cap="none" dirty="0">
                <a:solidFill>
                  <a:schemeClr val="tx1">
                    <a:lumMod val="95000"/>
                  </a:schemeClr>
                </a:solidFill>
              </a:rPr>
              <a:t>値ともに</a:t>
            </a:r>
            <a:br>
              <a:rPr lang="en-US" altLang="ja-JP" sz="1200" cap="none" dirty="0">
                <a:solidFill>
                  <a:schemeClr val="tx1">
                    <a:lumMod val="95000"/>
                  </a:schemeClr>
                </a:solidFill>
              </a:rPr>
            </a:br>
            <a:r>
              <a:rPr lang="ja-JP" altLang="en-US" sz="1200" cap="none" dirty="0">
                <a:solidFill>
                  <a:schemeClr val="tx1">
                    <a:lumMod val="95000"/>
                  </a:schemeClr>
                </a:solidFill>
              </a:rPr>
              <a:t>提案手法が従来手法を上回り</a:t>
            </a:r>
            <a:r>
              <a:rPr lang="en-US" altLang="ja-JP" sz="1200" cap="none" dirty="0">
                <a:solidFill>
                  <a:schemeClr val="tx1">
                    <a:lumMod val="95000"/>
                  </a:schemeClr>
                </a:solidFill>
              </a:rPr>
              <a:t>, </a:t>
            </a:r>
            <a:r>
              <a:rPr lang="ja-JP" altLang="en-US" sz="1200" cap="none" dirty="0">
                <a:solidFill>
                  <a:schemeClr val="tx1">
                    <a:lumMod val="95000"/>
                  </a:schemeClr>
                </a:solidFill>
              </a:rPr>
              <a:t>その有効性を確認することができました。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28</a:t>
            </a:fld>
            <a:endParaRPr kumimoji="1" lang="ja-JP" altLang="en-US"/>
          </a:p>
        </p:txBody>
      </p:sp>
    </p:spTree>
    <p:extLst>
      <p:ext uri="{BB962C8B-B14F-4D97-AF65-F5344CB8AC3E}">
        <p14:creationId xmlns:p14="http://schemas.microsoft.com/office/powerpoint/2010/main" val="1177883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02E11-E49A-0112-5254-56CE61FBE6E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29A4EF-DD8B-0758-6980-724E48EA14E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1E4EC5-A223-82D8-95F6-CFF5338722C5}"/>
              </a:ext>
            </a:extLst>
          </p:cNvPr>
          <p:cNvSpPr>
            <a:spLocks noGrp="1"/>
          </p:cNvSpPr>
          <p:nvPr>
            <p:ph type="body" idx="1"/>
          </p:nvPr>
        </p:nvSpPr>
        <p:spPr/>
        <p:txBody>
          <a:bodyPr/>
          <a:lstStyle/>
          <a:p>
            <a:r>
              <a:rPr kumimoji="1" lang="ja-JP" altLang="en-US" dirty="0"/>
              <a:t>今後の課題としては</a:t>
            </a:r>
            <a:endParaRPr kumimoji="1" lang="en-US" altLang="ja-JP" dirty="0"/>
          </a:p>
          <a:p>
            <a:pPr>
              <a:buFont typeface="Arial" panose="020B0604020202020204" pitchFamily="34" charset="0"/>
              <a:buChar char="•"/>
            </a:pPr>
            <a:r>
              <a:rPr lang="ja-JP" altLang="en-US" sz="1200" cap="none" dirty="0">
                <a:solidFill>
                  <a:schemeClr val="tx1">
                    <a:lumMod val="95000"/>
                  </a:schemeClr>
                </a:solidFill>
              </a:rPr>
              <a:t>要約文に対する妥当性の検討</a:t>
            </a:r>
            <a:br>
              <a:rPr lang="en-US" altLang="ja-JP" sz="1200" cap="none" dirty="0">
                <a:solidFill>
                  <a:schemeClr val="tx1">
                    <a:lumMod val="95000"/>
                  </a:schemeClr>
                </a:solidFill>
              </a:rPr>
            </a:br>
            <a:r>
              <a:rPr lang="ja-JP" altLang="en-US" sz="1200" cap="none" dirty="0">
                <a:solidFill>
                  <a:schemeClr val="tx1">
                    <a:lumMod val="95000"/>
                  </a:schemeClr>
                </a:solidFill>
              </a:rPr>
              <a:t>および生成手法の改善</a:t>
            </a:r>
            <a:endParaRPr lang="en-US" altLang="ja-JP" sz="1200" cap="none" dirty="0">
              <a:solidFill>
                <a:schemeClr val="tx1">
                  <a:lumMod val="95000"/>
                </a:schemeClr>
              </a:solidFill>
            </a:endParaRPr>
          </a:p>
          <a:p>
            <a:pPr>
              <a:buFont typeface="Arial" panose="020B0604020202020204" pitchFamily="34" charset="0"/>
              <a:buNone/>
            </a:pPr>
            <a:r>
              <a:rPr lang="ja-JP" altLang="en-US" sz="1200" cap="none" dirty="0">
                <a:solidFill>
                  <a:schemeClr val="tx1">
                    <a:lumMod val="95000"/>
                  </a:schemeClr>
                </a:solidFill>
              </a:rPr>
              <a:t>や</a:t>
            </a:r>
            <a:endParaRPr lang="en-US" altLang="ja-JP" sz="1200" cap="none" dirty="0">
              <a:solidFill>
                <a:schemeClr val="tx1">
                  <a:lumMod val="95000"/>
                </a:schemeClr>
              </a:solidFill>
            </a:endParaRPr>
          </a:p>
          <a:p>
            <a:pPr>
              <a:buFont typeface="Arial" panose="020B0604020202020204" pitchFamily="34" charset="0"/>
              <a:buChar char="•"/>
            </a:pPr>
            <a:r>
              <a:rPr lang="ja-JP" altLang="en-US" sz="1200" cap="none" dirty="0">
                <a:solidFill>
                  <a:schemeClr val="tx1">
                    <a:lumMod val="95000"/>
                  </a:schemeClr>
                </a:solidFill>
              </a:rPr>
              <a:t>他のタスクやデータセットにおける</a:t>
            </a:r>
            <a:br>
              <a:rPr lang="en-US" altLang="ja-JP" sz="1200" cap="none" dirty="0">
                <a:solidFill>
                  <a:schemeClr val="tx1">
                    <a:lumMod val="95000"/>
                  </a:schemeClr>
                </a:solidFill>
              </a:rPr>
            </a:br>
            <a:r>
              <a:rPr lang="ja-JP" altLang="en-US" sz="1200" cap="none" dirty="0">
                <a:solidFill>
                  <a:schemeClr val="tx1">
                    <a:lumMod val="95000"/>
                  </a:schemeClr>
                </a:solidFill>
              </a:rPr>
              <a:t>提案手法の有効性の検証</a:t>
            </a:r>
            <a:r>
              <a:rPr lang="en-US" altLang="ja-JP" sz="1200" cap="none" dirty="0">
                <a:solidFill>
                  <a:schemeClr val="tx1">
                    <a:lumMod val="95000"/>
                  </a:schemeClr>
                </a:solidFill>
              </a:rPr>
              <a:t>,</a:t>
            </a:r>
          </a:p>
          <a:p>
            <a:pPr marL="0" indent="0">
              <a:buNone/>
            </a:pPr>
            <a:endParaRPr lang="en-US" altLang="ja-JP" sz="1200" cap="none" dirty="0">
              <a:solidFill>
                <a:schemeClr val="tx1">
                  <a:lumMod val="95000"/>
                </a:schemeClr>
              </a:solidFill>
            </a:endParaRPr>
          </a:p>
          <a:p>
            <a:pPr>
              <a:buFont typeface="Arial" panose="020B0604020202020204" pitchFamily="34" charset="0"/>
              <a:buChar char="•"/>
            </a:pPr>
            <a:r>
              <a:rPr lang="ja-JP" altLang="en-US" sz="1200" dirty="0">
                <a:solidFill>
                  <a:schemeClr val="tx1"/>
                </a:solidFill>
              </a:rPr>
              <a:t>長い入力系列を扱うことができ</a:t>
            </a:r>
            <a:r>
              <a:rPr lang="ja-JP" altLang="en-US" sz="1200" dirty="0"/>
              <a:t>る汎用的かつ低コストな</a:t>
            </a:r>
            <a:br>
              <a:rPr lang="en-US" altLang="ja-JP" sz="1200" dirty="0"/>
            </a:br>
            <a:r>
              <a:rPr lang="ja-JP" altLang="en-US" sz="1200" dirty="0">
                <a:solidFill>
                  <a:schemeClr val="tx1"/>
                </a:solidFill>
              </a:rPr>
              <a:t>プーリング手法の模索</a:t>
            </a:r>
            <a:endParaRPr lang="en-US" altLang="ja-JP" sz="1200" dirty="0">
              <a:solidFill>
                <a:schemeClr val="tx1"/>
              </a:solidFill>
            </a:endParaRPr>
          </a:p>
          <a:p>
            <a:pPr>
              <a:buFont typeface="Arial" panose="020B0604020202020204" pitchFamily="34" charset="0"/>
              <a:buChar char="•"/>
            </a:pPr>
            <a:r>
              <a:rPr lang="ja-JP" altLang="en-US" sz="1200" cap="none" dirty="0">
                <a:solidFill>
                  <a:schemeClr val="tx1"/>
                </a:solidFill>
              </a:rPr>
              <a:t>などが挙げられます。</a:t>
            </a:r>
            <a:endParaRPr lang="en-US" altLang="ja-JP" sz="1200" cap="none" dirty="0">
              <a:solidFill>
                <a:schemeClr val="tx1">
                  <a:lumMod val="95000"/>
                </a:schemeClr>
              </a:solidFill>
            </a:endParaRPr>
          </a:p>
          <a:p>
            <a:endParaRPr kumimoji="1" lang="en-US" altLang="ja-JP" dirty="0"/>
          </a:p>
        </p:txBody>
      </p:sp>
      <p:sp>
        <p:nvSpPr>
          <p:cNvPr id="4" name="スライド番号プレースホルダー 3">
            <a:extLst>
              <a:ext uri="{FF2B5EF4-FFF2-40B4-BE49-F238E27FC236}">
                <a16:creationId xmlns:a16="http://schemas.microsoft.com/office/drawing/2014/main" id="{04D3AAD6-AD1E-0ED0-9910-A6C93A8FA1FC}"/>
              </a:ext>
            </a:extLst>
          </p:cNvPr>
          <p:cNvSpPr>
            <a:spLocks noGrp="1"/>
          </p:cNvSpPr>
          <p:nvPr>
            <p:ph type="sldNum" sz="quarter" idx="5"/>
          </p:nvPr>
        </p:nvSpPr>
        <p:spPr/>
        <p:txBody>
          <a:bodyPr/>
          <a:lstStyle/>
          <a:p>
            <a:fld id="{AB4198F6-3BD3-45C7-8FA6-C18C234E0100}" type="slidenum">
              <a:rPr kumimoji="1" lang="ja-JP" altLang="en-US" smtClean="0"/>
              <a:t>29</a:t>
            </a:fld>
            <a:endParaRPr kumimoji="1" lang="ja-JP" altLang="en-US"/>
          </a:p>
        </p:txBody>
      </p:sp>
    </p:spTree>
    <p:extLst>
      <p:ext uri="{BB962C8B-B14F-4D97-AF65-F5344CB8AC3E}">
        <p14:creationId xmlns:p14="http://schemas.microsoft.com/office/powerpoint/2010/main" val="83190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a:t>
            </a:fld>
            <a:endParaRPr kumimoji="1" lang="ja-JP" altLang="en-US"/>
          </a:p>
        </p:txBody>
      </p:sp>
    </p:spTree>
    <p:extLst>
      <p:ext uri="{BB962C8B-B14F-4D97-AF65-F5344CB8AC3E}">
        <p14:creationId xmlns:p14="http://schemas.microsoft.com/office/powerpoint/2010/main" val="413330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30</a:t>
            </a:fld>
            <a:endParaRPr kumimoji="1" lang="ja-JP" altLang="en-US"/>
          </a:p>
        </p:txBody>
      </p:sp>
    </p:spTree>
    <p:extLst>
      <p:ext uri="{BB962C8B-B14F-4D97-AF65-F5344CB8AC3E}">
        <p14:creationId xmlns:p14="http://schemas.microsoft.com/office/powerpoint/2010/main" val="1580723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A65FD-FE04-5B17-143F-64893CECBA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E9CB35-5529-2412-4BB2-DE7DF77879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58C60CC-22CF-7551-4F0C-8AFE29EA8521}"/>
              </a:ext>
            </a:extLst>
          </p:cNvPr>
          <p:cNvSpPr>
            <a:spLocks noGrp="1"/>
          </p:cNvSpPr>
          <p:nvPr>
            <p:ph type="body" idx="1"/>
          </p:nvPr>
        </p:nvSpPr>
        <p:spPr/>
        <p:txBody>
          <a:bodyPr/>
          <a:lstStyle/>
          <a:p>
            <a:r>
              <a:rPr lang="en-US" altLang="ja-JP" dirty="0"/>
              <a:t>Livedoor Homme =&gt; </a:t>
            </a:r>
            <a:r>
              <a:rPr lang="en-US" altLang="ja-JP" b="0" i="0" dirty="0">
                <a:solidFill>
                  <a:srgbClr val="333333"/>
                </a:solidFill>
                <a:effectLst/>
                <a:latin typeface="Helvetica Neue"/>
              </a:rPr>
              <a:t>30</a:t>
            </a:r>
            <a:r>
              <a:rPr lang="ja-JP" altLang="en-US" b="0" i="0" dirty="0">
                <a:solidFill>
                  <a:srgbClr val="333333"/>
                </a:solidFill>
                <a:effectLst/>
                <a:latin typeface="Helvetica Neue"/>
              </a:rPr>
              <a:t>歳以上の働く男性向け、マンション、デジタル用品、車、スポーツなどのニュース記事をピックアップして提供するほか、エンタテインメントや独自取材によるインタビューなども展開する。</a:t>
            </a:r>
            <a:endParaRPr kumimoji="1" lang="en-US" altLang="ja-JP" sz="1200" dirty="0"/>
          </a:p>
          <a:p>
            <a:endParaRPr lang="ja-JP" altLang="en-US" dirty="0"/>
          </a:p>
        </p:txBody>
      </p:sp>
      <p:sp>
        <p:nvSpPr>
          <p:cNvPr id="4" name="スライド番号プレースホルダー 3">
            <a:extLst>
              <a:ext uri="{FF2B5EF4-FFF2-40B4-BE49-F238E27FC236}">
                <a16:creationId xmlns:a16="http://schemas.microsoft.com/office/drawing/2014/main" id="{965A6808-E536-5478-E6A7-C0638949794A}"/>
              </a:ext>
            </a:extLst>
          </p:cNvPr>
          <p:cNvSpPr>
            <a:spLocks noGrp="1"/>
          </p:cNvSpPr>
          <p:nvPr>
            <p:ph type="sldNum" sz="quarter" idx="5"/>
          </p:nvPr>
        </p:nvSpPr>
        <p:spPr/>
        <p:txBody>
          <a:bodyPr/>
          <a:lstStyle/>
          <a:p>
            <a:fld id="{AB4198F6-3BD3-45C7-8FA6-C18C234E0100}" type="slidenum">
              <a:rPr kumimoji="1" lang="ja-JP" altLang="en-US" smtClean="0"/>
              <a:t>32</a:t>
            </a:fld>
            <a:endParaRPr kumimoji="1" lang="ja-JP" altLang="en-US"/>
          </a:p>
        </p:txBody>
      </p:sp>
    </p:spTree>
    <p:extLst>
      <p:ext uri="{BB962C8B-B14F-4D97-AF65-F5344CB8AC3E}">
        <p14:creationId xmlns:p14="http://schemas.microsoft.com/office/powerpoint/2010/main" val="2586169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BFBEE-4040-CAEE-0063-24E95737C0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20B591-A834-657B-082A-2641C484478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67DB26CF-55C7-FB27-AD2E-24F2B1412189}"/>
              </a:ext>
            </a:extLst>
          </p:cNvPr>
          <p:cNvSpPr>
            <a:spLocks noGrp="1"/>
          </p:cNvSpPr>
          <p:nvPr>
            <p:ph type="sldNum" sz="quarter" idx="5"/>
          </p:nvPr>
        </p:nvSpPr>
        <p:spPr/>
        <p:txBody>
          <a:bodyPr/>
          <a:lstStyle/>
          <a:p>
            <a:fld id="{AB4198F6-3BD3-45C7-8FA6-C18C234E0100}" type="slidenum">
              <a:rPr kumimoji="1" lang="ja-JP" altLang="en-US" smtClean="0"/>
              <a:t>33</a:t>
            </a:fld>
            <a:endParaRPr kumimoji="1" lang="ja-JP" altLang="en-US"/>
          </a:p>
        </p:txBody>
      </p:sp>
    </p:spTree>
    <p:extLst>
      <p:ext uri="{BB962C8B-B14F-4D97-AF65-F5344CB8AC3E}">
        <p14:creationId xmlns:p14="http://schemas.microsoft.com/office/powerpoint/2010/main" val="254133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l" rtl="0">
              <a:spcBef>
                <a:spcPts val="0"/>
              </a:spcBef>
              <a:spcAft>
                <a:spcPts val="0"/>
              </a:spcAft>
              <a:buNone/>
            </a:pPr>
            <a:r>
              <a:rPr lang="ja-JP" altLang="en-US" dirty="0"/>
              <a:t>近年、</a:t>
            </a:r>
            <a:r>
              <a:rPr lang="ja-JP" altLang="en-US" sz="1200" b="1" dirty="0">
                <a:latin typeface="+mn-ea"/>
                <a:ea typeface="+mn-ea"/>
              </a:rPr>
              <a:t>大規模言語モデル </a:t>
            </a:r>
            <a:r>
              <a:rPr lang="en-US" altLang="ja-JP" sz="1200" dirty="0">
                <a:latin typeface="+mn-ea"/>
                <a:ea typeface="+mn-ea"/>
              </a:rPr>
              <a:t>(LLM) </a:t>
            </a:r>
            <a:r>
              <a:rPr lang="ja-JP" altLang="en-US" sz="1200" dirty="0">
                <a:latin typeface="+mn-ea"/>
                <a:ea typeface="+mn-ea"/>
              </a:rPr>
              <a:t>の進化に伴って</a:t>
            </a:r>
          </a:p>
          <a:p>
            <a:r>
              <a:rPr lang="ja-JP" altLang="en-US" dirty="0"/>
              <a:t>特に自然言語処理分野においては、</a:t>
            </a:r>
            <a:r>
              <a:rPr lang="en-US" altLang="ja-JP" dirty="0"/>
              <a:t>Transformer</a:t>
            </a:r>
            <a:r>
              <a:rPr lang="ja-JP" altLang="en-US" dirty="0"/>
              <a:t>構造を基盤とした</a:t>
            </a:r>
            <a:endParaRPr lang="en-US" altLang="ja-JP" dirty="0"/>
          </a:p>
          <a:p>
            <a:r>
              <a:rPr lang="en-US" altLang="ja-JP" dirty="0"/>
              <a:t>BERT</a:t>
            </a:r>
            <a:r>
              <a:rPr lang="ja-JP" altLang="en-US" dirty="0"/>
              <a:t>や</a:t>
            </a:r>
            <a:r>
              <a:rPr lang="en-US" altLang="ja-JP" dirty="0"/>
              <a:t>GPT</a:t>
            </a:r>
            <a:r>
              <a:rPr lang="ja-JP" altLang="en-US" dirty="0"/>
              <a:t>といった大規模言語モデルを活用したシステムに注目が集まっています。</a:t>
            </a:r>
            <a:endParaRPr lang="en-US" altLang="ja-JP" dirty="0"/>
          </a:p>
          <a:p>
            <a:r>
              <a:rPr lang="ja-JP" altLang="en-US" dirty="0"/>
              <a:t>これらの技術は、カスタマーサポートのチャットボットや、</a:t>
            </a:r>
            <a:endParaRPr lang="en-US" altLang="ja-JP" dirty="0"/>
          </a:p>
          <a:p>
            <a:r>
              <a:rPr lang="ja-JP" altLang="en-US" dirty="0"/>
              <a:t>文章から動画や音声</a:t>
            </a:r>
            <a:r>
              <a:rPr lang="en-US" altLang="ja-JP" dirty="0"/>
              <a:t>,</a:t>
            </a:r>
            <a:r>
              <a:rPr lang="ja-JP" altLang="en-US" dirty="0"/>
              <a:t>イラストを生成する</a:t>
            </a:r>
            <a:r>
              <a:rPr lang="en-US" altLang="ja-JP" dirty="0"/>
              <a:t>AI</a:t>
            </a:r>
            <a:r>
              <a:rPr lang="ja-JP" altLang="en-US" dirty="0"/>
              <a:t>、</a:t>
            </a:r>
            <a:endParaRPr lang="en-US" altLang="ja-JP" dirty="0"/>
          </a:p>
          <a:p>
            <a:r>
              <a:rPr lang="ja-JP" altLang="en-US" dirty="0"/>
              <a:t>さらにはビッグデータ分析を通じて行う推薦システムや文章の要約など、</a:t>
            </a:r>
            <a:endParaRPr lang="en-US" altLang="ja-JP" dirty="0"/>
          </a:p>
          <a:p>
            <a:r>
              <a:rPr lang="ja-JP" altLang="en-US" dirty="0"/>
              <a:t>さまざまな業界やユースケースにおいて活用されています。</a:t>
            </a:r>
            <a:endParaRPr lang="en-US" altLang="ja-JP" dirty="0"/>
          </a:p>
          <a:p>
            <a:endParaRPr lang="ja-JP" altLang="en-US" dirty="0"/>
          </a:p>
          <a:p>
            <a:r>
              <a:rPr lang="ja-JP" altLang="en-US" dirty="0"/>
              <a:t>そのため、より高性能なモデルを構築するには、</a:t>
            </a:r>
            <a:endParaRPr lang="en-US" altLang="ja-JP" dirty="0"/>
          </a:p>
          <a:p>
            <a:pPr marL="0" lvl="0" indent="0" algn="l" rtl="0">
              <a:spcBef>
                <a:spcPts val="0"/>
              </a:spcBef>
              <a:spcAft>
                <a:spcPts val="0"/>
              </a:spcAft>
              <a:buNone/>
            </a:pPr>
            <a:r>
              <a:rPr lang="ja-JP" altLang="en-US" sz="1200" dirty="0">
                <a:latin typeface="+mn-ea"/>
                <a:ea typeface="+mn-ea"/>
              </a:rPr>
              <a:t>文章全体の</a:t>
            </a:r>
            <a:r>
              <a:rPr lang="ja-JP" altLang="en-US" sz="1200" b="1" u="sng" dirty="0">
                <a:solidFill>
                  <a:schemeClr val="tx1">
                    <a:lumMod val="95000"/>
                  </a:schemeClr>
                </a:solidFill>
                <a:latin typeface="+mn-ea"/>
                <a:ea typeface="+mn-ea"/>
              </a:rPr>
              <a:t>適切な分散表現</a:t>
            </a:r>
            <a:r>
              <a:rPr lang="ja-JP" altLang="en-US" sz="1200" dirty="0">
                <a:latin typeface="+mn-ea"/>
                <a:ea typeface="+mn-ea"/>
              </a:rPr>
              <a:t>を獲得し</a:t>
            </a:r>
            <a:endParaRPr lang="en-US" altLang="ja-JP" sz="1200" dirty="0">
              <a:latin typeface="+mn-ea"/>
              <a:ea typeface="+mn-ea"/>
            </a:endParaRPr>
          </a:p>
          <a:p>
            <a:r>
              <a:rPr lang="ja-JP" altLang="en-US" dirty="0"/>
              <a:t>それを</a:t>
            </a:r>
            <a:r>
              <a:rPr lang="ja-JP" altLang="en-US" sz="1200" b="1" u="sng" dirty="0">
                <a:solidFill>
                  <a:schemeClr val="tx1">
                    <a:lumMod val="95000"/>
                  </a:schemeClr>
                </a:solidFill>
                <a:latin typeface="+mn-ea"/>
                <a:ea typeface="+mn-ea"/>
              </a:rPr>
              <a:t>最適に処理する手法の</a:t>
            </a:r>
            <a:r>
              <a:rPr lang="ja-JP" altLang="en-US" sz="1200" b="1" u="sng" dirty="0">
                <a:solidFill>
                  <a:schemeClr val="tx1">
                    <a:lumMod val="95000"/>
                  </a:schemeClr>
                </a:solidFill>
                <a:latin typeface="+mn-ea"/>
              </a:rPr>
              <a:t>選択</a:t>
            </a:r>
            <a:r>
              <a:rPr lang="ja-JP" altLang="en-US" sz="1200" dirty="0">
                <a:latin typeface="+mn-ea"/>
                <a:ea typeface="+mn-ea"/>
              </a:rPr>
              <a:t>が重要</a:t>
            </a:r>
            <a:r>
              <a:rPr lang="ja-JP" altLang="en-US" dirty="0"/>
              <a:t>です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4</a:t>
            </a:fld>
            <a:endParaRPr kumimoji="1" lang="ja-JP" altLang="en-US"/>
          </a:p>
        </p:txBody>
      </p:sp>
    </p:spTree>
    <p:extLst>
      <p:ext uri="{BB962C8B-B14F-4D97-AF65-F5344CB8AC3E}">
        <p14:creationId xmlns:p14="http://schemas.microsoft.com/office/powerpoint/2010/main" val="24285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050" dirty="0"/>
              <a:t>本研究では、その分散表現の処理方法の１つである</a:t>
            </a:r>
            <a:r>
              <a:rPr lang="ja-JP" altLang="en-US" sz="1050" b="1" dirty="0"/>
              <a:t>プーリング</a:t>
            </a:r>
            <a:r>
              <a:rPr lang="ja-JP" altLang="en-US" sz="1050" dirty="0"/>
              <a:t>に注目します</a:t>
            </a:r>
            <a:r>
              <a:rPr lang="en-US" altLang="ja-JP" sz="105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t>まず、一般的に自然言語処理分野で用いられているプーリング手法について説明します。</a:t>
            </a:r>
            <a:endParaRPr lang="en-US" altLang="ja-JP" sz="1050" dirty="0"/>
          </a:p>
          <a:p>
            <a:r>
              <a:rPr lang="ja-JP" altLang="en-US" sz="1050" dirty="0"/>
              <a:t>１つめは、入力データの文頭を表す</a:t>
            </a:r>
            <a:r>
              <a:rPr lang="en-US" altLang="ja-JP" sz="1050" dirty="0"/>
              <a:t>CLS</a:t>
            </a:r>
            <a:r>
              <a:rPr lang="ja-JP" altLang="en-US" sz="1050" dirty="0"/>
              <a:t>トークンの埋め込み表現</a:t>
            </a:r>
            <a:r>
              <a:rPr lang="en-US" altLang="ja-JP" sz="1050" dirty="0"/>
              <a:t>, </a:t>
            </a:r>
            <a:r>
              <a:rPr lang="ja-JP" altLang="en-US" sz="1050" dirty="0"/>
              <a:t>ベクトル</a:t>
            </a:r>
            <a:r>
              <a:rPr lang="en-US" altLang="ja-JP" sz="1050" dirty="0"/>
              <a:t>E_{CLS}</a:t>
            </a:r>
            <a:r>
              <a:rPr lang="ja-JP" altLang="en-US" sz="1050" dirty="0"/>
              <a:t>を文の分散表現としてそのまま用いる手法、</a:t>
            </a:r>
          </a:p>
          <a:p>
            <a:r>
              <a:rPr lang="en-US" altLang="ja-JP" sz="1050" dirty="0"/>
              <a:t>2</a:t>
            </a:r>
            <a:r>
              <a:rPr lang="ja-JP" altLang="en-US" sz="1050" dirty="0"/>
              <a:t>つめとしては各単語トークンの埋め込み表現の平均ベクトル </a:t>
            </a:r>
            <a:r>
              <a:rPr lang="en-US" altLang="ja-JP" sz="1050" dirty="0"/>
              <a:t>E_{Avg} </a:t>
            </a:r>
            <a:r>
              <a:rPr lang="ja-JP" altLang="en-US" sz="1050" dirty="0"/>
              <a:t>を文の分散表現として用いる手法です。</a:t>
            </a:r>
            <a:endParaRPr lang="en-US" altLang="ja-JP" sz="1050" dirty="0"/>
          </a:p>
          <a:p>
            <a:r>
              <a:rPr lang="ja-JP" altLang="en-US" sz="1050" dirty="0"/>
              <a:t>適切なプーリング手法の選択はモデルの性能に直接影響を与えるため、</a:t>
            </a:r>
            <a:endParaRPr lang="en-US" altLang="ja-JP" sz="1050" dirty="0"/>
          </a:p>
          <a:p>
            <a:r>
              <a:rPr lang="ja-JP" altLang="en-US" sz="1050" dirty="0"/>
              <a:t>非常に重要な要素であるのに対して</a:t>
            </a:r>
            <a:endParaRPr lang="en-US" altLang="ja-JP" sz="1050" dirty="0"/>
          </a:p>
          <a:p>
            <a:r>
              <a:rPr lang="ja-JP" altLang="en-US" sz="1050" dirty="0"/>
              <a:t>自然言語処理における独自のプーリング手法は画像処理分野と比べて数少なく</a:t>
            </a:r>
            <a:r>
              <a:rPr lang="en-US" altLang="ja-JP" sz="1050" dirty="0"/>
              <a:t>, </a:t>
            </a:r>
          </a:p>
          <a:p>
            <a:r>
              <a:rPr lang="ja-JP" altLang="en-US" sz="1050" dirty="0"/>
              <a:t>その効果に関する理解は不十分であるという背景があります。</a:t>
            </a:r>
            <a:endParaRPr lang="en-US" altLang="ja-JP" sz="1050"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5</a:t>
            </a:fld>
            <a:endParaRPr kumimoji="1" lang="ja-JP" altLang="en-US"/>
          </a:p>
        </p:txBody>
      </p:sp>
    </p:spTree>
    <p:extLst>
      <p:ext uri="{BB962C8B-B14F-4D97-AF65-F5344CB8AC3E}">
        <p14:creationId xmlns:p14="http://schemas.microsoft.com/office/powerpoint/2010/main" val="320508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0F55-3AEB-9C83-782B-98C2D2DF5E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412F17-AA36-F9DE-BC16-09D0E760D74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このような背景を踏まえて</a:t>
                </a:r>
                <a:endParaRPr lang="en-US" altLang="ja-JP" dirty="0"/>
              </a:p>
              <a:p>
                <a:r>
                  <a:rPr lang="ja-JP" altLang="en-US" dirty="0"/>
                  <a:t>先行研究として、大和は</a:t>
                </a:r>
                <a:r>
                  <a:rPr lang="en-US" altLang="ja-JP" sz="1200" b="1" dirty="0">
                    <a:latin typeface="+mn-ea"/>
                    <a:ea typeface="+mn-ea"/>
                  </a:rPr>
                  <a:t>CLS-Average Pooling (CAP) </a:t>
                </a:r>
                <a:r>
                  <a:rPr lang="ja-JP" altLang="en-US" sz="1200" b="1" dirty="0">
                    <a:latin typeface="+mn-ea"/>
                    <a:ea typeface="+mn-ea"/>
                  </a:rPr>
                  <a:t>層を導入しました </a:t>
                </a:r>
                <a:r>
                  <a:rPr lang="ja-JP" altLang="en-US" dirty="0"/>
                  <a:t> </a:t>
                </a:r>
                <a:endParaRPr lang="en-US" altLang="ja-JP" dirty="0"/>
              </a:p>
              <a:p>
                <a:r>
                  <a:rPr lang="ja-JP" altLang="en-US" dirty="0"/>
                  <a:t>これは、埋め込み層として</a:t>
                </a:r>
                <a:r>
                  <a:rPr lang="en-US" altLang="ja-JP" dirty="0"/>
                  <a:t>BERT</a:t>
                </a:r>
                <a:r>
                  <a:rPr lang="ja-JP" altLang="en-US" dirty="0"/>
                  <a:t>を利用した場合に</a:t>
                </a:r>
                <a:endParaRPr lang="en-US" altLang="ja-JP" dirty="0"/>
              </a:p>
              <a:p>
                <a:pPr marL="0" lvl="0" indent="0" algn="l" rtl="0">
                  <a:spcBef>
                    <a:spcPts val="0"/>
                  </a:spcBef>
                  <a:spcAft>
                    <a:spcPts val="0"/>
                  </a:spcAft>
                  <a:buNone/>
                </a:pPr>
                <a:r>
                  <a:rPr lang="ja-JP" altLang="en-US" sz="1200" dirty="0">
                    <a:latin typeface="+mn-ea"/>
                    <a:ea typeface="+mn-ea"/>
                  </a:rPr>
                  <a:t>学習可能な和が</a:t>
                </a:r>
                <a:r>
                  <a:rPr lang="en-US" altLang="ja-JP" sz="1200" dirty="0">
                    <a:latin typeface="+mn-ea"/>
                    <a:ea typeface="+mn-ea"/>
                  </a:rPr>
                  <a:t>1</a:t>
                </a:r>
                <a:r>
                  <a:rPr lang="ja-JP" altLang="en-US" sz="1200" dirty="0">
                    <a:latin typeface="+mn-ea"/>
                    <a:ea typeface="+mn-ea"/>
                  </a:rPr>
                  <a:t>となる非負のパラメータ </a:t>
                </a:r>
                <a14:m>
                  <m:oMath xmlns:m="http://schemas.openxmlformats.org/officeDocument/2006/math">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(≥0)</m:t>
                    </m:r>
                  </m:oMath>
                </a14:m>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これを分類器への入力としてテキスト分類タスクを解きました。</a:t>
                </a:r>
                <a:endParaRPr lang="en-US" altLang="ja-JP" sz="1200" dirty="0">
                  <a:latin typeface="+mn-ea"/>
                  <a:ea typeface="+mn-ea"/>
                </a:endParaRPr>
              </a:p>
              <a:p>
                <a:pPr lvl="0"/>
                <a:endParaRPr lang="en-US" altLang="ja-JP" sz="1200" dirty="0">
                  <a:latin typeface="+mn-ea"/>
                  <a:ea typeface="+mn-ea"/>
                </a:endParaRPr>
              </a:p>
              <a:p>
                <a:pPr lvl="0"/>
                <a:r>
                  <a:rPr kumimoji="1" lang="ja-JP" altLang="en-US" sz="1200" dirty="0">
                    <a:ea typeface="+mn-ea"/>
                  </a:rPr>
                  <a:t>そ</a:t>
                </a:r>
                <a14:m>
                  <m:oMath xmlns:m="http://schemas.openxmlformats.org/officeDocument/2006/math">
                    <m:r>
                      <a:rPr kumimoji="1" lang="ja-JP" altLang="en-US" sz="1200" i="1" smtClean="0">
                        <a:latin typeface="Cambria Math" panose="02040503050406030204" pitchFamily="18" charset="0"/>
                        <a:ea typeface="+mn-ea"/>
                      </a:rPr>
                      <m:t>の結果、</m:t>
                    </m:r>
                    <m:r>
                      <a:rPr kumimoji="1" lang="en-US" altLang="ja-JP" sz="1200" b="0" i="1" smtClean="0">
                        <a:latin typeface="Cambria Math" panose="02040503050406030204" pitchFamily="18" charset="0"/>
                        <a:ea typeface="+mn-ea"/>
                      </a:rPr>
                      <m:t>𝐶𝐴𝑃</m:t>
                    </m:r>
                    <m:r>
                      <a:rPr kumimoji="1" lang="ja-JP" altLang="en-US" sz="1200" b="0" i="1" smtClean="0">
                        <a:latin typeface="Cambria Math" panose="02040503050406030204" pitchFamily="18" charset="0"/>
                        <a:ea typeface="+mn-ea"/>
                      </a:rPr>
                      <m:t>層の導入によって</m:t>
                    </m:r>
                  </m:oMath>
                </a14:m>
                <a:endParaRPr kumimoji="1" lang="en-US" altLang="ja-JP" sz="1200" b="0" i="1" dirty="0">
                  <a:latin typeface="Cambria Math" panose="02040503050406030204" pitchFamily="18" charset="0"/>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や</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ja-JP" altLang="en-US" sz="1200" dirty="0">
                    <a:latin typeface="+mn-ea"/>
                    <a:ea typeface="+mn-ea"/>
                  </a:rPr>
                  <a:t>のみを用いて同じ分類タスクを解いた場合よりも有用であることを示しました。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r>
                  <a:rPr lang="ja-JP" altLang="en-US" dirty="0"/>
                  <a:t>また先行研究として、大和らは</a:t>
                </a:r>
                <a:endParaRPr lang="en-US" altLang="ja-JP" dirty="0"/>
              </a:p>
              <a:p>
                <a:pPr marL="0" lvl="0" indent="0" algn="l" rtl="0">
                  <a:spcBef>
                    <a:spcPts val="0"/>
                  </a:spcBef>
                  <a:spcAft>
                    <a:spcPts val="0"/>
                  </a:spcAft>
                  <a:buNone/>
                </a:pPr>
                <a:r>
                  <a:rPr lang="ja-JP" altLang="en-US" sz="1200" dirty="0">
                    <a:latin typeface="+mn-ea"/>
                    <a:ea typeface="+mn-ea"/>
                  </a:rPr>
                  <a:t>学習可能なパラメータ </a:t>
                </a:r>
                <a:r>
                  <a:rPr lang="en-US" altLang="ja-JP" sz="1200" b="0" i="0">
                    <a:latin typeface="Cambria Math" panose="02040503050406030204" pitchFamily="18" charset="0"/>
                    <a:ea typeface="+mn-ea"/>
                  </a:rPr>
                  <a:t>𝑝,  𝑞 (≥0)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これを分類器への入力として分類タスクを解き、その有用性を示しました。</a:t>
                </a:r>
                <a:endParaRPr lang="en-US" altLang="ja-JP" sz="1200" dirty="0">
                  <a:latin typeface="+mn-ea"/>
                  <a:ea typeface="+mn-ea"/>
                </a:endParaRPr>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よって、本研究では対話型の大規模言語モデル</a:t>
                </a:r>
                <a:r>
                  <a:rPr lang="en-US" altLang="ja-JP" dirty="0"/>
                  <a:t>API</a:t>
                </a:r>
                <a:r>
                  <a:rPr lang="ja-JP" altLang="en-US" dirty="0"/>
                  <a:t>を用いて生成した要約文を学習に組み込むことでより最適な分散表現を得る手法を提案します。</a:t>
                </a:r>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06429EA8-2418-68A7-EE95-B80A6D84BCBF}"/>
              </a:ext>
            </a:extLst>
          </p:cNvPr>
          <p:cNvSpPr>
            <a:spLocks noGrp="1"/>
          </p:cNvSpPr>
          <p:nvPr>
            <p:ph type="sldNum" sz="quarter" idx="5"/>
          </p:nvPr>
        </p:nvSpPr>
        <p:spPr/>
        <p:txBody>
          <a:bodyPr/>
          <a:lstStyle/>
          <a:p>
            <a:fld id="{AB4198F6-3BD3-45C7-8FA6-C18C234E0100}" type="slidenum">
              <a:rPr kumimoji="1" lang="ja-JP" altLang="en-US" smtClean="0"/>
              <a:t>6</a:t>
            </a:fld>
            <a:endParaRPr kumimoji="1" lang="ja-JP" altLang="en-US"/>
          </a:p>
        </p:txBody>
      </p:sp>
    </p:spTree>
    <p:extLst>
      <p:ext uri="{BB962C8B-B14F-4D97-AF65-F5344CB8AC3E}">
        <p14:creationId xmlns:p14="http://schemas.microsoft.com/office/powerpoint/2010/main" val="196257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6EDC-4EC0-FB4D-FABA-CAF86FD014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30A1B-8552-26B3-8DF1-E7D90BEA35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982A3E-9611-81BB-CAEA-70D53FA24968}"/>
              </a:ext>
            </a:extLst>
          </p:cNvPr>
          <p:cNvSpPr>
            <a:spLocks noGrp="1"/>
          </p:cNvSpPr>
          <p:nvPr>
            <p:ph type="body" idx="1"/>
          </p:nvPr>
        </p:nvSpPr>
        <p:spPr/>
        <p:txBody>
          <a:bodyPr/>
          <a:lstStyle/>
          <a:p>
            <a:r>
              <a:rPr lang="ja-JP" altLang="en-US" dirty="0"/>
              <a:t>そこで本研究では、大和による手法を基に</a:t>
            </a:r>
            <a:r>
              <a:rPr lang="en-US" altLang="ja-JP" dirty="0"/>
              <a:t>, </a:t>
            </a:r>
          </a:p>
          <a:p>
            <a:r>
              <a:rPr lang="en-US" altLang="ja-JP" dirty="0"/>
              <a:t>LLM </a:t>
            </a:r>
            <a:r>
              <a:rPr lang="ja-JP" altLang="en-US" dirty="0"/>
              <a:t>を用いて元の文章から生成した要約文の分散表現を組み込んだ新たなプーリング手法を検討し</a:t>
            </a:r>
            <a:r>
              <a:rPr lang="en-US" altLang="ja-JP" dirty="0"/>
              <a:t>, </a:t>
            </a:r>
          </a:p>
          <a:p>
            <a:r>
              <a:rPr lang="ja-JP" altLang="en-US" b="1" dirty="0"/>
              <a:t>テキスト分類タスクにおける分類性能の向上を研究の目的とします</a:t>
            </a:r>
            <a:r>
              <a:rPr lang="en-US" altLang="ja-JP" b="1" dirty="0"/>
              <a:t>.</a:t>
            </a:r>
          </a:p>
        </p:txBody>
      </p:sp>
      <p:sp>
        <p:nvSpPr>
          <p:cNvPr id="4" name="スライド番号プレースホルダー 3">
            <a:extLst>
              <a:ext uri="{FF2B5EF4-FFF2-40B4-BE49-F238E27FC236}">
                <a16:creationId xmlns:a16="http://schemas.microsoft.com/office/drawing/2014/main" id="{14262D28-903E-92B7-2E63-E2026CA1D1B2}"/>
              </a:ext>
            </a:extLst>
          </p:cNvPr>
          <p:cNvSpPr>
            <a:spLocks noGrp="1"/>
          </p:cNvSpPr>
          <p:nvPr>
            <p:ph type="sldNum" sz="quarter" idx="5"/>
          </p:nvPr>
        </p:nvSpPr>
        <p:spPr/>
        <p:txBody>
          <a:bodyPr/>
          <a:lstStyle/>
          <a:p>
            <a:fld id="{AB4198F6-3BD3-45C7-8FA6-C18C234E0100}" type="slidenum">
              <a:rPr kumimoji="1" lang="ja-JP" altLang="en-US" smtClean="0"/>
              <a:t>7</a:t>
            </a:fld>
            <a:endParaRPr kumimoji="1" lang="ja-JP" altLang="en-US"/>
          </a:p>
        </p:txBody>
      </p:sp>
    </p:spTree>
    <p:extLst>
      <p:ext uri="{BB962C8B-B14F-4D97-AF65-F5344CB8AC3E}">
        <p14:creationId xmlns:p14="http://schemas.microsoft.com/office/powerpoint/2010/main" val="293536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a:t>
            </a:r>
            <a:r>
              <a:rPr kumimoji="1" lang="ja-JP" altLang="en-US" dirty="0"/>
              <a:t>次に要素技術について</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8</a:t>
            </a:fld>
            <a:endParaRPr kumimoji="1" lang="ja-JP" altLang="en-US"/>
          </a:p>
        </p:txBody>
      </p:sp>
    </p:spTree>
    <p:extLst>
      <p:ext uri="{BB962C8B-B14F-4D97-AF65-F5344CB8AC3E}">
        <p14:creationId xmlns:p14="http://schemas.microsoft.com/office/powerpoint/2010/main" val="9216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BERT</a:t>
            </a:r>
            <a:r>
              <a:rPr kumimoji="1" lang="ja-JP" altLang="en-US" dirty="0"/>
              <a:t>について説明します</a:t>
            </a:r>
            <a:r>
              <a:rPr kumimoji="1" lang="en-US" altLang="ja-JP" dirty="0"/>
              <a:t>. BERT </a:t>
            </a:r>
            <a:r>
              <a:rPr kumimoji="1" lang="ja-JP" altLang="en-US" dirty="0"/>
              <a:t>とは　～　の略称で</a:t>
            </a:r>
            <a:endParaRPr kumimoji="1" lang="en-US" altLang="ja-JP" dirty="0"/>
          </a:p>
          <a:p>
            <a:r>
              <a:rPr kumimoji="1" lang="ja-JP" altLang="en-US" dirty="0"/>
              <a:t>その名の通り複数の双方向</a:t>
            </a:r>
            <a:r>
              <a:rPr lang="en" altLang="ja-JP" sz="1200" dirty="0">
                <a:effectLst>
                  <a:glow rad="38100">
                    <a:schemeClr val="bg1">
                      <a:lumMod val="50000"/>
                      <a:lumOff val="50000"/>
                      <a:alpha val="20000"/>
                    </a:schemeClr>
                  </a:glow>
                </a:effectLst>
              </a:rPr>
              <a:t>Transformer</a:t>
            </a:r>
            <a:r>
              <a:rPr lang="en-US" altLang="ja-JP" sz="1200" dirty="0"/>
              <a:t> </a:t>
            </a:r>
            <a:r>
              <a:rPr lang="ja-JP" altLang="en-US" sz="1200" dirty="0"/>
              <a:t>に基づく汎用言語モデルで</a:t>
            </a:r>
            <a:endParaRPr lang="en-US" altLang="ja-JP" sz="1200" dirty="0"/>
          </a:p>
          <a:p>
            <a:r>
              <a:rPr kumimoji="1" lang="ja-JP" altLang="en-US" dirty="0"/>
              <a:t>入力された文および，含まれる各単語に対応する分散表現を出力します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a:t>
            </a:r>
            <a:r>
              <a:rPr lang="ja-JP" altLang="en-US" sz="1200" dirty="0"/>
              <a:t>事前学習済みモデルを他のタスクに転移学習することが容易</a:t>
            </a:r>
            <a:r>
              <a:rPr kumimoji="1" lang="ja-JP" altLang="en-US" sz="1200" dirty="0"/>
              <a:t>で</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様々な自然言語タスクにおいて活用されています。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dirty="0">
              <a:solidFill>
                <a:srgbClr val="191919"/>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191919"/>
                </a:solidFill>
                <a:effectLst/>
                <a:latin typeface="Lato"/>
              </a:rPr>
              <a:t>本研究では</a:t>
            </a:r>
            <a:r>
              <a:rPr kumimoji="1" lang="ja-JP" altLang="en-US" sz="1200" dirty="0"/>
              <a:t>東北大学が公開している </a:t>
            </a:r>
            <a:r>
              <a:rPr kumimoji="1" lang="en-US" altLang="ja-JP" sz="1200" dirty="0"/>
              <a:t>BERT base </a:t>
            </a:r>
            <a:r>
              <a:rPr kumimoji="1" lang="ja-JP" altLang="en-US" sz="1200" dirty="0"/>
              <a:t>モデルを使用しました</a:t>
            </a:r>
            <a:endParaRPr lang="en-US" altLang="ja-JP" b="0" i="0" dirty="0">
              <a:solidFill>
                <a:srgbClr val="191919"/>
              </a:solidFill>
              <a:effectLst/>
              <a:latin typeface="Lato"/>
            </a:endParaRPr>
          </a:p>
          <a:p>
            <a:endParaRPr lang="en-US" altLang="ja-JP" b="0" i="0" dirty="0">
              <a:solidFill>
                <a:srgbClr val="191919"/>
              </a:solidFill>
              <a:effectLst/>
              <a:latin typeface="Lato"/>
            </a:endParaRP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9</a:t>
            </a:fld>
            <a:endParaRPr kumimoji="1" lang="ja-JP" altLang="en-US"/>
          </a:p>
        </p:txBody>
      </p:sp>
    </p:spTree>
    <p:extLst>
      <p:ext uri="{BB962C8B-B14F-4D97-AF65-F5344CB8AC3E}">
        <p14:creationId xmlns:p14="http://schemas.microsoft.com/office/powerpoint/2010/main" val="14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C4CBD9-3FF8-40EE-9D77-E4BF71F8F70A}"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493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2B0D6A-3CDB-4C59-8359-D81C7810B887}" type="datetime1">
              <a:rPr kumimoji="1" lang="ja-JP" altLang="en-US" smtClean="0"/>
              <a:t>2024/12/2</a:t>
            </a:fld>
            <a:endParaRPr kumimoji="1" lang="ja-JP" altLang="en-US"/>
          </a:p>
        </p:txBody>
      </p:sp>
      <p:sp>
        <p:nvSpPr>
          <p:cNvPr id="6" name="Footer Placeholder 5"/>
          <p:cNvSpPr>
            <a:spLocks noGrp="1"/>
          </p:cNvSpPr>
          <p:nvPr>
            <p:ph type="ftr" sz="quarter" idx="11"/>
          </p:nvPr>
        </p:nvSpPr>
        <p:spPr>
          <a:xfrm>
            <a:off x="917678" y="6181344"/>
            <a:ext cx="5337278"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1869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086828-11F7-43D4-B45B-BD352AC64FA5}"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57677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D643D6-4565-4AFF-8261-1DE821FED62A}"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1050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50FEAA-82FB-45F7-A6C0-6F1709200136}"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93534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56BA6-5FBD-4993-B242-DB093BD39E71}"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8562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4A296A-2F8E-453C-9AE8-06C654B11136}"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025133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3875C-789E-4278-B2F6-ECC0749A8AE4}"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48266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16063E-2909-4835-91B9-4DA02899CF91}"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25462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551708" y="6178260"/>
            <a:ext cx="483406" cy="365125"/>
          </a:xfrm>
        </p:spPr>
        <p:txBody>
          <a:bodyPr/>
          <a:lstStyle/>
          <a:p>
            <a:fld id="{5A9C2B8C-51CA-4594-AFC6-29498B41952D}"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144338" y="6178260"/>
            <a:ext cx="1186347" cy="365125"/>
          </a:xfrm>
        </p:spPr>
        <p:txBody>
          <a:bodyPr/>
          <a:lstStyle>
            <a:lvl1pPr>
              <a:defRPr sz="2400"/>
            </a:lvl1pPr>
          </a:lstStyle>
          <a:p>
            <a:fld id="{84E5AB44-6C43-4864-84E5-D75B94A07FCF}" type="slidenum">
              <a:rPr kumimoji="1" lang="ja-JP" altLang="en-US" smtClean="0"/>
              <a:pPr/>
              <a:t>‹#›</a:t>
            </a:fld>
            <a:endParaRPr kumimoji="1" lang="ja-JP" altLang="en-US" dirty="0"/>
          </a:p>
        </p:txBody>
      </p:sp>
    </p:spTree>
    <p:extLst>
      <p:ext uri="{BB962C8B-B14F-4D97-AF65-F5344CB8AC3E}">
        <p14:creationId xmlns:p14="http://schemas.microsoft.com/office/powerpoint/2010/main" val="352308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770C22-E414-4906-A05C-194BBC5023B7}"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93516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94D997-E1B3-4962-AB01-9510AC780FED}" type="datetime1">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8397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A510319-9696-41C7-A0B1-C79D0FAB72CE}" type="datetime1">
              <a:rPr kumimoji="1" lang="ja-JP" altLang="en-US" smtClean="0"/>
              <a:t>2024/12/2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5748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7148222-9A41-429C-9D88-72B46141A146}" type="datetime1">
              <a:rPr kumimoji="1" lang="ja-JP" altLang="en-US" smtClean="0"/>
              <a:t>2024/12/2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1173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BA19C-D5EF-4F0E-A2B2-101D4B975ABD}" type="datetime1">
              <a:rPr kumimoji="1" lang="ja-JP" altLang="en-US" smtClean="0"/>
              <a:t>2024/12/2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908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1360CAD-AA14-4A9A-82A5-7F6F74B1D576}" type="datetime1">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65144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523649" y="6181344"/>
            <a:ext cx="718502" cy="365125"/>
          </a:xfrm>
        </p:spPr>
        <p:txBody>
          <a:bodyPr/>
          <a:lstStyle/>
          <a:p>
            <a:fld id="{7E550737-9CA4-489A-9C80-E740D5B2F379}" type="datetime1">
              <a:rPr kumimoji="1" lang="ja-JP" altLang="en-US" smtClean="0"/>
              <a:t>2024/12/2</a:t>
            </a:fld>
            <a:endParaRPr kumimoji="1" lang="ja-JP" altLang="en-US"/>
          </a:p>
        </p:txBody>
      </p:sp>
      <p:sp>
        <p:nvSpPr>
          <p:cNvPr id="6" name="Footer Placeholder 5"/>
          <p:cNvSpPr>
            <a:spLocks noGrp="1"/>
          </p:cNvSpPr>
          <p:nvPr>
            <p:ph type="ftr" sz="quarter" idx="11"/>
          </p:nvPr>
        </p:nvSpPr>
        <p:spPr>
          <a:xfrm>
            <a:off x="818348" y="6181344"/>
            <a:ext cx="3705300" cy="365125"/>
          </a:xfrm>
        </p:spPr>
        <p:txBody>
          <a:bodyPr/>
          <a:lstStyle/>
          <a:p>
            <a:endParaRPr kumimoji="1" lang="ja-JP" altLang="en-US"/>
          </a:p>
        </p:txBody>
      </p:sp>
      <p:sp>
        <p:nvSpPr>
          <p:cNvPr id="7" name="Slide Number Placeholder 6"/>
          <p:cNvSpPr>
            <a:spLocks noGrp="1"/>
          </p:cNvSpPr>
          <p:nvPr>
            <p:ph type="sldNum" sz="quarter" idx="12"/>
          </p:nvPr>
        </p:nvSpPr>
        <p:spPr>
          <a:xfrm>
            <a:off x="8024262" y="6181344"/>
            <a:ext cx="305186" cy="329250"/>
          </a:xfrm>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4264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972CBB3C-9CDD-4C6D-9C7E-EDE408A6334B}" type="datetime1">
              <a:rPr kumimoji="1" lang="ja-JP" altLang="en-US" smtClean="0"/>
              <a:t>2024/12/2</a:t>
            </a:fld>
            <a:endParaRPr kumimoji="1" lang="ja-JP" alt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ja-JP" alt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2199487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457200" rtl="0" eaLnBrk="1" latinLnBrk="0" hangingPunct="1">
        <a:spcBef>
          <a:spcPct val="0"/>
        </a:spcBef>
        <a:buNone/>
        <a:defRPr kumimoji="1"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kumimoji="1"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mo.preferredai.j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plamo.preferredai.j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lamo.preferredai.jp/"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F0CCC-21F8-420E-9F5E-D3C697F109D3}"/>
              </a:ext>
            </a:extLst>
          </p:cNvPr>
          <p:cNvSpPr>
            <a:spLocks noGrp="1"/>
          </p:cNvSpPr>
          <p:nvPr>
            <p:ph type="ctrTitle"/>
          </p:nvPr>
        </p:nvSpPr>
        <p:spPr/>
        <p:txBody>
          <a:bodyPr>
            <a:normAutofit/>
          </a:bodyPr>
          <a:lstStyle/>
          <a:p>
            <a:r>
              <a:rPr lang="en-US" altLang="ja-JP" sz="3600" b="1" i="0" u="none" strike="noStrike" cap="none" dirty="0">
                <a:solidFill>
                  <a:schemeClr val="tx1"/>
                </a:solidFill>
                <a:latin typeface="+mj-ea"/>
                <a:ea typeface="+mj-ea"/>
                <a:cs typeface="Arial"/>
                <a:sym typeface="Arial"/>
              </a:rPr>
              <a:t>BERT </a:t>
            </a:r>
            <a:r>
              <a:rPr lang="ja-JP" altLang="en-US" sz="3600" b="1" i="0" u="none" strike="noStrike" cap="none" dirty="0">
                <a:solidFill>
                  <a:schemeClr val="tx1"/>
                </a:solidFill>
                <a:latin typeface="+mj-ea"/>
                <a:ea typeface="+mj-ea"/>
                <a:cs typeface="Arial"/>
                <a:sym typeface="Arial"/>
              </a:rPr>
              <a:t>を用いた原文と要約文の</a:t>
            </a:r>
            <a:br>
              <a:rPr lang="ja-JP" altLang="en-US" sz="3600" b="1" i="0" u="none" strike="noStrike" cap="none" dirty="0">
                <a:solidFill>
                  <a:schemeClr val="tx1"/>
                </a:solidFill>
                <a:latin typeface="+mj-ea"/>
                <a:ea typeface="+mj-ea"/>
                <a:cs typeface="Arial"/>
                <a:sym typeface="Arial"/>
              </a:rPr>
            </a:br>
            <a:r>
              <a:rPr lang="ja-JP" altLang="en-US" sz="3600" b="1" i="0" u="none" strike="noStrike" cap="none" dirty="0">
                <a:solidFill>
                  <a:schemeClr val="tx1"/>
                </a:solidFill>
                <a:latin typeface="+mj-ea"/>
                <a:ea typeface="+mj-ea"/>
                <a:cs typeface="Arial"/>
                <a:sym typeface="Arial"/>
              </a:rPr>
              <a:t>分散表現の最適な統合手法の検討</a:t>
            </a:r>
            <a:br>
              <a:rPr lang="en-US" altLang="ja-JP" sz="3600" dirty="0">
                <a:solidFill>
                  <a:schemeClr val="tx1"/>
                </a:solidFill>
              </a:rPr>
            </a:br>
            <a:endParaRPr kumimoji="1" lang="ja-JP" altLang="en-US" dirty="0">
              <a:solidFill>
                <a:schemeClr val="tx1"/>
              </a:solidFill>
            </a:endParaRPr>
          </a:p>
        </p:txBody>
      </p:sp>
      <p:sp>
        <p:nvSpPr>
          <p:cNvPr id="3" name="字幕 2">
            <a:extLst>
              <a:ext uri="{FF2B5EF4-FFF2-40B4-BE49-F238E27FC236}">
                <a16:creationId xmlns:a16="http://schemas.microsoft.com/office/drawing/2014/main" id="{767C5984-F545-49B2-8DE0-A195430DB3AC}"/>
              </a:ext>
            </a:extLst>
          </p:cNvPr>
          <p:cNvSpPr>
            <a:spLocks noGrp="1"/>
          </p:cNvSpPr>
          <p:nvPr>
            <p:ph type="subTitle" idx="1"/>
          </p:nvPr>
        </p:nvSpPr>
        <p:spPr>
          <a:xfrm>
            <a:off x="2822829" y="4492508"/>
            <a:ext cx="5506991" cy="794857"/>
          </a:xfrm>
        </p:spPr>
        <p:txBody>
          <a:bodyPr/>
          <a:lstStyle/>
          <a:p>
            <a:pPr algn="r"/>
            <a:r>
              <a:rPr kumimoji="1" lang="ja-JP" altLang="en-US" dirty="0"/>
              <a:t>創発ソフトウェア研究</a:t>
            </a:r>
            <a:r>
              <a:rPr lang="ja-JP" altLang="en-US" dirty="0"/>
              <a:t>室</a:t>
            </a:r>
            <a:endParaRPr kumimoji="1" lang="en-US" altLang="ja-JP" dirty="0"/>
          </a:p>
          <a:p>
            <a:pPr algn="r"/>
            <a:r>
              <a:rPr lang="en-US" altLang="ja-JP" dirty="0"/>
              <a:t>M2 </a:t>
            </a:r>
            <a:r>
              <a:rPr lang="ja-JP" altLang="en-US" dirty="0"/>
              <a:t>高山 裕成</a:t>
            </a:r>
            <a:endParaRPr kumimoji="1" lang="ja-JP" altLang="en-US" dirty="0"/>
          </a:p>
        </p:txBody>
      </p:sp>
      <p:sp>
        <p:nvSpPr>
          <p:cNvPr id="5" name="スライド番号プレースホルダー 4">
            <a:extLst>
              <a:ext uri="{FF2B5EF4-FFF2-40B4-BE49-F238E27FC236}">
                <a16:creationId xmlns:a16="http://schemas.microsoft.com/office/drawing/2014/main" id="{80AFC6DC-3471-4009-ADE6-D210ADFBD05B}"/>
              </a:ext>
            </a:extLst>
          </p:cNvPr>
          <p:cNvSpPr>
            <a:spLocks noGrp="1"/>
          </p:cNvSpPr>
          <p:nvPr>
            <p:ph type="sldNum" sz="quarter" idx="12"/>
          </p:nvPr>
        </p:nvSpPr>
        <p:spPr>
          <a:xfrm>
            <a:off x="7323826" y="6178260"/>
            <a:ext cx="1006859" cy="365125"/>
          </a:xfrm>
        </p:spPr>
        <p:txBody>
          <a:bodyPr/>
          <a:lstStyle/>
          <a:p>
            <a:fld id="{84E5AB44-6C43-4864-84E5-D75B94A07FCF}"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156568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23D06-9FF3-D347-F9A8-E95AC9687A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5B3FDC-553F-66DC-3FBA-A96BFFA17D32}"/>
              </a:ext>
            </a:extLst>
          </p:cNvPr>
          <p:cNvSpPr>
            <a:spLocks noGrp="1"/>
          </p:cNvSpPr>
          <p:nvPr>
            <p:ph type="title"/>
          </p:nvPr>
        </p:nvSpPr>
        <p:spPr>
          <a:xfrm>
            <a:off x="818347" y="596018"/>
            <a:ext cx="7883250" cy="914730"/>
          </a:xfrm>
        </p:spPr>
        <p:txBody>
          <a:bodyPr>
            <a:normAutofit/>
          </a:bodyPr>
          <a:lstStyle/>
          <a:p>
            <a:r>
              <a:rPr kumimoji="1" lang="en-US" altLang="ja-JP" sz="3600" b="1" dirty="0"/>
              <a:t>PLaMo</a:t>
            </a:r>
            <a:endParaRPr kumimoji="1" lang="ja-JP" altLang="en-US" sz="3600" dirty="0"/>
          </a:p>
        </p:txBody>
      </p:sp>
      <p:sp>
        <p:nvSpPr>
          <p:cNvPr id="4" name="スライド番号プレースホルダー 3">
            <a:extLst>
              <a:ext uri="{FF2B5EF4-FFF2-40B4-BE49-F238E27FC236}">
                <a16:creationId xmlns:a16="http://schemas.microsoft.com/office/drawing/2014/main" id="{089086F4-609D-6D08-FD20-E174FDDD5C6F}"/>
              </a:ext>
            </a:extLst>
          </p:cNvPr>
          <p:cNvSpPr>
            <a:spLocks noGrp="1"/>
          </p:cNvSpPr>
          <p:nvPr>
            <p:ph type="sldNum" sz="quarter" idx="12"/>
          </p:nvPr>
        </p:nvSpPr>
        <p:spPr/>
        <p:txBody>
          <a:bodyPr/>
          <a:lstStyle/>
          <a:p>
            <a:fld id="{84E5AB44-6C43-4864-84E5-D75B94A07FCF}" type="slidenum">
              <a:rPr kumimoji="1" lang="ja-JP" altLang="en-US" smtClean="0"/>
              <a:pPr/>
              <a:t>10</a:t>
            </a:fld>
            <a:endParaRPr kumimoji="1" lang="ja-JP" altLang="en-US" dirty="0"/>
          </a:p>
        </p:txBody>
      </p:sp>
      <p:sp>
        <p:nvSpPr>
          <p:cNvPr id="13" name="テキスト ボックス 12">
            <a:extLst>
              <a:ext uri="{FF2B5EF4-FFF2-40B4-BE49-F238E27FC236}">
                <a16:creationId xmlns:a16="http://schemas.microsoft.com/office/drawing/2014/main" id="{F66A0A81-CB26-71CC-18ED-5BD1517500E2}"/>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Preferred Elements </a:t>
            </a:r>
            <a:r>
              <a:rPr lang="ja-JP" altLang="en-US" sz="2400" dirty="0"/>
              <a:t>社が開発・公開している</a:t>
            </a:r>
            <a:br>
              <a:rPr lang="en-US" altLang="ja-JP" sz="2400" dirty="0"/>
            </a:br>
            <a:r>
              <a:rPr lang="ja-JP" altLang="en-US" sz="2400" dirty="0"/>
              <a:t>日本語に特化した大規模言語モデル</a:t>
            </a:r>
            <a:br>
              <a:rPr lang="en-US" altLang="ja-JP" sz="2400" dirty="0"/>
            </a:br>
            <a:endParaRPr lang="en-US" altLang="ja-JP" sz="2400" dirty="0"/>
          </a:p>
          <a:p>
            <a:pPr marL="285750" indent="-285750">
              <a:buFont typeface="Arial" panose="020B0604020202020204" pitchFamily="34" charset="0"/>
              <a:buChar char="•"/>
            </a:pPr>
            <a:r>
              <a:rPr lang="ja-JP" altLang="en-US" sz="2400" dirty="0"/>
              <a:t>既存モデルをベースに用いず合計</a:t>
            </a:r>
            <a:r>
              <a:rPr lang="en-US" altLang="ja-JP" sz="2400" dirty="0"/>
              <a:t> 2 </a:t>
            </a:r>
            <a:r>
              <a:rPr lang="ja-JP" altLang="en-US" sz="2400" dirty="0"/>
              <a:t>兆トークン分のテキストデータで事前学習 </a:t>
            </a:r>
            <a:r>
              <a:rPr lang="en-US" altLang="ja-JP" sz="2400" dirty="0"/>
              <a:t>(PLaMo-100B </a:t>
            </a:r>
            <a:r>
              <a:rPr lang="ja-JP" altLang="en-US" sz="2400" dirty="0"/>
              <a:t>モデル</a:t>
            </a:r>
            <a:r>
              <a:rPr lang="en-US" altLang="ja-JP" sz="2400" dirty="0"/>
              <a:t>)</a:t>
            </a:r>
            <a:br>
              <a:rPr lang="en-US" altLang="ja-JP" sz="2400" dirty="0"/>
            </a:br>
            <a:endParaRPr lang="en-US" altLang="ja-JP" sz="2400" dirty="0"/>
          </a:p>
          <a:p>
            <a:pPr marL="285750" indent="-285750">
              <a:buFont typeface="Arial" panose="020B0604020202020204" pitchFamily="34" charset="0"/>
              <a:buChar char="•"/>
            </a:pPr>
            <a:r>
              <a:rPr lang="en-US" altLang="ja-JP" sz="2400" dirty="0">
                <a:solidFill>
                  <a:schemeClr val="tx1"/>
                </a:solidFill>
              </a:rPr>
              <a:t>PLaMo-100B </a:t>
            </a:r>
            <a:r>
              <a:rPr lang="ja-JP" altLang="en-US" sz="2400" dirty="0">
                <a:solidFill>
                  <a:schemeClr val="tx1"/>
                </a:solidFill>
              </a:rPr>
              <a:t>モデルをベースに</a:t>
            </a:r>
            <a:br>
              <a:rPr lang="en-US" altLang="ja-JP" sz="2400" dirty="0">
                <a:solidFill>
                  <a:schemeClr val="tx1"/>
                </a:solidFill>
              </a:rPr>
            </a:br>
            <a:r>
              <a:rPr lang="ja-JP" altLang="en-US" sz="2400" dirty="0">
                <a:solidFill>
                  <a:schemeClr val="tx1"/>
                </a:solidFill>
              </a:rPr>
              <a:t>指示学習やモデルマージを行うことで</a:t>
            </a:r>
            <a:br>
              <a:rPr lang="en-US" altLang="ja-JP" sz="2400" dirty="0">
                <a:solidFill>
                  <a:schemeClr val="tx1"/>
                </a:solidFill>
              </a:rPr>
            </a:br>
            <a:r>
              <a:rPr lang="ja-JP" altLang="en-US" sz="2400" dirty="0">
                <a:solidFill>
                  <a:schemeClr val="tx1"/>
                </a:solidFill>
              </a:rPr>
              <a:t>強化されたモデルを </a:t>
            </a:r>
            <a:r>
              <a:rPr lang="en-US" altLang="ja-JP" sz="2400" dirty="0">
                <a:solidFill>
                  <a:schemeClr val="tx1"/>
                </a:solidFill>
              </a:rPr>
              <a:t>API </a:t>
            </a:r>
            <a:r>
              <a:rPr lang="ja-JP" altLang="en-US" sz="2400" dirty="0">
                <a:solidFill>
                  <a:schemeClr val="tx1"/>
                </a:solidFill>
              </a:rPr>
              <a:t>で利用可</a:t>
            </a:r>
            <a:endParaRPr lang="en-US" altLang="ja-JP" sz="2400" dirty="0"/>
          </a:p>
        </p:txBody>
      </p:sp>
      <p:sp>
        <p:nvSpPr>
          <p:cNvPr id="6" name="テキスト ボックス 5">
            <a:extLst>
              <a:ext uri="{FF2B5EF4-FFF2-40B4-BE49-F238E27FC236}">
                <a16:creationId xmlns:a16="http://schemas.microsoft.com/office/drawing/2014/main" id="{A85EAC24-FAEB-45F5-902D-259DEF5C176C}"/>
              </a:ext>
            </a:extLst>
          </p:cNvPr>
          <p:cNvSpPr txBox="1"/>
          <p:nvPr/>
        </p:nvSpPr>
        <p:spPr>
          <a:xfrm>
            <a:off x="813315" y="6178260"/>
            <a:ext cx="4562272" cy="276999"/>
          </a:xfrm>
          <a:prstGeom prst="rect">
            <a:avLst/>
          </a:prstGeom>
          <a:noFill/>
          <a:ln>
            <a:solidFill>
              <a:schemeClr val="tx1">
                <a:lumMod val="75000"/>
              </a:schemeClr>
            </a:solidFill>
            <a:prstDash val="sysDash"/>
          </a:ln>
        </p:spPr>
        <p:txBody>
          <a:bodyPr wrap="square" rtlCol="0">
            <a:spAutoFit/>
          </a:bodyPr>
          <a:lstStyle/>
          <a:p>
            <a:r>
              <a:rPr lang="en-US" altLang="ja-JP" sz="1200" dirty="0">
                <a:latin typeface="+mn-ea"/>
                <a:ea typeface="+mn-ea"/>
              </a:rPr>
              <a:t>Preferred Elements, </a:t>
            </a:r>
            <a:r>
              <a:rPr lang="en-US" altLang="ja-JP" sz="1200" dirty="0">
                <a:latin typeface="+mn-ea"/>
                <a:ea typeface="+mn-ea"/>
                <a:hlinkClick r:id="rId3"/>
              </a:rPr>
              <a:t>https://plamo.preferredai.jp/</a:t>
            </a:r>
            <a:r>
              <a:rPr lang="en-US" altLang="ja-JP" sz="1200" dirty="0">
                <a:latin typeface="+mn-ea"/>
                <a:ea typeface="+mn-ea"/>
              </a:rPr>
              <a:t>, 2024.</a:t>
            </a:r>
            <a:endParaRPr kumimoji="1" lang="ja-JP" altLang="en-US" sz="1200" dirty="0"/>
          </a:p>
        </p:txBody>
      </p:sp>
    </p:spTree>
    <p:extLst>
      <p:ext uri="{BB962C8B-B14F-4D97-AF65-F5344CB8AC3E}">
        <p14:creationId xmlns:p14="http://schemas.microsoft.com/office/powerpoint/2010/main" val="264327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2F52F-3009-B6F5-83C9-2302BA3DBC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44BE81-2557-E79C-45A2-B22571ABA66C}"/>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7E1A81DE-719C-02D2-E60A-9BB9E6C8023B}"/>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solidFill>
                  <a:srgbClr val="FFC000"/>
                </a:solidFill>
              </a:rPr>
              <a:t>提案手法</a:t>
            </a:r>
            <a:endParaRPr lang="en-US" altLang="ja-JP" sz="2400" dirty="0">
              <a:solidFill>
                <a:srgbClr val="FFC000"/>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1BF54AEF-7067-404A-C9E4-61A5E15E83D4}"/>
              </a:ext>
            </a:extLst>
          </p:cNvPr>
          <p:cNvSpPr>
            <a:spLocks noGrp="1"/>
          </p:cNvSpPr>
          <p:nvPr>
            <p:ph type="sldNum" sz="quarter" idx="12"/>
          </p:nvPr>
        </p:nvSpPr>
        <p:spPr/>
        <p:txBody>
          <a:bodyPr/>
          <a:lstStyle/>
          <a:p>
            <a:fld id="{84E5AB44-6C43-4864-84E5-D75B94A07FCF}" type="slidenum">
              <a:rPr kumimoji="1" lang="ja-JP" altLang="en-US" smtClean="0"/>
              <a:t>11</a:t>
            </a:fld>
            <a:endParaRPr kumimoji="1" lang="ja-JP" altLang="en-US" dirty="0"/>
          </a:p>
        </p:txBody>
      </p:sp>
    </p:spTree>
    <p:extLst>
      <p:ext uri="{BB962C8B-B14F-4D97-AF65-F5344CB8AC3E}">
        <p14:creationId xmlns:p14="http://schemas.microsoft.com/office/powerpoint/2010/main" val="22363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BB62D-1F95-AB3F-94F7-B50E34822D02}"/>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C848BC9-95C2-E395-E7E9-EF5A87870F8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データセット</a:t>
            </a:r>
            <a:br>
              <a:rPr lang="en-US" altLang="ja-JP" sz="3200" b="1" dirty="0">
                <a:latin typeface="+mn-ea"/>
              </a:rPr>
            </a:br>
            <a:r>
              <a:rPr lang="en-US" sz="2400" b="1" dirty="0">
                <a:latin typeface="+mn-ea"/>
                <a:ea typeface="+mn-ea"/>
              </a:rPr>
              <a:t>	livedoor </a:t>
            </a:r>
            <a:r>
              <a:rPr lang="ja-JP" altLang="en-US" sz="2400" b="1" dirty="0">
                <a:latin typeface="+mn-ea"/>
                <a:ea typeface="+mn-ea"/>
              </a:rPr>
              <a:t>ニュースコーパスデータセット</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7D8D991-EBE6-115F-5237-A8ACD78A5093}"/>
              </a:ext>
            </a:extLst>
          </p:cNvPr>
          <p:cNvSpPr>
            <a:spLocks noGrp="1"/>
          </p:cNvSpPr>
          <p:nvPr>
            <p:ph type="sldNum" sz="quarter" idx="12"/>
          </p:nvPr>
        </p:nvSpPr>
        <p:spPr/>
        <p:txBody>
          <a:bodyPr/>
          <a:lstStyle/>
          <a:p>
            <a:fld id="{84E5AB44-6C43-4864-84E5-D75B94A07FCF}"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CB2120-483C-FDD6-1198-B853613B3E6F}"/>
                  </a:ext>
                </a:extLst>
              </p:cNvPr>
              <p:cNvSpPr txBox="1"/>
              <p:nvPr/>
            </p:nvSpPr>
            <p:spPr>
              <a:xfrm>
                <a:off x="331353" y="2023276"/>
                <a:ext cx="8567320" cy="47599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ニュースの記事を収集</a:t>
                </a:r>
                <a:r>
                  <a:rPr lang="en-US" altLang="ja-JP" sz="2400" dirty="0">
                    <a:solidFill>
                      <a:schemeClr val="tx1"/>
                    </a:solidFill>
                  </a:rPr>
                  <a:t>, </a:t>
                </a:r>
                <a:r>
                  <a:rPr lang="en-US" altLang="ja-JP" sz="2400" dirty="0"/>
                  <a:t>HTML</a:t>
                </a:r>
                <a:r>
                  <a:rPr lang="en-US" altLang="ja-JP" sz="2400" dirty="0">
                    <a:solidFill>
                      <a:schemeClr val="tx1"/>
                    </a:solidFill>
                  </a:rPr>
                  <a:t> </a:t>
                </a:r>
                <a:r>
                  <a:rPr lang="ja-JP" altLang="en-US" sz="2400" dirty="0">
                    <a:solidFill>
                      <a:schemeClr val="tx1"/>
                    </a:solidFill>
                  </a:rPr>
                  <a:t>タグを除去</a:t>
                </a:r>
                <a:endParaRPr lang="en-US" altLang="ja-JP" sz="2400" dirty="0">
                  <a:solidFill>
                    <a:schemeClr val="tx1"/>
                  </a:solidFill>
                </a:endParaRPr>
              </a:p>
              <a:p>
                <a:pPr marL="342900" indent="-342900">
                  <a:lnSpc>
                    <a:spcPct val="150000"/>
                  </a:lnSpc>
                  <a:buFont typeface="Arial" panose="020B0604020202020204" pitchFamily="34" charset="0"/>
                  <a:buChar char="•"/>
                </a:pPr>
                <a:r>
                  <a:rPr lang="en-US" altLang="ja-JP" sz="2400" dirty="0">
                    <a:solidFill>
                      <a:schemeClr val="tx1"/>
                    </a:solidFill>
                  </a:rPr>
                  <a:t>9 </a:t>
                </a:r>
                <a:r>
                  <a:rPr lang="ja-JP" altLang="en-US" sz="2400" dirty="0">
                    <a:solidFill>
                      <a:schemeClr val="tx1"/>
                    </a:solidFill>
                  </a:rPr>
                  <a:t>つのカテゴリ</a:t>
                </a:r>
                <a:r>
                  <a:rPr lang="en-US" altLang="ja-JP" sz="2400" dirty="0">
                    <a:solidFill>
                      <a:schemeClr val="tx1"/>
                    </a:solidFill>
                  </a:rPr>
                  <a:t>, </a:t>
                </a:r>
                <a:r>
                  <a:rPr lang="ja-JP" altLang="en-US" sz="2400" dirty="0">
                    <a:solidFill>
                      <a:schemeClr val="tx1"/>
                    </a:solidFill>
                  </a:rPr>
                  <a:t>計 </a:t>
                </a:r>
                <a:r>
                  <a:rPr lang="en-US" altLang="ja-JP" sz="2400" dirty="0">
                    <a:solidFill>
                      <a:schemeClr val="tx1"/>
                    </a:solidFill>
                  </a:rPr>
                  <a:t>7,367 </a:t>
                </a:r>
                <a:r>
                  <a:rPr lang="ja-JP" altLang="en-US" sz="2400" dirty="0">
                    <a:solidFill>
                      <a:schemeClr val="tx1"/>
                    </a:solidFill>
                  </a:rPr>
                  <a:t>記事</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はカテゴリ名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label</m:t>
                        </m:r>
                      </m:sub>
                    </m:sSub>
                  </m:oMath>
                </a14:m>
                <a:r>
                  <a:rPr lang="en-US" altLang="ja-JP" sz="2400" dirty="0">
                    <a:solidFill>
                      <a:schemeClr val="tx1"/>
                    </a:solidFill>
                  </a:rPr>
                  <a:t>, </a:t>
                </a:r>
                <a:r>
                  <a:rPr lang="ja-JP" altLang="en-US" sz="2400" dirty="0">
                    <a:solidFill>
                      <a:schemeClr val="tx1"/>
                    </a:solidFill>
                  </a:rPr>
                  <a:t>記事タイトル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i="1">
                        <a:latin typeface="Cambria Math" panose="02040503050406030204" pitchFamily="18" charset="0"/>
                      </a:rPr>
                      <m:t> </m:t>
                    </m:r>
                  </m:oMath>
                </a14:m>
                <a:r>
                  <a:rPr lang="en-US" altLang="ja-JP" sz="2400" dirty="0">
                    <a:solidFill>
                      <a:schemeClr val="tx1"/>
                    </a:solidFill>
                  </a:rPr>
                  <a:t>, </a:t>
                </a:r>
              </a:p>
              <a:p>
                <a:pPr>
                  <a:lnSpc>
                    <a:spcPct val="150000"/>
                  </a:lnSpc>
                </a:pPr>
                <a:r>
                  <a:rPr lang="en-US" altLang="ja-JP" sz="2400" dirty="0">
                    <a:solidFill>
                      <a:schemeClr val="tx1"/>
                    </a:solidFill>
                  </a:rPr>
                  <a:t>    </a:t>
                </a:r>
                <a:r>
                  <a:rPr lang="ja-JP" altLang="en-US" sz="2400" dirty="0">
                    <a:solidFill>
                      <a:schemeClr val="tx1"/>
                    </a:solidFill>
                  </a:rPr>
                  <a:t>記事本文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ja-JP" altLang="en-US" sz="2400" dirty="0">
                    <a:solidFill>
                      <a:schemeClr val="tx1"/>
                    </a:solidFill>
                  </a:rPr>
                  <a:t> などのメタデータから構成</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本研究では以下のようにラベルとカテゴリ名を対応</a:t>
                </a:r>
                <a:endParaRPr lang="en-US" altLang="ja-JP" sz="2400" dirty="0">
                  <a:solidFill>
                    <a:schemeClr val="tx1"/>
                  </a:solidFill>
                </a:endParaRPr>
              </a:p>
              <a:p>
                <a:pPr lvl="1"/>
                <a:r>
                  <a:rPr lang="en-US" altLang="ja-JP" sz="2400" dirty="0">
                    <a:solidFill>
                      <a:schemeClr val="tx1"/>
                    </a:solidFill>
                  </a:rPr>
                  <a:t>0 : </a:t>
                </a:r>
                <a:r>
                  <a:rPr lang="ja-JP" altLang="en-US" sz="2400" dirty="0">
                    <a:solidFill>
                      <a:schemeClr val="tx1"/>
                    </a:solidFill>
                  </a:rPr>
                  <a:t>独女通信</a:t>
                </a:r>
                <a:r>
                  <a:rPr lang="en-US" altLang="ja-JP" sz="2400" dirty="0">
                    <a:solidFill>
                      <a:schemeClr val="tx1"/>
                    </a:solidFill>
                  </a:rPr>
                  <a:t>				5 : Peachy 	</a:t>
                </a:r>
              </a:p>
              <a:p>
                <a:pPr lvl="1"/>
                <a:r>
                  <a:rPr lang="en-US" altLang="ja-JP" sz="2400" dirty="0">
                    <a:solidFill>
                      <a:schemeClr val="tx1"/>
                    </a:solidFill>
                  </a:rPr>
                  <a:t>1 : IT </a:t>
                </a:r>
                <a:r>
                  <a:rPr lang="ja-JP" altLang="en-US" sz="2400" dirty="0">
                    <a:solidFill>
                      <a:schemeClr val="tx1"/>
                    </a:solidFill>
                  </a:rPr>
                  <a:t>ライフハック</a:t>
                </a:r>
                <a:r>
                  <a:rPr lang="en-US" altLang="ja-JP" sz="2400" dirty="0">
                    <a:solidFill>
                      <a:schemeClr val="tx1"/>
                    </a:solidFill>
                  </a:rPr>
                  <a:t>		6 : </a:t>
                </a:r>
                <a:r>
                  <a:rPr lang="ja-JP" altLang="en-US" sz="2400" dirty="0">
                    <a:solidFill>
                      <a:schemeClr val="tx1"/>
                    </a:solidFill>
                  </a:rPr>
                  <a:t>エスマックス</a:t>
                </a:r>
                <a:endParaRPr lang="en-US" altLang="ja-JP" sz="2400" dirty="0">
                  <a:solidFill>
                    <a:schemeClr val="tx1"/>
                  </a:solidFill>
                </a:endParaRPr>
              </a:p>
              <a:p>
                <a:pPr lvl="1"/>
                <a:r>
                  <a:rPr lang="en-US" altLang="ja-JP" sz="2400" dirty="0">
                    <a:solidFill>
                      <a:schemeClr val="tx1"/>
                    </a:solidFill>
                  </a:rPr>
                  <a:t>2 : </a:t>
                </a:r>
                <a:r>
                  <a:rPr lang="ja-JP" altLang="en-US" sz="2400" dirty="0">
                    <a:solidFill>
                      <a:schemeClr val="tx1"/>
                    </a:solidFill>
                  </a:rPr>
                  <a:t>家電チャンネル</a:t>
                </a:r>
                <a:r>
                  <a:rPr lang="en-US" altLang="ja-JP" sz="2400" dirty="0">
                    <a:solidFill>
                      <a:schemeClr val="tx1"/>
                    </a:solidFill>
                  </a:rPr>
                  <a:t>	 	7 : Sports Watch 	</a:t>
                </a:r>
              </a:p>
              <a:p>
                <a:pPr lvl="1"/>
                <a:r>
                  <a:rPr lang="en-US" altLang="ja-JP" sz="2400" dirty="0">
                    <a:solidFill>
                      <a:schemeClr val="tx1"/>
                    </a:solidFill>
                  </a:rPr>
                  <a:t>3 : livedoor HOMME 	8 : </a:t>
                </a:r>
                <a:r>
                  <a:rPr lang="ja-JP" altLang="en-US" sz="2400" dirty="0">
                    <a:solidFill>
                      <a:schemeClr val="tx1"/>
                    </a:solidFill>
                  </a:rPr>
                  <a:t>トピックニュース</a:t>
                </a:r>
                <a:r>
                  <a:rPr lang="en-US" altLang="ja-JP" sz="2400" dirty="0">
                    <a:solidFill>
                      <a:schemeClr val="tx1"/>
                    </a:solidFill>
                  </a:rPr>
                  <a:t>	</a:t>
                </a:r>
              </a:p>
              <a:p>
                <a:pPr lvl="1"/>
                <a:r>
                  <a:rPr lang="en-US" altLang="ja-JP" sz="2400" dirty="0">
                    <a:solidFill>
                      <a:schemeClr val="tx1"/>
                    </a:solidFill>
                  </a:rPr>
                  <a:t>4 : MOVIE ENTER 	</a:t>
                </a:r>
              </a:p>
            </p:txBody>
          </p:sp>
        </mc:Choice>
        <mc:Fallback xmlns="">
          <p:sp>
            <p:nvSpPr>
              <p:cNvPr id="3" name="テキスト ボックス 2">
                <a:extLst>
                  <a:ext uri="{FF2B5EF4-FFF2-40B4-BE49-F238E27FC236}">
                    <a16:creationId xmlns:a16="http://schemas.microsoft.com/office/drawing/2014/main" id="{E5CB2120-483C-FDD6-1198-B853613B3E6F}"/>
                  </a:ext>
                </a:extLst>
              </p:cNvPr>
              <p:cNvSpPr txBox="1">
                <a:spLocks noRot="1" noChangeAspect="1" noMove="1" noResize="1" noEditPoints="1" noAdjustHandles="1" noChangeArrowheads="1" noChangeShapeType="1" noTextEdit="1"/>
              </p:cNvSpPr>
              <p:nvPr/>
            </p:nvSpPr>
            <p:spPr>
              <a:xfrm>
                <a:off x="331353" y="2023276"/>
                <a:ext cx="8567320" cy="4759957"/>
              </a:xfrm>
              <a:prstGeom prst="rect">
                <a:avLst/>
              </a:prstGeom>
              <a:blipFill>
                <a:blip r:embed="rId3"/>
                <a:stretch>
                  <a:fillRect l="-925" b="-19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70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93F08-D89D-25B5-14B5-DBF2F63E0DB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7592EA45-BB15-46B9-7A94-866182565F74}"/>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CAP </a:t>
                </a:r>
                <a:r>
                  <a:rPr lang="ja-JP" altLang="en-US" sz="2400" b="1" dirty="0">
                    <a:latin typeface="+mn-ea"/>
                    <a:ea typeface="+mn-ea"/>
                  </a:rPr>
                  <a:t>層における要約文ベクトル項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1" smtClean="0">
                            <a:latin typeface="Cambria Math" panose="02040503050406030204" pitchFamily="18" charset="0"/>
                          </a:rPr>
                          <m:t>𝑬</m:t>
                        </m:r>
                      </m:e>
                      <m:sub>
                        <m:r>
                          <a:rPr lang="en-US" altLang="ja-JP" sz="2400" b="1" i="0" smtClean="0">
                            <a:latin typeface="Cambria Math" panose="02040503050406030204" pitchFamily="18" charset="0"/>
                          </a:rPr>
                          <m:t>𝐬𝐮𝐦</m:t>
                        </m:r>
                      </m:sub>
                    </m:sSub>
                  </m:oMath>
                </a14:m>
                <a:r>
                  <a:rPr lang="ja-JP" altLang="en-US" sz="2400" b="1" dirty="0">
                    <a:latin typeface="+mn-ea"/>
                  </a:rPr>
                  <a:t> の追加</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7592EA45-BB15-46B9-7A94-866182565F74}"/>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16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44280E1-2CA5-3B3A-4D42-3F05689BECC6}"/>
              </a:ext>
            </a:extLst>
          </p:cNvPr>
          <p:cNvSpPr>
            <a:spLocks noGrp="1"/>
          </p:cNvSpPr>
          <p:nvPr>
            <p:ph type="sldNum" sz="quarter" idx="12"/>
          </p:nvPr>
        </p:nvSpPr>
        <p:spPr/>
        <p:txBody>
          <a:bodyPr/>
          <a:lstStyle/>
          <a:p>
            <a:fld id="{84E5AB44-6C43-4864-84E5-D75B94A07FCF}"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C630379-32F1-99D1-8E4D-B0C84C662E2B}"/>
                  </a:ext>
                </a:extLst>
              </p:cNvPr>
              <p:cNvSpPr txBox="1"/>
              <p:nvPr/>
            </p:nvSpPr>
            <p:spPr>
              <a:xfrm>
                <a:off x="4058369" y="1760353"/>
                <a:ext cx="2697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BC630379-32F1-99D1-8E4D-B0C84C662E2B}"/>
                  </a:ext>
                </a:extLst>
              </p:cNvPr>
              <p:cNvSpPr txBox="1">
                <a:spLocks noRot="1" noChangeAspect="1" noMove="1" noResize="1" noEditPoints="1" noAdjustHandles="1" noChangeArrowheads="1" noChangeShapeType="1" noTextEdit="1"/>
              </p:cNvSpPr>
              <p:nvPr/>
            </p:nvSpPr>
            <p:spPr>
              <a:xfrm>
                <a:off x="4058369" y="1760353"/>
                <a:ext cx="2697149" cy="276999"/>
              </a:xfrm>
              <a:prstGeom prst="rect">
                <a:avLst/>
              </a:prstGeom>
              <a:blipFill>
                <a:blip r:embed="rId4"/>
                <a:stretch>
                  <a:fillRect l="-1584" r="-2715" b="-4000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A4316F7-512F-9AAC-6CF3-383A9EB4AF9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7803" y="1784419"/>
            <a:ext cx="6721131" cy="4393841"/>
          </a:xfrm>
          <a:prstGeom prst="rect">
            <a:avLst/>
          </a:prstGeom>
        </p:spPr>
      </p:pic>
    </p:spTree>
    <p:extLst>
      <p:ext uri="{BB962C8B-B14F-4D97-AF65-F5344CB8AC3E}">
        <p14:creationId xmlns:p14="http://schemas.microsoft.com/office/powerpoint/2010/main" val="68696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852A6-E4E1-D6F1-BCD7-2869AF2BA5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26DA3FCC-2626-F5C6-ED8B-5FA49760EAAD}"/>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r>
                  <a:rPr lang="ja-JP" altLang="en-US" sz="2400" b="1" dirty="0">
                    <a:latin typeface="+mn-ea"/>
                    <a:ea typeface="+mn-ea"/>
                  </a:rPr>
                  <a:t>学習可能パラメータ </a:t>
                </a:r>
                <a14:m>
                  <m:oMath xmlns:m="http://schemas.openxmlformats.org/officeDocument/2006/math">
                    <m:r>
                      <a:rPr lang="en-US" altLang="ja-JP" sz="2400" b="1" i="1" smtClean="0">
                        <a:latin typeface="Cambria Math" panose="02040503050406030204" pitchFamily="18" charset="0"/>
                        <a:ea typeface="+mn-ea"/>
                      </a:rPr>
                      <m:t>𝒑</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𝒒</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𝒓</m:t>
                    </m:r>
                  </m:oMath>
                </a14:m>
                <a:r>
                  <a:rPr lang="en-US" sz="2800" dirty="0">
                    <a:latin typeface="+mn-ea"/>
                    <a:ea typeface="+mn-ea"/>
                  </a:rPr>
                  <a:t> </a:t>
                </a:r>
                <a:r>
                  <a:rPr lang="ja-JP" altLang="en-US" sz="2800" dirty="0">
                    <a:latin typeface="+mn-ea"/>
                    <a:ea typeface="+mn-ea"/>
                  </a:rPr>
                  <a:t>の更新式</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26DA3FCC-2626-F5C6-ED8B-5FA49760EAAD}"/>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41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65093C35-0FFA-0CF8-3957-25E7266A2F35}"/>
              </a:ext>
            </a:extLst>
          </p:cNvPr>
          <p:cNvSpPr>
            <a:spLocks noGrp="1"/>
          </p:cNvSpPr>
          <p:nvPr>
            <p:ph type="sldNum" sz="quarter" idx="12"/>
          </p:nvPr>
        </p:nvSpPr>
        <p:spPr/>
        <p:txBody>
          <a:bodyPr/>
          <a:lstStyle/>
          <a:p>
            <a:fld id="{84E5AB44-6C43-4864-84E5-D75B94A07FCF}"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204DB15-EE24-AF26-77EA-E21F6C4A442E}"/>
                  </a:ext>
                </a:extLst>
              </p:cNvPr>
              <p:cNvSpPr txBox="1"/>
              <p:nvPr/>
            </p:nvSpPr>
            <p:spPr>
              <a:xfrm>
                <a:off x="1328793" y="2382014"/>
                <a:ext cx="6486414" cy="2111540"/>
              </a:xfrm>
              <a:prstGeom prst="rect">
                <a:avLst/>
              </a:prstGeom>
              <a:noFill/>
            </p:spPr>
            <p:txBody>
              <a:bodyPr wrap="square" lIns="0" tIns="0" rIns="0" bIns="0" rtlCol="0">
                <a:spAutoFit/>
              </a:bodyPr>
              <a:lstStyle/>
              <a:p>
                <a:r>
                  <a:rPr kumimoji="1" lang="ja-JP" altLang="en-US" sz="2400" dirty="0"/>
                  <a:t>更新後</a:t>
                </a:r>
                <a14:m>
                  <m:oMath xmlns:m="http://schemas.openxmlformats.org/officeDocument/2006/math">
                    <m:r>
                      <a:rPr kumimoji="1" lang="ja-JP" altLang="en-US" sz="2400" b="0" i="1" dirty="0">
                        <a:latin typeface="Cambria Math" panose="02040503050406030204" pitchFamily="18" charset="0"/>
                      </a:rPr>
                      <m:t>の</m:t>
                    </m:r>
                    <m:r>
                      <a:rPr kumimoji="1" lang="ja-JP" altLang="en-US" sz="2400" i="1" dirty="0" smtClean="0">
                        <a:latin typeface="Cambria Math" panose="02040503050406030204" pitchFamily="18" charset="0"/>
                      </a:rPr>
                      <m:t>パラメータ</m:t>
                    </m:r>
                    <m:r>
                      <a:rPr kumimoji="1" lang="ja-JP" altLang="en-US" sz="2400" i="1" dirty="0">
                        <a:latin typeface="Cambria Math" panose="02040503050406030204" pitchFamily="18" charset="0"/>
                      </a:rPr>
                      <m:t>を</m:t>
                    </m:r>
                  </m:oMath>
                </a14:m>
                <a:r>
                  <a:rPr kumimoji="1" lang="en-US" altLang="ja-JP" sz="2400" i="1" dirty="0">
                    <a:latin typeface="Cambria Math" panose="02040503050406030204" pitchFamily="18" charset="0"/>
                  </a:rPr>
                  <a:t> </a:t>
                </a:r>
                <a14:m>
                  <m:oMath xmlns:m="http://schemas.openxmlformats.org/officeDocument/2006/math">
                    <m:sSup>
                      <m:sSupPr>
                        <m:ctrlPr>
                          <a:rPr kumimoji="1" lang="en-US" altLang="ja-JP" sz="240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𝑝</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𝑞</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𝑟</m:t>
                        </m:r>
                      </m:e>
                      <m:sup>
                        <m:r>
                          <a:rPr kumimoji="1" lang="en-US" altLang="ja-JP" sz="2400" b="0" i="1" dirty="0" smtClean="0">
                            <a:latin typeface="Cambria Math" panose="02040503050406030204" pitchFamily="18" charset="0"/>
                          </a:rPr>
                          <m:t>′</m:t>
                        </m:r>
                      </m:sup>
                    </m:sSup>
                  </m:oMath>
                </a14:m>
                <a:r>
                  <a:rPr kumimoji="1" lang="ja-JP" altLang="en-US" sz="2400" dirty="0"/>
                  <a:t> とすると</a:t>
                </a:r>
                <a:endParaRPr kumimoji="1" lang="en-US" altLang="ja-JP" sz="2400" dirty="0"/>
              </a:p>
              <a:p>
                <a:endParaRPr kumimoji="1" lang="en-US" altLang="ja-JP" sz="2400" dirty="0"/>
              </a:p>
              <a:p>
                <a:endParaRPr kumimoji="1" lang="en-US" altLang="ja-JP" sz="2400" dirty="0"/>
              </a:p>
              <a:p>
                <a14:m>
                  <m:oMath xmlns:m="http://schemas.openxmlformats.org/officeDocument/2006/math">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m:t>
                        </m:r>
                      </m:sup>
                    </m:sSup>
                    <m:r>
                      <a:rPr kumimoji="1" lang="en-US" altLang="ja-JP" sz="2400" b="1" i="1" dirty="0" smtClean="0">
                        <a:latin typeface="Cambria Math" panose="02040503050406030204" pitchFamily="18" charset="0"/>
                      </a:rPr>
                      <m:t>= </m:t>
                    </m:r>
                    <m:f>
                      <m:fPr>
                        <m:ctrlPr>
                          <a:rPr kumimoji="1" lang="en-US" altLang="ja-JP" sz="2400" b="1" i="1" dirty="0" smtClean="0">
                            <a:latin typeface="Cambria Math" panose="02040503050406030204" pitchFamily="18" charset="0"/>
                          </a:rPr>
                        </m:ctrlPr>
                      </m:fPr>
                      <m:num>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num>
                      <m:den>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smtClean="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endParaRPr kumimoji="1" lang="en-US" altLang="ja-JP" sz="2400" b="1" dirty="0"/>
              </a:p>
              <a:p>
                <a:endParaRPr kumimoji="1" lang="en-US" altLang="ja-JP" sz="2400" dirty="0"/>
              </a:p>
            </p:txBody>
          </p:sp>
        </mc:Choice>
        <mc:Fallback xmlns="">
          <p:sp>
            <p:nvSpPr>
              <p:cNvPr id="42" name="テキスト ボックス 41">
                <a:extLst>
                  <a:ext uri="{FF2B5EF4-FFF2-40B4-BE49-F238E27FC236}">
                    <a16:creationId xmlns:a16="http://schemas.microsoft.com/office/drawing/2014/main" id="{8204DB15-EE24-AF26-77EA-E21F6C4A442E}"/>
                  </a:ext>
                </a:extLst>
              </p:cNvPr>
              <p:cNvSpPr txBox="1">
                <a:spLocks noRot="1" noChangeAspect="1" noMove="1" noResize="1" noEditPoints="1" noAdjustHandles="1" noChangeArrowheads="1" noChangeShapeType="1" noTextEdit="1"/>
              </p:cNvSpPr>
              <p:nvPr/>
            </p:nvSpPr>
            <p:spPr>
              <a:xfrm>
                <a:off x="1328793" y="2382014"/>
                <a:ext cx="6486414" cy="2111540"/>
              </a:xfrm>
              <a:prstGeom prst="rect">
                <a:avLst/>
              </a:prstGeom>
              <a:blipFill>
                <a:blip r:embed="rId4"/>
                <a:stretch>
                  <a:fillRect l="-2914" t="-5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130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9697-2840-2754-B68E-D0141297148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BD595E9D-5A22-2B7E-1CE1-9294B62F59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 </a:t>
                </a:r>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𝐃</m:t>
                        </m:r>
                      </m:e>
                      <m:sub>
                        <m:r>
                          <a:rPr lang="en-US" altLang="ja-JP" sz="3200" b="1" i="0" smtClean="0">
                            <a:latin typeface="Cambria Math" panose="02040503050406030204" pitchFamily="18" charset="0"/>
                          </a:rPr>
                          <m:t>𝐬𝐮𝐦𝐦𝐚𝐫𝐲</m:t>
                        </m:r>
                      </m:sub>
                    </m:sSub>
                  </m:oMath>
                </a14:m>
                <a:r>
                  <a:rPr lang="en-US" altLang="ja-JP" sz="3200" b="1" dirty="0">
                    <a:latin typeface="+mn-ea"/>
                  </a:rPr>
                  <a:t> </a:t>
                </a:r>
                <a:r>
                  <a:rPr lang="ja-JP" altLang="en-US" sz="3200" b="1" dirty="0">
                    <a:latin typeface="+mn-ea"/>
                  </a:rPr>
                  <a:t>の生成手法 </a:t>
                </a:r>
                <a:r>
                  <a:rPr lang="en-US" altLang="ja-JP" sz="2400" b="1" dirty="0">
                    <a:latin typeface="+mn-ea"/>
                  </a:rPr>
                  <a:t>(PLaMo API </a:t>
                </a:r>
                <a:r>
                  <a:rPr lang="ja-JP" altLang="en-US" sz="2400" b="1" dirty="0">
                    <a:latin typeface="+mn-ea"/>
                  </a:rPr>
                  <a:t>を使用</a:t>
                </a:r>
                <a:r>
                  <a:rPr lang="en-US" altLang="ja-JP" sz="2400" b="1" dirty="0">
                    <a:latin typeface="+mn-ea"/>
                  </a:rPr>
                  <a:t>)</a:t>
                </a:r>
              </a:p>
              <a:p>
                <a:pPr marL="0" lvl="0" indent="0" algn="l" rtl="0">
                  <a:spcBef>
                    <a:spcPts val="0"/>
                  </a:spcBef>
                  <a:spcAft>
                    <a:spcPts val="0"/>
                  </a:spcAft>
                  <a:buNone/>
                </a:pPr>
                <a:endParaRPr lang="en-US" altLang="ja-JP" sz="2400" b="1" dirty="0">
                  <a:latin typeface="+mn-ea"/>
                </a:endParaRPr>
              </a:p>
              <a:p>
                <a:pPr marL="457200" indent="-457200">
                  <a:lnSpc>
                    <a:spcPct val="150000"/>
                  </a:lnSpc>
                  <a:buFont typeface="+mj-lt"/>
                  <a:buAutoNum type="arabicPeriod"/>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a:t>
                </a:r>
                <a:r>
                  <a:rPr lang="ja-JP" altLang="en-US" sz="2400" dirty="0"/>
                  <a:t>に含まれる</a:t>
                </a:r>
                <a:r>
                  <a:rPr lang="en-US" altLang="ja-JP" sz="2400" dirty="0">
                    <a:solidFill>
                      <a:schemeClr val="tx1"/>
                    </a:solidFill>
                  </a:rPr>
                  <a:t>,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b="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b="0" i="1">
                        <a:latin typeface="Cambria Math" panose="02040503050406030204" pitchFamily="18" charset="0"/>
                      </a:rPr>
                      <m:t> </m:t>
                    </m:r>
                  </m:oMath>
                </a14:m>
                <a:r>
                  <a:rPr lang="ja-JP" altLang="en-US" sz="2400" dirty="0">
                    <a:solidFill>
                      <a:schemeClr val="tx1"/>
                    </a:solidFill>
                  </a:rPr>
                  <a:t>および</a:t>
                </a:r>
                <a:r>
                  <a:rPr lang="en-US" altLang="ja-JP" sz="2400" dirty="0">
                    <a:solidFill>
                      <a:schemeClr val="tx1"/>
                    </a:solidFill>
                  </a:rPr>
                  <a:t>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en-US" altLang="ja-JP" sz="2400" dirty="0">
                    <a:latin typeface="+mn-ea"/>
                  </a:rPr>
                  <a:t> </a:t>
                </a:r>
                <a:r>
                  <a:rPr lang="ja-JP" altLang="en-US" sz="2400" dirty="0">
                    <a:latin typeface="+mn-ea"/>
                  </a:rPr>
                  <a:t>から</a:t>
                </a:r>
                <a:br>
                  <a:rPr lang="en-US" altLang="ja-JP" sz="2400" dirty="0">
                    <a:latin typeface="+mn-ea"/>
                  </a:rPr>
                </a:br>
                <a:r>
                  <a:rPr lang="ja-JP" altLang="en-US" sz="2400" dirty="0">
                    <a:latin typeface="+mn-ea"/>
                  </a:rPr>
                  <a:t>プロンプトを作成</a:t>
                </a:r>
                <a:endParaRPr lang="en-US" altLang="ja-JP" sz="2400" dirty="0">
                  <a:latin typeface="+mn-ea"/>
                </a:endParaRPr>
              </a:p>
              <a:p>
                <a:pPr marL="457200" indent="-457200">
                  <a:lnSpc>
                    <a:spcPct val="150000"/>
                  </a:lnSpc>
                  <a:buFont typeface="+mj-lt"/>
                  <a:buAutoNum type="arabicPeriod"/>
                </a:pPr>
                <a:r>
                  <a:rPr lang="en-US" altLang="ja-JP" sz="2400" dirty="0">
                    <a:latin typeface="+mn-ea"/>
                  </a:rPr>
                  <a:t>PLaMo API </a:t>
                </a:r>
                <a:r>
                  <a:rPr lang="ja-JP" altLang="en-US" sz="2400" dirty="0">
                    <a:latin typeface="+mn-ea"/>
                  </a:rPr>
                  <a:t>からの回答を要約文 </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b="0" i="0" smtClean="0">
                            <a:latin typeface="Cambria Math" panose="02040503050406030204" pitchFamily="18" charset="0"/>
                          </a:rPr>
                          <m:t>D</m:t>
                        </m:r>
                      </m:e>
                      <m:sub>
                        <m:r>
                          <m:rPr>
                            <m:sty m:val="p"/>
                          </m:rPr>
                          <a:rPr lang="en-US" altLang="ja-JP" sz="2400" b="0" i="0" smtClean="0">
                            <a:latin typeface="Cambria Math" panose="02040503050406030204" pitchFamily="18" charset="0"/>
                          </a:rPr>
                          <m:t>summary</m:t>
                        </m:r>
                      </m:sub>
                    </m:sSub>
                  </m:oMath>
                </a14:m>
                <a:r>
                  <a:rPr lang="en-US" altLang="ja-JP" sz="2400" dirty="0">
                    <a:latin typeface="+mn-ea"/>
                  </a:rPr>
                  <a:t> </a:t>
                </a:r>
                <a:r>
                  <a:rPr lang="ja-JP" altLang="en-US" sz="2400" dirty="0">
                    <a:latin typeface="+mn-ea"/>
                  </a:rPr>
                  <a:t>とする</a:t>
                </a:r>
                <a:endParaRPr lang="en-US" altLang="ja-JP" sz="2400"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BD595E9D-5A22-2B7E-1CE1-9294B62F59C2}"/>
                  </a:ext>
                </a:extLst>
              </p:cNvPr>
              <p:cNvSpPr txBox="1">
                <a:spLocks noRot="1" noChangeAspect="1" noMove="1" noResize="1" noEditPoints="1" noAdjustHandles="1" noChangeArrowheads="1" noChangeShapeType="1" noTextEdit="1"/>
              </p:cNvSpPr>
              <p:nvPr/>
            </p:nvSpPr>
            <p:spPr>
              <a:xfrm>
                <a:off x="119742" y="694730"/>
                <a:ext cx="8633965" cy="732078"/>
              </a:xfrm>
              <a:prstGeom prst="rect">
                <a:avLst/>
              </a:prstGeom>
              <a:blipFill>
                <a:blip r:embed="rId3"/>
                <a:stretch>
                  <a:fillRect l="-1836" t="-8333" b="-285000"/>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F5BB85A6-0C70-3149-AAE8-0C7544CAE464}"/>
              </a:ext>
            </a:extLst>
          </p:cNvPr>
          <p:cNvSpPr>
            <a:spLocks noGrp="1"/>
          </p:cNvSpPr>
          <p:nvPr>
            <p:ph type="sldNum" sz="quarter" idx="12"/>
          </p:nvPr>
        </p:nvSpPr>
        <p:spPr/>
        <p:txBody>
          <a:bodyPr/>
          <a:lstStyle/>
          <a:p>
            <a:fld id="{84E5AB44-6C43-4864-84E5-D75B94A07FCF}" type="slidenum">
              <a:rPr kumimoji="1" lang="ja-JP" altLang="en-US" smtClean="0"/>
              <a:t>15</a:t>
            </a:fld>
            <a:endParaRPr kumimoji="1" lang="ja-JP" altLang="en-US"/>
          </a:p>
        </p:txBody>
      </p:sp>
      <p:grpSp>
        <p:nvGrpSpPr>
          <p:cNvPr id="2" name="グループ化 1">
            <a:extLst>
              <a:ext uri="{FF2B5EF4-FFF2-40B4-BE49-F238E27FC236}">
                <a16:creationId xmlns:a16="http://schemas.microsoft.com/office/drawing/2014/main" id="{8AB4BC27-BB85-F67A-C9F8-9CD346BD19BE}"/>
              </a:ext>
            </a:extLst>
          </p:cNvPr>
          <p:cNvGrpSpPr/>
          <p:nvPr/>
        </p:nvGrpSpPr>
        <p:grpSpPr>
          <a:xfrm>
            <a:off x="0" y="3717355"/>
            <a:ext cx="9144000" cy="1810838"/>
            <a:chOff x="0" y="2941178"/>
            <a:chExt cx="9144000" cy="1810838"/>
          </a:xfrm>
        </p:grpSpPr>
        <p:pic>
          <p:nvPicPr>
            <p:cNvPr id="4" name="図 3" descr="図形&#10;&#10;中程度の精度で自動的に生成された説明">
              <a:extLst>
                <a:ext uri="{FF2B5EF4-FFF2-40B4-BE49-F238E27FC236}">
                  <a16:creationId xmlns:a16="http://schemas.microsoft.com/office/drawing/2014/main" id="{4FC8E9BC-F8F8-EBE0-CF20-3DC2F56BF93F}"/>
                </a:ext>
              </a:extLst>
            </p:cNvPr>
            <p:cNvPicPr>
              <a:picLocks noChangeAspect="1"/>
            </p:cNvPicPr>
            <p:nvPr/>
          </p:nvPicPr>
          <p:blipFill>
            <a:blip r:embed="rId4">
              <a:extLst>
                <a:ext uri="{28A0092B-C50C-407E-A947-70E740481C1C}">
                  <a14:useLocalDpi xmlns:a14="http://schemas.microsoft.com/office/drawing/2010/main" val="0"/>
                </a:ext>
              </a:extLst>
            </a:blip>
            <a:srcRect b="-2247"/>
            <a:stretch/>
          </p:blipFill>
          <p:spPr>
            <a:xfrm>
              <a:off x="0" y="2941178"/>
              <a:ext cx="9144000" cy="1810838"/>
            </a:xfrm>
            <a:prstGeom prst="roundRect">
              <a:avLst>
                <a:gd name="adj" fmla="val 8594"/>
              </a:avLst>
            </a:prstGeom>
            <a:solidFill>
              <a:srgbClr val="FFFFFF">
                <a:shade val="85000"/>
              </a:srgbClr>
            </a:solidFill>
            <a:ln>
              <a:noFill/>
            </a:ln>
            <a:effectLst/>
          </p:spPr>
        </p:pic>
        <p:pic>
          <p:nvPicPr>
            <p:cNvPr id="5" name="図 4" descr="図形&#10;&#10;中程度の精度で自動的に生成された説明">
              <a:extLst>
                <a:ext uri="{FF2B5EF4-FFF2-40B4-BE49-F238E27FC236}">
                  <a16:creationId xmlns:a16="http://schemas.microsoft.com/office/drawing/2014/main" id="{4CF7BD85-3ABC-1C02-CCC0-7C50E5BF0BE8}"/>
                </a:ext>
              </a:extLst>
            </p:cNvPr>
            <p:cNvPicPr>
              <a:picLocks noChangeAspect="1"/>
            </p:cNvPicPr>
            <p:nvPr/>
          </p:nvPicPr>
          <p:blipFill rotWithShape="1">
            <a:blip r:embed="rId5"/>
            <a:srcRect l="2521" t="-1120" b="73489"/>
            <a:stretch/>
          </p:blipFill>
          <p:spPr>
            <a:xfrm>
              <a:off x="3401495" y="3020713"/>
              <a:ext cx="4707584" cy="207251"/>
            </a:xfrm>
            <a:prstGeom prst="rect">
              <a:avLst/>
            </a:prstGeom>
          </p:spPr>
        </p:pic>
      </p:grpSp>
    </p:spTree>
    <p:extLst>
      <p:ext uri="{BB962C8B-B14F-4D97-AF65-F5344CB8AC3E}">
        <p14:creationId xmlns:p14="http://schemas.microsoft.com/office/powerpoint/2010/main" val="188358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32402-9170-DCE7-F619-C6103EC008F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D7D1EA4-8756-6507-DF64-D24D252DD32D}"/>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1</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a:t>
            </a:r>
            <a:r>
              <a:rPr lang="ja-JP" altLang="en-US" sz="2400" b="1" dirty="0">
                <a:latin typeface="+mn-ea"/>
              </a:rPr>
              <a:t>独女通信</a:t>
            </a:r>
            <a:r>
              <a:rPr lang="en-US" altLang="ja-JP" sz="2400" b="1" dirty="0">
                <a:latin typeface="+mn-ea"/>
              </a:rPr>
              <a:t>)</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460E376-A306-C762-4476-CDCDCD666147}"/>
              </a:ext>
            </a:extLst>
          </p:cNvPr>
          <p:cNvSpPr>
            <a:spLocks noGrp="1"/>
          </p:cNvSpPr>
          <p:nvPr>
            <p:ph type="sldNum" sz="quarter" idx="12"/>
          </p:nvPr>
        </p:nvSpPr>
        <p:spPr/>
        <p:txBody>
          <a:bodyPr/>
          <a:lstStyle/>
          <a:p>
            <a:fld id="{84E5AB44-6C43-4864-84E5-D75B94A07FCF}" type="slidenum">
              <a:rPr kumimoji="1" lang="ja-JP" altLang="en-US" smtClean="0"/>
              <a:t>16</a:t>
            </a:fld>
            <a:endParaRPr kumimoji="1" lang="ja-JP" altLang="en-US"/>
          </a:p>
        </p:txBody>
      </p:sp>
      <p:sp>
        <p:nvSpPr>
          <p:cNvPr id="2" name="テキスト ボックス 1">
            <a:extLst>
              <a:ext uri="{FF2B5EF4-FFF2-40B4-BE49-F238E27FC236}">
                <a16:creationId xmlns:a16="http://schemas.microsoft.com/office/drawing/2014/main" id="{0EF79425-C8A0-FEC2-F626-3EE7C22EE560}"/>
              </a:ext>
            </a:extLst>
          </p:cNvPr>
          <p:cNvSpPr txBox="1"/>
          <p:nvPr/>
        </p:nvSpPr>
        <p:spPr>
          <a:xfrm>
            <a:off x="245327" y="1561170"/>
            <a:ext cx="4895385" cy="4893647"/>
          </a:xfrm>
          <a:prstGeom prst="rect">
            <a:avLst/>
          </a:prstGeom>
          <a:solidFill>
            <a:schemeClr val="tx1"/>
          </a:solidFill>
        </p:spPr>
        <p:txBody>
          <a:bodyPr wrap="square" rtlCol="0">
            <a:spAutoFit/>
          </a:bodyPr>
          <a:lstStyle/>
          <a:p>
            <a:r>
              <a:rPr kumimoji="1" lang="en-US" altLang="ja-JP"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latin typeface="Courier New" panose="02070309020205020404" pitchFamily="49" charset="0"/>
              </a:rPr>
              <a:t>健康のために体張ります</a:t>
            </a:r>
            <a:r>
              <a:rPr lang="en-US" altLang="ja-JP" sz="1200" b="0" i="0" dirty="0">
                <a:solidFill>
                  <a:sysClr val="windowText" lastClr="000000"/>
                </a:solidFill>
                <a:effectLst/>
                <a:latin typeface="Courier New" panose="02070309020205020404" pitchFamily="49" charset="0"/>
              </a:rPr>
              <a:t>! Presented by </a:t>
            </a:r>
            <a:r>
              <a:rPr lang="ja-JP" altLang="en-US" sz="1200" b="0" i="0" dirty="0">
                <a:solidFill>
                  <a:sysClr val="windowText" lastClr="000000"/>
                </a:solidFill>
                <a:effectLst/>
                <a:latin typeface="Courier New" panose="02070309020205020404" pitchFamily="49" charset="0"/>
              </a:rPr>
              <a:t>ゆるっと</a:t>
            </a:r>
            <a:r>
              <a:rPr lang="en-US" altLang="ja-JP" sz="1200" b="0" i="0" dirty="0">
                <a:solidFill>
                  <a:sysClr val="windowText" lastClr="000000"/>
                </a:solidFill>
                <a:effectLst/>
                <a:latin typeface="Courier New" panose="02070309020205020404" pitchFamily="49" charset="0"/>
              </a:rPr>
              <a:t>café</a:t>
            </a:r>
            <a:r>
              <a:rPr kumimoji="1" lang="en-US" altLang="ja-JP" sz="1200" b="0" i="0" dirty="0">
                <a:solidFill>
                  <a:sysClr val="windowText" lastClr="000000"/>
                </a:solidFill>
                <a:effectLst/>
                <a:latin typeface="Courier New" panose="02070309020205020404" pitchFamily="49" charset="0"/>
              </a:rPr>
              <a:t>】</a:t>
            </a:r>
            <a:endParaRPr kumimoji="1" lang="en-US" altLang="ja-JP" sz="1200" dirty="0">
              <a:solidFill>
                <a:sysClr val="windowText" lastClr="000000"/>
              </a:solidFill>
            </a:endParaRPr>
          </a:p>
          <a:p>
            <a:endParaRPr kumimoji="1" lang="en-US" altLang="ja-JP" sz="1200" dirty="0">
              <a:solidFill>
                <a:sysClr val="windowText" lastClr="000000"/>
              </a:solidFill>
            </a:endParaRPr>
          </a:p>
          <a:p>
            <a:r>
              <a:rPr kumimoji="1" lang="ja-JP" altLang="en-US" sz="1200" dirty="0">
                <a:solidFill>
                  <a:sysClr val="windowText" lastClr="000000"/>
                </a:solidFill>
              </a:rPr>
              <a:t>みなさま、こんにちは</a:t>
            </a:r>
            <a:r>
              <a:rPr kumimoji="1" lang="en-US" altLang="ja-JP" sz="1200" dirty="0">
                <a:solidFill>
                  <a:sysClr val="windowText" lastClr="000000"/>
                </a:solidFill>
              </a:rPr>
              <a:t>!</a:t>
            </a:r>
          </a:p>
          <a:p>
            <a:r>
              <a:rPr kumimoji="1" lang="ja-JP" altLang="en-US" sz="1200" dirty="0">
                <a:solidFill>
                  <a:sysClr val="windowText" lastClr="000000"/>
                </a:solidFill>
              </a:rPr>
              <a:t>私は以前、「アラフォーだけど結婚したい</a:t>
            </a:r>
            <a:r>
              <a:rPr kumimoji="1" lang="en-US" altLang="ja-JP" sz="1200" dirty="0">
                <a:solidFill>
                  <a:sysClr val="windowText" lastClr="000000"/>
                </a:solidFill>
              </a:rPr>
              <a:t>!</a:t>
            </a:r>
            <a:r>
              <a:rPr kumimoji="1" lang="ja-JP" altLang="en-US" sz="1200" dirty="0">
                <a:solidFill>
                  <a:sysClr val="windowText" lastClr="000000"/>
                </a:solidFill>
              </a:rPr>
              <a:t>」という</a:t>
            </a:r>
          </a:p>
          <a:p>
            <a:r>
              <a:rPr kumimoji="1" lang="ja-JP" altLang="en-US" sz="1200" dirty="0">
                <a:solidFill>
                  <a:sysClr val="windowText" lastClr="000000"/>
                </a:solidFill>
              </a:rPr>
              <a:t>コラムを書かせていただいた漫画家の</a:t>
            </a:r>
            <a:r>
              <a:rPr kumimoji="1" lang="ja-JP" altLang="en-US" sz="1200" dirty="0">
                <a:solidFill>
                  <a:sysClr val="windowText" lastClr="000000"/>
                </a:solidFill>
                <a:highlight>
                  <a:srgbClr val="F4B54B"/>
                </a:highlight>
              </a:rPr>
              <a:t>尾形未紀</a:t>
            </a:r>
            <a:r>
              <a:rPr kumimoji="1" lang="ja-JP" altLang="en-US" sz="1200" dirty="0">
                <a:solidFill>
                  <a:sysClr val="windowText" lastClr="000000"/>
                </a:solidFill>
              </a:rPr>
              <a:t>です。</a:t>
            </a:r>
          </a:p>
          <a:p>
            <a:r>
              <a:rPr kumimoji="1" lang="en-US" altLang="ja-JP" sz="1200" dirty="0">
                <a:solidFill>
                  <a:sysClr val="windowText" lastClr="000000"/>
                </a:solidFill>
              </a:rPr>
              <a:t>40</a:t>
            </a:r>
            <a:r>
              <a:rPr kumimoji="1" lang="ja-JP" altLang="en-US" sz="1200" dirty="0">
                <a:solidFill>
                  <a:sysClr val="windowText" lastClr="000000"/>
                </a:solidFill>
              </a:rPr>
              <a:t>代半ばで結婚した私たち夫婦。子供はできるかどうかまだわからないし、親ももうかなりいい年だから、あまり頼ることもできない</a:t>
            </a:r>
            <a:r>
              <a:rPr kumimoji="1" lang="en-US" altLang="ja-JP" sz="1200" dirty="0">
                <a:solidFill>
                  <a:sysClr val="windowText" lastClr="000000"/>
                </a:solidFill>
              </a:rPr>
              <a:t>!</a:t>
            </a:r>
          </a:p>
          <a:p>
            <a:r>
              <a:rPr kumimoji="1" lang="ja-JP" altLang="en-US" sz="1200" dirty="0">
                <a:solidFill>
                  <a:sysClr val="windowText" lastClr="000000"/>
                </a:solidFill>
              </a:rPr>
              <a:t>だから夫婦</a:t>
            </a:r>
            <a:r>
              <a:rPr kumimoji="1" lang="en-US" altLang="ja-JP" sz="1200" dirty="0">
                <a:solidFill>
                  <a:sysClr val="windowText" lastClr="000000"/>
                </a:solidFill>
              </a:rPr>
              <a:t>2</a:t>
            </a:r>
            <a:r>
              <a:rPr kumimoji="1" lang="ja-JP" altLang="en-US" sz="1200" dirty="0">
                <a:solidFill>
                  <a:sysClr val="windowText" lastClr="000000"/>
                </a:solidFill>
              </a:rPr>
              <a:t>人でしっかり支えあって生きていかなくてはいけないと思う今日この頃</a:t>
            </a:r>
            <a:r>
              <a:rPr kumimoji="1" lang="en-US" altLang="ja-JP" sz="1200" dirty="0">
                <a:solidFill>
                  <a:sysClr val="windowText" lastClr="000000"/>
                </a:solidFill>
              </a:rPr>
              <a:t>...</a:t>
            </a:r>
            <a:r>
              <a:rPr kumimoji="1" lang="ja-JP" altLang="en-US" sz="1200" dirty="0">
                <a:solidFill>
                  <a:sysClr val="windowText" lastClr="000000"/>
                </a:solidFill>
              </a:rPr>
              <a:t>。でも、そんなときに気になるのが「健康」。</a:t>
            </a:r>
          </a:p>
          <a:p>
            <a:r>
              <a:rPr kumimoji="1" lang="ja-JP" altLang="en-US" sz="1200" dirty="0">
                <a:solidFill>
                  <a:sysClr val="windowText" lastClr="000000"/>
                </a:solidFill>
              </a:rPr>
              <a:t>長生きしても健康じゃなきゃ、楽しくないもんね</a:t>
            </a:r>
            <a:r>
              <a:rPr kumimoji="1" lang="en-US" altLang="ja-JP" sz="1200" dirty="0">
                <a:solidFill>
                  <a:sysClr val="windowText" lastClr="000000"/>
                </a:solidFill>
              </a:rPr>
              <a:t>?</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のみなさんも、年々老いてくるにしたがって、増えてくる悩みに頭を抱えてるのでは</a:t>
            </a:r>
            <a:r>
              <a:rPr kumimoji="1" lang="en-US" altLang="ja-JP" sz="1200" dirty="0">
                <a:solidFill>
                  <a:sysClr val="windowText" lastClr="000000"/>
                </a:solidFill>
              </a:rPr>
              <a:t>!?</a:t>
            </a:r>
            <a:r>
              <a:rPr kumimoji="1" lang="ja-JP" altLang="en-US" sz="1200" dirty="0">
                <a:solidFill>
                  <a:sysClr val="windowText" lastClr="000000"/>
                </a:solidFill>
              </a:rPr>
              <a:t> 疲れがとれにくくなったり、シミやしわが増えてきたり、二日酔いがなかなか治らなかったり</a:t>
            </a:r>
            <a:r>
              <a:rPr kumimoji="1" lang="en-US" altLang="ja-JP" sz="1200" dirty="0">
                <a:solidFill>
                  <a:sysClr val="windowText" lastClr="000000"/>
                </a:solidFill>
              </a:rPr>
              <a:t>...</a:t>
            </a:r>
          </a:p>
          <a:p>
            <a:r>
              <a:rPr kumimoji="1" lang="ja-JP" altLang="en-US" sz="1200" dirty="0">
                <a:solidFill>
                  <a:sysClr val="windowText" lastClr="000000"/>
                </a:solidFill>
              </a:rPr>
              <a:t>さらに、病気で入院したりする友達や知り合いも増えているのでは</a:t>
            </a:r>
            <a:r>
              <a:rPr kumimoji="1" lang="en-US" altLang="ja-JP" sz="1200" dirty="0">
                <a:solidFill>
                  <a:sysClr val="windowText" lastClr="000000"/>
                </a:solidFill>
              </a:rPr>
              <a:t>?</a:t>
            </a:r>
          </a:p>
          <a:p>
            <a:r>
              <a:rPr kumimoji="1" lang="ja-JP" altLang="en-US" sz="1200" dirty="0">
                <a:solidFill>
                  <a:sysClr val="windowText" lastClr="000000"/>
                </a:solidFill>
              </a:rPr>
              <a:t>体にいろいろと不具合が出始めてる頃ではないでしょうか</a:t>
            </a:r>
            <a:r>
              <a:rPr kumimoji="1" lang="en-US" altLang="ja-JP" sz="1200" dirty="0">
                <a:solidFill>
                  <a:sysClr val="windowText" lastClr="000000"/>
                </a:solidFill>
              </a:rPr>
              <a:t>...!?</a:t>
            </a:r>
          </a:p>
          <a:p>
            <a:r>
              <a:rPr kumimoji="1" lang="ja-JP" altLang="en-US" sz="1200" dirty="0">
                <a:solidFill>
                  <a:sysClr val="windowText" lastClr="000000"/>
                </a:solidFill>
              </a:rPr>
              <a:t>私の担当編集のアラサー女子も、</a:t>
            </a:r>
          </a:p>
          <a:p>
            <a:r>
              <a:rPr kumimoji="1" lang="ja-JP" altLang="en-US" sz="1200" dirty="0">
                <a:solidFill>
                  <a:sysClr val="windowText" lastClr="000000"/>
                </a:solidFill>
              </a:rPr>
              <a:t>「最近、髪が薄くなってきた</a:t>
            </a:r>
            <a:r>
              <a:rPr kumimoji="1" lang="en-US" altLang="ja-JP" sz="1200" dirty="0">
                <a:solidFill>
                  <a:sysClr val="windowText" lastClr="000000"/>
                </a:solidFill>
              </a:rPr>
              <a:t>...</a:t>
            </a:r>
            <a:r>
              <a:rPr kumimoji="1" lang="ja-JP" altLang="en-US" sz="1200" dirty="0">
                <a:solidFill>
                  <a:sysClr val="windowText" lastClr="000000"/>
                </a:solidFill>
              </a:rPr>
              <a:t>」と嘆いてます</a:t>
            </a:r>
            <a:r>
              <a:rPr kumimoji="1" lang="en-US" altLang="ja-JP" sz="1200" dirty="0">
                <a:solidFill>
                  <a:sysClr val="windowText" lastClr="000000"/>
                </a:solidFill>
              </a:rPr>
              <a:t>(</a:t>
            </a:r>
            <a:r>
              <a:rPr kumimoji="1" lang="ja-JP" altLang="en-US" sz="1200" dirty="0">
                <a:solidFill>
                  <a:sysClr val="windowText" lastClr="000000"/>
                </a:solidFill>
              </a:rPr>
              <a:t>笑</a:t>
            </a:r>
            <a:r>
              <a:rPr kumimoji="1" lang="en-US" altLang="ja-JP" sz="1200" dirty="0">
                <a:solidFill>
                  <a:sysClr val="windowText" lastClr="000000"/>
                </a:solidFill>
              </a:rPr>
              <a:t>)</a:t>
            </a:r>
            <a:r>
              <a:rPr kumimoji="1" lang="ja-JP" altLang="en-US" sz="1200" dirty="0">
                <a:solidFill>
                  <a:sysClr val="windowText" lastClr="000000"/>
                </a:solidFill>
              </a:rPr>
              <a:t>。</a:t>
            </a:r>
          </a:p>
          <a:p>
            <a:r>
              <a:rPr kumimoji="1" lang="ja-JP" altLang="en-US" sz="1200" dirty="0">
                <a:solidFill>
                  <a:sysClr val="windowText" lastClr="000000"/>
                </a:solidFill>
              </a:rPr>
              <a:t>健康に関する悩みって、周りからは「気にしすぎ」と</a:t>
            </a:r>
          </a:p>
          <a:p>
            <a:r>
              <a:rPr kumimoji="1" lang="ja-JP" altLang="en-US" sz="1200" dirty="0">
                <a:solidFill>
                  <a:sysClr val="windowText" lastClr="000000"/>
                </a:solidFill>
              </a:rPr>
              <a:t>思うことでも、本人にとっては真剣だものね。</a:t>
            </a:r>
          </a:p>
          <a:p>
            <a:r>
              <a:rPr kumimoji="1" lang="ja-JP" altLang="en-US" sz="1200" dirty="0">
                <a:solidFill>
                  <a:sysClr val="windowText" lastClr="000000"/>
                </a:solidFill>
              </a:rPr>
              <a:t>そこで、みなさんの身近な健康や美容に関する悩みを</a:t>
            </a:r>
          </a:p>
          <a:p>
            <a:r>
              <a:rPr kumimoji="1" lang="ja-JP" altLang="en-US" sz="1200" dirty="0">
                <a:solidFill>
                  <a:sysClr val="windowText" lastClr="000000"/>
                </a:solidFill>
              </a:rPr>
              <a:t>私たち夫婦が解決していく「</a:t>
            </a:r>
            <a:r>
              <a:rPr kumimoji="1" lang="ja-JP" altLang="en-US" sz="1200" dirty="0">
                <a:solidFill>
                  <a:sysClr val="windowText" lastClr="000000"/>
                </a:solidFill>
                <a:highlight>
                  <a:srgbClr val="9DC3E6"/>
                </a:highlight>
              </a:rPr>
              <a:t>健康コミックエッセイ</a:t>
            </a:r>
            <a:r>
              <a:rPr kumimoji="1" lang="ja-JP" altLang="en-US" sz="1200" dirty="0">
                <a:solidFill>
                  <a:sysClr val="windowText" lastClr="000000"/>
                </a:solidFill>
              </a:rPr>
              <a:t>」を</a:t>
            </a:r>
          </a:p>
          <a:p>
            <a:r>
              <a:rPr kumimoji="1" lang="ja-JP" altLang="en-US" sz="1200" dirty="0">
                <a:solidFill>
                  <a:sysClr val="windowText" lastClr="000000"/>
                </a:solidFill>
              </a:rPr>
              <a:t>はじめることになりました</a:t>
            </a:r>
            <a:r>
              <a:rPr kumimoji="1" lang="en-US" altLang="ja-JP" sz="1200" dirty="0">
                <a:solidFill>
                  <a:sysClr val="windowText" lastClr="000000"/>
                </a:solidFill>
              </a:rPr>
              <a:t>!</a:t>
            </a:r>
          </a:p>
          <a:p>
            <a:r>
              <a:rPr kumimoji="1" lang="ja-JP" altLang="en-US" sz="1200" dirty="0">
                <a:solidFill>
                  <a:sysClr val="windowText" lastClr="000000"/>
                </a:solidFill>
              </a:rPr>
              <a:t>少しでも健康でいて、長生きを</a:t>
            </a:r>
            <a:r>
              <a:rPr kumimoji="1" lang="en-US" altLang="ja-JP" sz="1200" dirty="0">
                <a:solidFill>
                  <a:sysClr val="windowText" lastClr="000000"/>
                </a:solidFill>
              </a:rPr>
              <a:t>!</a:t>
            </a:r>
          </a:p>
          <a:p>
            <a:r>
              <a:rPr kumimoji="1" lang="ja-JP" altLang="en-US" sz="1200" dirty="0">
                <a:solidFill>
                  <a:sysClr val="windowText" lastClr="000000"/>
                </a:solidFill>
              </a:rPr>
              <a:t>それを目標にがんばりたいと思いますので、</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のみなさんもぜひ読んでみてくださいね♪</a:t>
            </a:r>
          </a:p>
        </p:txBody>
      </p:sp>
      <p:sp>
        <p:nvSpPr>
          <p:cNvPr id="3" name="テキスト ボックス 2">
            <a:extLst>
              <a:ext uri="{FF2B5EF4-FFF2-40B4-BE49-F238E27FC236}">
                <a16:creationId xmlns:a16="http://schemas.microsoft.com/office/drawing/2014/main" id="{7AA34702-A164-E01F-F2AC-64C362C47ED2}"/>
              </a:ext>
            </a:extLst>
          </p:cNvPr>
          <p:cNvSpPr txBox="1"/>
          <p:nvPr/>
        </p:nvSpPr>
        <p:spPr>
          <a:xfrm>
            <a:off x="5289818" y="1561169"/>
            <a:ext cx="3608855" cy="2677656"/>
          </a:xfrm>
          <a:prstGeom prst="rect">
            <a:avLst/>
          </a:prstGeom>
          <a:solidFill>
            <a:schemeClr val="tx1"/>
          </a:solidFill>
        </p:spPr>
        <p:txBody>
          <a:bodyPr wrap="square" rtlCol="0">
            <a:spAutoFit/>
          </a:bodyPr>
          <a:lstStyle/>
          <a:p>
            <a:r>
              <a:rPr lang="ja-JP" altLang="en-US" sz="1200" b="0" i="0" dirty="0">
                <a:solidFill>
                  <a:sysClr val="windowText" lastClr="000000"/>
                </a:solidFill>
                <a:effectLst/>
                <a:latin typeface="Courier New" panose="02070309020205020404" pitchFamily="49" charset="0"/>
              </a:rPr>
              <a:t>この文章では、</a:t>
            </a:r>
            <a:r>
              <a:rPr lang="ja-JP" altLang="en-US" sz="1200" b="0" i="0" dirty="0">
                <a:solidFill>
                  <a:sysClr val="windowText" lastClr="000000"/>
                </a:solidFill>
                <a:effectLst/>
                <a:highlight>
                  <a:srgbClr val="F4B54B"/>
                </a:highlight>
                <a:latin typeface="Courier New" panose="02070309020205020404" pitchFamily="49" charset="0"/>
              </a:rPr>
              <a:t>尾形未紀</a:t>
            </a:r>
            <a:r>
              <a:rPr lang="ja-JP" altLang="en-US" sz="1200" b="0" i="0" dirty="0">
                <a:solidFill>
                  <a:sysClr val="windowText" lastClr="000000"/>
                </a:solidFill>
                <a:effectLst/>
                <a:latin typeface="Courier New" panose="02070309020205020404" pitchFamily="49" charset="0"/>
              </a:rPr>
              <a:t>の新シリーズ「</a:t>
            </a:r>
            <a:r>
              <a:rPr lang="ja-JP" altLang="en-US" sz="1200" b="0" i="0" dirty="0">
                <a:solidFill>
                  <a:sysClr val="windowText" lastClr="000000"/>
                </a:solidFill>
                <a:effectLst/>
                <a:highlight>
                  <a:srgbClr val="9DC3E6"/>
                </a:highlight>
                <a:latin typeface="Courier New" panose="02070309020205020404" pitchFamily="49" charset="0"/>
              </a:rPr>
              <a:t>健康コミックエッセイ</a:t>
            </a:r>
            <a:r>
              <a:rPr lang="ja-JP" altLang="en-US" sz="1200" b="0" i="0" dirty="0">
                <a:solidFill>
                  <a:sysClr val="windowText" lastClr="000000"/>
                </a:solidFill>
                <a:effectLst/>
                <a:latin typeface="Courier New" panose="02070309020205020404" pitchFamily="49" charset="0"/>
              </a:rPr>
              <a:t>」の紹介がされています。</a:t>
            </a:r>
            <a:endParaRPr lang="en-US" altLang="ja-JP" sz="1200" b="0" i="0" dirty="0">
              <a:solidFill>
                <a:sysClr val="windowText" lastClr="000000"/>
              </a:solidFill>
              <a:effectLst/>
              <a:latin typeface="Courier New" panose="02070309020205020404" pitchFamily="49" charset="0"/>
            </a:endParaRPr>
          </a:p>
          <a:p>
            <a:r>
              <a:rPr lang="ja-JP" altLang="en-US" sz="1200" b="0" i="0" dirty="0">
                <a:solidFill>
                  <a:sysClr val="windowText" lastClr="000000"/>
                </a:solidFill>
                <a:effectLst/>
                <a:latin typeface="Courier New" panose="02070309020205020404" pitchFamily="49" charset="0"/>
              </a:rPr>
              <a:t>このエッセイでは、健康や美容に関する身近な悩みについて取り上げ、解決策を探っていきます。尾形未紀と夫の夫婦二人三脚で、充実した健康的な生活を送るためのサポートを読者に提供する目的があるようです。具体的には、疲れやすさ、老化による見た目の変化、アルコールの影響、病気や入院に関する不安、髪の健康など、幅広いトピックが取り上げられる予定です。このエッセイは、主に</a:t>
            </a:r>
            <a:r>
              <a:rPr lang="ja-JP" altLang="en-US" sz="1200" b="0" i="0" dirty="0">
                <a:solidFill>
                  <a:sysClr val="windowText" lastClr="000000"/>
                </a:solidFill>
                <a:effectLst/>
                <a:highlight>
                  <a:srgbClr val="E05073"/>
                </a:highlight>
                <a:latin typeface="Courier New" panose="02070309020205020404" pitchFamily="49" charset="0"/>
              </a:rPr>
              <a:t>独女</a:t>
            </a:r>
            <a:r>
              <a:rPr lang="ja-JP" altLang="en-US"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highlight>
                  <a:srgbClr val="E05073"/>
                </a:highlight>
                <a:latin typeface="Courier New" panose="02070309020205020404" pitchFamily="49" charset="0"/>
              </a:rPr>
              <a:t>独身女性</a:t>
            </a:r>
            <a:r>
              <a:rPr lang="ja-JP" altLang="en-US" sz="1200" b="0" i="0" dirty="0">
                <a:solidFill>
                  <a:sysClr val="windowText" lastClr="000000"/>
                </a:solidFill>
                <a:effectLst/>
                <a:latin typeface="Courier New" panose="02070309020205020404" pitchFamily="49" charset="0"/>
              </a:rPr>
              <a:t>）の健康や美容に関する悩みに焦点を当てていますが、健康に関心のある読者にとって有益な情報を提供することを目指しています。</a:t>
            </a:r>
            <a:endParaRPr kumimoji="1" lang="ja-JP" altLang="en-US" sz="1200" dirty="0">
              <a:solidFill>
                <a:sysClr val="windowText" lastClr="000000"/>
              </a:solidFill>
            </a:endParaRPr>
          </a:p>
        </p:txBody>
      </p:sp>
      <p:sp>
        <p:nvSpPr>
          <p:cNvPr id="4" name="テキスト ボックス 3">
            <a:extLst>
              <a:ext uri="{FF2B5EF4-FFF2-40B4-BE49-F238E27FC236}">
                <a16:creationId xmlns:a16="http://schemas.microsoft.com/office/drawing/2014/main" id="{B49DFED4-5B34-B1FD-13E2-6753A7770577}"/>
              </a:ext>
            </a:extLst>
          </p:cNvPr>
          <p:cNvSpPr txBox="1"/>
          <p:nvPr/>
        </p:nvSpPr>
        <p:spPr>
          <a:xfrm>
            <a:off x="5864772"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A2DC88BD-21B4-D421-C07D-E9599597A25E}"/>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40652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4CE7E-E2CE-933B-21B2-6B17CD808760}"/>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468A080-055D-1E3B-9E13-F03BF2121CFC}"/>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2</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MOVIE ENTER)</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C1051FA0-FB25-A574-1E6F-5D3058B1278B}"/>
              </a:ext>
            </a:extLst>
          </p:cNvPr>
          <p:cNvSpPr>
            <a:spLocks noGrp="1"/>
          </p:cNvSpPr>
          <p:nvPr>
            <p:ph type="sldNum" sz="quarter" idx="12"/>
          </p:nvPr>
        </p:nvSpPr>
        <p:spPr/>
        <p:txBody>
          <a:bodyPr/>
          <a:lstStyle/>
          <a:p>
            <a:fld id="{84E5AB44-6C43-4864-84E5-D75B94A07FCF}" type="slidenum">
              <a:rPr kumimoji="1" lang="ja-JP" altLang="en-US" smtClean="0"/>
              <a:t>17</a:t>
            </a:fld>
            <a:endParaRPr kumimoji="1" lang="ja-JP" altLang="en-US"/>
          </a:p>
        </p:txBody>
      </p:sp>
      <p:sp>
        <p:nvSpPr>
          <p:cNvPr id="2" name="テキスト ボックス 1">
            <a:extLst>
              <a:ext uri="{FF2B5EF4-FFF2-40B4-BE49-F238E27FC236}">
                <a16:creationId xmlns:a16="http://schemas.microsoft.com/office/drawing/2014/main" id="{DA902958-B321-84F3-CB19-68C739DB533E}"/>
              </a:ext>
            </a:extLst>
          </p:cNvPr>
          <p:cNvSpPr txBox="1"/>
          <p:nvPr/>
        </p:nvSpPr>
        <p:spPr>
          <a:xfrm>
            <a:off x="245327" y="1561170"/>
            <a:ext cx="4895385" cy="4860000"/>
          </a:xfrm>
          <a:prstGeom prst="rect">
            <a:avLst/>
          </a:prstGeom>
          <a:solidFill>
            <a:schemeClr val="tx1"/>
          </a:solidFill>
        </p:spPr>
        <p:txBody>
          <a:bodyPr wrap="square" rtlCol="0">
            <a:spAutoFit/>
          </a:bodyPr>
          <a:lstStyle/>
          <a:p>
            <a:r>
              <a:rPr lang="en-US" altLang="ja-JP" sz="1050" b="0" i="0" dirty="0">
                <a:solidFill>
                  <a:schemeClr val="bg1"/>
                </a:solidFill>
                <a:effectLst/>
                <a:latin typeface="Courier New" panose="02070309020205020404" pitchFamily="49" charset="0"/>
              </a:rPr>
              <a:t>【</a:t>
            </a:r>
            <a:r>
              <a:rPr lang="en-US" altLang="ja-JP" sz="1050" b="1" i="0" dirty="0">
                <a:solidFill>
                  <a:schemeClr val="bg1"/>
                </a:solidFill>
                <a:effectLst/>
                <a:latin typeface="Courier New" panose="02070309020205020404" pitchFamily="49" charset="0"/>
              </a:rPr>
              <a:t>C-3PO</a:t>
            </a:r>
            <a:r>
              <a:rPr lang="ja-JP" altLang="en-US" sz="1050" b="1" i="0" dirty="0">
                <a:solidFill>
                  <a:schemeClr val="bg1"/>
                </a:solidFill>
                <a:effectLst/>
                <a:latin typeface="Courier New" panose="02070309020205020404" pitchFamily="49" charset="0"/>
              </a:rPr>
              <a:t>が名場面を紹介する</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highlight>
                  <a:srgbClr val="9DC3E6"/>
                </a:highlight>
                <a:latin typeface="Courier New" panose="02070309020205020404" pitchFamily="49" charset="0"/>
              </a:rPr>
              <a:t>スター・ウォーズ</a:t>
            </a:r>
            <a:r>
              <a:rPr lang="en-US" altLang="ja-JP" sz="1050" b="1" i="0" dirty="0">
                <a:solidFill>
                  <a:schemeClr val="bg1"/>
                </a:solidFill>
                <a:effectLst/>
                <a:latin typeface="Courier New" panose="02070309020205020404" pitchFamily="49" charset="0"/>
              </a:rPr>
              <a:t>in</a:t>
            </a:r>
            <a:r>
              <a:rPr lang="ja-JP" altLang="en-US" sz="1050" b="1" i="0" dirty="0">
                <a:solidFill>
                  <a:schemeClr val="bg1"/>
                </a:solidFill>
                <a:effectLst/>
                <a:latin typeface="Courier New" panose="02070309020205020404" pitchFamily="49" charset="0"/>
              </a:rPr>
              <a:t>コンサート</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latin typeface="Courier New" panose="02070309020205020404" pitchFamily="49" charset="0"/>
              </a:rPr>
              <a:t>日本上陸</a:t>
            </a:r>
            <a:r>
              <a:rPr lang="en-US" altLang="ja-JP" sz="1050" b="0" i="0" dirty="0">
                <a:solidFill>
                  <a:schemeClr val="bg1"/>
                </a:solidFill>
                <a:effectLst/>
                <a:latin typeface="Courier New" panose="02070309020205020404" pitchFamily="49" charset="0"/>
              </a:rPr>
              <a:t>】</a:t>
            </a:r>
            <a:endParaRPr kumimoji="1" lang="en-US" altLang="ja-JP" sz="1050" dirty="0">
              <a:solidFill>
                <a:sysClr val="windowText" lastClr="000000"/>
              </a:solidFill>
            </a:endParaRPr>
          </a:p>
          <a:p>
            <a:endParaRPr kumimoji="1" lang="en-US" altLang="ja-JP" sz="1200" dirty="0">
              <a:solidFill>
                <a:sysClr val="windowText" lastClr="000000"/>
              </a:solidFill>
            </a:endParaRPr>
          </a:p>
          <a:p>
            <a:r>
              <a:rPr kumimoji="1" lang="en-US" altLang="ja-JP" sz="1200" dirty="0">
                <a:solidFill>
                  <a:sysClr val="windowText" lastClr="000000"/>
                </a:solidFill>
              </a:rPr>
              <a:t>2009</a:t>
            </a:r>
            <a:r>
              <a:rPr kumimoji="1" lang="ja-JP" altLang="en-US" sz="1200" dirty="0">
                <a:solidFill>
                  <a:sysClr val="windowText" lastClr="000000"/>
                </a:solidFill>
              </a:rPr>
              <a:t>年</a:t>
            </a:r>
            <a:r>
              <a:rPr kumimoji="1" lang="en-US" altLang="ja-JP" sz="1200" dirty="0">
                <a:solidFill>
                  <a:sysClr val="windowText" lastClr="000000"/>
                </a:solidFill>
              </a:rPr>
              <a:t>4</a:t>
            </a:r>
            <a:r>
              <a:rPr kumimoji="1" lang="ja-JP" altLang="en-US" sz="1200" dirty="0">
                <a:solidFill>
                  <a:sysClr val="windowText" lastClr="000000"/>
                </a:solidFill>
              </a:rPr>
              <a:t>月にロンドンにて世界初初演し、同年より</a:t>
            </a:r>
            <a:r>
              <a:rPr kumimoji="1" lang="en-US" altLang="ja-JP" sz="1200" dirty="0">
                <a:solidFill>
                  <a:sysClr val="windowText" lastClr="000000"/>
                </a:solidFill>
              </a:rPr>
              <a:t>2010</a:t>
            </a:r>
            <a:r>
              <a:rPr kumimoji="1" lang="ja-JP" altLang="en-US" sz="1200" dirty="0">
                <a:solidFill>
                  <a:sysClr val="windowText" lastClr="000000"/>
                </a:solidFill>
              </a:rPr>
              <a:t>年にかけて北米、欧州ツアーを行い、</a:t>
            </a:r>
            <a:r>
              <a:rPr kumimoji="1" lang="en-US" altLang="ja-JP" sz="1200" dirty="0">
                <a:solidFill>
                  <a:sysClr val="windowText" lastClr="000000"/>
                </a:solidFill>
              </a:rPr>
              <a:t>175</a:t>
            </a:r>
            <a:r>
              <a:rPr kumimoji="1" lang="ja-JP" altLang="en-US" sz="1200" dirty="0">
                <a:solidFill>
                  <a:sysClr val="windowText" lastClr="000000"/>
                </a:solidFill>
              </a:rPr>
              <a:t>万人以上を動員した</a:t>
            </a:r>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の、日本公演が遂にアジア初として決定した。</a:t>
            </a:r>
          </a:p>
          <a:p>
            <a:r>
              <a:rPr kumimoji="1" lang="ja-JP" altLang="en-US" sz="1200" dirty="0">
                <a:solidFill>
                  <a:sysClr val="windowText" lastClr="000000"/>
                </a:solidFill>
              </a:rPr>
              <a:t>通常は、</a:t>
            </a:r>
            <a:r>
              <a:rPr kumimoji="1" lang="en-US" altLang="ja-JP" sz="1200" dirty="0">
                <a:solidFill>
                  <a:sysClr val="windowText" lastClr="000000"/>
                </a:solidFill>
              </a:rPr>
              <a:t>1</a:t>
            </a:r>
            <a:r>
              <a:rPr kumimoji="1" lang="ja-JP" altLang="en-US" sz="1200" dirty="0">
                <a:solidFill>
                  <a:sysClr val="windowText" lastClr="000000"/>
                </a:solidFill>
              </a:rPr>
              <a:t>万</a:t>
            </a:r>
            <a:r>
              <a:rPr kumimoji="1" lang="en-US" altLang="ja-JP" sz="1200" dirty="0">
                <a:solidFill>
                  <a:sysClr val="windowText" lastClr="000000"/>
                </a:solidFill>
              </a:rPr>
              <a:t>5</a:t>
            </a:r>
            <a:r>
              <a:rPr kumimoji="1" lang="ja-JP" altLang="en-US" sz="1200" dirty="0">
                <a:solidFill>
                  <a:sysClr val="windowText" lastClr="000000"/>
                </a:solidFill>
              </a:rPr>
              <a:t>千人規模のアリーナ級の会場で行われていたが、今回は演出と音響の質を最大限に引き出すため、約</a:t>
            </a:r>
            <a:r>
              <a:rPr kumimoji="1" lang="en-US" altLang="ja-JP" sz="1200" dirty="0">
                <a:solidFill>
                  <a:sysClr val="windowText" lastClr="000000"/>
                </a:solidFill>
              </a:rPr>
              <a:t>4500</a:t>
            </a:r>
            <a:r>
              <a:rPr kumimoji="1" lang="ja-JP" altLang="en-US" sz="1200" dirty="0">
                <a:solidFill>
                  <a:sysClr val="windowText" lastClr="000000"/>
                </a:solidFill>
              </a:rPr>
              <a:t>人規模のホール級会場での公演が実現。更なる臨場感と興奮が味わえるショーとなり、目と耳の肥えた日本のファンに向けたプレミアムなコンサートとなる。</a:t>
            </a:r>
          </a:p>
          <a:p>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は特別に編集された</a:t>
            </a:r>
            <a:r>
              <a:rPr kumimoji="1" lang="ja-JP" altLang="en-US" sz="1200" dirty="0">
                <a:solidFill>
                  <a:sysClr val="windowText" lastClr="000000"/>
                </a:solidFill>
                <a:highlight>
                  <a:srgbClr val="E05073"/>
                </a:highlight>
              </a:rPr>
              <a:t>映画</a:t>
            </a:r>
            <a:r>
              <a:rPr kumimoji="1" lang="ja-JP" altLang="en-US" sz="1200" dirty="0">
                <a:solidFill>
                  <a:sysClr val="windowText" lastClr="000000"/>
                </a:solidFill>
              </a:rPr>
              <a:t>の名場面を、巨大</a:t>
            </a:r>
            <a:r>
              <a:rPr kumimoji="1" lang="en-US" altLang="ja-JP" sz="1200" dirty="0">
                <a:solidFill>
                  <a:sysClr val="windowText" lastClr="000000"/>
                </a:solidFill>
              </a:rPr>
              <a:t>LED</a:t>
            </a:r>
            <a:r>
              <a:rPr kumimoji="1" lang="ja-JP" altLang="en-US" sz="1200" dirty="0">
                <a:solidFill>
                  <a:sysClr val="windowText" lastClr="000000"/>
                </a:solidFill>
              </a:rPr>
              <a:t>スクリーンに映し、</a:t>
            </a:r>
            <a:r>
              <a:rPr kumimoji="1" lang="ja-JP" altLang="en-US" sz="1200" dirty="0">
                <a:solidFill>
                  <a:sysClr val="windowText" lastClr="000000"/>
                </a:solidFill>
                <a:highlight>
                  <a:srgbClr val="F4B54B"/>
                </a:highlight>
              </a:rPr>
              <a:t>ジョン・ウィリアムズ</a:t>
            </a:r>
            <a:r>
              <a:rPr kumimoji="1" lang="ja-JP" altLang="en-US" sz="1200" dirty="0">
                <a:solidFill>
                  <a:sysClr val="windowText" lastClr="000000"/>
                </a:solidFill>
              </a:rPr>
              <a:t>のスリリングな楽曲の演奏にライブでシンクロする。また、全</a:t>
            </a:r>
            <a:r>
              <a:rPr kumimoji="1" lang="en-US" altLang="ja-JP" sz="1200" dirty="0">
                <a:solidFill>
                  <a:sysClr val="windowText" lastClr="000000"/>
                </a:solidFill>
              </a:rPr>
              <a:t>6</a:t>
            </a:r>
            <a:r>
              <a:rPr kumimoji="1" lang="ja-JP" altLang="en-US" sz="1200" dirty="0">
                <a:solidFill>
                  <a:sysClr val="windowText" lastClr="000000"/>
                </a:solidFill>
              </a:rPr>
              <a:t>作で</a:t>
            </a:r>
            <a:r>
              <a:rPr kumimoji="1" lang="en-US" altLang="ja-JP" sz="1200" dirty="0">
                <a:solidFill>
                  <a:sysClr val="windowText" lastClr="000000"/>
                </a:solidFill>
                <a:highlight>
                  <a:srgbClr val="F4B54B"/>
                </a:highlight>
              </a:rPr>
              <a:t>C-3PO</a:t>
            </a:r>
            <a:r>
              <a:rPr kumimoji="1" lang="ja-JP" altLang="en-US" sz="1200" dirty="0">
                <a:solidFill>
                  <a:sysClr val="windowText" lastClr="000000"/>
                </a:solidFill>
              </a:rPr>
              <a:t>役を演じた</a:t>
            </a:r>
            <a:r>
              <a:rPr kumimoji="1" lang="ja-JP" altLang="en-US" sz="1200" dirty="0">
                <a:solidFill>
                  <a:sysClr val="windowText" lastClr="000000"/>
                </a:solidFill>
                <a:highlight>
                  <a:srgbClr val="F4B54B"/>
                </a:highlight>
              </a:rPr>
              <a:t>アンソニー・ダニエルズ</a:t>
            </a:r>
            <a:r>
              <a:rPr kumimoji="1" lang="ja-JP" altLang="en-US" sz="1200" dirty="0">
                <a:solidFill>
                  <a:sysClr val="windowText" lastClr="000000"/>
                </a:solidFill>
              </a:rPr>
              <a:t>が、名場面のナレーションを行うことにより、</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に新しい生命を吹き込み、観客を興奮の世界と誘う。</a:t>
            </a:r>
          </a:p>
          <a:p>
            <a:r>
              <a:rPr kumimoji="1" lang="ja-JP" altLang="en-US" sz="1200" dirty="0">
                <a:solidFill>
                  <a:sysClr val="windowText" lastClr="000000"/>
                </a:solidFill>
                <a:highlight>
                  <a:srgbClr val="B7E7D6"/>
                </a:highlight>
              </a:rPr>
              <a:t>東京</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9</a:t>
            </a:r>
            <a:r>
              <a:rPr kumimoji="1" lang="ja-JP" altLang="en-US" sz="1200" dirty="0">
                <a:solidFill>
                  <a:sysClr val="windowText" lastClr="000000"/>
                </a:solidFill>
              </a:rPr>
              <a:t>日から</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12</a:t>
            </a:r>
            <a:r>
              <a:rPr kumimoji="1" lang="ja-JP" altLang="en-US" sz="1200" dirty="0">
                <a:solidFill>
                  <a:sysClr val="windowText" lastClr="000000"/>
                </a:solidFill>
              </a:rPr>
              <a:t>日に東京国際フォーラム ホール</a:t>
            </a:r>
            <a:r>
              <a:rPr kumimoji="1" lang="en-US" altLang="ja-JP" sz="1200" dirty="0">
                <a:solidFill>
                  <a:sysClr val="windowText" lastClr="000000"/>
                </a:solidFill>
              </a:rPr>
              <a:t>A</a:t>
            </a:r>
            <a:r>
              <a:rPr kumimoji="1" lang="ja-JP" altLang="en-US" sz="1200" dirty="0">
                <a:solidFill>
                  <a:sysClr val="windowText" lastClr="000000"/>
                </a:solidFill>
              </a:rPr>
              <a:t>で、</a:t>
            </a:r>
            <a:r>
              <a:rPr kumimoji="1" lang="ja-JP" altLang="en-US" sz="1200" dirty="0">
                <a:solidFill>
                  <a:sysClr val="windowText" lastClr="000000"/>
                </a:solidFill>
                <a:highlight>
                  <a:srgbClr val="B7E7D6"/>
                </a:highlight>
              </a:rPr>
              <a:t>大阪</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15</a:t>
            </a:r>
            <a:r>
              <a:rPr kumimoji="1" lang="ja-JP" altLang="en-US" sz="1200" dirty="0">
                <a:solidFill>
                  <a:sysClr val="windowText" lastClr="000000"/>
                </a:solidFill>
              </a:rPr>
              <a:t>日にグランキューブ大阪で行われる。詳細は、公式サイトで確認できる。</a:t>
            </a:r>
          </a:p>
          <a:p>
            <a:r>
              <a:rPr kumimoji="1" lang="ja-JP" altLang="en-US" sz="1200" dirty="0">
                <a:solidFill>
                  <a:sysClr val="windowText" lastClr="000000"/>
                </a:solidFill>
                <a:highlight>
                  <a:srgbClr val="F4B54B"/>
                </a:highlight>
              </a:rPr>
              <a:t>ジョージ・ルーカス</a:t>
            </a:r>
            <a:r>
              <a:rPr kumimoji="1" lang="ja-JP" altLang="en-US" sz="1200" dirty="0">
                <a:solidFill>
                  <a:sysClr val="windowText" lastClr="000000"/>
                </a:solidFill>
              </a:rPr>
              <a:t>が全精力を傾注し、最新テクノロジーを駆使した</a:t>
            </a:r>
            <a:r>
              <a:rPr kumimoji="1" lang="en-US" altLang="ja-JP" sz="1200" dirty="0">
                <a:solidFill>
                  <a:sysClr val="windowText" lastClr="000000"/>
                </a:solidFill>
              </a:rPr>
              <a:t>3D</a:t>
            </a:r>
            <a:r>
              <a:rPr kumimoji="1" lang="ja-JP" altLang="en-US" sz="1200" dirty="0">
                <a:solidFill>
                  <a:sysClr val="windowText" lastClr="000000"/>
                </a:solidFill>
              </a:rPr>
              <a:t>映画として、再び大スクリーンに帰ってくることで注目される</a:t>
            </a:r>
            <a:r>
              <a:rPr kumimoji="1" lang="en-US" altLang="ja-JP" sz="1200" dirty="0">
                <a:solidFill>
                  <a:sysClr val="windowText" lastClr="000000"/>
                </a:solidFill>
              </a:rPr>
              <a:t>『STAR WARS </a:t>
            </a:r>
            <a:r>
              <a:rPr kumimoji="1" lang="ja-JP" altLang="en-US" sz="1200" dirty="0">
                <a:solidFill>
                  <a:sysClr val="windowText" lastClr="000000"/>
                </a:solidFill>
              </a:rPr>
              <a:t>エピソード</a:t>
            </a:r>
            <a:r>
              <a:rPr kumimoji="1" lang="en-US" altLang="ja-JP" sz="1200" dirty="0">
                <a:solidFill>
                  <a:sysClr val="windowText" lastClr="000000"/>
                </a:solidFill>
              </a:rPr>
              <a:t>1/</a:t>
            </a:r>
            <a:r>
              <a:rPr kumimoji="1" lang="ja-JP" altLang="en-US" sz="1200" dirty="0">
                <a:solidFill>
                  <a:sysClr val="windowText" lastClr="000000"/>
                </a:solidFill>
              </a:rPr>
              <a:t>ファントム・メナス </a:t>
            </a:r>
            <a:r>
              <a:rPr kumimoji="1" lang="en-US" altLang="ja-JP" sz="1200" dirty="0">
                <a:solidFill>
                  <a:sysClr val="windowText" lastClr="000000"/>
                </a:solidFill>
              </a:rPr>
              <a:t>3D』</a:t>
            </a:r>
            <a:r>
              <a:rPr kumimoji="1" lang="ja-JP" altLang="en-US" sz="1200" dirty="0">
                <a:solidFill>
                  <a:sysClr val="windowText" lastClr="000000"/>
                </a:solidFill>
              </a:rPr>
              <a:t>の公開も</a:t>
            </a:r>
            <a:r>
              <a:rPr kumimoji="1" lang="en-US" altLang="ja-JP" sz="1200" dirty="0">
                <a:solidFill>
                  <a:sysClr val="windowText" lastClr="000000"/>
                </a:solidFill>
              </a:rPr>
              <a:t>3</a:t>
            </a:r>
            <a:r>
              <a:rPr kumimoji="1" lang="ja-JP" altLang="en-US" sz="1200" dirty="0">
                <a:solidFill>
                  <a:sysClr val="windowText" lastClr="000000"/>
                </a:solidFill>
              </a:rPr>
              <a:t>月</a:t>
            </a:r>
            <a:r>
              <a:rPr kumimoji="1" lang="en-US" altLang="ja-JP" sz="1200" dirty="0">
                <a:solidFill>
                  <a:sysClr val="windowText" lastClr="000000"/>
                </a:solidFill>
              </a:rPr>
              <a:t>16</a:t>
            </a:r>
            <a:r>
              <a:rPr kumimoji="1" lang="ja-JP" altLang="en-US" sz="1200" dirty="0">
                <a:solidFill>
                  <a:sysClr val="windowText" lastClr="000000"/>
                </a:solidFill>
              </a:rPr>
              <a:t>日と迫っている。今年は「</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」の熱が全世界を包むことだろう。</a:t>
            </a:r>
          </a:p>
          <a:p>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highlight>
                  <a:srgbClr val="9DC3E6"/>
                </a:highlight>
              </a:rPr>
              <a:t>スター・ウォーズ</a:t>
            </a:r>
            <a:r>
              <a:rPr kumimoji="1" lang="ja-JP" altLang="en-US" sz="1200" b="1" dirty="0">
                <a:solidFill>
                  <a:sysClr val="windowText" lastClr="000000"/>
                </a:solidFill>
                <a:effectLst>
                  <a:outerShdw blurRad="38100" dist="38100" dir="2700000" algn="tl">
                    <a:srgbClr val="000000">
                      <a:alpha val="43137"/>
                    </a:srgbClr>
                  </a:outerShdw>
                </a:effectLst>
              </a:rPr>
              <a:t>関連記事</a:t>
            </a:r>
            <a:r>
              <a:rPr kumimoji="1" lang="en-US" altLang="ja-JP" sz="1200" b="1" dirty="0">
                <a:solidFill>
                  <a:sysClr val="windowText" lastClr="000000"/>
                </a:solidFill>
                <a:effectLst>
                  <a:outerShdw blurRad="38100" dist="38100" dir="2700000" algn="tl">
                    <a:srgbClr val="000000">
                      <a:alpha val="43137"/>
                    </a:srgbClr>
                  </a:outerShdw>
                </a:effectLst>
              </a:rPr>
              <a:t>】</a:t>
            </a:r>
          </a:p>
          <a:p>
            <a:r>
              <a:rPr kumimoji="1" lang="ja-JP" altLang="en-US" sz="1200" b="1" dirty="0">
                <a:solidFill>
                  <a:sysClr val="windowText" lastClr="000000"/>
                </a:solidFill>
                <a:effectLst>
                  <a:outerShdw blurRad="38100" dist="38100" dir="2700000" algn="tl">
                    <a:srgbClr val="000000">
                      <a:alpha val="43137"/>
                    </a:srgbClr>
                  </a:outerShdw>
                </a:effectLst>
              </a:rPr>
              <a:t>・ダース・ベイダーにより守り神ビリケンさんが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略</a:t>
            </a:r>
            <a:r>
              <a:rPr kumimoji="1" lang="en-US" altLang="ja-JP" sz="1200" b="1" dirty="0">
                <a:solidFill>
                  <a:sysClr val="windowText" lastClr="000000"/>
                </a:solidFill>
                <a:effectLst>
                  <a:outerShdw blurRad="38100" dist="38100" dir="2700000" algn="tl">
                    <a:srgbClr val="000000">
                      <a:alpha val="43137"/>
                    </a:srgbClr>
                  </a:outerShdw>
                </a:effectLst>
              </a:rPr>
              <a:t>)</a:t>
            </a:r>
            <a:endParaRPr kumimoji="1" lang="ja-JP" altLang="en-US" sz="1200" b="1" dirty="0">
              <a:solidFill>
                <a:sysClr val="windowText" lastClr="000000"/>
              </a:solidFill>
              <a:effectLst>
                <a:outerShdw blurRad="38100" dist="38100" dir="2700000" algn="tl">
                  <a:srgbClr val="000000">
                    <a:alpha val="43137"/>
                  </a:srgbClr>
                </a:outerShdw>
              </a:effectLst>
            </a:endParaRPr>
          </a:p>
        </p:txBody>
      </p:sp>
      <p:sp>
        <p:nvSpPr>
          <p:cNvPr id="3" name="テキスト ボックス 2">
            <a:extLst>
              <a:ext uri="{FF2B5EF4-FFF2-40B4-BE49-F238E27FC236}">
                <a16:creationId xmlns:a16="http://schemas.microsoft.com/office/drawing/2014/main" id="{5C7B340E-8D10-7937-45A6-0C03F44BCB84}"/>
              </a:ext>
            </a:extLst>
          </p:cNvPr>
          <p:cNvSpPr txBox="1"/>
          <p:nvPr/>
        </p:nvSpPr>
        <p:spPr>
          <a:xfrm>
            <a:off x="5289818" y="1561169"/>
            <a:ext cx="3608855" cy="2677656"/>
          </a:xfrm>
          <a:prstGeom prst="rect">
            <a:avLst/>
          </a:prstGeom>
          <a:solidFill>
            <a:schemeClr val="tx1"/>
          </a:solidFill>
        </p:spPr>
        <p:txBody>
          <a:bodyPr wrap="square" rtlCol="0">
            <a:spAutoFit/>
          </a:bodyPr>
          <a:lstStyle/>
          <a:p>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en-US" altLang="ja-JP" sz="1200" b="0" i="0" dirty="0">
                <a:solidFill>
                  <a:schemeClr val="bg1"/>
                </a:solidFill>
                <a:effectLst/>
                <a:latin typeface="Courier New" panose="02070309020205020404" pitchFamily="49" charset="0"/>
              </a:rPr>
              <a:t>in</a:t>
            </a:r>
            <a:r>
              <a:rPr lang="ja-JP" altLang="en-US" sz="1200" b="0" i="0" dirty="0">
                <a:solidFill>
                  <a:schemeClr val="bg1"/>
                </a:solidFill>
                <a:effectLst/>
                <a:latin typeface="Courier New" panose="02070309020205020404" pitchFamily="49" charset="0"/>
              </a:rPr>
              <a:t>コンサート</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latin typeface="Courier New" panose="02070309020205020404" pitchFamily="49" charset="0"/>
              </a:rPr>
              <a:t>アジア初の日本公演が</a:t>
            </a:r>
            <a:r>
              <a:rPr lang="ja-JP" altLang="en-US" sz="1200" b="0" i="0" dirty="0">
                <a:solidFill>
                  <a:schemeClr val="bg1"/>
                </a:solidFill>
                <a:effectLst/>
                <a:highlight>
                  <a:srgbClr val="B7E7D6"/>
                </a:highlight>
                <a:latin typeface="Courier New" panose="02070309020205020404" pitchFamily="49" charset="0"/>
              </a:rPr>
              <a:t>東京</a:t>
            </a:r>
            <a:r>
              <a:rPr lang="ja-JP" altLang="en-US" sz="1200" b="0" i="0" dirty="0">
                <a:solidFill>
                  <a:schemeClr val="bg1"/>
                </a:solidFill>
                <a:effectLst/>
                <a:latin typeface="Courier New" panose="02070309020205020404" pitchFamily="49" charset="0"/>
              </a:rPr>
              <a:t>と</a:t>
            </a:r>
            <a:r>
              <a:rPr lang="ja-JP" altLang="en-US" sz="1200" b="0" i="0" dirty="0">
                <a:solidFill>
                  <a:schemeClr val="bg1"/>
                </a:solidFill>
                <a:effectLst/>
                <a:highlight>
                  <a:srgbClr val="B7E7D6"/>
                </a:highlight>
                <a:latin typeface="Courier New" panose="02070309020205020404" pitchFamily="49" charset="0"/>
              </a:rPr>
              <a:t>大阪</a:t>
            </a:r>
            <a:r>
              <a:rPr lang="ja-JP" altLang="en-US" sz="1200" b="0" i="0" dirty="0">
                <a:solidFill>
                  <a:schemeClr val="bg1"/>
                </a:solidFill>
                <a:effectLst/>
                <a:latin typeface="Courier New" panose="02070309020205020404" pitchFamily="49" charset="0"/>
              </a:rPr>
              <a:t>で開催されます。このコンサートは、</a:t>
            </a:r>
            <a:r>
              <a:rPr lang="ja-JP" altLang="en-US" sz="1200" b="0" i="0" dirty="0">
                <a:solidFill>
                  <a:schemeClr val="bg1"/>
                </a:solidFill>
                <a:effectLst/>
                <a:highlight>
                  <a:srgbClr val="E05073"/>
                </a:highlight>
                <a:latin typeface="Courier New" panose="02070309020205020404" pitchFamily="49" charset="0"/>
              </a:rPr>
              <a:t>映画</a:t>
            </a:r>
            <a:r>
              <a:rPr lang="ja-JP" altLang="en-US" sz="1200" b="0" i="0" dirty="0">
                <a:solidFill>
                  <a:schemeClr val="bg1"/>
                </a:solidFill>
                <a:effectLst/>
                <a:latin typeface="Courier New" panose="02070309020205020404" pitchFamily="49" charset="0"/>
              </a:rPr>
              <a:t>の名場面を巨大</a:t>
            </a:r>
            <a:r>
              <a:rPr lang="en-US" altLang="ja-JP" sz="1200" b="0" i="0" dirty="0">
                <a:solidFill>
                  <a:schemeClr val="bg1"/>
                </a:solidFill>
                <a:effectLst/>
                <a:latin typeface="Courier New" panose="02070309020205020404" pitchFamily="49" charset="0"/>
              </a:rPr>
              <a:t>LED</a:t>
            </a:r>
            <a:r>
              <a:rPr lang="ja-JP" altLang="en-US" sz="1200" b="0" i="0" dirty="0">
                <a:solidFill>
                  <a:schemeClr val="bg1"/>
                </a:solidFill>
                <a:effectLst/>
                <a:latin typeface="Courier New" panose="02070309020205020404" pitchFamily="49" charset="0"/>
              </a:rPr>
              <a:t>スクリーンで映し、</a:t>
            </a:r>
            <a:r>
              <a:rPr lang="ja-JP" altLang="en-US" sz="1200" b="0" i="0" dirty="0">
                <a:solidFill>
                  <a:schemeClr val="bg1"/>
                </a:solidFill>
                <a:effectLst/>
                <a:highlight>
                  <a:srgbClr val="F4B54B"/>
                </a:highlight>
                <a:latin typeface="Courier New" panose="02070309020205020404" pitchFamily="49" charset="0"/>
              </a:rPr>
              <a:t>ジョン・ウィリアムズ</a:t>
            </a:r>
            <a:r>
              <a:rPr lang="ja-JP" altLang="en-US" sz="1200" b="0" i="0" dirty="0">
                <a:solidFill>
                  <a:schemeClr val="bg1"/>
                </a:solidFill>
                <a:effectLst/>
                <a:latin typeface="Courier New" panose="02070309020205020404" pitchFamily="49" charset="0"/>
              </a:rPr>
              <a:t>の楽曲の演奏に合わせて楽しむものです。特別ゲストとして、全</a:t>
            </a:r>
            <a:r>
              <a:rPr lang="en-US" altLang="ja-JP" sz="1200" b="0" i="0" dirty="0">
                <a:solidFill>
                  <a:schemeClr val="bg1"/>
                </a:solidFill>
                <a:effectLst/>
                <a:latin typeface="Courier New" panose="02070309020205020404" pitchFamily="49" charset="0"/>
              </a:rPr>
              <a:t>6</a:t>
            </a:r>
            <a:r>
              <a:rPr lang="ja-JP" altLang="en-US" sz="1200" b="0" i="0" dirty="0">
                <a:solidFill>
                  <a:schemeClr val="bg1"/>
                </a:solidFill>
                <a:effectLst/>
                <a:latin typeface="Courier New" panose="02070309020205020404" pitchFamily="49" charset="0"/>
              </a:rPr>
              <a:t>部作で</a:t>
            </a:r>
            <a:r>
              <a:rPr lang="en-US" altLang="ja-JP" sz="1200" b="0" i="0" dirty="0">
                <a:solidFill>
                  <a:schemeClr val="bg1"/>
                </a:solidFill>
                <a:effectLst/>
                <a:highlight>
                  <a:srgbClr val="F4B54B"/>
                </a:highlight>
                <a:latin typeface="Courier New" panose="02070309020205020404" pitchFamily="49" charset="0"/>
              </a:rPr>
              <a:t>C-3PO</a:t>
            </a:r>
            <a:r>
              <a:rPr lang="ja-JP" altLang="en-US" sz="1200" b="0" i="0" dirty="0">
                <a:solidFill>
                  <a:schemeClr val="bg1"/>
                </a:solidFill>
                <a:effectLst/>
                <a:latin typeface="Courier New" panose="02070309020205020404" pitchFamily="49" charset="0"/>
              </a:rPr>
              <a:t>を演じた</a:t>
            </a:r>
            <a:r>
              <a:rPr lang="ja-JP" altLang="en-US" sz="1200" b="0" i="0" dirty="0">
                <a:solidFill>
                  <a:schemeClr val="bg1"/>
                </a:solidFill>
                <a:effectLst/>
                <a:highlight>
                  <a:srgbClr val="F4B54B"/>
                </a:highlight>
                <a:latin typeface="Courier New" panose="02070309020205020404" pitchFamily="49" charset="0"/>
              </a:rPr>
              <a:t>アンソニー・ダニエルズ</a:t>
            </a:r>
            <a:r>
              <a:rPr lang="ja-JP" altLang="en-US" sz="1200" b="0" i="0" dirty="0">
                <a:solidFill>
                  <a:schemeClr val="bg1"/>
                </a:solidFill>
                <a:effectLst/>
                <a:latin typeface="Courier New" panose="02070309020205020404" pitchFamily="49" charset="0"/>
              </a:rPr>
              <a:t>が名場面のナレーションを行います。東京公演は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9</a:t>
            </a:r>
            <a:r>
              <a:rPr lang="ja-JP" altLang="en-US" sz="1200" b="0" i="0" dirty="0">
                <a:solidFill>
                  <a:schemeClr val="bg1"/>
                </a:solidFill>
                <a:effectLst/>
                <a:latin typeface="Courier New" panose="02070309020205020404" pitchFamily="49" charset="0"/>
              </a:rPr>
              <a:t>日から</a:t>
            </a:r>
            <a:r>
              <a:rPr lang="en-US" altLang="ja-JP" sz="1200" b="0" i="0" dirty="0">
                <a:solidFill>
                  <a:schemeClr val="bg1"/>
                </a:solidFill>
                <a:effectLst/>
                <a:latin typeface="Courier New" panose="02070309020205020404" pitchFamily="49" charset="0"/>
              </a:rPr>
              <a:t>12</a:t>
            </a:r>
            <a:r>
              <a:rPr lang="ja-JP" altLang="en-US" sz="1200" b="0" i="0" dirty="0">
                <a:solidFill>
                  <a:schemeClr val="bg1"/>
                </a:solidFill>
                <a:effectLst/>
                <a:latin typeface="Courier New" panose="02070309020205020404" pitchFamily="49" charset="0"/>
              </a:rPr>
              <a:t>日まで東京国際フォーラム ホール</a:t>
            </a:r>
            <a:r>
              <a:rPr lang="en-US" altLang="ja-JP" sz="1200" b="0" i="0" dirty="0">
                <a:solidFill>
                  <a:schemeClr val="bg1"/>
                </a:solidFill>
                <a:effectLst/>
                <a:latin typeface="Courier New" panose="02070309020205020404" pitchFamily="49" charset="0"/>
              </a:rPr>
              <a:t>A</a:t>
            </a:r>
            <a:r>
              <a:rPr lang="ja-JP" altLang="en-US" sz="1200" b="0" i="0" dirty="0">
                <a:solidFill>
                  <a:schemeClr val="bg1"/>
                </a:solidFill>
                <a:effectLst/>
                <a:latin typeface="Courier New" panose="02070309020205020404" pitchFamily="49" charset="0"/>
              </a:rPr>
              <a:t>、大阪公演は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15</a:t>
            </a:r>
            <a:r>
              <a:rPr lang="ja-JP" altLang="en-US" sz="1200" b="0" i="0" dirty="0">
                <a:solidFill>
                  <a:schemeClr val="bg1"/>
                </a:solidFill>
                <a:effectLst/>
                <a:latin typeface="Courier New" panose="02070309020205020404" pitchFamily="49" charset="0"/>
              </a:rPr>
              <a:t>日にグランキューブ大阪で行われます。</a:t>
            </a:r>
            <a:r>
              <a:rPr lang="ja-JP" altLang="en-US" sz="1200" b="0" i="0" dirty="0">
                <a:solidFill>
                  <a:schemeClr val="bg1"/>
                </a:solidFill>
                <a:effectLst/>
                <a:highlight>
                  <a:srgbClr val="F4B54B"/>
                </a:highlight>
                <a:latin typeface="Courier New" panose="02070309020205020404" pitchFamily="49" charset="0"/>
              </a:rPr>
              <a:t>ジョージ・ルーカス</a:t>
            </a:r>
            <a:r>
              <a:rPr lang="ja-JP" altLang="en-US" sz="1200" b="0" i="0" dirty="0">
                <a:solidFill>
                  <a:schemeClr val="bg1"/>
                </a:solidFill>
                <a:effectLst/>
                <a:latin typeface="Courier New" panose="02070309020205020404" pitchFamily="49" charset="0"/>
              </a:rPr>
              <a:t>が監督した</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 エピソード</a:t>
            </a:r>
            <a:r>
              <a:rPr lang="en-US" altLang="ja-JP" sz="1200" b="0" i="0" dirty="0">
                <a:solidFill>
                  <a:schemeClr val="bg1"/>
                </a:solidFill>
                <a:effectLst/>
                <a:latin typeface="Courier New" panose="02070309020205020404" pitchFamily="49" charset="0"/>
              </a:rPr>
              <a:t>1/</a:t>
            </a:r>
            <a:r>
              <a:rPr lang="ja-JP" altLang="en-US" sz="1200" b="0" i="0" dirty="0">
                <a:solidFill>
                  <a:schemeClr val="bg1"/>
                </a:solidFill>
                <a:effectLst/>
                <a:latin typeface="Courier New" panose="02070309020205020404" pitchFamily="49" charset="0"/>
              </a:rPr>
              <a:t>ファントム・メナス </a:t>
            </a:r>
            <a:r>
              <a:rPr lang="en-US" altLang="ja-JP" sz="1200" b="0" i="0" dirty="0">
                <a:solidFill>
                  <a:schemeClr val="bg1"/>
                </a:solidFill>
                <a:effectLst/>
                <a:latin typeface="Courier New" panose="02070309020205020404" pitchFamily="49" charset="0"/>
              </a:rPr>
              <a:t>3D』</a:t>
            </a:r>
            <a:r>
              <a:rPr lang="ja-JP" altLang="en-US" sz="1200" b="0" i="0" dirty="0">
                <a:solidFill>
                  <a:schemeClr val="bg1"/>
                </a:solidFill>
                <a:effectLst/>
                <a:latin typeface="Courier New" panose="02070309020205020404" pitchFamily="49" charset="0"/>
              </a:rPr>
              <a:t>の公開も</a:t>
            </a:r>
            <a:r>
              <a:rPr lang="en-US" altLang="ja-JP" sz="1200" b="0" i="0" dirty="0">
                <a:solidFill>
                  <a:schemeClr val="bg1"/>
                </a:solidFill>
                <a:effectLst/>
                <a:latin typeface="Courier New" panose="02070309020205020404" pitchFamily="49" charset="0"/>
              </a:rPr>
              <a:t>3</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16</a:t>
            </a:r>
            <a:r>
              <a:rPr lang="ja-JP" altLang="en-US" sz="1200" b="0" i="0" dirty="0">
                <a:solidFill>
                  <a:schemeClr val="bg1"/>
                </a:solidFill>
                <a:effectLst/>
                <a:latin typeface="Courier New" panose="02070309020205020404" pitchFamily="49" charset="0"/>
              </a:rPr>
              <a:t>日に予定されており、今年は</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の熱が世界中を包み込むでしょう。</a:t>
            </a:r>
            <a:endParaRPr kumimoji="1" lang="ja-JP" altLang="en-US" sz="1200" dirty="0">
              <a:solidFill>
                <a:schemeClr val="bg1"/>
              </a:solidFill>
            </a:endParaRPr>
          </a:p>
        </p:txBody>
      </p:sp>
      <p:sp>
        <p:nvSpPr>
          <p:cNvPr id="4" name="テキスト ボックス 3">
            <a:extLst>
              <a:ext uri="{FF2B5EF4-FFF2-40B4-BE49-F238E27FC236}">
                <a16:creationId xmlns:a16="http://schemas.microsoft.com/office/drawing/2014/main" id="{FB6DAB85-07B7-2D89-C8AA-A028DA2E31A6}"/>
              </a:ext>
            </a:extLst>
          </p:cNvPr>
          <p:cNvSpPr txBox="1"/>
          <p:nvPr/>
        </p:nvSpPr>
        <p:spPr>
          <a:xfrm>
            <a:off x="5861288"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F0A02CDC-2CA5-F725-ADDB-BA3065669C90}"/>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312825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solidFill>
                  <a:srgbClr val="F4B54B"/>
                </a:solidFill>
              </a:rPr>
              <a:t>数値実験</a:t>
            </a:r>
            <a:endParaRPr lang="en-US" altLang="ja-JP" sz="2400" dirty="0">
              <a:solidFill>
                <a:srgbClr val="F4B54B"/>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18</a:t>
            </a:fld>
            <a:endParaRPr kumimoji="1" lang="ja-JP" altLang="en-US" dirty="0"/>
          </a:p>
        </p:txBody>
      </p:sp>
    </p:spTree>
    <p:extLst>
      <p:ext uri="{BB962C8B-B14F-4D97-AF65-F5344CB8AC3E}">
        <p14:creationId xmlns:p14="http://schemas.microsoft.com/office/powerpoint/2010/main" val="333002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A3CCD-3F6E-A62B-030B-94930BB06F7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DC49D3FB-3D19-DAA6-F831-5C9788D6809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8B58901-D57A-4C43-E989-DCC1DF5F0C7C}"/>
              </a:ext>
            </a:extLst>
          </p:cNvPr>
          <p:cNvSpPr>
            <a:spLocks noGrp="1"/>
          </p:cNvSpPr>
          <p:nvPr>
            <p:ph type="sldNum" sz="quarter" idx="12"/>
          </p:nvPr>
        </p:nvSpPr>
        <p:spPr/>
        <p:txBody>
          <a:bodyPr/>
          <a:lstStyle/>
          <a:p>
            <a:fld id="{84E5AB44-6C43-4864-84E5-D75B94A07FC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1FC9C525-0D6A-5E14-D8AE-5BCFAF3B185B}"/>
              </a:ext>
            </a:extLst>
          </p:cNvPr>
          <p:cNvSpPr txBox="1"/>
          <p:nvPr/>
        </p:nvSpPr>
        <p:spPr>
          <a:xfrm>
            <a:off x="331353" y="1426808"/>
            <a:ext cx="8567320" cy="334610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ニュースコーパスデータセットを用いた</a:t>
            </a:r>
            <a:br>
              <a:rPr lang="en-US" altLang="ja-JP" sz="2400" dirty="0">
                <a:solidFill>
                  <a:schemeClr val="tx1"/>
                </a:solidFill>
              </a:rPr>
            </a:br>
            <a:r>
              <a:rPr lang="ja-JP" altLang="en-US" sz="2400" dirty="0">
                <a:solidFill>
                  <a:schemeClr val="tx1"/>
                </a:solidFill>
              </a:rPr>
              <a:t>テキスト分類 </a:t>
            </a:r>
            <a:r>
              <a:rPr lang="en-US" altLang="ja-JP" sz="2400" dirty="0">
                <a:solidFill>
                  <a:schemeClr val="tx1"/>
                </a:solidFill>
              </a:rPr>
              <a:t>(</a:t>
            </a:r>
            <a:r>
              <a:rPr lang="ja-JP" altLang="en-US" sz="2400" dirty="0">
                <a:solidFill>
                  <a:schemeClr val="tx1"/>
                </a:solidFill>
              </a:rPr>
              <a:t>記事ラベル推定</a:t>
            </a:r>
            <a:r>
              <a:rPr lang="en-US" altLang="ja-JP" sz="2400" dirty="0">
                <a:solidFill>
                  <a:schemeClr val="tx1"/>
                </a:solidFill>
              </a:rPr>
              <a:t>)</a:t>
            </a:r>
          </a:p>
          <a:p>
            <a:pPr marL="342900" indent="-342900">
              <a:lnSpc>
                <a:spcPct val="150000"/>
              </a:lnSpc>
              <a:buFont typeface="Arial" panose="020B0604020202020204" pitchFamily="34" charset="0"/>
              <a:buChar char="•"/>
            </a:pPr>
            <a:r>
              <a:rPr lang="ja-JP" altLang="en-US" sz="2400" dirty="0">
                <a:solidFill>
                  <a:schemeClr val="tx1"/>
                </a:solidFill>
              </a:rPr>
              <a:t>訓練データ </a:t>
            </a:r>
            <a:r>
              <a:rPr lang="en-US" altLang="ja-JP" sz="2400" dirty="0">
                <a:solidFill>
                  <a:schemeClr val="tx1"/>
                </a:solidFill>
              </a:rPr>
              <a:t>: </a:t>
            </a:r>
            <a:r>
              <a:rPr lang="ja-JP" altLang="en-US" sz="2400" dirty="0">
                <a:solidFill>
                  <a:schemeClr val="tx1"/>
                </a:solidFill>
              </a:rPr>
              <a:t>検証データ </a:t>
            </a:r>
            <a:r>
              <a:rPr lang="en-US" altLang="ja-JP" sz="2400" dirty="0">
                <a:solidFill>
                  <a:schemeClr val="tx1"/>
                </a:solidFill>
              </a:rPr>
              <a:t>: </a:t>
            </a:r>
            <a:r>
              <a:rPr lang="ja-JP" altLang="en-US" sz="2400" dirty="0">
                <a:solidFill>
                  <a:schemeClr val="tx1"/>
                </a:solidFill>
              </a:rPr>
              <a:t>テストデータ </a:t>
            </a:r>
            <a:r>
              <a:rPr lang="en-US" altLang="ja-JP" sz="2400" dirty="0">
                <a:solidFill>
                  <a:schemeClr val="tx1"/>
                </a:solidFill>
              </a:rPr>
              <a:t>= 8 : 1 : 1 </a:t>
            </a:r>
            <a:r>
              <a:rPr lang="ja-JP" altLang="en-US" sz="2400" dirty="0">
                <a:solidFill>
                  <a:schemeClr val="tx1"/>
                </a:solidFill>
              </a:rPr>
              <a:t>に分割</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t>検証データにおける</a:t>
            </a:r>
            <a:r>
              <a:rPr lang="en-US" altLang="ja-JP" sz="2400" dirty="0"/>
              <a:t> F1 </a:t>
            </a:r>
            <a:r>
              <a:rPr lang="ja-JP" altLang="en-US" sz="2400" dirty="0"/>
              <a:t>値 が最も高い</a:t>
            </a:r>
            <a:r>
              <a:rPr lang="en-US" altLang="ja-JP" sz="2400" dirty="0"/>
              <a:t> epoch </a:t>
            </a:r>
            <a:r>
              <a:rPr lang="ja-JP" altLang="en-US" sz="2400" dirty="0"/>
              <a:t>における</a:t>
            </a:r>
            <a:br>
              <a:rPr lang="en-US" altLang="ja-JP" sz="2400" dirty="0"/>
            </a:br>
            <a:r>
              <a:rPr lang="ja-JP" altLang="en-US" sz="2400" dirty="0"/>
              <a:t>モデルで評価する</a:t>
            </a:r>
            <a:endParaRPr lang="ja-JP" altLang="en-US" sz="2400" dirty="0">
              <a:solidFill>
                <a:schemeClr val="tx1"/>
              </a:solidFill>
            </a:endParaRPr>
          </a:p>
          <a:p>
            <a:pPr marL="342900" indent="-342900">
              <a:lnSpc>
                <a:spcPct val="150000"/>
              </a:lnSpc>
              <a:buFont typeface="Arial" panose="020B0604020202020204" pitchFamily="34" charset="0"/>
              <a:buChar char="•"/>
            </a:pPr>
            <a:endParaRPr lang="en-US" altLang="ja-JP" sz="2400" dirty="0">
              <a:solidFill>
                <a:schemeClr val="tx1"/>
              </a:solidFill>
            </a:endParaRPr>
          </a:p>
        </p:txBody>
      </p:sp>
      <p:graphicFrame>
        <p:nvGraphicFramePr>
          <p:cNvPr id="2" name="表 1">
            <a:extLst>
              <a:ext uri="{FF2B5EF4-FFF2-40B4-BE49-F238E27FC236}">
                <a16:creationId xmlns:a16="http://schemas.microsoft.com/office/drawing/2014/main" id="{48E931AB-A0E3-4BE7-722D-92DB0CF1EBA7}"/>
              </a:ext>
            </a:extLst>
          </p:cNvPr>
          <p:cNvGraphicFramePr>
            <a:graphicFrameLocks noGrp="1"/>
          </p:cNvGraphicFramePr>
          <p:nvPr>
            <p:extLst>
              <p:ext uri="{D42A27DB-BD31-4B8C-83A1-F6EECF244321}">
                <p14:modId xmlns:p14="http://schemas.microsoft.com/office/powerpoint/2010/main" val="3552927511"/>
              </p:ext>
            </p:extLst>
          </p:nvPr>
        </p:nvGraphicFramePr>
        <p:xfrm>
          <a:off x="245327" y="4387478"/>
          <a:ext cx="8416038" cy="1584960"/>
        </p:xfrm>
        <a:graphic>
          <a:graphicData uri="http://schemas.openxmlformats.org/drawingml/2006/table">
            <a:tbl>
              <a:tblPr firstRow="1" firstCol="1" bandRow="1">
                <a:tableStyleId>{5FD0F851-EC5A-4D38-B0AD-8093EC10F338}</a:tableStyleId>
              </a:tblPr>
              <a:tblGrid>
                <a:gridCol w="921931">
                  <a:extLst>
                    <a:ext uri="{9D8B030D-6E8A-4147-A177-3AD203B41FA5}">
                      <a16:colId xmlns:a16="http://schemas.microsoft.com/office/drawing/2014/main" val="4043577709"/>
                    </a:ext>
                  </a:extLst>
                </a:gridCol>
                <a:gridCol w="739747">
                  <a:extLst>
                    <a:ext uri="{9D8B030D-6E8A-4147-A177-3AD203B41FA5}">
                      <a16:colId xmlns:a16="http://schemas.microsoft.com/office/drawing/2014/main" val="3861140636"/>
                    </a:ext>
                  </a:extLst>
                </a:gridCol>
                <a:gridCol w="739747">
                  <a:extLst>
                    <a:ext uri="{9D8B030D-6E8A-4147-A177-3AD203B41FA5}">
                      <a16:colId xmlns:a16="http://schemas.microsoft.com/office/drawing/2014/main" val="3419020887"/>
                    </a:ext>
                  </a:extLst>
                </a:gridCol>
                <a:gridCol w="739747">
                  <a:extLst>
                    <a:ext uri="{9D8B030D-6E8A-4147-A177-3AD203B41FA5}">
                      <a16:colId xmlns:a16="http://schemas.microsoft.com/office/drawing/2014/main" val="3703252727"/>
                    </a:ext>
                  </a:extLst>
                </a:gridCol>
                <a:gridCol w="739747">
                  <a:extLst>
                    <a:ext uri="{9D8B030D-6E8A-4147-A177-3AD203B41FA5}">
                      <a16:colId xmlns:a16="http://schemas.microsoft.com/office/drawing/2014/main" val="68032685"/>
                    </a:ext>
                  </a:extLst>
                </a:gridCol>
                <a:gridCol w="739747">
                  <a:extLst>
                    <a:ext uri="{9D8B030D-6E8A-4147-A177-3AD203B41FA5}">
                      <a16:colId xmlns:a16="http://schemas.microsoft.com/office/drawing/2014/main" val="2294665452"/>
                    </a:ext>
                  </a:extLst>
                </a:gridCol>
                <a:gridCol w="739747">
                  <a:extLst>
                    <a:ext uri="{9D8B030D-6E8A-4147-A177-3AD203B41FA5}">
                      <a16:colId xmlns:a16="http://schemas.microsoft.com/office/drawing/2014/main" val="2033369280"/>
                    </a:ext>
                  </a:extLst>
                </a:gridCol>
                <a:gridCol w="739747">
                  <a:extLst>
                    <a:ext uri="{9D8B030D-6E8A-4147-A177-3AD203B41FA5}">
                      <a16:colId xmlns:a16="http://schemas.microsoft.com/office/drawing/2014/main" val="1815532292"/>
                    </a:ext>
                  </a:extLst>
                </a:gridCol>
                <a:gridCol w="739747">
                  <a:extLst>
                    <a:ext uri="{9D8B030D-6E8A-4147-A177-3AD203B41FA5}">
                      <a16:colId xmlns:a16="http://schemas.microsoft.com/office/drawing/2014/main" val="1603307733"/>
                    </a:ext>
                  </a:extLst>
                </a:gridCol>
                <a:gridCol w="739747">
                  <a:extLst>
                    <a:ext uri="{9D8B030D-6E8A-4147-A177-3AD203B41FA5}">
                      <a16:colId xmlns:a16="http://schemas.microsoft.com/office/drawing/2014/main" val="3383890429"/>
                    </a:ext>
                  </a:extLst>
                </a:gridCol>
                <a:gridCol w="836384">
                  <a:extLst>
                    <a:ext uri="{9D8B030D-6E8A-4147-A177-3AD203B41FA5}">
                      <a16:colId xmlns:a16="http://schemas.microsoft.com/office/drawing/2014/main" val="203870533"/>
                    </a:ext>
                  </a:extLst>
                </a:gridCol>
              </a:tblGrid>
              <a:tr h="371748">
                <a:tc>
                  <a:txBody>
                    <a:bodyPr/>
                    <a:lstStyle/>
                    <a:p>
                      <a:pPr algn="ctr"/>
                      <a:r>
                        <a:rPr kumimoji="1" lang="en-US" altLang="ja-JP" sz="2000" dirty="0"/>
                        <a:t>label</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7</a:t>
                      </a:r>
                      <a:endParaRPr kumimoji="1" lang="ja-JP" altLang="en-US" sz="2000" dirty="0"/>
                    </a:p>
                  </a:txBody>
                  <a:tcPr/>
                </a:tc>
                <a:tc>
                  <a:txBody>
                    <a:bodyPr/>
                    <a:lstStyle/>
                    <a:p>
                      <a:pPr algn="ctr"/>
                      <a:r>
                        <a:rPr kumimoji="1" lang="en-US" altLang="ja-JP" sz="2000" dirty="0"/>
                        <a:t>8</a:t>
                      </a:r>
                      <a:endParaRPr kumimoji="1" lang="ja-JP" altLang="en-US" sz="2000" dirty="0"/>
                    </a:p>
                  </a:txBody>
                  <a:tcPr/>
                </a:tc>
                <a:tc>
                  <a:txBody>
                    <a:bodyPr/>
                    <a:lstStyle/>
                    <a:p>
                      <a:pPr algn="ctr"/>
                      <a:r>
                        <a:rPr kumimoji="1" lang="ja-JP" altLang="en-US" sz="2000" dirty="0"/>
                        <a:t>合計</a:t>
                      </a:r>
                    </a:p>
                  </a:txBody>
                  <a:tcPr/>
                </a:tc>
                <a:extLst>
                  <a:ext uri="{0D108BD9-81ED-4DB2-BD59-A6C34878D82A}">
                    <a16:rowId xmlns:a16="http://schemas.microsoft.com/office/drawing/2014/main" val="2539019574"/>
                  </a:ext>
                </a:extLst>
              </a:tr>
              <a:tr h="371748">
                <a:tc>
                  <a:txBody>
                    <a:bodyPr/>
                    <a:lstStyle/>
                    <a:p>
                      <a:pPr algn="ctr"/>
                      <a:r>
                        <a:rPr kumimoji="1" lang="ja-JP" altLang="en-US" sz="1800" dirty="0"/>
                        <a:t>訓練</a:t>
                      </a:r>
                    </a:p>
                  </a:txBody>
                  <a:tcPr/>
                </a:tc>
                <a:tc>
                  <a:txBody>
                    <a:bodyPr/>
                    <a:lstStyle/>
                    <a:p>
                      <a:pPr algn="ctr"/>
                      <a:r>
                        <a:rPr kumimoji="1" lang="en-US" altLang="ja-JP" sz="2000" dirty="0"/>
                        <a:t>684</a:t>
                      </a:r>
                      <a:endParaRPr kumimoji="1" lang="ja-JP" altLang="en-US" sz="2000" dirty="0"/>
                    </a:p>
                  </a:txBody>
                  <a:tcPr/>
                </a:tc>
                <a:tc>
                  <a:txBody>
                    <a:bodyPr/>
                    <a:lstStyle/>
                    <a:p>
                      <a:pPr algn="ctr"/>
                      <a:r>
                        <a:rPr kumimoji="1" lang="en-US" altLang="ja-JP" sz="2000" dirty="0"/>
                        <a:t>695</a:t>
                      </a:r>
                      <a:endParaRPr kumimoji="1" lang="ja-JP" altLang="en-US" sz="2000" dirty="0"/>
                    </a:p>
                  </a:txBody>
                  <a:tcPr/>
                </a:tc>
                <a:tc>
                  <a:txBody>
                    <a:bodyPr/>
                    <a:lstStyle/>
                    <a:p>
                      <a:pPr algn="ctr"/>
                      <a:r>
                        <a:rPr kumimoji="1" lang="en-US" altLang="ja-JP" sz="2000" dirty="0"/>
                        <a:t>690</a:t>
                      </a:r>
                      <a:endParaRPr kumimoji="1" lang="ja-JP" altLang="en-US" sz="2000" dirty="0"/>
                    </a:p>
                  </a:txBody>
                  <a:tcPr/>
                </a:tc>
                <a:tc>
                  <a:txBody>
                    <a:bodyPr/>
                    <a:lstStyle/>
                    <a:p>
                      <a:pPr algn="ctr"/>
                      <a:r>
                        <a:rPr kumimoji="1" lang="en-US" altLang="ja-JP" sz="2000" dirty="0"/>
                        <a:t>421</a:t>
                      </a:r>
                      <a:endParaRPr kumimoji="1" lang="ja-JP" altLang="en-US" sz="2000" dirty="0"/>
                    </a:p>
                  </a:txBody>
                  <a:tcPr/>
                </a:tc>
                <a:tc>
                  <a:txBody>
                    <a:bodyPr/>
                    <a:lstStyle/>
                    <a:p>
                      <a:pPr algn="ctr"/>
                      <a:r>
                        <a:rPr kumimoji="1" lang="en-US" altLang="ja-JP" sz="2000" dirty="0"/>
                        <a:t>700</a:t>
                      </a:r>
                      <a:endParaRPr kumimoji="1" lang="ja-JP" altLang="en-US" sz="2000" dirty="0"/>
                    </a:p>
                  </a:txBody>
                  <a:tcPr/>
                </a:tc>
                <a:tc>
                  <a:txBody>
                    <a:bodyPr/>
                    <a:lstStyle/>
                    <a:p>
                      <a:pPr algn="ctr"/>
                      <a:r>
                        <a:rPr kumimoji="1" lang="en-US" altLang="ja-JP" sz="2000" dirty="0"/>
                        <a:t>645</a:t>
                      </a:r>
                      <a:endParaRPr kumimoji="1" lang="ja-JP" altLang="en-US" sz="2000" dirty="0"/>
                    </a:p>
                  </a:txBody>
                  <a:tcPr/>
                </a:tc>
                <a:tc>
                  <a:txBody>
                    <a:bodyPr/>
                    <a:lstStyle/>
                    <a:p>
                      <a:pPr algn="ctr"/>
                      <a:r>
                        <a:rPr kumimoji="1" lang="en-US" altLang="ja-JP" sz="2000" dirty="0"/>
                        <a:t>713</a:t>
                      </a:r>
                      <a:endParaRPr kumimoji="1" lang="ja-JP" altLang="en-US" sz="2000" dirty="0"/>
                    </a:p>
                  </a:txBody>
                  <a:tcPr/>
                </a:tc>
                <a:tc>
                  <a:txBody>
                    <a:bodyPr/>
                    <a:lstStyle/>
                    <a:p>
                      <a:pPr algn="ctr"/>
                      <a:r>
                        <a:rPr kumimoji="1" lang="en-US" altLang="ja-JP" sz="2000" dirty="0"/>
                        <a:t>716</a:t>
                      </a:r>
                      <a:endParaRPr kumimoji="1" lang="ja-JP" altLang="en-US" sz="2000" dirty="0"/>
                    </a:p>
                  </a:txBody>
                  <a:tcPr/>
                </a:tc>
                <a:tc>
                  <a:txBody>
                    <a:bodyPr/>
                    <a:lstStyle/>
                    <a:p>
                      <a:pPr algn="ctr"/>
                      <a:r>
                        <a:rPr kumimoji="1" lang="en-US" altLang="ja-JP" sz="2000" dirty="0"/>
                        <a:t>631</a:t>
                      </a:r>
                      <a:endParaRPr kumimoji="1" lang="ja-JP" altLang="en-US" sz="2000" dirty="0"/>
                    </a:p>
                  </a:txBody>
                  <a:tcPr/>
                </a:tc>
                <a:tc>
                  <a:txBody>
                    <a:bodyPr/>
                    <a:lstStyle/>
                    <a:p>
                      <a:pPr algn="ctr"/>
                      <a:r>
                        <a:rPr kumimoji="1" lang="en-US" altLang="ja-JP" sz="2000" dirty="0"/>
                        <a:t>5,895</a:t>
                      </a:r>
                      <a:endParaRPr kumimoji="1" lang="ja-JP" altLang="en-US" sz="2000" dirty="0"/>
                    </a:p>
                  </a:txBody>
                  <a:tcPr/>
                </a:tc>
                <a:extLst>
                  <a:ext uri="{0D108BD9-81ED-4DB2-BD59-A6C34878D82A}">
                    <a16:rowId xmlns:a16="http://schemas.microsoft.com/office/drawing/2014/main" val="4234054178"/>
                  </a:ext>
                </a:extLst>
              </a:tr>
              <a:tr h="371748">
                <a:tc>
                  <a:txBody>
                    <a:bodyPr/>
                    <a:lstStyle/>
                    <a:p>
                      <a:pPr algn="ctr"/>
                      <a:r>
                        <a:rPr kumimoji="1" lang="ja-JP" altLang="en-US" sz="1800" dirty="0"/>
                        <a:t>検証</a:t>
                      </a:r>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42</a:t>
                      </a:r>
                      <a:endParaRPr kumimoji="1" lang="ja-JP" altLang="en-US" sz="2000" dirty="0"/>
                    </a:p>
                  </a:txBody>
                  <a:tcPr/>
                </a:tc>
                <a:tc>
                  <a:txBody>
                    <a:bodyPr/>
                    <a:lstStyle/>
                    <a:p>
                      <a:pPr algn="ctr"/>
                      <a:r>
                        <a:rPr kumimoji="1" lang="en-US" altLang="ja-JP" sz="2000" dirty="0"/>
                        <a:t>93</a:t>
                      </a:r>
                      <a:endParaRPr kumimoji="1" lang="ja-JP" altLang="en-US" sz="2000" dirty="0"/>
                    </a:p>
                  </a:txBody>
                  <a:tcPr/>
                </a:tc>
                <a:tc>
                  <a:txBody>
                    <a:bodyPr/>
                    <a:lstStyle/>
                    <a:p>
                      <a:pPr algn="ctr"/>
                      <a:r>
                        <a:rPr kumimoji="1" lang="en-US" altLang="ja-JP" sz="2000" dirty="0"/>
                        <a:t>100</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105</a:t>
                      </a:r>
                      <a:endParaRPr kumimoji="1" lang="ja-JP" altLang="en-US" sz="2000" dirty="0"/>
                    </a:p>
                  </a:txBody>
                  <a:tcPr/>
                </a:tc>
                <a:tc>
                  <a:txBody>
                    <a:bodyPr/>
                    <a:lstStyle/>
                    <a:p>
                      <a:pPr algn="ctr"/>
                      <a:r>
                        <a:rPr kumimoji="1" lang="en-US" altLang="ja-JP" sz="2000" dirty="0"/>
                        <a:t>63</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2744316290"/>
                  </a:ext>
                </a:extLst>
              </a:tr>
              <a:tr h="371748">
                <a:tc>
                  <a:txBody>
                    <a:bodyPr/>
                    <a:lstStyle/>
                    <a:p>
                      <a:pPr algn="ctr"/>
                      <a:r>
                        <a:rPr kumimoji="1" lang="ja-JP" altLang="en-US" sz="1800" dirty="0"/>
                        <a:t>テスト</a:t>
                      </a:r>
                    </a:p>
                  </a:txBody>
                  <a:tcPr/>
                </a:tc>
                <a:tc>
                  <a:txBody>
                    <a:bodyPr/>
                    <a:lstStyle/>
                    <a:p>
                      <a:pPr algn="ctr"/>
                      <a:r>
                        <a:rPr kumimoji="1" lang="en-US" altLang="ja-JP" sz="2000" dirty="0"/>
                        <a:t>98</a:t>
                      </a:r>
                      <a:endParaRPr kumimoji="1" lang="ja-JP" altLang="en-US" sz="2000" dirty="0"/>
                    </a:p>
                  </a:txBody>
                  <a:tcPr/>
                </a:tc>
                <a:tc>
                  <a:txBody>
                    <a:bodyPr/>
                    <a:lstStyle/>
                    <a:p>
                      <a:pPr algn="ctr"/>
                      <a:r>
                        <a:rPr kumimoji="1" lang="en-US" altLang="ja-JP" sz="2000" dirty="0"/>
                        <a:t>95</a:t>
                      </a:r>
                      <a:endParaRPr kumimoji="1" lang="ja-JP" altLang="en-US" sz="2000" dirty="0"/>
                    </a:p>
                  </a:txBody>
                  <a:tcPr/>
                </a:tc>
                <a:tc>
                  <a:txBody>
                    <a:bodyPr/>
                    <a:lstStyle/>
                    <a:p>
                      <a:pPr algn="ctr"/>
                      <a:r>
                        <a:rPr kumimoji="1" lang="en-US" altLang="ja-JP" sz="2000" dirty="0"/>
                        <a:t>86</a:t>
                      </a:r>
                      <a:endParaRPr kumimoji="1" lang="ja-JP" altLang="en-US" sz="2000" dirty="0"/>
                    </a:p>
                  </a:txBody>
                  <a:tcPr/>
                </a:tc>
                <a:tc>
                  <a:txBody>
                    <a:bodyPr/>
                    <a:lstStyle/>
                    <a:p>
                      <a:pPr algn="ctr"/>
                      <a:r>
                        <a:rPr kumimoji="1" lang="en-US" altLang="ja-JP" sz="2000" dirty="0"/>
                        <a:t>48</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97</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79</a:t>
                      </a:r>
                      <a:endParaRPr kumimoji="1" lang="ja-JP" altLang="en-US" sz="2000" dirty="0"/>
                    </a:p>
                  </a:txBody>
                  <a:tcPr/>
                </a:tc>
                <a:tc>
                  <a:txBody>
                    <a:bodyPr/>
                    <a:lstStyle/>
                    <a:p>
                      <a:pPr algn="ctr"/>
                      <a:r>
                        <a:rPr kumimoji="1" lang="en-US" altLang="ja-JP" sz="2000" dirty="0"/>
                        <a:t>76</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1432485658"/>
                  </a:ext>
                </a:extLst>
              </a:tr>
            </a:tbl>
          </a:graphicData>
        </a:graphic>
      </p:graphicFrame>
    </p:spTree>
    <p:extLst>
      <p:ext uri="{BB962C8B-B14F-4D97-AF65-F5344CB8AC3E}">
        <p14:creationId xmlns:p14="http://schemas.microsoft.com/office/powerpoint/2010/main" val="345068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chemeClr val="tx1">
                    <a:lumMod val="95000"/>
                  </a:schemeClr>
                </a:solidFill>
              </a:rPr>
              <a:t>はじめに</a:t>
            </a:r>
            <a:endParaRPr lang="en-US" altLang="ja-JP" sz="2400" dirty="0">
              <a:solidFill>
                <a:schemeClr val="tx1">
                  <a:lumMod val="95000"/>
                </a:schemeClr>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a:t>
            </a:fld>
            <a:endParaRPr kumimoji="1" lang="ja-JP" altLang="en-US" dirty="0"/>
          </a:p>
        </p:txBody>
      </p:sp>
    </p:spTree>
    <p:extLst>
      <p:ext uri="{BB962C8B-B14F-4D97-AF65-F5344CB8AC3E}">
        <p14:creationId xmlns:p14="http://schemas.microsoft.com/office/powerpoint/2010/main" val="337213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CF206-CCD9-CDE6-9060-C1267AD117B1}"/>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B8A183F-E062-71A9-4B3A-0986BDB41BF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19CB3EA9-C466-5A35-4BF8-9D3DD0E6D2C0}"/>
              </a:ext>
            </a:extLst>
          </p:cNvPr>
          <p:cNvSpPr>
            <a:spLocks noGrp="1"/>
          </p:cNvSpPr>
          <p:nvPr>
            <p:ph type="sldNum" sz="quarter" idx="12"/>
          </p:nvPr>
        </p:nvSpPr>
        <p:spPr/>
        <p:txBody>
          <a:bodyPr/>
          <a:lstStyle/>
          <a:p>
            <a:fld id="{84E5AB44-6C43-4864-84E5-D75B94A07FC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CD7E6F8B-C3B5-8A69-16C7-96BA27286B81}"/>
              </a:ext>
            </a:extLst>
          </p:cNvPr>
          <p:cNvSpPr txBox="1"/>
          <p:nvPr/>
        </p:nvSpPr>
        <p:spPr>
          <a:xfrm>
            <a:off x="3581449" y="1744885"/>
            <a:ext cx="5432870" cy="16841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ja-JP" altLang="en-US" sz="2400" dirty="0"/>
              <a:t>分類器は </a:t>
            </a:r>
            <a:r>
              <a:rPr lang="en-US" altLang="ja-JP" sz="2400" dirty="0"/>
              <a:t>1 </a:t>
            </a:r>
            <a:r>
              <a:rPr lang="ja-JP" altLang="en-US" sz="2400" dirty="0"/>
              <a:t>層の全結合層</a:t>
            </a:r>
            <a:endParaRPr lang="en-US" altLang="ja-JP" sz="2400" dirty="0"/>
          </a:p>
          <a:p>
            <a:pPr marL="342900" indent="-342900">
              <a:lnSpc>
                <a:spcPct val="150000"/>
              </a:lnSpc>
              <a:buFont typeface="Arial" panose="020B0604020202020204" pitchFamily="34" charset="0"/>
              <a:buChar char="•"/>
            </a:pPr>
            <a:r>
              <a:rPr lang="ja-JP" altLang="en-US" sz="2400" dirty="0"/>
              <a:t>各 </a:t>
            </a:r>
            <a:r>
              <a:rPr lang="en-US" altLang="ja-JP" sz="2400" dirty="0"/>
              <a:t>BERT</a:t>
            </a:r>
            <a:r>
              <a:rPr lang="ja-JP" altLang="en-US" sz="2400" dirty="0"/>
              <a:t> モデルは最終層のみを</a:t>
            </a:r>
            <a:br>
              <a:rPr lang="en-US" altLang="ja-JP" sz="2400" dirty="0"/>
            </a:br>
            <a:r>
              <a:rPr lang="ja-JP" altLang="en-US" sz="2400" dirty="0"/>
              <a:t>ファインチューニング</a:t>
            </a:r>
            <a:r>
              <a:rPr lang="ja-JP" altLang="en-US" sz="2400" dirty="0">
                <a:solidFill>
                  <a:schemeClr val="tx1"/>
                </a:solidFill>
              </a:rPr>
              <a:t> </a:t>
            </a:r>
            <a:endParaRPr lang="en-US" altLang="ja-JP" sz="2400" dirty="0">
              <a:solidFill>
                <a:schemeClr val="tx1"/>
              </a:solidFill>
            </a:endParaRPr>
          </a:p>
        </p:txBody>
      </p:sp>
      <p:grpSp>
        <p:nvGrpSpPr>
          <p:cNvPr id="11" name="グループ化 10">
            <a:extLst>
              <a:ext uri="{FF2B5EF4-FFF2-40B4-BE49-F238E27FC236}">
                <a16:creationId xmlns:a16="http://schemas.microsoft.com/office/drawing/2014/main" id="{E0F9BEB0-3551-272A-83F0-1FF520826F64}"/>
              </a:ext>
            </a:extLst>
          </p:cNvPr>
          <p:cNvGrpSpPr/>
          <p:nvPr/>
        </p:nvGrpSpPr>
        <p:grpSpPr>
          <a:xfrm>
            <a:off x="384631" y="1482855"/>
            <a:ext cx="4798535" cy="5059570"/>
            <a:chOff x="331353" y="2133632"/>
            <a:chExt cx="4798535" cy="5059570"/>
          </a:xfrm>
        </p:grpSpPr>
        <p:pic>
          <p:nvPicPr>
            <p:cNvPr id="4" name="図 3">
              <a:extLst>
                <a:ext uri="{FF2B5EF4-FFF2-40B4-BE49-F238E27FC236}">
                  <a16:creationId xmlns:a16="http://schemas.microsoft.com/office/drawing/2014/main" id="{5F3D2439-28EF-C069-F418-9AEE8294CB16}"/>
                </a:ext>
              </a:extLst>
            </p:cNvPr>
            <p:cNvPicPr>
              <a:picLocks noChangeAspect="1"/>
            </p:cNvPicPr>
            <p:nvPr/>
          </p:nvPicPr>
          <p:blipFill>
            <a:blip r:embed="rId3">
              <a:extLst>
                <a:ext uri="{28A0092B-C50C-407E-A947-70E740481C1C}">
                  <a14:useLocalDpi xmlns:a14="http://schemas.microsoft.com/office/drawing/2010/main" val="0"/>
                </a:ext>
              </a:extLst>
            </a:blip>
            <a:srcRect t="-182" b="-4142"/>
            <a:stretch/>
          </p:blipFill>
          <p:spPr>
            <a:xfrm>
              <a:off x="331353" y="3923691"/>
              <a:ext cx="4798535" cy="3269511"/>
            </a:xfrm>
            <a:prstGeom prst="rect">
              <a:avLst/>
            </a:prstGeom>
          </p:spPr>
        </p:pic>
        <p:sp>
          <p:nvSpPr>
            <p:cNvPr id="5" name="矢印: 右 4">
              <a:extLst>
                <a:ext uri="{FF2B5EF4-FFF2-40B4-BE49-F238E27FC236}">
                  <a16:creationId xmlns:a16="http://schemas.microsoft.com/office/drawing/2014/main" id="{6405D6C0-9B67-639D-C0BA-03AAE5E463DC}"/>
                </a:ext>
              </a:extLst>
            </p:cNvPr>
            <p:cNvSpPr/>
            <p:nvPr/>
          </p:nvSpPr>
          <p:spPr>
            <a:xfrm rot="16200000">
              <a:off x="1689653" y="3597965"/>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9E1CDBB-F60B-6740-1598-3969AC3B6972}"/>
                </a:ext>
              </a:extLst>
            </p:cNvPr>
            <p:cNvSpPr/>
            <p:nvPr/>
          </p:nvSpPr>
          <p:spPr>
            <a:xfrm>
              <a:off x="1306997" y="2936907"/>
              <a:ext cx="1202634" cy="4920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分類器</a:t>
              </a:r>
            </a:p>
          </p:txBody>
        </p:sp>
        <p:sp>
          <p:nvSpPr>
            <p:cNvPr id="8" name="矢印: 右 7">
              <a:extLst>
                <a:ext uri="{FF2B5EF4-FFF2-40B4-BE49-F238E27FC236}">
                  <a16:creationId xmlns:a16="http://schemas.microsoft.com/office/drawing/2014/main" id="{CADC9574-DCC0-61D1-5D28-744D5A7C70F7}"/>
                </a:ext>
              </a:extLst>
            </p:cNvPr>
            <p:cNvSpPr/>
            <p:nvPr/>
          </p:nvSpPr>
          <p:spPr>
            <a:xfrm rot="16200000">
              <a:off x="1689653" y="2611404"/>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F1EEC32-E8A1-A3E4-AE0F-68CBC587C671}"/>
                </a:ext>
              </a:extLst>
            </p:cNvPr>
            <p:cNvSpPr txBox="1"/>
            <p:nvPr/>
          </p:nvSpPr>
          <p:spPr>
            <a:xfrm>
              <a:off x="1431235" y="2133632"/>
              <a:ext cx="954157" cy="369332"/>
            </a:xfrm>
            <a:prstGeom prst="rect">
              <a:avLst/>
            </a:prstGeom>
            <a:solidFill>
              <a:schemeClr val="bg2">
                <a:lumMod val="50000"/>
              </a:schemeClr>
            </a:solidFill>
          </p:spPr>
          <p:txBody>
            <a:bodyPr wrap="square" rtlCol="0">
              <a:spAutoFit/>
            </a:bodyPr>
            <a:lstStyle/>
            <a:p>
              <a:pPr algn="ctr"/>
              <a:r>
                <a:rPr kumimoji="1" lang="ja-JP" altLang="en-US" dirty="0"/>
                <a:t>ラベル</a:t>
              </a:r>
            </a:p>
          </p:txBody>
        </p:sp>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74700E9-9D3C-BB3F-F1B0-6B626B6F6D7E}"/>
                  </a:ext>
                </a:extLst>
              </p:cNvPr>
              <p:cNvSpPr txBox="1"/>
              <p:nvPr/>
            </p:nvSpPr>
            <p:spPr>
              <a:xfrm>
                <a:off x="2224044" y="1489487"/>
                <a:ext cx="1106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 ~ 8</m:t>
                      </m:r>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174700E9-9D3C-BB3F-F1B0-6B626B6F6D7E}"/>
                  </a:ext>
                </a:extLst>
              </p:cNvPr>
              <p:cNvSpPr txBox="1">
                <a:spLocks noRot="1" noChangeAspect="1" noMove="1" noResize="1" noEditPoints="1" noAdjustHandles="1" noChangeArrowheads="1" noChangeShapeType="1" noTextEdit="1"/>
              </p:cNvSpPr>
              <p:nvPr/>
            </p:nvSpPr>
            <p:spPr>
              <a:xfrm>
                <a:off x="2224044" y="1489487"/>
                <a:ext cx="1106527"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498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2A9AC-716B-D388-D393-F8A9E8E1F1F5}"/>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1224FB9-F67A-3E9F-D48D-3C72DFC2D48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実験パラメータ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9B4F8771-E827-F256-219B-5AD17F65EA18}"/>
              </a:ext>
            </a:extLst>
          </p:cNvPr>
          <p:cNvSpPr>
            <a:spLocks noGrp="1"/>
          </p:cNvSpPr>
          <p:nvPr>
            <p:ph type="sldNum" sz="quarter" idx="12"/>
          </p:nvPr>
        </p:nvSpPr>
        <p:spPr/>
        <p:txBody>
          <a:bodyPr/>
          <a:lstStyle/>
          <a:p>
            <a:fld id="{84E5AB44-6C43-4864-84E5-D75B94A07FCF}" type="slidenum">
              <a:rPr kumimoji="1" lang="ja-JP" altLang="en-US" smtClean="0"/>
              <a:t>21</a:t>
            </a:fld>
            <a:endParaRPr kumimoji="1" lang="ja-JP" altLang="en-US"/>
          </a:p>
        </p:txBody>
      </p:sp>
      <p:grpSp>
        <p:nvGrpSpPr>
          <p:cNvPr id="2" name="グループ化 1">
            <a:extLst>
              <a:ext uri="{FF2B5EF4-FFF2-40B4-BE49-F238E27FC236}">
                <a16:creationId xmlns:a16="http://schemas.microsoft.com/office/drawing/2014/main" id="{B216207C-BD75-0186-625A-789939809DBD}"/>
              </a:ext>
            </a:extLst>
          </p:cNvPr>
          <p:cNvGrpSpPr/>
          <p:nvPr/>
        </p:nvGrpSpPr>
        <p:grpSpPr>
          <a:xfrm>
            <a:off x="554772" y="1777337"/>
            <a:ext cx="5959795" cy="4400922"/>
            <a:chOff x="15962650" y="15125342"/>
            <a:chExt cx="6789245" cy="5222800"/>
          </a:xfrm>
          <a:solidFill>
            <a:schemeClr val="tx1"/>
          </a:solidFill>
        </p:grpSpPr>
        <p:pic>
          <p:nvPicPr>
            <p:cNvPr id="12" name="図 11">
              <a:extLst>
                <a:ext uri="{FF2B5EF4-FFF2-40B4-BE49-F238E27FC236}">
                  <a16:creationId xmlns:a16="http://schemas.microsoft.com/office/drawing/2014/main" id="{8E1FF64E-1951-F321-7F8A-80E9D171059F}"/>
                </a:ext>
              </a:extLst>
            </p:cNvPr>
            <p:cNvPicPr>
              <a:picLocks noChangeAspect="1"/>
            </p:cNvPicPr>
            <p:nvPr/>
          </p:nvPicPr>
          <p:blipFill>
            <a:blip r:embed="rId3"/>
            <a:srcRect/>
            <a:stretch/>
          </p:blipFill>
          <p:spPr>
            <a:xfrm>
              <a:off x="15962650" y="15125342"/>
              <a:ext cx="6789245" cy="3308049"/>
            </a:xfrm>
            <a:prstGeom prst="rect">
              <a:avLst/>
            </a:prstGeom>
            <a:grpFill/>
          </p:spPr>
        </p:pic>
        <p:pic>
          <p:nvPicPr>
            <p:cNvPr id="13" name="図 12" descr="図形&#10;&#10;中程度の精度で自動的に生成された説明">
              <a:extLst>
                <a:ext uri="{FF2B5EF4-FFF2-40B4-BE49-F238E27FC236}">
                  <a16:creationId xmlns:a16="http://schemas.microsoft.com/office/drawing/2014/main" id="{E9D90690-679A-C4C4-1C1E-D0340CE81A6D}"/>
                </a:ext>
              </a:extLst>
            </p:cNvPr>
            <p:cNvPicPr>
              <a:picLocks noChangeAspect="1"/>
            </p:cNvPicPr>
            <p:nvPr/>
          </p:nvPicPr>
          <p:blipFill>
            <a:blip r:embed="rId4"/>
            <a:stretch>
              <a:fillRect/>
            </a:stretch>
          </p:blipFill>
          <p:spPr>
            <a:xfrm>
              <a:off x="15962650" y="18849381"/>
              <a:ext cx="5727747" cy="1498761"/>
            </a:xfrm>
            <a:prstGeom prst="rect">
              <a:avLst/>
            </a:prstGeom>
            <a:grpFill/>
          </p:spPr>
        </p:pic>
      </p:grpSp>
    </p:spTree>
    <p:extLst>
      <p:ext uri="{BB962C8B-B14F-4D97-AF65-F5344CB8AC3E}">
        <p14:creationId xmlns:p14="http://schemas.microsoft.com/office/powerpoint/2010/main" val="308553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84E2-25AF-111D-5995-61FDFAEFBBAA}"/>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F4F90A8-5FE7-E61A-B405-65B0E8259D51}"/>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精度評価</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4E91CCA6-6B54-F085-723E-E47380D6A048}"/>
              </a:ext>
            </a:extLst>
          </p:cNvPr>
          <p:cNvSpPr>
            <a:spLocks noGrp="1"/>
          </p:cNvSpPr>
          <p:nvPr>
            <p:ph type="sldNum" sz="quarter" idx="12"/>
          </p:nvPr>
        </p:nvSpPr>
        <p:spPr/>
        <p:txBody>
          <a:bodyPr/>
          <a:lstStyle/>
          <a:p>
            <a:fld id="{84E5AB44-6C43-4864-84E5-D75B94A07FCF}" type="slidenum">
              <a:rPr kumimoji="1" lang="ja-JP" altLang="en-US" smtClean="0"/>
              <a:t>22</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0781">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pPr algn="l"/>
                          <a:r>
                            <a:rPr kumimoji="1" lang="ja-JP" altLang="en-US" sz="2400" b="1" dirty="0"/>
                            <a:t>① 提案手法 </a:t>
                          </a:r>
                          <a:r>
                            <a:rPr kumimoji="1" lang="en-US" altLang="ja-JP" sz="2400" b="1" dirty="0"/>
                            <a:t>(CAP with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en-US" altLang="ja-JP" sz="2400" b="1" dirty="0"/>
                            <a:t>)</a:t>
                          </a:r>
                          <a:endParaRPr kumimoji="1" lang="ja-JP" altLang="en-US" sz="2400" b="1" dirty="0"/>
                        </a:p>
                      </a:txBody>
                      <a:tcPr marL="68580" marR="68580" marT="34290" marB="34290" anchor="ct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pPr algn="l"/>
                          <a:r>
                            <a:rPr kumimoji="1" lang="ja-JP" altLang="en-US" sz="2400" b="1" dirty="0"/>
                            <a:t>③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ja-JP" altLang="en-US" sz="2400" b="1" i="0" dirty="0"/>
                            <a:t> のみ</a:t>
                          </a:r>
                        </a:p>
                      </a:txBody>
                      <a:tcPr marL="68580" marR="68580" marT="34290" marB="34290" anchor="ct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Choice>
        <mc:Fallback xmlns="">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7220">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endParaRPr lang="ja-JP"/>
                        </a:p>
                      </a:txBody>
                      <a:tcPr marL="68580" marR="68580" marT="34290" marB="34290" anchor="ctr">
                        <a:blipFill>
                          <a:blip r:embed="rId3"/>
                          <a:stretch>
                            <a:fillRect l="-147" t="-179825" r="-86364" b="-311404"/>
                          </a:stretch>
                        </a:blipFill>
                      </a:tcP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endParaRPr lang="ja-JP"/>
                        </a:p>
                      </a:txBody>
                      <a:tcPr marL="68580" marR="68580" marT="34290" marB="34290" anchor="ctr">
                        <a:blipFill>
                          <a:blip r:embed="rId3"/>
                          <a:stretch>
                            <a:fillRect l="-147" t="-379825" r="-86364" b="-111404"/>
                          </a:stretch>
                        </a:blipFill>
                      </a:tcP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Fallback>
      </mc:AlternateContent>
    </p:spTree>
    <p:extLst>
      <p:ext uri="{BB962C8B-B14F-4D97-AF65-F5344CB8AC3E}">
        <p14:creationId xmlns:p14="http://schemas.microsoft.com/office/powerpoint/2010/main" val="250811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D3A8-3E16-C713-47F6-FF443293AFE7}"/>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37C1D2D-CB4B-4FFB-5630-EF411EA58DE1}"/>
              </a:ext>
            </a:extLst>
          </p:cNvPr>
          <p:cNvSpPr txBox="1"/>
          <p:nvPr/>
        </p:nvSpPr>
        <p:spPr>
          <a:xfrm>
            <a:off x="119742" y="6803"/>
            <a:ext cx="8726546"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学習曲線</a:t>
            </a:r>
            <a:r>
              <a:rPr lang="en-US" altLang="ja-JP" sz="2400" b="1" dirty="0">
                <a:latin typeface="+mn-ea"/>
              </a:rPr>
              <a:t>(Train</a:t>
            </a:r>
            <a:r>
              <a:rPr lang="ja-JP" altLang="en-US" sz="2400" b="1" dirty="0">
                <a:latin typeface="+mn-ea"/>
              </a:rPr>
              <a:t> </a:t>
            </a:r>
            <a:r>
              <a:rPr lang="en-US" altLang="ja-JP" sz="2400" b="1" dirty="0">
                <a:latin typeface="+mn-ea"/>
              </a:rPr>
              <a:t>Loss / Validation</a:t>
            </a:r>
            <a:r>
              <a:rPr lang="ja-JP" altLang="en-US" sz="2400" b="1" dirty="0">
                <a:latin typeface="+mn-ea"/>
              </a:rPr>
              <a:t> </a:t>
            </a:r>
            <a:r>
              <a:rPr lang="en-US" altLang="ja-JP" sz="2400" b="1" dirty="0">
                <a:latin typeface="+mn-ea"/>
              </a:rPr>
              <a:t>Loss)</a:t>
            </a:r>
            <a:br>
              <a:rPr lang="en-US" altLang="ja-JP" sz="24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B8617E2D-C46F-C500-8F60-3EA68AFDF926}"/>
              </a:ext>
            </a:extLst>
          </p:cNvPr>
          <p:cNvSpPr>
            <a:spLocks noGrp="1"/>
          </p:cNvSpPr>
          <p:nvPr>
            <p:ph type="sldNum" sz="quarter" idx="12"/>
          </p:nvPr>
        </p:nvSpPr>
        <p:spPr/>
        <p:txBody>
          <a:bodyPr/>
          <a:lstStyle/>
          <a:p>
            <a:fld id="{84E5AB44-6C43-4864-84E5-D75B94A07FCF}" type="slidenum">
              <a:rPr kumimoji="1" lang="ja-JP" altLang="en-US" smtClean="0"/>
              <a:t>23</a:t>
            </a:fld>
            <a:endParaRPr kumimoji="1" lang="ja-JP" altLang="en-US"/>
          </a:p>
        </p:txBody>
      </p:sp>
      <p:pic>
        <p:nvPicPr>
          <p:cNvPr id="3" name="図 2" descr="グラフ, 折れ線グラフ&#10;&#10;自動的に生成された説明">
            <a:extLst>
              <a:ext uri="{FF2B5EF4-FFF2-40B4-BE49-F238E27FC236}">
                <a16:creationId xmlns:a16="http://schemas.microsoft.com/office/drawing/2014/main" id="{6642E1B5-8517-3F4E-A328-58FA434EE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2" y="1133810"/>
            <a:ext cx="4226649" cy="2535990"/>
          </a:xfrm>
          <a:prstGeom prst="rect">
            <a:avLst/>
          </a:prstGeom>
        </p:spPr>
      </p:pic>
      <p:pic>
        <p:nvPicPr>
          <p:cNvPr id="4" name="図 3">
            <a:extLst>
              <a:ext uri="{FF2B5EF4-FFF2-40B4-BE49-F238E27FC236}">
                <a16:creationId xmlns:a16="http://schemas.microsoft.com/office/drawing/2014/main" id="{632CF79E-D3C9-6027-99DE-084D967FB5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97609" y="1133810"/>
            <a:ext cx="4226649" cy="2535990"/>
          </a:xfrm>
          <a:prstGeom prst="rect">
            <a:avLst/>
          </a:prstGeom>
        </p:spPr>
      </p:pic>
      <p:pic>
        <p:nvPicPr>
          <p:cNvPr id="6" name="図 5" descr="グラフ, 折れ線グラフ&#10;&#10;自動的に生成された説明">
            <a:extLst>
              <a:ext uri="{FF2B5EF4-FFF2-40B4-BE49-F238E27FC236}">
                <a16:creationId xmlns:a16="http://schemas.microsoft.com/office/drawing/2014/main" id="{4C8D04DA-ECB4-63FE-439B-A4A6E15018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42" y="4064729"/>
            <a:ext cx="4226648" cy="2535989"/>
          </a:xfrm>
          <a:prstGeom prst="rect">
            <a:avLst/>
          </a:prstGeom>
        </p:spPr>
      </p:pic>
      <p:sp>
        <p:nvSpPr>
          <p:cNvPr id="8" name="テキスト ボックス 7">
            <a:extLst>
              <a:ext uri="{FF2B5EF4-FFF2-40B4-BE49-F238E27FC236}">
                <a16:creationId xmlns:a16="http://schemas.microsoft.com/office/drawing/2014/main" id="{0819CBFD-F3FA-A83F-2EF4-6E7CAD4A84B4}"/>
              </a:ext>
            </a:extLst>
          </p:cNvPr>
          <p:cNvSpPr txBox="1"/>
          <p:nvPr/>
        </p:nvSpPr>
        <p:spPr>
          <a:xfrm>
            <a:off x="0" y="738881"/>
            <a:ext cx="4587764" cy="369332"/>
          </a:xfrm>
          <a:prstGeom prst="rect">
            <a:avLst/>
          </a:prstGeom>
          <a:noFill/>
        </p:spPr>
        <p:txBody>
          <a:bodyPr wrap="square">
            <a:spAutoFit/>
          </a:bodyPr>
          <a:lstStyle/>
          <a:p>
            <a:pPr algn="l"/>
            <a:r>
              <a:rPr kumimoji="1" lang="ja-JP" altLang="en-US" sz="1800" b="1" dirty="0"/>
              <a:t>① 提案手法 </a:t>
            </a:r>
          </a:p>
        </p:txBody>
      </p:sp>
      <p:sp>
        <p:nvSpPr>
          <p:cNvPr id="9" name="テキスト ボックス 8">
            <a:extLst>
              <a:ext uri="{FF2B5EF4-FFF2-40B4-BE49-F238E27FC236}">
                <a16:creationId xmlns:a16="http://schemas.microsoft.com/office/drawing/2014/main" id="{26E9EEF9-1477-8E35-4BF9-78C49FC9B301}"/>
              </a:ext>
            </a:extLst>
          </p:cNvPr>
          <p:cNvSpPr txBox="1"/>
          <p:nvPr/>
        </p:nvSpPr>
        <p:spPr>
          <a:xfrm>
            <a:off x="4707506" y="738881"/>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(CAP)</a:t>
            </a:r>
            <a:endParaRPr kumimoji="1" lang="ja-JP" altLang="en-US" sz="1800" b="1"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5AC9A7D-8F0A-5CC7-A324-C5C0F2C3FCF3}"/>
                  </a:ext>
                </a:extLst>
              </p:cNvPr>
              <p:cNvSpPr txBox="1"/>
              <p:nvPr/>
            </p:nvSpPr>
            <p:spPr>
              <a:xfrm>
                <a:off x="-7883" y="3669800"/>
                <a:ext cx="4603530" cy="369332"/>
              </a:xfrm>
              <a:prstGeom prst="rect">
                <a:avLst/>
              </a:prstGeom>
              <a:noFill/>
            </p:spPr>
            <p:txBody>
              <a:bodyPr wrap="square">
                <a:spAutoFit/>
              </a:bodyPr>
              <a:lstStyle/>
              <a:p>
                <a:r>
                  <a:rPr kumimoji="1" lang="ja-JP" altLang="en-US" sz="1800" b="1" dirty="0"/>
                  <a:t>③ </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𝑬</m:t>
                        </m:r>
                      </m:e>
                      <m:sub>
                        <m:r>
                          <a:rPr kumimoji="1" lang="en-US" altLang="ja-JP" sz="1800" b="1" i="0" smtClean="0">
                            <a:latin typeface="Cambria Math" panose="02040503050406030204" pitchFamily="18" charset="0"/>
                          </a:rPr>
                          <m:t>𝐬𝐮𝐦</m:t>
                        </m:r>
                      </m:sub>
                    </m:sSub>
                  </m:oMath>
                </a14:m>
                <a:r>
                  <a:rPr kumimoji="1" lang="ja-JP" altLang="en-US" sz="1800" b="1" i="0" dirty="0"/>
                  <a:t> のみ</a:t>
                </a:r>
              </a:p>
            </p:txBody>
          </p:sp>
        </mc:Choice>
        <mc:Fallback xmlns="">
          <p:sp>
            <p:nvSpPr>
              <p:cNvPr id="11" name="テキスト ボックス 10">
                <a:extLst>
                  <a:ext uri="{FF2B5EF4-FFF2-40B4-BE49-F238E27FC236}">
                    <a16:creationId xmlns:a16="http://schemas.microsoft.com/office/drawing/2014/main" id="{A5AC9A7D-8F0A-5CC7-A324-C5C0F2C3FCF3}"/>
                  </a:ext>
                </a:extLst>
              </p:cNvPr>
              <p:cNvSpPr txBox="1">
                <a:spLocks noRot="1" noChangeAspect="1" noMove="1" noResize="1" noEditPoints="1" noAdjustHandles="1" noChangeArrowheads="1" noChangeShapeType="1" noTextEdit="1"/>
              </p:cNvSpPr>
              <p:nvPr/>
            </p:nvSpPr>
            <p:spPr>
              <a:xfrm>
                <a:off x="-7883" y="3669800"/>
                <a:ext cx="4603530" cy="369332"/>
              </a:xfrm>
              <a:prstGeom prst="rect">
                <a:avLst/>
              </a:prstGeom>
              <a:blipFill>
                <a:blip r:embed="rId6"/>
                <a:stretch>
                  <a:fillRect l="-1192" t="-11475"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0264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2CF9-BFDF-9F49-D275-0135583D77A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CEDFB34F-C56F-FA45-C065-131BFF0B5E1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学習曲線 </a:t>
            </a:r>
            <a:r>
              <a:rPr lang="en-US" altLang="ja-JP" sz="3200" b="1" dirty="0">
                <a:latin typeface="+mn-ea"/>
              </a:rPr>
              <a:t>(</a:t>
            </a:r>
            <a:r>
              <a:rPr lang="ja-JP" altLang="en-US" sz="3200" b="1" dirty="0">
                <a:latin typeface="+mn-ea"/>
              </a:rPr>
              <a:t>重みパラメータ</a:t>
            </a:r>
            <a:r>
              <a:rPr lang="en-US" altLang="ja-JP" sz="3200" b="1" dirty="0">
                <a:latin typeface="+mn-ea"/>
              </a:rPr>
              <a:t>)</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DE41CF5-7C37-10BC-0065-CF2C4B418828}"/>
              </a:ext>
            </a:extLst>
          </p:cNvPr>
          <p:cNvSpPr>
            <a:spLocks noGrp="1"/>
          </p:cNvSpPr>
          <p:nvPr>
            <p:ph type="sldNum" sz="quarter" idx="12"/>
          </p:nvPr>
        </p:nvSpPr>
        <p:spPr/>
        <p:txBody>
          <a:bodyPr/>
          <a:lstStyle/>
          <a:p>
            <a:fld id="{84E5AB44-6C43-4864-84E5-D75B94A07FCF}" type="slidenum">
              <a:rPr kumimoji="1" lang="ja-JP" altLang="en-US" smtClean="0"/>
              <a:t>24</a:t>
            </a:fld>
            <a:endParaRPr kumimoji="1" lang="ja-JP" altLang="en-US"/>
          </a:p>
        </p:txBody>
      </p:sp>
      <p:grpSp>
        <p:nvGrpSpPr>
          <p:cNvPr id="17" name="グループ化 16">
            <a:extLst>
              <a:ext uri="{FF2B5EF4-FFF2-40B4-BE49-F238E27FC236}">
                <a16:creationId xmlns:a16="http://schemas.microsoft.com/office/drawing/2014/main" id="{AE6AC358-A9EA-109D-90C6-188FED0F3CDC}"/>
              </a:ext>
            </a:extLst>
          </p:cNvPr>
          <p:cNvGrpSpPr/>
          <p:nvPr/>
        </p:nvGrpSpPr>
        <p:grpSpPr>
          <a:xfrm>
            <a:off x="40339" y="2332243"/>
            <a:ext cx="9063321" cy="2562206"/>
            <a:chOff x="-539338" y="2689595"/>
            <a:chExt cx="9063321" cy="2562206"/>
          </a:xfrm>
        </p:grpSpPr>
        <p:pic>
          <p:nvPicPr>
            <p:cNvPr id="11" name="図 10" descr="グラフ, 折れ線グラフ&#10;&#10;自動的に生成された説明">
              <a:extLst>
                <a:ext uri="{FF2B5EF4-FFF2-40B4-BE49-F238E27FC236}">
                  <a16:creationId xmlns:a16="http://schemas.microsoft.com/office/drawing/2014/main" id="{C3F75248-ED24-7CEA-46BB-3AA30CF144BE}"/>
                </a:ext>
              </a:extLst>
            </p:cNvPr>
            <p:cNvPicPr>
              <a:picLocks noChangeAspect="1"/>
            </p:cNvPicPr>
            <p:nvPr/>
          </p:nvPicPr>
          <p:blipFill rotWithShape="1">
            <a:blip r:embed="rId3"/>
            <a:srcRect l="6188" t="11499" r="9106" b="6760"/>
            <a:stretch/>
          </p:blipFill>
          <p:spPr>
            <a:xfrm>
              <a:off x="4016653" y="2689595"/>
              <a:ext cx="4507330" cy="2562205"/>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666A214F-EE97-3E20-453C-1114D5345A97}"/>
                </a:ext>
              </a:extLst>
            </p:cNvPr>
            <p:cNvPicPr>
              <a:picLocks noChangeAspect="1"/>
            </p:cNvPicPr>
            <p:nvPr/>
          </p:nvPicPr>
          <p:blipFill rotWithShape="1">
            <a:blip r:embed="rId4"/>
            <a:srcRect l="5307" t="11698" r="9282" b="6760"/>
            <a:stretch/>
          </p:blipFill>
          <p:spPr>
            <a:xfrm>
              <a:off x="-539338" y="2689596"/>
              <a:ext cx="4555991" cy="2562205"/>
            </a:xfrm>
            <a:prstGeom prst="rect">
              <a:avLst/>
            </a:prstGeom>
          </p:spPr>
        </p:pic>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A14C5B5-4448-06FB-7F62-984E3C86F161}"/>
                  </a:ext>
                </a:extLst>
              </p:cNvPr>
              <p:cNvSpPr txBox="1"/>
              <p:nvPr/>
            </p:nvSpPr>
            <p:spPr>
              <a:xfrm>
                <a:off x="-15764" y="1870105"/>
                <a:ext cx="4587764" cy="369332"/>
              </a:xfrm>
              <a:prstGeom prst="rect">
                <a:avLst/>
              </a:prstGeom>
              <a:noFill/>
            </p:spPr>
            <p:txBody>
              <a:bodyPr wrap="square">
                <a:spAutoFit/>
              </a:bodyPr>
              <a:lstStyle/>
              <a:p>
                <a:pPr algn="l"/>
                <a:r>
                  <a:rPr kumimoji="1" lang="ja-JP" altLang="en-US" sz="1800" b="1" dirty="0"/>
                  <a:t>① 提案手法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𝑟</m:t>
                    </m:r>
                  </m:oMath>
                </a14:m>
                <a:r>
                  <a:rPr kumimoji="1" lang="ja-JP" altLang="en-US" sz="1800" b="1" dirty="0"/>
                  <a:t> の推移</a:t>
                </a:r>
                <a:r>
                  <a:rPr kumimoji="1" lang="en-US" altLang="ja-JP" sz="1800" b="1" dirty="0"/>
                  <a:t>)</a:t>
                </a:r>
                <a:endParaRPr kumimoji="1" lang="ja-JP" altLang="en-US" sz="1800" b="1" dirty="0"/>
              </a:p>
            </p:txBody>
          </p:sp>
        </mc:Choice>
        <mc:Fallback xmlns="">
          <p:sp>
            <p:nvSpPr>
              <p:cNvPr id="19" name="テキスト ボックス 18">
                <a:extLst>
                  <a:ext uri="{FF2B5EF4-FFF2-40B4-BE49-F238E27FC236}">
                    <a16:creationId xmlns:a16="http://schemas.microsoft.com/office/drawing/2014/main" id="{7A14C5B5-4448-06FB-7F62-984E3C86F161}"/>
                  </a:ext>
                </a:extLst>
              </p:cNvPr>
              <p:cNvSpPr txBox="1">
                <a:spLocks noRot="1" noChangeAspect="1" noMove="1" noResize="1" noEditPoints="1" noAdjustHandles="1" noChangeArrowheads="1" noChangeShapeType="1" noTextEdit="1"/>
              </p:cNvSpPr>
              <p:nvPr/>
            </p:nvSpPr>
            <p:spPr>
              <a:xfrm>
                <a:off x="-15764" y="1870105"/>
                <a:ext cx="4587764" cy="369332"/>
              </a:xfrm>
              <a:prstGeom prst="rect">
                <a:avLst/>
              </a:prstGeom>
              <a:blipFill>
                <a:blip r:embed="rId5"/>
                <a:stretch>
                  <a:fillRect l="-1062" t="-1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9EDF9ED-EDEB-3D77-7231-CEDEA3FEDBF8}"/>
                  </a:ext>
                </a:extLst>
              </p:cNvPr>
              <p:cNvSpPr txBox="1"/>
              <p:nvPr/>
            </p:nvSpPr>
            <p:spPr>
              <a:xfrm>
                <a:off x="4540470" y="1916508"/>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oMath>
                </a14:m>
                <a:r>
                  <a:rPr kumimoji="1" lang="ja-JP" altLang="en-US" sz="1800" b="1" dirty="0"/>
                  <a:t>の推移</a:t>
                </a:r>
                <a:r>
                  <a:rPr kumimoji="1" lang="en-US" altLang="ja-JP" sz="1800" b="1" dirty="0"/>
                  <a:t>)</a:t>
                </a:r>
                <a:endParaRPr kumimoji="1" lang="ja-JP" altLang="en-US" sz="1800" b="1" dirty="0"/>
              </a:p>
            </p:txBody>
          </p:sp>
        </mc:Choice>
        <mc:Fallback xmlns="">
          <p:sp>
            <p:nvSpPr>
              <p:cNvPr id="21" name="テキスト ボックス 20">
                <a:extLst>
                  <a:ext uri="{FF2B5EF4-FFF2-40B4-BE49-F238E27FC236}">
                    <a16:creationId xmlns:a16="http://schemas.microsoft.com/office/drawing/2014/main" id="{09EDF9ED-EDEB-3D77-7231-CEDEA3FEDBF8}"/>
                  </a:ext>
                </a:extLst>
              </p:cNvPr>
              <p:cNvSpPr txBox="1">
                <a:spLocks noRot="1" noChangeAspect="1" noMove="1" noResize="1" noEditPoints="1" noAdjustHandles="1" noChangeArrowheads="1" noChangeShapeType="1" noTextEdit="1"/>
              </p:cNvSpPr>
              <p:nvPr/>
            </p:nvSpPr>
            <p:spPr>
              <a:xfrm>
                <a:off x="4540470" y="1916508"/>
                <a:ext cx="4603530" cy="369332"/>
              </a:xfrm>
              <a:prstGeom prst="rect">
                <a:avLst/>
              </a:prstGeom>
              <a:blipFill>
                <a:blip r:embed="rId6"/>
                <a:stretch>
                  <a:fillRect l="-1192" t="-11475" b="-2459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A7FEF32-6E68-A0DC-4FE3-916CCEA4397F}"/>
              </a:ext>
            </a:extLst>
          </p:cNvPr>
          <p:cNvSpPr txBox="1"/>
          <p:nvPr/>
        </p:nvSpPr>
        <p:spPr>
          <a:xfrm>
            <a:off x="1481959" y="4843799"/>
            <a:ext cx="1891862" cy="369332"/>
          </a:xfrm>
          <a:prstGeom prst="rect">
            <a:avLst/>
          </a:prstGeom>
          <a:noFill/>
        </p:spPr>
        <p:txBody>
          <a:bodyPr wrap="square" rtlCol="0">
            <a:spAutoFit/>
          </a:bodyPr>
          <a:lstStyle/>
          <a:p>
            <a:pPr algn="ctr"/>
            <a:r>
              <a:rPr kumimoji="1" lang="en-US" altLang="ja-JP" dirty="0"/>
              <a:t>epochs</a:t>
            </a:r>
          </a:p>
        </p:txBody>
      </p:sp>
      <p:sp>
        <p:nvSpPr>
          <p:cNvPr id="23" name="テキスト ボックス 22">
            <a:extLst>
              <a:ext uri="{FF2B5EF4-FFF2-40B4-BE49-F238E27FC236}">
                <a16:creationId xmlns:a16="http://schemas.microsoft.com/office/drawing/2014/main" id="{F14398AC-B044-B250-7C8E-6A28760BBC35}"/>
              </a:ext>
            </a:extLst>
          </p:cNvPr>
          <p:cNvSpPr txBox="1"/>
          <p:nvPr/>
        </p:nvSpPr>
        <p:spPr>
          <a:xfrm>
            <a:off x="5904064" y="4843799"/>
            <a:ext cx="1891862" cy="369332"/>
          </a:xfrm>
          <a:prstGeom prst="rect">
            <a:avLst/>
          </a:prstGeom>
          <a:noFill/>
        </p:spPr>
        <p:txBody>
          <a:bodyPr wrap="square" rtlCol="0">
            <a:spAutoFit/>
          </a:bodyPr>
          <a:lstStyle/>
          <a:p>
            <a:pPr algn="ctr"/>
            <a:r>
              <a:rPr kumimoji="1" lang="en-US" altLang="ja-JP" dirty="0"/>
              <a:t>epochs</a:t>
            </a:r>
          </a:p>
        </p:txBody>
      </p:sp>
      <p:cxnSp>
        <p:nvCxnSpPr>
          <p:cNvPr id="25" name="直線コネクタ 24">
            <a:extLst>
              <a:ext uri="{FF2B5EF4-FFF2-40B4-BE49-F238E27FC236}">
                <a16:creationId xmlns:a16="http://schemas.microsoft.com/office/drawing/2014/main" id="{71B4778D-EFDF-F1FF-EFE7-1280A70073B6}"/>
              </a:ext>
            </a:extLst>
          </p:cNvPr>
          <p:cNvCxnSpPr>
            <a:cxnSpLocks/>
          </p:cNvCxnSpPr>
          <p:nvPr/>
        </p:nvCxnSpPr>
        <p:spPr>
          <a:xfrm>
            <a:off x="450219" y="3944441"/>
            <a:ext cx="4069279" cy="0"/>
          </a:xfrm>
          <a:prstGeom prst="line">
            <a:avLst/>
          </a:prstGeom>
          <a:ln>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27AAD7D-104B-8F1F-B7F5-6E222445C4E1}"/>
              </a:ext>
            </a:extLst>
          </p:cNvPr>
          <p:cNvSpPr txBox="1"/>
          <p:nvPr/>
        </p:nvSpPr>
        <p:spPr>
          <a:xfrm>
            <a:off x="0" y="5213131"/>
            <a:ext cx="3157870" cy="369332"/>
          </a:xfrm>
          <a:prstGeom prst="rect">
            <a:avLst/>
          </a:prstGeom>
          <a:noFill/>
        </p:spPr>
        <p:txBody>
          <a:bodyPr wrap="square" rtlCol="0">
            <a:spAutoFit/>
          </a:bodyPr>
          <a:lstStyle/>
          <a:p>
            <a:r>
              <a:rPr kumimoji="1" lang="ja-JP" altLang="en-US" dirty="0"/>
              <a:t>学習後のパラメータの値</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4FD7D6D-01F1-569E-4A4E-6192322DC606}"/>
                  </a:ext>
                </a:extLst>
              </p:cNvPr>
              <p:cNvSpPr txBox="1"/>
              <p:nvPr/>
            </p:nvSpPr>
            <p:spPr>
              <a:xfrm>
                <a:off x="778332"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pt-BR" altLang="ja-JP" i="1" smtClean="0">
                          <a:latin typeface="Cambria Math" panose="02040503050406030204" pitchFamily="18" charset="0"/>
                        </a:rPr>
                        <m:t>, </m:t>
                      </m:r>
                      <m:r>
                        <a:rPr kumimoji="1" lang="pt-BR" altLang="ja-JP" i="1">
                          <a:latin typeface="Cambria Math" panose="02040503050406030204" pitchFamily="18" charset="0"/>
                        </a:rPr>
                        <m:t>𝑟</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(0.441, 0.245, 0.314)</m:t>
                      </m:r>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F4FD7D6D-01F1-569E-4A4E-6192322DC606}"/>
                  </a:ext>
                </a:extLst>
              </p:cNvPr>
              <p:cNvSpPr txBox="1">
                <a:spLocks noRot="1" noChangeAspect="1" noMove="1" noResize="1" noEditPoints="1" noAdjustHandles="1" noChangeArrowheads="1" noChangeShapeType="1" noTextEdit="1"/>
              </p:cNvSpPr>
              <p:nvPr/>
            </p:nvSpPr>
            <p:spPr>
              <a:xfrm>
                <a:off x="778332" y="5584038"/>
                <a:ext cx="3413051" cy="369332"/>
              </a:xfrm>
              <a:prstGeom prst="rect">
                <a:avLst/>
              </a:prstGeom>
              <a:blipFill>
                <a:blip r:embed="rId7"/>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2F1B47-0E24-4288-FA45-10AA621F3EA2}"/>
                  </a:ext>
                </a:extLst>
              </p:cNvPr>
              <p:cNvSpPr txBox="1"/>
              <p:nvPr/>
            </p:nvSpPr>
            <p:spPr>
              <a:xfrm>
                <a:off x="5143469"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m:t>
                      </m:r>
                      <m:r>
                        <a:rPr kumimoji="1" lang="en-US" altLang="ja-JP" b="0" i="1" smtClean="0">
                          <a:latin typeface="Cambria Math" panose="02040503050406030204" pitchFamily="18" charset="0"/>
                        </a:rPr>
                        <m:t>613</m:t>
                      </m:r>
                      <m:r>
                        <a:rPr kumimoji="1" lang="pt-BR" altLang="ja-JP" i="1">
                          <a:latin typeface="Cambria Math" panose="02040503050406030204" pitchFamily="18" charset="0"/>
                        </a:rPr>
                        <m:t>, </m:t>
                      </m:r>
                      <m:r>
                        <a:rPr kumimoji="1" lang="en-US" altLang="ja-JP" b="0" i="1" smtClean="0">
                          <a:latin typeface="Cambria Math" panose="02040503050406030204" pitchFamily="18" charset="0"/>
                        </a:rPr>
                        <m:t>0.387</m:t>
                      </m:r>
                      <m:r>
                        <a:rPr kumimoji="1" lang="pt-BR" altLang="ja-JP" i="1">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042F1B47-0E24-4288-FA45-10AA621F3EA2}"/>
                  </a:ext>
                </a:extLst>
              </p:cNvPr>
              <p:cNvSpPr txBox="1">
                <a:spLocks noRot="1" noChangeAspect="1" noMove="1" noResize="1" noEditPoints="1" noAdjustHandles="1" noChangeArrowheads="1" noChangeShapeType="1" noTextEdit="1"/>
              </p:cNvSpPr>
              <p:nvPr/>
            </p:nvSpPr>
            <p:spPr>
              <a:xfrm>
                <a:off x="5143469" y="5584038"/>
                <a:ext cx="3413051" cy="369332"/>
              </a:xfrm>
              <a:prstGeom prst="rect">
                <a:avLst/>
              </a:prstGeom>
              <a:blipFill>
                <a:blip r:embed="rId8"/>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323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33CCB-4E1C-4CF9-9059-4813EF95CB1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976970E-DA57-D424-5E81-F01EC590FD1C}"/>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トークン数による学習への影響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E92E8AB-5FD5-ABC7-27E9-18CFE1AE0BE3}"/>
              </a:ext>
            </a:extLst>
          </p:cNvPr>
          <p:cNvSpPr>
            <a:spLocks noGrp="1"/>
          </p:cNvSpPr>
          <p:nvPr>
            <p:ph type="sldNum" sz="quarter" idx="12"/>
          </p:nvPr>
        </p:nvSpPr>
        <p:spPr/>
        <p:txBody>
          <a:bodyPr/>
          <a:lstStyle/>
          <a:p>
            <a:fld id="{84E5AB44-6C43-4864-84E5-D75B94A07FCF}" type="slidenum">
              <a:rPr kumimoji="1" lang="ja-JP" altLang="en-US" smtClean="0"/>
              <a:t>25</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&lt;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Choice>
        <mc:Fallback xmlns="">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endParaRPr lang="ja-JP"/>
                        </a:p>
                      </a:txBody>
                      <a:tcPr marL="68580" marR="68580" marT="34290" marB="34290" anchor="ctr">
                        <a:blipFill>
                          <a:blip r:embed="rId3"/>
                          <a:stretch>
                            <a:fillRect l="-193007" t="-115278" r="-103497" b="-254167"/>
                          </a:stretch>
                        </a:blipFill>
                      </a:tcPr>
                    </a:tc>
                    <a:tc>
                      <a:txBody>
                        <a:bodyPr/>
                        <a:lstStyle/>
                        <a:p>
                          <a:endParaRPr lang="ja-JP"/>
                        </a:p>
                      </a:txBody>
                      <a:tcPr marL="68580" marR="68580" marT="34290" marB="34290" anchor="ctr">
                        <a:blipFill>
                          <a:blip r:embed="rId3"/>
                          <a:stretch>
                            <a:fillRect l="-293007" t="-115278" r="-3497" b="-254167"/>
                          </a:stretch>
                        </a:blipFill>
                      </a:tcP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Fallback>
      </mc:AlternateContent>
      <p:grpSp>
        <p:nvGrpSpPr>
          <p:cNvPr id="11" name="グループ化 10">
            <a:extLst>
              <a:ext uri="{FF2B5EF4-FFF2-40B4-BE49-F238E27FC236}">
                <a16:creationId xmlns:a16="http://schemas.microsoft.com/office/drawing/2014/main" id="{560654CD-E13F-61FD-06DE-0E0F817E1AB0}"/>
              </a:ext>
            </a:extLst>
          </p:cNvPr>
          <p:cNvGrpSpPr/>
          <p:nvPr/>
        </p:nvGrpSpPr>
        <p:grpSpPr>
          <a:xfrm>
            <a:off x="3574434" y="1846953"/>
            <a:ext cx="5289755" cy="2674788"/>
            <a:chOff x="2981918" y="1494146"/>
            <a:chExt cx="5792607" cy="3243422"/>
          </a:xfrm>
        </p:grpSpPr>
        <p:pic>
          <p:nvPicPr>
            <p:cNvPr id="5" name="図 4" descr="グラフ, ヒストグラム&#10;&#10;自動的に生成された説明">
              <a:extLst>
                <a:ext uri="{FF2B5EF4-FFF2-40B4-BE49-F238E27FC236}">
                  <a16:creationId xmlns:a16="http://schemas.microsoft.com/office/drawing/2014/main" id="{7E6AF206-335C-B250-A4B7-C1DAE6D71547}"/>
                </a:ext>
              </a:extLst>
            </p:cNvPr>
            <p:cNvPicPr>
              <a:picLocks noChangeAspect="1"/>
            </p:cNvPicPr>
            <p:nvPr/>
          </p:nvPicPr>
          <p:blipFill rotWithShape="1">
            <a:blip r:embed="rId4"/>
            <a:srcRect l="7306" t="24575" r="18505" b="6192"/>
            <a:stretch/>
          </p:blipFill>
          <p:spPr>
            <a:xfrm>
              <a:off x="2981918" y="1494146"/>
              <a:ext cx="5792607" cy="3243422"/>
            </a:xfrm>
            <a:prstGeom prst="rect">
              <a:avLst/>
            </a:prstGeom>
            <a:ln>
              <a:noFill/>
            </a:ln>
          </p:spPr>
        </p:pic>
        <p:pic>
          <p:nvPicPr>
            <p:cNvPr id="9" name="図 8" descr="グラフ, ヒストグラム&#10;&#10;自動的に生成された説明">
              <a:extLst>
                <a:ext uri="{FF2B5EF4-FFF2-40B4-BE49-F238E27FC236}">
                  <a16:creationId xmlns:a16="http://schemas.microsoft.com/office/drawing/2014/main" id="{E936C7A0-27AE-42ED-4038-8C23C0FBB63E}"/>
                </a:ext>
              </a:extLst>
            </p:cNvPr>
            <p:cNvPicPr>
              <a:picLocks noChangeAspect="1"/>
            </p:cNvPicPr>
            <p:nvPr/>
          </p:nvPicPr>
          <p:blipFill rotWithShape="1">
            <a:blip r:embed="rId4"/>
            <a:srcRect l="73443" t="12901" r="10486" b="75056"/>
            <a:stretch/>
          </p:blipFill>
          <p:spPr>
            <a:xfrm>
              <a:off x="3654008" y="1612490"/>
              <a:ext cx="1835983" cy="825503"/>
            </a:xfrm>
            <a:prstGeom prst="rect">
              <a:avLst/>
            </a:prstGeom>
          </p:spPr>
        </p:pic>
      </p:grpSp>
      <p:sp>
        <p:nvSpPr>
          <p:cNvPr id="12" name="テキスト ボックス 11">
            <a:extLst>
              <a:ext uri="{FF2B5EF4-FFF2-40B4-BE49-F238E27FC236}">
                <a16:creationId xmlns:a16="http://schemas.microsoft.com/office/drawing/2014/main" id="{B6E6AEA5-E339-DA0E-A688-E78BF193F74C}"/>
              </a:ext>
            </a:extLst>
          </p:cNvPr>
          <p:cNvSpPr txBox="1"/>
          <p:nvPr/>
        </p:nvSpPr>
        <p:spPr>
          <a:xfrm>
            <a:off x="3605463" y="1426808"/>
            <a:ext cx="5289755" cy="400110"/>
          </a:xfrm>
          <a:prstGeom prst="rect">
            <a:avLst/>
          </a:prstGeom>
          <a:noFill/>
        </p:spPr>
        <p:txBody>
          <a:bodyPr wrap="square" rtlCol="0">
            <a:spAutoFit/>
          </a:bodyPr>
          <a:lstStyle/>
          <a:p>
            <a:pPr algn="ctr"/>
            <a:r>
              <a:rPr kumimoji="1" lang="ja-JP" altLang="en-US" sz="2000" dirty="0"/>
              <a:t>訓練用データのトークン数分布</a:t>
            </a:r>
          </a:p>
        </p:txBody>
      </p:sp>
      <p:sp>
        <p:nvSpPr>
          <p:cNvPr id="13" name="テキスト ボックス 12">
            <a:extLst>
              <a:ext uri="{FF2B5EF4-FFF2-40B4-BE49-F238E27FC236}">
                <a16:creationId xmlns:a16="http://schemas.microsoft.com/office/drawing/2014/main" id="{F17FA918-1A8C-ED78-0981-81656A006923}"/>
              </a:ext>
            </a:extLst>
          </p:cNvPr>
          <p:cNvSpPr txBox="1"/>
          <p:nvPr/>
        </p:nvSpPr>
        <p:spPr>
          <a:xfrm>
            <a:off x="3605462" y="4435444"/>
            <a:ext cx="5289755" cy="400110"/>
          </a:xfrm>
          <a:prstGeom prst="rect">
            <a:avLst/>
          </a:prstGeom>
          <a:noFill/>
        </p:spPr>
        <p:txBody>
          <a:bodyPr wrap="square" rtlCol="0">
            <a:spAutoFit/>
          </a:bodyPr>
          <a:lstStyle/>
          <a:p>
            <a:pPr algn="ctr"/>
            <a:r>
              <a:rPr kumimoji="1" lang="en-US" altLang="ja-JP" sz="2000" dirty="0"/>
              <a:t>Number</a:t>
            </a:r>
            <a:r>
              <a:rPr kumimoji="1" lang="ja-JP" altLang="en-US" sz="2000" dirty="0"/>
              <a:t> </a:t>
            </a:r>
            <a:r>
              <a:rPr kumimoji="1" lang="en-US" altLang="ja-JP" sz="2000" dirty="0"/>
              <a:t>of Tokens</a:t>
            </a:r>
            <a:endParaRPr kumimoji="1" lang="ja-JP" altLang="en-US" sz="2000" dirty="0"/>
          </a:p>
        </p:txBody>
      </p:sp>
      <p:sp>
        <p:nvSpPr>
          <p:cNvPr id="2" name="テキスト ボックス 1">
            <a:extLst>
              <a:ext uri="{FF2B5EF4-FFF2-40B4-BE49-F238E27FC236}">
                <a16:creationId xmlns:a16="http://schemas.microsoft.com/office/drawing/2014/main" id="{148D9E85-C1D0-E075-4659-E9CF564408E1}"/>
              </a:ext>
            </a:extLst>
          </p:cNvPr>
          <p:cNvSpPr txBox="1"/>
          <p:nvPr/>
        </p:nvSpPr>
        <p:spPr>
          <a:xfrm>
            <a:off x="340019" y="5108895"/>
            <a:ext cx="7272892" cy="830997"/>
          </a:xfrm>
          <a:prstGeom prst="rect">
            <a:avLst/>
          </a:prstGeom>
          <a:noFill/>
        </p:spPr>
        <p:txBody>
          <a:bodyPr wrap="square" rtlCol="0">
            <a:spAutoFit/>
          </a:bodyPr>
          <a:lstStyle/>
          <a:p>
            <a:r>
              <a:rPr kumimoji="1" lang="en-US" altLang="ja-JP" sz="2400" dirty="0"/>
              <a:t>=&gt;</a:t>
            </a:r>
            <a:r>
              <a:rPr kumimoji="1" lang="ja-JP" altLang="en-US" sz="2400" dirty="0"/>
              <a:t> ・</a:t>
            </a:r>
            <a:r>
              <a:rPr lang="ja-JP" altLang="en-US" sz="2400" dirty="0">
                <a:latin typeface="+mn-ea"/>
              </a:rPr>
              <a:t>欠損した原文データの重要な文脈情報の補完</a:t>
            </a:r>
            <a:br>
              <a:rPr lang="en-US" altLang="ja-JP" sz="2400" dirty="0">
                <a:latin typeface="+mn-ea"/>
              </a:rPr>
            </a:br>
            <a:r>
              <a:rPr lang="en-US" altLang="ja-JP" sz="2400" dirty="0">
                <a:latin typeface="+mn-ea"/>
              </a:rPr>
              <a:t>	</a:t>
            </a:r>
            <a:r>
              <a:rPr lang="ja-JP" altLang="en-US" sz="2400" dirty="0">
                <a:latin typeface="+mn-ea"/>
              </a:rPr>
              <a:t>・原文データの重要な文脈情報の強調</a:t>
            </a:r>
            <a:endParaRPr kumimoji="1" lang="ja-JP" altLang="en-US" sz="2400" dirty="0"/>
          </a:p>
        </p:txBody>
      </p:sp>
    </p:spTree>
    <p:extLst>
      <p:ext uri="{BB962C8B-B14F-4D97-AF65-F5344CB8AC3E}">
        <p14:creationId xmlns:p14="http://schemas.microsoft.com/office/powerpoint/2010/main" val="3515111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541D-4174-06A7-07A8-0FF21191D82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E69C2355-7F04-9E62-F0B2-4CBC120ACB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提案手法でのみ正解したデータ例</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EE45F001-1513-67D2-19F5-FA41A139206D}"/>
              </a:ext>
            </a:extLst>
          </p:cNvPr>
          <p:cNvSpPr>
            <a:spLocks noGrp="1"/>
          </p:cNvSpPr>
          <p:nvPr>
            <p:ph type="sldNum" sz="quarter" idx="12"/>
          </p:nvPr>
        </p:nvSpPr>
        <p:spPr/>
        <p:txBody>
          <a:bodyPr/>
          <a:lstStyle/>
          <a:p>
            <a:fld id="{84E5AB44-6C43-4864-84E5-D75B94A07FCF}" type="slidenum">
              <a:rPr kumimoji="1" lang="ja-JP" altLang="en-US" smtClean="0"/>
              <a:t>26</a:t>
            </a:fld>
            <a:endParaRPr kumimoji="1" lang="ja-JP" altLang="en-US"/>
          </a:p>
        </p:txBody>
      </p:sp>
      <p:sp>
        <p:nvSpPr>
          <p:cNvPr id="2" name="テキスト ボックス 1">
            <a:extLst>
              <a:ext uri="{FF2B5EF4-FFF2-40B4-BE49-F238E27FC236}">
                <a16:creationId xmlns:a16="http://schemas.microsoft.com/office/drawing/2014/main" id="{A610C3B7-DFD8-C6BC-970E-E38704AD5F4D}"/>
              </a:ext>
            </a:extLst>
          </p:cNvPr>
          <p:cNvSpPr txBox="1"/>
          <p:nvPr/>
        </p:nvSpPr>
        <p:spPr>
          <a:xfrm>
            <a:off x="245327" y="1561170"/>
            <a:ext cx="4895385" cy="4455066"/>
          </a:xfrm>
          <a:prstGeom prst="rect">
            <a:avLst/>
          </a:prstGeom>
          <a:solidFill>
            <a:schemeClr val="tx1"/>
          </a:solidFill>
        </p:spPr>
        <p:txBody>
          <a:bodyPr wrap="square" rtlCol="0">
            <a:spAutoFit/>
          </a:bodyPr>
          <a:lstStyle/>
          <a:p>
            <a:r>
              <a:rPr lang="en-US" altLang="ja-JP" sz="1050" b="1" i="0" dirty="0">
                <a:solidFill>
                  <a:schemeClr val="bg1"/>
                </a:solidFill>
                <a:effectLst/>
                <a:latin typeface="Courier New" panose="02070309020205020404" pitchFamily="49" charset="0"/>
              </a:rPr>
              <a:t>【</a:t>
            </a:r>
            <a:r>
              <a:rPr kumimoji="1" lang="ja-JP" altLang="en-US" sz="1050" b="1" dirty="0">
                <a:solidFill>
                  <a:sysClr val="windowText" lastClr="000000"/>
                </a:solidFill>
              </a:rPr>
              <a:t>二股女を演じたリース・ウィザースプーンって何者なのか</a:t>
            </a:r>
            <a:r>
              <a:rPr lang="en-US" altLang="ja-JP" sz="1050" b="1" i="0" dirty="0">
                <a:solidFill>
                  <a:schemeClr val="bg1"/>
                </a:solidFill>
                <a:effectLst/>
                <a:latin typeface="Courier New" panose="02070309020205020404" pitchFamily="49" charset="0"/>
              </a:rPr>
              <a:t>】</a:t>
            </a:r>
            <a:endParaRPr kumimoji="1" lang="en-US" altLang="ja-JP" sz="1050" b="1" dirty="0">
              <a:solidFill>
                <a:sysClr val="windowText" lastClr="000000"/>
              </a:solidFill>
            </a:endParaRPr>
          </a:p>
          <a:p>
            <a:r>
              <a:rPr kumimoji="1" lang="ja-JP" altLang="en-US" sz="1050" dirty="0">
                <a:solidFill>
                  <a:sysClr val="windowText" lastClr="000000"/>
                </a:solidFill>
              </a:rPr>
              <a:t>ハリウッドでは有名であるが、日本だと映画好きでないとわからない。そんなスターがたくさんいるだろう。映画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に出演しているリース・ウィザースプーンも、もしかするとその一人なのかも知れない。映画の中では、二人の</a:t>
            </a:r>
            <a:r>
              <a:rPr kumimoji="1" lang="en-US" altLang="ja-JP" sz="1050" dirty="0">
                <a:solidFill>
                  <a:sysClr val="windowText" lastClr="000000"/>
                </a:solidFill>
              </a:rPr>
              <a:t>CIA</a:t>
            </a:r>
            <a:r>
              <a:rPr kumimoji="1" lang="ja-JP" altLang="en-US" sz="1050" dirty="0">
                <a:solidFill>
                  <a:sysClr val="windowText" lastClr="000000"/>
                </a:solidFill>
              </a:rPr>
              <a:t>のスパイから言い寄られて、思わず二股をかけてしまうモテモテ女性のローレン役を演じている。そんな彼女は一体、どんな女優なのだろうか。</a:t>
            </a:r>
          </a:p>
          <a:p>
            <a:r>
              <a:rPr kumimoji="1" lang="ja-JP" altLang="en-US" sz="1050" dirty="0">
                <a:solidFill>
                  <a:sysClr val="windowText" lastClr="000000"/>
                </a:solidFill>
              </a:rPr>
              <a:t>日本で一番、わかりやすく彼女を言うと「</a:t>
            </a:r>
            <a:r>
              <a:rPr kumimoji="1" lang="en-US" altLang="ja-JP" sz="1050" dirty="0">
                <a:solidFill>
                  <a:sysClr val="windowText" lastClr="000000"/>
                </a:solidFill>
              </a:rPr>
              <a:t>『</a:t>
            </a:r>
            <a:r>
              <a:rPr kumimoji="1" lang="ja-JP" altLang="en-US" sz="1050" dirty="0">
                <a:solidFill>
                  <a:sysClr val="windowText" lastClr="000000"/>
                </a:solidFill>
              </a:rPr>
              <a:t>キューティ・ブロンド</a:t>
            </a:r>
            <a:r>
              <a:rPr kumimoji="1" lang="en-US" altLang="ja-JP" sz="1050" dirty="0">
                <a:solidFill>
                  <a:sysClr val="windowText" lastClr="000000"/>
                </a:solidFill>
              </a:rPr>
              <a:t>』</a:t>
            </a:r>
            <a:r>
              <a:rPr kumimoji="1" lang="ja-JP" altLang="en-US" sz="1050" dirty="0">
                <a:solidFill>
                  <a:sysClr val="windowText" lastClr="000000"/>
                </a:solidFill>
              </a:rPr>
              <a:t>の主人公エルの人」だろうか。</a:t>
            </a:r>
            <a:r>
              <a:rPr kumimoji="1" lang="en-US" altLang="ja-JP" sz="1050" b="1" dirty="0">
                <a:solidFill>
                  <a:sysClr val="windowText" lastClr="000000"/>
                </a:solidFill>
              </a:rPr>
              <a:t>(</a:t>
            </a:r>
            <a:r>
              <a:rPr kumimoji="1" lang="ja-JP" altLang="en-US" sz="1050" b="1" dirty="0">
                <a:solidFill>
                  <a:sysClr val="windowText" lastClr="000000"/>
                </a:solidFill>
              </a:rPr>
              <a:t>中略</a:t>
            </a:r>
            <a:r>
              <a:rPr kumimoji="1" lang="en-US" altLang="ja-JP" sz="1050" b="1" dirty="0">
                <a:solidFill>
                  <a:sysClr val="windowText" lastClr="000000"/>
                </a:solidFill>
              </a:rPr>
              <a:t>)</a:t>
            </a:r>
            <a:r>
              <a:rPr kumimoji="1" lang="ja-JP" altLang="en-US" sz="1050" dirty="0">
                <a:solidFill>
                  <a:sysClr val="windowText" lastClr="000000"/>
                </a:solidFill>
              </a:rPr>
              <a:t>。実はすごい女優なのである。</a:t>
            </a:r>
          </a:p>
          <a:p>
            <a:r>
              <a:rPr kumimoji="1" lang="ja-JP" altLang="en-US" sz="1050" dirty="0">
                <a:solidFill>
                  <a:sysClr val="windowText" lastClr="000000"/>
                </a:solidFill>
              </a:rPr>
              <a:t>その他にも、「高額ギャラ番付」でトップに選ばれたり、国連女性開発基金の親善大使として活動したりと話題に事欠かない。アメリカ独立宣言に署名したジョン・ウィザースプーンの子孫の一人というおまけもある。</a:t>
            </a:r>
          </a:p>
          <a:p>
            <a:r>
              <a:rPr kumimoji="1" lang="ja-JP" altLang="en-US" sz="1050" dirty="0">
                <a:solidFill>
                  <a:sysClr val="windowText" lastClr="000000"/>
                </a:solidFill>
              </a:rPr>
              <a:t>こうなるとウィザースプーンに興味がわいてこないだろうか。映画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で、どんな演技をしたのか気になるところである。</a:t>
            </a:r>
          </a:p>
          <a:p>
            <a:r>
              <a:rPr kumimoji="1" lang="ja-JP" altLang="en-US" sz="1050" dirty="0">
                <a:solidFill>
                  <a:sysClr val="windowText" lastClr="000000"/>
                </a:solidFill>
              </a:rPr>
              <a:t>そんなウィザースプーンは今回の役であるローレンの</a:t>
            </a:r>
            <a:r>
              <a:rPr kumimoji="1" lang="en-US" altLang="ja-JP" sz="1050" dirty="0">
                <a:solidFill>
                  <a:sysClr val="windowText" lastClr="000000"/>
                </a:solidFill>
              </a:rPr>
              <a:t>2</a:t>
            </a:r>
            <a:r>
              <a:rPr kumimoji="1" lang="ja-JP" altLang="en-US" sz="1050" dirty="0">
                <a:solidFill>
                  <a:sysClr val="windowText" lastClr="000000"/>
                </a:solidFill>
              </a:rPr>
              <a:t>面性を気に入っているようだ。「仕事では、ローレンはすぐれた決断力を見せますが、プライベートでは、優柔不断です。彼女が、“わたしは自分にぴったりの人を選んでいるかしら”と悩む気持ちには多くの人が共感できると思います」とコメントしている。</a:t>
            </a:r>
          </a:p>
          <a:p>
            <a:r>
              <a:rPr kumimoji="1" lang="ja-JP" altLang="en-US" sz="1050" dirty="0">
                <a:solidFill>
                  <a:sysClr val="windowText" lastClr="000000"/>
                </a:solidFill>
                <a:highlight>
                  <a:srgbClr val="FFFF00"/>
                </a:highlight>
              </a:rPr>
              <a:t>現在、ムービーエンターではこの映画の特別試写会の参加者を募集をしている。</a:t>
            </a:r>
          </a:p>
          <a:p>
            <a:r>
              <a:rPr kumimoji="1" lang="ja-JP" altLang="en-US" sz="1050" dirty="0">
                <a:solidFill>
                  <a:sysClr val="windowText" lastClr="000000"/>
                </a:solidFill>
                <a:highlight>
                  <a:srgbClr val="FFFF00"/>
                </a:highlight>
              </a:rPr>
              <a:t>・映画</a:t>
            </a:r>
            <a:r>
              <a:rPr kumimoji="1" lang="en-US" altLang="ja-JP" sz="1050" dirty="0">
                <a:solidFill>
                  <a:sysClr val="windowText" lastClr="000000"/>
                </a:solidFill>
                <a:highlight>
                  <a:srgbClr val="FFFF00"/>
                </a:highlight>
              </a:rPr>
              <a:t>『</a:t>
            </a:r>
            <a:r>
              <a:rPr kumimoji="1" lang="en-US" altLang="ja-JP" sz="1050" dirty="0" err="1">
                <a:solidFill>
                  <a:sysClr val="windowText" lastClr="000000"/>
                </a:solidFill>
                <a:highlight>
                  <a:srgbClr val="FFFF00"/>
                </a:highlight>
              </a:rPr>
              <a:t>Black&amp;White</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ブラック</a:t>
            </a:r>
            <a:r>
              <a:rPr kumimoji="1" lang="en-US" altLang="ja-JP" sz="1050" dirty="0">
                <a:solidFill>
                  <a:sysClr val="windowText" lastClr="000000"/>
                </a:solidFill>
                <a:highlight>
                  <a:srgbClr val="FFFF00"/>
                </a:highlight>
              </a:rPr>
              <a:t>&amp;</a:t>
            </a:r>
            <a:r>
              <a:rPr kumimoji="1" lang="ja-JP" altLang="en-US" sz="1050" dirty="0">
                <a:solidFill>
                  <a:sysClr val="windowText" lastClr="000000"/>
                </a:solidFill>
                <a:highlight>
                  <a:srgbClr val="FFFF00"/>
                </a:highlight>
              </a:rPr>
              <a:t>ホワイト</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特別試写会</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締切</a:t>
            </a:r>
            <a:r>
              <a:rPr kumimoji="1" lang="en-US" altLang="ja-JP" sz="1050" dirty="0">
                <a:solidFill>
                  <a:sysClr val="windowText" lastClr="000000"/>
                </a:solidFill>
                <a:highlight>
                  <a:srgbClr val="FFFF00"/>
                </a:highlight>
              </a:rPr>
              <a:t>:2012</a:t>
            </a:r>
            <a:r>
              <a:rPr kumimoji="1" lang="ja-JP" altLang="en-US" sz="1050" dirty="0">
                <a:solidFill>
                  <a:sysClr val="windowText" lastClr="000000"/>
                </a:solidFill>
                <a:highlight>
                  <a:srgbClr val="FFFF00"/>
                </a:highlight>
              </a:rPr>
              <a:t>年</a:t>
            </a:r>
            <a:r>
              <a:rPr kumimoji="1" lang="en-US" altLang="ja-JP" sz="1050" dirty="0">
                <a:solidFill>
                  <a:sysClr val="windowText" lastClr="000000"/>
                </a:solidFill>
                <a:highlight>
                  <a:srgbClr val="FFFF00"/>
                </a:highlight>
              </a:rPr>
              <a:t>3</a:t>
            </a:r>
            <a:r>
              <a:rPr kumimoji="1" lang="ja-JP" altLang="en-US" sz="1050" dirty="0">
                <a:solidFill>
                  <a:sysClr val="windowText" lastClr="000000"/>
                </a:solidFill>
                <a:highlight>
                  <a:srgbClr val="FFFF00"/>
                </a:highlight>
              </a:rPr>
              <a:t>月</a:t>
            </a:r>
            <a:r>
              <a:rPr kumimoji="1" lang="en-US" altLang="ja-JP" sz="1050" dirty="0">
                <a:solidFill>
                  <a:sysClr val="windowText" lastClr="000000"/>
                </a:solidFill>
                <a:highlight>
                  <a:srgbClr val="FFFF00"/>
                </a:highlight>
              </a:rPr>
              <a:t>26</a:t>
            </a:r>
            <a:r>
              <a:rPr kumimoji="1" lang="ja-JP" altLang="en-US" sz="1050" dirty="0">
                <a:solidFill>
                  <a:sysClr val="windowText" lastClr="000000"/>
                </a:solidFill>
                <a:highlight>
                  <a:srgbClr val="FFFF00"/>
                </a:highlight>
              </a:rPr>
              <a:t>日</a:t>
            </a:r>
            <a:r>
              <a:rPr kumimoji="1" lang="en-US" altLang="ja-JP" sz="1050" dirty="0">
                <a:solidFill>
                  <a:sysClr val="windowText" lastClr="000000"/>
                </a:solidFill>
                <a:highlight>
                  <a:srgbClr val="FFFF00"/>
                </a:highlight>
              </a:rPr>
              <a:t>)</a:t>
            </a:r>
          </a:p>
          <a:p>
            <a:r>
              <a:rPr kumimoji="1" lang="ja-JP" altLang="en-US" sz="1050" dirty="0">
                <a:solidFill>
                  <a:sysClr val="windowText" lastClr="000000"/>
                </a:solidFill>
                <a:highlight>
                  <a:srgbClr val="FFFF00"/>
                </a:highlight>
              </a:rPr>
              <a:t>この映画の試写会だが、様々なサイトで「女性限定」で参加者を募集していた。しかし今回の募集は「男性」も応募できる。必要条件は、感想をツィッターでつぶやいてくれることだけ。リース・ウィザースプーンの魅力を堪能したい人はぜひともこの機会に応募してみよう。</a:t>
            </a:r>
          </a:p>
          <a:p>
            <a:r>
              <a:rPr kumimoji="1" lang="ja-JP" altLang="en-US" sz="1050" dirty="0">
                <a:solidFill>
                  <a:sysClr val="windowText" lastClr="000000"/>
                </a:solidFill>
              </a:rPr>
              <a:t>・</a:t>
            </a:r>
            <a:r>
              <a:rPr kumimoji="1" lang="en-US" altLang="ja-JP" sz="1050" dirty="0">
                <a:solidFill>
                  <a:sysClr val="windowText" lastClr="000000"/>
                </a:solidFill>
              </a:rPr>
              <a:t>MOVIE ENTER(</a:t>
            </a:r>
            <a:r>
              <a:rPr kumimoji="1" lang="ja-JP" altLang="en-US" sz="1050" dirty="0">
                <a:solidFill>
                  <a:sysClr val="windowText" lastClr="000000"/>
                </a:solidFill>
              </a:rPr>
              <a:t>ムービーエンター</a:t>
            </a:r>
            <a:r>
              <a:rPr kumimoji="1" lang="en-US" altLang="ja-JP" sz="1050" dirty="0">
                <a:solidFill>
                  <a:sysClr val="windowText" lastClr="000000"/>
                </a:solidFill>
              </a:rPr>
              <a:t>) </a:t>
            </a:r>
            <a:r>
              <a:rPr kumimoji="1" lang="en-US" altLang="ja-JP" sz="1050" b="1" dirty="0">
                <a:solidFill>
                  <a:sysClr val="windowText" lastClr="000000"/>
                </a:solidFill>
              </a:rPr>
              <a:t>(</a:t>
            </a:r>
            <a:r>
              <a:rPr kumimoji="1" lang="ja-JP" altLang="en-US" sz="1050" b="1" dirty="0">
                <a:solidFill>
                  <a:sysClr val="windowText" lastClr="000000"/>
                </a:solidFill>
              </a:rPr>
              <a:t>以下略</a:t>
            </a:r>
            <a:r>
              <a:rPr kumimoji="1" lang="en-US" altLang="ja-JP" sz="1050" b="1" dirty="0">
                <a:solidFill>
                  <a:sysClr val="windowText" lastClr="000000"/>
                </a:solidFill>
              </a:rPr>
              <a:t>)</a:t>
            </a:r>
            <a:endParaRPr kumimoji="1" lang="en-US" altLang="ja-JP" sz="1200" b="1" dirty="0">
              <a:solidFill>
                <a:sysClr val="windowText" lastClr="000000"/>
              </a:solidFill>
            </a:endParaRPr>
          </a:p>
        </p:txBody>
      </p:sp>
      <p:sp>
        <p:nvSpPr>
          <p:cNvPr id="3" name="テキスト ボックス 2">
            <a:extLst>
              <a:ext uri="{FF2B5EF4-FFF2-40B4-BE49-F238E27FC236}">
                <a16:creationId xmlns:a16="http://schemas.microsoft.com/office/drawing/2014/main" id="{C8290AAE-E424-63C5-1AE4-99A3F2BB521C}"/>
              </a:ext>
            </a:extLst>
          </p:cNvPr>
          <p:cNvSpPr txBox="1"/>
          <p:nvPr/>
        </p:nvSpPr>
        <p:spPr>
          <a:xfrm>
            <a:off x="5289818" y="1561169"/>
            <a:ext cx="3608855" cy="3162404"/>
          </a:xfrm>
          <a:prstGeom prst="rect">
            <a:avLst/>
          </a:prstGeom>
          <a:solidFill>
            <a:schemeClr val="tx1"/>
          </a:solidFill>
        </p:spPr>
        <p:txBody>
          <a:bodyPr wrap="square" rtlCol="0">
            <a:spAutoFit/>
          </a:bodyPr>
          <a:lstStyle/>
          <a:p>
            <a:r>
              <a:rPr lang="ja-JP" altLang="en-US" sz="1050" b="0" i="0" dirty="0">
                <a:solidFill>
                  <a:schemeClr val="bg1"/>
                </a:solidFill>
                <a:effectLst/>
                <a:latin typeface="Courier New" panose="02070309020205020404" pitchFamily="49" charset="0"/>
              </a:rPr>
              <a:t>本文では、映画「</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a:t>
            </a:r>
            <a:r>
              <a:rPr lang="en-US" altLang="ja-JP" sz="1050" b="0" i="0" dirty="0">
                <a:solidFill>
                  <a:schemeClr val="bg1"/>
                </a:solidFill>
                <a:effectLst/>
                <a:latin typeface="Courier New" panose="02070309020205020404" pitchFamily="49" charset="0"/>
              </a:rPr>
              <a:t>2</a:t>
            </a:r>
            <a:r>
              <a:rPr lang="ja-JP" altLang="en-US" sz="1050" b="0" i="0" dirty="0">
                <a:solidFill>
                  <a:schemeClr val="bg1"/>
                </a:solidFill>
                <a:effectLst/>
                <a:latin typeface="Courier New" panose="02070309020205020404" pitchFamily="49" charset="0"/>
              </a:rPr>
              <a:t>人の男性の間で揺れ動く女性を演じた女優のリース・ウィザースプーンについて触れています。彼女は「キューティ・ブロンド」の主人公であるエルの役で日本でも有名ですが、ハリウッドではそれ以前から注目されていた女優です。</a:t>
            </a:r>
          </a:p>
          <a:p>
            <a:r>
              <a:rPr lang="ja-JP" altLang="en-US" sz="1050" b="0" i="0" dirty="0">
                <a:solidFill>
                  <a:schemeClr val="bg1"/>
                </a:solidFill>
                <a:effectLst/>
                <a:latin typeface="Courier New" panose="02070309020205020404" pitchFamily="49" charset="0"/>
              </a:rPr>
              <a:t>リース・ウィザースプーンは、これまでに数多くの賞を受賞しており、演技力の高さが評価されています。映画「</a:t>
            </a:r>
            <a:r>
              <a:rPr lang="en-US" altLang="ja-JP" sz="1050" b="0" i="0" dirty="0">
                <a:solidFill>
                  <a:schemeClr val="bg1"/>
                </a:solidFill>
                <a:effectLst/>
                <a:latin typeface="Courier New" panose="02070309020205020404" pitchFamily="49" charset="0"/>
              </a:rPr>
              <a:t>Walk the Line/</a:t>
            </a:r>
            <a:r>
              <a:rPr lang="ja-JP" altLang="en-US" sz="1050" b="0" i="0" dirty="0">
                <a:solidFill>
                  <a:schemeClr val="bg1"/>
                </a:solidFill>
                <a:effectLst/>
                <a:latin typeface="Courier New" panose="02070309020205020404" pitchFamily="49" charset="0"/>
              </a:rPr>
              <a:t>君につづく道」では、アカデミー賞主演女優賞などを受賞しました。また、彼女は国連女性開発基金の親善大使としても活動しています。</a:t>
            </a:r>
          </a:p>
          <a:p>
            <a:r>
              <a:rPr lang="ja-JP" altLang="en-US" sz="1050" b="0" i="0" dirty="0">
                <a:solidFill>
                  <a:schemeClr val="bg1"/>
                </a:solidFill>
                <a:effectLst/>
                <a:latin typeface="Courier New" panose="02070309020205020404" pitchFamily="49" charset="0"/>
              </a:rPr>
              <a:t>「</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ホワイト」では、彼女が演じるローレンの二面性が見どころであり、リース・ウィザースプーン自身もこの役を楽しんで演じたとコメントしています。</a:t>
            </a:r>
          </a:p>
          <a:p>
            <a:r>
              <a:rPr lang="ja-JP" altLang="en-US" sz="1050" b="0" i="0" dirty="0">
                <a:solidFill>
                  <a:schemeClr val="bg1"/>
                </a:solidFill>
                <a:effectLst/>
                <a:highlight>
                  <a:srgbClr val="FFFF00"/>
                </a:highlight>
                <a:latin typeface="Courier New" panose="02070309020205020404" pitchFamily="49" charset="0"/>
              </a:rPr>
              <a:t>現在、この映画の特別試写会の参加者が募集されており、性別を問わず応募が可能です。試写会では、リース・ウィザースプーンの魅力を堪能することができるでしょう。</a:t>
            </a:r>
            <a:endParaRPr kumimoji="1" lang="ja-JP" altLang="en-US" sz="1050" dirty="0">
              <a:solidFill>
                <a:schemeClr val="bg1"/>
              </a:solidFill>
              <a:highlight>
                <a:srgbClr val="FFFF00"/>
              </a:highlight>
            </a:endParaRPr>
          </a:p>
        </p:txBody>
      </p:sp>
      <p:sp>
        <p:nvSpPr>
          <p:cNvPr id="4" name="テキスト ボックス 3">
            <a:extLst>
              <a:ext uri="{FF2B5EF4-FFF2-40B4-BE49-F238E27FC236}">
                <a16:creationId xmlns:a16="http://schemas.microsoft.com/office/drawing/2014/main" id="{5D33130C-8A40-2B1F-49FE-50D98DD199C6}"/>
              </a:ext>
            </a:extLst>
          </p:cNvPr>
          <p:cNvSpPr txBox="1"/>
          <p:nvPr/>
        </p:nvSpPr>
        <p:spPr>
          <a:xfrm>
            <a:off x="5911379"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02969C21-7FA7-1DB2-BC86-89EC54E1325A}"/>
              </a:ext>
            </a:extLst>
          </p:cNvPr>
          <p:cNvSpPr txBox="1"/>
          <p:nvPr/>
        </p:nvSpPr>
        <p:spPr>
          <a:xfrm>
            <a:off x="1460062" y="1244621"/>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
        <p:nvSpPr>
          <p:cNvPr id="6" name="テキスト ボックス 5">
            <a:extLst>
              <a:ext uri="{FF2B5EF4-FFF2-40B4-BE49-F238E27FC236}">
                <a16:creationId xmlns:a16="http://schemas.microsoft.com/office/drawing/2014/main" id="{7A3920BC-341A-E930-6EF9-169FD87A1D1E}"/>
              </a:ext>
            </a:extLst>
          </p:cNvPr>
          <p:cNvSpPr txBox="1"/>
          <p:nvPr/>
        </p:nvSpPr>
        <p:spPr>
          <a:xfrm>
            <a:off x="5339909" y="5296831"/>
            <a:ext cx="3608855" cy="369332"/>
          </a:xfrm>
          <a:prstGeom prst="rect">
            <a:avLst/>
          </a:prstGeom>
          <a:noFill/>
        </p:spPr>
        <p:txBody>
          <a:bodyPr wrap="square" rtlCol="0">
            <a:spAutoFit/>
          </a:bodyPr>
          <a:lstStyle/>
          <a:p>
            <a:r>
              <a:rPr kumimoji="1" lang="ja-JP" altLang="en-US" dirty="0"/>
              <a:t>正解ラベル</a:t>
            </a:r>
            <a:r>
              <a:rPr kumimoji="1" lang="en-US" altLang="ja-JP" dirty="0"/>
              <a:t>: MOVIE ENTER</a:t>
            </a:r>
            <a:endParaRPr kumimoji="1" lang="ja-JP" altLang="en-US" dirty="0"/>
          </a:p>
        </p:txBody>
      </p:sp>
      <p:sp>
        <p:nvSpPr>
          <p:cNvPr id="8" name="テキスト ボックス 7">
            <a:extLst>
              <a:ext uri="{FF2B5EF4-FFF2-40B4-BE49-F238E27FC236}">
                <a16:creationId xmlns:a16="http://schemas.microsoft.com/office/drawing/2014/main" id="{451586F3-49EE-0C13-E5A9-0FDC8E9B9014}"/>
              </a:ext>
            </a:extLst>
          </p:cNvPr>
          <p:cNvSpPr txBox="1"/>
          <p:nvPr/>
        </p:nvSpPr>
        <p:spPr>
          <a:xfrm>
            <a:off x="5339909" y="5793938"/>
            <a:ext cx="3608855" cy="369332"/>
          </a:xfrm>
          <a:prstGeom prst="rect">
            <a:avLst/>
          </a:prstGeom>
          <a:noFill/>
        </p:spPr>
        <p:txBody>
          <a:bodyPr wrap="square" rtlCol="0">
            <a:spAutoFit/>
          </a:bodyPr>
          <a:lstStyle/>
          <a:p>
            <a:r>
              <a:rPr kumimoji="1" lang="ja-JP" altLang="en-US" dirty="0"/>
              <a:t>従来手法での推定結果</a:t>
            </a:r>
            <a:r>
              <a:rPr kumimoji="1" lang="en-US" altLang="ja-JP" dirty="0"/>
              <a:t>: Peachy</a:t>
            </a:r>
            <a:endParaRPr kumimoji="1" lang="ja-JP" altLang="en-US" dirty="0"/>
          </a:p>
        </p:txBody>
      </p:sp>
      <p:grpSp>
        <p:nvGrpSpPr>
          <p:cNvPr id="18" name="グループ化 17">
            <a:extLst>
              <a:ext uri="{FF2B5EF4-FFF2-40B4-BE49-F238E27FC236}">
                <a16:creationId xmlns:a16="http://schemas.microsoft.com/office/drawing/2014/main" id="{20929266-3338-3074-6BD3-101D30DC3DA9}"/>
              </a:ext>
            </a:extLst>
          </p:cNvPr>
          <p:cNvGrpSpPr/>
          <p:nvPr/>
        </p:nvGrpSpPr>
        <p:grpSpPr>
          <a:xfrm>
            <a:off x="3097056" y="3706317"/>
            <a:ext cx="199038" cy="164772"/>
            <a:chOff x="-2509284" y="2919087"/>
            <a:chExt cx="616689" cy="662763"/>
          </a:xfrm>
        </p:grpSpPr>
        <p:cxnSp>
          <p:nvCxnSpPr>
            <p:cNvPr id="15" name="直線コネクタ 14">
              <a:extLst>
                <a:ext uri="{FF2B5EF4-FFF2-40B4-BE49-F238E27FC236}">
                  <a16:creationId xmlns:a16="http://schemas.microsoft.com/office/drawing/2014/main" id="{58BF792B-0A77-812D-A01C-23053FE037A4}"/>
                </a:ext>
              </a:extLst>
            </p:cNvPr>
            <p:cNvCxnSpPr/>
            <p:nvPr/>
          </p:nvCxnSpPr>
          <p:spPr>
            <a:xfrm>
              <a:off x="-2509284" y="3561907"/>
              <a:ext cx="616689" cy="0"/>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C36EE4AB-6578-5087-2067-B17479DFAFC8}"/>
                </a:ext>
              </a:extLst>
            </p:cNvPr>
            <p:cNvCxnSpPr>
              <a:cxnSpLocks/>
            </p:cNvCxnSpPr>
            <p:nvPr/>
          </p:nvCxnSpPr>
          <p:spPr>
            <a:xfrm flipV="1">
              <a:off x="-1892595" y="2919087"/>
              <a:ext cx="0" cy="662763"/>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grpSp>
      <p:sp>
        <p:nvSpPr>
          <p:cNvPr id="19" name="テキスト ボックス 18">
            <a:extLst>
              <a:ext uri="{FF2B5EF4-FFF2-40B4-BE49-F238E27FC236}">
                <a16:creationId xmlns:a16="http://schemas.microsoft.com/office/drawing/2014/main" id="{D052CA7B-FF70-55C2-9FF4-FBD2D18DD38D}"/>
              </a:ext>
            </a:extLst>
          </p:cNvPr>
          <p:cNvSpPr txBox="1"/>
          <p:nvPr/>
        </p:nvSpPr>
        <p:spPr>
          <a:xfrm>
            <a:off x="3196575" y="3813380"/>
            <a:ext cx="1145335" cy="276999"/>
          </a:xfrm>
          <a:prstGeom prst="rect">
            <a:avLst/>
          </a:prstGeom>
          <a:noFill/>
        </p:spPr>
        <p:txBody>
          <a:bodyPr wrap="square" rtlCol="0">
            <a:spAutoFit/>
          </a:bodyPr>
          <a:lstStyle/>
          <a:p>
            <a:r>
              <a:rPr kumimoji="1" lang="en-US" altLang="ja-JP" sz="1200" dirty="0">
                <a:highlight>
                  <a:srgbClr val="FF0000"/>
                </a:highlight>
              </a:rPr>
              <a:t>512 </a:t>
            </a:r>
            <a:r>
              <a:rPr kumimoji="1" lang="ja-JP" altLang="en-US" sz="1200" dirty="0">
                <a:highlight>
                  <a:srgbClr val="FF0000"/>
                </a:highlight>
              </a:rPr>
              <a:t>トークン</a:t>
            </a:r>
          </a:p>
        </p:txBody>
      </p:sp>
    </p:spTree>
    <p:extLst>
      <p:ext uri="{BB962C8B-B14F-4D97-AF65-F5344CB8AC3E}">
        <p14:creationId xmlns:p14="http://schemas.microsoft.com/office/powerpoint/2010/main" val="2888691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55C1-2436-661F-5367-8511AC7F64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72BF3BA-CE89-3B10-3DEA-8DD4597561FD}"/>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6F2EB280-5D8F-9A52-9C91-02AE3F42E091}"/>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t>数値実験</a:t>
            </a:r>
            <a:endParaRPr lang="en-US" altLang="ja-JP" sz="2400" dirty="0"/>
          </a:p>
          <a:p>
            <a:r>
              <a:rPr lang="ja-JP" altLang="en-US" sz="2400" dirty="0">
                <a:solidFill>
                  <a:srgbClr val="F4B54B"/>
                </a:solidFill>
              </a:rPr>
              <a:t>まとめと今後の課題</a:t>
            </a:r>
            <a:endParaRPr lang="en-US" altLang="ja-JP" sz="2400" dirty="0">
              <a:solidFill>
                <a:srgbClr val="F4B54B"/>
              </a:solidFill>
            </a:endParaRPr>
          </a:p>
        </p:txBody>
      </p:sp>
      <p:sp>
        <p:nvSpPr>
          <p:cNvPr id="5" name="スライド番号プレースホルダー 4">
            <a:extLst>
              <a:ext uri="{FF2B5EF4-FFF2-40B4-BE49-F238E27FC236}">
                <a16:creationId xmlns:a16="http://schemas.microsoft.com/office/drawing/2014/main" id="{CE8EB3FF-FC5B-CA30-B9AB-540E76C0E0E4}"/>
              </a:ext>
            </a:extLst>
          </p:cNvPr>
          <p:cNvSpPr>
            <a:spLocks noGrp="1"/>
          </p:cNvSpPr>
          <p:nvPr>
            <p:ph type="sldNum" sz="quarter" idx="12"/>
          </p:nvPr>
        </p:nvSpPr>
        <p:spPr/>
        <p:txBody>
          <a:bodyPr/>
          <a:lstStyle/>
          <a:p>
            <a:fld id="{84E5AB44-6C43-4864-84E5-D75B94A07FCF}" type="slidenum">
              <a:rPr kumimoji="1" lang="ja-JP" altLang="en-US" smtClean="0"/>
              <a:t>27</a:t>
            </a:fld>
            <a:endParaRPr kumimoji="1" lang="ja-JP" altLang="en-US" dirty="0"/>
          </a:p>
        </p:txBody>
      </p:sp>
    </p:spTree>
    <p:extLst>
      <p:ext uri="{BB962C8B-B14F-4D97-AF65-F5344CB8AC3E}">
        <p14:creationId xmlns:p14="http://schemas.microsoft.com/office/powerpoint/2010/main" val="2671050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まとめ</a:t>
            </a:r>
          </a:p>
        </p:txBody>
      </p:sp>
      <p:sp>
        <p:nvSpPr>
          <p:cNvPr id="5" name="スライド番号プレースホルダー 4">
            <a:extLst>
              <a:ext uri="{FF2B5EF4-FFF2-40B4-BE49-F238E27FC236}">
                <a16:creationId xmlns:a16="http://schemas.microsoft.com/office/drawing/2014/main" id="{2FE01468-1359-49DA-BFF6-96729E5228E8}"/>
              </a:ext>
            </a:extLst>
          </p:cNvPr>
          <p:cNvSpPr>
            <a:spLocks noGrp="1"/>
          </p:cNvSpPr>
          <p:nvPr>
            <p:ph type="sldNum" sz="quarter" idx="12"/>
          </p:nvPr>
        </p:nvSpPr>
        <p:spPr/>
        <p:txBody>
          <a:bodyPr/>
          <a:lstStyle/>
          <a:p>
            <a:fld id="{84E5AB44-6C43-4864-84E5-D75B94A07FCF}" type="slidenum">
              <a:rPr kumimoji="1" lang="ja-JP" altLang="en-US" smtClean="0"/>
              <a:t>28</a:t>
            </a:fld>
            <a:endParaRPr kumimoji="1" lang="ja-JP" altLang="en-US"/>
          </a:p>
        </p:txBody>
      </p:sp>
      <p:sp>
        <p:nvSpPr>
          <p:cNvPr id="41" name="コンテンツ プレースホルダー 2">
            <a:extLst>
              <a:ext uri="{FF2B5EF4-FFF2-40B4-BE49-F238E27FC236}">
                <a16:creationId xmlns:a16="http://schemas.microsoft.com/office/drawing/2014/main" id="{B6CE2A65-0A9A-4443-993D-9F3E8C864BA1}"/>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en-US" altLang="ja-JP" sz="2400" cap="none" dirty="0">
                <a:solidFill>
                  <a:schemeClr val="tx1">
                    <a:lumMod val="95000"/>
                  </a:schemeClr>
                </a:solidFill>
              </a:rPr>
              <a:t>LLM </a:t>
            </a:r>
            <a:r>
              <a:rPr lang="ja-JP" altLang="en-US" sz="2400" cap="none" dirty="0">
                <a:solidFill>
                  <a:schemeClr val="tx1">
                    <a:lumMod val="95000"/>
                  </a:schemeClr>
                </a:solidFill>
              </a:rPr>
              <a:t>を用いて原文データから要約文を事前に生成し</a:t>
            </a:r>
            <a:r>
              <a:rPr lang="en-US" altLang="ja-JP" sz="2400" cap="none" dirty="0">
                <a:solidFill>
                  <a:schemeClr val="tx1">
                    <a:lumMod val="95000"/>
                  </a:schemeClr>
                </a:solidFill>
              </a:rPr>
              <a:t>,</a:t>
            </a:r>
            <a:br>
              <a:rPr lang="en-US" altLang="ja-JP" sz="2400" cap="none" dirty="0">
                <a:solidFill>
                  <a:schemeClr val="tx1">
                    <a:lumMod val="95000"/>
                  </a:schemeClr>
                </a:solidFill>
              </a:rPr>
            </a:br>
            <a:r>
              <a:rPr lang="ja-JP" altLang="en-US" sz="2400" cap="none" dirty="0">
                <a:solidFill>
                  <a:schemeClr val="tx1">
                    <a:lumMod val="95000"/>
                  </a:schemeClr>
                </a:solidFill>
              </a:rPr>
              <a:t>要約文から得た分散表現を先行研究である </a:t>
            </a:r>
            <a:r>
              <a:rPr lang="en-US" altLang="ja-JP" sz="2400" cap="none" dirty="0">
                <a:solidFill>
                  <a:schemeClr val="tx1">
                    <a:lumMod val="95000"/>
                  </a:schemeClr>
                </a:solidFill>
              </a:rPr>
              <a:t>CAP </a:t>
            </a:r>
            <a:r>
              <a:rPr lang="ja-JP" altLang="en-US" sz="2400" cap="none" dirty="0">
                <a:solidFill>
                  <a:schemeClr val="tx1">
                    <a:lumMod val="95000"/>
                  </a:schemeClr>
                </a:solidFill>
              </a:rPr>
              <a:t>層に</a:t>
            </a:r>
            <a:br>
              <a:rPr lang="en-US" altLang="ja-JP" sz="2400" cap="none" dirty="0">
                <a:solidFill>
                  <a:schemeClr val="tx1">
                    <a:lumMod val="95000"/>
                  </a:schemeClr>
                </a:solidFill>
              </a:rPr>
            </a:br>
            <a:r>
              <a:rPr lang="ja-JP" altLang="en-US" sz="2400" cap="none" dirty="0">
                <a:solidFill>
                  <a:schemeClr val="tx1">
                    <a:lumMod val="95000"/>
                  </a:schemeClr>
                </a:solidFill>
              </a:rPr>
              <a:t>組み込んだ新たなプーリング手法について提案</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テキスト分類タスクにおいて </a:t>
            </a:r>
            <a:r>
              <a:rPr lang="en-US" altLang="ja-JP" sz="2400" cap="none" dirty="0">
                <a:solidFill>
                  <a:schemeClr val="tx1">
                    <a:lumMod val="95000"/>
                  </a:schemeClr>
                </a:solidFill>
              </a:rPr>
              <a:t>Accuracy, F1 </a:t>
            </a:r>
            <a:r>
              <a:rPr lang="ja-JP" altLang="en-US" sz="2400" cap="none" dirty="0">
                <a:solidFill>
                  <a:schemeClr val="tx1">
                    <a:lumMod val="95000"/>
                  </a:schemeClr>
                </a:solidFill>
              </a:rPr>
              <a:t>値ともに</a:t>
            </a:r>
            <a:br>
              <a:rPr lang="en-US" altLang="ja-JP" sz="2400" cap="none" dirty="0">
                <a:solidFill>
                  <a:schemeClr val="tx1">
                    <a:lumMod val="95000"/>
                  </a:schemeClr>
                </a:solidFill>
              </a:rPr>
            </a:br>
            <a:r>
              <a:rPr lang="ja-JP" altLang="en-US" sz="2400" cap="none" dirty="0">
                <a:solidFill>
                  <a:schemeClr val="tx1">
                    <a:lumMod val="95000"/>
                  </a:schemeClr>
                </a:solidFill>
              </a:rPr>
              <a:t>提案手法が従来手法を上回り</a:t>
            </a:r>
            <a:r>
              <a:rPr lang="en-US" altLang="ja-JP" sz="2400" cap="none" dirty="0">
                <a:solidFill>
                  <a:schemeClr val="tx1">
                    <a:lumMod val="95000"/>
                  </a:schemeClr>
                </a:solidFill>
              </a:rPr>
              <a:t>, </a:t>
            </a:r>
            <a:r>
              <a:rPr lang="ja-JP" altLang="en-US" sz="2400" cap="none" dirty="0">
                <a:solidFill>
                  <a:schemeClr val="tx1">
                    <a:lumMod val="95000"/>
                  </a:schemeClr>
                </a:solidFill>
              </a:rPr>
              <a:t>その有効性を確認</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46958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47CC-9AB5-09F8-B448-3B7EB5D4E7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94E6B7-7F28-A9FC-52D3-7604A5B1C3DC}"/>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今後の課題</a:t>
            </a:r>
          </a:p>
        </p:txBody>
      </p:sp>
      <p:sp>
        <p:nvSpPr>
          <p:cNvPr id="5" name="スライド番号プレースホルダー 4">
            <a:extLst>
              <a:ext uri="{FF2B5EF4-FFF2-40B4-BE49-F238E27FC236}">
                <a16:creationId xmlns:a16="http://schemas.microsoft.com/office/drawing/2014/main" id="{ECB973ED-0871-FF47-89B9-6ECD4F8B853B}"/>
              </a:ext>
            </a:extLst>
          </p:cNvPr>
          <p:cNvSpPr>
            <a:spLocks noGrp="1"/>
          </p:cNvSpPr>
          <p:nvPr>
            <p:ph type="sldNum" sz="quarter" idx="12"/>
          </p:nvPr>
        </p:nvSpPr>
        <p:spPr/>
        <p:txBody>
          <a:bodyPr/>
          <a:lstStyle/>
          <a:p>
            <a:fld id="{84E5AB44-6C43-4864-84E5-D75B94A07FCF}" type="slidenum">
              <a:rPr kumimoji="1" lang="ja-JP" altLang="en-US" smtClean="0"/>
              <a:t>29</a:t>
            </a:fld>
            <a:endParaRPr kumimoji="1" lang="ja-JP" altLang="en-US"/>
          </a:p>
        </p:txBody>
      </p:sp>
      <p:sp>
        <p:nvSpPr>
          <p:cNvPr id="41" name="コンテンツ プレースホルダー 2">
            <a:extLst>
              <a:ext uri="{FF2B5EF4-FFF2-40B4-BE49-F238E27FC236}">
                <a16:creationId xmlns:a16="http://schemas.microsoft.com/office/drawing/2014/main" id="{7EB06F19-0BFD-AC6D-BFF9-7B0819EA9675}"/>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ja-JP" altLang="en-US" sz="2400" cap="none" dirty="0">
                <a:solidFill>
                  <a:schemeClr val="tx1">
                    <a:lumMod val="95000"/>
                  </a:schemeClr>
                </a:solidFill>
              </a:rPr>
              <a:t>要約文に対する妥当性の検討</a:t>
            </a:r>
            <a:br>
              <a:rPr lang="en-US" altLang="ja-JP" sz="2400" cap="none" dirty="0">
                <a:solidFill>
                  <a:schemeClr val="tx1">
                    <a:lumMod val="95000"/>
                  </a:schemeClr>
                </a:solidFill>
              </a:rPr>
            </a:br>
            <a:r>
              <a:rPr lang="ja-JP" altLang="en-US" sz="2400" cap="none" dirty="0">
                <a:solidFill>
                  <a:schemeClr val="tx1">
                    <a:lumMod val="95000"/>
                  </a:schemeClr>
                </a:solidFill>
              </a:rPr>
              <a:t>および生成手法の改善</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他のタスクやデータセットにおける</a:t>
            </a:r>
            <a:br>
              <a:rPr lang="en-US" altLang="ja-JP" sz="2400" cap="none" dirty="0">
                <a:solidFill>
                  <a:schemeClr val="tx1">
                    <a:lumMod val="95000"/>
                  </a:schemeClr>
                </a:solidFill>
              </a:rPr>
            </a:br>
            <a:r>
              <a:rPr lang="ja-JP" altLang="en-US" sz="2400" cap="none" dirty="0">
                <a:solidFill>
                  <a:schemeClr val="tx1">
                    <a:lumMod val="95000"/>
                  </a:schemeClr>
                </a:solidFill>
              </a:rPr>
              <a:t>提案手法の有効性の検証</a:t>
            </a:r>
            <a:endParaRPr lang="en-US" altLang="ja-JP" sz="2400" cap="none" dirty="0">
              <a:solidFill>
                <a:schemeClr val="tx1">
                  <a:lumMod val="95000"/>
                </a:schemeClr>
              </a:solidFill>
            </a:endParaRPr>
          </a:p>
          <a:p>
            <a:pPr marL="0" indent="0">
              <a:buNone/>
            </a:pPr>
            <a:endParaRPr lang="en-US" altLang="ja-JP" sz="2400" cap="none" dirty="0">
              <a:solidFill>
                <a:schemeClr val="tx1">
                  <a:lumMod val="95000"/>
                </a:schemeClr>
              </a:solidFill>
            </a:endParaRPr>
          </a:p>
          <a:p>
            <a:pPr>
              <a:buFont typeface="Arial" panose="020B0604020202020204" pitchFamily="34" charset="0"/>
              <a:buChar char="•"/>
            </a:pPr>
            <a:r>
              <a:rPr lang="ja-JP" altLang="en-US" sz="2400" dirty="0">
                <a:solidFill>
                  <a:schemeClr val="tx1"/>
                </a:solidFill>
              </a:rPr>
              <a:t>長い入力系列を扱うことができ</a:t>
            </a:r>
            <a:r>
              <a:rPr lang="ja-JP" altLang="en-US" sz="2400" dirty="0"/>
              <a:t>る汎用的かつ低コストな</a:t>
            </a:r>
            <a:br>
              <a:rPr lang="en-US" altLang="ja-JP" sz="2400" dirty="0"/>
            </a:br>
            <a:r>
              <a:rPr lang="ja-JP" altLang="en-US" sz="2400" dirty="0">
                <a:solidFill>
                  <a:schemeClr val="tx1"/>
                </a:solidFill>
              </a:rPr>
              <a:t>プーリング手法の模索</a:t>
            </a: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33933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rgbClr val="F4B54B"/>
                </a:solidFill>
              </a:rPr>
              <a:t>はじめに</a:t>
            </a:r>
            <a:endParaRPr lang="en-US" altLang="ja-JP" sz="2400" dirty="0">
              <a:solidFill>
                <a:srgbClr val="F4B54B"/>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3</a:t>
            </a:fld>
            <a:endParaRPr kumimoji="1" lang="ja-JP" altLang="en-US" dirty="0"/>
          </a:p>
        </p:txBody>
      </p:sp>
    </p:spTree>
    <p:extLst>
      <p:ext uri="{BB962C8B-B14F-4D97-AF65-F5344CB8AC3E}">
        <p14:creationId xmlns:p14="http://schemas.microsoft.com/office/powerpoint/2010/main" val="4199061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30</a:t>
            </a:fld>
            <a:endParaRPr kumimoji="1" lang="ja-JP" altLang="en-US" dirty="0"/>
          </a:p>
        </p:txBody>
      </p:sp>
      <p:sp>
        <p:nvSpPr>
          <p:cNvPr id="5" name="テキスト ボックス 4">
            <a:extLst>
              <a:ext uri="{FF2B5EF4-FFF2-40B4-BE49-F238E27FC236}">
                <a16:creationId xmlns:a16="http://schemas.microsoft.com/office/drawing/2014/main" id="{05204266-CAD7-4CBC-8B8E-B95C64D5B470}"/>
              </a:ext>
            </a:extLst>
          </p:cNvPr>
          <p:cNvSpPr txBox="1"/>
          <p:nvPr/>
        </p:nvSpPr>
        <p:spPr>
          <a:xfrm>
            <a:off x="1446143" y="2905780"/>
            <a:ext cx="6251713" cy="584775"/>
          </a:xfrm>
          <a:prstGeom prst="rect">
            <a:avLst/>
          </a:prstGeom>
          <a:noFill/>
        </p:spPr>
        <p:txBody>
          <a:bodyPr wrap="square" rtlCol="0">
            <a:spAutoFit/>
          </a:bodyPr>
          <a:lstStyle/>
          <a:p>
            <a:pPr algn="ctr"/>
            <a:r>
              <a:rPr kumimoji="1" lang="ja-JP" altLang="en-US" sz="3200" dirty="0"/>
              <a:t>ご清聴ありがとうございました</a:t>
            </a:r>
          </a:p>
        </p:txBody>
      </p:sp>
    </p:spTree>
    <p:extLst>
      <p:ext uri="{BB962C8B-B14F-4D97-AF65-F5344CB8AC3E}">
        <p14:creationId xmlns:p14="http://schemas.microsoft.com/office/powerpoint/2010/main" val="2739337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31</a:t>
            </a:fld>
            <a:endParaRPr kumimoji="1" lang="ja-JP" altLang="en-US" dirty="0"/>
          </a:p>
        </p:txBody>
      </p:sp>
    </p:spTree>
    <p:extLst>
      <p:ext uri="{BB962C8B-B14F-4D97-AF65-F5344CB8AC3E}">
        <p14:creationId xmlns:p14="http://schemas.microsoft.com/office/powerpoint/2010/main" val="3390444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9C39-C1BF-8466-B6C3-49DE28E18FA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64DD6747-0A06-99EB-6DD2-4B22FDFBFF3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混合行列 </a:t>
            </a:r>
            <a:r>
              <a:rPr lang="en-US" altLang="ja-JP" sz="3200" b="1" dirty="0">
                <a:latin typeface="+mn-ea"/>
              </a:rPr>
              <a:t>(</a:t>
            </a:r>
            <a:r>
              <a:rPr lang="ja-JP" altLang="en-US" sz="3200" b="1" dirty="0">
                <a:latin typeface="+mn-ea"/>
              </a:rPr>
              <a:t>提案手法</a:t>
            </a:r>
            <a:r>
              <a:rPr lang="en-US" altLang="ja-JP" sz="3200" b="1" dirty="0">
                <a:latin typeface="+mn-ea"/>
              </a:rPr>
              <a:t>)</a:t>
            </a: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CFC9E0B-E796-0BEB-8831-47657D50E416}"/>
              </a:ext>
            </a:extLst>
          </p:cNvPr>
          <p:cNvSpPr>
            <a:spLocks noGrp="1"/>
          </p:cNvSpPr>
          <p:nvPr>
            <p:ph type="sldNum" sz="quarter" idx="12"/>
          </p:nvPr>
        </p:nvSpPr>
        <p:spPr/>
        <p:txBody>
          <a:bodyPr/>
          <a:lstStyle/>
          <a:p>
            <a:fld id="{84E5AB44-6C43-4864-84E5-D75B94A07FCF}" type="slidenum">
              <a:rPr kumimoji="1" lang="ja-JP" altLang="en-US" smtClean="0"/>
              <a:t>32</a:t>
            </a:fld>
            <a:endParaRPr kumimoji="1" lang="ja-JP" altLang="en-US"/>
          </a:p>
        </p:txBody>
      </p:sp>
      <p:pic>
        <p:nvPicPr>
          <p:cNvPr id="3" name="図 2">
            <a:extLst>
              <a:ext uri="{FF2B5EF4-FFF2-40B4-BE49-F238E27FC236}">
                <a16:creationId xmlns:a16="http://schemas.microsoft.com/office/drawing/2014/main" id="{8BE9C315-8B18-B835-A946-D64A5C1631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98002" y="1617543"/>
            <a:ext cx="5025478" cy="4369981"/>
          </a:xfrm>
          <a:prstGeom prst="rect">
            <a:avLst/>
          </a:prstGeom>
        </p:spPr>
      </p:pic>
    </p:spTree>
    <p:extLst>
      <p:ext uri="{BB962C8B-B14F-4D97-AF65-F5344CB8AC3E}">
        <p14:creationId xmlns:p14="http://schemas.microsoft.com/office/powerpoint/2010/main" val="2980949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5E51A-54F7-F3FD-D5F9-78D8AFDF991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948003E-3338-3C9C-3B22-DAF0CEA607CF}"/>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実験時間 </a:t>
            </a:r>
            <a:r>
              <a:rPr lang="en-US" altLang="ja-JP" sz="3200" b="1" dirty="0">
                <a:latin typeface="+mn-ea"/>
              </a:rPr>
              <a:t>(</a:t>
            </a:r>
            <a:r>
              <a:rPr lang="en-US" altLang="ja-JP" sz="3200" b="1" dirty="0" err="1">
                <a:latin typeface="+mn-ea"/>
              </a:rPr>
              <a:t>colab</a:t>
            </a:r>
            <a:r>
              <a:rPr lang="en-US" altLang="ja-JP" sz="3200" b="1" dirty="0">
                <a:latin typeface="+mn-ea"/>
              </a:rPr>
              <a:t> T4)</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2BC0D067-A44C-FD90-F5C1-201244F95A97}"/>
              </a:ext>
            </a:extLst>
          </p:cNvPr>
          <p:cNvSpPr>
            <a:spLocks noGrp="1"/>
          </p:cNvSpPr>
          <p:nvPr>
            <p:ph type="sldNum" sz="quarter" idx="12"/>
          </p:nvPr>
        </p:nvSpPr>
        <p:spPr/>
        <p:txBody>
          <a:bodyPr/>
          <a:lstStyle/>
          <a:p>
            <a:fld id="{84E5AB44-6C43-4864-84E5-D75B94A07FCF}" type="slidenum">
              <a:rPr kumimoji="1" lang="ja-JP" altLang="en-US" smtClean="0"/>
              <a:t>33</a:t>
            </a:fld>
            <a:endParaRPr kumimoji="1" lang="ja-JP" altLang="en-US"/>
          </a:p>
        </p:txBody>
      </p:sp>
      <p:sp>
        <p:nvSpPr>
          <p:cNvPr id="12" name="テキスト ボックス 11">
            <a:extLst>
              <a:ext uri="{FF2B5EF4-FFF2-40B4-BE49-F238E27FC236}">
                <a16:creationId xmlns:a16="http://schemas.microsoft.com/office/drawing/2014/main" id="{EAB40A36-3FCE-FFC4-D289-B720DF65AC11}"/>
              </a:ext>
            </a:extLst>
          </p:cNvPr>
          <p:cNvSpPr txBox="1"/>
          <p:nvPr/>
        </p:nvSpPr>
        <p:spPr>
          <a:xfrm>
            <a:off x="787835" y="2234883"/>
            <a:ext cx="5289755" cy="1077218"/>
          </a:xfrm>
          <a:prstGeom prst="rect">
            <a:avLst/>
          </a:prstGeom>
          <a:noFill/>
        </p:spPr>
        <p:txBody>
          <a:bodyPr wrap="square" rtlCol="0">
            <a:spAutoFit/>
          </a:bodyPr>
          <a:lstStyle/>
          <a:p>
            <a:r>
              <a:rPr kumimoji="1" lang="ja-JP" altLang="en-US" sz="3200" dirty="0"/>
              <a:t>・従来手法</a:t>
            </a:r>
            <a:r>
              <a:rPr kumimoji="1" lang="en-US" altLang="ja-JP" sz="3200" dirty="0"/>
              <a:t>: 70 </a:t>
            </a:r>
            <a:r>
              <a:rPr kumimoji="1" lang="ja-JP" altLang="en-US" sz="3200" dirty="0"/>
              <a:t>分</a:t>
            </a:r>
            <a:endParaRPr kumimoji="1" lang="en-US" altLang="ja-JP" sz="3200" dirty="0"/>
          </a:p>
          <a:p>
            <a:r>
              <a:rPr kumimoji="1" lang="ja-JP" altLang="en-US" sz="3200" dirty="0"/>
              <a:t>・提案手法</a:t>
            </a:r>
            <a:r>
              <a:rPr kumimoji="1" lang="en-US" altLang="ja-JP" sz="3200" dirty="0"/>
              <a:t>: 90 </a:t>
            </a:r>
            <a:r>
              <a:rPr kumimoji="1" lang="ja-JP" altLang="en-US" sz="3200" dirty="0"/>
              <a:t>分</a:t>
            </a:r>
          </a:p>
        </p:txBody>
      </p:sp>
    </p:spTree>
    <p:extLst>
      <p:ext uri="{BB962C8B-B14F-4D97-AF65-F5344CB8AC3E}">
        <p14:creationId xmlns:p14="http://schemas.microsoft.com/office/powerpoint/2010/main" val="207785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2;p14">
            <a:extLst>
              <a:ext uri="{FF2B5EF4-FFF2-40B4-BE49-F238E27FC236}">
                <a16:creationId xmlns:a16="http://schemas.microsoft.com/office/drawing/2014/main" id="{9ECC44BC-1AA4-B9CF-5E4C-8D2D2F7591EB}"/>
              </a:ext>
            </a:extLst>
          </p:cNvPr>
          <p:cNvSpPr txBox="1"/>
          <p:nvPr/>
        </p:nvSpPr>
        <p:spPr>
          <a:xfrm>
            <a:off x="119742" y="694730"/>
            <a:ext cx="8382001" cy="53359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ea typeface="+mn-ea"/>
              </a:rPr>
              <a:t>大規模言語モデル </a:t>
            </a:r>
            <a:r>
              <a:rPr lang="en-US" altLang="ja-JP" sz="2400" dirty="0">
                <a:latin typeface="+mn-ea"/>
                <a:ea typeface="+mn-ea"/>
              </a:rPr>
              <a:t>(Large Language Models, LLM)</a:t>
            </a:r>
            <a:r>
              <a:rPr lang="ja-JP" altLang="en-US" sz="2400" dirty="0">
                <a:latin typeface="+mn-ea"/>
                <a:ea typeface="+mn-ea"/>
              </a:rPr>
              <a:t> の進化</a:t>
            </a:r>
            <a:endParaRPr sz="2400" dirty="0">
              <a:latin typeface="+mn-ea"/>
              <a:ea typeface="+mn-ea"/>
            </a:endParaRPr>
          </a:p>
          <a:p>
            <a:pPr marL="0" lvl="0" indent="0" algn="l" rtl="0">
              <a:spcBef>
                <a:spcPts val="0"/>
              </a:spcBef>
              <a:spcAft>
                <a:spcPts val="0"/>
              </a:spcAft>
              <a:buNone/>
            </a:pPr>
            <a:r>
              <a:rPr lang="en-US" sz="2800" dirty="0">
                <a:latin typeface="+mn-ea"/>
                <a:ea typeface="+mn-ea"/>
              </a:rPr>
              <a:t>	</a:t>
            </a:r>
            <a:br>
              <a:rPr lang="en-US" sz="2800" dirty="0">
                <a:latin typeface="+mn-ea"/>
                <a:ea typeface="+mn-ea"/>
              </a:rPr>
            </a:br>
            <a:r>
              <a:rPr lang="en-US" sz="2400" dirty="0">
                <a:latin typeface="+mn-ea"/>
                <a:ea typeface="+mn-ea"/>
              </a:rPr>
              <a:t>	Transformer </a:t>
            </a:r>
            <a:r>
              <a:rPr lang="ja-JP" altLang="en-US" sz="2400" dirty="0">
                <a:latin typeface="+mn-ea"/>
                <a:ea typeface="+mn-ea"/>
              </a:rPr>
              <a:t>構造を持つ </a:t>
            </a:r>
            <a:r>
              <a:rPr lang="en-US" altLang="ja-JP" sz="2400" b="1" dirty="0">
                <a:solidFill>
                  <a:schemeClr val="tx1">
                    <a:lumMod val="95000"/>
                  </a:schemeClr>
                </a:solidFill>
                <a:latin typeface="+mn-ea"/>
                <a:ea typeface="+mn-ea"/>
              </a:rPr>
              <a:t>BERT</a:t>
            </a:r>
            <a:r>
              <a:rPr lang="en-US" altLang="ja-JP" sz="2400" dirty="0">
                <a:latin typeface="+mn-ea"/>
                <a:ea typeface="+mn-ea"/>
              </a:rPr>
              <a:t> </a:t>
            </a:r>
            <a:r>
              <a:rPr lang="ja-JP" altLang="en-US" sz="2400" dirty="0">
                <a:latin typeface="+mn-ea"/>
                <a:ea typeface="+mn-ea"/>
              </a:rPr>
              <a:t>や </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a:t>
            </a:r>
            <a:r>
              <a:rPr lang="en-US" sz="2400" b="1" dirty="0">
                <a:solidFill>
                  <a:schemeClr val="tx1">
                    <a:lumMod val="95000"/>
                  </a:schemeClr>
                </a:solidFill>
                <a:latin typeface="+mn-ea"/>
                <a:ea typeface="+mn-ea"/>
              </a:rPr>
              <a:t>GPT</a:t>
            </a:r>
            <a:r>
              <a:rPr lang="en-US" sz="2400" dirty="0">
                <a:latin typeface="+mn-ea"/>
                <a:ea typeface="+mn-ea"/>
              </a:rPr>
              <a:t> (Generative Pre-trained Transformer) </a:t>
            </a:r>
            <a:r>
              <a:rPr lang="ja-JP" altLang="en-US" sz="2400" dirty="0">
                <a:latin typeface="+mn-ea"/>
                <a:ea typeface="+mn-ea"/>
              </a:rPr>
              <a:t>など</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LLM </a:t>
            </a:r>
            <a:r>
              <a:rPr lang="ja-JP" altLang="en-US" sz="2400" dirty="0">
                <a:latin typeface="+mn-ea"/>
                <a:ea typeface="+mn-ea"/>
              </a:rPr>
              <a:t>の利用需要</a:t>
            </a:r>
            <a:r>
              <a:rPr lang="ja-JP" altLang="en-US" sz="2400" dirty="0">
                <a:latin typeface="+mn-ea"/>
              </a:rPr>
              <a:t>が</a:t>
            </a:r>
            <a:r>
              <a:rPr lang="ja-JP" altLang="en-US" sz="2400" dirty="0">
                <a:latin typeface="+mn-ea"/>
                <a:ea typeface="+mn-ea"/>
              </a:rPr>
              <a:t>拡大</a:t>
            </a:r>
            <a:br>
              <a:rPr lang="en-US" altLang="ja-JP" sz="2400" dirty="0">
                <a:latin typeface="+mn-ea"/>
                <a:ea typeface="+mn-ea"/>
              </a:rPr>
            </a:br>
            <a:endParaRPr lang="en-US" altLang="ja-JP" sz="2400" dirty="0">
              <a:latin typeface="+mn-ea"/>
              <a:ea typeface="+mn-ea"/>
            </a:endParaRPr>
          </a:p>
          <a:p>
            <a:pPr marL="0" lvl="0" indent="0" algn="l" rtl="0">
              <a:spcBef>
                <a:spcPts val="0"/>
              </a:spcBef>
              <a:spcAft>
                <a:spcPts val="0"/>
              </a:spcAft>
              <a:buNone/>
            </a:pPr>
            <a:br>
              <a:rPr lang="en-US" altLang="ja-JP" sz="2400" dirty="0">
                <a:latin typeface="+mn-ea"/>
                <a:ea typeface="+mn-ea"/>
              </a:rPr>
            </a:br>
            <a:r>
              <a:rPr lang="en-US" altLang="ja-JP" sz="2400" dirty="0">
                <a:latin typeface="+mn-ea"/>
                <a:ea typeface="+mn-ea"/>
              </a:rPr>
              <a:t>	</a:t>
            </a:r>
            <a:r>
              <a:rPr lang="ja-JP" altLang="en-US" sz="2400" dirty="0">
                <a:latin typeface="+mn-ea"/>
                <a:ea typeface="+mn-ea"/>
              </a:rPr>
              <a:t>・チャット </a:t>
            </a:r>
            <a:r>
              <a:rPr lang="en-US" altLang="ja-JP" sz="2400" dirty="0">
                <a:latin typeface="+mn-ea"/>
                <a:ea typeface="+mn-ea"/>
              </a:rPr>
              <a:t>bot</a:t>
            </a:r>
          </a:p>
          <a:p>
            <a:pPr marL="0" lvl="0" indent="0" algn="l" rtl="0">
              <a:spcBef>
                <a:spcPts val="0"/>
              </a:spcBef>
              <a:spcAft>
                <a:spcPts val="0"/>
              </a:spcAft>
              <a:buNone/>
            </a:pPr>
            <a:r>
              <a:rPr lang="en-US" altLang="ja-JP" sz="2400" dirty="0">
                <a:latin typeface="+mn-ea"/>
              </a:rPr>
              <a:t>	</a:t>
            </a:r>
            <a:r>
              <a:rPr lang="ja-JP" altLang="en-US" sz="2400" dirty="0">
                <a:latin typeface="+mn-ea"/>
              </a:rPr>
              <a:t>・コンテンツ生成</a:t>
            </a:r>
            <a:endParaRPr lang="en-US" altLang="ja-JP" sz="2400" dirty="0">
              <a:latin typeface="+mn-ea"/>
            </a:endParaRPr>
          </a:p>
          <a:p>
            <a:pPr marL="0" lvl="0" indent="0" algn="l" rtl="0">
              <a:spcBef>
                <a:spcPts val="0"/>
              </a:spcBef>
              <a:spcAft>
                <a:spcPts val="0"/>
              </a:spcAft>
              <a:buNone/>
            </a:pPr>
            <a:r>
              <a:rPr lang="en-US" altLang="ja-JP" sz="2400" dirty="0">
                <a:latin typeface="+mn-ea"/>
                <a:ea typeface="+mn-ea"/>
              </a:rPr>
              <a:t>	</a:t>
            </a:r>
            <a:r>
              <a:rPr lang="ja-JP" altLang="en-US" sz="2400" dirty="0">
                <a:latin typeface="+mn-ea"/>
                <a:ea typeface="+mn-ea"/>
              </a:rPr>
              <a:t>・ビッグデータ分析</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など</a:t>
            </a:r>
            <a:endParaRPr lang="en-US" altLang="ja-JP" sz="2400" dirty="0">
              <a:latin typeface="+mn-ea"/>
            </a:endParaRPr>
          </a:p>
          <a:p>
            <a:pPr marL="0" lvl="0" indent="0" algn="l" rtl="0">
              <a:spcBef>
                <a:spcPts val="0"/>
              </a:spcBef>
              <a:spcAft>
                <a:spcPts val="0"/>
              </a:spcAft>
              <a:buNone/>
            </a:pPr>
            <a:r>
              <a:rPr lang="en-US" altLang="ja-JP" sz="2400" dirty="0">
                <a:solidFill>
                  <a:schemeClr val="tx1"/>
                </a:solidFill>
                <a:latin typeface="+mn-ea"/>
                <a:ea typeface="+mn-ea"/>
              </a:rPr>
              <a:t>	</a:t>
            </a:r>
          </a:p>
          <a:p>
            <a:pPr marL="0" lvl="0" indent="0" algn="l" rtl="0">
              <a:spcBef>
                <a:spcPts val="0"/>
              </a:spcBef>
              <a:spcAft>
                <a:spcPts val="0"/>
              </a:spcAft>
              <a:buNone/>
            </a:pPr>
            <a:r>
              <a:rPr lang="en-US" altLang="ja-JP" sz="2400" dirty="0">
                <a:latin typeface="+mn-ea"/>
              </a:rPr>
              <a:t>	</a:t>
            </a:r>
            <a:r>
              <a:rPr lang="ja-JP" altLang="en-US" sz="2400" dirty="0">
                <a:solidFill>
                  <a:schemeClr val="tx1"/>
                </a:solidFill>
                <a:latin typeface="+mn-ea"/>
                <a:ea typeface="+mn-ea"/>
              </a:rPr>
              <a:t>⇒より</a:t>
            </a:r>
            <a:r>
              <a:rPr lang="ja-JP" altLang="en-US" sz="2400" dirty="0">
                <a:latin typeface="+mn-ea"/>
              </a:rPr>
              <a:t>高性能なモデルの構築</a:t>
            </a:r>
            <a:r>
              <a:rPr lang="ja-JP" altLang="en-US" sz="2400" dirty="0">
                <a:solidFill>
                  <a:schemeClr val="tx1"/>
                </a:solidFill>
                <a:latin typeface="+mn-ea"/>
                <a:ea typeface="+mn-ea"/>
              </a:rPr>
              <a:t>のためには</a:t>
            </a:r>
            <a:endParaRPr lang="en-US" altLang="ja-JP" sz="2400" dirty="0">
              <a:solidFill>
                <a:schemeClr val="tx1"/>
              </a:solidFill>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　</a:t>
            </a:r>
            <a:r>
              <a:rPr lang="ja-JP" altLang="en-US" sz="2400" dirty="0">
                <a:latin typeface="+mn-ea"/>
                <a:ea typeface="+mn-ea"/>
              </a:rPr>
              <a:t>文章全体の</a:t>
            </a:r>
            <a:r>
              <a:rPr lang="ja-JP" altLang="en-US" sz="2400" b="1" u="sng" dirty="0">
                <a:solidFill>
                  <a:schemeClr val="tx1">
                    <a:lumMod val="95000"/>
                  </a:schemeClr>
                </a:solidFill>
                <a:latin typeface="+mn-ea"/>
                <a:ea typeface="+mn-ea"/>
              </a:rPr>
              <a:t>適切な分散表現</a:t>
            </a:r>
            <a:r>
              <a:rPr lang="ja-JP" altLang="en-US" sz="2400" dirty="0">
                <a:latin typeface="+mn-ea"/>
                <a:ea typeface="+mn-ea"/>
              </a:rPr>
              <a:t>を獲得し</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b="1" u="sng" dirty="0">
                <a:solidFill>
                  <a:schemeClr val="tx1">
                    <a:lumMod val="95000"/>
                  </a:schemeClr>
                </a:solidFill>
                <a:latin typeface="+mn-ea"/>
                <a:ea typeface="+mn-ea"/>
              </a:rPr>
              <a:t>最適な処理</a:t>
            </a:r>
            <a:r>
              <a:rPr lang="ja-JP" altLang="en-US" sz="2400" b="1" u="sng" dirty="0">
                <a:solidFill>
                  <a:schemeClr val="tx1">
                    <a:lumMod val="95000"/>
                  </a:schemeClr>
                </a:solidFill>
                <a:latin typeface="+mn-ea"/>
              </a:rPr>
              <a:t>の選択</a:t>
            </a:r>
            <a:r>
              <a:rPr lang="ja-JP" altLang="en-US" sz="2400" dirty="0">
                <a:latin typeface="+mn-ea"/>
                <a:ea typeface="+mn-ea"/>
              </a:rPr>
              <a:t>が重要</a:t>
            </a:r>
            <a:endParaRPr lang="en-US" altLang="ja-JP" sz="2400" dirty="0">
              <a:latin typeface="+mn-ea"/>
              <a:ea typeface="+mn-ea"/>
            </a:endParaRPr>
          </a:p>
        </p:txBody>
      </p:sp>
      <p:sp>
        <p:nvSpPr>
          <p:cNvPr id="4" name="スライド番号プレースホルダー 3">
            <a:extLst>
              <a:ext uri="{FF2B5EF4-FFF2-40B4-BE49-F238E27FC236}">
                <a16:creationId xmlns:a16="http://schemas.microsoft.com/office/drawing/2014/main" id="{6142EA3E-5A10-46A6-AAED-83F5AE2D9C62}"/>
              </a:ext>
            </a:extLst>
          </p:cNvPr>
          <p:cNvSpPr>
            <a:spLocks noGrp="1"/>
          </p:cNvSpPr>
          <p:nvPr>
            <p:ph type="sldNum" sz="quarter" idx="12"/>
          </p:nvPr>
        </p:nvSpPr>
        <p:spPr/>
        <p:txBody>
          <a:bodyPr/>
          <a:lstStyle/>
          <a:p>
            <a:fld id="{84E5AB44-6C43-4864-84E5-D75B94A07FCF}"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C7534B31-C30B-F23F-BC09-9FA88503C6B0}"/>
              </a:ext>
            </a:extLst>
          </p:cNvPr>
          <p:cNvGrpSpPr/>
          <p:nvPr/>
        </p:nvGrpSpPr>
        <p:grpSpPr>
          <a:xfrm>
            <a:off x="5369392" y="2950028"/>
            <a:ext cx="2707808" cy="2160658"/>
            <a:chOff x="9614821" y="2733845"/>
            <a:chExt cx="3361132" cy="3008213"/>
          </a:xfrm>
        </p:grpSpPr>
        <p:pic>
          <p:nvPicPr>
            <p:cNvPr id="5" name="図 4">
              <a:extLst>
                <a:ext uri="{FF2B5EF4-FFF2-40B4-BE49-F238E27FC236}">
                  <a16:creationId xmlns:a16="http://schemas.microsoft.com/office/drawing/2014/main" id="{198F33C5-1EFC-4F9C-92A9-08687645D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4821" y="2733845"/>
              <a:ext cx="3361132" cy="3008213"/>
            </a:xfrm>
            <a:prstGeom prst="rect">
              <a:avLst/>
            </a:prstGeom>
          </p:spPr>
        </p:pic>
        <p:pic>
          <p:nvPicPr>
            <p:cNvPr id="1026" name="Picture 2" descr="学ぶ人工知能のイラスト">
              <a:extLst>
                <a:ext uri="{FF2B5EF4-FFF2-40B4-BE49-F238E27FC236}">
                  <a16:creationId xmlns:a16="http://schemas.microsoft.com/office/drawing/2014/main" id="{E3404BC8-6710-068E-0674-81A92986A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8311" y="3429000"/>
              <a:ext cx="1087700" cy="11822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2821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D4B561D9-9AA2-D55A-828F-0704B1A03E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1595" y="1503766"/>
            <a:ext cx="6204528" cy="4593568"/>
          </a:xfrm>
          <a:prstGeom prst="rect">
            <a:avLst/>
          </a:prstGeom>
        </p:spPr>
      </p:pic>
      <p:sp>
        <p:nvSpPr>
          <p:cNvPr id="7" name="スライド番号プレースホルダー 6">
            <a:extLst>
              <a:ext uri="{FF2B5EF4-FFF2-40B4-BE49-F238E27FC236}">
                <a16:creationId xmlns:a16="http://schemas.microsoft.com/office/drawing/2014/main" id="{B644EBE8-3A82-4045-8844-746B1BC4C634}"/>
              </a:ext>
            </a:extLst>
          </p:cNvPr>
          <p:cNvSpPr>
            <a:spLocks noGrp="1"/>
          </p:cNvSpPr>
          <p:nvPr>
            <p:ph type="sldNum" sz="quarter" idx="12"/>
          </p:nvPr>
        </p:nvSpPr>
        <p:spPr/>
        <p:txBody>
          <a:bodyPr/>
          <a:lstStyle/>
          <a:p>
            <a:fld id="{84E5AB44-6C43-4864-84E5-D75B94A07FCF}" type="slidenum">
              <a:rPr kumimoji="1" lang="ja-JP" altLang="en-US" smtClean="0"/>
              <a:t>5</a:t>
            </a:fld>
            <a:endParaRPr kumimoji="1" lang="ja-JP" altLang="en-US"/>
          </a:p>
        </p:txBody>
      </p:sp>
      <p:sp>
        <p:nvSpPr>
          <p:cNvPr id="10" name="Google Shape;92;p14">
            <a:extLst>
              <a:ext uri="{FF2B5EF4-FFF2-40B4-BE49-F238E27FC236}">
                <a16:creationId xmlns:a16="http://schemas.microsoft.com/office/drawing/2014/main" id="{08628FB7-8069-E8D2-9D97-C3E56DC3DBAB}"/>
              </a:ext>
            </a:extLst>
          </p:cNvPr>
          <p:cNvSpPr txBox="1"/>
          <p:nvPr/>
        </p:nvSpPr>
        <p:spPr>
          <a:xfrm>
            <a:off x="119742" y="694730"/>
            <a:ext cx="8382001" cy="8090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rPr>
              <a:t>自然言語処理における分散表現のプーリング例</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pic>
        <p:nvPicPr>
          <p:cNvPr id="17" name="グラフィックス 16" descr="バッジ 1 枠線">
            <a:extLst>
              <a:ext uri="{FF2B5EF4-FFF2-40B4-BE49-F238E27FC236}">
                <a16:creationId xmlns:a16="http://schemas.microsoft.com/office/drawing/2014/main" id="{71470A9E-A675-318E-C176-111C501952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424" y="2702272"/>
            <a:ext cx="483171" cy="483171"/>
          </a:xfrm>
          <a:prstGeom prst="rect">
            <a:avLst/>
          </a:prstGeom>
        </p:spPr>
      </p:pic>
      <p:pic>
        <p:nvPicPr>
          <p:cNvPr id="19" name="グラフィックス 18" descr="バッジ 枠線">
            <a:extLst>
              <a:ext uri="{FF2B5EF4-FFF2-40B4-BE49-F238E27FC236}">
                <a16:creationId xmlns:a16="http://schemas.microsoft.com/office/drawing/2014/main" id="{7519AAC9-33F8-396D-6A8D-87C935EF99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7867" y="1503766"/>
            <a:ext cx="482400" cy="482400"/>
          </a:xfrm>
          <a:prstGeom prst="rect">
            <a:avLst/>
          </a:prstGeom>
        </p:spPr>
      </p:pic>
    </p:spTree>
    <p:extLst>
      <p:ext uri="{BB962C8B-B14F-4D97-AF65-F5344CB8AC3E}">
        <p14:creationId xmlns:p14="http://schemas.microsoft.com/office/powerpoint/2010/main" val="38519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A58F8-DEAA-4C87-2803-44BCC2AE00AB}"/>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5D8A15B-CBE6-0588-C5E7-276F236F079B}"/>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716BA4C8-800D-DC62-039C-FFA79644DCA4}"/>
              </a:ext>
            </a:extLst>
          </p:cNvPr>
          <p:cNvSpPr>
            <a:spLocks noGrp="1"/>
          </p:cNvSpPr>
          <p:nvPr>
            <p:ph type="sldNum" sz="quarter" idx="12"/>
          </p:nvPr>
        </p:nvSpPr>
        <p:spPr/>
        <p:txBody>
          <a:bodyPr/>
          <a:lstStyle/>
          <a:p>
            <a:fld id="{84E5AB44-6C43-4864-84E5-D75B94A07FCF}"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13BE1B2-BD1B-1CB5-321E-7740A7EA332F}"/>
                  </a:ext>
                </a:extLst>
              </p:cNvPr>
              <p:cNvSpPr txBox="1"/>
              <p:nvPr/>
            </p:nvSpPr>
            <p:spPr>
              <a:xfrm>
                <a:off x="5784688" y="1784252"/>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C13BE1B2-BD1B-1CB5-321E-7740A7EA332F}"/>
                  </a:ext>
                </a:extLst>
              </p:cNvPr>
              <p:cNvSpPr txBox="1">
                <a:spLocks noRot="1" noChangeAspect="1" noMove="1" noResize="1" noEditPoints="1" noAdjustHandles="1" noChangeArrowheads="1" noChangeShapeType="1" noTextEdit="1"/>
              </p:cNvSpPr>
              <p:nvPr/>
            </p:nvSpPr>
            <p:spPr>
              <a:xfrm>
                <a:off x="5784688" y="1784252"/>
                <a:ext cx="2106731" cy="276999"/>
              </a:xfrm>
              <a:prstGeom prst="rect">
                <a:avLst/>
              </a:prstGeom>
              <a:blipFill>
                <a:blip r:embed="rId3"/>
                <a:stretch>
                  <a:fillRect l="-2023" r="-3179" b="-40000"/>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89BD8ACC-821D-7695-3773-27FFB3726BE1}"/>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B371F99A-E816-2657-7AD6-4DC3E1CA5F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2FA6ED8D-33A7-DCFC-6E9E-83D43CD784F4}"/>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4"/>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FEE8CEBF-4DB0-A301-D05D-9ADB57235DF1}"/>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pic>
        <p:nvPicPr>
          <p:cNvPr id="41" name="図 40">
            <a:extLst>
              <a:ext uri="{FF2B5EF4-FFF2-40B4-BE49-F238E27FC236}">
                <a16:creationId xmlns:a16="http://schemas.microsoft.com/office/drawing/2014/main" id="{9DFA8CD8-FF5D-A5BB-EBF6-2F9A4F9939E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p:sp>
        <p:nvSpPr>
          <p:cNvPr id="2" name="正方形/長方形 1">
            <a:extLst>
              <a:ext uri="{FF2B5EF4-FFF2-40B4-BE49-F238E27FC236}">
                <a16:creationId xmlns:a16="http://schemas.microsoft.com/office/drawing/2014/main" id="{2A0E2A90-F601-EDD2-F488-B65D65B958F9}"/>
              </a:ext>
            </a:extLst>
          </p:cNvPr>
          <p:cNvSpPr/>
          <p:nvPr/>
        </p:nvSpPr>
        <p:spPr>
          <a:xfrm>
            <a:off x="6225702" y="3148137"/>
            <a:ext cx="2393004" cy="1181010"/>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9AC81E6-4E57-A527-6DB4-FC562FA16E89}"/>
              </a:ext>
            </a:extLst>
          </p:cNvPr>
          <p:cNvSpPr txBox="1"/>
          <p:nvPr/>
        </p:nvSpPr>
        <p:spPr>
          <a:xfrm>
            <a:off x="6274571" y="3430714"/>
            <a:ext cx="2344135" cy="646331"/>
          </a:xfrm>
          <a:prstGeom prst="rect">
            <a:avLst/>
          </a:prstGeom>
          <a:noFill/>
        </p:spPr>
        <p:txBody>
          <a:bodyPr wrap="square" rtlCol="0">
            <a:spAutoFit/>
          </a:bodyPr>
          <a:lstStyle/>
          <a:p>
            <a:r>
              <a:rPr kumimoji="1" lang="ja-JP" altLang="en-US" dirty="0"/>
              <a:t>テキスト分類タスク</a:t>
            </a:r>
            <a:endParaRPr kumimoji="1" lang="en-US" altLang="ja-JP" dirty="0"/>
          </a:p>
          <a:p>
            <a:r>
              <a:rPr kumimoji="1" lang="ja-JP" altLang="en-US" dirty="0"/>
              <a:t>で有効性を確認</a:t>
            </a:r>
          </a:p>
        </p:txBody>
      </p:sp>
    </p:spTree>
    <p:extLst>
      <p:ext uri="{BB962C8B-B14F-4D97-AF65-F5344CB8AC3E}">
        <p14:creationId xmlns:p14="http://schemas.microsoft.com/office/powerpoint/2010/main" val="326621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AB4-914A-BEFB-1C13-CD20A6447AB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EE0A064-E8A0-4AD3-6BF6-2D00B1D1472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085E719B-CF7B-3459-330F-ACEF6B12C5B2}"/>
              </a:ext>
            </a:extLst>
          </p:cNvPr>
          <p:cNvSpPr>
            <a:spLocks noGrp="1"/>
          </p:cNvSpPr>
          <p:nvPr>
            <p:ph type="sldNum" sz="quarter" idx="12"/>
          </p:nvPr>
        </p:nvSpPr>
        <p:spPr/>
        <p:txBody>
          <a:bodyPr/>
          <a:lstStyle/>
          <a:p>
            <a:fld id="{84E5AB44-6C43-4864-84E5-D75B94A07FCF}" type="slidenum">
              <a:rPr kumimoji="1" lang="ja-JP" altLang="en-US" smtClean="0"/>
              <a:t>7</a:t>
            </a:fld>
            <a:endParaRPr kumimoji="1" lang="ja-JP" altLang="en-US"/>
          </a:p>
        </p:txBody>
      </p:sp>
      <p:pic>
        <p:nvPicPr>
          <p:cNvPr id="41" name="図 40">
            <a:extLst>
              <a:ext uri="{FF2B5EF4-FFF2-40B4-BE49-F238E27FC236}">
                <a16:creationId xmlns:a16="http://schemas.microsoft.com/office/drawing/2014/main" id="{D510D8E9-DCEC-8263-6E13-AC69E5512B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621BD8-9200-242A-0459-D07F1CF64E47}"/>
                  </a:ext>
                </a:extLst>
              </p:cNvPr>
              <p:cNvSpPr txBox="1"/>
              <p:nvPr/>
            </p:nvSpPr>
            <p:spPr>
              <a:xfrm>
                <a:off x="5784688" y="1787910"/>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4621BD8-9200-242A-0459-D07F1CF64E47}"/>
                  </a:ext>
                </a:extLst>
              </p:cNvPr>
              <p:cNvSpPr txBox="1">
                <a:spLocks noRot="1" noChangeAspect="1" noMove="1" noResize="1" noEditPoints="1" noAdjustHandles="1" noChangeArrowheads="1" noChangeShapeType="1" noTextEdit="1"/>
              </p:cNvSpPr>
              <p:nvPr/>
            </p:nvSpPr>
            <p:spPr>
              <a:xfrm>
                <a:off x="5784688" y="1787910"/>
                <a:ext cx="2106731" cy="276999"/>
              </a:xfrm>
              <a:prstGeom prst="rect">
                <a:avLst/>
              </a:prstGeom>
              <a:blipFill>
                <a:blip r:embed="rId4"/>
                <a:stretch>
                  <a:fillRect l="-2023" r="-3179" b="-369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7B3E391A-429D-1F7A-5421-E37AC966C42B}"/>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771968AA-BC94-D9C2-456B-A2FB4B2AAC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3A86D484-05C6-16AD-69E7-FB62B7C2E4BA}"/>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5"/>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45B76A3C-6E0A-F504-BB66-E5AAB1654343}"/>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sp>
        <p:nvSpPr>
          <p:cNvPr id="3" name="矢印: 下 2">
            <a:extLst>
              <a:ext uri="{FF2B5EF4-FFF2-40B4-BE49-F238E27FC236}">
                <a16:creationId xmlns:a16="http://schemas.microsoft.com/office/drawing/2014/main" id="{3ABF47C9-2DED-1D0C-DBF5-0180CBE906A3}"/>
              </a:ext>
            </a:extLst>
          </p:cNvPr>
          <p:cNvSpPr/>
          <p:nvPr/>
        </p:nvSpPr>
        <p:spPr>
          <a:xfrm rot="10800000">
            <a:off x="6575638" y="2778486"/>
            <a:ext cx="291598" cy="661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1AA70F3-0A32-2127-C8B6-417ED447ED56}"/>
              </a:ext>
            </a:extLst>
          </p:cNvPr>
          <p:cNvSpPr/>
          <p:nvPr/>
        </p:nvSpPr>
        <p:spPr>
          <a:xfrm>
            <a:off x="6225702" y="3148137"/>
            <a:ext cx="2393004" cy="118101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FC46B68-64C8-72C2-E353-A976795134D3}"/>
              </a:ext>
            </a:extLst>
          </p:cNvPr>
          <p:cNvSpPr/>
          <p:nvPr/>
        </p:nvSpPr>
        <p:spPr>
          <a:xfrm>
            <a:off x="6381345" y="3438984"/>
            <a:ext cx="699900" cy="5148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1D6428F3-9EB8-CFDB-DB5E-D30A6E92CFAE}"/>
              </a:ext>
            </a:extLst>
          </p:cNvPr>
          <p:cNvSpPr txBox="1"/>
          <p:nvPr/>
        </p:nvSpPr>
        <p:spPr>
          <a:xfrm>
            <a:off x="7334655" y="2778486"/>
            <a:ext cx="1284051" cy="369332"/>
          </a:xfrm>
          <a:prstGeom prst="rect">
            <a:avLst/>
          </a:prstGeom>
          <a:noFill/>
        </p:spPr>
        <p:txBody>
          <a:bodyPr wrap="square" rtlCol="0">
            <a:spAutoFit/>
          </a:bodyPr>
          <a:lstStyle/>
          <a:p>
            <a:pPr algn="r"/>
            <a:r>
              <a:rPr kumimoji="1" lang="ja-JP" altLang="en-US" dirty="0"/>
              <a:t>提案部分</a:t>
            </a:r>
          </a:p>
        </p:txBody>
      </p:sp>
      <p:sp>
        <p:nvSpPr>
          <p:cNvPr id="9" name="テキスト ボックス 8">
            <a:extLst>
              <a:ext uri="{FF2B5EF4-FFF2-40B4-BE49-F238E27FC236}">
                <a16:creationId xmlns:a16="http://schemas.microsoft.com/office/drawing/2014/main" id="{05C11AA9-A6BC-F4EB-7185-2A7B78D6B53D}"/>
              </a:ext>
            </a:extLst>
          </p:cNvPr>
          <p:cNvSpPr txBox="1"/>
          <p:nvPr/>
        </p:nvSpPr>
        <p:spPr>
          <a:xfrm>
            <a:off x="6274571" y="3959814"/>
            <a:ext cx="2344135" cy="369332"/>
          </a:xfrm>
          <a:prstGeom prst="rect">
            <a:avLst/>
          </a:prstGeom>
          <a:noFill/>
        </p:spPr>
        <p:txBody>
          <a:bodyPr wrap="square" rtlCol="0">
            <a:spAutoFit/>
          </a:bodyPr>
          <a:lstStyle/>
          <a:p>
            <a:pPr algn="ctr"/>
            <a:r>
              <a:rPr kumimoji="1" lang="ja-JP" altLang="en-US" dirty="0"/>
              <a:t>要約文の分散表現</a:t>
            </a:r>
          </a:p>
        </p:txBody>
      </p:sp>
    </p:spTree>
    <p:extLst>
      <p:ext uri="{BB962C8B-B14F-4D97-AF65-F5344CB8AC3E}">
        <p14:creationId xmlns:p14="http://schemas.microsoft.com/office/powerpoint/2010/main" val="203860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solidFill>
                  <a:srgbClr val="FFC000"/>
                </a:solidFill>
              </a:rPr>
              <a:t>要素技術</a:t>
            </a:r>
            <a:endParaRPr lang="en-US" altLang="ja-JP" sz="2400" dirty="0">
              <a:solidFill>
                <a:srgbClr val="FFC000"/>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8</a:t>
            </a:fld>
            <a:endParaRPr kumimoji="1" lang="ja-JP" altLang="en-US" dirty="0"/>
          </a:p>
        </p:txBody>
      </p:sp>
    </p:spTree>
    <p:extLst>
      <p:ext uri="{BB962C8B-B14F-4D97-AF65-F5344CB8AC3E}">
        <p14:creationId xmlns:p14="http://schemas.microsoft.com/office/powerpoint/2010/main" val="22549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B94DA915-3645-4E5F-F423-BC2E44E7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079" y="3233970"/>
            <a:ext cx="3114518" cy="2749260"/>
          </a:xfrm>
          <a:prstGeom prst="rect">
            <a:avLst/>
          </a:prstGeom>
        </p:spPr>
      </p:pic>
      <p:sp>
        <p:nvSpPr>
          <p:cNvPr id="2" name="タイトル 1">
            <a:extLst>
              <a:ext uri="{FF2B5EF4-FFF2-40B4-BE49-F238E27FC236}">
                <a16:creationId xmlns:a16="http://schemas.microsoft.com/office/drawing/2014/main" id="{4874BBAD-1734-4D03-8E8A-5D3353DC5488}"/>
              </a:ext>
            </a:extLst>
          </p:cNvPr>
          <p:cNvSpPr>
            <a:spLocks noGrp="1"/>
          </p:cNvSpPr>
          <p:nvPr>
            <p:ph type="title"/>
          </p:nvPr>
        </p:nvSpPr>
        <p:spPr>
          <a:xfrm>
            <a:off x="818347" y="596018"/>
            <a:ext cx="7883250" cy="914730"/>
          </a:xfrm>
        </p:spPr>
        <p:txBody>
          <a:bodyPr>
            <a:normAutofit fontScale="90000"/>
          </a:bodyPr>
          <a:lstStyle/>
          <a:p>
            <a:r>
              <a:rPr kumimoji="1" lang="en-US" altLang="ja-JP" sz="3600" b="1" dirty="0"/>
              <a:t>BERT</a:t>
            </a:r>
            <a:r>
              <a:rPr kumimoji="1" lang="en-US" altLang="ja-JP" sz="2700" baseline="50000" dirty="0">
                <a:effectLst>
                  <a:glow rad="38100">
                    <a:schemeClr val="bg1">
                      <a:lumMod val="65000"/>
                      <a:lumOff val="35000"/>
                      <a:alpha val="40000"/>
                    </a:schemeClr>
                  </a:glow>
                </a:effectLst>
              </a:rPr>
              <a:t>[1]</a:t>
            </a:r>
            <a:r>
              <a:rPr lang="ja-JP" altLang="en-US" sz="3600" dirty="0"/>
              <a:t> </a:t>
            </a:r>
            <a:r>
              <a:rPr lang="en-US" altLang="ja-JP" sz="2000" dirty="0"/>
              <a:t>(</a:t>
            </a:r>
            <a:r>
              <a:rPr lang="en-US" altLang="ja-JP" sz="2000" dirty="0">
                <a:solidFill>
                  <a:schemeClr val="tx1"/>
                </a:solidFill>
              </a:rPr>
              <a:t>Bidirectional Encoder Representations from Transformers</a:t>
            </a:r>
            <a:r>
              <a:rPr lang="en-US" altLang="ja-JP" sz="2000" dirty="0"/>
              <a:t>)</a:t>
            </a:r>
            <a:endParaRPr kumimoji="1" lang="ja-JP" altLang="en-US" sz="3600" dirty="0"/>
          </a:p>
        </p:txBody>
      </p:sp>
      <p:sp>
        <p:nvSpPr>
          <p:cNvPr id="4" name="スライド番号プレースホルダー 3">
            <a:extLst>
              <a:ext uri="{FF2B5EF4-FFF2-40B4-BE49-F238E27FC236}">
                <a16:creationId xmlns:a16="http://schemas.microsoft.com/office/drawing/2014/main" id="{B24036FD-4725-482C-93E8-4339C27723B3}"/>
              </a:ext>
            </a:extLst>
          </p:cNvPr>
          <p:cNvSpPr>
            <a:spLocks noGrp="1"/>
          </p:cNvSpPr>
          <p:nvPr>
            <p:ph type="sldNum" sz="quarter" idx="12"/>
          </p:nvPr>
        </p:nvSpPr>
        <p:spPr/>
        <p:txBody>
          <a:bodyPr/>
          <a:lstStyle/>
          <a:p>
            <a:fld id="{84E5AB44-6C43-4864-84E5-D75B94A07FCF}" type="slidenum">
              <a:rPr kumimoji="1" lang="ja-JP" altLang="en-US" smtClean="0"/>
              <a:pPr/>
              <a:t>9</a:t>
            </a:fld>
            <a:endParaRPr kumimoji="1" lang="ja-JP" altLang="en-US" dirty="0"/>
          </a:p>
        </p:txBody>
      </p:sp>
      <p:sp>
        <p:nvSpPr>
          <p:cNvPr id="13" name="テキスト ボックス 12">
            <a:extLst>
              <a:ext uri="{FF2B5EF4-FFF2-40B4-BE49-F238E27FC236}">
                <a16:creationId xmlns:a16="http://schemas.microsoft.com/office/drawing/2014/main" id="{76EADE3C-05FF-4032-8AD5-7C438B73F291}"/>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複数の双方向 </a:t>
            </a:r>
            <a:r>
              <a:rPr lang="en" altLang="ja-JP" sz="2400" dirty="0">
                <a:effectLst>
                  <a:glow rad="38100">
                    <a:schemeClr val="bg1">
                      <a:lumMod val="50000"/>
                      <a:lumOff val="50000"/>
                      <a:alpha val="20000"/>
                    </a:schemeClr>
                  </a:glow>
                </a:effectLst>
              </a:rPr>
              <a:t>Transformer</a:t>
            </a:r>
            <a:r>
              <a:rPr lang="en-US" altLang="ja-JP" sz="2400" dirty="0"/>
              <a:t> </a:t>
            </a:r>
            <a:r>
              <a:rPr lang="ja-JP" altLang="en-US" sz="2400" dirty="0"/>
              <a:t>に基づく</a:t>
            </a:r>
            <a:endParaRPr lang="en-US" altLang="ja-JP" sz="2400" dirty="0"/>
          </a:p>
          <a:p>
            <a:r>
              <a:rPr lang="ja-JP" altLang="en-US" sz="2400" dirty="0"/>
              <a:t>　汎用言語モデル</a:t>
            </a:r>
            <a:endParaRPr lang="en-US" altLang="ja-JP" sz="2400" dirty="0"/>
          </a:p>
          <a:p>
            <a:endParaRPr lang="en-US" altLang="ja-JP" sz="2400" dirty="0"/>
          </a:p>
          <a:p>
            <a:pPr marL="285750" indent="-285750">
              <a:buFont typeface="Arial" panose="020B0604020202020204" pitchFamily="34" charset="0"/>
              <a:buChar char="•"/>
            </a:pPr>
            <a:r>
              <a:rPr lang="ja-JP" altLang="en-US" sz="2400" dirty="0"/>
              <a:t>事前学習済みモデルを他のタスクに</a:t>
            </a:r>
            <a:endParaRPr lang="en-US" altLang="ja-JP" sz="2400" dirty="0"/>
          </a:p>
          <a:p>
            <a:r>
              <a:rPr lang="ja-JP" altLang="en-US" sz="2400" dirty="0"/>
              <a:t>　転移させることが容易</a:t>
            </a:r>
            <a:endParaRPr lang="en-US" altLang="ja-JP" sz="2400" dirty="0"/>
          </a:p>
          <a:p>
            <a:endParaRPr lang="en-US" altLang="ja-JP" sz="2400" dirty="0"/>
          </a:p>
          <a:p>
            <a:pPr marL="342900" indent="-342900">
              <a:buFont typeface="Arial" panose="020B0604020202020204" pitchFamily="34" charset="0"/>
              <a:buChar char="•"/>
            </a:pPr>
            <a:r>
              <a:rPr lang="ja-JP" altLang="en-US" sz="2400" dirty="0">
                <a:solidFill>
                  <a:schemeClr val="tx1"/>
                </a:solidFill>
              </a:rPr>
              <a:t>東北大学による事前学習モデル</a:t>
            </a:r>
            <a:br>
              <a:rPr lang="en-US" altLang="ja-JP" sz="2400" dirty="0">
                <a:solidFill>
                  <a:schemeClr val="tx1"/>
                </a:solidFill>
              </a:rPr>
            </a:br>
            <a:r>
              <a:rPr lang="en-US" altLang="ja-JP" sz="2400" dirty="0">
                <a:solidFill>
                  <a:schemeClr val="tx1"/>
                </a:solidFill>
              </a:rPr>
              <a:t>BERT-base</a:t>
            </a:r>
            <a:r>
              <a:rPr lang="en-US" altLang="ja-JP" sz="2400" baseline="30000" dirty="0">
                <a:solidFill>
                  <a:schemeClr val="tx1"/>
                </a:solidFill>
              </a:rPr>
              <a:t>[2]</a:t>
            </a:r>
            <a:r>
              <a:rPr lang="en-US" altLang="ja-JP" sz="2400" dirty="0">
                <a:solidFill>
                  <a:schemeClr val="tx1"/>
                </a:solidFill>
              </a:rPr>
              <a:t> </a:t>
            </a:r>
            <a:r>
              <a:rPr lang="ja-JP" altLang="en-US" sz="2400" dirty="0">
                <a:solidFill>
                  <a:schemeClr val="tx1"/>
                </a:solidFill>
              </a:rPr>
              <a:t>を使用</a:t>
            </a:r>
            <a:endParaRPr lang="en-US" altLang="ja-JP" sz="2400" dirty="0">
              <a:solidFill>
                <a:schemeClr val="tx1"/>
              </a:solidFill>
            </a:endParaRPr>
          </a:p>
          <a:p>
            <a:pPr marL="342900" indent="-342900">
              <a:buFont typeface="Arial" panose="020B0604020202020204" pitchFamily="34" charset="0"/>
              <a:buChar char="•"/>
            </a:pPr>
            <a:endParaRPr lang="en-US" altLang="ja-JP" sz="2400" dirty="0"/>
          </a:p>
        </p:txBody>
      </p:sp>
      <p:sp>
        <p:nvSpPr>
          <p:cNvPr id="11" name="テキスト ボックス 10">
            <a:extLst>
              <a:ext uri="{FF2B5EF4-FFF2-40B4-BE49-F238E27FC236}">
                <a16:creationId xmlns:a16="http://schemas.microsoft.com/office/drawing/2014/main" id="{4E1D90F4-2C2B-1B8B-C22D-6D00B19440BB}"/>
              </a:ext>
            </a:extLst>
          </p:cNvPr>
          <p:cNvSpPr txBox="1"/>
          <p:nvPr/>
        </p:nvSpPr>
        <p:spPr>
          <a:xfrm>
            <a:off x="813315" y="5138598"/>
            <a:ext cx="4572000" cy="1123384"/>
          </a:xfrm>
          <a:prstGeom prst="rect">
            <a:avLst/>
          </a:prstGeom>
          <a:noFill/>
          <a:ln>
            <a:solidFill>
              <a:schemeClr val="tx1"/>
            </a:solidFill>
            <a:prstDash val="sysDash"/>
          </a:ln>
        </p:spPr>
        <p:txBody>
          <a:bodyPr wrap="square">
            <a:spAutoFit/>
          </a:bodyPr>
          <a:lstStyle/>
          <a:p>
            <a:r>
              <a:rPr lang="en" altLang="ja-JP" sz="1100" dirty="0"/>
              <a:t>[1]Devlin, Jacob and Chang, Ming-Wei and Lee, Kenton and Toutanova, Kristina. </a:t>
            </a:r>
          </a:p>
          <a:p>
            <a:r>
              <a:rPr lang="en" altLang="ja-JP" sz="1100" dirty="0"/>
              <a:t>BERT: Pre-training of Deep Bidirectional Transformers for Language Understanding. 2019.</a:t>
            </a:r>
            <a:br>
              <a:rPr lang="en" altLang="ja-JP" sz="1100" dirty="0"/>
            </a:br>
            <a:endParaRPr lang="en" altLang="ja-JP" sz="1100" dirty="0"/>
          </a:p>
          <a:p>
            <a:r>
              <a:rPr kumimoji="1" lang="en-US" altLang="ja-JP" sz="1200" b="0" i="0" u="none" strike="noStrike" kern="1200" cap="none" spc="0" normalizeH="0" baseline="0" noProof="0" dirty="0">
                <a:ln>
                  <a:noFill/>
                </a:ln>
                <a:effectLst/>
                <a:uLnTx/>
                <a:uFillTx/>
                <a:latin typeface="游ゴシック" panose="020F0502020204030204"/>
                <a:ea typeface="游ゴシック" panose="020B0400000000000000" pitchFamily="50" charset="-128"/>
                <a:cs typeface="+mn-cs"/>
              </a:rPr>
              <a:t>[2]https://huggingface.co/cl-tohoku/bert-base-japanese-v3</a:t>
            </a:r>
            <a:endParaRPr kumimoji="1" lang="ja-JP" altLang="en-US" sz="1100" dirty="0"/>
          </a:p>
        </p:txBody>
      </p:sp>
    </p:spTree>
    <p:extLst>
      <p:ext uri="{BB962C8B-B14F-4D97-AF65-F5344CB8AC3E}">
        <p14:creationId xmlns:p14="http://schemas.microsoft.com/office/powerpoint/2010/main" val="307448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メッシュ">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メッシュ">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スケール">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メッシュ</Template>
  <TotalTime>35403</TotalTime>
  <Words>5718</Words>
  <Application>Microsoft Office PowerPoint</Application>
  <PresentationFormat>画面に合わせる (4:3)</PresentationFormat>
  <Paragraphs>536</Paragraphs>
  <Slides>33</Slides>
  <Notes>32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33</vt:i4>
      </vt:variant>
    </vt:vector>
  </HeadingPairs>
  <TitlesOfParts>
    <vt:vector size="41" baseType="lpstr">
      <vt:lpstr>Helvetica Neue</vt:lpstr>
      <vt:lpstr>游ゴシック</vt:lpstr>
      <vt:lpstr>Arial</vt:lpstr>
      <vt:lpstr>Cambria Math</vt:lpstr>
      <vt:lpstr>Century Gothic</vt:lpstr>
      <vt:lpstr>Courier New</vt:lpstr>
      <vt:lpstr>Lato</vt:lpstr>
      <vt:lpstr>メッシュ</vt:lpstr>
      <vt:lpstr>BERT を用いた原文と要約文の 分散表現の最適な統合手法の検討 </vt:lpstr>
      <vt:lpstr>発表の流れ</vt:lpstr>
      <vt:lpstr>発表の流れ</vt:lpstr>
      <vt:lpstr>PowerPoint プレゼンテーション</vt:lpstr>
      <vt:lpstr>PowerPoint プレゼンテーション</vt:lpstr>
      <vt:lpstr>PowerPoint プレゼンテーション</vt:lpstr>
      <vt:lpstr>PowerPoint プレゼンテーション</vt:lpstr>
      <vt:lpstr>発表の流れ</vt:lpstr>
      <vt:lpstr>BERT[1] (Bidirectional Encoder Representations from Transformers)</vt:lpstr>
      <vt:lpstr>PLaMo</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まとめ</vt:lpstr>
      <vt:lpstr>今後の課題</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 Y</dc:creator>
  <cp:lastModifiedBy>YUSEI TAKAYAMA</cp:lastModifiedBy>
  <cp:revision>665</cp:revision>
  <dcterms:created xsi:type="dcterms:W3CDTF">2020-01-13T19:40:26Z</dcterms:created>
  <dcterms:modified xsi:type="dcterms:W3CDTF">2024-12-01T21:37:22Z</dcterms:modified>
</cp:coreProperties>
</file>