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7" r:id="rId13"/>
    <p:sldId id="276" r:id="rId14"/>
    <p:sldId id="273" r:id="rId15"/>
    <p:sldId id="275" r:id="rId16"/>
    <p:sldId id="274" r:id="rId17"/>
    <p:sldId id="278" r:id="rId18"/>
    <p:sldId id="279" r:id="rId19"/>
    <p:sldId id="280" r:id="rId20"/>
    <p:sldId id="281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</p:sldIdLst>
  <p:sldSz cx="6840538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CDFD6548-6807-49DE-B838-1C81FE04CFC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72"/>
            <p14:sldId id="277"/>
            <p14:sldId id="276"/>
            <p14:sldId id="273"/>
            <p14:sldId id="275"/>
            <p14:sldId id="274"/>
            <p14:sldId id="278"/>
            <p14:sldId id="279"/>
            <p14:sldId id="280"/>
            <p14:sldId id="281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4660"/>
  </p:normalViewPr>
  <p:slideViewPr>
    <p:cSldViewPr snapToGrid="0">
      <p:cViewPr varScale="1">
        <p:scale>
          <a:sx n="67" d="100"/>
          <a:sy n="67" d="100"/>
        </p:scale>
        <p:origin x="3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829E420-4C02-4169-A26F-982B678407AA}" type="datetimeFigureOut">
              <a:rPr lang="he-IL" smtClean="0"/>
              <a:t>ד'/סיון/תש"ף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2540000" y="1143000"/>
            <a:ext cx="177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865822-C8C7-4C90-83F5-568EFEADD4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244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605036" rtl="1" eaLnBrk="1" latinLnBrk="0" hangingPunct="1">
      <a:defRPr sz="794" kern="1200">
        <a:solidFill>
          <a:schemeClr val="tx1"/>
        </a:solidFill>
        <a:latin typeface="+mn-lt"/>
        <a:ea typeface="+mn-ea"/>
        <a:cs typeface="+mn-cs"/>
      </a:defRPr>
    </a:lvl1pPr>
    <a:lvl2pPr marL="302518" algn="r" defTabSz="605036" rtl="1" eaLnBrk="1" latinLnBrk="0" hangingPunct="1">
      <a:defRPr sz="794" kern="1200">
        <a:solidFill>
          <a:schemeClr val="tx1"/>
        </a:solidFill>
        <a:latin typeface="+mn-lt"/>
        <a:ea typeface="+mn-ea"/>
        <a:cs typeface="+mn-cs"/>
      </a:defRPr>
    </a:lvl2pPr>
    <a:lvl3pPr marL="605036" algn="r" defTabSz="605036" rtl="1" eaLnBrk="1" latinLnBrk="0" hangingPunct="1">
      <a:defRPr sz="794" kern="1200">
        <a:solidFill>
          <a:schemeClr val="tx1"/>
        </a:solidFill>
        <a:latin typeface="+mn-lt"/>
        <a:ea typeface="+mn-ea"/>
        <a:cs typeface="+mn-cs"/>
      </a:defRPr>
    </a:lvl3pPr>
    <a:lvl4pPr marL="907552" algn="r" defTabSz="605036" rtl="1" eaLnBrk="1" latinLnBrk="0" hangingPunct="1">
      <a:defRPr sz="794" kern="1200">
        <a:solidFill>
          <a:schemeClr val="tx1"/>
        </a:solidFill>
        <a:latin typeface="+mn-lt"/>
        <a:ea typeface="+mn-ea"/>
        <a:cs typeface="+mn-cs"/>
      </a:defRPr>
    </a:lvl4pPr>
    <a:lvl5pPr marL="1210070" algn="r" defTabSz="605036" rtl="1" eaLnBrk="1" latinLnBrk="0" hangingPunct="1">
      <a:defRPr sz="794" kern="1200">
        <a:solidFill>
          <a:schemeClr val="tx1"/>
        </a:solidFill>
        <a:latin typeface="+mn-lt"/>
        <a:ea typeface="+mn-ea"/>
        <a:cs typeface="+mn-cs"/>
      </a:defRPr>
    </a:lvl5pPr>
    <a:lvl6pPr marL="1512587" algn="r" defTabSz="605036" rtl="1" eaLnBrk="1" latinLnBrk="0" hangingPunct="1">
      <a:defRPr sz="794" kern="1200">
        <a:solidFill>
          <a:schemeClr val="tx1"/>
        </a:solidFill>
        <a:latin typeface="+mn-lt"/>
        <a:ea typeface="+mn-ea"/>
        <a:cs typeface="+mn-cs"/>
      </a:defRPr>
    </a:lvl6pPr>
    <a:lvl7pPr marL="1815105" algn="r" defTabSz="605036" rtl="1" eaLnBrk="1" latinLnBrk="0" hangingPunct="1">
      <a:defRPr sz="794" kern="1200">
        <a:solidFill>
          <a:schemeClr val="tx1"/>
        </a:solidFill>
        <a:latin typeface="+mn-lt"/>
        <a:ea typeface="+mn-ea"/>
        <a:cs typeface="+mn-cs"/>
      </a:defRPr>
    </a:lvl7pPr>
    <a:lvl8pPr marL="2117623" algn="r" defTabSz="605036" rtl="1" eaLnBrk="1" latinLnBrk="0" hangingPunct="1">
      <a:defRPr sz="794" kern="1200">
        <a:solidFill>
          <a:schemeClr val="tx1"/>
        </a:solidFill>
        <a:latin typeface="+mn-lt"/>
        <a:ea typeface="+mn-ea"/>
        <a:cs typeface="+mn-cs"/>
      </a:defRPr>
    </a:lvl8pPr>
    <a:lvl9pPr marL="2420141" algn="r" defTabSz="605036" rtl="1" eaLnBrk="1" latinLnBrk="0" hangingPunct="1">
      <a:defRPr sz="7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349365"/>
            <a:ext cx="5031703" cy="477980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90" y="7351086"/>
            <a:ext cx="1726466" cy="47970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4486471"/>
            <a:ext cx="5031703" cy="28759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112290" y="4486471"/>
            <a:ext cx="1726467" cy="28759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707" y="4735265"/>
            <a:ext cx="4540361" cy="2378399"/>
          </a:xfrm>
        </p:spPr>
        <p:txBody>
          <a:bodyPr anchor="b">
            <a:noAutofit/>
          </a:bodyPr>
          <a:lstStyle>
            <a:lvl1pPr algn="r">
              <a:defRPr sz="3591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707" y="7611251"/>
            <a:ext cx="4569411" cy="1936031"/>
          </a:xfrm>
        </p:spPr>
        <p:txBody>
          <a:bodyPr>
            <a:normAutofit/>
          </a:bodyPr>
          <a:lstStyle>
            <a:lvl1pPr marL="0" indent="0" algn="r">
              <a:buNone/>
              <a:defRPr sz="1496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08041" y="10282523"/>
            <a:ext cx="1539121" cy="632461"/>
          </a:xfrm>
        </p:spPr>
        <p:txBody>
          <a:bodyPr/>
          <a:lstStyle/>
          <a:p>
            <a:fld id="{78ABE3C1-DBE1-495D-B57B-2849774B866A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032" y="10282525"/>
            <a:ext cx="3008569" cy="6324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44412" y="4764068"/>
            <a:ext cx="1025103" cy="23495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9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" y="7919509"/>
            <a:ext cx="6853980" cy="2904920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034" y="8161350"/>
            <a:ext cx="5157911" cy="943139"/>
          </a:xfrm>
        </p:spPr>
        <p:txBody>
          <a:bodyPr anchor="b">
            <a:normAutofit/>
          </a:bodyPr>
          <a:lstStyle>
            <a:lvl1pPr>
              <a:defRPr sz="1795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714" y="1055932"/>
            <a:ext cx="5159230" cy="6217776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9032" y="9104488"/>
            <a:ext cx="5157912" cy="948919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77325" y="8160819"/>
            <a:ext cx="860181" cy="188943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1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" y="7919509"/>
            <a:ext cx="6853980" cy="2904920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190" y="1055929"/>
            <a:ext cx="5159230" cy="6223275"/>
          </a:xfrm>
        </p:spPr>
        <p:txBody>
          <a:bodyPr anchor="ctr"/>
          <a:lstStyle>
            <a:lvl1pPr>
              <a:defRPr sz="2394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714" y="8159138"/>
            <a:ext cx="5153707" cy="1908449"/>
          </a:xfrm>
        </p:spPr>
        <p:txBody>
          <a:bodyPr anchor="ctr"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77325" y="8161349"/>
            <a:ext cx="860181" cy="188943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558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" y="7919509"/>
            <a:ext cx="6853980" cy="2904920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475" y="1068724"/>
            <a:ext cx="4806590" cy="5258992"/>
          </a:xfrm>
        </p:spPr>
        <p:txBody>
          <a:bodyPr anchor="ctr"/>
          <a:lstStyle>
            <a:lvl1pPr>
              <a:defRPr sz="2394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40189" y="6341086"/>
            <a:ext cx="4479364" cy="950909"/>
          </a:xfrm>
        </p:spPr>
        <p:txBody>
          <a:bodyPr anchor="t">
            <a:normAutofit/>
          </a:bodyPr>
          <a:lstStyle>
            <a:lvl1pPr marL="0" indent="0">
              <a:buNone/>
              <a:defRPr sz="104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714" y="8159138"/>
            <a:ext cx="5164755" cy="1908449"/>
          </a:xfrm>
        </p:spPr>
        <p:txBody>
          <a:bodyPr anchor="ctr">
            <a:normAutofit/>
          </a:bodyPr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77325" y="8158421"/>
            <a:ext cx="860181" cy="188943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02682" y="1295869"/>
            <a:ext cx="399031" cy="1012935"/>
          </a:xfrm>
          <a:prstGeom prst="rect">
            <a:avLst/>
          </a:prstGeom>
        </p:spPr>
        <p:txBody>
          <a:bodyPr vert="horz" lIns="68405" tIns="34203" rIns="68405" bIns="3420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38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12088" y="5194057"/>
            <a:ext cx="342027" cy="1012937"/>
          </a:xfrm>
          <a:prstGeom prst="rect">
            <a:avLst/>
          </a:prstGeom>
        </p:spPr>
        <p:txBody>
          <a:bodyPr vert="horz" lIns="68405" tIns="34203" rIns="68405" bIns="3420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386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9958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" y="7919509"/>
            <a:ext cx="6853980" cy="2904920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713" y="8159138"/>
            <a:ext cx="5159230" cy="1021658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714" y="9180793"/>
            <a:ext cx="5159230" cy="886794"/>
          </a:xfrm>
        </p:spPr>
        <p:txBody>
          <a:bodyPr anchor="t"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77325" y="8158421"/>
            <a:ext cx="860181" cy="188943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24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055935"/>
            <a:ext cx="6853980" cy="2904920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97714" y="1304723"/>
            <a:ext cx="5159230" cy="187237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98455" y="4035085"/>
            <a:ext cx="1641729" cy="998187"/>
          </a:xfrm>
        </p:spPr>
        <p:txBody>
          <a:bodyPr anchor="b">
            <a:noAutofit/>
          </a:bodyPr>
          <a:lstStyle>
            <a:lvl1pPr marL="0" indent="0">
              <a:buNone/>
              <a:defRPr sz="1795" b="0">
                <a:solidFill>
                  <a:schemeClr val="tx1"/>
                </a:solidFill>
              </a:defRPr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403802" y="5223014"/>
            <a:ext cx="1641729" cy="5046717"/>
          </a:xfrm>
        </p:spPr>
        <p:txBody>
          <a:bodyPr anchor="t">
            <a:normAutofit/>
          </a:bodyPr>
          <a:lstStyle>
            <a:lvl1pPr marL="0" indent="0">
              <a:buNone/>
              <a:defRPr sz="1047"/>
            </a:lvl1pPr>
            <a:lvl2pPr marL="342031" indent="0">
              <a:buNone/>
              <a:defRPr sz="898"/>
            </a:lvl2pPr>
            <a:lvl3pPr marL="684063" indent="0">
              <a:buNone/>
              <a:defRPr sz="748"/>
            </a:lvl3pPr>
            <a:lvl4pPr marL="1026094" indent="0">
              <a:buNone/>
              <a:defRPr sz="673"/>
            </a:lvl4pPr>
            <a:lvl5pPr marL="1368125" indent="0">
              <a:buNone/>
              <a:defRPr sz="673"/>
            </a:lvl5pPr>
            <a:lvl6pPr marL="1710157" indent="0">
              <a:buNone/>
              <a:defRPr sz="673"/>
            </a:lvl6pPr>
            <a:lvl7pPr marL="2052188" indent="0">
              <a:buNone/>
              <a:defRPr sz="673"/>
            </a:lvl7pPr>
            <a:lvl8pPr marL="2394219" indent="0">
              <a:buNone/>
              <a:defRPr sz="673"/>
            </a:lvl8pPr>
            <a:lvl9pPr marL="2736251" indent="0">
              <a:buNone/>
              <a:defRPr sz="673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53313" y="4047875"/>
            <a:ext cx="1641729" cy="998187"/>
          </a:xfrm>
        </p:spPr>
        <p:txBody>
          <a:bodyPr anchor="b">
            <a:noAutofit/>
          </a:bodyPr>
          <a:lstStyle>
            <a:lvl1pPr marL="0" indent="0">
              <a:buNone/>
              <a:defRPr sz="1795" b="0">
                <a:solidFill>
                  <a:schemeClr val="tx1"/>
                </a:solidFill>
              </a:defRPr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154283" y="5210224"/>
            <a:ext cx="1641729" cy="5046717"/>
          </a:xfrm>
        </p:spPr>
        <p:txBody>
          <a:bodyPr anchor="t">
            <a:normAutofit/>
          </a:bodyPr>
          <a:lstStyle>
            <a:lvl1pPr marL="0" indent="0">
              <a:buNone/>
              <a:defRPr sz="1047"/>
            </a:lvl1pPr>
            <a:lvl2pPr marL="342031" indent="0">
              <a:buNone/>
              <a:defRPr sz="898"/>
            </a:lvl2pPr>
            <a:lvl3pPr marL="684063" indent="0">
              <a:buNone/>
              <a:defRPr sz="748"/>
            </a:lvl3pPr>
            <a:lvl4pPr marL="1026094" indent="0">
              <a:buNone/>
              <a:defRPr sz="673"/>
            </a:lvl4pPr>
            <a:lvl5pPr marL="1368125" indent="0">
              <a:buNone/>
              <a:defRPr sz="673"/>
            </a:lvl5pPr>
            <a:lvl6pPr marL="1710157" indent="0">
              <a:buNone/>
              <a:defRPr sz="673"/>
            </a:lvl6pPr>
            <a:lvl7pPr marL="2052188" indent="0">
              <a:buNone/>
              <a:defRPr sz="673"/>
            </a:lvl7pPr>
            <a:lvl8pPr marL="2394219" indent="0">
              <a:buNone/>
              <a:defRPr sz="673"/>
            </a:lvl8pPr>
            <a:lvl9pPr marL="2736251" indent="0">
              <a:buNone/>
              <a:defRPr sz="673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909622" y="4047875"/>
            <a:ext cx="1641729" cy="998187"/>
          </a:xfrm>
        </p:spPr>
        <p:txBody>
          <a:bodyPr anchor="b">
            <a:noAutofit/>
          </a:bodyPr>
          <a:lstStyle>
            <a:lvl1pPr marL="0" indent="0">
              <a:buNone/>
              <a:defRPr sz="1795" b="0">
                <a:solidFill>
                  <a:schemeClr val="tx1"/>
                </a:solidFill>
              </a:defRPr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3915146" y="5210222"/>
            <a:ext cx="1641729" cy="5046717"/>
          </a:xfrm>
        </p:spPr>
        <p:txBody>
          <a:bodyPr anchor="t">
            <a:normAutofit/>
          </a:bodyPr>
          <a:lstStyle>
            <a:lvl1pPr marL="0" indent="0">
              <a:buNone/>
              <a:defRPr sz="1047"/>
            </a:lvl1pPr>
            <a:lvl2pPr marL="342031" indent="0">
              <a:buNone/>
              <a:defRPr sz="898"/>
            </a:lvl2pPr>
            <a:lvl3pPr marL="684063" indent="0">
              <a:buNone/>
              <a:defRPr sz="748"/>
            </a:lvl3pPr>
            <a:lvl4pPr marL="1026094" indent="0">
              <a:buNone/>
              <a:defRPr sz="673"/>
            </a:lvl4pPr>
            <a:lvl5pPr marL="1368125" indent="0">
              <a:buNone/>
              <a:defRPr sz="673"/>
            </a:lvl5pPr>
            <a:lvl6pPr marL="1710157" indent="0">
              <a:buNone/>
              <a:defRPr sz="673"/>
            </a:lvl6pPr>
            <a:lvl7pPr marL="2052188" indent="0">
              <a:buNone/>
              <a:defRPr sz="673"/>
            </a:lvl7pPr>
            <a:lvl8pPr marL="2394219" indent="0">
              <a:buNone/>
              <a:defRPr sz="673"/>
            </a:lvl8pPr>
            <a:lvl9pPr marL="2736251" indent="0">
              <a:buNone/>
              <a:defRPr sz="673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01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" y="1055935"/>
            <a:ext cx="6853980" cy="2904920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97714" y="1304723"/>
            <a:ext cx="5159230" cy="187237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398277" y="7444032"/>
            <a:ext cx="1640006" cy="998187"/>
          </a:xfrm>
        </p:spPr>
        <p:txBody>
          <a:bodyPr anchor="b">
            <a:noAutofit/>
          </a:bodyPr>
          <a:lstStyle>
            <a:lvl1pPr marL="0" indent="0">
              <a:buNone/>
              <a:defRPr sz="1795" b="0">
                <a:solidFill>
                  <a:schemeClr val="tx1"/>
                </a:solidFill>
              </a:defRPr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398277" y="4047875"/>
            <a:ext cx="1640006" cy="2639836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197"/>
            </a:lvl1pPr>
            <a:lvl2pPr marL="342031" indent="0">
              <a:buNone/>
              <a:defRPr sz="1197"/>
            </a:lvl2pPr>
            <a:lvl3pPr marL="684063" indent="0">
              <a:buNone/>
              <a:defRPr sz="1197"/>
            </a:lvl3pPr>
            <a:lvl4pPr marL="1026094" indent="0">
              <a:buNone/>
              <a:defRPr sz="1197"/>
            </a:lvl4pPr>
            <a:lvl5pPr marL="1368125" indent="0">
              <a:buNone/>
              <a:defRPr sz="1197"/>
            </a:lvl5pPr>
            <a:lvl6pPr marL="1710157" indent="0">
              <a:buNone/>
              <a:defRPr sz="1197"/>
            </a:lvl6pPr>
            <a:lvl7pPr marL="2052188" indent="0">
              <a:buNone/>
              <a:defRPr sz="1197"/>
            </a:lvl7pPr>
            <a:lvl8pPr marL="2394219" indent="0">
              <a:buNone/>
              <a:defRPr sz="1197"/>
            </a:lvl8pPr>
            <a:lvl9pPr marL="2736251" indent="0">
              <a:buNone/>
              <a:defRPr sz="1197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398277" y="8442219"/>
            <a:ext cx="1640006" cy="1840302"/>
          </a:xfrm>
        </p:spPr>
        <p:txBody>
          <a:bodyPr anchor="t">
            <a:normAutofit/>
          </a:bodyPr>
          <a:lstStyle>
            <a:lvl1pPr marL="0" indent="0">
              <a:buNone/>
              <a:defRPr sz="1047"/>
            </a:lvl1pPr>
            <a:lvl2pPr marL="342031" indent="0">
              <a:buNone/>
              <a:defRPr sz="898"/>
            </a:lvl2pPr>
            <a:lvl3pPr marL="684063" indent="0">
              <a:buNone/>
              <a:defRPr sz="748"/>
            </a:lvl3pPr>
            <a:lvl4pPr marL="1026094" indent="0">
              <a:buNone/>
              <a:defRPr sz="673"/>
            </a:lvl4pPr>
            <a:lvl5pPr marL="1368125" indent="0">
              <a:buNone/>
              <a:defRPr sz="673"/>
            </a:lvl5pPr>
            <a:lvl6pPr marL="1710157" indent="0">
              <a:buNone/>
              <a:defRPr sz="673"/>
            </a:lvl6pPr>
            <a:lvl7pPr marL="2052188" indent="0">
              <a:buNone/>
              <a:defRPr sz="673"/>
            </a:lvl7pPr>
            <a:lvl8pPr marL="2394219" indent="0">
              <a:buNone/>
              <a:defRPr sz="673"/>
            </a:lvl8pPr>
            <a:lvl9pPr marL="2736251" indent="0">
              <a:buNone/>
              <a:defRPr sz="673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47391" y="7444032"/>
            <a:ext cx="1657072" cy="998187"/>
          </a:xfrm>
        </p:spPr>
        <p:txBody>
          <a:bodyPr anchor="b">
            <a:noAutofit/>
          </a:bodyPr>
          <a:lstStyle>
            <a:lvl1pPr marL="0" indent="0">
              <a:buNone/>
              <a:defRPr sz="1795" b="0">
                <a:solidFill>
                  <a:schemeClr val="tx1"/>
                </a:solidFill>
              </a:defRPr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147391" y="4047875"/>
            <a:ext cx="1657072" cy="2639836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197"/>
            </a:lvl1pPr>
            <a:lvl2pPr marL="342031" indent="0">
              <a:buNone/>
              <a:defRPr sz="1197"/>
            </a:lvl2pPr>
            <a:lvl3pPr marL="684063" indent="0">
              <a:buNone/>
              <a:defRPr sz="1197"/>
            </a:lvl3pPr>
            <a:lvl4pPr marL="1026094" indent="0">
              <a:buNone/>
              <a:defRPr sz="1197"/>
            </a:lvl4pPr>
            <a:lvl5pPr marL="1368125" indent="0">
              <a:buNone/>
              <a:defRPr sz="1197"/>
            </a:lvl5pPr>
            <a:lvl6pPr marL="1710157" indent="0">
              <a:buNone/>
              <a:defRPr sz="1197"/>
            </a:lvl6pPr>
            <a:lvl7pPr marL="2052188" indent="0">
              <a:buNone/>
              <a:defRPr sz="1197"/>
            </a:lvl7pPr>
            <a:lvl8pPr marL="2394219" indent="0">
              <a:buNone/>
              <a:defRPr sz="1197"/>
            </a:lvl8pPr>
            <a:lvl9pPr marL="2736251" indent="0">
              <a:buNone/>
              <a:defRPr sz="1197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146633" y="8442217"/>
            <a:ext cx="1659267" cy="1840302"/>
          </a:xfrm>
        </p:spPr>
        <p:txBody>
          <a:bodyPr anchor="t">
            <a:normAutofit/>
          </a:bodyPr>
          <a:lstStyle>
            <a:lvl1pPr marL="0" indent="0">
              <a:buNone/>
              <a:defRPr sz="1047"/>
            </a:lvl1pPr>
            <a:lvl2pPr marL="342031" indent="0">
              <a:buNone/>
              <a:defRPr sz="898"/>
            </a:lvl2pPr>
            <a:lvl3pPr marL="684063" indent="0">
              <a:buNone/>
              <a:defRPr sz="748"/>
            </a:lvl3pPr>
            <a:lvl4pPr marL="1026094" indent="0">
              <a:buNone/>
              <a:defRPr sz="673"/>
            </a:lvl4pPr>
            <a:lvl5pPr marL="1368125" indent="0">
              <a:buNone/>
              <a:defRPr sz="673"/>
            </a:lvl5pPr>
            <a:lvl6pPr marL="1710157" indent="0">
              <a:buNone/>
              <a:defRPr sz="673"/>
            </a:lvl6pPr>
            <a:lvl7pPr marL="2052188" indent="0">
              <a:buNone/>
              <a:defRPr sz="673"/>
            </a:lvl7pPr>
            <a:lvl8pPr marL="2394219" indent="0">
              <a:buNone/>
              <a:defRPr sz="673"/>
            </a:lvl8pPr>
            <a:lvl9pPr marL="2736251" indent="0">
              <a:buNone/>
              <a:defRPr sz="673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913282" y="7444032"/>
            <a:ext cx="1641559" cy="998187"/>
          </a:xfrm>
        </p:spPr>
        <p:txBody>
          <a:bodyPr anchor="b">
            <a:noAutofit/>
          </a:bodyPr>
          <a:lstStyle>
            <a:lvl1pPr marL="0" indent="0">
              <a:buNone/>
              <a:defRPr sz="1795" b="0">
                <a:solidFill>
                  <a:schemeClr val="tx1"/>
                </a:solidFill>
              </a:defRPr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3913281" y="4047875"/>
            <a:ext cx="1641559" cy="2639836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197"/>
            </a:lvl1pPr>
            <a:lvl2pPr marL="342031" indent="0">
              <a:buNone/>
              <a:defRPr sz="1197"/>
            </a:lvl2pPr>
            <a:lvl3pPr marL="684063" indent="0">
              <a:buNone/>
              <a:defRPr sz="1197"/>
            </a:lvl3pPr>
            <a:lvl4pPr marL="1026094" indent="0">
              <a:buNone/>
              <a:defRPr sz="1197"/>
            </a:lvl4pPr>
            <a:lvl5pPr marL="1368125" indent="0">
              <a:buNone/>
              <a:defRPr sz="1197"/>
            </a:lvl5pPr>
            <a:lvl6pPr marL="1710157" indent="0">
              <a:buNone/>
              <a:defRPr sz="1197"/>
            </a:lvl6pPr>
            <a:lvl7pPr marL="2052188" indent="0">
              <a:buNone/>
              <a:defRPr sz="1197"/>
            </a:lvl7pPr>
            <a:lvl8pPr marL="2394219" indent="0">
              <a:buNone/>
              <a:defRPr sz="1197"/>
            </a:lvl8pPr>
            <a:lvl9pPr marL="2736251" indent="0">
              <a:buNone/>
              <a:defRPr sz="1197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3913212" y="8442214"/>
            <a:ext cx="1643733" cy="1840302"/>
          </a:xfrm>
        </p:spPr>
        <p:txBody>
          <a:bodyPr anchor="t">
            <a:normAutofit/>
          </a:bodyPr>
          <a:lstStyle>
            <a:lvl1pPr marL="0" indent="0">
              <a:buNone/>
              <a:defRPr sz="1047"/>
            </a:lvl1pPr>
            <a:lvl2pPr marL="342031" indent="0">
              <a:buNone/>
              <a:defRPr sz="898"/>
            </a:lvl2pPr>
            <a:lvl3pPr marL="684063" indent="0">
              <a:buNone/>
              <a:defRPr sz="748"/>
            </a:lvl3pPr>
            <a:lvl4pPr marL="1026094" indent="0">
              <a:buNone/>
              <a:defRPr sz="673"/>
            </a:lvl4pPr>
            <a:lvl5pPr marL="1368125" indent="0">
              <a:buNone/>
              <a:defRPr sz="673"/>
            </a:lvl5pPr>
            <a:lvl6pPr marL="1710157" indent="0">
              <a:buNone/>
              <a:defRPr sz="673"/>
            </a:lvl6pPr>
            <a:lvl7pPr marL="2052188" indent="0">
              <a:buNone/>
              <a:defRPr sz="673"/>
            </a:lvl7pPr>
            <a:lvl8pPr marL="2394219" indent="0">
              <a:buNone/>
              <a:defRPr sz="673"/>
            </a:lvl8pPr>
            <a:lvl9pPr marL="2736251" indent="0">
              <a:buNone/>
              <a:defRPr sz="673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9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" y="1055935"/>
            <a:ext cx="6853980" cy="2904920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714" y="1304723"/>
            <a:ext cx="5159230" cy="1872375"/>
          </a:xfrm>
        </p:spPr>
        <p:txBody>
          <a:bodyPr/>
          <a:lstStyle>
            <a:lvl1pPr algn="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696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6071" y="5431809"/>
            <a:ext cx="11887153" cy="1023536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84343" y="1055930"/>
            <a:ext cx="800159" cy="772885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707" y="1055932"/>
            <a:ext cx="4919711" cy="922659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62254" y="10282523"/>
            <a:ext cx="1539121" cy="632461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707" y="10282525"/>
            <a:ext cx="3380590" cy="6324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59173" y="9410046"/>
            <a:ext cx="860032" cy="2205233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6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" y="1055935"/>
            <a:ext cx="6853980" cy="2904920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83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4726125"/>
            <a:ext cx="6853980" cy="2904920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714" y="4971163"/>
            <a:ext cx="5153707" cy="1889437"/>
          </a:xfrm>
        </p:spPr>
        <p:txBody>
          <a:bodyPr anchor="ctr">
            <a:normAutofit/>
          </a:bodyPr>
          <a:lstStyle>
            <a:lvl1pPr algn="r">
              <a:defRPr sz="2693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14" y="7330868"/>
            <a:ext cx="5153707" cy="2951657"/>
          </a:xfrm>
        </p:spPr>
        <p:txBody>
          <a:bodyPr>
            <a:normAutofit/>
          </a:bodyPr>
          <a:lstStyle>
            <a:lvl1pPr marL="0" indent="0" algn="r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014111" y="10282523"/>
            <a:ext cx="1539121" cy="632461"/>
          </a:xfrm>
        </p:spPr>
        <p:txBody>
          <a:bodyPr/>
          <a:lstStyle/>
          <a:p>
            <a:fld id="{30578ACC-22D6-47C1-A373-4FD133E34F3C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032" y="10282525"/>
            <a:ext cx="3616772" cy="6324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77325" y="4971166"/>
            <a:ext cx="860181" cy="188943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8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1055935"/>
            <a:ext cx="6853980" cy="2904920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031" y="1304723"/>
            <a:ext cx="5152390" cy="187237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9032" y="4047875"/>
            <a:ext cx="2512012" cy="623464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38091" y="4047875"/>
            <a:ext cx="2513330" cy="623464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57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" y="1055935"/>
            <a:ext cx="6853980" cy="2904920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714" y="1304728"/>
            <a:ext cx="5159230" cy="187237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88" y="4047878"/>
            <a:ext cx="2352804" cy="1200632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714" y="5248509"/>
            <a:ext cx="2518854" cy="50340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03807" y="4047876"/>
            <a:ext cx="2353138" cy="1198797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38091" y="5248509"/>
            <a:ext cx="2518853" cy="50340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0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" y="1055935"/>
            <a:ext cx="6853980" cy="2904920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5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5773175" y="3418037"/>
            <a:ext cx="1080805" cy="24990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768352" y="1055934"/>
            <a:ext cx="1072186" cy="2369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4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1055935"/>
            <a:ext cx="6853980" cy="2904920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714" y="1304722"/>
            <a:ext cx="5159230" cy="1872378"/>
          </a:xfrm>
        </p:spPr>
        <p:txBody>
          <a:bodyPr anchor="ctr">
            <a:normAutofit/>
          </a:bodyPr>
          <a:lstStyle>
            <a:lvl1pPr>
              <a:defRPr sz="2693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077" y="4047878"/>
            <a:ext cx="2927867" cy="623464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9032" y="4047876"/>
            <a:ext cx="2091840" cy="6234651"/>
          </a:xfrm>
        </p:spPr>
        <p:txBody>
          <a:bodyPr anchor="ctr"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1055935"/>
            <a:ext cx="6853980" cy="2904920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714" y="1304723"/>
            <a:ext cx="5159230" cy="1872375"/>
          </a:xfrm>
        </p:spPr>
        <p:txBody>
          <a:bodyPr anchor="ctr">
            <a:normAutofit/>
          </a:bodyPr>
          <a:lstStyle>
            <a:lvl1pPr>
              <a:defRPr sz="2693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26513" y="4047877"/>
            <a:ext cx="2930432" cy="623464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714" y="4047878"/>
            <a:ext cx="2093521" cy="6234647"/>
          </a:xfrm>
        </p:spPr>
        <p:txBody>
          <a:bodyPr anchor="ctr"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36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6840538" cy="118792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7714" y="1304723"/>
            <a:ext cx="5159230" cy="187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032" y="4047875"/>
            <a:ext cx="5152389" cy="6234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15660" y="10282523"/>
            <a:ext cx="1539121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9032" y="10282525"/>
            <a:ext cx="3616772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71462" y="1304724"/>
            <a:ext cx="866045" cy="1889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857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hf sldNum="0" hdr="0" ftr="0" dt="0"/>
  <p:txStyles>
    <p:titleStyle>
      <a:lvl1pPr algn="l" defTabSz="684063" rtl="1" eaLnBrk="1" latinLnBrk="0" hangingPunct="1">
        <a:lnSpc>
          <a:spcPct val="90000"/>
        </a:lnSpc>
        <a:spcBef>
          <a:spcPct val="0"/>
        </a:spcBef>
        <a:buNone/>
        <a:defRPr sz="2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r" defTabSz="684063" rtl="1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r" defTabSz="684063" rtl="1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r" defTabSz="684063" rtl="1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r" defTabSz="684063" rtl="1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19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r" defTabSz="684063" rtl="1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19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r" defTabSz="684063" rtl="1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0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r" defTabSz="684063" rtl="1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0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r" defTabSz="684063" rtl="1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0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r" defTabSz="684063" rtl="1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0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4063" rtl="1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r" defTabSz="684063" rtl="1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r" defTabSz="684063" rtl="1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r" defTabSz="684063" rtl="1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r" defTabSz="684063" rtl="1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r" defTabSz="684063" rtl="1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r" defTabSz="684063" rtl="1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r" defTabSz="684063" rtl="1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r" defTabSz="684063" rtl="1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dosbox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6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76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9ADECF1-B2D6-4DF1-8EBF-EBB99406C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4562" y="3042934"/>
            <a:ext cx="8155453" cy="3217930"/>
          </a:xfrm>
        </p:spPr>
        <p:txBody>
          <a:bodyPr/>
          <a:lstStyle/>
          <a:p>
            <a:pPr algn="l" rtl="0"/>
            <a:r>
              <a:rPr lang="en-US" sz="4053" dirty="0">
                <a:latin typeface="Arial" panose="020B0604020202020204" pitchFamily="34" charset="0"/>
                <a:cs typeface="Arial" panose="020B0604020202020204" pitchFamily="34" charset="0"/>
              </a:rPr>
              <a:t>Gad</a:t>
            </a:r>
            <a:r>
              <a:rPr lang="he-IL" sz="4053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4053" dirty="0">
                <a:latin typeface="Arial" panose="020B0604020202020204" pitchFamily="34" charset="0"/>
                <a:cs typeface="Arial" panose="020B0604020202020204" pitchFamily="34" charset="0"/>
              </a:rPr>
              <a:t>s Book</a:t>
            </a:r>
            <a:endParaRPr lang="he-IL" sz="405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0038E1F-FD9C-42A5-BB6F-5FD116177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133212" y="7338706"/>
            <a:ext cx="8155453" cy="6746825"/>
          </a:xfrm>
        </p:spPr>
        <p:txBody>
          <a:bodyPr>
            <a:normAutofit/>
          </a:bodyPr>
          <a:lstStyle/>
          <a:p>
            <a:r>
              <a:rPr lang="he-IL" sz="1520" dirty="0"/>
              <a:t> </a:t>
            </a:r>
            <a:endParaRPr lang="en-US" sz="1520" dirty="0"/>
          </a:p>
          <a:p>
            <a:r>
              <a:rPr lang="he-IL" sz="1520" dirty="0"/>
              <a:t>שם הפרויקט: </a:t>
            </a:r>
            <a:r>
              <a:rPr lang="en-US" sz="1520" dirty="0"/>
              <a:t>The </a:t>
            </a:r>
            <a:r>
              <a:rPr lang="en-US" sz="1520" dirty="0" err="1"/>
              <a:t>Expendabros</a:t>
            </a:r>
            <a:endParaRPr lang="en-US" sz="1520" dirty="0"/>
          </a:p>
          <a:p>
            <a:r>
              <a:rPr lang="he-IL" sz="1520" dirty="0"/>
              <a:t>שם המתכנת: גד </a:t>
            </a:r>
            <a:r>
              <a:rPr lang="he-IL" sz="1520" dirty="0" err="1"/>
              <a:t>דבח</a:t>
            </a:r>
            <a:endParaRPr lang="en-US" sz="1520" dirty="0"/>
          </a:p>
          <a:p>
            <a:r>
              <a:rPr lang="he-IL" sz="1520" dirty="0"/>
              <a:t>ת.ז: 213908031</a:t>
            </a:r>
            <a:endParaRPr lang="en-US" sz="1520" dirty="0"/>
          </a:p>
          <a:p>
            <a:r>
              <a:rPr lang="he-IL" sz="1520" dirty="0"/>
              <a:t>מורה מלווה: </a:t>
            </a:r>
            <a:r>
              <a:rPr lang="he-IL" sz="1520" dirty="0" err="1"/>
              <a:t>אנטולי</a:t>
            </a:r>
            <a:r>
              <a:rPr lang="he-IL" sz="1520" dirty="0"/>
              <a:t> </a:t>
            </a:r>
            <a:r>
              <a:rPr lang="he-IL" sz="1520" dirty="0" err="1"/>
              <a:t>פיימר</a:t>
            </a:r>
            <a:endParaRPr lang="en-US" sz="1520" dirty="0"/>
          </a:p>
          <a:p>
            <a:r>
              <a:rPr lang="he-IL" sz="1520" dirty="0"/>
              <a:t>כיתה: י3</a:t>
            </a:r>
            <a:endParaRPr lang="en-US" sz="1520" dirty="0"/>
          </a:p>
          <a:p>
            <a:r>
              <a:rPr lang="he-IL" sz="1520" dirty="0"/>
              <a:t>בית ספר: אורט נעמי שמר גן יבנה</a:t>
            </a:r>
            <a:endParaRPr lang="en-US" sz="1520" dirty="0"/>
          </a:p>
          <a:p>
            <a:r>
              <a:rPr lang="he-IL" sz="1520" dirty="0"/>
              <a:t> </a:t>
            </a:r>
            <a:endParaRPr lang="en-US" sz="1520" dirty="0"/>
          </a:p>
          <a:p>
            <a:endParaRPr lang="he-IL" sz="1520" dirty="0"/>
          </a:p>
        </p:txBody>
      </p:sp>
    </p:spTree>
    <p:extLst>
      <p:ext uri="{BB962C8B-B14F-4D97-AF65-F5344CB8AC3E}">
        <p14:creationId xmlns:p14="http://schemas.microsoft.com/office/powerpoint/2010/main" val="1371770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301523-D949-46E7-999A-F86C5D18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 </a:t>
            </a:r>
            <a:r>
              <a:rPr lang="he-IL" dirty="0"/>
              <a:t>תיעוד והסבר הפתרון</a:t>
            </a:r>
            <a:br>
              <a:rPr lang="en-US" dirty="0"/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24F2364-1630-46E7-A722-79C8059AF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81" y="3603114"/>
            <a:ext cx="5322129" cy="83166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e-IL" sz="1520" b="1" u="sng" dirty="0"/>
              <a:t>מסכי הפרויקט</a:t>
            </a:r>
          </a:p>
          <a:p>
            <a:pPr marL="0" indent="0">
              <a:buNone/>
            </a:pPr>
            <a:r>
              <a:rPr lang="he-IL" sz="1520" dirty="0"/>
              <a:t>מוצגים </a:t>
            </a:r>
            <a:r>
              <a:rPr lang="he-IL" sz="1520" dirty="0" err="1"/>
              <a:t>כקבצי</a:t>
            </a:r>
            <a:r>
              <a:rPr lang="en-US" sz="1520" dirty="0"/>
              <a:t> </a:t>
            </a:r>
            <a:r>
              <a:rPr lang="en-US" sz="1520" dirty="0" err="1"/>
              <a:t>Pcx</a:t>
            </a:r>
            <a:r>
              <a:rPr lang="en-US" sz="1520" dirty="0"/>
              <a:t>  256 </a:t>
            </a:r>
            <a:r>
              <a:rPr lang="he-IL" sz="1520" dirty="0"/>
              <a:t>צבעים  320</a:t>
            </a:r>
            <a:r>
              <a:rPr lang="en-US" sz="1520" dirty="0"/>
              <a:t>200x</a:t>
            </a:r>
            <a:r>
              <a:rPr lang="he-IL" sz="1520" dirty="0"/>
              <a:t> חוץ מהמשחק הראשי שמוצג ב</a:t>
            </a:r>
            <a:r>
              <a:rPr lang="en-US" sz="1520" dirty="0"/>
              <a:t>bmp </a:t>
            </a:r>
            <a:r>
              <a:rPr lang="he-IL" sz="1520" dirty="0"/>
              <a:t> על מנת לדמות </a:t>
            </a:r>
            <a:r>
              <a:rPr lang="en-US" sz="1520" dirty="0"/>
              <a:t>scrolling</a:t>
            </a:r>
          </a:p>
          <a:p>
            <a:pPr marL="0" indent="0">
              <a:buNone/>
            </a:pPr>
            <a:r>
              <a:rPr lang="he-IL" sz="1520" dirty="0"/>
              <a:t>הדמויות מוצגות כ מערך של </a:t>
            </a:r>
            <a:r>
              <a:rPr lang="en-US" sz="1520" dirty="0"/>
              <a:t> bitmap </a:t>
            </a:r>
            <a:r>
              <a:rPr lang="he-IL" sz="1520" dirty="0"/>
              <a:t>בעצם לוקחים כל פיקסל של צבע ומציגים אותו על המסך</a:t>
            </a:r>
          </a:p>
          <a:p>
            <a:pPr marL="0" indent="0">
              <a:buNone/>
            </a:pPr>
            <a:r>
              <a:rPr lang="he-IL" sz="1520" dirty="0"/>
              <a:t>עם ה</a:t>
            </a:r>
            <a:r>
              <a:rPr lang="en-US" sz="1520" dirty="0" err="1"/>
              <a:t>Pcx</a:t>
            </a:r>
            <a:r>
              <a:rPr lang="en-US" sz="1520" dirty="0"/>
              <a:t> </a:t>
            </a:r>
            <a:r>
              <a:rPr lang="he-IL" sz="1520" dirty="0"/>
              <a:t> המקרה דומה רק שב</a:t>
            </a:r>
            <a:r>
              <a:rPr lang="en-US" sz="1520" dirty="0"/>
              <a:t> </a:t>
            </a:r>
            <a:r>
              <a:rPr lang="en-US" sz="1520" dirty="0" err="1"/>
              <a:t>Pcx</a:t>
            </a:r>
            <a:r>
              <a:rPr lang="en-US" sz="1520" dirty="0"/>
              <a:t> </a:t>
            </a:r>
            <a:r>
              <a:rPr lang="he-IL" sz="1520" dirty="0"/>
              <a:t> צריך לבדוק אם הפיקסל הוא פיקסל "מיוחד"</a:t>
            </a:r>
          </a:p>
          <a:p>
            <a:pPr marL="0" indent="0">
              <a:buNone/>
            </a:pPr>
            <a:r>
              <a:rPr lang="he-IL" sz="1520" dirty="0"/>
              <a:t>אם הוא מיוחד זה אומר זה הוא מסמן כמה פיקסלים צריך לצבוע את הצבע אחריו</a:t>
            </a:r>
          </a:p>
          <a:p>
            <a:pPr marL="0" indent="0">
              <a:buNone/>
            </a:pPr>
            <a:r>
              <a:rPr lang="he-IL" sz="1520" dirty="0"/>
              <a:t>אם הוא לא מיוחד אז מציירים אותו רגיל.</a:t>
            </a:r>
          </a:p>
          <a:p>
            <a:pPr marL="0" indent="0">
              <a:buNone/>
            </a:pPr>
            <a:endParaRPr lang="he-IL" sz="1520" dirty="0"/>
          </a:p>
          <a:p>
            <a:pPr marL="0" indent="0">
              <a:buNone/>
            </a:pPr>
            <a:r>
              <a:rPr lang="he-IL" sz="1520" b="1" u="sng" dirty="0"/>
              <a:t>המשחק הראשי </a:t>
            </a:r>
            <a:endParaRPr lang="he-IL" sz="1520" dirty="0"/>
          </a:p>
          <a:p>
            <a:pPr marL="0" indent="0">
              <a:buNone/>
            </a:pPr>
            <a:r>
              <a:rPr lang="he-IL" sz="1520" dirty="0"/>
              <a:t>ה</a:t>
            </a:r>
            <a:r>
              <a:rPr lang="en-US" sz="1520" dirty="0"/>
              <a:t> </a:t>
            </a:r>
            <a:r>
              <a:rPr lang="en-US" sz="1520" dirty="0" err="1"/>
              <a:t>scolling</a:t>
            </a:r>
            <a:r>
              <a:rPr lang="en-US" sz="1520" dirty="0"/>
              <a:t>  </a:t>
            </a:r>
            <a:r>
              <a:rPr lang="he-IL" sz="1520" dirty="0"/>
              <a:t>עובד כך שכל פעם שהדמות תזוז במשחק המפה תקרא </a:t>
            </a:r>
            <a:r>
              <a:rPr lang="en-US" sz="1520" dirty="0"/>
              <a:t>X  </a:t>
            </a:r>
            <a:r>
              <a:rPr lang="he-IL" sz="1520" dirty="0"/>
              <a:t>ו    </a:t>
            </a:r>
            <a:r>
              <a:rPr lang="en-US" sz="1520" dirty="0"/>
              <a:t>Y</a:t>
            </a:r>
            <a:r>
              <a:rPr lang="he-IL" sz="1520" dirty="0"/>
              <a:t>חדשים מהקובץ עצמו</a:t>
            </a:r>
          </a:p>
          <a:p>
            <a:pPr marL="0" indent="0">
              <a:buNone/>
            </a:pPr>
            <a:r>
              <a:rPr lang="he-IL" sz="1520" dirty="0"/>
              <a:t>אלגוריתם שכתבתי - </a:t>
            </a:r>
          </a:p>
          <a:p>
            <a:pPr marL="0" indent="0">
              <a:buNone/>
            </a:pPr>
            <a:r>
              <a:rPr lang="he-IL" sz="1520" dirty="0"/>
              <a:t>קפיצה – בשביל לדמות קפיצה יצרתי משתנה בשם </a:t>
            </a:r>
            <a:r>
              <a:rPr lang="en-US" sz="1520" dirty="0"/>
              <a:t>gravity  </a:t>
            </a:r>
            <a:r>
              <a:rPr lang="he-IL" sz="1520" dirty="0"/>
              <a:t>שמטרתו להוריד את הכדור ב</a:t>
            </a:r>
            <a:r>
              <a:rPr lang="en-US" sz="1520" dirty="0"/>
              <a:t>y </a:t>
            </a:r>
          </a:p>
          <a:p>
            <a:pPr marL="0" indent="0">
              <a:buNone/>
            </a:pPr>
            <a:r>
              <a:rPr lang="he-IL" sz="1520" dirty="0"/>
              <a:t>עולה מה שמדמה קפיצה</a:t>
            </a:r>
          </a:p>
          <a:p>
            <a:pPr marL="0" indent="0">
              <a:buNone/>
            </a:pPr>
            <a:endParaRPr lang="he-IL" sz="1520" dirty="0"/>
          </a:p>
          <a:p>
            <a:pPr marL="0" indent="0">
              <a:buNone/>
            </a:pPr>
            <a:r>
              <a:rPr lang="he-IL" sz="1520" b="1" u="sng" dirty="0"/>
              <a:t>המשחק </a:t>
            </a:r>
            <a:r>
              <a:rPr lang="en-US" sz="1520" b="1" u="sng" dirty="0"/>
              <a:t>Pong</a:t>
            </a:r>
          </a:p>
          <a:p>
            <a:pPr marL="0" indent="0">
              <a:buNone/>
            </a:pPr>
            <a:r>
              <a:rPr lang="he-IL" sz="1520" dirty="0"/>
              <a:t>המשחק עובד על </a:t>
            </a:r>
            <a:r>
              <a:rPr lang="en-US" sz="1520" dirty="0"/>
              <a:t>x  </a:t>
            </a:r>
            <a:r>
              <a:rPr lang="he-IL" sz="1520" dirty="0"/>
              <a:t>ו  </a:t>
            </a:r>
            <a:r>
              <a:rPr lang="en-US" sz="1520" dirty="0"/>
              <a:t>y </a:t>
            </a:r>
            <a:r>
              <a:rPr lang="he-IL" sz="1520" dirty="0"/>
              <a:t>של הכדור   כשפוגעים במשטח /בקיר כלשהו</a:t>
            </a:r>
          </a:p>
          <a:p>
            <a:pPr marL="0" indent="0">
              <a:buNone/>
            </a:pPr>
            <a:r>
              <a:rPr lang="en-US" sz="1520" dirty="0"/>
              <a:t>X = -x</a:t>
            </a:r>
          </a:p>
          <a:p>
            <a:pPr marL="0" indent="0">
              <a:buNone/>
            </a:pPr>
            <a:r>
              <a:rPr lang="en-US" sz="1520" dirty="0"/>
              <a:t>Y = -y</a:t>
            </a:r>
          </a:p>
          <a:p>
            <a:pPr marL="0" indent="0">
              <a:buNone/>
            </a:pPr>
            <a:r>
              <a:rPr lang="he-IL" sz="1520" dirty="0"/>
              <a:t>בהתאם לפגיעה – מה שמדמה פיסיקה של כדור והופך את המשחק למה שהוא - </a:t>
            </a:r>
            <a:r>
              <a:rPr lang="en-US" sz="1520" dirty="0"/>
              <a:t>Pong</a:t>
            </a:r>
          </a:p>
          <a:p>
            <a:pPr marL="0" indent="0">
              <a:buNone/>
            </a:pPr>
            <a:endParaRPr lang="en-US" sz="1520" dirty="0"/>
          </a:p>
          <a:p>
            <a:pPr marL="0" indent="0">
              <a:buNone/>
            </a:pPr>
            <a:endParaRPr lang="he-IL" sz="1520" dirty="0"/>
          </a:p>
        </p:txBody>
      </p:sp>
    </p:spTree>
    <p:extLst>
      <p:ext uri="{BB962C8B-B14F-4D97-AF65-F5344CB8AC3E}">
        <p14:creationId xmlns:p14="http://schemas.microsoft.com/office/powerpoint/2010/main" val="84542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5">
            <a:extLst>
              <a:ext uri="{FF2B5EF4-FFF2-40B4-BE49-F238E27FC236}">
                <a16:creationId xmlns:a16="http://schemas.microsoft.com/office/drawing/2014/main" id="{5C47914B-3A4F-409B-B536-3F481F214C88}"/>
              </a:ext>
            </a:extLst>
          </p:cNvPr>
          <p:cNvSpPr/>
          <p:nvPr/>
        </p:nvSpPr>
        <p:spPr>
          <a:xfrm>
            <a:off x="1837816" y="1797076"/>
            <a:ext cx="7666777" cy="931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267"/>
              </a:spcAft>
            </a:pPr>
            <a:r>
              <a:rPr lang="he-IL" sz="5066" dirty="0"/>
              <a:t>תרשימי זרימה</a:t>
            </a:r>
            <a:endParaRPr lang="en-US" sz="887" dirty="0">
              <a:solidFill>
                <a:schemeClr val="accent4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10513236-01EF-4265-AB3B-ABBB14E4A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09" y="5051010"/>
            <a:ext cx="1146122" cy="450406"/>
          </a:xfrm>
          <a:prstGeom prst="flowChartTerminator">
            <a:avLst/>
          </a:prstGeom>
          <a:solidFill>
            <a:srgbClr val="FFC000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15819" tIns="57909" rIns="115819" bIns="57909" numCol="1" anchor="t" anchorCtr="0" compatLnSpc="1">
            <a:prstTxWarp prst="textNoShape">
              <a:avLst/>
            </a:prstTxWarp>
          </a:bodyPr>
          <a:lstStyle/>
          <a:p>
            <a:endParaRPr lang="he-IL" sz="2964" dirty="0">
              <a:solidFill>
                <a:srgbClr val="FFC000"/>
              </a:solidFill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EC7B38CC-449D-43F9-B118-92FC87FD4F24}"/>
              </a:ext>
            </a:extLst>
          </p:cNvPr>
          <p:cNvSpPr txBox="1"/>
          <p:nvPr/>
        </p:nvSpPr>
        <p:spPr>
          <a:xfrm>
            <a:off x="2082898" y="5069414"/>
            <a:ext cx="4186016" cy="3651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773" dirty="0">
                <a:solidFill>
                  <a:schemeClr val="bg1"/>
                </a:solidFill>
              </a:rPr>
              <a:t>-  Start/End</a:t>
            </a:r>
            <a:endParaRPr lang="he-IL" sz="1773" dirty="0">
              <a:solidFill>
                <a:schemeClr val="bg1"/>
              </a:solidFill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753C6DC-E667-4A59-93F4-D83F7B0D0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63" y="5812568"/>
            <a:ext cx="1387411" cy="663544"/>
          </a:xfrm>
          <a:prstGeom prst="rect">
            <a:avLst/>
          </a:prstGeom>
          <a:solidFill>
            <a:srgbClr val="FFC000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115819" tIns="57909" rIns="115819" bIns="57909" numCol="1" anchor="t" anchorCtr="0" compatLnSpc="1">
            <a:prstTxWarp prst="textNoShape">
              <a:avLst/>
            </a:prstTxWarp>
          </a:bodyPr>
          <a:lstStyle/>
          <a:p>
            <a:endParaRPr lang="he-IL" sz="2964" dirty="0">
              <a:solidFill>
                <a:srgbClr val="FFC000"/>
              </a:solidFill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E0FDFACE-561A-4A26-BA08-A2065DE517E8}"/>
              </a:ext>
            </a:extLst>
          </p:cNvPr>
          <p:cNvSpPr txBox="1"/>
          <p:nvPr/>
        </p:nvSpPr>
        <p:spPr>
          <a:xfrm>
            <a:off x="2082898" y="5879439"/>
            <a:ext cx="4186016" cy="54848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964" dirty="0">
                <a:solidFill>
                  <a:schemeClr val="bg1"/>
                </a:solidFill>
              </a:rPr>
              <a:t>-  </a:t>
            </a:r>
            <a:r>
              <a:rPr lang="en-US" sz="1773" dirty="0">
                <a:solidFill>
                  <a:schemeClr val="bg1"/>
                </a:solidFill>
              </a:rPr>
              <a:t>Assignment Operation</a:t>
            </a:r>
            <a:endParaRPr lang="he-IL" sz="2964" dirty="0">
              <a:solidFill>
                <a:schemeClr val="bg1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62EC5A9-04FB-49E1-9EF6-BE1AE782A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99" y="7071121"/>
            <a:ext cx="1423604" cy="633384"/>
          </a:xfrm>
          <a:prstGeom prst="flowChartPredefinedProcess">
            <a:avLst/>
          </a:prstGeom>
          <a:solidFill>
            <a:srgbClr val="FFC000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15819" tIns="57909" rIns="115819" bIns="57909" numCol="1" anchor="t" anchorCtr="0" compatLnSpc="1">
            <a:prstTxWarp prst="textNoShape">
              <a:avLst/>
            </a:prstTxWarp>
          </a:bodyPr>
          <a:lstStyle/>
          <a:p>
            <a:endParaRPr lang="he-IL" sz="2964" dirty="0">
              <a:solidFill>
                <a:srgbClr val="FFC000"/>
              </a:solidFill>
            </a:endParaRP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AD2B0CCC-75A4-4B9B-A6DA-B0C08B75952C}"/>
              </a:ext>
            </a:extLst>
          </p:cNvPr>
          <p:cNvSpPr txBox="1"/>
          <p:nvPr/>
        </p:nvSpPr>
        <p:spPr>
          <a:xfrm>
            <a:off x="2058770" y="7148696"/>
            <a:ext cx="4186016" cy="3651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773" dirty="0">
                <a:solidFill>
                  <a:schemeClr val="bg1"/>
                </a:solidFill>
              </a:rPr>
              <a:t>-  Function Call</a:t>
            </a:r>
            <a:endParaRPr lang="he-IL" sz="1773" dirty="0">
              <a:solidFill>
                <a:schemeClr val="bg1"/>
              </a:solidFill>
            </a:endParaRPr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2D72AFA1-EA27-4788-8266-CC61F22C6839}"/>
              </a:ext>
            </a:extLst>
          </p:cNvPr>
          <p:cNvSpPr txBox="1"/>
          <p:nvPr/>
        </p:nvSpPr>
        <p:spPr>
          <a:xfrm>
            <a:off x="2082898" y="8450233"/>
            <a:ext cx="4186016" cy="100463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964" dirty="0">
                <a:solidFill>
                  <a:schemeClr val="bg1"/>
                </a:solidFill>
              </a:rPr>
              <a:t>-  </a:t>
            </a:r>
            <a:r>
              <a:rPr lang="en-US" sz="1773" dirty="0">
                <a:solidFill>
                  <a:schemeClr val="bg1"/>
                </a:solidFill>
              </a:rPr>
              <a:t>Condition (if)</a:t>
            </a:r>
          </a:p>
          <a:p>
            <a:endParaRPr lang="he-IL" sz="2964" dirty="0">
              <a:solidFill>
                <a:schemeClr val="bg1"/>
              </a:solidFill>
            </a:endParaRPr>
          </a:p>
        </p:txBody>
      </p:sp>
      <p:sp>
        <p:nvSpPr>
          <p:cNvPr id="12" name="AutoShape 9">
            <a:extLst>
              <a:ext uri="{FF2B5EF4-FFF2-40B4-BE49-F238E27FC236}">
                <a16:creationId xmlns:a16="http://schemas.microsoft.com/office/drawing/2014/main" id="{DF08B990-71A3-4787-85CF-C56C96B33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06" y="9362133"/>
            <a:ext cx="1580442" cy="639415"/>
          </a:xfrm>
          <a:prstGeom prst="flowChartPreparation">
            <a:avLst/>
          </a:prstGeom>
          <a:solidFill>
            <a:srgbClr val="FFC000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15819" tIns="57909" rIns="115819" bIns="57909" numCol="1" anchor="t" anchorCtr="0" compatLnSpc="1">
            <a:prstTxWarp prst="textNoShape">
              <a:avLst/>
            </a:prstTxWarp>
          </a:bodyPr>
          <a:lstStyle/>
          <a:p>
            <a:endParaRPr lang="he-IL" sz="2964" dirty="0">
              <a:solidFill>
                <a:srgbClr val="FFC000"/>
              </a:solidFill>
            </a:endParaRPr>
          </a:p>
        </p:txBody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C8F49B0E-7039-4312-BDED-4B577E18652D}"/>
              </a:ext>
            </a:extLst>
          </p:cNvPr>
          <p:cNvSpPr txBox="1"/>
          <p:nvPr/>
        </p:nvSpPr>
        <p:spPr>
          <a:xfrm>
            <a:off x="2082898" y="9362133"/>
            <a:ext cx="4186016" cy="54848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964" dirty="0">
                <a:solidFill>
                  <a:schemeClr val="bg1"/>
                </a:solidFill>
              </a:rPr>
              <a:t>-  </a:t>
            </a:r>
            <a:r>
              <a:rPr lang="en-US" sz="1773" dirty="0">
                <a:solidFill>
                  <a:schemeClr val="bg1"/>
                </a:solidFill>
              </a:rPr>
              <a:t>Loop Condition</a:t>
            </a:r>
            <a:endParaRPr lang="he-IL" sz="2964" dirty="0">
              <a:solidFill>
                <a:schemeClr val="bg1"/>
              </a:solidFill>
            </a:endParaRP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D17504F8-95F1-473A-9EC5-0C568DBBBF8A}"/>
              </a:ext>
            </a:extLst>
          </p:cNvPr>
          <p:cNvSpPr txBox="1"/>
          <p:nvPr/>
        </p:nvSpPr>
        <p:spPr>
          <a:xfrm>
            <a:off x="2247089" y="10460565"/>
            <a:ext cx="4186016" cy="12774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964" dirty="0">
                <a:solidFill>
                  <a:schemeClr val="bg1"/>
                </a:solidFill>
              </a:rPr>
              <a:t>-  </a:t>
            </a:r>
            <a:r>
              <a:rPr lang="en-US" sz="1773" dirty="0">
                <a:solidFill>
                  <a:schemeClr val="bg1"/>
                </a:solidFill>
              </a:rPr>
              <a:t>Move to Other Place in the Flowchart</a:t>
            </a:r>
          </a:p>
          <a:p>
            <a:endParaRPr lang="he-IL" sz="2964" dirty="0">
              <a:solidFill>
                <a:schemeClr val="bg1"/>
              </a:solidFill>
            </a:endParaRP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B065C85-E2BB-45CF-987A-6C9D348E3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88" y="8299514"/>
            <a:ext cx="1652828" cy="916897"/>
          </a:xfrm>
          <a:prstGeom prst="flowChartDecision">
            <a:avLst/>
          </a:prstGeom>
          <a:solidFill>
            <a:srgbClr val="FFC000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15819" tIns="57909" rIns="115819" bIns="57909" numCol="1" anchor="t" anchorCtr="0" compatLnSpc="1">
            <a:prstTxWarp prst="textNoShape">
              <a:avLst/>
            </a:prstTxWarp>
          </a:bodyPr>
          <a:lstStyle/>
          <a:p>
            <a:endParaRPr lang="he-IL" sz="2964" dirty="0">
              <a:solidFill>
                <a:srgbClr val="FFC000"/>
              </a:solidFill>
            </a:endParaRPr>
          </a:p>
        </p:txBody>
      </p:sp>
      <p:sp>
        <p:nvSpPr>
          <p:cNvPr id="20" name="תרשים זרימה: מחבר מחוץ לעמוד 19">
            <a:extLst>
              <a:ext uri="{FF2B5EF4-FFF2-40B4-BE49-F238E27FC236}">
                <a16:creationId xmlns:a16="http://schemas.microsoft.com/office/drawing/2014/main" id="{7E169D81-7680-4C5D-91BD-FE1314948F2F}"/>
              </a:ext>
            </a:extLst>
          </p:cNvPr>
          <p:cNvSpPr/>
          <p:nvPr/>
        </p:nvSpPr>
        <p:spPr>
          <a:xfrm>
            <a:off x="587984" y="10481128"/>
            <a:ext cx="846835" cy="933347"/>
          </a:xfrm>
          <a:prstGeom prst="flowChartOffpage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964"/>
          </a:p>
        </p:txBody>
      </p:sp>
    </p:spTree>
    <p:extLst>
      <p:ext uri="{BB962C8B-B14F-4D97-AF65-F5344CB8AC3E}">
        <p14:creationId xmlns:p14="http://schemas.microsoft.com/office/powerpoint/2010/main" val="3527039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רשים זרימה: מסיים 3">
            <a:extLst>
              <a:ext uri="{FF2B5EF4-FFF2-40B4-BE49-F238E27FC236}">
                <a16:creationId xmlns:a16="http://schemas.microsoft.com/office/drawing/2014/main" id="{838A2983-1E46-4255-9247-E995C40F2423}"/>
              </a:ext>
            </a:extLst>
          </p:cNvPr>
          <p:cNvSpPr/>
          <p:nvPr/>
        </p:nvSpPr>
        <p:spPr>
          <a:xfrm>
            <a:off x="5360761" y="3672551"/>
            <a:ext cx="578697" cy="17900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945" dirty="0"/>
              <a:t>start</a:t>
            </a:r>
            <a:endParaRPr lang="he-IL" sz="945" dirty="0"/>
          </a:p>
        </p:txBody>
      </p: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D5EBEBF1-C0DE-4E8E-B464-884DB133780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650109" y="3851558"/>
            <a:ext cx="0" cy="26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תרשים זרימה: תהליך מוגדר מראש 5">
            <a:extLst>
              <a:ext uri="{FF2B5EF4-FFF2-40B4-BE49-F238E27FC236}">
                <a16:creationId xmlns:a16="http://schemas.microsoft.com/office/drawing/2014/main" id="{FA3EF6C0-BB6A-4499-ADD9-C78ED82C1ED3}"/>
              </a:ext>
            </a:extLst>
          </p:cNvPr>
          <p:cNvSpPr/>
          <p:nvPr/>
        </p:nvSpPr>
        <p:spPr>
          <a:xfrm>
            <a:off x="5236405" y="4113135"/>
            <a:ext cx="827412" cy="28997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630" dirty="0" err="1"/>
              <a:t>showimage</a:t>
            </a:r>
            <a:endParaRPr lang="he-IL" sz="630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C2B18A50-DF1F-4204-8A6A-FC4E3DCEC52A}"/>
              </a:ext>
            </a:extLst>
          </p:cNvPr>
          <p:cNvCxnSpPr>
            <a:cxnSpLocks/>
            <a:stCxn id="6" idx="2"/>
            <a:endCxn id="42" idx="0"/>
          </p:cNvCxnSpPr>
          <p:nvPr/>
        </p:nvCxnSpPr>
        <p:spPr>
          <a:xfrm flipH="1">
            <a:off x="5650110" y="4403107"/>
            <a:ext cx="1" cy="19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תרשים זרימה: החלטה 7">
            <a:extLst>
              <a:ext uri="{FF2B5EF4-FFF2-40B4-BE49-F238E27FC236}">
                <a16:creationId xmlns:a16="http://schemas.microsoft.com/office/drawing/2014/main" id="{74C5DDEC-597A-4F68-8321-86E6CA2A0143}"/>
              </a:ext>
            </a:extLst>
          </p:cNvPr>
          <p:cNvSpPr/>
          <p:nvPr/>
        </p:nvSpPr>
        <p:spPr>
          <a:xfrm>
            <a:off x="5280146" y="5472428"/>
            <a:ext cx="739925" cy="2674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15" dirty="0"/>
              <a:t>Al == 1ch</a:t>
            </a:r>
          </a:p>
          <a:p>
            <a:pPr algn="ctr"/>
            <a:r>
              <a:rPr lang="en-US" sz="315" dirty="0"/>
              <a:t>(start)</a:t>
            </a:r>
            <a:endParaRPr lang="he-IL" sz="210" dirty="0"/>
          </a:p>
        </p:txBody>
      </p:sp>
      <p:cxnSp>
        <p:nvCxnSpPr>
          <p:cNvPr id="9" name="מחבר: מרפקי 8">
            <a:extLst>
              <a:ext uri="{FF2B5EF4-FFF2-40B4-BE49-F238E27FC236}">
                <a16:creationId xmlns:a16="http://schemas.microsoft.com/office/drawing/2014/main" id="{4228A619-9F42-43D0-82C2-94E84FB424CE}"/>
              </a:ext>
            </a:extLst>
          </p:cNvPr>
          <p:cNvCxnSpPr>
            <a:cxnSpLocks/>
            <a:stCxn id="8" idx="3"/>
            <a:endCxn id="44" idx="0"/>
          </p:cNvCxnSpPr>
          <p:nvPr/>
        </p:nvCxnSpPr>
        <p:spPr>
          <a:xfrm>
            <a:off x="6020071" y="5606166"/>
            <a:ext cx="252770" cy="3244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: מרפקי 9">
            <a:extLst>
              <a:ext uri="{FF2B5EF4-FFF2-40B4-BE49-F238E27FC236}">
                <a16:creationId xmlns:a16="http://schemas.microsoft.com/office/drawing/2014/main" id="{3B4D0BA3-5FBB-442C-817B-DADA8117D5A8}"/>
              </a:ext>
            </a:extLst>
          </p:cNvPr>
          <p:cNvCxnSpPr>
            <a:cxnSpLocks/>
            <a:stCxn id="8" idx="1"/>
            <a:endCxn id="11" idx="0"/>
          </p:cNvCxnSpPr>
          <p:nvPr/>
        </p:nvCxnSpPr>
        <p:spPr>
          <a:xfrm rot="10800000" flipV="1">
            <a:off x="4819317" y="5606166"/>
            <a:ext cx="460833" cy="1609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רשים זרימה: החלטה 10">
            <a:extLst>
              <a:ext uri="{FF2B5EF4-FFF2-40B4-BE49-F238E27FC236}">
                <a16:creationId xmlns:a16="http://schemas.microsoft.com/office/drawing/2014/main" id="{0C172AA7-E897-40BC-932C-6B2D66C6E96C}"/>
              </a:ext>
            </a:extLst>
          </p:cNvPr>
          <p:cNvSpPr/>
          <p:nvPr/>
        </p:nvSpPr>
        <p:spPr>
          <a:xfrm>
            <a:off x="4440599" y="5767068"/>
            <a:ext cx="757428" cy="2199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15" dirty="0"/>
              <a:t>Al == 1ch</a:t>
            </a:r>
          </a:p>
          <a:p>
            <a:pPr algn="ctr"/>
            <a:r>
              <a:rPr lang="en-US" sz="315" dirty="0"/>
              <a:t>(options)</a:t>
            </a:r>
            <a:endParaRPr lang="he-IL" sz="315" dirty="0"/>
          </a:p>
        </p:txBody>
      </p:sp>
      <p:cxnSp>
        <p:nvCxnSpPr>
          <p:cNvPr id="12" name="מחבר: מרפקי 11">
            <a:extLst>
              <a:ext uri="{FF2B5EF4-FFF2-40B4-BE49-F238E27FC236}">
                <a16:creationId xmlns:a16="http://schemas.microsoft.com/office/drawing/2014/main" id="{F236A697-EEFA-4F9D-9BBE-CEDF6D96F981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5198027" y="5877058"/>
            <a:ext cx="638973" cy="6833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תרשים זרימה: תהליך מוגדר מראש 12">
            <a:extLst>
              <a:ext uri="{FF2B5EF4-FFF2-40B4-BE49-F238E27FC236}">
                <a16:creationId xmlns:a16="http://schemas.microsoft.com/office/drawing/2014/main" id="{9D0C20CC-397C-43F4-A30F-EF04579A301A}"/>
              </a:ext>
            </a:extLst>
          </p:cNvPr>
          <p:cNvSpPr/>
          <p:nvPr/>
        </p:nvSpPr>
        <p:spPr>
          <a:xfrm>
            <a:off x="5467037" y="6560406"/>
            <a:ext cx="739925" cy="26747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735" dirty="0" err="1"/>
              <a:t>optionM</a:t>
            </a:r>
            <a:endParaRPr lang="he-IL" sz="735" dirty="0"/>
          </a:p>
        </p:txBody>
      </p:sp>
      <p:sp>
        <p:nvSpPr>
          <p:cNvPr id="14" name="תרשים זרימה: החלטה 13">
            <a:extLst>
              <a:ext uri="{FF2B5EF4-FFF2-40B4-BE49-F238E27FC236}">
                <a16:creationId xmlns:a16="http://schemas.microsoft.com/office/drawing/2014/main" id="{7BF9CCEA-FBEE-4B7B-BE8E-71174352CB08}"/>
              </a:ext>
            </a:extLst>
          </p:cNvPr>
          <p:cNvSpPr/>
          <p:nvPr/>
        </p:nvSpPr>
        <p:spPr>
          <a:xfrm>
            <a:off x="1171505" y="6702713"/>
            <a:ext cx="739925" cy="3074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15" dirty="0"/>
              <a:t>Al == 1ch</a:t>
            </a:r>
          </a:p>
          <a:p>
            <a:pPr algn="ctr"/>
            <a:r>
              <a:rPr lang="en-US" sz="315" dirty="0"/>
              <a:t>(help)</a:t>
            </a:r>
            <a:endParaRPr lang="he-IL" sz="210" dirty="0"/>
          </a:p>
        </p:txBody>
      </p:sp>
      <p:cxnSp>
        <p:nvCxnSpPr>
          <p:cNvPr id="15" name="מחבר: מרפקי 14">
            <a:extLst>
              <a:ext uri="{FF2B5EF4-FFF2-40B4-BE49-F238E27FC236}">
                <a16:creationId xmlns:a16="http://schemas.microsoft.com/office/drawing/2014/main" id="{AEEA40F9-7307-4415-92E0-503D6A11A5E3}"/>
              </a:ext>
            </a:extLst>
          </p:cNvPr>
          <p:cNvCxnSpPr>
            <a:cxnSpLocks/>
            <a:stCxn id="11" idx="1"/>
            <a:endCxn id="49" idx="0"/>
          </p:cNvCxnSpPr>
          <p:nvPr/>
        </p:nvCxnSpPr>
        <p:spPr>
          <a:xfrm rot="10800000" flipV="1">
            <a:off x="3976683" y="5877057"/>
            <a:ext cx="463916" cy="2416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: מרפקי 15">
            <a:extLst>
              <a:ext uri="{FF2B5EF4-FFF2-40B4-BE49-F238E27FC236}">
                <a16:creationId xmlns:a16="http://schemas.microsoft.com/office/drawing/2014/main" id="{27F936FD-D1FE-459E-9791-2C60AE10FB67}"/>
              </a:ext>
            </a:extLst>
          </p:cNvPr>
          <p:cNvCxnSpPr>
            <a:cxnSpLocks/>
            <a:stCxn id="14" idx="1"/>
            <a:endCxn id="17" idx="0"/>
          </p:cNvCxnSpPr>
          <p:nvPr/>
        </p:nvCxnSpPr>
        <p:spPr>
          <a:xfrm rot="10800000" flipV="1">
            <a:off x="647751" y="6856448"/>
            <a:ext cx="523756" cy="4842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תרשים זרימה: החלטה 16">
            <a:extLst>
              <a:ext uri="{FF2B5EF4-FFF2-40B4-BE49-F238E27FC236}">
                <a16:creationId xmlns:a16="http://schemas.microsoft.com/office/drawing/2014/main" id="{5733111B-F29B-49AB-B530-E40BC075CFAD}"/>
              </a:ext>
            </a:extLst>
          </p:cNvPr>
          <p:cNvSpPr/>
          <p:nvPr/>
        </p:nvSpPr>
        <p:spPr>
          <a:xfrm>
            <a:off x="277787" y="7340679"/>
            <a:ext cx="739925" cy="3074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15" dirty="0"/>
              <a:t>Al == 1ch</a:t>
            </a:r>
          </a:p>
          <a:p>
            <a:pPr algn="ctr"/>
            <a:r>
              <a:rPr lang="en-US" sz="315" dirty="0"/>
              <a:t>(info)</a:t>
            </a:r>
            <a:endParaRPr lang="he-IL" sz="210" dirty="0"/>
          </a:p>
        </p:txBody>
      </p:sp>
      <p:sp>
        <p:nvSpPr>
          <p:cNvPr id="18" name="תרשים זרימה: תהליך מוגדר מראש 17">
            <a:extLst>
              <a:ext uri="{FF2B5EF4-FFF2-40B4-BE49-F238E27FC236}">
                <a16:creationId xmlns:a16="http://schemas.microsoft.com/office/drawing/2014/main" id="{BE962472-BDB1-48CD-A1C8-8A14CF787F8B}"/>
              </a:ext>
            </a:extLst>
          </p:cNvPr>
          <p:cNvSpPr/>
          <p:nvPr/>
        </p:nvSpPr>
        <p:spPr>
          <a:xfrm>
            <a:off x="1859445" y="7456480"/>
            <a:ext cx="819922" cy="21997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945" dirty="0" err="1"/>
              <a:t>HelpM</a:t>
            </a:r>
            <a:endParaRPr lang="he-IL" sz="945" dirty="0"/>
          </a:p>
        </p:txBody>
      </p:sp>
      <p:cxnSp>
        <p:nvCxnSpPr>
          <p:cNvPr id="19" name="מחבר: מרפקי 18">
            <a:extLst>
              <a:ext uri="{FF2B5EF4-FFF2-40B4-BE49-F238E27FC236}">
                <a16:creationId xmlns:a16="http://schemas.microsoft.com/office/drawing/2014/main" id="{03E02E0B-7E8E-477F-A8D5-32C9FD324FB3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>
            <a:off x="1911431" y="6856449"/>
            <a:ext cx="357975" cy="6000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תרשים זרימה: תהליך מוגדר מראש 19">
            <a:extLst>
              <a:ext uri="{FF2B5EF4-FFF2-40B4-BE49-F238E27FC236}">
                <a16:creationId xmlns:a16="http://schemas.microsoft.com/office/drawing/2014/main" id="{72D58E91-7D5A-4222-A577-6F2F12C1056A}"/>
              </a:ext>
            </a:extLst>
          </p:cNvPr>
          <p:cNvSpPr/>
          <p:nvPr/>
        </p:nvSpPr>
        <p:spPr>
          <a:xfrm>
            <a:off x="699848" y="8077339"/>
            <a:ext cx="819922" cy="21997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945" dirty="0" err="1"/>
              <a:t>infoM</a:t>
            </a:r>
            <a:endParaRPr lang="he-IL" sz="945" dirty="0"/>
          </a:p>
        </p:txBody>
      </p:sp>
      <p:cxnSp>
        <p:nvCxnSpPr>
          <p:cNvPr id="21" name="מחבר: מרפקי 20">
            <a:extLst>
              <a:ext uri="{FF2B5EF4-FFF2-40B4-BE49-F238E27FC236}">
                <a16:creationId xmlns:a16="http://schemas.microsoft.com/office/drawing/2014/main" id="{9FFB7E98-BD2C-4FAF-B474-D8989092E7FA}"/>
              </a:ext>
            </a:extLst>
          </p:cNvPr>
          <p:cNvCxnSpPr>
            <a:stCxn id="17" idx="3"/>
            <a:endCxn id="20" idx="0"/>
          </p:cNvCxnSpPr>
          <p:nvPr/>
        </p:nvCxnSpPr>
        <p:spPr>
          <a:xfrm>
            <a:off x="1017713" y="7494415"/>
            <a:ext cx="92097" cy="5829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: מרפקי 21">
            <a:extLst>
              <a:ext uri="{FF2B5EF4-FFF2-40B4-BE49-F238E27FC236}">
                <a16:creationId xmlns:a16="http://schemas.microsoft.com/office/drawing/2014/main" id="{9B1A6C2B-4F64-424A-AD87-15E99A83DE87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H="1">
            <a:off x="277786" y="4933933"/>
            <a:ext cx="5316340" cy="2560483"/>
          </a:xfrm>
          <a:prstGeom prst="bentConnector3">
            <a:avLst>
              <a:gd name="adj1" fmla="val -45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65E69134-94EA-49ED-8684-388069648242}"/>
              </a:ext>
            </a:extLst>
          </p:cNvPr>
          <p:cNvSpPr txBox="1"/>
          <p:nvPr/>
        </p:nvSpPr>
        <p:spPr>
          <a:xfrm>
            <a:off x="5981124" y="5376630"/>
            <a:ext cx="364132" cy="2862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60" dirty="0"/>
              <a:t>T</a:t>
            </a:r>
            <a:endParaRPr lang="he-IL" sz="1260" dirty="0"/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86B3A3A7-D73D-4888-A637-BA756B260524}"/>
              </a:ext>
            </a:extLst>
          </p:cNvPr>
          <p:cNvSpPr txBox="1"/>
          <p:nvPr/>
        </p:nvSpPr>
        <p:spPr>
          <a:xfrm>
            <a:off x="5120450" y="5619260"/>
            <a:ext cx="390596" cy="2862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60" dirty="0"/>
              <a:t>T</a:t>
            </a:r>
            <a:endParaRPr lang="he-IL" sz="1260" dirty="0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04FF96F8-D6FC-4829-BB5B-592FE3C8D8B3}"/>
              </a:ext>
            </a:extLst>
          </p:cNvPr>
          <p:cNvSpPr txBox="1"/>
          <p:nvPr/>
        </p:nvSpPr>
        <p:spPr>
          <a:xfrm>
            <a:off x="888079" y="7271906"/>
            <a:ext cx="364132" cy="2862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60" dirty="0"/>
              <a:t>T</a:t>
            </a:r>
            <a:endParaRPr lang="he-IL" sz="1260" dirty="0"/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5F9E856C-D64F-4DE7-8797-ED89C88B1423}"/>
              </a:ext>
            </a:extLst>
          </p:cNvPr>
          <p:cNvSpPr txBox="1"/>
          <p:nvPr/>
        </p:nvSpPr>
        <p:spPr>
          <a:xfrm>
            <a:off x="4890812" y="5350780"/>
            <a:ext cx="364132" cy="2862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60" dirty="0"/>
              <a:t>f</a:t>
            </a:r>
            <a:endParaRPr lang="he-IL" sz="1260" dirty="0"/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733823FC-7E5B-40D7-84B3-1ADB6D0A47BF}"/>
              </a:ext>
            </a:extLst>
          </p:cNvPr>
          <p:cNvSpPr txBox="1"/>
          <p:nvPr/>
        </p:nvSpPr>
        <p:spPr>
          <a:xfrm>
            <a:off x="4147962" y="5644345"/>
            <a:ext cx="364132" cy="2862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60" dirty="0"/>
              <a:t>f</a:t>
            </a:r>
            <a:endParaRPr lang="he-IL" sz="1260" dirty="0"/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A1DB46A4-5C2B-4806-B607-F0588B84FEDD}"/>
              </a:ext>
            </a:extLst>
          </p:cNvPr>
          <p:cNvSpPr txBox="1"/>
          <p:nvPr/>
        </p:nvSpPr>
        <p:spPr>
          <a:xfrm>
            <a:off x="1890889" y="6636370"/>
            <a:ext cx="364132" cy="2862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60" dirty="0"/>
              <a:t>f</a:t>
            </a:r>
            <a:endParaRPr lang="he-IL" sz="1260" dirty="0"/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1E2D52E9-E126-4BAA-8164-1593B64500B0}"/>
              </a:ext>
            </a:extLst>
          </p:cNvPr>
          <p:cNvSpPr txBox="1"/>
          <p:nvPr/>
        </p:nvSpPr>
        <p:spPr>
          <a:xfrm>
            <a:off x="0" y="6911491"/>
            <a:ext cx="364132" cy="2862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60" dirty="0"/>
              <a:t>f</a:t>
            </a:r>
            <a:endParaRPr lang="he-IL" sz="1260" dirty="0"/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ED878559-A242-4AC8-8EF5-CE51A3B03E82}"/>
              </a:ext>
            </a:extLst>
          </p:cNvPr>
          <p:cNvSpPr/>
          <p:nvPr/>
        </p:nvSpPr>
        <p:spPr>
          <a:xfrm>
            <a:off x="5186404" y="5029905"/>
            <a:ext cx="927410" cy="29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420" dirty="0"/>
              <a:t>(Read SCAN code from keyboard port)</a:t>
            </a:r>
          </a:p>
          <a:p>
            <a:pPr algn="ctr" rtl="0"/>
            <a:r>
              <a:rPr lang="en-US" sz="420" dirty="0"/>
              <a:t>in al,060h</a:t>
            </a:r>
          </a:p>
          <a:p>
            <a:pPr algn="ctr" rtl="0"/>
            <a:r>
              <a:rPr lang="en-US" sz="420" dirty="0"/>
              <a:t>push ax</a:t>
            </a:r>
            <a:endParaRPr lang="he-IL" sz="420" dirty="0"/>
          </a:p>
        </p:txBody>
      </p: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751AC007-D12E-4E5A-8CCD-C39BCDE4D5FE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>
            <a:off x="5650109" y="5320688"/>
            <a:ext cx="0" cy="15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E83206B2-9364-4972-BB88-7433F34D3427}"/>
              </a:ext>
            </a:extLst>
          </p:cNvPr>
          <p:cNvSpPr txBox="1"/>
          <p:nvPr/>
        </p:nvSpPr>
        <p:spPr>
          <a:xfrm>
            <a:off x="4890812" y="5358704"/>
            <a:ext cx="364132" cy="2862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60" dirty="0"/>
              <a:t>f</a:t>
            </a:r>
            <a:endParaRPr lang="he-IL" sz="1260" dirty="0"/>
          </a:p>
        </p:txBody>
      </p:sp>
      <p:sp>
        <p:nvSpPr>
          <p:cNvPr id="33" name="תרשים זרימה: החלטה 32">
            <a:extLst>
              <a:ext uri="{FF2B5EF4-FFF2-40B4-BE49-F238E27FC236}">
                <a16:creationId xmlns:a16="http://schemas.microsoft.com/office/drawing/2014/main" id="{84C167D9-B197-45BC-901A-2A49F0AED81B}"/>
              </a:ext>
            </a:extLst>
          </p:cNvPr>
          <p:cNvSpPr/>
          <p:nvPr/>
        </p:nvSpPr>
        <p:spPr>
          <a:xfrm>
            <a:off x="1656337" y="9633187"/>
            <a:ext cx="1226137" cy="4642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735" dirty="0"/>
              <a:t>Al == 1</a:t>
            </a:r>
          </a:p>
          <a:p>
            <a:pPr algn="ctr"/>
            <a:r>
              <a:rPr lang="en-US" sz="735" dirty="0"/>
              <a:t>(esc)</a:t>
            </a:r>
            <a:endParaRPr lang="he-IL" sz="735" dirty="0"/>
          </a:p>
        </p:txBody>
      </p:sp>
      <p:cxnSp>
        <p:nvCxnSpPr>
          <p:cNvPr id="34" name="מחבר: מרפקי 33">
            <a:extLst>
              <a:ext uri="{FF2B5EF4-FFF2-40B4-BE49-F238E27FC236}">
                <a16:creationId xmlns:a16="http://schemas.microsoft.com/office/drawing/2014/main" id="{C888064B-E3D8-4328-AC1C-37DB0E3C4D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-333421" y="7869536"/>
            <a:ext cx="2377587" cy="1627344"/>
          </a:xfrm>
          <a:prstGeom prst="bentConnector3">
            <a:avLst>
              <a:gd name="adj1" fmla="val 6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E79CD99A-DDC5-4B85-A74B-DDF6D0DE4E62}"/>
              </a:ext>
            </a:extLst>
          </p:cNvPr>
          <p:cNvSpPr txBox="1"/>
          <p:nvPr/>
        </p:nvSpPr>
        <p:spPr>
          <a:xfrm>
            <a:off x="2797894" y="9619746"/>
            <a:ext cx="364132" cy="2862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60" dirty="0"/>
              <a:t>T</a:t>
            </a:r>
            <a:endParaRPr lang="he-IL" sz="1260" dirty="0"/>
          </a:p>
        </p:txBody>
      </p:sp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CD993F79-C130-4EA8-A404-081C48DD983C}"/>
              </a:ext>
            </a:extLst>
          </p:cNvPr>
          <p:cNvSpPr txBox="1"/>
          <p:nvPr/>
        </p:nvSpPr>
        <p:spPr>
          <a:xfrm>
            <a:off x="1320327" y="9613108"/>
            <a:ext cx="364132" cy="2862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60" dirty="0"/>
              <a:t>f</a:t>
            </a:r>
            <a:endParaRPr lang="he-IL" sz="1260" dirty="0"/>
          </a:p>
        </p:txBody>
      </p:sp>
      <p:cxnSp>
        <p:nvCxnSpPr>
          <p:cNvPr id="37" name="מחבר חץ ישר 36">
            <a:extLst>
              <a:ext uri="{FF2B5EF4-FFF2-40B4-BE49-F238E27FC236}">
                <a16:creationId xmlns:a16="http://schemas.microsoft.com/office/drawing/2014/main" id="{D659428F-DA3C-46C9-8839-7CD35A9FCF7C}"/>
              </a:ext>
            </a:extLst>
          </p:cNvPr>
          <p:cNvCxnSpPr>
            <a:cxnSpLocks/>
            <a:stCxn id="18" idx="2"/>
            <a:endCxn id="38" idx="0"/>
          </p:cNvCxnSpPr>
          <p:nvPr/>
        </p:nvCxnSpPr>
        <p:spPr>
          <a:xfrm>
            <a:off x="2269406" y="7676460"/>
            <a:ext cx="0" cy="71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מלבן 37">
            <a:extLst>
              <a:ext uri="{FF2B5EF4-FFF2-40B4-BE49-F238E27FC236}">
                <a16:creationId xmlns:a16="http://schemas.microsoft.com/office/drawing/2014/main" id="{6144261B-0E6A-4B20-8833-869A8E2AC25F}"/>
              </a:ext>
            </a:extLst>
          </p:cNvPr>
          <p:cNvSpPr/>
          <p:nvPr/>
        </p:nvSpPr>
        <p:spPr>
          <a:xfrm>
            <a:off x="1799454" y="8389514"/>
            <a:ext cx="939903" cy="33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40" dirty="0" err="1"/>
              <a:t>showimageHelp</a:t>
            </a:r>
            <a:endParaRPr lang="he-IL" sz="1890" dirty="0"/>
          </a:p>
        </p:txBody>
      </p:sp>
      <p:cxnSp>
        <p:nvCxnSpPr>
          <p:cNvPr id="39" name="מחבר חץ ישר 38">
            <a:extLst>
              <a:ext uri="{FF2B5EF4-FFF2-40B4-BE49-F238E27FC236}">
                <a16:creationId xmlns:a16="http://schemas.microsoft.com/office/drawing/2014/main" id="{1C72B9F2-4E78-4000-A8A3-3552BF376CA6}"/>
              </a:ext>
            </a:extLst>
          </p:cNvPr>
          <p:cNvCxnSpPr>
            <a:cxnSpLocks/>
            <a:stCxn id="20" idx="2"/>
            <a:endCxn id="40" idx="0"/>
          </p:cNvCxnSpPr>
          <p:nvPr/>
        </p:nvCxnSpPr>
        <p:spPr>
          <a:xfrm>
            <a:off x="1109809" y="8297318"/>
            <a:ext cx="0" cy="59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מלבן 39">
            <a:extLst>
              <a:ext uri="{FF2B5EF4-FFF2-40B4-BE49-F238E27FC236}">
                <a16:creationId xmlns:a16="http://schemas.microsoft.com/office/drawing/2014/main" id="{9685EDFF-2A4C-4156-A9A3-A349E7736687}"/>
              </a:ext>
            </a:extLst>
          </p:cNvPr>
          <p:cNvSpPr/>
          <p:nvPr/>
        </p:nvSpPr>
        <p:spPr>
          <a:xfrm>
            <a:off x="639858" y="8891050"/>
            <a:ext cx="939903" cy="33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40" dirty="0" err="1"/>
              <a:t>showimageInfo</a:t>
            </a:r>
            <a:endParaRPr lang="he-IL" sz="1890" dirty="0"/>
          </a:p>
        </p:txBody>
      </p:sp>
      <p:cxnSp>
        <p:nvCxnSpPr>
          <p:cNvPr id="41" name="מחבר חץ ישר 40">
            <a:extLst>
              <a:ext uri="{FF2B5EF4-FFF2-40B4-BE49-F238E27FC236}">
                <a16:creationId xmlns:a16="http://schemas.microsoft.com/office/drawing/2014/main" id="{AFAF07BB-76C2-43C0-ABA9-08DF3116C9AA}"/>
              </a:ext>
            </a:extLst>
          </p:cNvPr>
          <p:cNvCxnSpPr>
            <a:cxnSpLocks/>
            <a:stCxn id="13" idx="2"/>
            <a:endCxn id="45" idx="0"/>
          </p:cNvCxnSpPr>
          <p:nvPr/>
        </p:nvCxnSpPr>
        <p:spPr>
          <a:xfrm>
            <a:off x="5837000" y="6827881"/>
            <a:ext cx="2" cy="19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תרשים זרימה: תהליך מוגדר מראש 41">
            <a:extLst>
              <a:ext uri="{FF2B5EF4-FFF2-40B4-BE49-F238E27FC236}">
                <a16:creationId xmlns:a16="http://schemas.microsoft.com/office/drawing/2014/main" id="{C5345D4C-872D-4E77-9F57-F6742D0C9DBF}"/>
              </a:ext>
            </a:extLst>
          </p:cNvPr>
          <p:cNvSpPr/>
          <p:nvPr/>
        </p:nvSpPr>
        <p:spPr>
          <a:xfrm>
            <a:off x="5136066" y="4597082"/>
            <a:ext cx="1028086" cy="27077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525" dirty="0" err="1"/>
              <a:t>checkMoveButtons</a:t>
            </a:r>
            <a:endParaRPr lang="he-IL" sz="525" dirty="0"/>
          </a:p>
        </p:txBody>
      </p:sp>
      <p:cxnSp>
        <p:nvCxnSpPr>
          <p:cNvPr id="43" name="מחבר חץ ישר 42">
            <a:extLst>
              <a:ext uri="{FF2B5EF4-FFF2-40B4-BE49-F238E27FC236}">
                <a16:creationId xmlns:a16="http://schemas.microsoft.com/office/drawing/2014/main" id="{3F43CE5A-AF31-4D46-84C7-6F7A05FC753B}"/>
              </a:ext>
            </a:extLst>
          </p:cNvPr>
          <p:cNvCxnSpPr>
            <a:stCxn id="42" idx="2"/>
            <a:endCxn id="30" idx="0"/>
          </p:cNvCxnSpPr>
          <p:nvPr/>
        </p:nvCxnSpPr>
        <p:spPr>
          <a:xfrm>
            <a:off x="5650110" y="4867854"/>
            <a:ext cx="1" cy="16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תרשים זרימה: מחבר מחוץ לעמוד 43">
            <a:extLst>
              <a:ext uri="{FF2B5EF4-FFF2-40B4-BE49-F238E27FC236}">
                <a16:creationId xmlns:a16="http://schemas.microsoft.com/office/drawing/2014/main" id="{3F8D9981-B7A5-451A-B527-439218E07752}"/>
              </a:ext>
            </a:extLst>
          </p:cNvPr>
          <p:cNvSpPr/>
          <p:nvPr/>
        </p:nvSpPr>
        <p:spPr>
          <a:xfrm>
            <a:off x="6106337" y="5930577"/>
            <a:ext cx="333007" cy="39338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90" dirty="0"/>
              <a:t>1</a:t>
            </a:r>
            <a:endParaRPr lang="he-IL" sz="1890" dirty="0"/>
          </a:p>
        </p:txBody>
      </p:sp>
      <p:sp>
        <p:nvSpPr>
          <p:cNvPr id="45" name="תרשים זרימה: מחבר מחוץ לעמוד 44">
            <a:extLst>
              <a:ext uri="{FF2B5EF4-FFF2-40B4-BE49-F238E27FC236}">
                <a16:creationId xmlns:a16="http://schemas.microsoft.com/office/drawing/2014/main" id="{746FB8FB-69EF-4E23-B6C9-91755FD45258}"/>
              </a:ext>
            </a:extLst>
          </p:cNvPr>
          <p:cNvSpPr/>
          <p:nvPr/>
        </p:nvSpPr>
        <p:spPr>
          <a:xfrm>
            <a:off x="5670498" y="7026937"/>
            <a:ext cx="333007" cy="39338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90" dirty="0"/>
              <a:t>2</a:t>
            </a:r>
            <a:endParaRPr lang="he-IL" sz="1890" dirty="0"/>
          </a:p>
        </p:txBody>
      </p:sp>
      <p:cxnSp>
        <p:nvCxnSpPr>
          <p:cNvPr id="46" name="מחבר חץ ישר 45">
            <a:extLst>
              <a:ext uri="{FF2B5EF4-FFF2-40B4-BE49-F238E27FC236}">
                <a16:creationId xmlns:a16="http://schemas.microsoft.com/office/drawing/2014/main" id="{D2A73011-6514-4946-91C5-470FD01C9765}"/>
              </a:ext>
            </a:extLst>
          </p:cNvPr>
          <p:cNvCxnSpPr>
            <a:cxnSpLocks/>
          </p:cNvCxnSpPr>
          <p:nvPr/>
        </p:nvCxnSpPr>
        <p:spPr>
          <a:xfrm flipH="1">
            <a:off x="5639686" y="3970395"/>
            <a:ext cx="741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: מרפקי 46">
            <a:extLst>
              <a:ext uri="{FF2B5EF4-FFF2-40B4-BE49-F238E27FC236}">
                <a16:creationId xmlns:a16="http://schemas.microsoft.com/office/drawing/2014/main" id="{6603ED34-64EC-487D-A9EC-947C375A4F8E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2882474" y="3916731"/>
            <a:ext cx="3605371" cy="5948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חץ ישר 47">
            <a:extLst>
              <a:ext uri="{FF2B5EF4-FFF2-40B4-BE49-F238E27FC236}">
                <a16:creationId xmlns:a16="http://schemas.microsoft.com/office/drawing/2014/main" id="{827348D8-858D-4FB0-92F2-0B1ACA5F12DB}"/>
              </a:ext>
            </a:extLst>
          </p:cNvPr>
          <p:cNvCxnSpPr>
            <a:stCxn id="38" idx="2"/>
            <a:endCxn id="33" idx="0"/>
          </p:cNvCxnSpPr>
          <p:nvPr/>
        </p:nvCxnSpPr>
        <p:spPr>
          <a:xfrm>
            <a:off x="2269406" y="8725294"/>
            <a:ext cx="0" cy="907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תרשים זרימה: החלטה 48">
            <a:extLst>
              <a:ext uri="{FF2B5EF4-FFF2-40B4-BE49-F238E27FC236}">
                <a16:creationId xmlns:a16="http://schemas.microsoft.com/office/drawing/2014/main" id="{3F7E78ED-6E18-4D57-B212-FEA1F87BE2C3}"/>
              </a:ext>
            </a:extLst>
          </p:cNvPr>
          <p:cNvSpPr/>
          <p:nvPr/>
        </p:nvSpPr>
        <p:spPr>
          <a:xfrm>
            <a:off x="3597969" y="6118724"/>
            <a:ext cx="757428" cy="2199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15" dirty="0"/>
              <a:t>Al == R</a:t>
            </a:r>
          </a:p>
          <a:p>
            <a:pPr algn="ctr"/>
            <a:r>
              <a:rPr lang="en-US" sz="315" dirty="0"/>
              <a:t>(Rex)</a:t>
            </a:r>
          </a:p>
        </p:txBody>
      </p:sp>
      <p:cxnSp>
        <p:nvCxnSpPr>
          <p:cNvPr id="50" name="מחבר: מרפקי 49">
            <a:extLst>
              <a:ext uri="{FF2B5EF4-FFF2-40B4-BE49-F238E27FC236}">
                <a16:creationId xmlns:a16="http://schemas.microsoft.com/office/drawing/2014/main" id="{D9BD52B2-7E46-4E24-9AD1-2F97D2F54B7F}"/>
              </a:ext>
            </a:extLst>
          </p:cNvPr>
          <p:cNvCxnSpPr>
            <a:cxnSpLocks/>
            <a:stCxn id="49" idx="1"/>
            <a:endCxn id="52" idx="0"/>
          </p:cNvCxnSpPr>
          <p:nvPr/>
        </p:nvCxnSpPr>
        <p:spPr>
          <a:xfrm rot="10800000" flipV="1">
            <a:off x="3159199" y="6228713"/>
            <a:ext cx="438770" cy="1519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תיבת טקסט 50">
            <a:extLst>
              <a:ext uri="{FF2B5EF4-FFF2-40B4-BE49-F238E27FC236}">
                <a16:creationId xmlns:a16="http://schemas.microsoft.com/office/drawing/2014/main" id="{67F71144-DA89-43D7-AD7E-E293C775FE34}"/>
              </a:ext>
            </a:extLst>
          </p:cNvPr>
          <p:cNvSpPr txBox="1"/>
          <p:nvPr/>
        </p:nvSpPr>
        <p:spPr>
          <a:xfrm>
            <a:off x="3005640" y="6007227"/>
            <a:ext cx="364132" cy="2862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60" dirty="0"/>
              <a:t>f</a:t>
            </a:r>
            <a:endParaRPr lang="he-IL" sz="1260" dirty="0"/>
          </a:p>
        </p:txBody>
      </p:sp>
      <p:sp>
        <p:nvSpPr>
          <p:cNvPr id="52" name="תרשים זרימה: החלטה 51">
            <a:extLst>
              <a:ext uri="{FF2B5EF4-FFF2-40B4-BE49-F238E27FC236}">
                <a16:creationId xmlns:a16="http://schemas.microsoft.com/office/drawing/2014/main" id="{78A130DE-6246-401B-8E0C-88475686402E}"/>
              </a:ext>
            </a:extLst>
          </p:cNvPr>
          <p:cNvSpPr/>
          <p:nvPr/>
        </p:nvSpPr>
        <p:spPr>
          <a:xfrm>
            <a:off x="2780485" y="6380689"/>
            <a:ext cx="757428" cy="2199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15" dirty="0"/>
              <a:t>Al == P</a:t>
            </a:r>
          </a:p>
          <a:p>
            <a:pPr algn="ctr"/>
            <a:r>
              <a:rPr lang="en-US" sz="315" dirty="0"/>
              <a:t>(Pong)</a:t>
            </a:r>
          </a:p>
        </p:txBody>
      </p:sp>
      <p:cxnSp>
        <p:nvCxnSpPr>
          <p:cNvPr id="53" name="מחבר: מרפקי 52">
            <a:extLst>
              <a:ext uri="{FF2B5EF4-FFF2-40B4-BE49-F238E27FC236}">
                <a16:creationId xmlns:a16="http://schemas.microsoft.com/office/drawing/2014/main" id="{5B8F5B32-3604-4DA7-87E7-CF8C9B71CB5D}"/>
              </a:ext>
            </a:extLst>
          </p:cNvPr>
          <p:cNvCxnSpPr>
            <a:stCxn id="52" idx="1"/>
            <a:endCxn id="14" idx="0"/>
          </p:cNvCxnSpPr>
          <p:nvPr/>
        </p:nvCxnSpPr>
        <p:spPr>
          <a:xfrm rot="10800000" flipV="1">
            <a:off x="1541468" y="6490679"/>
            <a:ext cx="1239017" cy="2120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תיבת טקסט 53">
            <a:extLst>
              <a:ext uri="{FF2B5EF4-FFF2-40B4-BE49-F238E27FC236}">
                <a16:creationId xmlns:a16="http://schemas.microsoft.com/office/drawing/2014/main" id="{8AF00659-CC45-4297-8DA6-A222144BAE2B}"/>
              </a:ext>
            </a:extLst>
          </p:cNvPr>
          <p:cNvSpPr txBox="1"/>
          <p:nvPr/>
        </p:nvSpPr>
        <p:spPr>
          <a:xfrm>
            <a:off x="2164710" y="6188780"/>
            <a:ext cx="364132" cy="2862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60" dirty="0"/>
              <a:t>f</a:t>
            </a:r>
            <a:endParaRPr lang="he-IL" sz="1260" dirty="0"/>
          </a:p>
        </p:txBody>
      </p:sp>
      <p:sp>
        <p:nvSpPr>
          <p:cNvPr id="55" name="תרשים זרימה: מחבר מחוץ לעמוד 54">
            <a:extLst>
              <a:ext uri="{FF2B5EF4-FFF2-40B4-BE49-F238E27FC236}">
                <a16:creationId xmlns:a16="http://schemas.microsoft.com/office/drawing/2014/main" id="{97BCE648-DBD1-41F8-94DF-0DA603C13A43}"/>
              </a:ext>
            </a:extLst>
          </p:cNvPr>
          <p:cNvSpPr/>
          <p:nvPr/>
        </p:nvSpPr>
        <p:spPr>
          <a:xfrm>
            <a:off x="3767337" y="7339522"/>
            <a:ext cx="333007" cy="39338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90" dirty="0"/>
              <a:t>4</a:t>
            </a:r>
            <a:endParaRPr lang="he-IL" sz="1890" dirty="0"/>
          </a:p>
        </p:txBody>
      </p:sp>
      <p:sp>
        <p:nvSpPr>
          <p:cNvPr id="56" name="תרשים זרימה: מחבר מחוץ לעמוד 55">
            <a:extLst>
              <a:ext uri="{FF2B5EF4-FFF2-40B4-BE49-F238E27FC236}">
                <a16:creationId xmlns:a16="http://schemas.microsoft.com/office/drawing/2014/main" id="{82332872-DDBF-4AD8-8F2A-6DDB5B9EA73A}"/>
              </a:ext>
            </a:extLst>
          </p:cNvPr>
          <p:cNvSpPr/>
          <p:nvPr/>
        </p:nvSpPr>
        <p:spPr>
          <a:xfrm>
            <a:off x="4531990" y="6996906"/>
            <a:ext cx="333007" cy="39338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90" dirty="0"/>
              <a:t>3</a:t>
            </a:r>
            <a:endParaRPr lang="he-IL" sz="1890" dirty="0"/>
          </a:p>
        </p:txBody>
      </p:sp>
      <p:cxnSp>
        <p:nvCxnSpPr>
          <p:cNvPr id="57" name="מחבר: מרפקי 56">
            <a:extLst>
              <a:ext uri="{FF2B5EF4-FFF2-40B4-BE49-F238E27FC236}">
                <a16:creationId xmlns:a16="http://schemas.microsoft.com/office/drawing/2014/main" id="{61E5B278-06E8-4285-8756-0926E49ADF63}"/>
              </a:ext>
            </a:extLst>
          </p:cNvPr>
          <p:cNvCxnSpPr>
            <a:stCxn id="49" idx="3"/>
            <a:endCxn id="56" idx="0"/>
          </p:cNvCxnSpPr>
          <p:nvPr/>
        </p:nvCxnSpPr>
        <p:spPr>
          <a:xfrm>
            <a:off x="4355398" y="6228713"/>
            <a:ext cx="343095" cy="7681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: מרפקי 57">
            <a:extLst>
              <a:ext uri="{FF2B5EF4-FFF2-40B4-BE49-F238E27FC236}">
                <a16:creationId xmlns:a16="http://schemas.microsoft.com/office/drawing/2014/main" id="{157090AC-AB8A-41D5-BB10-82E68F73D196}"/>
              </a:ext>
            </a:extLst>
          </p:cNvPr>
          <p:cNvCxnSpPr>
            <a:stCxn id="52" idx="3"/>
            <a:endCxn id="55" idx="0"/>
          </p:cNvCxnSpPr>
          <p:nvPr/>
        </p:nvCxnSpPr>
        <p:spPr>
          <a:xfrm>
            <a:off x="3537912" y="6490679"/>
            <a:ext cx="395929" cy="848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תיבת טקסט 58">
            <a:extLst>
              <a:ext uri="{FF2B5EF4-FFF2-40B4-BE49-F238E27FC236}">
                <a16:creationId xmlns:a16="http://schemas.microsoft.com/office/drawing/2014/main" id="{1438D96B-27A7-468D-8BA0-121C0C6FF74F}"/>
              </a:ext>
            </a:extLst>
          </p:cNvPr>
          <p:cNvSpPr txBox="1"/>
          <p:nvPr/>
        </p:nvSpPr>
        <p:spPr>
          <a:xfrm>
            <a:off x="4283362" y="5994325"/>
            <a:ext cx="364132" cy="2862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60" dirty="0"/>
              <a:t>T</a:t>
            </a:r>
            <a:endParaRPr lang="he-IL" sz="1260" dirty="0"/>
          </a:p>
        </p:txBody>
      </p:sp>
      <p:sp>
        <p:nvSpPr>
          <p:cNvPr id="60" name="תיבת טקסט 59">
            <a:extLst>
              <a:ext uri="{FF2B5EF4-FFF2-40B4-BE49-F238E27FC236}">
                <a16:creationId xmlns:a16="http://schemas.microsoft.com/office/drawing/2014/main" id="{96732308-C636-49B4-AD96-94032500BE8D}"/>
              </a:ext>
            </a:extLst>
          </p:cNvPr>
          <p:cNvSpPr txBox="1"/>
          <p:nvPr/>
        </p:nvSpPr>
        <p:spPr>
          <a:xfrm>
            <a:off x="3470900" y="6269298"/>
            <a:ext cx="364132" cy="2862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60" dirty="0"/>
              <a:t>T</a:t>
            </a:r>
            <a:endParaRPr lang="he-IL" sz="1260" dirty="0"/>
          </a:p>
        </p:txBody>
      </p:sp>
      <p:cxnSp>
        <p:nvCxnSpPr>
          <p:cNvPr id="61" name="מחבר חץ ישר 60">
            <a:extLst>
              <a:ext uri="{FF2B5EF4-FFF2-40B4-BE49-F238E27FC236}">
                <a16:creationId xmlns:a16="http://schemas.microsoft.com/office/drawing/2014/main" id="{52F1B976-550F-42C7-9087-2AAE1731F0B7}"/>
              </a:ext>
            </a:extLst>
          </p:cNvPr>
          <p:cNvCxnSpPr>
            <a:cxnSpLocks/>
          </p:cNvCxnSpPr>
          <p:nvPr/>
        </p:nvCxnSpPr>
        <p:spPr>
          <a:xfrm flipH="1" flipV="1">
            <a:off x="5639688" y="3970395"/>
            <a:ext cx="848157" cy="1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: מרפקי 61">
            <a:extLst>
              <a:ext uri="{FF2B5EF4-FFF2-40B4-BE49-F238E27FC236}">
                <a16:creationId xmlns:a16="http://schemas.microsoft.com/office/drawing/2014/main" id="{3A84DC31-BA87-4135-BA51-3AB50D9C4B2D}"/>
              </a:ext>
            </a:extLst>
          </p:cNvPr>
          <p:cNvCxnSpPr>
            <a:cxnSpLocks/>
            <a:stCxn id="40" idx="2"/>
          </p:cNvCxnSpPr>
          <p:nvPr/>
        </p:nvCxnSpPr>
        <p:spPr>
          <a:xfrm rot="5400000">
            <a:off x="442849" y="8829106"/>
            <a:ext cx="269237" cy="10646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תרשים זרימה: מחבר מחוץ לעמוד 62">
            <a:extLst>
              <a:ext uri="{FF2B5EF4-FFF2-40B4-BE49-F238E27FC236}">
                <a16:creationId xmlns:a16="http://schemas.microsoft.com/office/drawing/2014/main" id="{7F9A84D7-5AA4-4FC8-8012-2210E3EE4FF8}"/>
              </a:ext>
            </a:extLst>
          </p:cNvPr>
          <p:cNvSpPr/>
          <p:nvPr/>
        </p:nvSpPr>
        <p:spPr>
          <a:xfrm>
            <a:off x="1891393" y="1629536"/>
            <a:ext cx="2537517" cy="1210422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90" dirty="0"/>
              <a:t>Menu</a:t>
            </a:r>
            <a:endParaRPr lang="he-IL" sz="1890" dirty="0"/>
          </a:p>
        </p:txBody>
      </p:sp>
    </p:spTree>
    <p:extLst>
      <p:ext uri="{BB962C8B-B14F-4D97-AF65-F5344CB8AC3E}">
        <p14:creationId xmlns:p14="http://schemas.microsoft.com/office/powerpoint/2010/main" val="3622323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תרשים זרימה: מסיים 158">
            <a:extLst>
              <a:ext uri="{FF2B5EF4-FFF2-40B4-BE49-F238E27FC236}">
                <a16:creationId xmlns:a16="http://schemas.microsoft.com/office/drawing/2014/main" id="{870F782C-FCC5-4116-8991-E872BDF4DD9D}"/>
              </a:ext>
            </a:extLst>
          </p:cNvPr>
          <p:cNvSpPr/>
          <p:nvPr/>
        </p:nvSpPr>
        <p:spPr>
          <a:xfrm>
            <a:off x="5472447" y="3544889"/>
            <a:ext cx="437458" cy="11499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630" dirty="0"/>
              <a:t>start</a:t>
            </a:r>
            <a:endParaRPr lang="he-IL" sz="630" dirty="0"/>
          </a:p>
        </p:txBody>
      </p:sp>
      <p:cxnSp>
        <p:nvCxnSpPr>
          <p:cNvPr id="160" name="מחבר חץ ישר 159">
            <a:extLst>
              <a:ext uri="{FF2B5EF4-FFF2-40B4-BE49-F238E27FC236}">
                <a16:creationId xmlns:a16="http://schemas.microsoft.com/office/drawing/2014/main" id="{4FC2C1F9-722E-420D-B884-F23F0ED0C193}"/>
              </a:ext>
            </a:extLst>
          </p:cNvPr>
          <p:cNvCxnSpPr>
            <a:cxnSpLocks/>
            <a:stCxn id="159" idx="2"/>
            <a:endCxn id="161" idx="0"/>
          </p:cNvCxnSpPr>
          <p:nvPr/>
        </p:nvCxnSpPr>
        <p:spPr>
          <a:xfrm>
            <a:off x="5691176" y="3659879"/>
            <a:ext cx="0" cy="229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תרשים זרימה: תהליך מוגדר מראש 160">
            <a:extLst>
              <a:ext uri="{FF2B5EF4-FFF2-40B4-BE49-F238E27FC236}">
                <a16:creationId xmlns:a16="http://schemas.microsoft.com/office/drawing/2014/main" id="{F3656E7E-5883-4D77-A38E-ED7510E10BA2}"/>
              </a:ext>
            </a:extLst>
          </p:cNvPr>
          <p:cNvSpPr/>
          <p:nvPr/>
        </p:nvSpPr>
        <p:spPr>
          <a:xfrm>
            <a:off x="5369959" y="3889287"/>
            <a:ext cx="642437" cy="14748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525" dirty="0" err="1"/>
              <a:t>DrawMap</a:t>
            </a:r>
            <a:endParaRPr lang="he-IL" sz="525" dirty="0"/>
          </a:p>
        </p:txBody>
      </p:sp>
      <p:cxnSp>
        <p:nvCxnSpPr>
          <p:cNvPr id="162" name="מחבר חץ ישר 161">
            <a:extLst>
              <a:ext uri="{FF2B5EF4-FFF2-40B4-BE49-F238E27FC236}">
                <a16:creationId xmlns:a16="http://schemas.microsoft.com/office/drawing/2014/main" id="{E5230C50-75F4-442F-8239-080F759BFA11}"/>
              </a:ext>
            </a:extLst>
          </p:cNvPr>
          <p:cNvCxnSpPr>
            <a:cxnSpLocks/>
            <a:stCxn id="161" idx="2"/>
            <a:endCxn id="163" idx="0"/>
          </p:cNvCxnSpPr>
          <p:nvPr/>
        </p:nvCxnSpPr>
        <p:spPr>
          <a:xfrm>
            <a:off x="5691178" y="4036776"/>
            <a:ext cx="870" cy="185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תרשים זרימה: תהליך מוגדר מראש 162">
            <a:extLst>
              <a:ext uri="{FF2B5EF4-FFF2-40B4-BE49-F238E27FC236}">
                <a16:creationId xmlns:a16="http://schemas.microsoft.com/office/drawing/2014/main" id="{6233EC99-8EA2-4755-903F-66F5940F1058}"/>
              </a:ext>
            </a:extLst>
          </p:cNvPr>
          <p:cNvSpPr/>
          <p:nvPr/>
        </p:nvSpPr>
        <p:spPr>
          <a:xfrm>
            <a:off x="5370829" y="4222380"/>
            <a:ext cx="642437" cy="14748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525" dirty="0" err="1"/>
              <a:t>DrawHero</a:t>
            </a:r>
            <a:endParaRPr lang="he-IL" sz="525" dirty="0"/>
          </a:p>
        </p:txBody>
      </p:sp>
      <p:sp>
        <p:nvSpPr>
          <p:cNvPr id="164" name="תרשים זרימה: החלטה 163">
            <a:extLst>
              <a:ext uri="{FF2B5EF4-FFF2-40B4-BE49-F238E27FC236}">
                <a16:creationId xmlns:a16="http://schemas.microsoft.com/office/drawing/2014/main" id="{4A206608-7314-4310-BFD7-E109BC5FBA6E}"/>
              </a:ext>
            </a:extLst>
          </p:cNvPr>
          <p:cNvSpPr/>
          <p:nvPr/>
        </p:nvSpPr>
        <p:spPr>
          <a:xfrm>
            <a:off x="5203725" y="4939089"/>
            <a:ext cx="974904" cy="2937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630" dirty="0"/>
              <a:t>Press space</a:t>
            </a:r>
            <a:endParaRPr lang="he-IL" sz="630" dirty="0"/>
          </a:p>
        </p:txBody>
      </p:sp>
      <p:cxnSp>
        <p:nvCxnSpPr>
          <p:cNvPr id="165" name="מחבר: מרפקי 164">
            <a:extLst>
              <a:ext uri="{FF2B5EF4-FFF2-40B4-BE49-F238E27FC236}">
                <a16:creationId xmlns:a16="http://schemas.microsoft.com/office/drawing/2014/main" id="{61BFB6A8-F0ED-41DA-9FAD-A3EA6079C97B}"/>
              </a:ext>
            </a:extLst>
          </p:cNvPr>
          <p:cNvCxnSpPr>
            <a:cxnSpLocks/>
            <a:stCxn id="164" idx="1"/>
            <a:endCxn id="166" idx="0"/>
          </p:cNvCxnSpPr>
          <p:nvPr/>
        </p:nvCxnSpPr>
        <p:spPr>
          <a:xfrm rot="10800000" flipV="1">
            <a:off x="4868999" y="5085950"/>
            <a:ext cx="334728" cy="318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תרשים זרימה: החלטה 165">
            <a:extLst>
              <a:ext uri="{FF2B5EF4-FFF2-40B4-BE49-F238E27FC236}">
                <a16:creationId xmlns:a16="http://schemas.microsoft.com/office/drawing/2014/main" id="{CC977715-045A-44D7-9145-E6E2786C62A5}"/>
              </a:ext>
            </a:extLst>
          </p:cNvPr>
          <p:cNvSpPr/>
          <p:nvPr/>
        </p:nvSpPr>
        <p:spPr>
          <a:xfrm>
            <a:off x="4367166" y="5404894"/>
            <a:ext cx="1003663" cy="2937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525" dirty="0"/>
              <a:t>Press Right</a:t>
            </a:r>
            <a:endParaRPr lang="he-IL" sz="525" dirty="0"/>
          </a:p>
        </p:txBody>
      </p:sp>
      <p:cxnSp>
        <p:nvCxnSpPr>
          <p:cNvPr id="167" name="מחבר: מרפקי 166">
            <a:extLst>
              <a:ext uri="{FF2B5EF4-FFF2-40B4-BE49-F238E27FC236}">
                <a16:creationId xmlns:a16="http://schemas.microsoft.com/office/drawing/2014/main" id="{9C550647-D98E-4667-B149-074B5674D34B}"/>
              </a:ext>
            </a:extLst>
          </p:cNvPr>
          <p:cNvCxnSpPr>
            <a:cxnSpLocks/>
            <a:stCxn id="166" idx="1"/>
            <a:endCxn id="168" idx="0"/>
          </p:cNvCxnSpPr>
          <p:nvPr/>
        </p:nvCxnSpPr>
        <p:spPr>
          <a:xfrm rot="10800000" flipV="1">
            <a:off x="3998042" y="5551755"/>
            <a:ext cx="369124" cy="1468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תרשים זרימה: החלטה 167">
            <a:extLst>
              <a:ext uri="{FF2B5EF4-FFF2-40B4-BE49-F238E27FC236}">
                <a16:creationId xmlns:a16="http://schemas.microsoft.com/office/drawing/2014/main" id="{B2C95CAD-E3D8-45A1-A30F-880A24EB64EF}"/>
              </a:ext>
            </a:extLst>
          </p:cNvPr>
          <p:cNvSpPr/>
          <p:nvPr/>
        </p:nvSpPr>
        <p:spPr>
          <a:xfrm>
            <a:off x="3560580" y="5698614"/>
            <a:ext cx="874925" cy="2937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630" dirty="0"/>
              <a:t>Press Left</a:t>
            </a:r>
            <a:endParaRPr lang="he-IL" sz="630" dirty="0"/>
          </a:p>
        </p:txBody>
      </p:sp>
      <p:sp>
        <p:nvSpPr>
          <p:cNvPr id="169" name="תרשים זרימה: החלטה 168">
            <a:extLst>
              <a:ext uri="{FF2B5EF4-FFF2-40B4-BE49-F238E27FC236}">
                <a16:creationId xmlns:a16="http://schemas.microsoft.com/office/drawing/2014/main" id="{4731BB88-02B2-4762-947A-29A853CC5604}"/>
              </a:ext>
            </a:extLst>
          </p:cNvPr>
          <p:cNvSpPr/>
          <p:nvPr/>
        </p:nvSpPr>
        <p:spPr>
          <a:xfrm>
            <a:off x="2923135" y="6042746"/>
            <a:ext cx="874925" cy="2937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630" dirty="0"/>
              <a:t>Press Z</a:t>
            </a:r>
            <a:endParaRPr lang="he-IL" sz="630" dirty="0"/>
          </a:p>
        </p:txBody>
      </p:sp>
      <p:cxnSp>
        <p:nvCxnSpPr>
          <p:cNvPr id="170" name="מחבר: מרפקי 169">
            <a:extLst>
              <a:ext uri="{FF2B5EF4-FFF2-40B4-BE49-F238E27FC236}">
                <a16:creationId xmlns:a16="http://schemas.microsoft.com/office/drawing/2014/main" id="{533A769B-B14F-4526-BD4D-D33833040C71}"/>
              </a:ext>
            </a:extLst>
          </p:cNvPr>
          <p:cNvCxnSpPr>
            <a:stCxn id="168" idx="1"/>
            <a:endCxn id="169" idx="0"/>
          </p:cNvCxnSpPr>
          <p:nvPr/>
        </p:nvCxnSpPr>
        <p:spPr>
          <a:xfrm rot="10800000" flipV="1">
            <a:off x="3360599" y="5845475"/>
            <a:ext cx="199981" cy="1972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מחבר: מרפקי 170">
            <a:extLst>
              <a:ext uri="{FF2B5EF4-FFF2-40B4-BE49-F238E27FC236}">
                <a16:creationId xmlns:a16="http://schemas.microsoft.com/office/drawing/2014/main" id="{12591580-7A58-46F1-B7ED-F41654CBBEAD}"/>
              </a:ext>
            </a:extLst>
          </p:cNvPr>
          <p:cNvCxnSpPr>
            <a:cxnSpLocks/>
            <a:stCxn id="169" idx="1"/>
            <a:endCxn id="177" idx="0"/>
          </p:cNvCxnSpPr>
          <p:nvPr/>
        </p:nvCxnSpPr>
        <p:spPr>
          <a:xfrm rot="10800000" flipV="1">
            <a:off x="2508606" y="6189606"/>
            <a:ext cx="414532" cy="6579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תיבת טקסט 171">
            <a:extLst>
              <a:ext uri="{FF2B5EF4-FFF2-40B4-BE49-F238E27FC236}">
                <a16:creationId xmlns:a16="http://schemas.microsoft.com/office/drawing/2014/main" id="{68F2C6DC-4447-4883-AD37-53C4E06008DA}"/>
              </a:ext>
            </a:extLst>
          </p:cNvPr>
          <p:cNvSpPr txBox="1"/>
          <p:nvPr/>
        </p:nvSpPr>
        <p:spPr>
          <a:xfrm>
            <a:off x="4968423" y="4831321"/>
            <a:ext cx="199981" cy="2619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2" dirty="0"/>
              <a:t>F</a:t>
            </a:r>
            <a:endParaRPr lang="he-IL" sz="1102" dirty="0"/>
          </a:p>
        </p:txBody>
      </p:sp>
      <p:sp>
        <p:nvSpPr>
          <p:cNvPr id="173" name="תיבת טקסט 172">
            <a:extLst>
              <a:ext uri="{FF2B5EF4-FFF2-40B4-BE49-F238E27FC236}">
                <a16:creationId xmlns:a16="http://schemas.microsoft.com/office/drawing/2014/main" id="{DB452BEF-88F9-4F2C-8997-9482008EFEE0}"/>
              </a:ext>
            </a:extLst>
          </p:cNvPr>
          <p:cNvSpPr txBox="1"/>
          <p:nvPr/>
        </p:nvSpPr>
        <p:spPr>
          <a:xfrm>
            <a:off x="4068250" y="5319420"/>
            <a:ext cx="199981" cy="2619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2" dirty="0"/>
              <a:t>F</a:t>
            </a:r>
            <a:endParaRPr lang="he-IL" sz="1102" dirty="0"/>
          </a:p>
        </p:txBody>
      </p:sp>
      <p:sp>
        <p:nvSpPr>
          <p:cNvPr id="174" name="תיבת טקסט 173">
            <a:extLst>
              <a:ext uri="{FF2B5EF4-FFF2-40B4-BE49-F238E27FC236}">
                <a16:creationId xmlns:a16="http://schemas.microsoft.com/office/drawing/2014/main" id="{26A03D52-E2BB-4A6A-B4AE-6E4EC0537159}"/>
              </a:ext>
            </a:extLst>
          </p:cNvPr>
          <p:cNvSpPr txBox="1"/>
          <p:nvPr/>
        </p:nvSpPr>
        <p:spPr>
          <a:xfrm>
            <a:off x="3360599" y="5622293"/>
            <a:ext cx="199981" cy="2619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2" dirty="0"/>
              <a:t>F</a:t>
            </a:r>
            <a:endParaRPr lang="he-IL" sz="1102" dirty="0"/>
          </a:p>
        </p:txBody>
      </p:sp>
      <p:sp>
        <p:nvSpPr>
          <p:cNvPr id="175" name="תיבת טקסט 174">
            <a:extLst>
              <a:ext uri="{FF2B5EF4-FFF2-40B4-BE49-F238E27FC236}">
                <a16:creationId xmlns:a16="http://schemas.microsoft.com/office/drawing/2014/main" id="{8923A190-5545-48AC-A813-949C430810C9}"/>
              </a:ext>
            </a:extLst>
          </p:cNvPr>
          <p:cNvSpPr txBox="1"/>
          <p:nvPr/>
        </p:nvSpPr>
        <p:spPr>
          <a:xfrm>
            <a:off x="2645669" y="5959381"/>
            <a:ext cx="199981" cy="2619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2" dirty="0"/>
              <a:t>F</a:t>
            </a:r>
            <a:endParaRPr lang="he-IL" sz="1102" dirty="0"/>
          </a:p>
        </p:txBody>
      </p:sp>
      <p:cxnSp>
        <p:nvCxnSpPr>
          <p:cNvPr id="176" name="מחבר חץ ישר 175">
            <a:extLst>
              <a:ext uri="{FF2B5EF4-FFF2-40B4-BE49-F238E27FC236}">
                <a16:creationId xmlns:a16="http://schemas.microsoft.com/office/drawing/2014/main" id="{FEC6ED54-9669-43F5-8432-5D0F12802E3B}"/>
              </a:ext>
            </a:extLst>
          </p:cNvPr>
          <p:cNvCxnSpPr>
            <a:cxnSpLocks/>
            <a:stCxn id="163" idx="2"/>
            <a:endCxn id="233" idx="0"/>
          </p:cNvCxnSpPr>
          <p:nvPr/>
        </p:nvCxnSpPr>
        <p:spPr>
          <a:xfrm flipH="1">
            <a:off x="5691177" y="4369866"/>
            <a:ext cx="869" cy="206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תרשים זרימה: החלטה 176">
            <a:extLst>
              <a:ext uri="{FF2B5EF4-FFF2-40B4-BE49-F238E27FC236}">
                <a16:creationId xmlns:a16="http://schemas.microsoft.com/office/drawing/2014/main" id="{0FFC6324-AE7C-4495-8213-F79AE9C37B7C}"/>
              </a:ext>
            </a:extLst>
          </p:cNvPr>
          <p:cNvSpPr/>
          <p:nvPr/>
        </p:nvSpPr>
        <p:spPr>
          <a:xfrm>
            <a:off x="2176135" y="6847579"/>
            <a:ext cx="664936" cy="2749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40" dirty="0"/>
              <a:t>fall</a:t>
            </a:r>
            <a:endParaRPr lang="he-IL" sz="840" dirty="0"/>
          </a:p>
        </p:txBody>
      </p:sp>
      <p:sp>
        <p:nvSpPr>
          <p:cNvPr id="178" name="תרשים זרימה: החלטה 177">
            <a:extLst>
              <a:ext uri="{FF2B5EF4-FFF2-40B4-BE49-F238E27FC236}">
                <a16:creationId xmlns:a16="http://schemas.microsoft.com/office/drawing/2014/main" id="{59AD5957-3F2C-4137-8AA5-4A2146E2D910}"/>
              </a:ext>
            </a:extLst>
          </p:cNvPr>
          <p:cNvSpPr/>
          <p:nvPr/>
        </p:nvSpPr>
        <p:spPr>
          <a:xfrm>
            <a:off x="1643687" y="7131357"/>
            <a:ext cx="664936" cy="2749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40" dirty="0"/>
              <a:t>Kill</a:t>
            </a:r>
            <a:endParaRPr lang="he-IL" sz="840" dirty="0"/>
          </a:p>
        </p:txBody>
      </p:sp>
      <p:cxnSp>
        <p:nvCxnSpPr>
          <p:cNvPr id="179" name="מחבר: מרפקי 178">
            <a:extLst>
              <a:ext uri="{FF2B5EF4-FFF2-40B4-BE49-F238E27FC236}">
                <a16:creationId xmlns:a16="http://schemas.microsoft.com/office/drawing/2014/main" id="{877E299E-E50B-4EC7-A3D2-287CA8072E3B}"/>
              </a:ext>
            </a:extLst>
          </p:cNvPr>
          <p:cNvCxnSpPr>
            <a:stCxn id="177" idx="1"/>
            <a:endCxn id="178" idx="0"/>
          </p:cNvCxnSpPr>
          <p:nvPr/>
        </p:nvCxnSpPr>
        <p:spPr>
          <a:xfrm rot="10800000" flipV="1">
            <a:off x="1976155" y="6985066"/>
            <a:ext cx="199981" cy="146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תרשים זרימה: החלטה 179">
            <a:extLst>
              <a:ext uri="{FF2B5EF4-FFF2-40B4-BE49-F238E27FC236}">
                <a16:creationId xmlns:a16="http://schemas.microsoft.com/office/drawing/2014/main" id="{348D32EB-B7A3-4BBA-B075-B4137A3A5615}"/>
              </a:ext>
            </a:extLst>
          </p:cNvPr>
          <p:cNvSpPr/>
          <p:nvPr/>
        </p:nvSpPr>
        <p:spPr>
          <a:xfrm>
            <a:off x="1101976" y="7491547"/>
            <a:ext cx="841633" cy="2749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40" dirty="0"/>
              <a:t>dead</a:t>
            </a:r>
            <a:endParaRPr lang="he-IL" sz="840" dirty="0"/>
          </a:p>
        </p:txBody>
      </p:sp>
      <p:cxnSp>
        <p:nvCxnSpPr>
          <p:cNvPr id="181" name="מחבר: מרפקי 180">
            <a:extLst>
              <a:ext uri="{FF2B5EF4-FFF2-40B4-BE49-F238E27FC236}">
                <a16:creationId xmlns:a16="http://schemas.microsoft.com/office/drawing/2014/main" id="{C133D3A7-017C-4F9D-99A2-6719C2147AAF}"/>
              </a:ext>
            </a:extLst>
          </p:cNvPr>
          <p:cNvCxnSpPr>
            <a:stCxn id="178" idx="1"/>
            <a:endCxn id="180" idx="0"/>
          </p:cNvCxnSpPr>
          <p:nvPr/>
        </p:nvCxnSpPr>
        <p:spPr>
          <a:xfrm rot="10800000" flipV="1">
            <a:off x="1522793" y="7268843"/>
            <a:ext cx="120894" cy="2227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תיבת טקסט 181">
            <a:extLst>
              <a:ext uri="{FF2B5EF4-FFF2-40B4-BE49-F238E27FC236}">
                <a16:creationId xmlns:a16="http://schemas.microsoft.com/office/drawing/2014/main" id="{5FCCF8CA-377B-4A72-8441-FB1A9A903788}"/>
              </a:ext>
            </a:extLst>
          </p:cNvPr>
          <p:cNvSpPr txBox="1"/>
          <p:nvPr/>
        </p:nvSpPr>
        <p:spPr>
          <a:xfrm>
            <a:off x="2020938" y="6751854"/>
            <a:ext cx="199981" cy="2619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2" dirty="0"/>
              <a:t>F</a:t>
            </a:r>
            <a:endParaRPr lang="he-IL" sz="1102" dirty="0"/>
          </a:p>
        </p:txBody>
      </p:sp>
      <p:sp>
        <p:nvSpPr>
          <p:cNvPr id="183" name="תיבת טקסט 182">
            <a:extLst>
              <a:ext uri="{FF2B5EF4-FFF2-40B4-BE49-F238E27FC236}">
                <a16:creationId xmlns:a16="http://schemas.microsoft.com/office/drawing/2014/main" id="{D84A9A37-6BC1-46E2-944B-ED5D48E05F08}"/>
              </a:ext>
            </a:extLst>
          </p:cNvPr>
          <p:cNvSpPr txBox="1"/>
          <p:nvPr/>
        </p:nvSpPr>
        <p:spPr>
          <a:xfrm>
            <a:off x="1501955" y="7046140"/>
            <a:ext cx="199981" cy="2619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2" dirty="0"/>
              <a:t>F</a:t>
            </a:r>
            <a:endParaRPr lang="he-IL" sz="1102" dirty="0"/>
          </a:p>
        </p:txBody>
      </p:sp>
      <p:cxnSp>
        <p:nvCxnSpPr>
          <p:cNvPr id="184" name="מחבר: מרפקי 183">
            <a:extLst>
              <a:ext uri="{FF2B5EF4-FFF2-40B4-BE49-F238E27FC236}">
                <a16:creationId xmlns:a16="http://schemas.microsoft.com/office/drawing/2014/main" id="{B4421929-F20A-41B3-B63A-904F9763581D}"/>
              </a:ext>
            </a:extLst>
          </p:cNvPr>
          <p:cNvCxnSpPr>
            <a:cxnSpLocks/>
            <a:stCxn id="180" idx="1"/>
            <a:endCxn id="211" idx="0"/>
          </p:cNvCxnSpPr>
          <p:nvPr/>
        </p:nvCxnSpPr>
        <p:spPr>
          <a:xfrm rot="10800000" flipV="1">
            <a:off x="802678" y="7629034"/>
            <a:ext cx="299299" cy="1515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תיבת טקסט 184">
            <a:extLst>
              <a:ext uri="{FF2B5EF4-FFF2-40B4-BE49-F238E27FC236}">
                <a16:creationId xmlns:a16="http://schemas.microsoft.com/office/drawing/2014/main" id="{DB4FE4EE-FE66-4CA3-8868-83462822C61D}"/>
              </a:ext>
            </a:extLst>
          </p:cNvPr>
          <p:cNvSpPr txBox="1"/>
          <p:nvPr/>
        </p:nvSpPr>
        <p:spPr>
          <a:xfrm>
            <a:off x="846056" y="7457653"/>
            <a:ext cx="199981" cy="2619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2" dirty="0"/>
              <a:t>F</a:t>
            </a:r>
            <a:endParaRPr lang="he-IL" sz="1102" dirty="0"/>
          </a:p>
        </p:txBody>
      </p:sp>
      <p:cxnSp>
        <p:nvCxnSpPr>
          <p:cNvPr id="186" name="מחבר: מרפקי 185">
            <a:extLst>
              <a:ext uri="{FF2B5EF4-FFF2-40B4-BE49-F238E27FC236}">
                <a16:creationId xmlns:a16="http://schemas.microsoft.com/office/drawing/2014/main" id="{1B5B3276-8A57-4AB4-8579-2D7BD0A2E840}"/>
              </a:ext>
            </a:extLst>
          </p:cNvPr>
          <p:cNvCxnSpPr>
            <a:cxnSpLocks/>
            <a:stCxn id="164" idx="3"/>
            <a:endCxn id="187" idx="0"/>
          </p:cNvCxnSpPr>
          <p:nvPr/>
        </p:nvCxnSpPr>
        <p:spPr>
          <a:xfrm>
            <a:off x="6178629" y="5085949"/>
            <a:ext cx="162412" cy="275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תרשים זרימה: תהליך מוגדר מראש 186">
            <a:extLst>
              <a:ext uri="{FF2B5EF4-FFF2-40B4-BE49-F238E27FC236}">
                <a16:creationId xmlns:a16="http://schemas.microsoft.com/office/drawing/2014/main" id="{D3A5E40F-25A8-4D75-B5AB-7840D3958B60}"/>
              </a:ext>
            </a:extLst>
          </p:cNvPr>
          <p:cNvSpPr/>
          <p:nvPr/>
        </p:nvSpPr>
        <p:spPr>
          <a:xfrm>
            <a:off x="5983342" y="5361696"/>
            <a:ext cx="715398" cy="2788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55" dirty="0"/>
              <a:t>Jump</a:t>
            </a:r>
            <a:endParaRPr lang="he-IL" sz="1155" dirty="0"/>
          </a:p>
        </p:txBody>
      </p:sp>
      <p:sp>
        <p:nvSpPr>
          <p:cNvPr id="188" name="תיבת טקסט 187">
            <a:extLst>
              <a:ext uri="{FF2B5EF4-FFF2-40B4-BE49-F238E27FC236}">
                <a16:creationId xmlns:a16="http://schemas.microsoft.com/office/drawing/2014/main" id="{085BFE74-41DE-4D06-B7D1-0C28985BF798}"/>
              </a:ext>
            </a:extLst>
          </p:cNvPr>
          <p:cNvSpPr txBox="1"/>
          <p:nvPr/>
        </p:nvSpPr>
        <p:spPr>
          <a:xfrm>
            <a:off x="6113959" y="4855954"/>
            <a:ext cx="199981" cy="2619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2" dirty="0"/>
              <a:t>T</a:t>
            </a:r>
            <a:endParaRPr lang="he-IL" sz="1102" dirty="0"/>
          </a:p>
        </p:txBody>
      </p:sp>
      <p:cxnSp>
        <p:nvCxnSpPr>
          <p:cNvPr id="189" name="מחבר: מרפקי 188">
            <a:extLst>
              <a:ext uri="{FF2B5EF4-FFF2-40B4-BE49-F238E27FC236}">
                <a16:creationId xmlns:a16="http://schemas.microsoft.com/office/drawing/2014/main" id="{C03431EC-AF62-4B1F-B1BF-1E318F390824}"/>
              </a:ext>
            </a:extLst>
          </p:cNvPr>
          <p:cNvCxnSpPr>
            <a:cxnSpLocks/>
            <a:stCxn id="187" idx="2"/>
          </p:cNvCxnSpPr>
          <p:nvPr/>
        </p:nvCxnSpPr>
        <p:spPr>
          <a:xfrm rot="16200000" flipH="1">
            <a:off x="6431057" y="5550559"/>
            <a:ext cx="122388" cy="3024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מחבר: מרפקי 189">
            <a:extLst>
              <a:ext uri="{FF2B5EF4-FFF2-40B4-BE49-F238E27FC236}">
                <a16:creationId xmlns:a16="http://schemas.microsoft.com/office/drawing/2014/main" id="{385F8625-CD83-4812-9272-01ADA998318D}"/>
              </a:ext>
            </a:extLst>
          </p:cNvPr>
          <p:cNvCxnSpPr>
            <a:cxnSpLocks/>
          </p:cNvCxnSpPr>
          <p:nvPr/>
        </p:nvCxnSpPr>
        <p:spPr>
          <a:xfrm rot="10800000">
            <a:off x="5698744" y="4104917"/>
            <a:ext cx="1069259" cy="1012969"/>
          </a:xfrm>
          <a:prstGeom prst="bentConnector3">
            <a:avLst>
              <a:gd name="adj1" fmla="val 1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מחבר: מרפקי 190">
            <a:extLst>
              <a:ext uri="{FF2B5EF4-FFF2-40B4-BE49-F238E27FC236}">
                <a16:creationId xmlns:a16="http://schemas.microsoft.com/office/drawing/2014/main" id="{713D4F96-1F4F-4B54-AC37-03BB48BF276E}"/>
              </a:ext>
            </a:extLst>
          </p:cNvPr>
          <p:cNvCxnSpPr>
            <a:cxnSpLocks/>
            <a:stCxn id="166" idx="3"/>
            <a:endCxn id="193" idx="0"/>
          </p:cNvCxnSpPr>
          <p:nvPr/>
        </p:nvCxnSpPr>
        <p:spPr>
          <a:xfrm>
            <a:off x="5370831" y="5551755"/>
            <a:ext cx="469237" cy="3111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תיבת טקסט 191">
            <a:extLst>
              <a:ext uri="{FF2B5EF4-FFF2-40B4-BE49-F238E27FC236}">
                <a16:creationId xmlns:a16="http://schemas.microsoft.com/office/drawing/2014/main" id="{8A6102E7-DECF-451F-9DA8-D2C6AE6F90FE}"/>
              </a:ext>
            </a:extLst>
          </p:cNvPr>
          <p:cNvSpPr txBox="1"/>
          <p:nvPr/>
        </p:nvSpPr>
        <p:spPr>
          <a:xfrm>
            <a:off x="5463743" y="5328964"/>
            <a:ext cx="199981" cy="2619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2" dirty="0"/>
              <a:t>T</a:t>
            </a:r>
            <a:endParaRPr lang="he-IL" sz="1102" dirty="0"/>
          </a:p>
        </p:txBody>
      </p:sp>
      <p:sp>
        <p:nvSpPr>
          <p:cNvPr id="193" name="תרשים זרימה: תהליך מוגדר מראש 192">
            <a:extLst>
              <a:ext uri="{FF2B5EF4-FFF2-40B4-BE49-F238E27FC236}">
                <a16:creationId xmlns:a16="http://schemas.microsoft.com/office/drawing/2014/main" id="{8E686621-7D1E-4A31-B1F1-3605AD508F5E}"/>
              </a:ext>
            </a:extLst>
          </p:cNvPr>
          <p:cNvSpPr/>
          <p:nvPr/>
        </p:nvSpPr>
        <p:spPr>
          <a:xfrm>
            <a:off x="5533812" y="5862875"/>
            <a:ext cx="612512" cy="34439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40" dirty="0"/>
              <a:t>Move right</a:t>
            </a:r>
            <a:endParaRPr lang="he-IL" sz="840" dirty="0"/>
          </a:p>
        </p:txBody>
      </p:sp>
      <p:cxnSp>
        <p:nvCxnSpPr>
          <p:cNvPr id="194" name="מחבר: מרפקי 193">
            <a:extLst>
              <a:ext uri="{FF2B5EF4-FFF2-40B4-BE49-F238E27FC236}">
                <a16:creationId xmlns:a16="http://schemas.microsoft.com/office/drawing/2014/main" id="{A9793BF6-E9A4-4B86-9BB5-1375B6A30F47}"/>
              </a:ext>
            </a:extLst>
          </p:cNvPr>
          <p:cNvCxnSpPr>
            <a:cxnSpLocks/>
            <a:stCxn id="193" idx="2"/>
          </p:cNvCxnSpPr>
          <p:nvPr/>
        </p:nvCxnSpPr>
        <p:spPr>
          <a:xfrm rot="5400000" flipH="1" flipV="1">
            <a:off x="5757263" y="5196535"/>
            <a:ext cx="1093543" cy="927934"/>
          </a:xfrm>
          <a:prstGeom prst="bentConnector3">
            <a:avLst>
              <a:gd name="adj1" fmla="val -209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מחבר: מרפקי 194">
            <a:extLst>
              <a:ext uri="{FF2B5EF4-FFF2-40B4-BE49-F238E27FC236}">
                <a16:creationId xmlns:a16="http://schemas.microsoft.com/office/drawing/2014/main" id="{06C061DC-AB5A-48C1-A55F-38049C782D38}"/>
              </a:ext>
            </a:extLst>
          </p:cNvPr>
          <p:cNvCxnSpPr>
            <a:cxnSpLocks/>
            <a:stCxn id="168" idx="3"/>
            <a:endCxn id="196" idx="0"/>
          </p:cNvCxnSpPr>
          <p:nvPr/>
        </p:nvCxnSpPr>
        <p:spPr>
          <a:xfrm>
            <a:off x="4435506" y="5845478"/>
            <a:ext cx="696968" cy="4041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תרשים זרימה: תהליך מוגדר מראש 195">
            <a:extLst>
              <a:ext uri="{FF2B5EF4-FFF2-40B4-BE49-F238E27FC236}">
                <a16:creationId xmlns:a16="http://schemas.microsoft.com/office/drawing/2014/main" id="{F0E74A22-34EE-42BE-829B-018232BBE1C9}"/>
              </a:ext>
            </a:extLst>
          </p:cNvPr>
          <p:cNvSpPr/>
          <p:nvPr/>
        </p:nvSpPr>
        <p:spPr>
          <a:xfrm>
            <a:off x="4826219" y="6249604"/>
            <a:ext cx="612512" cy="34439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40" dirty="0"/>
              <a:t>Move left</a:t>
            </a:r>
            <a:endParaRPr lang="he-IL" sz="840" dirty="0"/>
          </a:p>
        </p:txBody>
      </p:sp>
      <p:cxnSp>
        <p:nvCxnSpPr>
          <p:cNvPr id="197" name="מחבר: מרפקי 196">
            <a:extLst>
              <a:ext uri="{FF2B5EF4-FFF2-40B4-BE49-F238E27FC236}">
                <a16:creationId xmlns:a16="http://schemas.microsoft.com/office/drawing/2014/main" id="{C563CE35-1F2F-403A-BAA5-0B6659E647F7}"/>
              </a:ext>
            </a:extLst>
          </p:cNvPr>
          <p:cNvCxnSpPr>
            <a:cxnSpLocks/>
            <a:stCxn id="196" idx="2"/>
          </p:cNvCxnSpPr>
          <p:nvPr/>
        </p:nvCxnSpPr>
        <p:spPr>
          <a:xfrm rot="5400000" flipH="1" flipV="1">
            <a:off x="5866666" y="5695381"/>
            <a:ext cx="164430" cy="1632812"/>
          </a:xfrm>
          <a:prstGeom prst="bentConnector4">
            <a:avLst>
              <a:gd name="adj1" fmla="val -139026"/>
              <a:gd name="adj2" fmla="val 996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תיבת טקסט 197">
            <a:extLst>
              <a:ext uri="{FF2B5EF4-FFF2-40B4-BE49-F238E27FC236}">
                <a16:creationId xmlns:a16="http://schemas.microsoft.com/office/drawing/2014/main" id="{372D825A-9D9A-43C2-864C-F664F7D4F208}"/>
              </a:ext>
            </a:extLst>
          </p:cNvPr>
          <p:cNvSpPr txBox="1"/>
          <p:nvPr/>
        </p:nvSpPr>
        <p:spPr>
          <a:xfrm>
            <a:off x="4529674" y="5635072"/>
            <a:ext cx="199981" cy="2619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2" dirty="0"/>
              <a:t>T</a:t>
            </a:r>
            <a:endParaRPr lang="he-IL" sz="1102" dirty="0"/>
          </a:p>
        </p:txBody>
      </p:sp>
      <p:cxnSp>
        <p:nvCxnSpPr>
          <p:cNvPr id="199" name="מחבר: מרפקי 198">
            <a:extLst>
              <a:ext uri="{FF2B5EF4-FFF2-40B4-BE49-F238E27FC236}">
                <a16:creationId xmlns:a16="http://schemas.microsoft.com/office/drawing/2014/main" id="{A2875BBE-45B4-47E5-9C15-9DFA4290C572}"/>
              </a:ext>
            </a:extLst>
          </p:cNvPr>
          <p:cNvCxnSpPr>
            <a:cxnSpLocks/>
            <a:stCxn id="169" idx="3"/>
            <a:endCxn id="200" idx="0"/>
          </p:cNvCxnSpPr>
          <p:nvPr/>
        </p:nvCxnSpPr>
        <p:spPr>
          <a:xfrm>
            <a:off x="3798062" y="6189606"/>
            <a:ext cx="568772" cy="293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תרשים זרימה: תהליך מוגדר מראש 199">
            <a:extLst>
              <a:ext uri="{FF2B5EF4-FFF2-40B4-BE49-F238E27FC236}">
                <a16:creationId xmlns:a16="http://schemas.microsoft.com/office/drawing/2014/main" id="{FB601892-9321-4071-A11D-D70011258C1E}"/>
              </a:ext>
            </a:extLst>
          </p:cNvPr>
          <p:cNvSpPr/>
          <p:nvPr/>
        </p:nvSpPr>
        <p:spPr>
          <a:xfrm>
            <a:off x="4060578" y="6482747"/>
            <a:ext cx="612512" cy="34439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40" dirty="0"/>
              <a:t>Fire</a:t>
            </a:r>
            <a:endParaRPr lang="he-IL" sz="840" dirty="0"/>
          </a:p>
        </p:txBody>
      </p:sp>
      <p:cxnSp>
        <p:nvCxnSpPr>
          <p:cNvPr id="201" name="מחבר: מרפקי 200">
            <a:extLst>
              <a:ext uri="{FF2B5EF4-FFF2-40B4-BE49-F238E27FC236}">
                <a16:creationId xmlns:a16="http://schemas.microsoft.com/office/drawing/2014/main" id="{4CDAC218-3EF7-4FBE-B241-8BF0A7023100}"/>
              </a:ext>
            </a:extLst>
          </p:cNvPr>
          <p:cNvCxnSpPr>
            <a:cxnSpLocks/>
            <a:stCxn id="200" idx="2"/>
          </p:cNvCxnSpPr>
          <p:nvPr/>
        </p:nvCxnSpPr>
        <p:spPr>
          <a:xfrm rot="5400000" flipH="1" flipV="1">
            <a:off x="5562727" y="5624585"/>
            <a:ext cx="6666" cy="2398453"/>
          </a:xfrm>
          <a:prstGeom prst="bentConnector4">
            <a:avLst>
              <a:gd name="adj1" fmla="val -3429343"/>
              <a:gd name="adj2" fmla="val 1000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תיבת טקסט 201">
            <a:extLst>
              <a:ext uri="{FF2B5EF4-FFF2-40B4-BE49-F238E27FC236}">
                <a16:creationId xmlns:a16="http://schemas.microsoft.com/office/drawing/2014/main" id="{B0E958F1-E310-47E6-A178-82CCE211A006}"/>
              </a:ext>
            </a:extLst>
          </p:cNvPr>
          <p:cNvSpPr txBox="1"/>
          <p:nvPr/>
        </p:nvSpPr>
        <p:spPr>
          <a:xfrm>
            <a:off x="3969721" y="5963049"/>
            <a:ext cx="199981" cy="2619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2" dirty="0"/>
              <a:t>T</a:t>
            </a:r>
            <a:endParaRPr lang="he-IL" sz="1102" dirty="0"/>
          </a:p>
        </p:txBody>
      </p:sp>
      <p:cxnSp>
        <p:nvCxnSpPr>
          <p:cNvPr id="203" name="מחבר: מרפקי 202">
            <a:extLst>
              <a:ext uri="{FF2B5EF4-FFF2-40B4-BE49-F238E27FC236}">
                <a16:creationId xmlns:a16="http://schemas.microsoft.com/office/drawing/2014/main" id="{C104C267-5AAF-4CC4-95E3-4B5C908969F9}"/>
              </a:ext>
            </a:extLst>
          </p:cNvPr>
          <p:cNvCxnSpPr>
            <a:cxnSpLocks/>
            <a:stCxn id="177" idx="3"/>
            <a:endCxn id="204" idx="0"/>
          </p:cNvCxnSpPr>
          <p:nvPr/>
        </p:nvCxnSpPr>
        <p:spPr>
          <a:xfrm>
            <a:off x="2841071" y="6985066"/>
            <a:ext cx="1174076" cy="4068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מלבן 203">
            <a:extLst>
              <a:ext uri="{FF2B5EF4-FFF2-40B4-BE49-F238E27FC236}">
                <a16:creationId xmlns:a16="http://schemas.microsoft.com/office/drawing/2014/main" id="{C80A7FFF-5D83-4C09-AAFE-293690CA2087}"/>
              </a:ext>
            </a:extLst>
          </p:cNvPr>
          <p:cNvSpPr/>
          <p:nvPr/>
        </p:nvSpPr>
        <p:spPr>
          <a:xfrm>
            <a:off x="3537671" y="7391964"/>
            <a:ext cx="954957" cy="366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50" dirty="0"/>
              <a:t>Game over restart</a:t>
            </a:r>
            <a:endParaRPr lang="he-IL" sz="1050" dirty="0"/>
          </a:p>
        </p:txBody>
      </p:sp>
      <p:cxnSp>
        <p:nvCxnSpPr>
          <p:cNvPr id="205" name="מחבר: מרפקי 204">
            <a:extLst>
              <a:ext uri="{FF2B5EF4-FFF2-40B4-BE49-F238E27FC236}">
                <a16:creationId xmlns:a16="http://schemas.microsoft.com/office/drawing/2014/main" id="{F015858F-466F-430B-8A66-BF25E6513EDE}"/>
              </a:ext>
            </a:extLst>
          </p:cNvPr>
          <p:cNvCxnSpPr>
            <a:cxnSpLocks/>
            <a:stCxn id="204" idx="2"/>
          </p:cNvCxnSpPr>
          <p:nvPr/>
        </p:nvCxnSpPr>
        <p:spPr>
          <a:xfrm rot="16200000" flipH="1">
            <a:off x="5312159" y="6461480"/>
            <a:ext cx="114706" cy="27087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מחבר: מרפקי 206">
            <a:extLst>
              <a:ext uri="{FF2B5EF4-FFF2-40B4-BE49-F238E27FC236}">
                <a16:creationId xmlns:a16="http://schemas.microsoft.com/office/drawing/2014/main" id="{806D587D-BF25-4FFE-8A44-8B627E6EDD31}"/>
              </a:ext>
            </a:extLst>
          </p:cNvPr>
          <p:cNvCxnSpPr>
            <a:cxnSpLocks/>
            <a:stCxn id="178" idx="3"/>
            <a:endCxn id="208" idx="0"/>
          </p:cNvCxnSpPr>
          <p:nvPr/>
        </p:nvCxnSpPr>
        <p:spPr>
          <a:xfrm>
            <a:off x="2308623" y="7268844"/>
            <a:ext cx="1322243" cy="7091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מלבן 207">
            <a:extLst>
              <a:ext uri="{FF2B5EF4-FFF2-40B4-BE49-F238E27FC236}">
                <a16:creationId xmlns:a16="http://schemas.microsoft.com/office/drawing/2014/main" id="{003AD8ED-5328-431C-8354-78967CD9CF47}"/>
              </a:ext>
            </a:extLst>
          </p:cNvPr>
          <p:cNvSpPr/>
          <p:nvPr/>
        </p:nvSpPr>
        <p:spPr>
          <a:xfrm>
            <a:off x="3263690" y="7978018"/>
            <a:ext cx="734352" cy="31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55" dirty="0"/>
              <a:t>Enemy dead</a:t>
            </a:r>
            <a:endParaRPr lang="he-IL" sz="1155" dirty="0"/>
          </a:p>
        </p:txBody>
      </p:sp>
      <p:cxnSp>
        <p:nvCxnSpPr>
          <p:cNvPr id="209" name="מחבר: מרפקי 208">
            <a:extLst>
              <a:ext uri="{FF2B5EF4-FFF2-40B4-BE49-F238E27FC236}">
                <a16:creationId xmlns:a16="http://schemas.microsoft.com/office/drawing/2014/main" id="{35E4926F-30C7-464B-BCA9-2447B210B1E7}"/>
              </a:ext>
            </a:extLst>
          </p:cNvPr>
          <p:cNvCxnSpPr>
            <a:cxnSpLocks/>
            <a:stCxn id="208" idx="2"/>
          </p:cNvCxnSpPr>
          <p:nvPr/>
        </p:nvCxnSpPr>
        <p:spPr>
          <a:xfrm rot="5400000" flipH="1" flipV="1">
            <a:off x="4584083" y="6107067"/>
            <a:ext cx="1237688" cy="3144122"/>
          </a:xfrm>
          <a:prstGeom prst="bentConnector4">
            <a:avLst>
              <a:gd name="adj1" fmla="val -18470"/>
              <a:gd name="adj2" fmla="val 997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מחבר: מרפקי 209">
            <a:extLst>
              <a:ext uri="{FF2B5EF4-FFF2-40B4-BE49-F238E27FC236}">
                <a16:creationId xmlns:a16="http://schemas.microsoft.com/office/drawing/2014/main" id="{EC2A6FED-41C7-4A17-BE74-A48D78D80AEF}"/>
              </a:ext>
            </a:extLst>
          </p:cNvPr>
          <p:cNvCxnSpPr>
            <a:cxnSpLocks/>
            <a:stCxn id="180" idx="3"/>
            <a:endCxn id="230" idx="0"/>
          </p:cNvCxnSpPr>
          <p:nvPr/>
        </p:nvCxnSpPr>
        <p:spPr>
          <a:xfrm>
            <a:off x="1943609" y="7629034"/>
            <a:ext cx="885003" cy="5653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תרשים זרימה: החלטה 210">
            <a:extLst>
              <a:ext uri="{FF2B5EF4-FFF2-40B4-BE49-F238E27FC236}">
                <a16:creationId xmlns:a16="http://schemas.microsoft.com/office/drawing/2014/main" id="{D5074C78-76D7-42E6-B3AB-7DBC33DEA781}"/>
              </a:ext>
            </a:extLst>
          </p:cNvPr>
          <p:cNvSpPr/>
          <p:nvPr/>
        </p:nvSpPr>
        <p:spPr>
          <a:xfrm>
            <a:off x="373845" y="7780632"/>
            <a:ext cx="857663" cy="3075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40" dirty="0"/>
              <a:t>Press esc</a:t>
            </a:r>
            <a:endParaRPr lang="he-IL" sz="840" dirty="0"/>
          </a:p>
        </p:txBody>
      </p:sp>
      <p:cxnSp>
        <p:nvCxnSpPr>
          <p:cNvPr id="212" name="מחבר: מרפקי 211">
            <a:extLst>
              <a:ext uri="{FF2B5EF4-FFF2-40B4-BE49-F238E27FC236}">
                <a16:creationId xmlns:a16="http://schemas.microsoft.com/office/drawing/2014/main" id="{FBFDB541-8C7B-4C25-A1EC-ADB1D7C40481}"/>
              </a:ext>
            </a:extLst>
          </p:cNvPr>
          <p:cNvCxnSpPr>
            <a:cxnSpLocks/>
            <a:stCxn id="211" idx="1"/>
          </p:cNvCxnSpPr>
          <p:nvPr/>
        </p:nvCxnSpPr>
        <p:spPr>
          <a:xfrm rot="10800000" flipH="1">
            <a:off x="373844" y="3774870"/>
            <a:ext cx="5289879" cy="4159545"/>
          </a:xfrm>
          <a:prstGeom prst="bentConnector3">
            <a:avLst>
              <a:gd name="adj1" fmla="val -43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תיבת טקסט 212">
            <a:extLst>
              <a:ext uri="{FF2B5EF4-FFF2-40B4-BE49-F238E27FC236}">
                <a16:creationId xmlns:a16="http://schemas.microsoft.com/office/drawing/2014/main" id="{F4099E5A-71E8-482C-868A-03D218D7AFFC}"/>
              </a:ext>
            </a:extLst>
          </p:cNvPr>
          <p:cNvSpPr txBox="1"/>
          <p:nvPr/>
        </p:nvSpPr>
        <p:spPr>
          <a:xfrm>
            <a:off x="181881" y="7658446"/>
            <a:ext cx="199981" cy="2619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2" dirty="0"/>
              <a:t>F</a:t>
            </a:r>
            <a:endParaRPr lang="he-IL" sz="1102" dirty="0"/>
          </a:p>
        </p:txBody>
      </p:sp>
      <p:sp>
        <p:nvSpPr>
          <p:cNvPr id="214" name="תיבת טקסט 213">
            <a:extLst>
              <a:ext uri="{FF2B5EF4-FFF2-40B4-BE49-F238E27FC236}">
                <a16:creationId xmlns:a16="http://schemas.microsoft.com/office/drawing/2014/main" id="{CE27643C-AEEE-48DB-B113-CD6C948CB232}"/>
              </a:ext>
            </a:extLst>
          </p:cNvPr>
          <p:cNvSpPr txBox="1"/>
          <p:nvPr/>
        </p:nvSpPr>
        <p:spPr>
          <a:xfrm>
            <a:off x="2907933" y="6762248"/>
            <a:ext cx="199981" cy="2619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2" dirty="0"/>
              <a:t>T</a:t>
            </a:r>
            <a:endParaRPr lang="he-IL" sz="1102" dirty="0"/>
          </a:p>
        </p:txBody>
      </p:sp>
      <p:sp>
        <p:nvSpPr>
          <p:cNvPr id="215" name="תיבת טקסט 214">
            <a:extLst>
              <a:ext uri="{FF2B5EF4-FFF2-40B4-BE49-F238E27FC236}">
                <a16:creationId xmlns:a16="http://schemas.microsoft.com/office/drawing/2014/main" id="{320653A6-279E-4A1C-BD38-B775C61C2025}"/>
              </a:ext>
            </a:extLst>
          </p:cNvPr>
          <p:cNvSpPr txBox="1"/>
          <p:nvPr/>
        </p:nvSpPr>
        <p:spPr>
          <a:xfrm>
            <a:off x="2373723" y="7055833"/>
            <a:ext cx="199981" cy="2619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2" dirty="0"/>
              <a:t>T</a:t>
            </a:r>
            <a:endParaRPr lang="he-IL" sz="1102" dirty="0"/>
          </a:p>
        </p:txBody>
      </p:sp>
      <p:sp>
        <p:nvSpPr>
          <p:cNvPr id="216" name="תיבת טקסט 215">
            <a:extLst>
              <a:ext uri="{FF2B5EF4-FFF2-40B4-BE49-F238E27FC236}">
                <a16:creationId xmlns:a16="http://schemas.microsoft.com/office/drawing/2014/main" id="{75C49DFA-D5A0-44C5-A82E-93D56B0B8B2F}"/>
              </a:ext>
            </a:extLst>
          </p:cNvPr>
          <p:cNvSpPr txBox="1"/>
          <p:nvPr/>
        </p:nvSpPr>
        <p:spPr>
          <a:xfrm>
            <a:off x="1740273" y="7468738"/>
            <a:ext cx="199981" cy="2619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2" dirty="0"/>
              <a:t>T</a:t>
            </a:r>
            <a:endParaRPr lang="he-IL" sz="1102" dirty="0"/>
          </a:p>
        </p:txBody>
      </p:sp>
      <p:cxnSp>
        <p:nvCxnSpPr>
          <p:cNvPr id="217" name="מחבר: מרפקי 216">
            <a:extLst>
              <a:ext uri="{FF2B5EF4-FFF2-40B4-BE49-F238E27FC236}">
                <a16:creationId xmlns:a16="http://schemas.microsoft.com/office/drawing/2014/main" id="{B0F21402-E27E-4E32-8E64-85E4FEF018E0}"/>
              </a:ext>
            </a:extLst>
          </p:cNvPr>
          <p:cNvCxnSpPr>
            <a:cxnSpLocks/>
            <a:stCxn id="211" idx="3"/>
            <a:endCxn id="218" idx="0"/>
          </p:cNvCxnSpPr>
          <p:nvPr/>
        </p:nvCxnSpPr>
        <p:spPr>
          <a:xfrm>
            <a:off x="1231508" y="7934414"/>
            <a:ext cx="125627" cy="5848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תרשים זרימה: תהליך מוגדר מראש 217">
            <a:extLst>
              <a:ext uri="{FF2B5EF4-FFF2-40B4-BE49-F238E27FC236}">
                <a16:creationId xmlns:a16="http://schemas.microsoft.com/office/drawing/2014/main" id="{068D3E08-DDC6-4B39-978D-5794E770E0D3}"/>
              </a:ext>
            </a:extLst>
          </p:cNvPr>
          <p:cNvSpPr/>
          <p:nvPr/>
        </p:nvSpPr>
        <p:spPr>
          <a:xfrm>
            <a:off x="986880" y="8519276"/>
            <a:ext cx="740509" cy="30756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55" dirty="0"/>
              <a:t>Menu</a:t>
            </a:r>
            <a:endParaRPr lang="he-IL" sz="1155" dirty="0"/>
          </a:p>
        </p:txBody>
      </p:sp>
      <p:sp>
        <p:nvSpPr>
          <p:cNvPr id="219" name="תיבת טקסט 218">
            <a:extLst>
              <a:ext uri="{FF2B5EF4-FFF2-40B4-BE49-F238E27FC236}">
                <a16:creationId xmlns:a16="http://schemas.microsoft.com/office/drawing/2014/main" id="{A0BE180D-27B6-48B8-AFEB-9431EC03D906}"/>
              </a:ext>
            </a:extLst>
          </p:cNvPr>
          <p:cNvSpPr txBox="1"/>
          <p:nvPr/>
        </p:nvSpPr>
        <p:spPr>
          <a:xfrm>
            <a:off x="1124165" y="7716087"/>
            <a:ext cx="199981" cy="2619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2" dirty="0"/>
              <a:t>T</a:t>
            </a:r>
            <a:endParaRPr lang="he-IL" sz="1102" dirty="0"/>
          </a:p>
        </p:txBody>
      </p:sp>
      <p:cxnSp>
        <p:nvCxnSpPr>
          <p:cNvPr id="220" name="מחבר חץ ישר 219">
            <a:extLst>
              <a:ext uri="{FF2B5EF4-FFF2-40B4-BE49-F238E27FC236}">
                <a16:creationId xmlns:a16="http://schemas.microsoft.com/office/drawing/2014/main" id="{DA38DA24-6C52-4C01-AEA4-D876584A63ED}"/>
              </a:ext>
            </a:extLst>
          </p:cNvPr>
          <p:cNvCxnSpPr>
            <a:cxnSpLocks/>
            <a:stCxn id="218" idx="2"/>
            <a:endCxn id="221" idx="0"/>
          </p:cNvCxnSpPr>
          <p:nvPr/>
        </p:nvCxnSpPr>
        <p:spPr>
          <a:xfrm flipH="1">
            <a:off x="1357134" y="8826839"/>
            <a:ext cx="1" cy="116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תרשים זרימה: מסיים 220">
            <a:extLst>
              <a:ext uri="{FF2B5EF4-FFF2-40B4-BE49-F238E27FC236}">
                <a16:creationId xmlns:a16="http://schemas.microsoft.com/office/drawing/2014/main" id="{E8021609-3D11-40C7-90BC-48EA16BCBCF7}"/>
              </a:ext>
            </a:extLst>
          </p:cNvPr>
          <p:cNvSpPr/>
          <p:nvPr/>
        </p:nvSpPr>
        <p:spPr>
          <a:xfrm>
            <a:off x="1022782" y="9987806"/>
            <a:ext cx="668704" cy="21786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90" dirty="0"/>
              <a:t>end</a:t>
            </a:r>
            <a:endParaRPr lang="he-IL" sz="1890" dirty="0"/>
          </a:p>
        </p:txBody>
      </p:sp>
      <p:sp>
        <p:nvSpPr>
          <p:cNvPr id="222" name="תרשים זרימה: מחבר מחוץ לעמוד 221">
            <a:extLst>
              <a:ext uri="{FF2B5EF4-FFF2-40B4-BE49-F238E27FC236}">
                <a16:creationId xmlns:a16="http://schemas.microsoft.com/office/drawing/2014/main" id="{5E9AA0DA-2718-4804-B58C-08A277FBC466}"/>
              </a:ext>
            </a:extLst>
          </p:cNvPr>
          <p:cNvSpPr/>
          <p:nvPr/>
        </p:nvSpPr>
        <p:spPr>
          <a:xfrm>
            <a:off x="2927258" y="2958563"/>
            <a:ext cx="415344" cy="58632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90" dirty="0"/>
              <a:t>1</a:t>
            </a:r>
            <a:endParaRPr lang="he-IL" sz="1890" dirty="0"/>
          </a:p>
        </p:txBody>
      </p:sp>
      <p:sp>
        <p:nvSpPr>
          <p:cNvPr id="223" name="תרשים זרימה: החלטה 222">
            <a:extLst>
              <a:ext uri="{FF2B5EF4-FFF2-40B4-BE49-F238E27FC236}">
                <a16:creationId xmlns:a16="http://schemas.microsoft.com/office/drawing/2014/main" id="{A3F16CD1-1DAA-4FAC-A927-A86EA17550F3}"/>
              </a:ext>
            </a:extLst>
          </p:cNvPr>
          <p:cNvSpPr/>
          <p:nvPr/>
        </p:nvSpPr>
        <p:spPr>
          <a:xfrm>
            <a:off x="2081749" y="8923146"/>
            <a:ext cx="1478831" cy="43125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2" dirty="0"/>
              <a:t>Live ==0</a:t>
            </a:r>
            <a:endParaRPr lang="he-IL" sz="1050" dirty="0"/>
          </a:p>
        </p:txBody>
      </p:sp>
      <p:cxnSp>
        <p:nvCxnSpPr>
          <p:cNvPr id="224" name="מחבר: מרפקי 223">
            <a:extLst>
              <a:ext uri="{FF2B5EF4-FFF2-40B4-BE49-F238E27FC236}">
                <a16:creationId xmlns:a16="http://schemas.microsoft.com/office/drawing/2014/main" id="{DA74895B-0F29-4240-B598-0460173F5AD9}"/>
              </a:ext>
            </a:extLst>
          </p:cNvPr>
          <p:cNvCxnSpPr>
            <a:cxnSpLocks/>
            <a:stCxn id="223" idx="1"/>
            <a:endCxn id="225" idx="0"/>
          </p:cNvCxnSpPr>
          <p:nvPr/>
        </p:nvCxnSpPr>
        <p:spPr>
          <a:xfrm rot="10800000" flipV="1">
            <a:off x="1952089" y="9138772"/>
            <a:ext cx="129661" cy="360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תרשים זרימה: תהליך מוגדר מראש 224">
            <a:extLst>
              <a:ext uri="{FF2B5EF4-FFF2-40B4-BE49-F238E27FC236}">
                <a16:creationId xmlns:a16="http://schemas.microsoft.com/office/drawing/2014/main" id="{7234075B-D243-496E-A89A-BF4762C8CDFD}"/>
              </a:ext>
            </a:extLst>
          </p:cNvPr>
          <p:cNvSpPr/>
          <p:nvPr/>
        </p:nvSpPr>
        <p:spPr>
          <a:xfrm>
            <a:off x="1511756" y="9499062"/>
            <a:ext cx="880664" cy="17908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Lose</a:t>
            </a:r>
            <a:endParaRPr lang="he-IL" sz="1890" dirty="0"/>
          </a:p>
        </p:txBody>
      </p:sp>
      <p:cxnSp>
        <p:nvCxnSpPr>
          <p:cNvPr id="226" name="מחבר: מרפקי 225">
            <a:extLst>
              <a:ext uri="{FF2B5EF4-FFF2-40B4-BE49-F238E27FC236}">
                <a16:creationId xmlns:a16="http://schemas.microsoft.com/office/drawing/2014/main" id="{956A18D0-8155-4171-B973-3218E9D56B8D}"/>
              </a:ext>
            </a:extLst>
          </p:cNvPr>
          <p:cNvCxnSpPr>
            <a:cxnSpLocks/>
            <a:stCxn id="225" idx="2"/>
          </p:cNvCxnSpPr>
          <p:nvPr/>
        </p:nvCxnSpPr>
        <p:spPr>
          <a:xfrm rot="5400000">
            <a:off x="1602783" y="9432494"/>
            <a:ext cx="103656" cy="594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תיבת טקסט 226">
            <a:extLst>
              <a:ext uri="{FF2B5EF4-FFF2-40B4-BE49-F238E27FC236}">
                <a16:creationId xmlns:a16="http://schemas.microsoft.com/office/drawing/2014/main" id="{466E8B00-61D0-46D3-BA4D-8B0D4A2BA511}"/>
              </a:ext>
            </a:extLst>
          </p:cNvPr>
          <p:cNvSpPr txBox="1"/>
          <p:nvPr/>
        </p:nvSpPr>
        <p:spPr>
          <a:xfrm>
            <a:off x="1919513" y="8907133"/>
            <a:ext cx="199981" cy="2619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2" dirty="0"/>
              <a:t>F</a:t>
            </a:r>
            <a:endParaRPr lang="he-IL" sz="1102" dirty="0"/>
          </a:p>
        </p:txBody>
      </p:sp>
      <p:sp>
        <p:nvSpPr>
          <p:cNvPr id="228" name="תיבת טקסט 227">
            <a:extLst>
              <a:ext uri="{FF2B5EF4-FFF2-40B4-BE49-F238E27FC236}">
                <a16:creationId xmlns:a16="http://schemas.microsoft.com/office/drawing/2014/main" id="{25DCD5CA-420A-43C8-BF64-2CB45677AF2D}"/>
              </a:ext>
            </a:extLst>
          </p:cNvPr>
          <p:cNvSpPr txBox="1"/>
          <p:nvPr/>
        </p:nvSpPr>
        <p:spPr>
          <a:xfrm>
            <a:off x="3263689" y="8926161"/>
            <a:ext cx="199981" cy="2619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2" dirty="0"/>
              <a:t>T</a:t>
            </a:r>
            <a:endParaRPr lang="he-IL" sz="1102" dirty="0"/>
          </a:p>
        </p:txBody>
      </p:sp>
      <p:cxnSp>
        <p:nvCxnSpPr>
          <p:cNvPr id="229" name="מחבר: מרפקי 228">
            <a:extLst>
              <a:ext uri="{FF2B5EF4-FFF2-40B4-BE49-F238E27FC236}">
                <a16:creationId xmlns:a16="http://schemas.microsoft.com/office/drawing/2014/main" id="{4DD67E2A-2CEA-4BC7-A3FB-BE463B2C4D2B}"/>
              </a:ext>
            </a:extLst>
          </p:cNvPr>
          <p:cNvCxnSpPr>
            <a:cxnSpLocks/>
            <a:stCxn id="223" idx="3"/>
          </p:cNvCxnSpPr>
          <p:nvPr/>
        </p:nvCxnSpPr>
        <p:spPr>
          <a:xfrm flipV="1">
            <a:off x="3560580" y="3771462"/>
            <a:ext cx="3196919" cy="5367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מלבן 229">
            <a:extLst>
              <a:ext uri="{FF2B5EF4-FFF2-40B4-BE49-F238E27FC236}">
                <a16:creationId xmlns:a16="http://schemas.microsoft.com/office/drawing/2014/main" id="{FE687A9C-06D7-4EB5-8F96-8FDA886AE3A1}"/>
              </a:ext>
            </a:extLst>
          </p:cNvPr>
          <p:cNvSpPr/>
          <p:nvPr/>
        </p:nvSpPr>
        <p:spPr>
          <a:xfrm>
            <a:off x="2452633" y="8194382"/>
            <a:ext cx="751958" cy="425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55" dirty="0"/>
              <a:t>Live--</a:t>
            </a:r>
            <a:endParaRPr lang="he-IL" sz="1155" dirty="0"/>
          </a:p>
        </p:txBody>
      </p:sp>
      <p:cxnSp>
        <p:nvCxnSpPr>
          <p:cNvPr id="231" name="מחבר חץ ישר 230">
            <a:extLst>
              <a:ext uri="{FF2B5EF4-FFF2-40B4-BE49-F238E27FC236}">
                <a16:creationId xmlns:a16="http://schemas.microsoft.com/office/drawing/2014/main" id="{8BAC8D9D-6584-4860-A9BB-24E5666C3092}"/>
              </a:ext>
            </a:extLst>
          </p:cNvPr>
          <p:cNvCxnSpPr>
            <a:stCxn id="230" idx="2"/>
            <a:endCxn id="223" idx="0"/>
          </p:cNvCxnSpPr>
          <p:nvPr/>
        </p:nvCxnSpPr>
        <p:spPr>
          <a:xfrm flipH="1">
            <a:off x="2821165" y="8619577"/>
            <a:ext cx="7447" cy="30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תרשים זרימה: מחבר מחוץ לעמוד 231">
            <a:extLst>
              <a:ext uri="{FF2B5EF4-FFF2-40B4-BE49-F238E27FC236}">
                <a16:creationId xmlns:a16="http://schemas.microsoft.com/office/drawing/2014/main" id="{809246FB-790F-44E9-B9C4-8D5B6ACE5808}"/>
              </a:ext>
            </a:extLst>
          </p:cNvPr>
          <p:cNvSpPr/>
          <p:nvPr/>
        </p:nvSpPr>
        <p:spPr>
          <a:xfrm>
            <a:off x="1543913" y="1274318"/>
            <a:ext cx="3182034" cy="1566252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90" dirty="0" err="1"/>
              <a:t>MainGame</a:t>
            </a:r>
            <a:endParaRPr lang="he-IL" sz="1890" dirty="0"/>
          </a:p>
        </p:txBody>
      </p:sp>
      <p:sp>
        <p:nvSpPr>
          <p:cNvPr id="233" name="תרשים זרימה: תהליך מוגדר מראש 232">
            <a:extLst>
              <a:ext uri="{FF2B5EF4-FFF2-40B4-BE49-F238E27FC236}">
                <a16:creationId xmlns:a16="http://schemas.microsoft.com/office/drawing/2014/main" id="{1EF5E803-F726-44BC-8FA4-D8A26EEAD637}"/>
              </a:ext>
            </a:extLst>
          </p:cNvPr>
          <p:cNvSpPr/>
          <p:nvPr/>
        </p:nvSpPr>
        <p:spPr>
          <a:xfrm>
            <a:off x="5287671" y="4576490"/>
            <a:ext cx="807015" cy="13941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525" dirty="0" err="1"/>
              <a:t>DrawEnemy</a:t>
            </a:r>
            <a:endParaRPr lang="he-IL" sz="525" dirty="0"/>
          </a:p>
        </p:txBody>
      </p:sp>
      <p:cxnSp>
        <p:nvCxnSpPr>
          <p:cNvPr id="234" name="מחבר חץ ישר 233">
            <a:extLst>
              <a:ext uri="{FF2B5EF4-FFF2-40B4-BE49-F238E27FC236}">
                <a16:creationId xmlns:a16="http://schemas.microsoft.com/office/drawing/2014/main" id="{A657DFF3-E957-4981-9384-3CD272729340}"/>
              </a:ext>
            </a:extLst>
          </p:cNvPr>
          <p:cNvCxnSpPr>
            <a:stCxn id="233" idx="2"/>
            <a:endCxn id="164" idx="0"/>
          </p:cNvCxnSpPr>
          <p:nvPr/>
        </p:nvCxnSpPr>
        <p:spPr>
          <a:xfrm>
            <a:off x="5691177" y="4715902"/>
            <a:ext cx="0" cy="22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מחבר חץ ישר 303">
            <a:extLst>
              <a:ext uri="{FF2B5EF4-FFF2-40B4-BE49-F238E27FC236}">
                <a16:creationId xmlns:a16="http://schemas.microsoft.com/office/drawing/2014/main" id="{A171E1C1-9094-412A-BBBF-8A324BE0A4CF}"/>
              </a:ext>
            </a:extLst>
          </p:cNvPr>
          <p:cNvCxnSpPr/>
          <p:nvPr/>
        </p:nvCxnSpPr>
        <p:spPr>
          <a:xfrm flipH="1">
            <a:off x="5663723" y="3774869"/>
            <a:ext cx="1078891" cy="1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249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רשים זרימה: מחבר מחוץ לעמוד 3">
            <a:extLst>
              <a:ext uri="{FF2B5EF4-FFF2-40B4-BE49-F238E27FC236}">
                <a16:creationId xmlns:a16="http://schemas.microsoft.com/office/drawing/2014/main" id="{8FCC9C38-F134-454D-9912-00DBFBF78A2E}"/>
              </a:ext>
            </a:extLst>
          </p:cNvPr>
          <p:cNvSpPr/>
          <p:nvPr/>
        </p:nvSpPr>
        <p:spPr>
          <a:xfrm>
            <a:off x="2780421" y="2429971"/>
            <a:ext cx="415344" cy="58632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90" dirty="0"/>
              <a:t>2</a:t>
            </a:r>
            <a:endParaRPr lang="he-IL" sz="1890" dirty="0"/>
          </a:p>
        </p:txBody>
      </p:sp>
      <p:sp>
        <p:nvSpPr>
          <p:cNvPr id="5" name="תרשים זרימה: מסיים 4">
            <a:extLst>
              <a:ext uri="{FF2B5EF4-FFF2-40B4-BE49-F238E27FC236}">
                <a16:creationId xmlns:a16="http://schemas.microsoft.com/office/drawing/2014/main" id="{83E8050E-1E7D-4559-AB57-F2C21526D3F2}"/>
              </a:ext>
            </a:extLst>
          </p:cNvPr>
          <p:cNvSpPr/>
          <p:nvPr/>
        </p:nvSpPr>
        <p:spPr>
          <a:xfrm>
            <a:off x="3257678" y="3529853"/>
            <a:ext cx="1282955" cy="3539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90" dirty="0"/>
              <a:t>start</a:t>
            </a:r>
            <a:endParaRPr lang="he-IL" sz="1890" dirty="0"/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E1F185F9-19DD-464C-8EC6-1EF56A14ED91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871466" y="3897218"/>
            <a:ext cx="0" cy="45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תרשים זרימה: החלטה 6">
            <a:extLst>
              <a:ext uri="{FF2B5EF4-FFF2-40B4-BE49-F238E27FC236}">
                <a16:creationId xmlns:a16="http://schemas.microsoft.com/office/drawing/2014/main" id="{95713E41-B606-4F12-8EC6-7395707BC48B}"/>
              </a:ext>
            </a:extLst>
          </p:cNvPr>
          <p:cNvSpPr/>
          <p:nvPr/>
        </p:nvSpPr>
        <p:spPr>
          <a:xfrm>
            <a:off x="3073088" y="4352660"/>
            <a:ext cx="1596755" cy="61840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90" dirty="0"/>
              <a:t>up</a:t>
            </a:r>
            <a:endParaRPr lang="he-IL" sz="1890" dirty="0"/>
          </a:p>
        </p:txBody>
      </p:sp>
      <p:cxnSp>
        <p:nvCxnSpPr>
          <p:cNvPr id="8" name="מחבר: מרפקי 7">
            <a:extLst>
              <a:ext uri="{FF2B5EF4-FFF2-40B4-BE49-F238E27FC236}">
                <a16:creationId xmlns:a16="http://schemas.microsoft.com/office/drawing/2014/main" id="{5997DC1C-07FB-406B-A67B-6C19989E0CB4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4669843" y="4661863"/>
            <a:ext cx="590722" cy="8566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תרשים זרימה: תהליך מוגדר מראש 8">
            <a:extLst>
              <a:ext uri="{FF2B5EF4-FFF2-40B4-BE49-F238E27FC236}">
                <a16:creationId xmlns:a16="http://schemas.microsoft.com/office/drawing/2014/main" id="{495259E9-65FE-4844-B2A3-DB70F32B20D8}"/>
              </a:ext>
            </a:extLst>
          </p:cNvPr>
          <p:cNvSpPr/>
          <p:nvPr/>
        </p:nvSpPr>
        <p:spPr>
          <a:xfrm>
            <a:off x="4919061" y="5518496"/>
            <a:ext cx="683012" cy="34150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90" dirty="0"/>
              <a:t>up</a:t>
            </a:r>
            <a:endParaRPr lang="he-IL" sz="1890" dirty="0"/>
          </a:p>
        </p:txBody>
      </p:sp>
      <p:cxnSp>
        <p:nvCxnSpPr>
          <p:cNvPr id="10" name="מחבר: מרפקי 9">
            <a:extLst>
              <a:ext uri="{FF2B5EF4-FFF2-40B4-BE49-F238E27FC236}">
                <a16:creationId xmlns:a16="http://schemas.microsoft.com/office/drawing/2014/main" id="{4DB49705-0FC6-4D53-A6AB-E8CC18DC58EE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 flipH="1" flipV="1">
            <a:off x="4932905" y="4378606"/>
            <a:ext cx="1809059" cy="1153735"/>
          </a:xfrm>
          <a:prstGeom prst="bentConnector3">
            <a:avLst>
              <a:gd name="adj1" fmla="val -132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5D5144A5-6CF2-47A0-B763-6EFCE777601C}"/>
              </a:ext>
            </a:extLst>
          </p:cNvPr>
          <p:cNvCxnSpPr/>
          <p:nvPr/>
        </p:nvCxnSpPr>
        <p:spPr>
          <a:xfrm flipH="1">
            <a:off x="3871466" y="4050944"/>
            <a:ext cx="2542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: מרפקי 11">
            <a:extLst>
              <a:ext uri="{FF2B5EF4-FFF2-40B4-BE49-F238E27FC236}">
                <a16:creationId xmlns:a16="http://schemas.microsoft.com/office/drawing/2014/main" id="{5C86A3B0-3AF9-4575-8546-39B0737F4E6A}"/>
              </a:ext>
            </a:extLst>
          </p:cNvPr>
          <p:cNvCxnSpPr>
            <a:cxnSpLocks/>
            <a:stCxn id="7" idx="1"/>
            <a:endCxn id="13" idx="0"/>
          </p:cNvCxnSpPr>
          <p:nvPr/>
        </p:nvCxnSpPr>
        <p:spPr>
          <a:xfrm rot="10800000" flipV="1">
            <a:off x="2596993" y="4661862"/>
            <a:ext cx="476098" cy="5797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תרשים זרימה: החלטה 12">
            <a:extLst>
              <a:ext uri="{FF2B5EF4-FFF2-40B4-BE49-F238E27FC236}">
                <a16:creationId xmlns:a16="http://schemas.microsoft.com/office/drawing/2014/main" id="{3F8EB64A-F1A5-411B-A16C-62E251B0A9D5}"/>
              </a:ext>
            </a:extLst>
          </p:cNvPr>
          <p:cNvSpPr/>
          <p:nvPr/>
        </p:nvSpPr>
        <p:spPr>
          <a:xfrm>
            <a:off x="1798613" y="5241600"/>
            <a:ext cx="1596755" cy="61840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90" dirty="0"/>
              <a:t>down</a:t>
            </a:r>
            <a:endParaRPr lang="he-IL" sz="1890" dirty="0"/>
          </a:p>
        </p:txBody>
      </p:sp>
      <p:cxnSp>
        <p:nvCxnSpPr>
          <p:cNvPr id="14" name="מחבר: מרפקי 13">
            <a:extLst>
              <a:ext uri="{FF2B5EF4-FFF2-40B4-BE49-F238E27FC236}">
                <a16:creationId xmlns:a16="http://schemas.microsoft.com/office/drawing/2014/main" id="{2A911CEE-84B7-4736-A6E3-C5CFEDA7B9E2}"/>
              </a:ext>
            </a:extLst>
          </p:cNvPr>
          <p:cNvCxnSpPr>
            <a:cxnSpLocks/>
            <a:stCxn id="13" idx="1"/>
            <a:endCxn id="15" idx="0"/>
          </p:cNvCxnSpPr>
          <p:nvPr/>
        </p:nvCxnSpPr>
        <p:spPr>
          <a:xfrm rot="10800000" flipV="1">
            <a:off x="1280193" y="5550801"/>
            <a:ext cx="518420" cy="5797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תרשים זרימה: החלטה 14">
            <a:extLst>
              <a:ext uri="{FF2B5EF4-FFF2-40B4-BE49-F238E27FC236}">
                <a16:creationId xmlns:a16="http://schemas.microsoft.com/office/drawing/2014/main" id="{0D913032-BD5B-4E57-B8C4-5739DBD9D3AF}"/>
              </a:ext>
            </a:extLst>
          </p:cNvPr>
          <p:cNvSpPr/>
          <p:nvPr/>
        </p:nvSpPr>
        <p:spPr>
          <a:xfrm>
            <a:off x="481816" y="6130541"/>
            <a:ext cx="1596755" cy="61840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90" dirty="0"/>
              <a:t>enter</a:t>
            </a:r>
            <a:endParaRPr lang="he-IL" sz="1890" dirty="0"/>
          </a:p>
        </p:txBody>
      </p:sp>
      <p:cxnSp>
        <p:nvCxnSpPr>
          <p:cNvPr id="16" name="מחבר: מרפקי 15">
            <a:extLst>
              <a:ext uri="{FF2B5EF4-FFF2-40B4-BE49-F238E27FC236}">
                <a16:creationId xmlns:a16="http://schemas.microsoft.com/office/drawing/2014/main" id="{7100C2E8-8668-491C-8987-46FFFEE766C5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>
            <a:off x="3395368" y="5550801"/>
            <a:ext cx="644166" cy="5872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תרשים זרימה: תהליך מוגדר מראש 16">
            <a:extLst>
              <a:ext uri="{FF2B5EF4-FFF2-40B4-BE49-F238E27FC236}">
                <a16:creationId xmlns:a16="http://schemas.microsoft.com/office/drawing/2014/main" id="{2ED98AB3-B188-4032-9482-0DB9F10568FC}"/>
              </a:ext>
            </a:extLst>
          </p:cNvPr>
          <p:cNvSpPr/>
          <p:nvPr/>
        </p:nvSpPr>
        <p:spPr>
          <a:xfrm>
            <a:off x="3538437" y="6138030"/>
            <a:ext cx="1002196" cy="37524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90" dirty="0"/>
              <a:t>down</a:t>
            </a:r>
            <a:endParaRPr lang="he-IL" sz="1890" dirty="0"/>
          </a:p>
        </p:txBody>
      </p:sp>
      <p:cxnSp>
        <p:nvCxnSpPr>
          <p:cNvPr id="18" name="מחבר: מרפקי 17">
            <a:extLst>
              <a:ext uri="{FF2B5EF4-FFF2-40B4-BE49-F238E27FC236}">
                <a16:creationId xmlns:a16="http://schemas.microsoft.com/office/drawing/2014/main" id="{934086BC-CABE-4448-85C4-53AB276300F9}"/>
              </a:ext>
            </a:extLst>
          </p:cNvPr>
          <p:cNvCxnSpPr>
            <a:stCxn id="17" idx="2"/>
          </p:cNvCxnSpPr>
          <p:nvPr/>
        </p:nvCxnSpPr>
        <p:spPr>
          <a:xfrm rot="5400000" flipH="1" flipV="1">
            <a:off x="5035553" y="5134526"/>
            <a:ext cx="382732" cy="2374766"/>
          </a:xfrm>
          <a:prstGeom prst="bentConnector4">
            <a:avLst>
              <a:gd name="adj1" fmla="val -62701"/>
              <a:gd name="adj2" fmla="val 99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: מרפקי 18">
            <a:extLst>
              <a:ext uri="{FF2B5EF4-FFF2-40B4-BE49-F238E27FC236}">
                <a16:creationId xmlns:a16="http://schemas.microsoft.com/office/drawing/2014/main" id="{785CF166-54CE-482A-8B79-2C0E9DDAB504}"/>
              </a:ext>
            </a:extLst>
          </p:cNvPr>
          <p:cNvCxnSpPr>
            <a:stCxn id="15" idx="1"/>
          </p:cNvCxnSpPr>
          <p:nvPr/>
        </p:nvCxnSpPr>
        <p:spPr>
          <a:xfrm rot="10800000" flipH="1">
            <a:off x="481815" y="4050943"/>
            <a:ext cx="3389649" cy="2388799"/>
          </a:xfrm>
          <a:prstGeom prst="bentConnector3">
            <a:avLst>
              <a:gd name="adj1" fmla="val -7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: מרפקי 19">
            <a:extLst>
              <a:ext uri="{FF2B5EF4-FFF2-40B4-BE49-F238E27FC236}">
                <a16:creationId xmlns:a16="http://schemas.microsoft.com/office/drawing/2014/main" id="{82D6220A-37E6-4B32-B221-F98427E9C604}"/>
              </a:ext>
            </a:extLst>
          </p:cNvPr>
          <p:cNvCxnSpPr>
            <a:cxnSpLocks/>
            <a:stCxn id="15" idx="3"/>
            <a:endCxn id="28" idx="0"/>
          </p:cNvCxnSpPr>
          <p:nvPr/>
        </p:nvCxnSpPr>
        <p:spPr>
          <a:xfrm>
            <a:off x="2078572" y="6439744"/>
            <a:ext cx="650320" cy="14064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תרשים זרימה: מסיים 20">
            <a:extLst>
              <a:ext uri="{FF2B5EF4-FFF2-40B4-BE49-F238E27FC236}">
                <a16:creationId xmlns:a16="http://schemas.microsoft.com/office/drawing/2014/main" id="{4DD9A7A7-6340-499D-AC85-096E2375B4A5}"/>
              </a:ext>
            </a:extLst>
          </p:cNvPr>
          <p:cNvSpPr/>
          <p:nvPr/>
        </p:nvSpPr>
        <p:spPr>
          <a:xfrm>
            <a:off x="2142034" y="10234968"/>
            <a:ext cx="1173712" cy="43493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90" dirty="0"/>
              <a:t>end</a:t>
            </a:r>
            <a:endParaRPr lang="he-IL" sz="1890" dirty="0"/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8C199E87-66D5-4013-AF74-1426B2CF2415}"/>
              </a:ext>
            </a:extLst>
          </p:cNvPr>
          <p:cNvSpPr txBox="1"/>
          <p:nvPr/>
        </p:nvSpPr>
        <p:spPr>
          <a:xfrm>
            <a:off x="4780612" y="4272462"/>
            <a:ext cx="311881" cy="3831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90" dirty="0"/>
              <a:t>f</a:t>
            </a:r>
            <a:endParaRPr lang="he-IL" sz="1890" dirty="0"/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CD48CE69-6186-4AB9-9855-6FB6D0AB1609}"/>
              </a:ext>
            </a:extLst>
          </p:cNvPr>
          <p:cNvSpPr txBox="1"/>
          <p:nvPr/>
        </p:nvSpPr>
        <p:spPr>
          <a:xfrm>
            <a:off x="3407503" y="5232650"/>
            <a:ext cx="311881" cy="3831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90" dirty="0"/>
              <a:t>f</a:t>
            </a:r>
            <a:endParaRPr lang="he-IL" sz="1890" dirty="0"/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4F1006B7-0C85-4380-B298-3C310C2672CF}"/>
              </a:ext>
            </a:extLst>
          </p:cNvPr>
          <p:cNvSpPr txBox="1"/>
          <p:nvPr/>
        </p:nvSpPr>
        <p:spPr>
          <a:xfrm>
            <a:off x="2292030" y="6052033"/>
            <a:ext cx="311881" cy="3831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90" dirty="0"/>
              <a:t>f</a:t>
            </a:r>
            <a:endParaRPr lang="he-IL" sz="1890" dirty="0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0C36BD3A-F9A1-40AC-A093-AE5FC95CD19A}"/>
              </a:ext>
            </a:extLst>
          </p:cNvPr>
          <p:cNvSpPr txBox="1"/>
          <p:nvPr/>
        </p:nvSpPr>
        <p:spPr>
          <a:xfrm>
            <a:off x="204903" y="6088795"/>
            <a:ext cx="311881" cy="3831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90" dirty="0"/>
              <a:t>t</a:t>
            </a:r>
            <a:endParaRPr lang="he-IL" sz="1890" dirty="0"/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A278C452-954C-4688-996C-0CBFDD918490}"/>
              </a:ext>
            </a:extLst>
          </p:cNvPr>
          <p:cNvSpPr txBox="1"/>
          <p:nvPr/>
        </p:nvSpPr>
        <p:spPr>
          <a:xfrm>
            <a:off x="1465305" y="5202345"/>
            <a:ext cx="311881" cy="3831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90" dirty="0"/>
              <a:t>t</a:t>
            </a:r>
            <a:endParaRPr lang="he-IL" sz="1890" dirty="0"/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32A1F6CE-C69E-4180-B256-8D81A6D13BFD}"/>
              </a:ext>
            </a:extLst>
          </p:cNvPr>
          <p:cNvSpPr txBox="1"/>
          <p:nvPr/>
        </p:nvSpPr>
        <p:spPr>
          <a:xfrm>
            <a:off x="2746398" y="4332735"/>
            <a:ext cx="311881" cy="3831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90" dirty="0"/>
              <a:t>t</a:t>
            </a:r>
            <a:endParaRPr lang="he-IL" sz="1890" dirty="0"/>
          </a:p>
        </p:txBody>
      </p:sp>
      <p:sp>
        <p:nvSpPr>
          <p:cNvPr id="28" name="תרשים זרימה: תהליך מוגדר מראש 27">
            <a:extLst>
              <a:ext uri="{FF2B5EF4-FFF2-40B4-BE49-F238E27FC236}">
                <a16:creationId xmlns:a16="http://schemas.microsoft.com/office/drawing/2014/main" id="{9DA6F7C2-FFBD-4F70-B296-4737B70263B6}"/>
              </a:ext>
            </a:extLst>
          </p:cNvPr>
          <p:cNvSpPr/>
          <p:nvPr/>
        </p:nvSpPr>
        <p:spPr>
          <a:xfrm>
            <a:off x="2227792" y="7846171"/>
            <a:ext cx="1002196" cy="37524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2" dirty="0"/>
              <a:t>Change</a:t>
            </a:r>
          </a:p>
          <a:p>
            <a:pPr algn="ctr"/>
            <a:r>
              <a:rPr lang="en-US" sz="1102" dirty="0"/>
              <a:t>Key</a:t>
            </a:r>
            <a:endParaRPr lang="he-IL" sz="1102" dirty="0"/>
          </a:p>
        </p:txBody>
      </p:sp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id="{64FCE21E-9136-47A8-B26E-7F71EAD3E056}"/>
              </a:ext>
            </a:extLst>
          </p:cNvPr>
          <p:cNvCxnSpPr>
            <a:cxnSpLocks/>
            <a:stCxn id="28" idx="2"/>
            <a:endCxn id="21" idx="0"/>
          </p:cNvCxnSpPr>
          <p:nvPr/>
        </p:nvCxnSpPr>
        <p:spPr>
          <a:xfrm flipH="1">
            <a:off x="2728891" y="8221417"/>
            <a:ext cx="1" cy="2013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תרשים זרימה: מחבר מחוץ לעמוד 29">
            <a:extLst>
              <a:ext uri="{FF2B5EF4-FFF2-40B4-BE49-F238E27FC236}">
                <a16:creationId xmlns:a16="http://schemas.microsoft.com/office/drawing/2014/main" id="{37929D0D-26A8-4D70-9AD6-EC4C725900C9}"/>
              </a:ext>
            </a:extLst>
          </p:cNvPr>
          <p:cNvSpPr/>
          <p:nvPr/>
        </p:nvSpPr>
        <p:spPr>
          <a:xfrm>
            <a:off x="1771397" y="1073813"/>
            <a:ext cx="2433393" cy="127467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90" dirty="0"/>
              <a:t>Option</a:t>
            </a:r>
            <a:endParaRPr lang="he-IL" sz="1890" dirty="0"/>
          </a:p>
        </p:txBody>
      </p:sp>
    </p:spTree>
    <p:extLst>
      <p:ext uri="{BB962C8B-B14F-4D97-AF65-F5344CB8AC3E}">
        <p14:creationId xmlns:p14="http://schemas.microsoft.com/office/powerpoint/2010/main" val="1885234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תרשים זרימה: מחבר מחוץ לעמוד 63">
            <a:extLst>
              <a:ext uri="{FF2B5EF4-FFF2-40B4-BE49-F238E27FC236}">
                <a16:creationId xmlns:a16="http://schemas.microsoft.com/office/drawing/2014/main" id="{7769636C-C986-4CE2-B88A-CFA028207B79}"/>
              </a:ext>
            </a:extLst>
          </p:cNvPr>
          <p:cNvSpPr/>
          <p:nvPr/>
        </p:nvSpPr>
        <p:spPr>
          <a:xfrm>
            <a:off x="3089926" y="2724530"/>
            <a:ext cx="415344" cy="58632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90" dirty="0"/>
              <a:t>3</a:t>
            </a:r>
            <a:endParaRPr lang="he-IL" sz="1890" dirty="0"/>
          </a:p>
        </p:txBody>
      </p:sp>
      <p:sp>
        <p:nvSpPr>
          <p:cNvPr id="65" name="תרשים זרימה: מחבר מחוץ לעמוד 64">
            <a:extLst>
              <a:ext uri="{FF2B5EF4-FFF2-40B4-BE49-F238E27FC236}">
                <a16:creationId xmlns:a16="http://schemas.microsoft.com/office/drawing/2014/main" id="{0BE9D667-BA01-47F4-ADDC-B9796485B78C}"/>
              </a:ext>
            </a:extLst>
          </p:cNvPr>
          <p:cNvSpPr/>
          <p:nvPr/>
        </p:nvSpPr>
        <p:spPr>
          <a:xfrm>
            <a:off x="2109682" y="1429134"/>
            <a:ext cx="2375832" cy="107188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90" dirty="0" err="1"/>
              <a:t>RexGame</a:t>
            </a:r>
            <a:endParaRPr lang="he-IL" sz="1890" dirty="0"/>
          </a:p>
        </p:txBody>
      </p:sp>
      <p:sp>
        <p:nvSpPr>
          <p:cNvPr id="66" name="תרשים זרימה: מסיים 65">
            <a:extLst>
              <a:ext uri="{FF2B5EF4-FFF2-40B4-BE49-F238E27FC236}">
                <a16:creationId xmlns:a16="http://schemas.microsoft.com/office/drawing/2014/main" id="{ABC7C80D-E132-4758-A570-53767552763E}"/>
              </a:ext>
            </a:extLst>
          </p:cNvPr>
          <p:cNvSpPr/>
          <p:nvPr/>
        </p:nvSpPr>
        <p:spPr>
          <a:xfrm>
            <a:off x="3934438" y="3313275"/>
            <a:ext cx="1229882" cy="2939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70" dirty="0"/>
              <a:t>Start</a:t>
            </a:r>
            <a:endParaRPr lang="he-IL" sz="1470" dirty="0"/>
          </a:p>
        </p:txBody>
      </p:sp>
      <p:cxnSp>
        <p:nvCxnSpPr>
          <p:cNvPr id="67" name="מחבר חץ ישר 66">
            <a:extLst>
              <a:ext uri="{FF2B5EF4-FFF2-40B4-BE49-F238E27FC236}">
                <a16:creationId xmlns:a16="http://schemas.microsoft.com/office/drawing/2014/main" id="{EBD9B09D-6767-4B46-9FC5-36240B99192D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>
          <a:xfrm flipH="1">
            <a:off x="4549379" y="3607247"/>
            <a:ext cx="3" cy="21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תרשים זרימה: תהליך מוגדר מראש 67">
            <a:extLst>
              <a:ext uri="{FF2B5EF4-FFF2-40B4-BE49-F238E27FC236}">
                <a16:creationId xmlns:a16="http://schemas.microsoft.com/office/drawing/2014/main" id="{125F0FF8-591B-4ECC-8C03-B081656E754B}"/>
              </a:ext>
            </a:extLst>
          </p:cNvPr>
          <p:cNvSpPr/>
          <p:nvPr/>
        </p:nvSpPr>
        <p:spPr>
          <a:xfrm>
            <a:off x="3979941" y="3820912"/>
            <a:ext cx="1138870" cy="29120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2" dirty="0"/>
              <a:t>Cactus</a:t>
            </a:r>
            <a:endParaRPr lang="he-IL" sz="1102" dirty="0"/>
          </a:p>
        </p:txBody>
      </p:sp>
      <p:cxnSp>
        <p:nvCxnSpPr>
          <p:cNvPr id="69" name="מחבר חץ ישר 68">
            <a:extLst>
              <a:ext uri="{FF2B5EF4-FFF2-40B4-BE49-F238E27FC236}">
                <a16:creationId xmlns:a16="http://schemas.microsoft.com/office/drawing/2014/main" id="{39BFE847-AA39-4BF8-91C8-3184E7A28783}"/>
              </a:ext>
            </a:extLst>
          </p:cNvPr>
          <p:cNvCxnSpPr>
            <a:cxnSpLocks/>
            <a:stCxn id="68" idx="2"/>
            <a:endCxn id="71" idx="0"/>
          </p:cNvCxnSpPr>
          <p:nvPr/>
        </p:nvCxnSpPr>
        <p:spPr>
          <a:xfrm flipH="1">
            <a:off x="4544215" y="4112123"/>
            <a:ext cx="5164" cy="15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תרשים זרימה: תהליך מוגדר מראש 70">
            <a:extLst>
              <a:ext uri="{FF2B5EF4-FFF2-40B4-BE49-F238E27FC236}">
                <a16:creationId xmlns:a16="http://schemas.microsoft.com/office/drawing/2014/main" id="{24A95043-697C-414F-843A-52120E2204E8}"/>
              </a:ext>
            </a:extLst>
          </p:cNvPr>
          <p:cNvSpPr/>
          <p:nvPr/>
        </p:nvSpPr>
        <p:spPr>
          <a:xfrm>
            <a:off x="3962027" y="4268440"/>
            <a:ext cx="1164375" cy="29120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2" dirty="0" err="1"/>
              <a:t>ShowPlayer</a:t>
            </a:r>
            <a:endParaRPr lang="he-IL" sz="1102" dirty="0"/>
          </a:p>
        </p:txBody>
      </p:sp>
      <p:cxnSp>
        <p:nvCxnSpPr>
          <p:cNvPr id="72" name="מחבר חץ ישר 71">
            <a:extLst>
              <a:ext uri="{FF2B5EF4-FFF2-40B4-BE49-F238E27FC236}">
                <a16:creationId xmlns:a16="http://schemas.microsoft.com/office/drawing/2014/main" id="{A1ADF70E-15D4-470C-BC2C-6776C3F5EA27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>
            <a:off x="4544215" y="4559648"/>
            <a:ext cx="2075" cy="206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תרשים זרימה: תהליך מוגדר מראש 72">
            <a:extLst>
              <a:ext uri="{FF2B5EF4-FFF2-40B4-BE49-F238E27FC236}">
                <a16:creationId xmlns:a16="http://schemas.microsoft.com/office/drawing/2014/main" id="{AD17BC13-18ED-4483-886B-2D5CD3070F9E}"/>
              </a:ext>
            </a:extLst>
          </p:cNvPr>
          <p:cNvSpPr/>
          <p:nvPr/>
        </p:nvSpPr>
        <p:spPr>
          <a:xfrm>
            <a:off x="3860237" y="4766069"/>
            <a:ext cx="1372105" cy="29120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60" dirty="0"/>
              <a:t>Draw Map</a:t>
            </a:r>
            <a:endParaRPr lang="he-IL" sz="1260" dirty="0"/>
          </a:p>
        </p:txBody>
      </p:sp>
      <p:cxnSp>
        <p:nvCxnSpPr>
          <p:cNvPr id="74" name="מחבר חץ ישר 73">
            <a:extLst>
              <a:ext uri="{FF2B5EF4-FFF2-40B4-BE49-F238E27FC236}">
                <a16:creationId xmlns:a16="http://schemas.microsoft.com/office/drawing/2014/main" id="{D2C7CE0B-0BFC-4195-900A-DF3EE590BC5D}"/>
              </a:ext>
            </a:extLst>
          </p:cNvPr>
          <p:cNvCxnSpPr>
            <a:cxnSpLocks/>
            <a:stCxn id="73" idx="2"/>
            <a:endCxn id="98" idx="0"/>
          </p:cNvCxnSpPr>
          <p:nvPr/>
        </p:nvCxnSpPr>
        <p:spPr>
          <a:xfrm flipH="1">
            <a:off x="4544211" y="5057278"/>
            <a:ext cx="2076" cy="20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תרשים זרימה: החלטה 74">
            <a:extLst>
              <a:ext uri="{FF2B5EF4-FFF2-40B4-BE49-F238E27FC236}">
                <a16:creationId xmlns:a16="http://schemas.microsoft.com/office/drawing/2014/main" id="{AB28F027-764D-476E-936E-C27D6B1C1F02}"/>
              </a:ext>
            </a:extLst>
          </p:cNvPr>
          <p:cNvSpPr/>
          <p:nvPr/>
        </p:nvSpPr>
        <p:spPr>
          <a:xfrm>
            <a:off x="3662794" y="6172653"/>
            <a:ext cx="1773164" cy="6221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60" dirty="0"/>
              <a:t>Space/up</a:t>
            </a:r>
            <a:endParaRPr lang="he-IL" sz="1260" dirty="0"/>
          </a:p>
        </p:txBody>
      </p:sp>
      <p:cxnSp>
        <p:nvCxnSpPr>
          <p:cNvPr id="76" name="מחבר: מרפקי 75">
            <a:extLst>
              <a:ext uri="{FF2B5EF4-FFF2-40B4-BE49-F238E27FC236}">
                <a16:creationId xmlns:a16="http://schemas.microsoft.com/office/drawing/2014/main" id="{D7F99B2F-9387-40E0-81B9-37F4B16A97D2}"/>
              </a:ext>
            </a:extLst>
          </p:cNvPr>
          <p:cNvCxnSpPr>
            <a:cxnSpLocks/>
            <a:stCxn id="75" idx="3"/>
            <a:endCxn id="80" idx="0"/>
          </p:cNvCxnSpPr>
          <p:nvPr/>
        </p:nvCxnSpPr>
        <p:spPr>
          <a:xfrm>
            <a:off x="5435958" y="6483727"/>
            <a:ext cx="346317" cy="721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: מרפקי 76">
            <a:extLst>
              <a:ext uri="{FF2B5EF4-FFF2-40B4-BE49-F238E27FC236}">
                <a16:creationId xmlns:a16="http://schemas.microsoft.com/office/drawing/2014/main" id="{0A7C99C2-DF92-4343-9BF3-3274E5BE5EEC}"/>
              </a:ext>
            </a:extLst>
          </p:cNvPr>
          <p:cNvCxnSpPr>
            <a:cxnSpLocks/>
            <a:stCxn id="75" idx="1"/>
            <a:endCxn id="83" idx="0"/>
          </p:cNvCxnSpPr>
          <p:nvPr/>
        </p:nvCxnSpPr>
        <p:spPr>
          <a:xfrm rot="10800000" flipV="1">
            <a:off x="3187288" y="6483725"/>
            <a:ext cx="475508" cy="5549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תיבת טקסט 77">
            <a:extLst>
              <a:ext uri="{FF2B5EF4-FFF2-40B4-BE49-F238E27FC236}">
                <a16:creationId xmlns:a16="http://schemas.microsoft.com/office/drawing/2014/main" id="{AB2538EB-1B24-4DB3-8AEB-5AD153BB24D8}"/>
              </a:ext>
            </a:extLst>
          </p:cNvPr>
          <p:cNvSpPr txBox="1"/>
          <p:nvPr/>
        </p:nvSpPr>
        <p:spPr>
          <a:xfrm>
            <a:off x="4755478" y="6226269"/>
            <a:ext cx="959907" cy="2862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60" dirty="0"/>
              <a:t>T</a:t>
            </a:r>
            <a:endParaRPr lang="he-IL" sz="1260" dirty="0"/>
          </a:p>
        </p:txBody>
      </p:sp>
      <p:sp>
        <p:nvSpPr>
          <p:cNvPr id="79" name="תיבת טקסט 78">
            <a:extLst>
              <a:ext uri="{FF2B5EF4-FFF2-40B4-BE49-F238E27FC236}">
                <a16:creationId xmlns:a16="http://schemas.microsoft.com/office/drawing/2014/main" id="{04D2A687-D204-4779-B7FB-7F5D8A617A85}"/>
              </a:ext>
            </a:extLst>
          </p:cNvPr>
          <p:cNvSpPr txBox="1"/>
          <p:nvPr/>
        </p:nvSpPr>
        <p:spPr>
          <a:xfrm>
            <a:off x="2707333" y="6226269"/>
            <a:ext cx="959907" cy="2862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60" dirty="0"/>
              <a:t>F</a:t>
            </a:r>
            <a:endParaRPr lang="he-IL" sz="1260" dirty="0"/>
          </a:p>
        </p:txBody>
      </p:sp>
      <p:sp>
        <p:nvSpPr>
          <p:cNvPr id="80" name="תרשים זרימה: תהליך מוגדר מראש 79">
            <a:extLst>
              <a:ext uri="{FF2B5EF4-FFF2-40B4-BE49-F238E27FC236}">
                <a16:creationId xmlns:a16="http://schemas.microsoft.com/office/drawing/2014/main" id="{897C95D3-D823-4B84-8472-79236926D26C}"/>
              </a:ext>
            </a:extLst>
          </p:cNvPr>
          <p:cNvSpPr/>
          <p:nvPr/>
        </p:nvSpPr>
        <p:spPr>
          <a:xfrm>
            <a:off x="5269021" y="7204895"/>
            <a:ext cx="1026507" cy="36647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70" dirty="0"/>
              <a:t>Jump</a:t>
            </a:r>
            <a:endParaRPr lang="he-IL" sz="1470" dirty="0"/>
          </a:p>
        </p:txBody>
      </p:sp>
      <p:cxnSp>
        <p:nvCxnSpPr>
          <p:cNvPr id="81" name="מחבר: מרפקי 80">
            <a:extLst>
              <a:ext uri="{FF2B5EF4-FFF2-40B4-BE49-F238E27FC236}">
                <a16:creationId xmlns:a16="http://schemas.microsoft.com/office/drawing/2014/main" id="{EFED47CA-6ABF-4C9E-AD9B-16707930321F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61485" y="5182305"/>
            <a:ext cx="5026568" cy="2050780"/>
          </a:xfrm>
          <a:prstGeom prst="bentConnector3">
            <a:avLst>
              <a:gd name="adj1" fmla="val 999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מחבר: מרפקי 81">
            <a:extLst>
              <a:ext uri="{FF2B5EF4-FFF2-40B4-BE49-F238E27FC236}">
                <a16:creationId xmlns:a16="http://schemas.microsoft.com/office/drawing/2014/main" id="{D83A3DC3-118B-4A75-B198-3AEC2902EB20}"/>
              </a:ext>
            </a:extLst>
          </p:cNvPr>
          <p:cNvCxnSpPr>
            <a:cxnSpLocks/>
            <a:stCxn id="80" idx="2"/>
          </p:cNvCxnSpPr>
          <p:nvPr/>
        </p:nvCxnSpPr>
        <p:spPr>
          <a:xfrm rot="16200000" flipH="1">
            <a:off x="6044231" y="7309418"/>
            <a:ext cx="293972" cy="8178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תרשים זרימה: החלטה 82">
            <a:extLst>
              <a:ext uri="{FF2B5EF4-FFF2-40B4-BE49-F238E27FC236}">
                <a16:creationId xmlns:a16="http://schemas.microsoft.com/office/drawing/2014/main" id="{F5263981-9A61-46BA-8795-49D2F6788D35}"/>
              </a:ext>
            </a:extLst>
          </p:cNvPr>
          <p:cNvSpPr/>
          <p:nvPr/>
        </p:nvSpPr>
        <p:spPr>
          <a:xfrm>
            <a:off x="2343613" y="7038697"/>
            <a:ext cx="1687346" cy="7119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70" dirty="0"/>
              <a:t>down</a:t>
            </a:r>
            <a:endParaRPr lang="he-IL" sz="1470" dirty="0"/>
          </a:p>
        </p:txBody>
      </p:sp>
      <p:cxnSp>
        <p:nvCxnSpPr>
          <p:cNvPr id="84" name="מחבר: מרפקי 83">
            <a:extLst>
              <a:ext uri="{FF2B5EF4-FFF2-40B4-BE49-F238E27FC236}">
                <a16:creationId xmlns:a16="http://schemas.microsoft.com/office/drawing/2014/main" id="{214AE981-809C-445E-8CD6-52260494C9B1}"/>
              </a:ext>
            </a:extLst>
          </p:cNvPr>
          <p:cNvCxnSpPr>
            <a:cxnSpLocks/>
            <a:stCxn id="83" idx="1"/>
            <a:endCxn id="85" idx="0"/>
          </p:cNvCxnSpPr>
          <p:nvPr/>
        </p:nvCxnSpPr>
        <p:spPr>
          <a:xfrm rot="10800000" flipV="1">
            <a:off x="1237483" y="7394662"/>
            <a:ext cx="1106130" cy="3428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תרשים זרימה: החלטה 84">
            <a:extLst>
              <a:ext uri="{FF2B5EF4-FFF2-40B4-BE49-F238E27FC236}">
                <a16:creationId xmlns:a16="http://schemas.microsoft.com/office/drawing/2014/main" id="{2DA9F999-E6D5-49BD-95E1-2F248DA0D46B}"/>
              </a:ext>
            </a:extLst>
          </p:cNvPr>
          <p:cNvSpPr/>
          <p:nvPr/>
        </p:nvSpPr>
        <p:spPr>
          <a:xfrm>
            <a:off x="529550" y="7737558"/>
            <a:ext cx="1415865" cy="7671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55" dirty="0"/>
              <a:t>Bound</a:t>
            </a:r>
            <a:endParaRPr lang="he-IL" sz="1155" dirty="0"/>
          </a:p>
        </p:txBody>
      </p:sp>
      <p:sp>
        <p:nvSpPr>
          <p:cNvPr id="86" name="תיבת טקסט 85">
            <a:extLst>
              <a:ext uri="{FF2B5EF4-FFF2-40B4-BE49-F238E27FC236}">
                <a16:creationId xmlns:a16="http://schemas.microsoft.com/office/drawing/2014/main" id="{6ADCAA77-D206-480B-A850-EC7BC9E6E040}"/>
              </a:ext>
            </a:extLst>
          </p:cNvPr>
          <p:cNvSpPr txBox="1"/>
          <p:nvPr/>
        </p:nvSpPr>
        <p:spPr>
          <a:xfrm>
            <a:off x="1230148" y="7153077"/>
            <a:ext cx="959907" cy="2862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60" dirty="0"/>
              <a:t>F</a:t>
            </a:r>
            <a:endParaRPr lang="he-IL" sz="1260" dirty="0"/>
          </a:p>
        </p:txBody>
      </p:sp>
      <p:cxnSp>
        <p:nvCxnSpPr>
          <p:cNvPr id="87" name="מחבר: מרפקי 86">
            <a:extLst>
              <a:ext uri="{FF2B5EF4-FFF2-40B4-BE49-F238E27FC236}">
                <a16:creationId xmlns:a16="http://schemas.microsoft.com/office/drawing/2014/main" id="{A687E256-6185-428C-9EA0-1D25BA8AF346}"/>
              </a:ext>
            </a:extLst>
          </p:cNvPr>
          <p:cNvCxnSpPr>
            <a:cxnSpLocks/>
            <a:stCxn id="85" idx="3"/>
            <a:endCxn id="88" idx="0"/>
          </p:cNvCxnSpPr>
          <p:nvPr/>
        </p:nvCxnSpPr>
        <p:spPr>
          <a:xfrm>
            <a:off x="1945415" y="8121115"/>
            <a:ext cx="328535" cy="5537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תרשים זרימה: תהליך מוגדר מראש 87">
            <a:extLst>
              <a:ext uri="{FF2B5EF4-FFF2-40B4-BE49-F238E27FC236}">
                <a16:creationId xmlns:a16="http://schemas.microsoft.com/office/drawing/2014/main" id="{39F5642D-61D5-4E3C-98BA-B0577B63A19E}"/>
              </a:ext>
            </a:extLst>
          </p:cNvPr>
          <p:cNvSpPr/>
          <p:nvPr/>
        </p:nvSpPr>
        <p:spPr>
          <a:xfrm>
            <a:off x="1679919" y="8674886"/>
            <a:ext cx="1188062" cy="7119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80" dirty="0" err="1"/>
              <a:t>Name&amp;Score</a:t>
            </a:r>
            <a:endParaRPr lang="he-IL" sz="1680" dirty="0"/>
          </a:p>
        </p:txBody>
      </p:sp>
      <p:cxnSp>
        <p:nvCxnSpPr>
          <p:cNvPr id="89" name="מחבר חץ ישר 88">
            <a:extLst>
              <a:ext uri="{FF2B5EF4-FFF2-40B4-BE49-F238E27FC236}">
                <a16:creationId xmlns:a16="http://schemas.microsoft.com/office/drawing/2014/main" id="{038B3191-C0E5-400E-9756-8269DB1722CC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>
            <a:off x="2273950" y="9386818"/>
            <a:ext cx="0" cy="749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תרשים זרימה: מסיים 89">
            <a:extLst>
              <a:ext uri="{FF2B5EF4-FFF2-40B4-BE49-F238E27FC236}">
                <a16:creationId xmlns:a16="http://schemas.microsoft.com/office/drawing/2014/main" id="{42840C79-872F-41EF-94AC-818DA46D2287}"/>
              </a:ext>
            </a:extLst>
          </p:cNvPr>
          <p:cNvSpPr/>
          <p:nvPr/>
        </p:nvSpPr>
        <p:spPr>
          <a:xfrm>
            <a:off x="1659009" y="10136624"/>
            <a:ext cx="1229882" cy="2939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70" dirty="0"/>
              <a:t>End</a:t>
            </a:r>
            <a:endParaRPr lang="he-IL" sz="1470" dirty="0"/>
          </a:p>
        </p:txBody>
      </p:sp>
      <p:sp>
        <p:nvSpPr>
          <p:cNvPr id="91" name="תיבת טקסט 90">
            <a:extLst>
              <a:ext uri="{FF2B5EF4-FFF2-40B4-BE49-F238E27FC236}">
                <a16:creationId xmlns:a16="http://schemas.microsoft.com/office/drawing/2014/main" id="{9CFA7224-C290-4691-8FA2-1054D0D0759F}"/>
              </a:ext>
            </a:extLst>
          </p:cNvPr>
          <p:cNvSpPr txBox="1"/>
          <p:nvPr/>
        </p:nvSpPr>
        <p:spPr>
          <a:xfrm flipH="1">
            <a:off x="1969541" y="7805776"/>
            <a:ext cx="518727" cy="2862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60" dirty="0"/>
              <a:t>T</a:t>
            </a:r>
            <a:endParaRPr lang="he-IL" sz="1260" dirty="0"/>
          </a:p>
        </p:txBody>
      </p:sp>
      <p:cxnSp>
        <p:nvCxnSpPr>
          <p:cNvPr id="92" name="מחבר: מרפקי 91">
            <a:extLst>
              <a:ext uri="{FF2B5EF4-FFF2-40B4-BE49-F238E27FC236}">
                <a16:creationId xmlns:a16="http://schemas.microsoft.com/office/drawing/2014/main" id="{523265ED-1E49-43CC-85F0-67822F6D41C2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 flipH="1">
            <a:off x="529550" y="3694411"/>
            <a:ext cx="4011570" cy="4426705"/>
          </a:xfrm>
          <a:prstGeom prst="bentConnector4">
            <a:avLst>
              <a:gd name="adj1" fmla="val -5699"/>
              <a:gd name="adj2" fmla="val 999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תיבת טקסט 92">
            <a:extLst>
              <a:ext uri="{FF2B5EF4-FFF2-40B4-BE49-F238E27FC236}">
                <a16:creationId xmlns:a16="http://schemas.microsoft.com/office/drawing/2014/main" id="{3078EF47-FEE9-4ABA-81A0-8786FCE0A9BB}"/>
              </a:ext>
            </a:extLst>
          </p:cNvPr>
          <p:cNvSpPr txBox="1"/>
          <p:nvPr/>
        </p:nvSpPr>
        <p:spPr>
          <a:xfrm>
            <a:off x="391477" y="7841421"/>
            <a:ext cx="959907" cy="2862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60" dirty="0"/>
              <a:t>F</a:t>
            </a:r>
            <a:endParaRPr lang="he-IL" sz="1260" dirty="0"/>
          </a:p>
        </p:txBody>
      </p:sp>
      <p:cxnSp>
        <p:nvCxnSpPr>
          <p:cNvPr id="94" name="מחבר: מרפקי 93">
            <a:extLst>
              <a:ext uri="{FF2B5EF4-FFF2-40B4-BE49-F238E27FC236}">
                <a16:creationId xmlns:a16="http://schemas.microsoft.com/office/drawing/2014/main" id="{02A7D98D-8D1B-4F51-97C3-0E2E54C620E7}"/>
              </a:ext>
            </a:extLst>
          </p:cNvPr>
          <p:cNvCxnSpPr>
            <a:cxnSpLocks/>
            <a:stCxn id="83" idx="3"/>
            <a:endCxn id="95" idx="0"/>
          </p:cNvCxnSpPr>
          <p:nvPr/>
        </p:nvCxnSpPr>
        <p:spPr>
          <a:xfrm>
            <a:off x="4030960" y="7394663"/>
            <a:ext cx="1026507" cy="653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תרשים זרימה: תהליך מוגדר מראש 94">
            <a:extLst>
              <a:ext uri="{FF2B5EF4-FFF2-40B4-BE49-F238E27FC236}">
                <a16:creationId xmlns:a16="http://schemas.microsoft.com/office/drawing/2014/main" id="{413A098B-19C9-4172-8D2B-CEB6FA9C2A8A}"/>
              </a:ext>
            </a:extLst>
          </p:cNvPr>
          <p:cNvSpPr/>
          <p:nvPr/>
        </p:nvSpPr>
        <p:spPr>
          <a:xfrm>
            <a:off x="4544213" y="8048612"/>
            <a:ext cx="1026507" cy="36647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60" dirty="0"/>
              <a:t>crouch</a:t>
            </a:r>
            <a:endParaRPr lang="he-IL" sz="1260" dirty="0"/>
          </a:p>
        </p:txBody>
      </p:sp>
      <p:cxnSp>
        <p:nvCxnSpPr>
          <p:cNvPr id="96" name="מחבר: מרפקי 95">
            <a:extLst>
              <a:ext uri="{FF2B5EF4-FFF2-40B4-BE49-F238E27FC236}">
                <a16:creationId xmlns:a16="http://schemas.microsoft.com/office/drawing/2014/main" id="{5D604417-076C-4B64-9D9F-7A176D2F23B7}"/>
              </a:ext>
            </a:extLst>
          </p:cNvPr>
          <p:cNvCxnSpPr>
            <a:stCxn id="95" idx="2"/>
          </p:cNvCxnSpPr>
          <p:nvPr/>
        </p:nvCxnSpPr>
        <p:spPr>
          <a:xfrm rot="16200000" flipH="1">
            <a:off x="5719991" y="7752565"/>
            <a:ext cx="268337" cy="15933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תיבת טקסט 96">
            <a:extLst>
              <a:ext uri="{FF2B5EF4-FFF2-40B4-BE49-F238E27FC236}">
                <a16:creationId xmlns:a16="http://schemas.microsoft.com/office/drawing/2014/main" id="{57892E8E-0A1E-4FFB-B6F2-1A820308C760}"/>
              </a:ext>
            </a:extLst>
          </p:cNvPr>
          <p:cNvSpPr txBox="1"/>
          <p:nvPr/>
        </p:nvSpPr>
        <p:spPr>
          <a:xfrm>
            <a:off x="3730990" y="7154072"/>
            <a:ext cx="959907" cy="2862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60" dirty="0"/>
              <a:t>T</a:t>
            </a:r>
            <a:endParaRPr lang="he-IL" sz="1260" dirty="0"/>
          </a:p>
        </p:txBody>
      </p:sp>
      <p:sp>
        <p:nvSpPr>
          <p:cNvPr id="98" name="תרשים זרימה: תהליך מוגדר מראש 97">
            <a:extLst>
              <a:ext uri="{FF2B5EF4-FFF2-40B4-BE49-F238E27FC236}">
                <a16:creationId xmlns:a16="http://schemas.microsoft.com/office/drawing/2014/main" id="{F79BEC9F-3C85-4F3B-95A7-D8335872D919}"/>
              </a:ext>
            </a:extLst>
          </p:cNvPr>
          <p:cNvSpPr/>
          <p:nvPr/>
        </p:nvSpPr>
        <p:spPr>
          <a:xfrm>
            <a:off x="3858161" y="5261383"/>
            <a:ext cx="1372105" cy="29120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60" dirty="0" err="1"/>
              <a:t>ShowScore</a:t>
            </a:r>
            <a:endParaRPr lang="he-IL" sz="1260" dirty="0"/>
          </a:p>
        </p:txBody>
      </p:sp>
      <p:cxnSp>
        <p:nvCxnSpPr>
          <p:cNvPr id="99" name="מחבר חץ ישר 98">
            <a:extLst>
              <a:ext uri="{FF2B5EF4-FFF2-40B4-BE49-F238E27FC236}">
                <a16:creationId xmlns:a16="http://schemas.microsoft.com/office/drawing/2014/main" id="{1E19AE8F-7AB3-4DDF-8A1C-0C25ADB756ED}"/>
              </a:ext>
            </a:extLst>
          </p:cNvPr>
          <p:cNvCxnSpPr>
            <a:cxnSpLocks/>
            <a:stCxn id="98" idx="2"/>
            <a:endCxn id="75" idx="0"/>
          </p:cNvCxnSpPr>
          <p:nvPr/>
        </p:nvCxnSpPr>
        <p:spPr>
          <a:xfrm>
            <a:off x="4544212" y="5552591"/>
            <a:ext cx="5165" cy="62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64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תרשים זרימה: מחבר מחוץ לעמוד 27">
            <a:extLst>
              <a:ext uri="{FF2B5EF4-FFF2-40B4-BE49-F238E27FC236}">
                <a16:creationId xmlns:a16="http://schemas.microsoft.com/office/drawing/2014/main" id="{C4AAB66B-4EC9-46E5-A152-DF951B79959A}"/>
              </a:ext>
            </a:extLst>
          </p:cNvPr>
          <p:cNvSpPr/>
          <p:nvPr/>
        </p:nvSpPr>
        <p:spPr>
          <a:xfrm>
            <a:off x="3096785" y="2670527"/>
            <a:ext cx="415344" cy="58632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90" dirty="0"/>
              <a:t>4</a:t>
            </a:r>
            <a:endParaRPr lang="he-IL" sz="1890" dirty="0"/>
          </a:p>
        </p:txBody>
      </p:sp>
      <p:sp>
        <p:nvSpPr>
          <p:cNvPr id="29" name="תרשים זרימה: מסיים 28">
            <a:extLst>
              <a:ext uri="{FF2B5EF4-FFF2-40B4-BE49-F238E27FC236}">
                <a16:creationId xmlns:a16="http://schemas.microsoft.com/office/drawing/2014/main" id="{97DED36F-4239-4A3F-89C5-D78AE737CAC8}"/>
              </a:ext>
            </a:extLst>
          </p:cNvPr>
          <p:cNvSpPr/>
          <p:nvPr/>
        </p:nvSpPr>
        <p:spPr>
          <a:xfrm>
            <a:off x="2174565" y="4014847"/>
            <a:ext cx="1129892" cy="31996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70" dirty="0"/>
              <a:t>Start</a:t>
            </a:r>
            <a:endParaRPr lang="he-IL" sz="1470" dirty="0"/>
          </a:p>
        </p:txBody>
      </p: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1ED01F28-37CA-4EA6-9142-BC17D9136939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flipH="1">
            <a:off x="2739512" y="4334816"/>
            <a:ext cx="1" cy="272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תרשים זרימה: תהליך מוגדר מראש 30">
            <a:extLst>
              <a:ext uri="{FF2B5EF4-FFF2-40B4-BE49-F238E27FC236}">
                <a16:creationId xmlns:a16="http://schemas.microsoft.com/office/drawing/2014/main" id="{11F30AA2-8C86-4891-BC57-F5CC31F80461}"/>
              </a:ext>
            </a:extLst>
          </p:cNvPr>
          <p:cNvSpPr/>
          <p:nvPr/>
        </p:nvSpPr>
        <p:spPr>
          <a:xfrm>
            <a:off x="2058745" y="4607223"/>
            <a:ext cx="1361531" cy="23997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55" dirty="0"/>
              <a:t>Show Flipper</a:t>
            </a:r>
            <a:endParaRPr lang="he-IL" sz="1155" dirty="0"/>
          </a:p>
        </p:txBody>
      </p:sp>
      <p:cxnSp>
        <p:nvCxnSpPr>
          <p:cNvPr id="32" name="מחבר חץ ישר 31">
            <a:extLst>
              <a:ext uri="{FF2B5EF4-FFF2-40B4-BE49-F238E27FC236}">
                <a16:creationId xmlns:a16="http://schemas.microsoft.com/office/drawing/2014/main" id="{9F576B52-1005-4520-BB07-E63FEA55C4A8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2739510" y="4847200"/>
            <a:ext cx="0" cy="235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תרשים זרימה: תהליך מוגדר מראש 32">
            <a:extLst>
              <a:ext uri="{FF2B5EF4-FFF2-40B4-BE49-F238E27FC236}">
                <a16:creationId xmlns:a16="http://schemas.microsoft.com/office/drawing/2014/main" id="{D5CA13EA-EF22-44EC-AA8F-5A99034171F3}"/>
              </a:ext>
            </a:extLst>
          </p:cNvPr>
          <p:cNvSpPr/>
          <p:nvPr/>
        </p:nvSpPr>
        <p:spPr>
          <a:xfrm>
            <a:off x="2058745" y="5082745"/>
            <a:ext cx="1361531" cy="3533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55" dirty="0"/>
              <a:t>Move Ball</a:t>
            </a:r>
            <a:endParaRPr lang="he-IL" sz="1155" dirty="0"/>
          </a:p>
        </p:txBody>
      </p:sp>
      <p:cxnSp>
        <p:nvCxnSpPr>
          <p:cNvPr id="34" name="מחבר חץ ישר 33">
            <a:extLst>
              <a:ext uri="{FF2B5EF4-FFF2-40B4-BE49-F238E27FC236}">
                <a16:creationId xmlns:a16="http://schemas.microsoft.com/office/drawing/2014/main" id="{8ED818D3-3689-4300-946F-CF04E982CDB8}"/>
              </a:ext>
            </a:extLst>
          </p:cNvPr>
          <p:cNvCxnSpPr>
            <a:cxnSpLocks/>
            <a:stCxn id="33" idx="2"/>
            <a:endCxn id="50" idx="0"/>
          </p:cNvCxnSpPr>
          <p:nvPr/>
        </p:nvCxnSpPr>
        <p:spPr>
          <a:xfrm flipH="1">
            <a:off x="2739508" y="5436044"/>
            <a:ext cx="2" cy="22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תרשים זרימה: החלטה 34">
            <a:extLst>
              <a:ext uri="{FF2B5EF4-FFF2-40B4-BE49-F238E27FC236}">
                <a16:creationId xmlns:a16="http://schemas.microsoft.com/office/drawing/2014/main" id="{5C1F731E-EC0F-4227-B7D4-3BBB26CA6F46}"/>
              </a:ext>
            </a:extLst>
          </p:cNvPr>
          <p:cNvSpPr/>
          <p:nvPr/>
        </p:nvSpPr>
        <p:spPr>
          <a:xfrm>
            <a:off x="2005160" y="6151546"/>
            <a:ext cx="1477342" cy="50328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60" dirty="0"/>
              <a:t>Up</a:t>
            </a:r>
            <a:endParaRPr lang="he-IL" sz="1260" dirty="0"/>
          </a:p>
        </p:txBody>
      </p:sp>
      <p:sp>
        <p:nvSpPr>
          <p:cNvPr id="36" name="תרשים זרימה: החלטה 35">
            <a:extLst>
              <a:ext uri="{FF2B5EF4-FFF2-40B4-BE49-F238E27FC236}">
                <a16:creationId xmlns:a16="http://schemas.microsoft.com/office/drawing/2014/main" id="{C1CB8E44-C5C4-49BC-8B18-678367C61BA8}"/>
              </a:ext>
            </a:extLst>
          </p:cNvPr>
          <p:cNvSpPr/>
          <p:nvPr/>
        </p:nvSpPr>
        <p:spPr>
          <a:xfrm>
            <a:off x="481474" y="6649593"/>
            <a:ext cx="1353204" cy="5199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60" dirty="0"/>
              <a:t>Down</a:t>
            </a:r>
            <a:endParaRPr lang="he-IL" sz="1260" dirty="0"/>
          </a:p>
        </p:txBody>
      </p:sp>
      <p:cxnSp>
        <p:nvCxnSpPr>
          <p:cNvPr id="37" name="מחבר: מרפקי 36">
            <a:extLst>
              <a:ext uri="{FF2B5EF4-FFF2-40B4-BE49-F238E27FC236}">
                <a16:creationId xmlns:a16="http://schemas.microsoft.com/office/drawing/2014/main" id="{F17E1B4E-0D3C-412F-8F02-4505E8B0B649}"/>
              </a:ext>
            </a:extLst>
          </p:cNvPr>
          <p:cNvCxnSpPr>
            <a:cxnSpLocks/>
            <a:endCxn id="36" idx="0"/>
          </p:cNvCxnSpPr>
          <p:nvPr/>
        </p:nvCxnSpPr>
        <p:spPr>
          <a:xfrm rot="10800000" flipV="1">
            <a:off x="1158079" y="6397950"/>
            <a:ext cx="838554" cy="2516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: מרפקי 37">
            <a:extLst>
              <a:ext uri="{FF2B5EF4-FFF2-40B4-BE49-F238E27FC236}">
                <a16:creationId xmlns:a16="http://schemas.microsoft.com/office/drawing/2014/main" id="{69BD1B90-FEB2-4B34-BC81-B1A71152E8CB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 flipH="1">
            <a:off x="481474" y="4448140"/>
            <a:ext cx="2253324" cy="2461429"/>
          </a:xfrm>
          <a:prstGeom prst="bentConnector4">
            <a:avLst>
              <a:gd name="adj1" fmla="val -10650"/>
              <a:gd name="adj2" fmla="val 999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תיבת טקסט 38">
            <a:extLst>
              <a:ext uri="{FF2B5EF4-FFF2-40B4-BE49-F238E27FC236}">
                <a16:creationId xmlns:a16="http://schemas.microsoft.com/office/drawing/2014/main" id="{25EC210E-9323-4AE6-9AD7-BFEB4BF4FF41}"/>
              </a:ext>
            </a:extLst>
          </p:cNvPr>
          <p:cNvSpPr txBox="1"/>
          <p:nvPr/>
        </p:nvSpPr>
        <p:spPr>
          <a:xfrm>
            <a:off x="316084" y="6659100"/>
            <a:ext cx="206647" cy="2619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2" dirty="0"/>
              <a:t>F</a:t>
            </a:r>
            <a:endParaRPr lang="he-IL" sz="1102" dirty="0"/>
          </a:p>
        </p:txBody>
      </p:sp>
      <p:cxnSp>
        <p:nvCxnSpPr>
          <p:cNvPr id="40" name="מחבר: מרפקי 39">
            <a:extLst>
              <a:ext uri="{FF2B5EF4-FFF2-40B4-BE49-F238E27FC236}">
                <a16:creationId xmlns:a16="http://schemas.microsoft.com/office/drawing/2014/main" id="{F1064DBB-333A-418E-BE93-F036E0290FD0}"/>
              </a:ext>
            </a:extLst>
          </p:cNvPr>
          <p:cNvCxnSpPr>
            <a:cxnSpLocks/>
            <a:stCxn id="35" idx="3"/>
            <a:endCxn id="43" idx="0"/>
          </p:cNvCxnSpPr>
          <p:nvPr/>
        </p:nvCxnSpPr>
        <p:spPr>
          <a:xfrm>
            <a:off x="3482502" y="6403187"/>
            <a:ext cx="644455" cy="5063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תיבת טקסט 40">
            <a:extLst>
              <a:ext uri="{FF2B5EF4-FFF2-40B4-BE49-F238E27FC236}">
                <a16:creationId xmlns:a16="http://schemas.microsoft.com/office/drawing/2014/main" id="{5C1BC2C4-1217-4CF6-A2D4-2B27F9F2A9DD}"/>
              </a:ext>
            </a:extLst>
          </p:cNvPr>
          <p:cNvSpPr txBox="1"/>
          <p:nvPr/>
        </p:nvSpPr>
        <p:spPr>
          <a:xfrm>
            <a:off x="1676115" y="6163039"/>
            <a:ext cx="206647" cy="2619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2" dirty="0"/>
              <a:t>F</a:t>
            </a:r>
            <a:endParaRPr lang="he-IL" sz="1102" dirty="0"/>
          </a:p>
        </p:txBody>
      </p:sp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1C8F4332-F90F-4FB6-A763-19503867B1B4}"/>
              </a:ext>
            </a:extLst>
          </p:cNvPr>
          <p:cNvSpPr txBox="1"/>
          <p:nvPr/>
        </p:nvSpPr>
        <p:spPr>
          <a:xfrm>
            <a:off x="3675886" y="6144882"/>
            <a:ext cx="206647" cy="2619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2" dirty="0"/>
              <a:t>T</a:t>
            </a:r>
            <a:endParaRPr lang="he-IL" sz="1102" dirty="0"/>
          </a:p>
        </p:txBody>
      </p:sp>
      <p:sp>
        <p:nvSpPr>
          <p:cNvPr id="43" name="מלבן 42">
            <a:extLst>
              <a:ext uri="{FF2B5EF4-FFF2-40B4-BE49-F238E27FC236}">
                <a16:creationId xmlns:a16="http://schemas.microsoft.com/office/drawing/2014/main" id="{6AD3A2CF-B899-4E66-9BDB-E2C4355522B1}"/>
              </a:ext>
            </a:extLst>
          </p:cNvPr>
          <p:cNvSpPr/>
          <p:nvPr/>
        </p:nvSpPr>
        <p:spPr>
          <a:xfrm>
            <a:off x="3566906" y="6909570"/>
            <a:ext cx="1120099" cy="36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55" dirty="0"/>
              <a:t>Dec y</a:t>
            </a:r>
            <a:endParaRPr lang="he-IL" sz="1155" dirty="0"/>
          </a:p>
        </p:txBody>
      </p:sp>
      <p:cxnSp>
        <p:nvCxnSpPr>
          <p:cNvPr id="44" name="מחבר: מרפקי 43">
            <a:extLst>
              <a:ext uri="{FF2B5EF4-FFF2-40B4-BE49-F238E27FC236}">
                <a16:creationId xmlns:a16="http://schemas.microsoft.com/office/drawing/2014/main" id="{0725D43E-FC23-429B-B1BA-5ECE0E31D326}"/>
              </a:ext>
            </a:extLst>
          </p:cNvPr>
          <p:cNvCxnSpPr>
            <a:cxnSpLocks/>
            <a:stCxn id="43" idx="2"/>
          </p:cNvCxnSpPr>
          <p:nvPr/>
        </p:nvCxnSpPr>
        <p:spPr>
          <a:xfrm rot="16200000" flipH="1">
            <a:off x="5078140" y="6325014"/>
            <a:ext cx="614814" cy="2517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: מרפקי 44">
            <a:extLst>
              <a:ext uri="{FF2B5EF4-FFF2-40B4-BE49-F238E27FC236}">
                <a16:creationId xmlns:a16="http://schemas.microsoft.com/office/drawing/2014/main" id="{D7006B6C-BE78-4144-AF1C-2877D8835FA0}"/>
              </a:ext>
            </a:extLst>
          </p:cNvPr>
          <p:cNvCxnSpPr>
            <a:cxnSpLocks/>
          </p:cNvCxnSpPr>
          <p:nvPr/>
        </p:nvCxnSpPr>
        <p:spPr>
          <a:xfrm rot="10800000">
            <a:off x="2739510" y="4448141"/>
            <a:ext cx="3904629" cy="3442873"/>
          </a:xfrm>
          <a:prstGeom prst="bentConnector3">
            <a:avLst>
              <a:gd name="adj1" fmla="val -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: מרפקי 45">
            <a:extLst>
              <a:ext uri="{FF2B5EF4-FFF2-40B4-BE49-F238E27FC236}">
                <a16:creationId xmlns:a16="http://schemas.microsoft.com/office/drawing/2014/main" id="{D2BC8FAE-212C-49BA-B07D-473F813A5C7A}"/>
              </a:ext>
            </a:extLst>
          </p:cNvPr>
          <p:cNvCxnSpPr>
            <a:cxnSpLocks/>
            <a:stCxn id="36" idx="3"/>
            <a:endCxn id="48" idx="0"/>
          </p:cNvCxnSpPr>
          <p:nvPr/>
        </p:nvCxnSpPr>
        <p:spPr>
          <a:xfrm>
            <a:off x="1834678" y="6909568"/>
            <a:ext cx="468495" cy="3074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תיבת טקסט 46">
            <a:extLst>
              <a:ext uri="{FF2B5EF4-FFF2-40B4-BE49-F238E27FC236}">
                <a16:creationId xmlns:a16="http://schemas.microsoft.com/office/drawing/2014/main" id="{45572112-CD32-47A6-9E26-76CA7996DC1C}"/>
              </a:ext>
            </a:extLst>
          </p:cNvPr>
          <p:cNvSpPr txBox="1"/>
          <p:nvPr/>
        </p:nvSpPr>
        <p:spPr>
          <a:xfrm>
            <a:off x="1920752" y="6623167"/>
            <a:ext cx="206647" cy="2619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2" dirty="0"/>
              <a:t>T</a:t>
            </a:r>
            <a:endParaRPr lang="he-IL" sz="1102" dirty="0"/>
          </a:p>
        </p:txBody>
      </p:sp>
      <p:sp>
        <p:nvSpPr>
          <p:cNvPr id="48" name="מלבן 47">
            <a:extLst>
              <a:ext uri="{FF2B5EF4-FFF2-40B4-BE49-F238E27FC236}">
                <a16:creationId xmlns:a16="http://schemas.microsoft.com/office/drawing/2014/main" id="{679A4927-2DBA-41CB-9634-65B7B5B7D3B3}"/>
              </a:ext>
            </a:extLst>
          </p:cNvPr>
          <p:cNvSpPr/>
          <p:nvPr/>
        </p:nvSpPr>
        <p:spPr>
          <a:xfrm>
            <a:off x="1743123" y="7216975"/>
            <a:ext cx="1120099" cy="36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55" dirty="0"/>
              <a:t>Dec y</a:t>
            </a:r>
            <a:endParaRPr lang="he-IL" sz="1155" dirty="0"/>
          </a:p>
        </p:txBody>
      </p:sp>
      <p:cxnSp>
        <p:nvCxnSpPr>
          <p:cNvPr id="49" name="מחבר: מרפקי 48">
            <a:extLst>
              <a:ext uri="{FF2B5EF4-FFF2-40B4-BE49-F238E27FC236}">
                <a16:creationId xmlns:a16="http://schemas.microsoft.com/office/drawing/2014/main" id="{E04DFDA3-3669-4E1C-BF38-C7157A9FB034}"/>
              </a:ext>
            </a:extLst>
          </p:cNvPr>
          <p:cNvCxnSpPr>
            <a:cxnSpLocks/>
          </p:cNvCxnSpPr>
          <p:nvPr/>
        </p:nvCxnSpPr>
        <p:spPr>
          <a:xfrm>
            <a:off x="2370758" y="7569947"/>
            <a:ext cx="1756202" cy="321066"/>
          </a:xfrm>
          <a:prstGeom prst="bentConnector3">
            <a:avLst>
              <a:gd name="adj1" fmla="val -38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תרשים זרימה: תהליך מוגדר מראש 49">
            <a:extLst>
              <a:ext uri="{FF2B5EF4-FFF2-40B4-BE49-F238E27FC236}">
                <a16:creationId xmlns:a16="http://schemas.microsoft.com/office/drawing/2014/main" id="{CB60FCE9-A8DB-4C06-9631-B9AD73EFAB31}"/>
              </a:ext>
            </a:extLst>
          </p:cNvPr>
          <p:cNvSpPr/>
          <p:nvPr/>
        </p:nvSpPr>
        <p:spPr>
          <a:xfrm>
            <a:off x="2058752" y="5657418"/>
            <a:ext cx="1361517" cy="28221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55" dirty="0"/>
              <a:t>Show Score</a:t>
            </a:r>
            <a:endParaRPr lang="he-IL" sz="1155" dirty="0"/>
          </a:p>
        </p:txBody>
      </p:sp>
      <p:cxnSp>
        <p:nvCxnSpPr>
          <p:cNvPr id="51" name="מחבר חץ ישר 50">
            <a:extLst>
              <a:ext uri="{FF2B5EF4-FFF2-40B4-BE49-F238E27FC236}">
                <a16:creationId xmlns:a16="http://schemas.microsoft.com/office/drawing/2014/main" id="{ED765036-042A-4189-B8D8-55F8DA3CACEB}"/>
              </a:ext>
            </a:extLst>
          </p:cNvPr>
          <p:cNvCxnSpPr>
            <a:cxnSpLocks/>
            <a:stCxn id="50" idx="2"/>
            <a:endCxn id="35" idx="0"/>
          </p:cNvCxnSpPr>
          <p:nvPr/>
        </p:nvCxnSpPr>
        <p:spPr>
          <a:xfrm>
            <a:off x="2739511" y="5939629"/>
            <a:ext cx="4322" cy="211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תרשים זרימה: מחבר מחוץ לעמוד 86">
            <a:extLst>
              <a:ext uri="{FF2B5EF4-FFF2-40B4-BE49-F238E27FC236}">
                <a16:creationId xmlns:a16="http://schemas.microsoft.com/office/drawing/2014/main" id="{1FBAFF91-0061-4D80-930D-8F36D1916DC4}"/>
              </a:ext>
            </a:extLst>
          </p:cNvPr>
          <p:cNvSpPr/>
          <p:nvPr/>
        </p:nvSpPr>
        <p:spPr>
          <a:xfrm>
            <a:off x="2005160" y="1176301"/>
            <a:ext cx="2375832" cy="107188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90" dirty="0"/>
              <a:t>Pong</a:t>
            </a:r>
            <a:endParaRPr lang="he-IL" sz="1890" dirty="0"/>
          </a:p>
        </p:txBody>
      </p:sp>
    </p:spTree>
    <p:extLst>
      <p:ext uri="{BB962C8B-B14F-4D97-AF65-F5344CB8AC3E}">
        <p14:creationId xmlns:p14="http://schemas.microsoft.com/office/powerpoint/2010/main" val="1845961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93AEA73-CC24-48ED-8A2F-7F71DED65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28999"/>
            <a:ext cx="6840538" cy="11420475"/>
          </a:xfrm>
        </p:spPr>
        <p:txBody>
          <a:bodyPr>
            <a:normAutofit/>
          </a:bodyPr>
          <a:lstStyle/>
          <a:p>
            <a:pPr algn="l"/>
            <a:r>
              <a:rPr lang="en-US" sz="1000" dirty="0"/>
              <a:t>;----------------------------------------------------------</a:t>
            </a:r>
          </a:p>
          <a:p>
            <a:pPr algn="l"/>
            <a:r>
              <a:rPr lang="en-US" sz="1000" dirty="0"/>
              <a:t>; </a:t>
            </a:r>
            <a:r>
              <a:rPr lang="en-US" sz="1000" dirty="0" err="1"/>
              <a:t>ShowMenu</a:t>
            </a:r>
            <a:r>
              <a:rPr lang="en-US" sz="1000" dirty="0"/>
              <a:t> Show The Menu And </a:t>
            </a:r>
            <a:r>
              <a:rPr lang="en-US" sz="1000" dirty="0" err="1"/>
              <a:t>Menege</a:t>
            </a:r>
            <a:r>
              <a:rPr lang="en-US" sz="1000" dirty="0"/>
              <a:t> him</a:t>
            </a:r>
          </a:p>
          <a:p>
            <a:pPr algn="l"/>
            <a:r>
              <a:rPr lang="en-US" sz="1000" dirty="0"/>
              <a:t>;----------------------------------------------------------</a:t>
            </a:r>
          </a:p>
          <a:p>
            <a:pPr algn="l"/>
            <a:r>
              <a:rPr lang="en-US" sz="1000" dirty="0"/>
              <a:t>; Input:</a:t>
            </a:r>
          </a:p>
          <a:p>
            <a:pPr algn="l"/>
            <a:r>
              <a:rPr lang="en-US" sz="1000" dirty="0"/>
              <a:t>;</a:t>
            </a:r>
            <a:r>
              <a:rPr lang="en-US" sz="1000" dirty="0" err="1"/>
              <a:t>Files,KeyBoard</a:t>
            </a:r>
            <a:r>
              <a:rPr lang="en-US" sz="1000" dirty="0"/>
              <a:t> Stroke</a:t>
            </a:r>
          </a:p>
          <a:p>
            <a:pPr algn="l"/>
            <a:r>
              <a:rPr lang="en-US" sz="1000" dirty="0"/>
              <a:t>; Output:</a:t>
            </a:r>
          </a:p>
          <a:p>
            <a:pPr algn="l"/>
            <a:r>
              <a:rPr lang="en-US" sz="1000" dirty="0"/>
              <a:t>;Menu</a:t>
            </a:r>
          </a:p>
          <a:p>
            <a:pPr algn="l"/>
            <a:r>
              <a:rPr lang="en-US" sz="1000" dirty="0"/>
              <a:t>; Registers</a:t>
            </a:r>
          </a:p>
          <a:p>
            <a:pPr algn="l"/>
            <a:r>
              <a:rPr lang="en-US" sz="1000" dirty="0"/>
              <a:t>;</a:t>
            </a:r>
            <a:r>
              <a:rPr lang="en-US" sz="1000" dirty="0" err="1"/>
              <a:t>Bl,Al</a:t>
            </a:r>
            <a:endParaRPr lang="en-US" sz="1000" dirty="0"/>
          </a:p>
          <a:p>
            <a:pPr algn="l"/>
            <a:r>
              <a:rPr lang="en-US" sz="1000" dirty="0"/>
              <a:t>;----------------------------------------------------------</a:t>
            </a:r>
          </a:p>
          <a:p>
            <a:pPr algn="l"/>
            <a:endParaRPr lang="en-US" sz="1000" dirty="0"/>
          </a:p>
          <a:p>
            <a:pPr algn="l"/>
            <a:r>
              <a:rPr lang="en-US" sz="1000" dirty="0"/>
              <a:t>;----------------------------------------------------------</a:t>
            </a:r>
          </a:p>
          <a:p>
            <a:pPr algn="l"/>
            <a:r>
              <a:rPr lang="en-US" sz="1000" dirty="0"/>
              <a:t>; </a:t>
            </a:r>
            <a:r>
              <a:rPr lang="en-US" sz="1000" dirty="0" err="1"/>
              <a:t>DirProc</a:t>
            </a:r>
            <a:r>
              <a:rPr lang="en-US" sz="1000" dirty="0"/>
              <a:t> Move Ball</a:t>
            </a:r>
          </a:p>
          <a:p>
            <a:pPr algn="l"/>
            <a:r>
              <a:rPr lang="en-US" sz="1000" dirty="0"/>
              <a:t>;----------------------------------------------------------</a:t>
            </a:r>
          </a:p>
          <a:p>
            <a:pPr algn="l"/>
            <a:r>
              <a:rPr lang="en-US" sz="1000" dirty="0"/>
              <a:t>; Input:</a:t>
            </a:r>
          </a:p>
          <a:p>
            <a:pPr algn="l"/>
            <a:r>
              <a:rPr lang="en-US" sz="1000" dirty="0"/>
              <a:t>; DirP2</a:t>
            </a:r>
          </a:p>
          <a:p>
            <a:pPr algn="l"/>
            <a:r>
              <a:rPr lang="en-US" sz="1000" dirty="0"/>
              <a:t>;</a:t>
            </a:r>
          </a:p>
          <a:p>
            <a:pPr algn="l"/>
            <a:r>
              <a:rPr lang="en-US" sz="1000" dirty="0"/>
              <a:t>; Output:</a:t>
            </a:r>
          </a:p>
          <a:p>
            <a:pPr algn="l"/>
            <a:r>
              <a:rPr lang="en-US" sz="1000" dirty="0"/>
              <a:t>; Pong2Y</a:t>
            </a:r>
          </a:p>
          <a:p>
            <a:pPr algn="l"/>
            <a:r>
              <a:rPr lang="en-US" sz="1000" dirty="0"/>
              <a:t>;</a:t>
            </a:r>
          </a:p>
          <a:p>
            <a:pPr algn="l"/>
            <a:r>
              <a:rPr lang="en-US" sz="1000" dirty="0"/>
              <a:t>; Registers</a:t>
            </a:r>
          </a:p>
          <a:p>
            <a:pPr algn="l"/>
            <a:r>
              <a:rPr lang="en-US" sz="1000" dirty="0"/>
              <a:t>;None</a:t>
            </a:r>
          </a:p>
          <a:p>
            <a:pPr algn="l"/>
            <a:r>
              <a:rPr lang="en-US" sz="1000" dirty="0"/>
              <a:t>;----------------------------------------------------------</a:t>
            </a:r>
          </a:p>
          <a:p>
            <a:pPr algn="l"/>
            <a:endParaRPr lang="en-US" sz="1000" dirty="0"/>
          </a:p>
          <a:p>
            <a:pPr algn="l"/>
            <a:r>
              <a:rPr lang="en-US" sz="1000" dirty="0"/>
              <a:t>;----------------------------------------------------------</a:t>
            </a:r>
          </a:p>
          <a:p>
            <a:pPr algn="l"/>
            <a:r>
              <a:rPr lang="en-US" sz="1000" dirty="0"/>
              <a:t>; P2Dir Do Pong </a:t>
            </a:r>
            <a:r>
              <a:rPr lang="en-US" sz="1000" dirty="0" err="1"/>
              <a:t>Diraction</a:t>
            </a:r>
            <a:endParaRPr lang="en-US" sz="1000" dirty="0"/>
          </a:p>
          <a:p>
            <a:pPr algn="l"/>
            <a:r>
              <a:rPr lang="en-US" sz="1000" dirty="0"/>
              <a:t>;----------------------------------------------------------</a:t>
            </a:r>
          </a:p>
          <a:p>
            <a:pPr algn="l"/>
            <a:r>
              <a:rPr lang="en-US" sz="1000" dirty="0"/>
              <a:t>; Input:</a:t>
            </a:r>
          </a:p>
          <a:p>
            <a:pPr algn="l"/>
            <a:r>
              <a:rPr lang="en-US" sz="1000" dirty="0"/>
              <a:t>; Pong2Y</a:t>
            </a:r>
          </a:p>
          <a:p>
            <a:pPr algn="l"/>
            <a:r>
              <a:rPr lang="en-US" sz="1000" dirty="0"/>
              <a:t>;</a:t>
            </a:r>
          </a:p>
          <a:p>
            <a:pPr algn="l"/>
            <a:r>
              <a:rPr lang="en-US" sz="1000" dirty="0"/>
              <a:t>; Output:</a:t>
            </a:r>
          </a:p>
          <a:p>
            <a:pPr algn="l"/>
            <a:r>
              <a:rPr lang="en-US" sz="1000" dirty="0"/>
              <a:t>; DirP2</a:t>
            </a:r>
          </a:p>
          <a:p>
            <a:pPr algn="l"/>
            <a:r>
              <a:rPr lang="en-US" sz="1000" dirty="0"/>
              <a:t>;</a:t>
            </a:r>
          </a:p>
          <a:p>
            <a:pPr algn="l"/>
            <a:r>
              <a:rPr lang="en-US" sz="1000" dirty="0"/>
              <a:t>; Registers</a:t>
            </a:r>
          </a:p>
          <a:p>
            <a:pPr algn="l"/>
            <a:r>
              <a:rPr lang="en-US" sz="1000" dirty="0"/>
              <a:t>;None</a:t>
            </a:r>
          </a:p>
          <a:p>
            <a:pPr algn="l"/>
            <a:r>
              <a:rPr lang="en-US" sz="1000" dirty="0"/>
              <a:t>;----------------------------------------------------------</a:t>
            </a:r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12FE7119-5E2C-4367-A17E-AB22C536E20F}"/>
              </a:ext>
            </a:extLst>
          </p:cNvPr>
          <p:cNvSpPr txBox="1">
            <a:spLocks/>
          </p:cNvSpPr>
          <p:nvPr/>
        </p:nvSpPr>
        <p:spPr>
          <a:xfrm>
            <a:off x="2595562" y="1695449"/>
            <a:ext cx="6840538" cy="19335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016" indent="-171016" algn="r" defTabSz="684063" rtl="1" eaLnBrk="1" latinLnBrk="0" hangingPunct="1">
              <a:lnSpc>
                <a:spcPct val="90000"/>
              </a:lnSpc>
              <a:spcBef>
                <a:spcPts val="748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3047" indent="-171016" algn="r" defTabSz="684063" rtl="1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4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078" indent="-171016" algn="r" defTabSz="684063" rtl="1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97110" indent="-171016" algn="r" defTabSz="684063" rtl="1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9141" indent="-171016" algn="r" defTabSz="684063" rtl="1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1172" indent="-171016" algn="r" defTabSz="684063" rtl="1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0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3204" indent="-171016" algn="r" defTabSz="684063" rtl="1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0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5235" indent="-171016" algn="r" defTabSz="684063" rtl="1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0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07266" indent="-171016" algn="r" defTabSz="684063" rtl="1" eaLnBrk="1" latinLnBrk="0" hangingPunct="1">
              <a:lnSpc>
                <a:spcPct val="90000"/>
              </a:lnSpc>
              <a:spcBef>
                <a:spcPts val="374"/>
              </a:spcBef>
              <a:buFont typeface="Arial" panose="020B0604020202020204" pitchFamily="34" charset="0"/>
              <a:buChar char="•"/>
              <a:defRPr sz="10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he-IL" sz="3600" dirty="0"/>
              <a:t>רשימת הפעולות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84591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18F8416-2D48-4032-A26E-BBCED98C1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840538" cy="11879263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dirty="0"/>
              <a:t>;----------------------------------------------------------</a:t>
            </a:r>
          </a:p>
          <a:p>
            <a:pPr algn="l"/>
            <a:r>
              <a:rPr lang="en-US" dirty="0"/>
              <a:t>; </a:t>
            </a:r>
            <a:r>
              <a:rPr lang="en-US" dirty="0" err="1"/>
              <a:t>MoveBallX</a:t>
            </a:r>
            <a:r>
              <a:rPr lang="en-US" dirty="0"/>
              <a:t> Move The Ball</a:t>
            </a:r>
          </a:p>
          <a:p>
            <a:pPr algn="l"/>
            <a:r>
              <a:rPr lang="en-US" dirty="0"/>
              <a:t>;----------------------------------------------------------</a:t>
            </a:r>
          </a:p>
          <a:p>
            <a:pPr algn="l"/>
            <a:r>
              <a:rPr lang="en-US" dirty="0"/>
              <a:t>; Input:</a:t>
            </a:r>
          </a:p>
          <a:p>
            <a:pPr algn="l"/>
            <a:r>
              <a:rPr lang="en-US" dirty="0"/>
              <a:t>; </a:t>
            </a:r>
            <a:r>
              <a:rPr lang="en-US" dirty="0" err="1"/>
              <a:t>DirXBall</a:t>
            </a:r>
            <a:endParaRPr lang="en-US" dirty="0"/>
          </a:p>
          <a:p>
            <a:pPr algn="l"/>
            <a:r>
              <a:rPr lang="en-US" dirty="0"/>
              <a:t>;</a:t>
            </a:r>
          </a:p>
          <a:p>
            <a:pPr algn="l"/>
            <a:r>
              <a:rPr lang="en-US" dirty="0"/>
              <a:t>; Output:</a:t>
            </a:r>
          </a:p>
          <a:p>
            <a:pPr algn="l"/>
            <a:r>
              <a:rPr lang="en-US" dirty="0"/>
              <a:t>; </a:t>
            </a:r>
            <a:r>
              <a:rPr lang="en-US" dirty="0" err="1"/>
              <a:t>BallX</a:t>
            </a:r>
            <a:endParaRPr lang="en-US" dirty="0"/>
          </a:p>
          <a:p>
            <a:pPr algn="l"/>
            <a:r>
              <a:rPr lang="en-US" dirty="0"/>
              <a:t>;</a:t>
            </a:r>
          </a:p>
          <a:p>
            <a:pPr algn="l"/>
            <a:r>
              <a:rPr lang="en-US" dirty="0"/>
              <a:t>; Registers</a:t>
            </a:r>
          </a:p>
          <a:p>
            <a:pPr algn="l"/>
            <a:r>
              <a:rPr lang="en-US" dirty="0"/>
              <a:t>;None</a:t>
            </a:r>
          </a:p>
          <a:p>
            <a:pPr algn="l"/>
            <a:r>
              <a:rPr lang="en-US" dirty="0"/>
              <a:t>;----------------------------------------------------------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;----------------------------------------------------------</a:t>
            </a:r>
          </a:p>
          <a:p>
            <a:pPr algn="l"/>
            <a:r>
              <a:rPr lang="en-US" dirty="0"/>
              <a:t>; </a:t>
            </a:r>
            <a:r>
              <a:rPr lang="en-US" dirty="0" err="1"/>
              <a:t>CalculateDirY</a:t>
            </a:r>
            <a:r>
              <a:rPr lang="en-US" dirty="0"/>
              <a:t> Check what to do with the y</a:t>
            </a:r>
          </a:p>
          <a:p>
            <a:pPr algn="l"/>
            <a:r>
              <a:rPr lang="en-US" dirty="0"/>
              <a:t>;----------------------------------------------------------</a:t>
            </a:r>
          </a:p>
          <a:p>
            <a:pPr algn="l"/>
            <a:r>
              <a:rPr lang="en-US" dirty="0"/>
              <a:t>; Input:</a:t>
            </a:r>
          </a:p>
          <a:p>
            <a:pPr algn="l"/>
            <a:r>
              <a:rPr lang="en-US" dirty="0"/>
              <a:t>; </a:t>
            </a:r>
            <a:r>
              <a:rPr lang="en-US" dirty="0" err="1"/>
              <a:t>BallY</a:t>
            </a:r>
            <a:endParaRPr lang="en-US" dirty="0"/>
          </a:p>
          <a:p>
            <a:pPr algn="l"/>
            <a:r>
              <a:rPr lang="en-US" dirty="0"/>
              <a:t>;</a:t>
            </a:r>
          </a:p>
          <a:p>
            <a:pPr algn="l"/>
            <a:r>
              <a:rPr lang="en-US" dirty="0"/>
              <a:t>; Output:</a:t>
            </a:r>
          </a:p>
          <a:p>
            <a:pPr algn="l"/>
            <a:r>
              <a:rPr lang="en-US" dirty="0"/>
              <a:t>; </a:t>
            </a:r>
            <a:r>
              <a:rPr lang="en-US" dirty="0" err="1"/>
              <a:t>DirYBall</a:t>
            </a:r>
            <a:endParaRPr lang="en-US" dirty="0"/>
          </a:p>
          <a:p>
            <a:pPr algn="l"/>
            <a:r>
              <a:rPr lang="en-US" dirty="0"/>
              <a:t>;</a:t>
            </a:r>
          </a:p>
          <a:p>
            <a:pPr algn="l"/>
            <a:r>
              <a:rPr lang="en-US" dirty="0"/>
              <a:t>; Registers</a:t>
            </a:r>
          </a:p>
          <a:p>
            <a:pPr algn="l"/>
            <a:r>
              <a:rPr lang="en-US" dirty="0"/>
              <a:t>;None</a:t>
            </a:r>
          </a:p>
          <a:p>
            <a:pPr algn="l"/>
            <a:r>
              <a:rPr lang="en-US" dirty="0"/>
              <a:t>;----------------------------------------------------------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490715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18F8416-2D48-4032-A26E-BBCED98C1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840538" cy="11879263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dirty="0"/>
              <a:t>;----------------------------------------------------------</a:t>
            </a:r>
          </a:p>
          <a:p>
            <a:pPr algn="l"/>
            <a:r>
              <a:rPr lang="en-US" dirty="0"/>
              <a:t>; </a:t>
            </a:r>
            <a:r>
              <a:rPr lang="en-US" dirty="0" err="1"/>
              <a:t>CalculateDirX</a:t>
            </a:r>
            <a:r>
              <a:rPr lang="en-US" dirty="0"/>
              <a:t> Check what to do with the y\X</a:t>
            </a:r>
          </a:p>
          <a:p>
            <a:pPr algn="l"/>
            <a:r>
              <a:rPr lang="en-US" dirty="0"/>
              <a:t>;----------------------------------------------------------</a:t>
            </a:r>
          </a:p>
          <a:p>
            <a:pPr algn="l"/>
            <a:r>
              <a:rPr lang="en-US" dirty="0"/>
              <a:t>; Input:</a:t>
            </a:r>
          </a:p>
          <a:p>
            <a:pPr algn="l"/>
            <a:r>
              <a:rPr lang="en-US" dirty="0"/>
              <a:t>; </a:t>
            </a:r>
            <a:r>
              <a:rPr lang="en-US" dirty="0" err="1"/>
              <a:t>BallX</a:t>
            </a:r>
            <a:endParaRPr lang="en-US" dirty="0"/>
          </a:p>
          <a:p>
            <a:pPr algn="l"/>
            <a:r>
              <a:rPr lang="en-US" dirty="0"/>
              <a:t>;</a:t>
            </a:r>
          </a:p>
          <a:p>
            <a:pPr algn="l"/>
            <a:r>
              <a:rPr lang="en-US" dirty="0"/>
              <a:t>; Output:</a:t>
            </a:r>
          </a:p>
          <a:p>
            <a:pPr algn="l"/>
            <a:r>
              <a:rPr lang="en-US" dirty="0"/>
              <a:t>; </a:t>
            </a:r>
            <a:r>
              <a:rPr lang="en-US" dirty="0" err="1"/>
              <a:t>DirXBall</a:t>
            </a:r>
            <a:endParaRPr lang="en-US" dirty="0"/>
          </a:p>
          <a:p>
            <a:pPr algn="l"/>
            <a:r>
              <a:rPr lang="en-US" dirty="0"/>
              <a:t>;</a:t>
            </a:r>
          </a:p>
          <a:p>
            <a:pPr algn="l"/>
            <a:r>
              <a:rPr lang="en-US" dirty="0"/>
              <a:t>; Registers</a:t>
            </a:r>
          </a:p>
          <a:p>
            <a:pPr algn="l"/>
            <a:r>
              <a:rPr lang="en-US" dirty="0"/>
              <a:t>;ax</a:t>
            </a:r>
          </a:p>
          <a:p>
            <a:pPr algn="l"/>
            <a:r>
              <a:rPr lang="en-US" dirty="0"/>
              <a:t>;----------------------------------------------------------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;----------------------------------------------------------</a:t>
            </a:r>
          </a:p>
          <a:p>
            <a:pPr algn="l"/>
            <a:r>
              <a:rPr lang="en-US" dirty="0"/>
              <a:t>; Ball Move Ball</a:t>
            </a:r>
          </a:p>
          <a:p>
            <a:pPr algn="l"/>
            <a:r>
              <a:rPr lang="en-US" dirty="0"/>
              <a:t>;----------------------------------------------------------</a:t>
            </a:r>
          </a:p>
          <a:p>
            <a:pPr algn="l"/>
            <a:r>
              <a:rPr lang="en-US" dirty="0"/>
              <a:t>; Input:</a:t>
            </a:r>
          </a:p>
          <a:p>
            <a:pPr algn="l"/>
            <a:r>
              <a:rPr lang="en-US" dirty="0"/>
              <a:t>; Hback,BallY,BallX,Score1,Score2</a:t>
            </a:r>
          </a:p>
          <a:p>
            <a:pPr algn="l"/>
            <a:r>
              <a:rPr lang="en-US" dirty="0"/>
              <a:t>;</a:t>
            </a:r>
          </a:p>
          <a:p>
            <a:pPr algn="l"/>
            <a:r>
              <a:rPr lang="en-US" dirty="0"/>
              <a:t>; Output:</a:t>
            </a:r>
          </a:p>
          <a:p>
            <a:pPr algn="l"/>
            <a:r>
              <a:rPr lang="en-US" dirty="0"/>
              <a:t>; ball moving</a:t>
            </a:r>
          </a:p>
          <a:p>
            <a:pPr algn="l"/>
            <a:r>
              <a:rPr lang="en-US" dirty="0"/>
              <a:t>;</a:t>
            </a:r>
          </a:p>
          <a:p>
            <a:pPr algn="l"/>
            <a:r>
              <a:rPr lang="en-US" dirty="0"/>
              <a:t>; Registers</a:t>
            </a:r>
          </a:p>
          <a:p>
            <a:pPr algn="l"/>
            <a:r>
              <a:rPr lang="en-US" dirty="0"/>
              <a:t>;None</a:t>
            </a:r>
          </a:p>
          <a:p>
            <a:pPr algn="l"/>
            <a:r>
              <a:rPr lang="en-US" dirty="0"/>
              <a:t>;----------------------------------------------------------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7262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B892F4-85FC-4FA0-8909-0F46B0FE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053" dirty="0">
                <a:cs typeface="+mn-cs"/>
              </a:rPr>
              <a:t> תוכן עניינים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D49956-4132-4221-AC31-B9F7C4DFF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42" y="3677845"/>
            <a:ext cx="5152389" cy="5982530"/>
          </a:xfrm>
        </p:spPr>
        <p:txBody>
          <a:bodyPr>
            <a:normAutofit/>
          </a:bodyPr>
          <a:lstStyle/>
          <a:p>
            <a:pPr lvl="0"/>
            <a:r>
              <a:rPr lang="he-IL" sz="1520" dirty="0"/>
              <a:t>שער - 1</a:t>
            </a:r>
            <a:endParaRPr lang="en-US" sz="1520" dirty="0"/>
          </a:p>
          <a:p>
            <a:pPr lvl="0"/>
            <a:r>
              <a:rPr lang="he-IL" sz="1520" dirty="0"/>
              <a:t>מבוא – 3</a:t>
            </a:r>
          </a:p>
          <a:p>
            <a:pPr lvl="0"/>
            <a:r>
              <a:rPr lang="he-IL" sz="1520" dirty="0"/>
              <a:t>איך לשחק בפרויקט – 4</a:t>
            </a:r>
          </a:p>
          <a:p>
            <a:pPr lvl="0"/>
            <a:r>
              <a:rPr lang="he-IL" sz="1520" dirty="0"/>
              <a:t>נושא עבודה – 7</a:t>
            </a:r>
          </a:p>
          <a:p>
            <a:pPr lvl="0"/>
            <a:r>
              <a:rPr lang="en-US" sz="1600" dirty="0"/>
              <a:t> </a:t>
            </a:r>
            <a:r>
              <a:rPr lang="he-IL" sz="1600" dirty="0"/>
              <a:t>אופן ההפעלה</a:t>
            </a:r>
            <a:r>
              <a:rPr lang="en-US" sz="1600" dirty="0"/>
              <a:t>  8 – </a:t>
            </a:r>
            <a:endParaRPr lang="he-IL" sz="1600" dirty="0"/>
          </a:p>
          <a:p>
            <a:pPr lvl="0"/>
            <a:r>
              <a:rPr lang="he-IL" sz="1600" dirty="0"/>
              <a:t>גרסאות המערכת - 9</a:t>
            </a:r>
            <a:endParaRPr lang="en-US" sz="1600" dirty="0"/>
          </a:p>
          <a:p>
            <a:pPr lvl="0"/>
            <a:r>
              <a:rPr lang="he-IL" sz="1600" dirty="0"/>
              <a:t>תיעוד והסבר פתרון – 10</a:t>
            </a:r>
          </a:p>
          <a:p>
            <a:pPr lvl="0"/>
            <a:r>
              <a:rPr lang="he-IL" sz="1600" dirty="0"/>
              <a:t>תרשימי זרימה – 11</a:t>
            </a:r>
            <a:endParaRPr lang="en-US" sz="1600" dirty="0"/>
          </a:p>
          <a:p>
            <a:pPr lvl="0"/>
            <a:r>
              <a:rPr lang="he-IL" sz="1520" dirty="0"/>
              <a:t>רשימת הפעולות – 17</a:t>
            </a:r>
          </a:p>
          <a:p>
            <a:pPr lvl="0"/>
            <a:r>
              <a:rPr lang="he-IL" sz="1520" dirty="0"/>
              <a:t>קוד התוכנית – 38</a:t>
            </a:r>
          </a:p>
          <a:p>
            <a:pPr lvl="0"/>
            <a:r>
              <a:rPr lang="he-IL" sz="1520" dirty="0"/>
              <a:t>דוגמאות הרצה – 43</a:t>
            </a:r>
          </a:p>
          <a:p>
            <a:pPr lvl="0"/>
            <a:r>
              <a:rPr lang="he-IL" sz="1520"/>
              <a:t>סיכום אישי - 48</a:t>
            </a:r>
            <a:endParaRPr lang="he-IL" sz="1520" dirty="0"/>
          </a:p>
          <a:p>
            <a:pPr lvl="0"/>
            <a:endParaRPr lang="en-US" sz="1520" dirty="0"/>
          </a:p>
        </p:txBody>
      </p:sp>
    </p:spTree>
    <p:extLst>
      <p:ext uri="{BB962C8B-B14F-4D97-AF65-F5344CB8AC3E}">
        <p14:creationId xmlns:p14="http://schemas.microsoft.com/office/powerpoint/2010/main" val="1568609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18F8416-2D48-4032-A26E-BBCED98C1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505200"/>
            <a:ext cx="6840538" cy="11879263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dirty="0"/>
              <a:t>;----------------------------------------------------------</a:t>
            </a:r>
          </a:p>
          <a:p>
            <a:pPr algn="l"/>
            <a:r>
              <a:rPr lang="en-US" dirty="0"/>
              <a:t>; Restart </a:t>
            </a:r>
            <a:r>
              <a:rPr lang="en-US" dirty="0" err="1"/>
              <a:t>Restart</a:t>
            </a:r>
            <a:r>
              <a:rPr lang="en-US" dirty="0"/>
              <a:t> the pong</a:t>
            </a:r>
          </a:p>
          <a:p>
            <a:pPr algn="l"/>
            <a:r>
              <a:rPr lang="en-US" dirty="0"/>
              <a:t>;----------------------------------------------------------</a:t>
            </a:r>
          </a:p>
          <a:p>
            <a:pPr algn="l"/>
            <a:r>
              <a:rPr lang="en-US" dirty="0"/>
              <a:t>; Input:</a:t>
            </a:r>
          </a:p>
          <a:p>
            <a:pPr algn="l"/>
            <a:r>
              <a:rPr lang="en-US" dirty="0"/>
              <a:t>; XChar,YChar,Score1,Score2,DirP2,DirXBall,DirYBall</a:t>
            </a:r>
          </a:p>
          <a:p>
            <a:pPr algn="l"/>
            <a:r>
              <a:rPr lang="en-US" dirty="0"/>
              <a:t>;</a:t>
            </a:r>
          </a:p>
          <a:p>
            <a:pPr algn="l"/>
            <a:r>
              <a:rPr lang="en-US" dirty="0"/>
              <a:t>; Output:</a:t>
            </a:r>
          </a:p>
          <a:p>
            <a:pPr algn="l"/>
            <a:r>
              <a:rPr lang="en-US" dirty="0"/>
              <a:t>;Start of Game</a:t>
            </a:r>
          </a:p>
          <a:p>
            <a:pPr algn="l"/>
            <a:r>
              <a:rPr lang="en-US" dirty="0"/>
              <a:t>;</a:t>
            </a:r>
          </a:p>
          <a:p>
            <a:pPr algn="l"/>
            <a:r>
              <a:rPr lang="en-US" dirty="0"/>
              <a:t>; Registers</a:t>
            </a:r>
          </a:p>
          <a:p>
            <a:pPr algn="l"/>
            <a:r>
              <a:rPr lang="en-US" dirty="0"/>
              <a:t>;ax</a:t>
            </a:r>
          </a:p>
          <a:p>
            <a:pPr algn="l"/>
            <a:r>
              <a:rPr lang="en-US" dirty="0"/>
              <a:t>;----------------------------------------------------------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;----------------------------------------------------------</a:t>
            </a:r>
          </a:p>
          <a:p>
            <a:pPr algn="l"/>
            <a:r>
              <a:rPr lang="en-US" dirty="0"/>
              <a:t>; </a:t>
            </a:r>
            <a:r>
              <a:rPr lang="en-US" dirty="0" err="1"/>
              <a:t>PongP</a:t>
            </a:r>
            <a:r>
              <a:rPr lang="en-US" dirty="0"/>
              <a:t> proc of the pong game</a:t>
            </a:r>
          </a:p>
          <a:p>
            <a:pPr algn="l"/>
            <a:r>
              <a:rPr lang="en-US" dirty="0"/>
              <a:t>;----------------------------------------------------------</a:t>
            </a:r>
          </a:p>
          <a:p>
            <a:pPr algn="l"/>
            <a:r>
              <a:rPr lang="en-US" dirty="0"/>
              <a:t>; Input:</a:t>
            </a:r>
          </a:p>
          <a:p>
            <a:pPr algn="l"/>
            <a:r>
              <a:rPr lang="en-US" dirty="0"/>
              <a:t>; Pong1Y,Pong1X,PongBmp2</a:t>
            </a:r>
          </a:p>
          <a:p>
            <a:pPr algn="l"/>
            <a:r>
              <a:rPr lang="en-US" dirty="0"/>
              <a:t>; Output:</a:t>
            </a:r>
          </a:p>
          <a:p>
            <a:pPr algn="l"/>
            <a:r>
              <a:rPr lang="en-US" dirty="0"/>
              <a:t>;Game </a:t>
            </a:r>
          </a:p>
          <a:p>
            <a:pPr algn="l"/>
            <a:r>
              <a:rPr lang="en-US" dirty="0"/>
              <a:t>; Registers</a:t>
            </a:r>
          </a:p>
          <a:p>
            <a:pPr algn="l"/>
            <a:r>
              <a:rPr lang="en-US" dirty="0"/>
              <a:t>;</a:t>
            </a:r>
            <a:r>
              <a:rPr lang="en-US" dirty="0" err="1"/>
              <a:t>eax</a:t>
            </a:r>
            <a:endParaRPr lang="en-US" dirty="0"/>
          </a:p>
          <a:p>
            <a:pPr algn="l"/>
            <a:r>
              <a:rPr lang="en-US" dirty="0"/>
              <a:t>;----------------------------------------------------------</a:t>
            </a:r>
          </a:p>
          <a:p>
            <a:pPr algn="l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26576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18F8416-2D48-4032-A26E-BBCED98C1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86150"/>
            <a:ext cx="6840538" cy="8393113"/>
          </a:xfrm>
        </p:spPr>
        <p:txBody>
          <a:bodyPr/>
          <a:lstStyle/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 </a:t>
            </a:r>
            <a:r>
              <a:rPr lang="en-US" dirty="0" err="1"/>
              <a:t>StartP</a:t>
            </a:r>
            <a:r>
              <a:rPr lang="en-US" dirty="0"/>
              <a:t> proc of the Main game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 Input:</a:t>
            </a:r>
          </a:p>
          <a:p>
            <a:pPr marL="0" indent="0" algn="l">
              <a:buNone/>
            </a:pPr>
            <a:r>
              <a:rPr lang="en-US" dirty="0"/>
              <a:t>; </a:t>
            </a:r>
            <a:r>
              <a:rPr lang="en-US" dirty="0" err="1"/>
              <a:t>PlayerX,PlayerY,XScreen,YScreen,X,Y,WidthPic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; Output:</a:t>
            </a:r>
          </a:p>
          <a:p>
            <a:pPr marL="0" indent="0" algn="l">
              <a:buNone/>
            </a:pPr>
            <a:r>
              <a:rPr lang="en-US" dirty="0"/>
              <a:t>;Main Game </a:t>
            </a:r>
          </a:p>
          <a:p>
            <a:pPr marL="0" indent="0" algn="l">
              <a:buNone/>
            </a:pPr>
            <a:r>
              <a:rPr lang="en-US" dirty="0"/>
              <a:t>; Registers</a:t>
            </a:r>
          </a:p>
          <a:p>
            <a:pPr marL="0" indent="0" algn="l">
              <a:buNone/>
            </a:pPr>
            <a:r>
              <a:rPr lang="en-US" dirty="0"/>
              <a:t>;</a:t>
            </a:r>
            <a:r>
              <a:rPr lang="en-US" dirty="0" err="1"/>
              <a:t>ax,bx,cx,dx,si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 </a:t>
            </a:r>
            <a:r>
              <a:rPr lang="en-US" dirty="0" err="1"/>
              <a:t>ShootOn</a:t>
            </a:r>
            <a:r>
              <a:rPr lang="en-US" dirty="0"/>
              <a:t> Check if enemy dead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 Input:</a:t>
            </a:r>
          </a:p>
          <a:p>
            <a:pPr marL="0" indent="0" algn="l">
              <a:buNone/>
            </a:pPr>
            <a:r>
              <a:rPr lang="en-US" dirty="0"/>
              <a:t>; </a:t>
            </a:r>
            <a:r>
              <a:rPr lang="en-US" dirty="0" err="1"/>
              <a:t>XShoot,YShoot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; Output:</a:t>
            </a:r>
          </a:p>
          <a:p>
            <a:pPr marL="0" indent="0" algn="l">
              <a:buNone/>
            </a:pPr>
            <a:r>
              <a:rPr lang="en-US" dirty="0"/>
              <a:t>;</a:t>
            </a:r>
            <a:r>
              <a:rPr lang="en-US" dirty="0" err="1"/>
              <a:t>EnemyDead,IsShoot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; Registers</a:t>
            </a:r>
          </a:p>
          <a:p>
            <a:pPr marL="0" indent="0" algn="l">
              <a:buNone/>
            </a:pPr>
            <a:r>
              <a:rPr lang="en-US" dirty="0"/>
              <a:t>;ax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00273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18F8416-2D48-4032-A26E-BBCED98C1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86150"/>
            <a:ext cx="6840538" cy="8393113"/>
          </a:xfrm>
        </p:spPr>
        <p:txBody>
          <a:bodyPr/>
          <a:lstStyle/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 Enemy Show Enemy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 Input:</a:t>
            </a:r>
          </a:p>
          <a:p>
            <a:pPr marL="0" indent="0" algn="l">
              <a:buNone/>
            </a:pPr>
            <a:r>
              <a:rPr lang="en-US" dirty="0"/>
              <a:t>; </a:t>
            </a:r>
            <a:r>
              <a:rPr lang="en-US" dirty="0" err="1"/>
              <a:t>X,Y,EnemyDead,EnemyAni,RocketX,RocketY,EnemyX,EnemyY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; Output:</a:t>
            </a:r>
          </a:p>
          <a:p>
            <a:pPr marL="0" indent="0" algn="l">
              <a:buNone/>
            </a:pPr>
            <a:r>
              <a:rPr lang="en-US" dirty="0"/>
              <a:t>;Enemy On screen</a:t>
            </a:r>
          </a:p>
          <a:p>
            <a:pPr marL="0" indent="0" algn="l">
              <a:buNone/>
            </a:pPr>
            <a:r>
              <a:rPr lang="en-US" dirty="0"/>
              <a:t>; Registers</a:t>
            </a:r>
          </a:p>
          <a:p>
            <a:pPr marL="0" indent="0" algn="l">
              <a:buNone/>
            </a:pPr>
            <a:r>
              <a:rPr lang="en-US" dirty="0"/>
              <a:t>;None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;Won Show win screen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 Input:</a:t>
            </a:r>
          </a:p>
          <a:p>
            <a:pPr marL="0" indent="0" algn="l">
              <a:buNone/>
            </a:pPr>
            <a:r>
              <a:rPr lang="en-US" dirty="0"/>
              <a:t>; </a:t>
            </a:r>
            <a:r>
              <a:rPr lang="en-US" dirty="0" err="1"/>
              <a:t>YouWin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; Output:</a:t>
            </a:r>
          </a:p>
          <a:p>
            <a:pPr marL="0" indent="0" algn="l">
              <a:buNone/>
            </a:pPr>
            <a:r>
              <a:rPr lang="en-US" dirty="0"/>
              <a:t>;win Screen</a:t>
            </a:r>
          </a:p>
          <a:p>
            <a:pPr marL="0" indent="0" algn="l">
              <a:buNone/>
            </a:pPr>
            <a:r>
              <a:rPr lang="en-US" dirty="0"/>
              <a:t>; Registers</a:t>
            </a:r>
          </a:p>
          <a:p>
            <a:pPr marL="0" indent="0" algn="l">
              <a:buNone/>
            </a:pPr>
            <a:r>
              <a:rPr lang="en-US" dirty="0"/>
              <a:t>;None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68280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18F8416-2D48-4032-A26E-BBCED98C1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86150"/>
            <a:ext cx="6840538" cy="8393113"/>
          </a:xfrm>
        </p:spPr>
        <p:txBody>
          <a:bodyPr/>
          <a:lstStyle/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</a:t>
            </a:r>
            <a:r>
              <a:rPr lang="en-US" dirty="0" err="1"/>
              <a:t>LoseP</a:t>
            </a:r>
            <a:r>
              <a:rPr lang="en-US" dirty="0"/>
              <a:t> Show lose screen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 Input:</a:t>
            </a:r>
          </a:p>
          <a:p>
            <a:pPr marL="0" indent="0" algn="l">
              <a:buNone/>
            </a:pPr>
            <a:r>
              <a:rPr lang="en-US" dirty="0"/>
              <a:t>; Lose</a:t>
            </a:r>
          </a:p>
          <a:p>
            <a:pPr marL="0" indent="0" algn="l">
              <a:buNone/>
            </a:pPr>
            <a:r>
              <a:rPr lang="en-US" dirty="0"/>
              <a:t>; Output:</a:t>
            </a:r>
          </a:p>
          <a:p>
            <a:pPr marL="0" indent="0" algn="l">
              <a:buNone/>
            </a:pPr>
            <a:r>
              <a:rPr lang="en-US" dirty="0"/>
              <a:t>;Lose Screen</a:t>
            </a:r>
          </a:p>
          <a:p>
            <a:pPr marL="0" indent="0" algn="l">
              <a:buNone/>
            </a:pPr>
            <a:r>
              <a:rPr lang="en-US" dirty="0"/>
              <a:t>; Registers</a:t>
            </a:r>
          </a:p>
          <a:p>
            <a:pPr marL="0" indent="0" algn="l">
              <a:buNone/>
            </a:pPr>
            <a:r>
              <a:rPr lang="en-US" dirty="0"/>
              <a:t>;None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</a:t>
            </a:r>
            <a:r>
              <a:rPr lang="en-US" dirty="0" err="1"/>
              <a:t>ShowLive</a:t>
            </a:r>
            <a:r>
              <a:rPr lang="en-US" dirty="0"/>
              <a:t> Show live on screen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 Input:</a:t>
            </a:r>
          </a:p>
          <a:p>
            <a:pPr marL="0" indent="0" algn="l">
              <a:buNone/>
            </a:pPr>
            <a:r>
              <a:rPr lang="en-US" dirty="0"/>
              <a:t>; XChar,YChar,Lives,Msg2</a:t>
            </a:r>
          </a:p>
          <a:p>
            <a:pPr marL="0" indent="0" algn="l">
              <a:buNone/>
            </a:pPr>
            <a:r>
              <a:rPr lang="en-US" dirty="0"/>
              <a:t>; Output:</a:t>
            </a:r>
          </a:p>
          <a:p>
            <a:pPr marL="0" indent="0" algn="l">
              <a:buNone/>
            </a:pPr>
            <a:r>
              <a:rPr lang="en-US" dirty="0"/>
              <a:t>;Lives</a:t>
            </a:r>
          </a:p>
          <a:p>
            <a:pPr marL="0" indent="0" algn="l">
              <a:buNone/>
            </a:pPr>
            <a:r>
              <a:rPr lang="en-US" dirty="0"/>
              <a:t>; Registers</a:t>
            </a:r>
          </a:p>
          <a:p>
            <a:pPr marL="0" indent="0" algn="l">
              <a:buNone/>
            </a:pPr>
            <a:r>
              <a:rPr lang="en-US" dirty="0"/>
              <a:t>;</a:t>
            </a:r>
            <a:r>
              <a:rPr lang="en-US" dirty="0" err="1"/>
              <a:t>si,cx,dx,bx,ax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35593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18F8416-2D48-4032-A26E-BBCED98C1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86150"/>
            <a:ext cx="6840538" cy="8393113"/>
          </a:xfrm>
        </p:spPr>
        <p:txBody>
          <a:bodyPr/>
          <a:lstStyle/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</a:t>
            </a:r>
            <a:r>
              <a:rPr lang="en-US" dirty="0" err="1"/>
              <a:t>PressKey</a:t>
            </a:r>
            <a:r>
              <a:rPr lang="en-US" dirty="0"/>
              <a:t> Show Press any key to continue on screen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 Input:</a:t>
            </a:r>
          </a:p>
          <a:p>
            <a:pPr marL="0" indent="0" algn="l">
              <a:buNone/>
            </a:pPr>
            <a:r>
              <a:rPr lang="en-US" dirty="0"/>
              <a:t>; </a:t>
            </a:r>
            <a:r>
              <a:rPr lang="en-US" dirty="0" err="1"/>
              <a:t>XChar,YChar,Press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; Output:</a:t>
            </a:r>
          </a:p>
          <a:p>
            <a:pPr marL="0" indent="0" algn="l">
              <a:buNone/>
            </a:pPr>
            <a:r>
              <a:rPr lang="en-US" dirty="0"/>
              <a:t>;Press any key to continue on screen</a:t>
            </a:r>
          </a:p>
          <a:p>
            <a:pPr marL="0" indent="0" algn="l">
              <a:buNone/>
            </a:pPr>
            <a:r>
              <a:rPr lang="en-US" dirty="0"/>
              <a:t>; Registers</a:t>
            </a:r>
          </a:p>
          <a:p>
            <a:pPr marL="0" indent="0" algn="l">
              <a:buNone/>
            </a:pPr>
            <a:r>
              <a:rPr lang="en-US" dirty="0"/>
              <a:t>;</a:t>
            </a:r>
            <a:r>
              <a:rPr lang="en-US" dirty="0" err="1"/>
              <a:t>si,cx,dx,bx,ax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</a:t>
            </a:r>
            <a:r>
              <a:rPr lang="en-US" dirty="0" err="1"/>
              <a:t>ShowUser</a:t>
            </a:r>
            <a:r>
              <a:rPr lang="en-US" dirty="0"/>
              <a:t> Show </a:t>
            </a:r>
            <a:r>
              <a:rPr lang="en-US" dirty="0" err="1"/>
              <a:t>ShowUser</a:t>
            </a:r>
            <a:r>
              <a:rPr lang="en-US" dirty="0"/>
              <a:t> on screen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 Input:</a:t>
            </a:r>
          </a:p>
          <a:p>
            <a:pPr marL="0" indent="0" algn="l">
              <a:buNone/>
            </a:pPr>
            <a:r>
              <a:rPr lang="en-US" dirty="0"/>
              <a:t>; </a:t>
            </a:r>
            <a:r>
              <a:rPr lang="en-US" dirty="0" err="1"/>
              <a:t>Wback,Hback,Yuser,Xuser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; Output:</a:t>
            </a:r>
          </a:p>
          <a:p>
            <a:pPr marL="0" indent="0" algn="l">
              <a:buNone/>
            </a:pPr>
            <a:r>
              <a:rPr lang="en-US" dirty="0"/>
              <a:t>;</a:t>
            </a:r>
            <a:r>
              <a:rPr lang="en-US" dirty="0" err="1"/>
              <a:t>ShowUser</a:t>
            </a:r>
            <a:r>
              <a:rPr lang="en-US" dirty="0"/>
              <a:t> on screen</a:t>
            </a:r>
          </a:p>
          <a:p>
            <a:pPr marL="0" indent="0" algn="l">
              <a:buNone/>
            </a:pPr>
            <a:r>
              <a:rPr lang="en-US" dirty="0"/>
              <a:t>; Registers</a:t>
            </a:r>
          </a:p>
          <a:p>
            <a:pPr marL="0" indent="0" algn="l">
              <a:buNone/>
            </a:pPr>
            <a:r>
              <a:rPr lang="en-US" dirty="0"/>
              <a:t>;None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18009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18F8416-2D48-4032-A26E-BBCED98C1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86150"/>
            <a:ext cx="6840538" cy="8393113"/>
          </a:xfrm>
        </p:spPr>
        <p:txBody>
          <a:bodyPr/>
          <a:lstStyle/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</a:t>
            </a:r>
            <a:r>
              <a:rPr lang="en-US" dirty="0" err="1"/>
              <a:t>ShootP</a:t>
            </a:r>
            <a:r>
              <a:rPr lang="en-US" dirty="0"/>
              <a:t> show Shoot on screen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 Input:</a:t>
            </a:r>
          </a:p>
          <a:p>
            <a:pPr marL="0" indent="0" algn="l">
              <a:buNone/>
            </a:pPr>
            <a:r>
              <a:rPr lang="en-US" dirty="0"/>
              <a:t>;</a:t>
            </a:r>
            <a:r>
              <a:rPr lang="en-US" dirty="0" err="1"/>
              <a:t>IsShoot,Glitch,XShoot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; Output:</a:t>
            </a:r>
          </a:p>
          <a:p>
            <a:pPr marL="0" indent="0" algn="l">
              <a:buNone/>
            </a:pPr>
            <a:r>
              <a:rPr lang="en-US" dirty="0"/>
              <a:t>;Shoot on screen</a:t>
            </a:r>
          </a:p>
          <a:p>
            <a:pPr marL="0" indent="0" algn="l">
              <a:buNone/>
            </a:pPr>
            <a:r>
              <a:rPr lang="en-US" dirty="0"/>
              <a:t>; Registers</a:t>
            </a:r>
          </a:p>
          <a:p>
            <a:pPr marL="0" indent="0" algn="l">
              <a:buNone/>
            </a:pPr>
            <a:r>
              <a:rPr lang="en-US" dirty="0"/>
              <a:t>;None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</a:t>
            </a:r>
            <a:r>
              <a:rPr lang="en-US" dirty="0" err="1"/>
              <a:t>JumpP</a:t>
            </a:r>
            <a:r>
              <a:rPr lang="en-US" dirty="0"/>
              <a:t> Jump Character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 Input:</a:t>
            </a:r>
          </a:p>
          <a:p>
            <a:pPr marL="0" indent="0" algn="l">
              <a:buNone/>
            </a:pPr>
            <a:r>
              <a:rPr lang="en-US" dirty="0"/>
              <a:t>;</a:t>
            </a:r>
            <a:r>
              <a:rPr lang="en-US" dirty="0" err="1"/>
              <a:t>return,JumpV,PlayerY,PlayerX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; Output:</a:t>
            </a:r>
          </a:p>
          <a:p>
            <a:pPr marL="0" indent="0" algn="l">
              <a:buNone/>
            </a:pPr>
            <a:r>
              <a:rPr lang="en-US" dirty="0"/>
              <a:t>;Character Jump</a:t>
            </a:r>
          </a:p>
          <a:p>
            <a:pPr marL="0" indent="0" algn="l">
              <a:buNone/>
            </a:pPr>
            <a:r>
              <a:rPr lang="en-US" dirty="0"/>
              <a:t>; Registers</a:t>
            </a:r>
          </a:p>
          <a:p>
            <a:pPr marL="0" indent="0" algn="l">
              <a:buNone/>
            </a:pPr>
            <a:r>
              <a:rPr lang="en-US" dirty="0"/>
              <a:t>;None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42957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18F8416-2D48-4032-A26E-BBCED98C1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86150"/>
            <a:ext cx="6840538" cy="8393113"/>
          </a:xfrm>
        </p:spPr>
        <p:txBody>
          <a:bodyPr/>
          <a:lstStyle/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;Gravity Fall Character Down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 Input:</a:t>
            </a:r>
          </a:p>
          <a:p>
            <a:pPr marL="0" indent="0" algn="l">
              <a:buNone/>
            </a:pPr>
            <a:r>
              <a:rPr lang="en-US" dirty="0"/>
              <a:t>;</a:t>
            </a:r>
            <a:r>
              <a:rPr lang="en-US" dirty="0" err="1"/>
              <a:t>XChecker,YChecker,PlayerX,PlayerY,EnemyY,Y,X,JumpCyc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; Output:</a:t>
            </a:r>
          </a:p>
          <a:p>
            <a:pPr marL="0" indent="0" algn="l">
              <a:buNone/>
            </a:pPr>
            <a:r>
              <a:rPr lang="en-US" dirty="0"/>
              <a:t>;Character Fall Down</a:t>
            </a:r>
          </a:p>
          <a:p>
            <a:pPr marL="0" indent="0" algn="l">
              <a:buNone/>
            </a:pPr>
            <a:r>
              <a:rPr lang="en-US" dirty="0"/>
              <a:t>; Registers</a:t>
            </a:r>
          </a:p>
          <a:p>
            <a:pPr marL="0" indent="0" algn="l">
              <a:buNone/>
            </a:pPr>
            <a:r>
              <a:rPr lang="en-US" dirty="0"/>
              <a:t>;None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</a:t>
            </a:r>
            <a:r>
              <a:rPr lang="en-US" dirty="0" err="1"/>
              <a:t>ReadPixelP</a:t>
            </a:r>
            <a:r>
              <a:rPr lang="en-US" dirty="0"/>
              <a:t> Check Bound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 Input:</a:t>
            </a:r>
          </a:p>
          <a:p>
            <a:pPr marL="0" indent="0" algn="l">
              <a:buNone/>
            </a:pPr>
            <a:r>
              <a:rPr lang="en-US" dirty="0"/>
              <a:t>;</a:t>
            </a:r>
            <a:r>
              <a:rPr lang="en-US" dirty="0" err="1"/>
              <a:t>BoundX,StartXRead,BoundY,StartYRead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; Output:</a:t>
            </a:r>
          </a:p>
          <a:p>
            <a:pPr marL="0" indent="0" algn="l">
              <a:buNone/>
            </a:pPr>
            <a:r>
              <a:rPr lang="en-US" dirty="0"/>
              <a:t>;ax</a:t>
            </a:r>
          </a:p>
          <a:p>
            <a:pPr marL="0" indent="0" algn="l">
              <a:buNone/>
            </a:pPr>
            <a:r>
              <a:rPr lang="en-US" dirty="0"/>
              <a:t>; Registers</a:t>
            </a:r>
          </a:p>
          <a:p>
            <a:pPr marL="0" indent="0" algn="l">
              <a:buNone/>
            </a:pPr>
            <a:r>
              <a:rPr lang="en-US" dirty="0"/>
              <a:t>;</a:t>
            </a:r>
            <a:r>
              <a:rPr lang="en-US" dirty="0" err="1"/>
              <a:t>ax,cx,bx,dx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22257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18F8416-2D48-4032-A26E-BBCED98C1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86150"/>
            <a:ext cx="6840538" cy="8393113"/>
          </a:xfrm>
        </p:spPr>
        <p:txBody>
          <a:bodyPr/>
          <a:lstStyle/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</a:t>
            </a:r>
            <a:r>
              <a:rPr lang="en-US" dirty="0" err="1"/>
              <a:t>InfoMp</a:t>
            </a:r>
            <a:r>
              <a:rPr lang="en-US" dirty="0"/>
              <a:t> Show info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 Input:</a:t>
            </a:r>
          </a:p>
          <a:p>
            <a:pPr marL="0" indent="0" algn="l">
              <a:buNone/>
            </a:pPr>
            <a:r>
              <a:rPr lang="en-US" dirty="0"/>
              <a:t>;None</a:t>
            </a:r>
          </a:p>
          <a:p>
            <a:pPr marL="0" indent="0" algn="l">
              <a:buNone/>
            </a:pPr>
            <a:r>
              <a:rPr lang="en-US" dirty="0"/>
              <a:t>; Output:</a:t>
            </a:r>
          </a:p>
          <a:p>
            <a:pPr marL="0" indent="0" algn="l">
              <a:buNone/>
            </a:pPr>
            <a:r>
              <a:rPr lang="en-US" dirty="0"/>
              <a:t>;Info Screen</a:t>
            </a:r>
          </a:p>
          <a:p>
            <a:pPr marL="0" indent="0" algn="l">
              <a:buNone/>
            </a:pPr>
            <a:r>
              <a:rPr lang="en-US" dirty="0"/>
              <a:t>; Registers</a:t>
            </a:r>
          </a:p>
          <a:p>
            <a:pPr marL="0" indent="0" algn="l">
              <a:buNone/>
            </a:pPr>
            <a:r>
              <a:rPr lang="en-US" dirty="0"/>
              <a:t>;None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</a:t>
            </a:r>
            <a:r>
              <a:rPr lang="en-US" dirty="0" err="1"/>
              <a:t>CurrentKey</a:t>
            </a:r>
            <a:r>
              <a:rPr lang="en-US" dirty="0"/>
              <a:t> Show </a:t>
            </a:r>
            <a:r>
              <a:rPr lang="en-US" dirty="0" err="1"/>
              <a:t>ScanCode</a:t>
            </a:r>
            <a:r>
              <a:rPr lang="en-US" dirty="0"/>
              <a:t> of key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 Input:</a:t>
            </a:r>
          </a:p>
          <a:p>
            <a:pPr marL="0" indent="0" algn="l">
              <a:buNone/>
            </a:pPr>
            <a:r>
              <a:rPr lang="en-US" dirty="0"/>
              <a:t>;msg2</a:t>
            </a:r>
          </a:p>
          <a:p>
            <a:pPr marL="0" indent="0" algn="l">
              <a:buNone/>
            </a:pPr>
            <a:r>
              <a:rPr lang="en-US" dirty="0"/>
              <a:t>; Output:</a:t>
            </a:r>
          </a:p>
          <a:p>
            <a:pPr marL="0" indent="0" algn="l">
              <a:buNone/>
            </a:pPr>
            <a:r>
              <a:rPr lang="en-US" dirty="0"/>
              <a:t>;</a:t>
            </a:r>
            <a:r>
              <a:rPr lang="en-US" dirty="0" err="1"/>
              <a:t>ScanCode</a:t>
            </a:r>
            <a:r>
              <a:rPr lang="en-US" dirty="0"/>
              <a:t> of key</a:t>
            </a:r>
          </a:p>
          <a:p>
            <a:pPr marL="0" indent="0" algn="l">
              <a:buNone/>
            </a:pPr>
            <a:r>
              <a:rPr lang="en-US" dirty="0"/>
              <a:t>; Registers</a:t>
            </a:r>
          </a:p>
          <a:p>
            <a:pPr marL="0" indent="0" algn="l">
              <a:buNone/>
            </a:pPr>
            <a:r>
              <a:rPr lang="en-US" dirty="0"/>
              <a:t>;</a:t>
            </a:r>
            <a:r>
              <a:rPr lang="en-US" dirty="0" err="1"/>
              <a:t>ax,dx,cx,bx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10552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18F8416-2D48-4032-A26E-BBCED98C1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86150"/>
            <a:ext cx="6840538" cy="8393113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</a:t>
            </a:r>
            <a:r>
              <a:rPr lang="en-US" dirty="0" err="1"/>
              <a:t>OptionMp</a:t>
            </a:r>
            <a:r>
              <a:rPr lang="en-US" dirty="0"/>
              <a:t> Show Options and put </a:t>
            </a:r>
            <a:r>
              <a:rPr lang="en-US" dirty="0" err="1"/>
              <a:t>currect</a:t>
            </a:r>
            <a:r>
              <a:rPr lang="en-US" dirty="0"/>
              <a:t> key on variable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 Input:</a:t>
            </a:r>
          </a:p>
          <a:p>
            <a:pPr marL="0" indent="0" algn="l">
              <a:buNone/>
            </a:pPr>
            <a:r>
              <a:rPr lang="en-US" dirty="0"/>
              <a:t>;Key</a:t>
            </a:r>
          </a:p>
          <a:p>
            <a:pPr marL="0" indent="0" algn="l">
              <a:buNone/>
            </a:pPr>
            <a:r>
              <a:rPr lang="en-US" dirty="0"/>
              <a:t>; Output:</a:t>
            </a:r>
          </a:p>
          <a:p>
            <a:pPr marL="0" indent="0" algn="l">
              <a:buNone/>
            </a:pPr>
            <a:r>
              <a:rPr lang="en-US" dirty="0"/>
              <a:t>;al on Var</a:t>
            </a:r>
          </a:p>
          <a:p>
            <a:pPr marL="0" indent="0" algn="l">
              <a:buNone/>
            </a:pPr>
            <a:r>
              <a:rPr lang="en-US" dirty="0"/>
              <a:t>; Registers</a:t>
            </a:r>
          </a:p>
          <a:p>
            <a:pPr marL="0" indent="0" algn="l">
              <a:buNone/>
            </a:pPr>
            <a:r>
              <a:rPr lang="en-US" dirty="0"/>
              <a:t>;</a:t>
            </a:r>
            <a:r>
              <a:rPr lang="en-US" dirty="0" err="1"/>
              <a:t>ax,dx,bx,cx,si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</a:t>
            </a:r>
            <a:r>
              <a:rPr lang="en-US" dirty="0" err="1"/>
              <a:t>HelpMp</a:t>
            </a:r>
            <a:r>
              <a:rPr lang="en-US" dirty="0"/>
              <a:t> Show help screen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 Input:</a:t>
            </a:r>
          </a:p>
          <a:p>
            <a:pPr marL="0" indent="0" algn="l">
              <a:buNone/>
            </a:pPr>
            <a:r>
              <a:rPr lang="en-US" dirty="0"/>
              <a:t>;None</a:t>
            </a:r>
          </a:p>
          <a:p>
            <a:pPr marL="0" indent="0" algn="l">
              <a:buNone/>
            </a:pPr>
            <a:r>
              <a:rPr lang="en-US" dirty="0"/>
              <a:t>; Output:</a:t>
            </a:r>
          </a:p>
          <a:p>
            <a:pPr marL="0" indent="0" algn="l">
              <a:buNone/>
            </a:pPr>
            <a:r>
              <a:rPr lang="en-US" dirty="0"/>
              <a:t>;Show help screen</a:t>
            </a:r>
          </a:p>
          <a:p>
            <a:pPr marL="0" indent="0" algn="l">
              <a:buNone/>
            </a:pPr>
            <a:r>
              <a:rPr lang="en-US" dirty="0"/>
              <a:t>; Registers</a:t>
            </a:r>
          </a:p>
          <a:p>
            <a:pPr marL="0" indent="0" algn="l">
              <a:buNone/>
            </a:pPr>
            <a:r>
              <a:rPr lang="en-US" dirty="0"/>
              <a:t>;None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8678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18F8416-2D48-4032-A26E-BBCED98C1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86150"/>
            <a:ext cx="6840538" cy="8393113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;---------------------------------------------------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;Animate Show Character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 Input:</a:t>
            </a:r>
          </a:p>
          <a:p>
            <a:pPr marL="0" indent="0" algn="l">
              <a:buNone/>
            </a:pPr>
            <a:r>
              <a:rPr lang="en-US" dirty="0"/>
              <a:t>;</a:t>
            </a:r>
            <a:r>
              <a:rPr lang="en-US" dirty="0" err="1"/>
              <a:t>Animated,dir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; Output:</a:t>
            </a:r>
          </a:p>
          <a:p>
            <a:pPr marL="0" indent="0" algn="l">
              <a:buNone/>
            </a:pPr>
            <a:r>
              <a:rPr lang="en-US" dirty="0"/>
              <a:t>;Character on screen</a:t>
            </a:r>
          </a:p>
          <a:p>
            <a:pPr marL="0" indent="0" algn="l">
              <a:buNone/>
            </a:pPr>
            <a:r>
              <a:rPr lang="en-US" dirty="0"/>
              <a:t>; Registers</a:t>
            </a:r>
          </a:p>
          <a:p>
            <a:pPr marL="0" indent="0" algn="l">
              <a:buNone/>
            </a:pPr>
            <a:r>
              <a:rPr lang="en-US" dirty="0"/>
              <a:t>;None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</a:t>
            </a:r>
            <a:r>
              <a:rPr lang="en-US" dirty="0" err="1"/>
              <a:t>incAnimate</a:t>
            </a:r>
            <a:r>
              <a:rPr lang="en-US" dirty="0"/>
              <a:t> </a:t>
            </a:r>
            <a:r>
              <a:rPr lang="en-US" dirty="0" err="1"/>
              <a:t>incAnimate</a:t>
            </a:r>
            <a:r>
              <a:rPr lang="en-US" dirty="0"/>
              <a:t> to play animate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 Input:</a:t>
            </a:r>
          </a:p>
          <a:p>
            <a:pPr marL="0" indent="0" algn="l">
              <a:buNone/>
            </a:pPr>
            <a:r>
              <a:rPr lang="en-US" dirty="0"/>
              <a:t>;Animated</a:t>
            </a:r>
          </a:p>
          <a:p>
            <a:pPr marL="0" indent="0" algn="l">
              <a:buNone/>
            </a:pPr>
            <a:r>
              <a:rPr lang="en-US" dirty="0"/>
              <a:t>; Output:</a:t>
            </a:r>
          </a:p>
          <a:p>
            <a:pPr marL="0" indent="0" algn="l">
              <a:buNone/>
            </a:pPr>
            <a:r>
              <a:rPr lang="en-US" dirty="0"/>
              <a:t>;Animated </a:t>
            </a:r>
            <a:r>
              <a:rPr lang="en-US" dirty="0" err="1"/>
              <a:t>incresed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; Registers</a:t>
            </a:r>
          </a:p>
          <a:p>
            <a:pPr marL="0" indent="0" algn="l">
              <a:buNone/>
            </a:pPr>
            <a:r>
              <a:rPr lang="en-US" dirty="0"/>
              <a:t>;None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4708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0AEA242-941A-4D0C-A519-AB2B4529B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560" dirty="0">
                <a:latin typeface="Ariel"/>
                <a:cs typeface="+mn-cs"/>
              </a:rPr>
              <a:t> מבוא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8D6168C-6430-454C-8B5A-1D7651F91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55" y="4612769"/>
            <a:ext cx="5152389" cy="5982530"/>
          </a:xfrm>
        </p:spPr>
        <p:txBody>
          <a:bodyPr>
            <a:normAutofit/>
          </a:bodyPr>
          <a:lstStyle/>
          <a:p>
            <a:pPr lvl="0"/>
            <a:r>
              <a:rPr lang="he-IL" sz="1520" dirty="0"/>
              <a:t>שם העבודה: </a:t>
            </a:r>
            <a:r>
              <a:rPr lang="en-US" sz="1520" dirty="0"/>
              <a:t>The </a:t>
            </a:r>
            <a:r>
              <a:rPr lang="en-US" sz="1520" dirty="0" err="1"/>
              <a:t>Expendabros</a:t>
            </a:r>
            <a:endParaRPr lang="en-US" sz="1520" dirty="0"/>
          </a:p>
          <a:p>
            <a:pPr lvl="0"/>
            <a:r>
              <a:rPr lang="he-IL" sz="1520" dirty="0"/>
              <a:t>שם הקובץ: </a:t>
            </a:r>
            <a:r>
              <a:rPr lang="en-US" sz="1520" dirty="0"/>
              <a:t>Project.asm</a:t>
            </a:r>
          </a:p>
          <a:p>
            <a:pPr lvl="0"/>
            <a:r>
              <a:rPr lang="he-IL" sz="1520" dirty="0"/>
              <a:t>קבצים נלווים: </a:t>
            </a:r>
            <a:endParaRPr lang="en-US" sz="1520" dirty="0"/>
          </a:p>
          <a:p>
            <a:r>
              <a:rPr lang="en-US" sz="1520" dirty="0" err="1"/>
              <a:t>Jump.pcx</a:t>
            </a:r>
            <a:r>
              <a:rPr lang="en-US" sz="1520" dirty="0"/>
              <a:t>, </a:t>
            </a:r>
            <a:r>
              <a:rPr lang="en-US" sz="1520" dirty="0" err="1"/>
              <a:t>ScanCode.pcx</a:t>
            </a:r>
            <a:r>
              <a:rPr lang="en-US" sz="1520" dirty="0"/>
              <a:t>, </a:t>
            </a:r>
            <a:r>
              <a:rPr lang="en-US" sz="1520" dirty="0" err="1"/>
              <a:t>OpZ.pcx</a:t>
            </a:r>
            <a:r>
              <a:rPr lang="en-US" sz="1520" dirty="0"/>
              <a:t> </a:t>
            </a:r>
            <a:r>
              <a:rPr lang="en-US" sz="1520" dirty="0" err="1"/>
              <a:t>OpD.pcx</a:t>
            </a:r>
            <a:r>
              <a:rPr lang="en-US" sz="1520" dirty="0"/>
              <a:t>, </a:t>
            </a:r>
            <a:r>
              <a:rPr lang="en-US" sz="1520" dirty="0" err="1"/>
              <a:t>OpL.pcx</a:t>
            </a:r>
            <a:r>
              <a:rPr lang="en-US" sz="1520" dirty="0"/>
              <a:t>, </a:t>
            </a:r>
            <a:r>
              <a:rPr lang="en-US" sz="1520" dirty="0" err="1"/>
              <a:t>OpR.pcx</a:t>
            </a:r>
            <a:r>
              <a:rPr lang="en-US" sz="1520" dirty="0"/>
              <a:t>, </a:t>
            </a:r>
            <a:r>
              <a:rPr lang="en-US" sz="1520" dirty="0" err="1"/>
              <a:t>OpU.pcx</a:t>
            </a:r>
            <a:r>
              <a:rPr lang="en-US" sz="1520" dirty="0"/>
              <a:t>, </a:t>
            </a:r>
            <a:r>
              <a:rPr lang="en-US" sz="1520" dirty="0" err="1"/>
              <a:t>End.pcx</a:t>
            </a:r>
            <a:r>
              <a:rPr lang="en-US" sz="1520" dirty="0"/>
              <a:t>, </a:t>
            </a:r>
            <a:r>
              <a:rPr lang="en-US" sz="1520" dirty="0" err="1"/>
              <a:t>YouWin.pcx</a:t>
            </a:r>
            <a:r>
              <a:rPr lang="en-US" sz="1520" dirty="0"/>
              <a:t>, </a:t>
            </a:r>
            <a:r>
              <a:rPr lang="en-US" sz="1520" dirty="0" err="1"/>
              <a:t>Name.pcx</a:t>
            </a:r>
            <a:r>
              <a:rPr lang="en-US" sz="1520" dirty="0"/>
              <a:t>, Map.bmp, </a:t>
            </a:r>
            <a:r>
              <a:rPr lang="en-US" sz="1520" dirty="0" err="1"/>
              <a:t>Choose.pcx</a:t>
            </a:r>
            <a:r>
              <a:rPr lang="en-US" sz="1520" dirty="0"/>
              <a:t>, TrexMap.bmp, Data.asm, Macro.asm, Procs.asm, Proj.asm, </a:t>
            </a:r>
            <a:r>
              <a:rPr lang="en-US" sz="1520" dirty="0" err="1"/>
              <a:t>Info.pcx</a:t>
            </a:r>
            <a:r>
              <a:rPr lang="en-US" sz="1520" dirty="0"/>
              <a:t>, </a:t>
            </a:r>
            <a:r>
              <a:rPr lang="en-US" sz="1520" dirty="0" err="1"/>
              <a:t>Help.pcx</a:t>
            </a:r>
            <a:r>
              <a:rPr lang="en-US" sz="1520" dirty="0"/>
              <a:t>, </a:t>
            </a:r>
            <a:r>
              <a:rPr lang="en-US" sz="1520" dirty="0" err="1"/>
              <a:t>Start.pcx</a:t>
            </a:r>
            <a:r>
              <a:rPr lang="en-US" sz="1520" dirty="0"/>
              <a:t>, </a:t>
            </a:r>
            <a:r>
              <a:rPr lang="en-US" sz="1520" dirty="0" err="1"/>
              <a:t>Minfo.pcx</a:t>
            </a:r>
            <a:r>
              <a:rPr lang="en-US" sz="1520" dirty="0"/>
              <a:t>, </a:t>
            </a:r>
            <a:r>
              <a:rPr lang="en-US" sz="1520" dirty="0" err="1"/>
              <a:t>Mhelp.pcx</a:t>
            </a:r>
            <a:r>
              <a:rPr lang="en-US" sz="1520" dirty="0"/>
              <a:t>, </a:t>
            </a:r>
            <a:r>
              <a:rPr lang="en-US" sz="1520" dirty="0" err="1"/>
              <a:t>Options.pcx</a:t>
            </a:r>
            <a:endParaRPr lang="en-US" sz="1520" dirty="0"/>
          </a:p>
          <a:p>
            <a:pPr lvl="0"/>
            <a:r>
              <a:rPr lang="he-IL" sz="1520" dirty="0"/>
              <a:t>סביבת עבודה:</a:t>
            </a:r>
            <a:r>
              <a:rPr lang="en-US" sz="1520" dirty="0"/>
              <a:t>Turbo Assembler </a:t>
            </a:r>
          </a:p>
          <a:p>
            <a:pPr lvl="0"/>
            <a:r>
              <a:rPr lang="he-IL" sz="1520" dirty="0"/>
              <a:t> סביבת הפיתוח: </a:t>
            </a:r>
            <a:r>
              <a:rPr lang="en-US" sz="1520" dirty="0"/>
              <a:t>Notepad++</a:t>
            </a:r>
          </a:p>
          <a:p>
            <a:pPr lvl="0"/>
            <a:r>
              <a:rPr lang="he-IL" sz="1520" dirty="0"/>
              <a:t>סביבת הרצה: </a:t>
            </a:r>
            <a:r>
              <a:rPr lang="en-US" sz="1520" dirty="0" err="1"/>
              <a:t>DosBox</a:t>
            </a:r>
            <a:endParaRPr lang="en-US" sz="1520" dirty="0"/>
          </a:p>
        </p:txBody>
      </p:sp>
    </p:spTree>
    <p:extLst>
      <p:ext uri="{BB962C8B-B14F-4D97-AF65-F5344CB8AC3E}">
        <p14:creationId xmlns:p14="http://schemas.microsoft.com/office/powerpoint/2010/main" val="3772721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18F8416-2D48-4032-A26E-BBCED98C1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86150"/>
            <a:ext cx="6840538" cy="8393113"/>
          </a:xfrm>
        </p:spPr>
        <p:txBody>
          <a:bodyPr/>
          <a:lstStyle/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</a:t>
            </a:r>
            <a:r>
              <a:rPr lang="en-US" dirty="0" err="1"/>
              <a:t>JumpRex</a:t>
            </a:r>
            <a:r>
              <a:rPr lang="en-US" dirty="0"/>
              <a:t> Jump rex character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 Input:</a:t>
            </a:r>
          </a:p>
          <a:p>
            <a:pPr marL="0" indent="0" algn="l">
              <a:buNone/>
            </a:pPr>
            <a:r>
              <a:rPr lang="en-US" dirty="0"/>
              <a:t>;</a:t>
            </a:r>
            <a:r>
              <a:rPr lang="en-US" dirty="0" err="1"/>
              <a:t>JumpV,IsJump,RexY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; Output:</a:t>
            </a:r>
          </a:p>
          <a:p>
            <a:pPr marL="0" indent="0" algn="l">
              <a:buNone/>
            </a:pPr>
            <a:r>
              <a:rPr lang="en-US" dirty="0"/>
              <a:t>;Character jumped</a:t>
            </a:r>
          </a:p>
          <a:p>
            <a:pPr marL="0" indent="0" algn="l">
              <a:buNone/>
            </a:pPr>
            <a:r>
              <a:rPr lang="en-US" dirty="0"/>
              <a:t>; Registers</a:t>
            </a:r>
          </a:p>
          <a:p>
            <a:pPr marL="0" indent="0" algn="l">
              <a:buNone/>
            </a:pPr>
            <a:r>
              <a:rPr lang="en-US" dirty="0"/>
              <a:t>;ax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</a:t>
            </a:r>
            <a:r>
              <a:rPr lang="en-US" dirty="0" err="1"/>
              <a:t>WScreen</a:t>
            </a:r>
            <a:r>
              <a:rPr lang="en-US" dirty="0"/>
              <a:t> Do The Screen Withe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 Input:</a:t>
            </a:r>
          </a:p>
          <a:p>
            <a:pPr marL="0" indent="0" algn="l">
              <a:buNone/>
            </a:pPr>
            <a:r>
              <a:rPr lang="en-US" dirty="0"/>
              <a:t>;</a:t>
            </a:r>
            <a:r>
              <a:rPr lang="en-US" dirty="0" err="1"/>
              <a:t>ScreenRam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; Output:</a:t>
            </a:r>
          </a:p>
          <a:p>
            <a:pPr marL="0" indent="0" algn="l">
              <a:buNone/>
            </a:pPr>
            <a:r>
              <a:rPr lang="en-US" dirty="0"/>
              <a:t>;Screen Withe</a:t>
            </a:r>
          </a:p>
          <a:p>
            <a:pPr marL="0" indent="0" algn="l">
              <a:buNone/>
            </a:pPr>
            <a:r>
              <a:rPr lang="en-US" dirty="0"/>
              <a:t>; Registers</a:t>
            </a:r>
          </a:p>
          <a:p>
            <a:pPr marL="0" indent="0" algn="l">
              <a:buNone/>
            </a:pPr>
            <a:r>
              <a:rPr lang="en-US" dirty="0"/>
              <a:t>;</a:t>
            </a:r>
            <a:r>
              <a:rPr lang="en-US" dirty="0" err="1"/>
              <a:t>ax,es,di,cx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05396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18F8416-2D48-4032-A26E-BBCED98C1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86150"/>
            <a:ext cx="6840538" cy="8393113"/>
          </a:xfrm>
        </p:spPr>
        <p:txBody>
          <a:bodyPr/>
          <a:lstStyle/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;Zoom print character </a:t>
            </a:r>
            <a:r>
              <a:rPr lang="en-US" dirty="0" err="1"/>
              <a:t>Trex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 Input:</a:t>
            </a:r>
          </a:p>
          <a:p>
            <a:pPr marL="0" indent="0" algn="l">
              <a:buNone/>
            </a:pPr>
            <a:r>
              <a:rPr lang="en-US" dirty="0"/>
              <a:t>;Char</a:t>
            </a:r>
          </a:p>
          <a:p>
            <a:pPr marL="0" indent="0" algn="l">
              <a:buNone/>
            </a:pPr>
            <a:r>
              <a:rPr lang="en-US" dirty="0"/>
              <a:t>; Output:</a:t>
            </a:r>
          </a:p>
          <a:p>
            <a:pPr marL="0" indent="0" algn="l">
              <a:buNone/>
            </a:pPr>
            <a:r>
              <a:rPr lang="en-US" dirty="0"/>
              <a:t>;character</a:t>
            </a:r>
          </a:p>
          <a:p>
            <a:pPr marL="0" indent="0" algn="l">
              <a:buNone/>
            </a:pPr>
            <a:r>
              <a:rPr lang="en-US" dirty="0"/>
              <a:t>; Registers</a:t>
            </a:r>
          </a:p>
          <a:p>
            <a:pPr marL="0" indent="0" algn="l">
              <a:buNone/>
            </a:pPr>
            <a:r>
              <a:rPr lang="en-US" dirty="0"/>
              <a:t>;</a:t>
            </a:r>
            <a:r>
              <a:rPr lang="en-US" dirty="0" err="1"/>
              <a:t>bx,di,si,ax,cx,dx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</a:t>
            </a:r>
            <a:r>
              <a:rPr lang="en-US" dirty="0" err="1"/>
              <a:t>ChooseP</a:t>
            </a:r>
            <a:r>
              <a:rPr lang="en-US" dirty="0"/>
              <a:t> print Cards to choose character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 Input:</a:t>
            </a:r>
          </a:p>
          <a:p>
            <a:pPr marL="0" indent="0" algn="l">
              <a:buNone/>
            </a:pPr>
            <a:r>
              <a:rPr lang="en-US" dirty="0"/>
              <a:t>;</a:t>
            </a:r>
            <a:r>
              <a:rPr lang="en-US" dirty="0" err="1"/>
              <a:t>StartPcxX,StartPcxY,char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; Output:</a:t>
            </a:r>
          </a:p>
          <a:p>
            <a:pPr marL="0" indent="0" algn="l">
              <a:buNone/>
            </a:pPr>
            <a:r>
              <a:rPr lang="en-US" dirty="0"/>
              <a:t>;</a:t>
            </a:r>
            <a:r>
              <a:rPr lang="en-US" dirty="0" err="1"/>
              <a:t>catds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; Registers</a:t>
            </a:r>
          </a:p>
          <a:p>
            <a:pPr marL="0" indent="0" algn="l">
              <a:buNone/>
            </a:pPr>
            <a:r>
              <a:rPr lang="en-US" dirty="0"/>
              <a:t>;</a:t>
            </a:r>
            <a:r>
              <a:rPr lang="en-US" dirty="0" err="1"/>
              <a:t>bx,di,si,ax,cx,dx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7521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18F8416-2D48-4032-A26E-BBCED98C1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86150"/>
            <a:ext cx="6840538" cy="8393113"/>
          </a:xfrm>
        </p:spPr>
        <p:txBody>
          <a:bodyPr/>
          <a:lstStyle/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;Cactus Show cactus on screen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 Input:</a:t>
            </a:r>
          </a:p>
          <a:p>
            <a:pPr marL="0" indent="0" algn="l">
              <a:buNone/>
            </a:pPr>
            <a:r>
              <a:rPr lang="en-US" dirty="0"/>
              <a:t>;</a:t>
            </a:r>
            <a:r>
              <a:rPr lang="en-US" dirty="0" err="1"/>
              <a:t>Value,CactusX,CactusY,Speed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; Output:</a:t>
            </a:r>
          </a:p>
          <a:p>
            <a:pPr marL="0" indent="0" algn="l">
              <a:buNone/>
            </a:pPr>
            <a:r>
              <a:rPr lang="en-US" dirty="0"/>
              <a:t>;cactus on screen</a:t>
            </a:r>
          </a:p>
          <a:p>
            <a:pPr marL="0" indent="0" algn="l">
              <a:buNone/>
            </a:pPr>
            <a:r>
              <a:rPr lang="en-US" dirty="0"/>
              <a:t>; Registers</a:t>
            </a:r>
          </a:p>
          <a:p>
            <a:pPr marL="0" indent="0" algn="l">
              <a:buNone/>
            </a:pPr>
            <a:r>
              <a:rPr lang="en-US" dirty="0"/>
              <a:t>;</a:t>
            </a:r>
            <a:r>
              <a:rPr lang="en-US" dirty="0" err="1"/>
              <a:t>bx,di,si,ax,cx,dx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</a:t>
            </a:r>
            <a:r>
              <a:rPr lang="en-US" dirty="0" err="1"/>
              <a:t>ZoomPlayer</a:t>
            </a:r>
            <a:r>
              <a:rPr lang="en-US" dirty="0"/>
              <a:t> Show Player zoomed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 Input:</a:t>
            </a:r>
          </a:p>
          <a:p>
            <a:pPr marL="0" indent="0" algn="l">
              <a:buNone/>
            </a:pPr>
            <a:r>
              <a:rPr lang="en-US" dirty="0"/>
              <a:t>;</a:t>
            </a:r>
            <a:r>
              <a:rPr lang="en-US" dirty="0" err="1"/>
              <a:t>XScreen,YScreen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; Output:</a:t>
            </a:r>
          </a:p>
          <a:p>
            <a:pPr marL="0" indent="0" algn="l">
              <a:buNone/>
            </a:pPr>
            <a:r>
              <a:rPr lang="en-US" dirty="0"/>
              <a:t>;Player zoomed</a:t>
            </a:r>
          </a:p>
          <a:p>
            <a:pPr marL="0" indent="0" algn="l">
              <a:buNone/>
            </a:pPr>
            <a:r>
              <a:rPr lang="en-US" dirty="0"/>
              <a:t>; Registers</a:t>
            </a:r>
          </a:p>
          <a:p>
            <a:pPr marL="0" indent="0" algn="l">
              <a:buNone/>
            </a:pPr>
            <a:r>
              <a:rPr lang="en-US" dirty="0"/>
              <a:t>;</a:t>
            </a:r>
            <a:r>
              <a:rPr lang="en-US" dirty="0" err="1"/>
              <a:t>bx,di,si,ax,cx,dx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67838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18F8416-2D48-4032-A26E-BBCED98C1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86150"/>
            <a:ext cx="6840538" cy="8393113"/>
          </a:xfrm>
        </p:spPr>
        <p:txBody>
          <a:bodyPr/>
          <a:lstStyle/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</a:t>
            </a:r>
            <a:r>
              <a:rPr lang="en-US" dirty="0" err="1"/>
              <a:t>TRex</a:t>
            </a:r>
            <a:r>
              <a:rPr lang="en-US" dirty="0"/>
              <a:t> Play </a:t>
            </a:r>
            <a:r>
              <a:rPr lang="en-US" dirty="0" err="1"/>
              <a:t>TRex</a:t>
            </a:r>
            <a:r>
              <a:rPr lang="en-US" dirty="0"/>
              <a:t> game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 Input:</a:t>
            </a:r>
          </a:p>
          <a:p>
            <a:pPr marL="0" indent="0" algn="l">
              <a:buNone/>
            </a:pPr>
            <a:r>
              <a:rPr lang="en-US" dirty="0"/>
              <a:t>;</a:t>
            </a:r>
            <a:r>
              <a:rPr lang="en-US" dirty="0" err="1"/>
              <a:t>RexY,RexX,CactusY,CactusX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; Output:</a:t>
            </a:r>
          </a:p>
          <a:p>
            <a:pPr marL="0" indent="0" algn="l">
              <a:buNone/>
            </a:pPr>
            <a:r>
              <a:rPr lang="en-US" dirty="0"/>
              <a:t>;Game</a:t>
            </a:r>
          </a:p>
          <a:p>
            <a:pPr marL="0" indent="0" algn="l">
              <a:buNone/>
            </a:pPr>
            <a:r>
              <a:rPr lang="en-US" dirty="0"/>
              <a:t>; Registers</a:t>
            </a:r>
          </a:p>
          <a:p>
            <a:pPr marL="0" indent="0" algn="l">
              <a:buNone/>
            </a:pPr>
            <a:r>
              <a:rPr lang="en-US" dirty="0"/>
              <a:t>;</a:t>
            </a:r>
            <a:r>
              <a:rPr lang="en-US" dirty="0" err="1"/>
              <a:t>bx,di,si,eax,cx,dx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</a:t>
            </a:r>
            <a:r>
              <a:rPr lang="en-US" dirty="0" err="1"/>
              <a:t>PPcxBack</a:t>
            </a:r>
            <a:r>
              <a:rPr lang="en-US" dirty="0"/>
              <a:t> Show Bmp on screen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 Input:</a:t>
            </a:r>
          </a:p>
          <a:p>
            <a:pPr marL="0" indent="0" algn="l">
              <a:buNone/>
            </a:pPr>
            <a:r>
              <a:rPr lang="en-US" dirty="0"/>
              <a:t>;</a:t>
            </a:r>
            <a:r>
              <a:rPr lang="en-US" dirty="0" err="1"/>
              <a:t>Point_X,Point_Y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; Output:</a:t>
            </a:r>
          </a:p>
          <a:p>
            <a:pPr marL="0" indent="0" algn="l">
              <a:buNone/>
            </a:pPr>
            <a:r>
              <a:rPr lang="en-US" dirty="0"/>
              <a:t>;Bmp</a:t>
            </a:r>
          </a:p>
          <a:p>
            <a:pPr marL="0" indent="0" algn="l">
              <a:buNone/>
            </a:pPr>
            <a:r>
              <a:rPr lang="en-US" dirty="0"/>
              <a:t>; Registers</a:t>
            </a:r>
          </a:p>
          <a:p>
            <a:pPr marL="0" indent="0" algn="l">
              <a:buNone/>
            </a:pPr>
            <a:r>
              <a:rPr lang="en-US" dirty="0"/>
              <a:t>;</a:t>
            </a:r>
            <a:r>
              <a:rPr lang="en-US" dirty="0" err="1"/>
              <a:t>bx,di,si,eax,cx,dx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;----------------------------------------------------------</a:t>
            </a:r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05209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18F8416-2D48-4032-A26E-BBCED98C1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86150"/>
            <a:ext cx="6840538" cy="8393113"/>
          </a:xfrm>
        </p:spPr>
        <p:txBody>
          <a:bodyPr/>
          <a:lstStyle/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;-------------------------------------------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 </a:t>
            </a:r>
            <a:r>
              <a:rPr lang="en-US" dirty="0" err="1"/>
              <a:t>ReadPCXFile</a:t>
            </a:r>
            <a:r>
              <a:rPr lang="en-US" dirty="0"/>
              <a:t> - read PCX file into FILEBUF 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 Input:</a:t>
            </a:r>
          </a:p>
          <a:p>
            <a:pPr marL="0" indent="0" algn="l">
              <a:buNone/>
            </a:pPr>
            <a:r>
              <a:rPr lang="en-US" dirty="0"/>
              <a:t>; 	File name</a:t>
            </a:r>
          </a:p>
          <a:p>
            <a:pPr marL="0" indent="0" algn="l">
              <a:buNone/>
            </a:pPr>
            <a:r>
              <a:rPr lang="en-US" dirty="0"/>
              <a:t>; Output:</a:t>
            </a:r>
          </a:p>
          <a:p>
            <a:pPr marL="0" indent="0" algn="l">
              <a:buNone/>
            </a:pPr>
            <a:r>
              <a:rPr lang="en-US" dirty="0"/>
              <a:t>; 	File into FILEBUF</a:t>
            </a:r>
          </a:p>
          <a:p>
            <a:pPr marL="0" indent="0" algn="l">
              <a:buNone/>
            </a:pPr>
            <a:r>
              <a:rPr lang="en-US" dirty="0"/>
              <a:t>; Registers</a:t>
            </a:r>
          </a:p>
          <a:p>
            <a:pPr marL="0" indent="0" algn="l">
              <a:buNone/>
            </a:pPr>
            <a:r>
              <a:rPr lang="en-US" dirty="0"/>
              <a:t>;       AX, BX, CX, DX, DS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;-------------------------------------------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 </a:t>
            </a:r>
            <a:r>
              <a:rPr lang="en-US" dirty="0" err="1"/>
              <a:t>ShowPCXFile</a:t>
            </a:r>
            <a:r>
              <a:rPr lang="en-US" dirty="0"/>
              <a:t> - show PCX file 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 Input:</a:t>
            </a:r>
          </a:p>
          <a:p>
            <a:pPr marL="0" indent="0" algn="l">
              <a:buNone/>
            </a:pPr>
            <a:r>
              <a:rPr lang="en-US" dirty="0"/>
              <a:t>; 	File name</a:t>
            </a:r>
          </a:p>
          <a:p>
            <a:pPr marL="0" indent="0" algn="l">
              <a:buNone/>
            </a:pPr>
            <a:r>
              <a:rPr lang="en-US" dirty="0"/>
              <a:t>; Output:</a:t>
            </a:r>
          </a:p>
          <a:p>
            <a:pPr marL="0" indent="0" algn="l">
              <a:buNone/>
            </a:pPr>
            <a:r>
              <a:rPr lang="en-US" dirty="0"/>
              <a:t>; 	The file</a:t>
            </a:r>
          </a:p>
          <a:p>
            <a:pPr marL="0" indent="0" algn="l">
              <a:buNone/>
            </a:pPr>
            <a:r>
              <a:rPr lang="en-US" dirty="0"/>
              <a:t>; Registers</a:t>
            </a:r>
          </a:p>
          <a:p>
            <a:pPr marL="0" indent="0" algn="l">
              <a:buNone/>
            </a:pPr>
            <a:r>
              <a:rPr lang="en-US" dirty="0"/>
              <a:t>;	 AX, BX, CX, DX, DS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758573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18F8416-2D48-4032-A26E-BBCED98C1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86150"/>
            <a:ext cx="6840538" cy="8393113"/>
          </a:xfrm>
        </p:spPr>
        <p:txBody>
          <a:bodyPr/>
          <a:lstStyle/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;-------------------------------------------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 PutPixel1 - draw pixel 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 Input:</a:t>
            </a:r>
          </a:p>
          <a:p>
            <a:pPr marL="0" indent="0" algn="l">
              <a:buNone/>
            </a:pPr>
            <a:r>
              <a:rPr lang="en-US" dirty="0"/>
              <a:t>; 	x - </a:t>
            </a:r>
            <a:r>
              <a:rPr lang="en-US" dirty="0" err="1"/>
              <a:t>Point_x</a:t>
            </a:r>
            <a:r>
              <a:rPr lang="en-US" dirty="0"/>
              <a:t>, y - </a:t>
            </a:r>
            <a:r>
              <a:rPr lang="en-US" dirty="0" err="1"/>
              <a:t>Point_y</a:t>
            </a:r>
            <a:r>
              <a:rPr lang="en-US" dirty="0"/>
              <a:t>, Color - color</a:t>
            </a:r>
          </a:p>
          <a:p>
            <a:pPr marL="0" indent="0" algn="l">
              <a:buNone/>
            </a:pPr>
            <a:r>
              <a:rPr lang="en-US" dirty="0"/>
              <a:t>; Output:</a:t>
            </a:r>
          </a:p>
          <a:p>
            <a:pPr marL="0" indent="0" algn="l">
              <a:buNone/>
            </a:pPr>
            <a:r>
              <a:rPr lang="en-US" dirty="0"/>
              <a:t>; 	The pixel</a:t>
            </a:r>
          </a:p>
          <a:p>
            <a:pPr marL="0" indent="0" algn="l">
              <a:buNone/>
            </a:pPr>
            <a:r>
              <a:rPr lang="en-US" dirty="0"/>
              <a:t>; Registers</a:t>
            </a:r>
          </a:p>
          <a:p>
            <a:pPr marL="0" indent="0" algn="l">
              <a:buNone/>
            </a:pPr>
            <a:r>
              <a:rPr lang="en-US" dirty="0"/>
              <a:t>;	 AX, BH, CX, DX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		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 Clear - Clear Array And Screen(Not In Use)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 Input:</a:t>
            </a:r>
          </a:p>
          <a:p>
            <a:pPr marL="0" indent="0" algn="l">
              <a:buNone/>
            </a:pPr>
            <a:r>
              <a:rPr lang="en-US" dirty="0"/>
              <a:t>; Output:</a:t>
            </a:r>
          </a:p>
          <a:p>
            <a:pPr marL="0" indent="0" algn="l">
              <a:buNone/>
            </a:pPr>
            <a:r>
              <a:rPr lang="en-US" dirty="0"/>
              <a:t>; 	Clear</a:t>
            </a:r>
          </a:p>
          <a:p>
            <a:pPr marL="0" indent="0" algn="l">
              <a:buNone/>
            </a:pPr>
            <a:r>
              <a:rPr lang="en-US" dirty="0"/>
              <a:t>; Registers</a:t>
            </a:r>
          </a:p>
          <a:p>
            <a:pPr marL="0" indent="0" algn="l">
              <a:buNone/>
            </a:pPr>
            <a:r>
              <a:rPr lang="en-US" dirty="0"/>
              <a:t>;       </a:t>
            </a:r>
            <a:r>
              <a:rPr lang="en-US" dirty="0" err="1"/>
              <a:t>si,ax,es,di,cx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;-------------------------------------------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6469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18F8416-2D48-4032-A26E-BBCED98C1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86150"/>
            <a:ext cx="6840538" cy="8393113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;-------------------------------------------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 </a:t>
            </a:r>
            <a:r>
              <a:rPr lang="en-US" dirty="0" err="1"/>
              <a:t>ReadToBuffer</a:t>
            </a:r>
            <a:r>
              <a:rPr lang="en-US" dirty="0"/>
              <a:t> - Read BMP file into </a:t>
            </a:r>
            <a:r>
              <a:rPr lang="en-US" dirty="0" err="1"/>
              <a:t>BufferBmp</a:t>
            </a:r>
            <a:r>
              <a:rPr lang="en-US" dirty="0"/>
              <a:t> 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 Input:</a:t>
            </a:r>
          </a:p>
          <a:p>
            <a:pPr marL="0" indent="0" algn="l">
              <a:buNone/>
            </a:pPr>
            <a:r>
              <a:rPr lang="en-US" dirty="0"/>
              <a:t>; Output:</a:t>
            </a:r>
          </a:p>
          <a:p>
            <a:pPr marL="0" indent="0" algn="l">
              <a:buNone/>
            </a:pPr>
            <a:r>
              <a:rPr lang="en-US" dirty="0"/>
              <a:t>; 	File into </a:t>
            </a:r>
            <a:r>
              <a:rPr lang="en-US" dirty="0" err="1"/>
              <a:t>BufferBmp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; Registers</a:t>
            </a:r>
          </a:p>
          <a:p>
            <a:pPr marL="0" indent="0" algn="l">
              <a:buNone/>
            </a:pPr>
            <a:r>
              <a:rPr lang="en-US" dirty="0"/>
              <a:t>;       EAX, EBX, ECX, EDX, DS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 </a:t>
            </a:r>
            <a:r>
              <a:rPr lang="en-US" dirty="0" err="1"/>
              <a:t>ShowBMP</a:t>
            </a:r>
            <a:r>
              <a:rPr lang="en-US" dirty="0"/>
              <a:t> - Show BMP On Screen From Buffer</a:t>
            </a:r>
          </a:p>
          <a:p>
            <a:pPr marL="0" indent="0" algn="l">
              <a:buNone/>
            </a:pPr>
            <a:r>
              <a:rPr lang="en-US" dirty="0"/>
              <a:t>;-------------------------------------------</a:t>
            </a:r>
          </a:p>
          <a:p>
            <a:pPr marL="0" indent="0" algn="l">
              <a:buNone/>
            </a:pPr>
            <a:r>
              <a:rPr lang="en-US" dirty="0"/>
              <a:t>; Input:</a:t>
            </a:r>
          </a:p>
          <a:p>
            <a:pPr marL="0" indent="0" algn="l">
              <a:buNone/>
            </a:pPr>
            <a:r>
              <a:rPr lang="en-US" dirty="0"/>
              <a:t>; Output:</a:t>
            </a:r>
          </a:p>
          <a:p>
            <a:pPr marL="0" indent="0" algn="l">
              <a:buNone/>
            </a:pPr>
            <a:r>
              <a:rPr lang="en-US" dirty="0"/>
              <a:t>; 	Bmp On Screen</a:t>
            </a:r>
          </a:p>
          <a:p>
            <a:pPr marL="0" indent="0" algn="l">
              <a:buNone/>
            </a:pPr>
            <a:r>
              <a:rPr lang="en-US" dirty="0"/>
              <a:t>; Registers</a:t>
            </a:r>
          </a:p>
          <a:p>
            <a:pPr marL="0" indent="0" algn="l">
              <a:buNone/>
            </a:pPr>
            <a:r>
              <a:rPr lang="en-US" dirty="0"/>
              <a:t>;       </a:t>
            </a:r>
            <a:r>
              <a:rPr lang="en-US" dirty="0" err="1"/>
              <a:t>Si,es,ax,cx,dx,bx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;-------------------------------------------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21704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87F91729-DA9A-40DA-A526-78804CCC573C}"/>
              </a:ext>
            </a:extLst>
          </p:cNvPr>
          <p:cNvSpPr/>
          <p:nvPr/>
        </p:nvSpPr>
        <p:spPr>
          <a:xfrm>
            <a:off x="204788" y="3553628"/>
            <a:ext cx="69389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;-------------------------------------------</a:t>
            </a:r>
          </a:p>
          <a:p>
            <a:r>
              <a:rPr lang="en-US" dirty="0"/>
              <a:t>; </a:t>
            </a:r>
            <a:r>
              <a:rPr lang="en-US" dirty="0" err="1"/>
              <a:t>SetPalette</a:t>
            </a:r>
            <a:r>
              <a:rPr lang="en-US" dirty="0"/>
              <a:t> - change palette from 0-255 to from 0-63 </a:t>
            </a:r>
          </a:p>
          <a:p>
            <a:r>
              <a:rPr lang="en-US" dirty="0"/>
              <a:t>;-------------------------------------------</a:t>
            </a:r>
          </a:p>
          <a:p>
            <a:r>
              <a:rPr lang="en-US" dirty="0"/>
              <a:t>; Input:</a:t>
            </a:r>
          </a:p>
          <a:p>
            <a:r>
              <a:rPr lang="en-US" dirty="0"/>
              <a:t>; 	</a:t>
            </a:r>
            <a:r>
              <a:rPr lang="en-US" dirty="0" err="1"/>
              <a:t>PaletteOffset</a:t>
            </a:r>
            <a:endParaRPr lang="en-US" dirty="0"/>
          </a:p>
          <a:p>
            <a:r>
              <a:rPr lang="en-US" dirty="0"/>
              <a:t>; Output:</a:t>
            </a:r>
          </a:p>
          <a:p>
            <a:r>
              <a:rPr lang="en-US" dirty="0"/>
              <a:t>; 	New palette</a:t>
            </a:r>
          </a:p>
          <a:p>
            <a:r>
              <a:rPr lang="en-US" dirty="0"/>
              <a:t>; Registers</a:t>
            </a:r>
          </a:p>
          <a:p>
            <a:r>
              <a:rPr lang="en-US" dirty="0"/>
              <a:t>;	 AX, BX, CX, DX, SI, ES</a:t>
            </a:r>
          </a:p>
          <a:p>
            <a:r>
              <a:rPr lang="en-US" dirty="0"/>
              <a:t>;-------------------------------------------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26680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51E637-2174-4F74-905F-0692CC74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dirty="0"/>
              <a:t>קוד התוכנית</a:t>
            </a:r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383B0441-ED6E-45F2-A592-95F4A50A377D}"/>
              </a:ext>
            </a:extLst>
          </p:cNvPr>
          <p:cNvSpPr txBox="1">
            <a:spLocks/>
          </p:cNvSpPr>
          <p:nvPr/>
        </p:nvSpPr>
        <p:spPr>
          <a:xfrm>
            <a:off x="11951" y="3414510"/>
            <a:ext cx="6947649" cy="8464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4063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269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cs typeface="+mn-cs"/>
              </a:rPr>
              <a:t> IDEAL</a:t>
            </a:r>
          </a:p>
          <a:p>
            <a:endParaRPr lang="en-US" sz="1200" dirty="0">
              <a:cs typeface="+mn-cs"/>
            </a:endParaRPr>
          </a:p>
          <a:p>
            <a:r>
              <a:rPr lang="en-US" sz="1200" dirty="0">
                <a:cs typeface="+mn-cs"/>
              </a:rPr>
              <a:t>        MODEL huge</a:t>
            </a:r>
          </a:p>
          <a:p>
            <a:r>
              <a:rPr lang="en-US" sz="1200" dirty="0">
                <a:cs typeface="+mn-cs"/>
              </a:rPr>
              <a:t>P386</a:t>
            </a:r>
          </a:p>
          <a:p>
            <a:endParaRPr lang="en-US" sz="1200" dirty="0">
              <a:cs typeface="+mn-cs"/>
            </a:endParaRPr>
          </a:p>
          <a:p>
            <a:r>
              <a:rPr lang="en-US" sz="1200" dirty="0">
                <a:cs typeface="+mn-cs"/>
              </a:rPr>
              <a:t>	include "Macro.asm"</a:t>
            </a:r>
          </a:p>
          <a:p>
            <a:r>
              <a:rPr lang="en-US" sz="1200" dirty="0">
                <a:cs typeface="+mn-cs"/>
              </a:rPr>
              <a:t>;-------------------------------------------</a:t>
            </a:r>
          </a:p>
          <a:p>
            <a:r>
              <a:rPr lang="en-US" sz="1200" dirty="0">
                <a:cs typeface="+mn-cs"/>
              </a:rPr>
              <a:t>; </a:t>
            </a:r>
            <a:r>
              <a:rPr lang="en-US" sz="1200" dirty="0" err="1">
                <a:cs typeface="+mn-cs"/>
              </a:rPr>
              <a:t>ClearScreen</a:t>
            </a:r>
            <a:r>
              <a:rPr lang="en-US" sz="1200" dirty="0">
                <a:cs typeface="+mn-cs"/>
              </a:rPr>
              <a:t> - Clear Screen</a:t>
            </a:r>
          </a:p>
          <a:p>
            <a:r>
              <a:rPr lang="en-US" sz="1200" dirty="0">
                <a:cs typeface="+mn-cs"/>
              </a:rPr>
              <a:t>;-------------------------------------------</a:t>
            </a:r>
          </a:p>
          <a:p>
            <a:r>
              <a:rPr lang="en-US" sz="1200" dirty="0">
                <a:cs typeface="+mn-cs"/>
              </a:rPr>
              <a:t>; Input:</a:t>
            </a:r>
          </a:p>
          <a:p>
            <a:r>
              <a:rPr lang="en-US" sz="1200" dirty="0">
                <a:cs typeface="+mn-cs"/>
              </a:rPr>
              <a:t>; 	none</a:t>
            </a:r>
          </a:p>
          <a:p>
            <a:r>
              <a:rPr lang="en-US" sz="1200" dirty="0">
                <a:cs typeface="+mn-cs"/>
              </a:rPr>
              <a:t>; Output:</a:t>
            </a:r>
          </a:p>
          <a:p>
            <a:r>
              <a:rPr lang="en-US" sz="1200" dirty="0">
                <a:cs typeface="+mn-cs"/>
              </a:rPr>
              <a:t>; 	</a:t>
            </a:r>
            <a:r>
              <a:rPr lang="en-US" sz="1200" dirty="0" err="1">
                <a:cs typeface="+mn-cs"/>
              </a:rPr>
              <a:t>ClearScreen</a:t>
            </a:r>
            <a:endParaRPr lang="en-US" sz="1200" dirty="0">
              <a:cs typeface="+mn-cs"/>
            </a:endParaRPr>
          </a:p>
          <a:p>
            <a:r>
              <a:rPr lang="en-US" sz="1200" dirty="0">
                <a:cs typeface="+mn-cs"/>
              </a:rPr>
              <a:t>; Registers</a:t>
            </a:r>
          </a:p>
          <a:p>
            <a:r>
              <a:rPr lang="en-US" sz="1200" dirty="0">
                <a:cs typeface="+mn-cs"/>
              </a:rPr>
              <a:t>;	 </a:t>
            </a:r>
            <a:r>
              <a:rPr lang="en-US" sz="1200" dirty="0" err="1">
                <a:cs typeface="+mn-cs"/>
              </a:rPr>
              <a:t>ax,ex,di,cx</a:t>
            </a:r>
            <a:endParaRPr lang="en-US" sz="1200" dirty="0">
              <a:cs typeface="+mn-cs"/>
            </a:endParaRPr>
          </a:p>
          <a:p>
            <a:r>
              <a:rPr lang="en-US" sz="1200" dirty="0">
                <a:cs typeface="+mn-cs"/>
              </a:rPr>
              <a:t>;-------------------------------------------</a:t>
            </a:r>
          </a:p>
          <a:p>
            <a:r>
              <a:rPr lang="en-US" sz="1200" dirty="0">
                <a:cs typeface="+mn-cs"/>
              </a:rPr>
              <a:t>Macro </a:t>
            </a:r>
            <a:r>
              <a:rPr lang="en-US" sz="1200" dirty="0" err="1">
                <a:cs typeface="+mn-cs"/>
              </a:rPr>
              <a:t>ClearScreen</a:t>
            </a:r>
            <a:endParaRPr lang="en-US" sz="1200" dirty="0">
              <a:cs typeface="+mn-cs"/>
            </a:endParaRPr>
          </a:p>
          <a:p>
            <a:r>
              <a:rPr lang="en-US" sz="1200" dirty="0">
                <a:cs typeface="+mn-cs"/>
              </a:rPr>
              <a:t>	mov </a:t>
            </a:r>
            <a:r>
              <a:rPr lang="en-US" sz="1200" dirty="0" err="1">
                <a:cs typeface="+mn-cs"/>
              </a:rPr>
              <a:t>ax,ScreenRam</a:t>
            </a:r>
            <a:r>
              <a:rPr lang="en-US" sz="1200" dirty="0">
                <a:cs typeface="+mn-cs"/>
              </a:rPr>
              <a:t>      </a:t>
            </a:r>
          </a:p>
          <a:p>
            <a:r>
              <a:rPr lang="en-US" sz="1200" dirty="0">
                <a:cs typeface="+mn-cs"/>
              </a:rPr>
              <a:t>	mov </a:t>
            </a:r>
            <a:r>
              <a:rPr lang="en-US" sz="1200" dirty="0" err="1">
                <a:cs typeface="+mn-cs"/>
              </a:rPr>
              <a:t>es,ax</a:t>
            </a:r>
            <a:r>
              <a:rPr lang="en-US" sz="1200" dirty="0">
                <a:cs typeface="+mn-cs"/>
              </a:rPr>
              <a:t>                            ;clear screen</a:t>
            </a:r>
          </a:p>
          <a:p>
            <a:r>
              <a:rPr lang="en-US" sz="1200" dirty="0">
                <a:cs typeface="+mn-cs"/>
              </a:rPr>
              <a:t>	</a:t>
            </a:r>
            <a:r>
              <a:rPr lang="en-US" sz="1200" dirty="0" err="1">
                <a:cs typeface="+mn-cs"/>
              </a:rPr>
              <a:t>xor</a:t>
            </a:r>
            <a:r>
              <a:rPr lang="en-US" sz="1200" dirty="0">
                <a:cs typeface="+mn-cs"/>
              </a:rPr>
              <a:t> </a:t>
            </a:r>
            <a:r>
              <a:rPr lang="en-US" sz="1200" dirty="0" err="1">
                <a:cs typeface="+mn-cs"/>
              </a:rPr>
              <a:t>di,di</a:t>
            </a:r>
            <a:r>
              <a:rPr lang="en-US" sz="1200" dirty="0">
                <a:cs typeface="+mn-cs"/>
              </a:rPr>
              <a:t>                            ;clear screen</a:t>
            </a:r>
          </a:p>
          <a:p>
            <a:r>
              <a:rPr lang="en-US" sz="1200" dirty="0">
                <a:cs typeface="+mn-cs"/>
              </a:rPr>
              <a:t>	mov cx,320*200/2                     ;clear screen</a:t>
            </a:r>
          </a:p>
          <a:p>
            <a:r>
              <a:rPr lang="en-US" sz="1200" dirty="0">
                <a:cs typeface="+mn-cs"/>
              </a:rPr>
              <a:t>	mov al,0d                            ;clear screen</a:t>
            </a:r>
          </a:p>
          <a:p>
            <a:r>
              <a:rPr lang="en-US" sz="1200" dirty="0">
                <a:cs typeface="+mn-cs"/>
              </a:rPr>
              <a:t>	mov ah,0d                            ;clear screen</a:t>
            </a:r>
          </a:p>
          <a:p>
            <a:r>
              <a:rPr lang="en-US" sz="1200" dirty="0">
                <a:cs typeface="+mn-cs"/>
              </a:rPr>
              <a:t>	rep </a:t>
            </a:r>
            <a:r>
              <a:rPr lang="en-US" sz="1200" dirty="0" err="1">
                <a:cs typeface="+mn-cs"/>
              </a:rPr>
              <a:t>stosw</a:t>
            </a:r>
            <a:r>
              <a:rPr lang="en-US" sz="1200" dirty="0">
                <a:cs typeface="+mn-cs"/>
              </a:rPr>
              <a:t>                            ;clear screen</a:t>
            </a:r>
          </a:p>
          <a:p>
            <a:r>
              <a:rPr lang="en-US" sz="1200" dirty="0">
                <a:cs typeface="+mn-cs"/>
              </a:rPr>
              <a:t>ENDM </a:t>
            </a:r>
            <a:r>
              <a:rPr lang="en-US" sz="1200" dirty="0" err="1">
                <a:cs typeface="+mn-cs"/>
              </a:rPr>
              <a:t>ClearScreen</a:t>
            </a:r>
            <a:endParaRPr lang="en-US" sz="1200" dirty="0">
              <a:cs typeface="+mn-cs"/>
            </a:endParaRPr>
          </a:p>
          <a:p>
            <a:r>
              <a:rPr lang="en-US" sz="1200" dirty="0">
                <a:cs typeface="+mn-cs"/>
              </a:rPr>
              <a:t>;-------------------------------------------</a:t>
            </a:r>
          </a:p>
          <a:p>
            <a:r>
              <a:rPr lang="en-US" sz="1200" dirty="0">
                <a:cs typeface="+mn-cs"/>
              </a:rPr>
              <a:t>; </a:t>
            </a:r>
            <a:r>
              <a:rPr lang="en-US" sz="1200" dirty="0" err="1">
                <a:cs typeface="+mn-cs"/>
              </a:rPr>
              <a:t>ShowPic</a:t>
            </a:r>
            <a:r>
              <a:rPr lang="en-US" sz="1200" dirty="0">
                <a:cs typeface="+mn-cs"/>
              </a:rPr>
              <a:t> - Show </a:t>
            </a:r>
            <a:r>
              <a:rPr lang="en-US" sz="1200" dirty="0" err="1">
                <a:cs typeface="+mn-cs"/>
              </a:rPr>
              <a:t>pcx</a:t>
            </a:r>
            <a:endParaRPr lang="en-US" sz="1200" dirty="0">
              <a:cs typeface="+mn-cs"/>
            </a:endParaRPr>
          </a:p>
          <a:p>
            <a:r>
              <a:rPr lang="en-US" sz="1200" dirty="0">
                <a:cs typeface="+mn-cs"/>
              </a:rPr>
              <a:t>;-------------------------------------------</a:t>
            </a:r>
          </a:p>
          <a:p>
            <a:r>
              <a:rPr lang="en-US" sz="1200" dirty="0">
                <a:cs typeface="+mn-cs"/>
              </a:rPr>
              <a:t>; Input:</a:t>
            </a:r>
          </a:p>
          <a:p>
            <a:r>
              <a:rPr lang="en-US" sz="1200" dirty="0">
                <a:cs typeface="+mn-cs"/>
              </a:rPr>
              <a:t>; 	file</a:t>
            </a:r>
          </a:p>
          <a:p>
            <a:r>
              <a:rPr lang="en-US" sz="1200" dirty="0">
                <a:cs typeface="+mn-cs"/>
              </a:rPr>
              <a:t>; Output:</a:t>
            </a:r>
          </a:p>
          <a:p>
            <a:r>
              <a:rPr lang="en-US" sz="1200" dirty="0">
                <a:cs typeface="+mn-cs"/>
              </a:rPr>
              <a:t>; 	</a:t>
            </a:r>
            <a:r>
              <a:rPr lang="en-US" sz="1200" dirty="0" err="1">
                <a:cs typeface="+mn-cs"/>
              </a:rPr>
              <a:t>pcx</a:t>
            </a:r>
            <a:r>
              <a:rPr lang="en-US" sz="1200" dirty="0">
                <a:cs typeface="+mn-cs"/>
              </a:rPr>
              <a:t> with wait for key stroke</a:t>
            </a:r>
          </a:p>
          <a:p>
            <a:r>
              <a:rPr lang="en-US" sz="1200" dirty="0">
                <a:cs typeface="+mn-cs"/>
              </a:rPr>
              <a:t>; Registers</a:t>
            </a:r>
          </a:p>
          <a:p>
            <a:r>
              <a:rPr lang="en-US" sz="1200" dirty="0">
                <a:cs typeface="+mn-cs"/>
              </a:rPr>
              <a:t>;	 ax</a:t>
            </a:r>
          </a:p>
          <a:p>
            <a:r>
              <a:rPr lang="en-US" sz="1200" dirty="0">
                <a:cs typeface="+mn-cs"/>
              </a:rPr>
              <a:t>;-------------------------------------------</a:t>
            </a:r>
          </a:p>
          <a:p>
            <a:r>
              <a:rPr lang="en-US" sz="1200" dirty="0">
                <a:cs typeface="+mn-cs"/>
              </a:rPr>
              <a:t>Macro </a:t>
            </a:r>
            <a:r>
              <a:rPr lang="en-US" sz="1200" dirty="0" err="1">
                <a:cs typeface="+mn-cs"/>
              </a:rPr>
              <a:t>ShowPic</a:t>
            </a:r>
            <a:r>
              <a:rPr lang="en-US" sz="1200" dirty="0">
                <a:cs typeface="+mn-cs"/>
              </a:rPr>
              <a:t> file</a:t>
            </a:r>
          </a:p>
          <a:p>
            <a:r>
              <a:rPr lang="en-US" sz="1200" dirty="0">
                <a:cs typeface="+mn-cs"/>
              </a:rPr>
              <a:t>        mov [</a:t>
            </a:r>
            <a:r>
              <a:rPr lang="en-US" sz="1200" dirty="0" err="1">
                <a:cs typeface="+mn-cs"/>
              </a:rPr>
              <a:t>StartPcxX</a:t>
            </a:r>
            <a:r>
              <a:rPr lang="en-US" sz="1200" dirty="0">
                <a:cs typeface="+mn-cs"/>
              </a:rPr>
              <a:t>], 0d</a:t>
            </a:r>
          </a:p>
          <a:p>
            <a:r>
              <a:rPr lang="en-US" sz="1200" dirty="0">
                <a:cs typeface="+mn-cs"/>
              </a:rPr>
              <a:t>        mov [</a:t>
            </a:r>
            <a:r>
              <a:rPr lang="en-US" sz="1200" dirty="0" err="1">
                <a:cs typeface="+mn-cs"/>
              </a:rPr>
              <a:t>StartPcxY</a:t>
            </a:r>
            <a:r>
              <a:rPr lang="en-US" sz="1200" dirty="0">
                <a:cs typeface="+mn-cs"/>
              </a:rPr>
              <a:t>], 0d</a:t>
            </a:r>
          </a:p>
          <a:p>
            <a:r>
              <a:rPr lang="en-US" sz="1200" dirty="0">
                <a:cs typeface="+mn-cs"/>
              </a:rPr>
              <a:t>        PCX </a:t>
            </a:r>
            <a:r>
              <a:rPr lang="en-US" sz="1200" dirty="0" err="1">
                <a:cs typeface="+mn-cs"/>
              </a:rPr>
              <a:t>StartPcxX</a:t>
            </a:r>
            <a:r>
              <a:rPr lang="en-US" sz="1200" dirty="0">
                <a:cs typeface="+mn-cs"/>
              </a:rPr>
              <a:t>, </a:t>
            </a:r>
            <a:r>
              <a:rPr lang="en-US" sz="1200" dirty="0" err="1">
                <a:cs typeface="+mn-cs"/>
              </a:rPr>
              <a:t>StartPcxY</a:t>
            </a:r>
            <a:r>
              <a:rPr lang="en-US" sz="1200" dirty="0">
                <a:cs typeface="+mn-cs"/>
              </a:rPr>
              <a:t>, file</a:t>
            </a:r>
          </a:p>
          <a:p>
            <a:r>
              <a:rPr lang="en-US" sz="1200" dirty="0">
                <a:cs typeface="+mn-cs"/>
              </a:rPr>
              <a:t>		mov ah,0ch</a:t>
            </a:r>
          </a:p>
          <a:p>
            <a:r>
              <a:rPr lang="en-US" sz="1200" dirty="0">
                <a:cs typeface="+mn-cs"/>
              </a:rPr>
              <a:t>		mov al,07h</a:t>
            </a:r>
          </a:p>
          <a:p>
            <a:r>
              <a:rPr lang="en-US" sz="1200" dirty="0">
                <a:cs typeface="+mn-cs"/>
              </a:rPr>
              <a:t>		int 21h</a:t>
            </a:r>
          </a:p>
          <a:p>
            <a:r>
              <a:rPr lang="en-US" sz="1200" dirty="0">
                <a:cs typeface="+mn-cs"/>
              </a:rPr>
              <a:t>		;mov ah,00</a:t>
            </a:r>
          </a:p>
          <a:p>
            <a:r>
              <a:rPr lang="en-US" sz="1200" dirty="0">
                <a:cs typeface="+mn-cs"/>
              </a:rPr>
              <a:t>		;int 16h</a:t>
            </a:r>
          </a:p>
          <a:p>
            <a:r>
              <a:rPr lang="en-US" sz="1200" dirty="0">
                <a:cs typeface="+mn-cs"/>
              </a:rPr>
              <a:t>ENDM </a:t>
            </a:r>
            <a:r>
              <a:rPr lang="en-US" sz="1200" dirty="0" err="1">
                <a:cs typeface="+mn-cs"/>
              </a:rPr>
              <a:t>ShowPic</a:t>
            </a:r>
            <a:r>
              <a:rPr lang="en-US" sz="1200" dirty="0">
                <a:cs typeface="+mn-cs"/>
              </a:rPr>
              <a:t> file</a:t>
            </a:r>
            <a:endParaRPr lang="he-IL" sz="12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9412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383B0441-ED6E-45F2-A592-95F4A50A377D}"/>
              </a:ext>
            </a:extLst>
          </p:cNvPr>
          <p:cNvSpPr txBox="1">
            <a:spLocks/>
          </p:cNvSpPr>
          <p:nvPr/>
        </p:nvSpPr>
        <p:spPr>
          <a:xfrm>
            <a:off x="11951" y="3414510"/>
            <a:ext cx="6947649" cy="8464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684063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269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cs typeface="+mn-cs"/>
              </a:rPr>
              <a:t>;-------------------------------------------</a:t>
            </a:r>
          </a:p>
          <a:p>
            <a:r>
              <a:rPr lang="en-US" sz="1200" dirty="0">
                <a:cs typeface="+mn-cs"/>
              </a:rPr>
              <a:t>; PCX - Show </a:t>
            </a:r>
            <a:r>
              <a:rPr lang="en-US" sz="1200" dirty="0" err="1">
                <a:cs typeface="+mn-cs"/>
              </a:rPr>
              <a:t>pcx</a:t>
            </a:r>
            <a:endParaRPr lang="en-US" sz="1200" dirty="0">
              <a:cs typeface="+mn-cs"/>
            </a:endParaRPr>
          </a:p>
          <a:p>
            <a:r>
              <a:rPr lang="en-US" sz="1200" dirty="0">
                <a:cs typeface="+mn-cs"/>
              </a:rPr>
              <a:t>;-------------------------------------------</a:t>
            </a:r>
          </a:p>
          <a:p>
            <a:r>
              <a:rPr lang="en-US" sz="1200" dirty="0">
                <a:cs typeface="+mn-cs"/>
              </a:rPr>
              <a:t>; Input:</a:t>
            </a:r>
          </a:p>
          <a:p>
            <a:r>
              <a:rPr lang="en-US" sz="1200" dirty="0">
                <a:cs typeface="+mn-cs"/>
              </a:rPr>
              <a:t>; 	</a:t>
            </a:r>
            <a:r>
              <a:rPr lang="en-US" sz="1200" dirty="0" err="1">
                <a:cs typeface="+mn-cs"/>
              </a:rPr>
              <a:t>StartX,StartY,fName</a:t>
            </a:r>
            <a:endParaRPr lang="en-US" sz="1200" dirty="0">
              <a:cs typeface="+mn-cs"/>
            </a:endParaRPr>
          </a:p>
          <a:p>
            <a:r>
              <a:rPr lang="en-US" sz="1200" dirty="0">
                <a:cs typeface="+mn-cs"/>
              </a:rPr>
              <a:t>; Output:</a:t>
            </a:r>
          </a:p>
          <a:p>
            <a:r>
              <a:rPr lang="en-US" sz="1200" dirty="0">
                <a:cs typeface="+mn-cs"/>
              </a:rPr>
              <a:t>; 	</a:t>
            </a:r>
            <a:r>
              <a:rPr lang="en-US" sz="1200" dirty="0" err="1">
                <a:cs typeface="+mn-cs"/>
              </a:rPr>
              <a:t>Pcx</a:t>
            </a:r>
            <a:endParaRPr lang="en-US" sz="1200" dirty="0">
              <a:cs typeface="+mn-cs"/>
            </a:endParaRPr>
          </a:p>
          <a:p>
            <a:r>
              <a:rPr lang="en-US" sz="1200" dirty="0">
                <a:cs typeface="+mn-cs"/>
              </a:rPr>
              <a:t>; Registers</a:t>
            </a:r>
          </a:p>
          <a:p>
            <a:r>
              <a:rPr lang="en-US" sz="1200" dirty="0">
                <a:cs typeface="+mn-cs"/>
              </a:rPr>
              <a:t>;	 AX, dx</a:t>
            </a:r>
          </a:p>
          <a:p>
            <a:r>
              <a:rPr lang="en-US" sz="1200" dirty="0">
                <a:cs typeface="+mn-cs"/>
              </a:rPr>
              <a:t>;-------------------------------------------</a:t>
            </a:r>
          </a:p>
          <a:p>
            <a:r>
              <a:rPr lang="en-US" sz="1200" dirty="0">
                <a:cs typeface="+mn-cs"/>
              </a:rPr>
              <a:t>MACRO PCX </a:t>
            </a:r>
            <a:r>
              <a:rPr lang="en-US" sz="1200" dirty="0" err="1">
                <a:cs typeface="+mn-cs"/>
              </a:rPr>
              <a:t>StartX</a:t>
            </a:r>
            <a:r>
              <a:rPr lang="en-US" sz="1200" dirty="0">
                <a:cs typeface="+mn-cs"/>
              </a:rPr>
              <a:t>, </a:t>
            </a:r>
            <a:r>
              <a:rPr lang="en-US" sz="1200" dirty="0" err="1">
                <a:cs typeface="+mn-cs"/>
              </a:rPr>
              <a:t>StartY</a:t>
            </a:r>
            <a:r>
              <a:rPr lang="en-US" sz="1200" dirty="0">
                <a:cs typeface="+mn-cs"/>
              </a:rPr>
              <a:t>, </a:t>
            </a:r>
            <a:r>
              <a:rPr lang="en-US" sz="1200" dirty="0" err="1">
                <a:cs typeface="+mn-cs"/>
              </a:rPr>
              <a:t>fName</a:t>
            </a:r>
            <a:endParaRPr lang="en-US" sz="1200" dirty="0">
              <a:cs typeface="+mn-cs"/>
            </a:endParaRPr>
          </a:p>
          <a:p>
            <a:r>
              <a:rPr lang="en-US" sz="1200" dirty="0">
                <a:cs typeface="+mn-cs"/>
              </a:rPr>
              <a:t>        mov ax, [</a:t>
            </a:r>
            <a:r>
              <a:rPr lang="en-US" sz="1200" dirty="0" err="1">
                <a:cs typeface="+mn-cs"/>
              </a:rPr>
              <a:t>StartX</a:t>
            </a:r>
            <a:r>
              <a:rPr lang="en-US" sz="1200" dirty="0">
                <a:cs typeface="+mn-cs"/>
              </a:rPr>
              <a:t>]</a:t>
            </a:r>
          </a:p>
          <a:p>
            <a:r>
              <a:rPr lang="en-US" sz="1200" dirty="0">
                <a:cs typeface="+mn-cs"/>
              </a:rPr>
              <a:t>        mov [</a:t>
            </a:r>
            <a:r>
              <a:rPr lang="en-US" sz="1200" dirty="0" err="1">
                <a:cs typeface="+mn-cs"/>
              </a:rPr>
              <a:t>Point_X</a:t>
            </a:r>
            <a:r>
              <a:rPr lang="en-US" sz="1200" dirty="0">
                <a:cs typeface="+mn-cs"/>
              </a:rPr>
              <a:t>], ax</a:t>
            </a:r>
          </a:p>
          <a:p>
            <a:r>
              <a:rPr lang="en-US" sz="1200" dirty="0">
                <a:cs typeface="+mn-cs"/>
              </a:rPr>
              <a:t>        mov ax, [</a:t>
            </a:r>
            <a:r>
              <a:rPr lang="en-US" sz="1200" dirty="0" err="1">
                <a:cs typeface="+mn-cs"/>
              </a:rPr>
              <a:t>StartY</a:t>
            </a:r>
            <a:r>
              <a:rPr lang="en-US" sz="1200" dirty="0">
                <a:cs typeface="+mn-cs"/>
              </a:rPr>
              <a:t>]</a:t>
            </a:r>
          </a:p>
          <a:p>
            <a:r>
              <a:rPr lang="en-US" sz="1200" dirty="0">
                <a:cs typeface="+mn-cs"/>
              </a:rPr>
              <a:t>        mov [</a:t>
            </a:r>
            <a:r>
              <a:rPr lang="en-US" sz="1200" dirty="0" err="1">
                <a:cs typeface="+mn-cs"/>
              </a:rPr>
              <a:t>Point_Y</a:t>
            </a:r>
            <a:r>
              <a:rPr lang="en-US" sz="1200" dirty="0">
                <a:cs typeface="+mn-cs"/>
              </a:rPr>
              <a:t>], ax</a:t>
            </a:r>
          </a:p>
          <a:p>
            <a:r>
              <a:rPr lang="en-US" sz="1200" dirty="0">
                <a:cs typeface="+mn-cs"/>
              </a:rPr>
              <a:t>        mov dx, offset </a:t>
            </a:r>
            <a:r>
              <a:rPr lang="en-US" sz="1200" dirty="0" err="1">
                <a:cs typeface="+mn-cs"/>
              </a:rPr>
              <a:t>fName</a:t>
            </a:r>
            <a:endParaRPr lang="en-US" sz="1200" dirty="0">
              <a:cs typeface="+mn-cs"/>
            </a:endParaRPr>
          </a:p>
          <a:p>
            <a:r>
              <a:rPr lang="en-US" sz="1200" dirty="0">
                <a:cs typeface="+mn-cs"/>
              </a:rPr>
              <a:t>        call </a:t>
            </a:r>
            <a:r>
              <a:rPr lang="en-US" sz="1200" dirty="0" err="1">
                <a:cs typeface="+mn-cs"/>
              </a:rPr>
              <a:t>ShowPCXFile</a:t>
            </a:r>
            <a:endParaRPr lang="en-US" sz="1200" dirty="0">
              <a:cs typeface="+mn-cs"/>
            </a:endParaRPr>
          </a:p>
          <a:p>
            <a:r>
              <a:rPr lang="en-US" sz="1200" dirty="0">
                <a:cs typeface="+mn-cs"/>
              </a:rPr>
              <a:t>ENDM PCX</a:t>
            </a:r>
          </a:p>
          <a:p>
            <a:endParaRPr lang="en-US" sz="1200" dirty="0">
              <a:cs typeface="+mn-cs"/>
            </a:endParaRPr>
          </a:p>
          <a:p>
            <a:r>
              <a:rPr lang="en-US" sz="1200" dirty="0">
                <a:cs typeface="+mn-cs"/>
              </a:rPr>
              <a:t>	STACK 256</a:t>
            </a:r>
          </a:p>
          <a:p>
            <a:r>
              <a:rPr lang="en-US" sz="1200" dirty="0">
                <a:cs typeface="+mn-cs"/>
              </a:rPr>
              <a:t>	</a:t>
            </a:r>
          </a:p>
          <a:p>
            <a:r>
              <a:rPr lang="en-US" sz="1200" dirty="0">
                <a:cs typeface="+mn-cs"/>
              </a:rPr>
              <a:t>	    </a:t>
            </a:r>
            <a:r>
              <a:rPr lang="en-US" sz="1200" dirty="0" err="1">
                <a:cs typeface="+mn-cs"/>
              </a:rPr>
              <a:t>ScreenRam</a:t>
            </a:r>
            <a:r>
              <a:rPr lang="en-US" sz="1200" dirty="0">
                <a:cs typeface="+mn-cs"/>
              </a:rPr>
              <a:t>    	 </a:t>
            </a:r>
            <a:r>
              <a:rPr lang="en-US" sz="1200" dirty="0" err="1">
                <a:cs typeface="+mn-cs"/>
              </a:rPr>
              <a:t>equ</a:t>
            </a:r>
            <a:r>
              <a:rPr lang="en-US" sz="1200" dirty="0">
                <a:cs typeface="+mn-cs"/>
              </a:rPr>
              <a:t> 0A000h</a:t>
            </a:r>
          </a:p>
          <a:p>
            <a:r>
              <a:rPr lang="en-US" sz="1200" dirty="0">
                <a:cs typeface="+mn-cs"/>
              </a:rPr>
              <a:t>	    Player1W  	     </a:t>
            </a:r>
            <a:r>
              <a:rPr lang="en-US" sz="1200" dirty="0" err="1">
                <a:cs typeface="+mn-cs"/>
              </a:rPr>
              <a:t>equ</a:t>
            </a:r>
            <a:r>
              <a:rPr lang="en-US" sz="1200" dirty="0">
                <a:cs typeface="+mn-cs"/>
              </a:rPr>
              <a:t> 21</a:t>
            </a:r>
          </a:p>
          <a:p>
            <a:r>
              <a:rPr lang="en-US" sz="1200" dirty="0">
                <a:cs typeface="+mn-cs"/>
              </a:rPr>
              <a:t>	    Player1H   	     </a:t>
            </a:r>
            <a:r>
              <a:rPr lang="en-US" sz="1200" dirty="0" err="1">
                <a:cs typeface="+mn-cs"/>
              </a:rPr>
              <a:t>equ</a:t>
            </a:r>
            <a:r>
              <a:rPr lang="en-US" sz="1200" dirty="0">
                <a:cs typeface="+mn-cs"/>
              </a:rPr>
              <a:t> 24</a:t>
            </a:r>
          </a:p>
          <a:p>
            <a:r>
              <a:rPr lang="en-US" sz="1200" dirty="0">
                <a:cs typeface="+mn-cs"/>
              </a:rPr>
              <a:t>	    </a:t>
            </a:r>
            <a:r>
              <a:rPr lang="en-US" sz="1200" dirty="0" err="1">
                <a:cs typeface="+mn-cs"/>
              </a:rPr>
              <a:t>TransporentColor</a:t>
            </a:r>
            <a:r>
              <a:rPr lang="en-US" sz="1200" dirty="0">
                <a:cs typeface="+mn-cs"/>
              </a:rPr>
              <a:t> </a:t>
            </a:r>
            <a:r>
              <a:rPr lang="en-US" sz="1200" dirty="0" err="1">
                <a:cs typeface="+mn-cs"/>
              </a:rPr>
              <a:t>equ</a:t>
            </a:r>
            <a:r>
              <a:rPr lang="en-US" sz="1200" dirty="0">
                <a:cs typeface="+mn-cs"/>
              </a:rPr>
              <a:t> 15</a:t>
            </a:r>
          </a:p>
          <a:p>
            <a:r>
              <a:rPr lang="en-US" sz="1200" dirty="0">
                <a:cs typeface="+mn-cs"/>
              </a:rPr>
              <a:t>		</a:t>
            </a:r>
          </a:p>
          <a:p>
            <a:r>
              <a:rPr lang="en-US" sz="1200" dirty="0">
                <a:cs typeface="+mn-cs"/>
              </a:rPr>
              <a:t>		</a:t>
            </a:r>
          </a:p>
          <a:p>
            <a:r>
              <a:rPr lang="en-US" sz="1200" dirty="0">
                <a:cs typeface="+mn-cs"/>
              </a:rPr>
              <a:t>	</a:t>
            </a:r>
          </a:p>
          <a:p>
            <a:r>
              <a:rPr lang="en-US" sz="1200" dirty="0">
                <a:cs typeface="+mn-cs"/>
              </a:rPr>
              <a:t>		</a:t>
            </a:r>
            <a:r>
              <a:rPr lang="en-US" sz="1200" dirty="0" err="1">
                <a:cs typeface="+mn-cs"/>
              </a:rPr>
              <a:t>PongW</a:t>
            </a:r>
            <a:r>
              <a:rPr lang="en-US" sz="1200" dirty="0">
                <a:cs typeface="+mn-cs"/>
              </a:rPr>
              <a:t>			 </a:t>
            </a:r>
            <a:r>
              <a:rPr lang="en-US" sz="1200" dirty="0" err="1">
                <a:cs typeface="+mn-cs"/>
              </a:rPr>
              <a:t>equ</a:t>
            </a:r>
            <a:r>
              <a:rPr lang="en-US" sz="1200" dirty="0">
                <a:cs typeface="+mn-cs"/>
              </a:rPr>
              <a:t> 10 </a:t>
            </a:r>
          </a:p>
          <a:p>
            <a:r>
              <a:rPr lang="en-US" sz="1200" dirty="0">
                <a:cs typeface="+mn-cs"/>
              </a:rPr>
              <a:t>		</a:t>
            </a:r>
            <a:r>
              <a:rPr lang="en-US" sz="1200" dirty="0" err="1">
                <a:cs typeface="+mn-cs"/>
              </a:rPr>
              <a:t>PongH</a:t>
            </a:r>
            <a:r>
              <a:rPr lang="en-US" sz="1200" dirty="0">
                <a:cs typeface="+mn-cs"/>
              </a:rPr>
              <a:t>            </a:t>
            </a:r>
            <a:r>
              <a:rPr lang="en-US" sz="1200" dirty="0" err="1">
                <a:cs typeface="+mn-cs"/>
              </a:rPr>
              <a:t>equ</a:t>
            </a:r>
            <a:r>
              <a:rPr lang="en-US" sz="1200" dirty="0">
                <a:cs typeface="+mn-cs"/>
              </a:rPr>
              <a:t> 40</a:t>
            </a:r>
          </a:p>
          <a:p>
            <a:r>
              <a:rPr lang="en-US" sz="1200" dirty="0">
                <a:cs typeface="+mn-cs"/>
              </a:rPr>
              <a:t>	DATASEG</a:t>
            </a:r>
          </a:p>
          <a:p>
            <a:r>
              <a:rPr lang="en-US" sz="1200" dirty="0">
                <a:cs typeface="+mn-cs"/>
              </a:rPr>
              <a:t>		</a:t>
            </a:r>
          </a:p>
          <a:p>
            <a:r>
              <a:rPr lang="en-US" sz="1200" dirty="0">
                <a:cs typeface="+mn-cs"/>
              </a:rPr>
              <a:t>		</a:t>
            </a:r>
            <a:r>
              <a:rPr lang="en-US" sz="1200" dirty="0" err="1">
                <a:cs typeface="+mn-cs"/>
              </a:rPr>
              <a:t>KeyC</a:t>
            </a:r>
            <a:r>
              <a:rPr lang="en-US" sz="1200" dirty="0">
                <a:cs typeface="+mn-cs"/>
              </a:rPr>
              <a:t>             DW ?</a:t>
            </a:r>
          </a:p>
          <a:p>
            <a:r>
              <a:rPr lang="en-US" sz="1200" dirty="0">
                <a:cs typeface="+mn-cs"/>
              </a:rPr>
              <a:t>		</a:t>
            </a:r>
            <a:r>
              <a:rPr lang="en-US" sz="1200" dirty="0" err="1">
                <a:cs typeface="+mn-cs"/>
              </a:rPr>
              <a:t>RightDown</a:t>
            </a:r>
            <a:r>
              <a:rPr lang="en-US" sz="1200" dirty="0">
                <a:cs typeface="+mn-cs"/>
              </a:rPr>
              <a:t>        DB 77</a:t>
            </a:r>
          </a:p>
          <a:p>
            <a:r>
              <a:rPr lang="en-US" sz="1200" dirty="0">
                <a:cs typeface="+mn-cs"/>
              </a:rPr>
              <a:t>	    </a:t>
            </a:r>
            <a:r>
              <a:rPr lang="en-US" sz="1200" dirty="0" err="1">
                <a:cs typeface="+mn-cs"/>
              </a:rPr>
              <a:t>LeftDown</a:t>
            </a:r>
            <a:r>
              <a:rPr lang="en-US" sz="1200" dirty="0">
                <a:cs typeface="+mn-cs"/>
              </a:rPr>
              <a:t>  	     DB 75</a:t>
            </a:r>
          </a:p>
          <a:p>
            <a:r>
              <a:rPr lang="en-US" sz="1200" dirty="0">
                <a:cs typeface="+mn-cs"/>
              </a:rPr>
              <a:t>        </a:t>
            </a:r>
            <a:r>
              <a:rPr lang="en-US" sz="1200" dirty="0" err="1">
                <a:cs typeface="+mn-cs"/>
              </a:rPr>
              <a:t>UpDown</a:t>
            </a:r>
            <a:r>
              <a:rPr lang="en-US" sz="1200" dirty="0">
                <a:cs typeface="+mn-cs"/>
              </a:rPr>
              <a:t>           DB 72</a:t>
            </a:r>
          </a:p>
          <a:p>
            <a:r>
              <a:rPr lang="en-US" sz="1200" dirty="0">
                <a:cs typeface="+mn-cs"/>
              </a:rPr>
              <a:t>        </a:t>
            </a:r>
            <a:r>
              <a:rPr lang="en-US" sz="1200" dirty="0" err="1">
                <a:cs typeface="+mn-cs"/>
              </a:rPr>
              <a:t>DownDown</a:t>
            </a:r>
            <a:r>
              <a:rPr lang="en-US" sz="1200" dirty="0">
                <a:cs typeface="+mn-cs"/>
              </a:rPr>
              <a:t>  	     DB 80</a:t>
            </a:r>
          </a:p>
          <a:p>
            <a:r>
              <a:rPr lang="en-US" sz="1200" dirty="0">
                <a:cs typeface="+mn-cs"/>
              </a:rPr>
              <a:t>        </a:t>
            </a:r>
            <a:r>
              <a:rPr lang="en-US" sz="1200" dirty="0" err="1">
                <a:cs typeface="+mn-cs"/>
              </a:rPr>
              <a:t>DownUp</a:t>
            </a:r>
            <a:r>
              <a:rPr lang="en-US" sz="1200" dirty="0">
                <a:cs typeface="+mn-cs"/>
              </a:rPr>
              <a:t>  	     DB ‬11010000b</a:t>
            </a:r>
          </a:p>
          <a:p>
            <a:r>
              <a:rPr lang="en-US" sz="1200" dirty="0">
                <a:cs typeface="+mn-cs"/>
              </a:rPr>
              <a:t>	    </a:t>
            </a:r>
            <a:r>
              <a:rPr lang="en-US" sz="1200" dirty="0" err="1">
                <a:cs typeface="+mn-cs"/>
              </a:rPr>
              <a:t>SpaceDown</a:t>
            </a:r>
            <a:r>
              <a:rPr lang="en-US" sz="1200" dirty="0">
                <a:cs typeface="+mn-cs"/>
              </a:rPr>
              <a:t>        DB 39h</a:t>
            </a:r>
          </a:p>
          <a:p>
            <a:r>
              <a:rPr lang="en-US" sz="1200" dirty="0">
                <a:cs typeface="+mn-cs"/>
              </a:rPr>
              <a:t>	    </a:t>
            </a:r>
            <a:r>
              <a:rPr lang="en-US" sz="1200" dirty="0" err="1">
                <a:cs typeface="+mn-cs"/>
              </a:rPr>
              <a:t>ZDown</a:t>
            </a:r>
            <a:r>
              <a:rPr lang="en-US" sz="1200" dirty="0">
                <a:cs typeface="+mn-cs"/>
              </a:rPr>
              <a:t>            DB 2Ch</a:t>
            </a:r>
          </a:p>
          <a:p>
            <a:r>
              <a:rPr lang="en-US" sz="1200" dirty="0">
                <a:cs typeface="+mn-cs"/>
              </a:rPr>
              <a:t>	    </a:t>
            </a:r>
            <a:r>
              <a:rPr lang="en-US" sz="1200" dirty="0" err="1">
                <a:cs typeface="+mn-cs"/>
              </a:rPr>
              <a:t>ZUp</a:t>
            </a:r>
            <a:r>
              <a:rPr lang="en-US" sz="1200" dirty="0">
                <a:cs typeface="+mn-cs"/>
              </a:rPr>
              <a:t>              DB 0ACh</a:t>
            </a:r>
          </a:p>
          <a:p>
            <a:r>
              <a:rPr lang="en-US" sz="1200" dirty="0">
                <a:cs typeface="+mn-cs"/>
              </a:rPr>
              <a:t>		</a:t>
            </a:r>
            <a:r>
              <a:rPr lang="en-US" sz="1200" dirty="0" err="1">
                <a:cs typeface="+mn-cs"/>
              </a:rPr>
              <a:t>RightUP</a:t>
            </a:r>
            <a:r>
              <a:rPr lang="en-US" sz="1200" dirty="0">
                <a:cs typeface="+mn-cs"/>
              </a:rPr>
              <a:t>  		 DB 11001101b</a:t>
            </a:r>
          </a:p>
          <a:p>
            <a:r>
              <a:rPr lang="en-US" sz="1200" dirty="0">
                <a:cs typeface="+mn-cs"/>
              </a:rPr>
              <a:t>        </a:t>
            </a:r>
            <a:r>
              <a:rPr lang="en-US" sz="1200" dirty="0" err="1">
                <a:cs typeface="+mn-cs"/>
              </a:rPr>
              <a:t>LeftUP</a:t>
            </a:r>
            <a:r>
              <a:rPr lang="en-US" sz="1200" dirty="0">
                <a:cs typeface="+mn-cs"/>
              </a:rPr>
              <a:t>   		 DB 11001011b</a:t>
            </a:r>
          </a:p>
          <a:p>
            <a:r>
              <a:rPr lang="en-US" sz="1200" dirty="0">
                <a:cs typeface="+mn-cs"/>
              </a:rPr>
              <a:t>		</a:t>
            </a:r>
          </a:p>
          <a:p>
            <a:r>
              <a:rPr lang="en-US" sz="1200" dirty="0">
                <a:cs typeface="+mn-cs"/>
              </a:rPr>
              <a:t>		</a:t>
            </a:r>
            <a:r>
              <a:rPr lang="en-US" sz="1200" dirty="0" err="1">
                <a:cs typeface="+mn-cs"/>
              </a:rPr>
              <a:t>ErrorMsg</a:t>
            </a:r>
            <a:r>
              <a:rPr lang="en-US" sz="1200" dirty="0">
                <a:cs typeface="+mn-cs"/>
              </a:rPr>
              <a:t>         DB 'There Is A Problem To Show The File$'</a:t>
            </a:r>
          </a:p>
          <a:p>
            <a:r>
              <a:rPr lang="en-US" sz="1200" dirty="0">
                <a:cs typeface="+mn-cs"/>
              </a:rPr>
              <a:t>		Handle           DW ?</a:t>
            </a:r>
          </a:p>
          <a:p>
            <a:r>
              <a:rPr lang="en-US" sz="1200" dirty="0">
                <a:cs typeface="+mn-cs"/>
              </a:rPr>
              <a:t>		File             DB 'Map.bmp',0</a:t>
            </a:r>
          </a:p>
          <a:p>
            <a:r>
              <a:rPr lang="en-US" sz="1200" dirty="0">
                <a:cs typeface="+mn-cs"/>
              </a:rPr>
              <a:t>		</a:t>
            </a:r>
            <a:r>
              <a:rPr lang="en-US" sz="1200" dirty="0" err="1">
                <a:cs typeface="+mn-cs"/>
              </a:rPr>
              <a:t>TrexMap</a:t>
            </a:r>
            <a:r>
              <a:rPr lang="en-US" sz="1200" dirty="0">
                <a:cs typeface="+mn-cs"/>
              </a:rPr>
              <a:t>          DB 'TrexMap.bmp',0</a:t>
            </a:r>
          </a:p>
          <a:p>
            <a:r>
              <a:rPr lang="en-US" sz="1200" dirty="0">
                <a:cs typeface="+mn-cs"/>
              </a:rPr>
              <a:t>		Index            DD ?</a:t>
            </a:r>
          </a:p>
          <a:p>
            <a:r>
              <a:rPr lang="en-US" sz="1200" dirty="0">
                <a:cs typeface="+mn-cs"/>
              </a:rPr>
              <a:t>		X                DW 0</a:t>
            </a:r>
          </a:p>
          <a:p>
            <a:r>
              <a:rPr lang="en-US" sz="1200" dirty="0">
                <a:cs typeface="+mn-cs"/>
              </a:rPr>
              <a:t>		Y                DW 0</a:t>
            </a:r>
          </a:p>
          <a:p>
            <a:r>
              <a:rPr lang="en-US" sz="1200" dirty="0">
                <a:cs typeface="+mn-cs"/>
              </a:rPr>
              <a:t>		</a:t>
            </a:r>
            <a:r>
              <a:rPr lang="en-US" sz="1200" dirty="0" err="1">
                <a:cs typeface="+mn-cs"/>
              </a:rPr>
              <a:t>CurrentY</a:t>
            </a:r>
            <a:r>
              <a:rPr lang="en-US" sz="1200" dirty="0">
                <a:cs typeface="+mn-cs"/>
              </a:rPr>
              <a:t>         DW 0</a:t>
            </a:r>
          </a:p>
          <a:p>
            <a:r>
              <a:rPr lang="en-US" sz="1200" dirty="0">
                <a:cs typeface="+mn-cs"/>
              </a:rPr>
              <a:t>		</a:t>
            </a:r>
            <a:r>
              <a:rPr lang="en-US" sz="1200" dirty="0" err="1">
                <a:cs typeface="+mn-cs"/>
              </a:rPr>
              <a:t>XScreen</a:t>
            </a:r>
            <a:r>
              <a:rPr lang="en-US" sz="1200" dirty="0">
                <a:cs typeface="+mn-cs"/>
              </a:rPr>
              <a:t>          DW 0</a:t>
            </a:r>
          </a:p>
          <a:p>
            <a:r>
              <a:rPr lang="en-US" sz="1200" dirty="0">
                <a:cs typeface="+mn-cs"/>
              </a:rPr>
              <a:t>		</a:t>
            </a:r>
            <a:r>
              <a:rPr lang="en-US" sz="1200" dirty="0" err="1">
                <a:cs typeface="+mn-cs"/>
              </a:rPr>
              <a:t>YScreen</a:t>
            </a:r>
            <a:r>
              <a:rPr lang="en-US" sz="1200" dirty="0">
                <a:cs typeface="+mn-cs"/>
              </a:rPr>
              <a:t>          DW 0</a:t>
            </a:r>
          </a:p>
          <a:p>
            <a:r>
              <a:rPr lang="en-US" sz="1200" dirty="0">
                <a:cs typeface="+mn-cs"/>
              </a:rPr>
              <a:t>		Weight           DW 0</a:t>
            </a:r>
          </a:p>
          <a:p>
            <a:r>
              <a:rPr lang="en-US" sz="1200" dirty="0">
                <a:cs typeface="+mn-cs"/>
              </a:rPr>
              <a:t>		Lines            DB 0</a:t>
            </a:r>
          </a:p>
          <a:p>
            <a:r>
              <a:rPr lang="en-US" sz="1200" dirty="0">
                <a:cs typeface="+mn-cs"/>
              </a:rPr>
              <a:t>		</a:t>
            </a:r>
            <a:r>
              <a:rPr lang="en-US" sz="1200" dirty="0" err="1">
                <a:cs typeface="+mn-cs"/>
              </a:rPr>
              <a:t>WidthPic</a:t>
            </a:r>
            <a:r>
              <a:rPr lang="en-US" sz="1200" dirty="0">
                <a:cs typeface="+mn-cs"/>
              </a:rPr>
              <a:t>         DD 1920</a:t>
            </a:r>
            <a:endParaRPr lang="he-IL" sz="12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48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79409A-7A1C-498B-90AF-EC39EA70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560" dirty="0"/>
              <a:t>איך לשחק בפרויקט?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14F696E-4AD9-4CA2-BBE5-B1B4370F3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031" y="3798470"/>
            <a:ext cx="6129507" cy="78406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520" dirty="0"/>
              <a:t>1.להוריד </a:t>
            </a:r>
            <a:r>
              <a:rPr lang="en-US" sz="1520" dirty="0" err="1"/>
              <a:t>DosBox</a:t>
            </a:r>
            <a:r>
              <a:rPr lang="en-US" sz="1520" dirty="0"/>
              <a:t> </a:t>
            </a:r>
            <a:r>
              <a:rPr lang="he-IL" sz="1520" dirty="0"/>
              <a:t> מהאתר הבא </a:t>
            </a:r>
            <a:r>
              <a:rPr lang="en-US" sz="1520" dirty="0">
                <a:hlinkClick r:id="rId2"/>
              </a:rPr>
              <a:t>https://www.dosbox.com/</a:t>
            </a:r>
            <a:endParaRPr lang="he-IL" sz="1520" dirty="0"/>
          </a:p>
          <a:p>
            <a:pPr marL="0" indent="0">
              <a:buNone/>
            </a:pPr>
            <a:endParaRPr lang="he-IL" sz="1520" dirty="0"/>
          </a:p>
          <a:p>
            <a:pPr marL="0" indent="0">
              <a:buNone/>
            </a:pPr>
            <a:endParaRPr lang="he-IL" sz="1520" dirty="0"/>
          </a:p>
          <a:p>
            <a:pPr marL="0" indent="0">
              <a:buNone/>
            </a:pPr>
            <a:endParaRPr lang="he-IL" sz="1520" dirty="0"/>
          </a:p>
          <a:p>
            <a:pPr marL="0" indent="0">
              <a:buNone/>
            </a:pPr>
            <a:endParaRPr lang="he-IL" sz="1520" dirty="0"/>
          </a:p>
          <a:p>
            <a:pPr marL="0" indent="0">
              <a:buNone/>
            </a:pPr>
            <a:endParaRPr lang="he-IL" sz="1520" dirty="0"/>
          </a:p>
          <a:p>
            <a:pPr marL="0" indent="0">
              <a:buNone/>
            </a:pPr>
            <a:endParaRPr lang="he-IL" sz="1520" dirty="0"/>
          </a:p>
          <a:p>
            <a:pPr marL="0" indent="0">
              <a:buNone/>
            </a:pPr>
            <a:endParaRPr lang="he-IL" sz="1520" dirty="0"/>
          </a:p>
          <a:p>
            <a:pPr marL="0" indent="0">
              <a:buNone/>
            </a:pPr>
            <a:endParaRPr lang="he-IL" sz="1520" dirty="0"/>
          </a:p>
          <a:p>
            <a:pPr marL="0" indent="0">
              <a:buNone/>
            </a:pPr>
            <a:endParaRPr lang="he-IL" sz="1520" dirty="0"/>
          </a:p>
          <a:p>
            <a:pPr marL="0" indent="0">
              <a:buNone/>
            </a:pPr>
            <a:endParaRPr lang="he-IL" sz="1520" dirty="0"/>
          </a:p>
          <a:p>
            <a:pPr marL="0" indent="0">
              <a:buNone/>
            </a:pPr>
            <a:endParaRPr lang="he-IL" sz="1520" dirty="0"/>
          </a:p>
          <a:p>
            <a:pPr marL="0" indent="0">
              <a:buNone/>
            </a:pPr>
            <a:endParaRPr lang="he-IL" sz="1520" dirty="0"/>
          </a:p>
          <a:p>
            <a:pPr marL="0" indent="0">
              <a:buNone/>
            </a:pPr>
            <a:endParaRPr lang="he-IL" sz="1520" dirty="0"/>
          </a:p>
          <a:p>
            <a:pPr marL="0" indent="0">
              <a:buNone/>
            </a:pPr>
            <a:endParaRPr lang="he-IL" sz="1520" dirty="0"/>
          </a:p>
          <a:p>
            <a:pPr marL="0" indent="0">
              <a:buNone/>
            </a:pPr>
            <a:endParaRPr lang="he-IL" sz="1520" dirty="0"/>
          </a:p>
        </p:txBody>
      </p:sp>
      <p:pic>
        <p:nvPicPr>
          <p:cNvPr id="5" name="תמונה 4" descr="תמונה שמכילה צילום מסך, צג, איש&#10;&#10;התיאור נוצר באופן אוטומטי">
            <a:extLst>
              <a:ext uri="{FF2B5EF4-FFF2-40B4-BE49-F238E27FC236}">
                <a16:creationId xmlns:a16="http://schemas.microsoft.com/office/drawing/2014/main" id="{D981A575-BA92-4996-8B7A-3C758C68C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140" y="4560355"/>
            <a:ext cx="3257398" cy="1731349"/>
          </a:xfrm>
          <a:prstGeom prst="rect">
            <a:avLst/>
          </a:prstGeom>
        </p:spPr>
      </p:pic>
      <p:pic>
        <p:nvPicPr>
          <p:cNvPr id="7" name="תמונה 6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CE03C7C1-EFDF-4BD9-95BC-DEC83DD4D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18" y="4560355"/>
            <a:ext cx="2890262" cy="1731349"/>
          </a:xfrm>
          <a:prstGeom prst="rect">
            <a:avLst/>
          </a:prstGeom>
        </p:spPr>
      </p:pic>
      <p:pic>
        <p:nvPicPr>
          <p:cNvPr id="11" name="תמונה 10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1D326ADE-A3B9-404B-8542-B47C57F5E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342" y="6801364"/>
            <a:ext cx="5771596" cy="330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070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383B0441-ED6E-45F2-A592-95F4A50A377D}"/>
              </a:ext>
            </a:extLst>
          </p:cNvPr>
          <p:cNvSpPr txBox="1">
            <a:spLocks/>
          </p:cNvSpPr>
          <p:nvPr/>
        </p:nvSpPr>
        <p:spPr>
          <a:xfrm>
            <a:off x="11951" y="3414510"/>
            <a:ext cx="6947649" cy="8464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684063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269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cs typeface="+mn-cs"/>
              </a:rPr>
              <a:t>						 </a:t>
            </a:r>
          </a:p>
          <a:p>
            <a:r>
              <a:rPr lang="en-US" sz="1200" dirty="0">
                <a:cs typeface="+mn-cs"/>
              </a:rPr>
              <a:t>		</a:t>
            </a:r>
            <a:r>
              <a:rPr lang="en-US" sz="1200" dirty="0" err="1">
                <a:cs typeface="+mn-cs"/>
              </a:rPr>
              <a:t>RexY</a:t>
            </a:r>
            <a:r>
              <a:rPr lang="en-US" sz="1200" dirty="0">
                <a:cs typeface="+mn-cs"/>
              </a:rPr>
              <a:t>             DW 145	 </a:t>
            </a:r>
          </a:p>
          <a:p>
            <a:r>
              <a:rPr lang="en-US" sz="1200" dirty="0">
                <a:cs typeface="+mn-cs"/>
              </a:rPr>
              <a:t>	    </a:t>
            </a:r>
            <a:r>
              <a:rPr lang="en-US" sz="1200" dirty="0" err="1">
                <a:cs typeface="+mn-cs"/>
              </a:rPr>
              <a:t>PlayerArray</a:t>
            </a:r>
            <a:r>
              <a:rPr lang="en-US" sz="1200" dirty="0">
                <a:cs typeface="+mn-cs"/>
              </a:rPr>
              <a:t>      DB Player1W*Player1H dup(0)</a:t>
            </a:r>
          </a:p>
          <a:p>
            <a:r>
              <a:rPr lang="en-US" sz="1200" dirty="0">
                <a:cs typeface="+mn-cs"/>
              </a:rPr>
              <a:t>		</a:t>
            </a:r>
            <a:r>
              <a:rPr lang="en-US" sz="1200" dirty="0" err="1">
                <a:cs typeface="+mn-cs"/>
              </a:rPr>
              <a:t>ShootArray</a:t>
            </a:r>
            <a:r>
              <a:rPr lang="en-US" sz="1200" dirty="0">
                <a:cs typeface="+mn-cs"/>
              </a:rPr>
              <a:t>       DB 19*13 dup(0)</a:t>
            </a:r>
          </a:p>
          <a:p>
            <a:r>
              <a:rPr lang="en-US" sz="1200" dirty="0">
                <a:cs typeface="+mn-cs"/>
              </a:rPr>
              <a:t>						 </a:t>
            </a:r>
          </a:p>
          <a:p>
            <a:r>
              <a:rPr lang="en-US" sz="1200" dirty="0">
                <a:cs typeface="+mn-cs"/>
              </a:rPr>
              <a:t>		</a:t>
            </a:r>
          </a:p>
          <a:p>
            <a:r>
              <a:rPr lang="en-US" sz="1200" dirty="0">
                <a:cs typeface="+mn-cs"/>
              </a:rPr>
              <a:t>		;Cycle            DD 100000		;Delay</a:t>
            </a:r>
          </a:p>
          <a:p>
            <a:r>
              <a:rPr lang="en-US" sz="1200" dirty="0">
                <a:cs typeface="+mn-cs"/>
              </a:rPr>
              <a:t>						 </a:t>
            </a:r>
          </a:p>
          <a:p>
            <a:r>
              <a:rPr lang="en-US" sz="1200" dirty="0">
                <a:cs typeface="+mn-cs"/>
              </a:rPr>
              <a:t>		</a:t>
            </a:r>
            <a:r>
              <a:rPr lang="en-US" sz="1200" dirty="0" err="1">
                <a:cs typeface="+mn-cs"/>
              </a:rPr>
              <a:t>XChecker</a:t>
            </a:r>
            <a:r>
              <a:rPr lang="en-US" sz="1200" dirty="0">
                <a:cs typeface="+mn-cs"/>
              </a:rPr>
              <a:t>         DW 0</a:t>
            </a:r>
          </a:p>
          <a:p>
            <a:r>
              <a:rPr lang="en-US" sz="1200" dirty="0">
                <a:cs typeface="+mn-cs"/>
              </a:rPr>
              <a:t>		</a:t>
            </a:r>
            <a:r>
              <a:rPr lang="en-US" sz="1200" dirty="0" err="1">
                <a:cs typeface="+mn-cs"/>
              </a:rPr>
              <a:t>YChecker</a:t>
            </a:r>
            <a:r>
              <a:rPr lang="en-US" sz="1200" dirty="0">
                <a:cs typeface="+mn-cs"/>
              </a:rPr>
              <a:t>         DW 0</a:t>
            </a:r>
          </a:p>
          <a:p>
            <a:r>
              <a:rPr lang="en-US" sz="1200" dirty="0">
                <a:cs typeface="+mn-cs"/>
              </a:rPr>
              <a:t>						 </a:t>
            </a:r>
          </a:p>
          <a:p>
            <a:r>
              <a:rPr lang="en-US" sz="1200" dirty="0">
                <a:cs typeface="+mn-cs"/>
              </a:rPr>
              <a:t>		Animated  		 DB 0  </a:t>
            </a:r>
          </a:p>
          <a:p>
            <a:r>
              <a:rPr lang="en-US" sz="1200" dirty="0">
                <a:cs typeface="+mn-cs"/>
              </a:rPr>
              <a:t>		</a:t>
            </a:r>
          </a:p>
          <a:p>
            <a:r>
              <a:rPr lang="en-US" sz="1200" dirty="0">
                <a:cs typeface="+mn-cs"/>
              </a:rPr>
              <a:t>		</a:t>
            </a:r>
            <a:r>
              <a:rPr lang="en-US" sz="1200" dirty="0" err="1">
                <a:cs typeface="+mn-cs"/>
              </a:rPr>
              <a:t>CanDown</a:t>
            </a:r>
            <a:r>
              <a:rPr lang="en-US" sz="1200" dirty="0">
                <a:cs typeface="+mn-cs"/>
              </a:rPr>
              <a:t>          DB 1</a:t>
            </a:r>
          </a:p>
          <a:p>
            <a:r>
              <a:rPr lang="en-US" sz="1200" dirty="0">
                <a:cs typeface="+mn-cs"/>
              </a:rPr>
              <a:t>		</a:t>
            </a:r>
            <a:r>
              <a:rPr lang="en-US" sz="1200" dirty="0" err="1">
                <a:cs typeface="+mn-cs"/>
              </a:rPr>
              <a:t>AnimateEnemy</a:t>
            </a:r>
            <a:r>
              <a:rPr lang="en-US" sz="1200" dirty="0">
                <a:cs typeface="+mn-cs"/>
              </a:rPr>
              <a:t>     DB 0 </a:t>
            </a:r>
          </a:p>
          <a:p>
            <a:r>
              <a:rPr lang="en-US" sz="1200" dirty="0">
                <a:cs typeface="+mn-cs"/>
              </a:rPr>
              <a:t>		</a:t>
            </a:r>
            <a:r>
              <a:rPr lang="en-US" sz="1200" dirty="0" err="1">
                <a:cs typeface="+mn-cs"/>
              </a:rPr>
              <a:t>DirS</a:t>
            </a:r>
            <a:r>
              <a:rPr lang="en-US" sz="1200" dirty="0">
                <a:cs typeface="+mn-cs"/>
              </a:rPr>
              <a:t>             DB 0</a:t>
            </a:r>
          </a:p>
          <a:p>
            <a:r>
              <a:rPr lang="en-US" sz="1200" dirty="0">
                <a:cs typeface="+mn-cs"/>
              </a:rPr>
              <a:t>		Dir              DB 0</a:t>
            </a:r>
          </a:p>
          <a:p>
            <a:r>
              <a:rPr lang="en-US" sz="1200" dirty="0">
                <a:cs typeface="+mn-cs"/>
              </a:rPr>
              <a:t>		</a:t>
            </a:r>
            <a:r>
              <a:rPr lang="en-US" sz="1200" dirty="0" err="1">
                <a:cs typeface="+mn-cs"/>
              </a:rPr>
              <a:t>NoMove</a:t>
            </a:r>
            <a:r>
              <a:rPr lang="en-US" sz="1200" dirty="0">
                <a:cs typeface="+mn-cs"/>
              </a:rPr>
              <a:t>           DB 0</a:t>
            </a:r>
          </a:p>
          <a:p>
            <a:r>
              <a:rPr lang="en-US" sz="1200" dirty="0">
                <a:cs typeface="+mn-cs"/>
              </a:rPr>
              <a:t>		</a:t>
            </a:r>
            <a:r>
              <a:rPr lang="en-US" sz="1200" dirty="0" err="1">
                <a:cs typeface="+mn-cs"/>
              </a:rPr>
              <a:t>Xshoot</a:t>
            </a:r>
            <a:r>
              <a:rPr lang="en-US" sz="1200" dirty="0">
                <a:cs typeface="+mn-cs"/>
              </a:rPr>
              <a:t>           DW 0</a:t>
            </a:r>
          </a:p>
          <a:p>
            <a:r>
              <a:rPr lang="en-US" sz="1200" dirty="0">
                <a:cs typeface="+mn-cs"/>
              </a:rPr>
              <a:t>		</a:t>
            </a:r>
            <a:r>
              <a:rPr lang="en-US" sz="1200" dirty="0" err="1">
                <a:cs typeface="+mn-cs"/>
              </a:rPr>
              <a:t>Yshoot</a:t>
            </a:r>
            <a:r>
              <a:rPr lang="en-US" sz="1200" dirty="0">
                <a:cs typeface="+mn-cs"/>
              </a:rPr>
              <a:t>           DW 0</a:t>
            </a:r>
          </a:p>
          <a:p>
            <a:r>
              <a:rPr lang="en-US" sz="1200" dirty="0">
                <a:cs typeface="+mn-cs"/>
              </a:rPr>
              <a:t>		</a:t>
            </a:r>
            <a:r>
              <a:rPr lang="en-US" sz="1200" dirty="0" err="1">
                <a:cs typeface="+mn-cs"/>
              </a:rPr>
              <a:t>IsShoot</a:t>
            </a:r>
            <a:r>
              <a:rPr lang="en-US" sz="1200" dirty="0">
                <a:cs typeface="+mn-cs"/>
              </a:rPr>
              <a:t>          DB 0</a:t>
            </a:r>
          </a:p>
          <a:p>
            <a:r>
              <a:rPr lang="en-US" sz="1200" dirty="0">
                <a:cs typeface="+mn-cs"/>
              </a:rPr>
              <a:t>		</a:t>
            </a:r>
            <a:r>
              <a:rPr lang="en-US" sz="1200" dirty="0" err="1">
                <a:cs typeface="+mn-cs"/>
              </a:rPr>
              <a:t>HowMany</a:t>
            </a:r>
            <a:r>
              <a:rPr lang="en-US" sz="1200" dirty="0">
                <a:cs typeface="+mn-cs"/>
              </a:rPr>
              <a:t>          DB 0</a:t>
            </a:r>
          </a:p>
          <a:p>
            <a:r>
              <a:rPr lang="en-US" sz="1200" dirty="0">
                <a:cs typeface="+mn-cs"/>
              </a:rPr>
              <a:t>		</a:t>
            </a:r>
            <a:r>
              <a:rPr lang="en-US" sz="1200" dirty="0" err="1">
                <a:cs typeface="+mn-cs"/>
              </a:rPr>
              <a:t>ShootPlayer</a:t>
            </a:r>
            <a:r>
              <a:rPr lang="en-US" sz="1200" dirty="0">
                <a:cs typeface="+mn-cs"/>
              </a:rPr>
              <a:t>      DB 0</a:t>
            </a:r>
          </a:p>
          <a:p>
            <a:r>
              <a:rPr lang="en-US" sz="1200" dirty="0">
                <a:cs typeface="+mn-cs"/>
              </a:rPr>
              <a:t>		</a:t>
            </a:r>
          </a:p>
          <a:p>
            <a:r>
              <a:rPr lang="en-US" sz="1200" dirty="0">
                <a:cs typeface="+mn-cs"/>
              </a:rPr>
              <a:t>		Glitch           DB 0</a:t>
            </a:r>
          </a:p>
          <a:p>
            <a:r>
              <a:rPr lang="en-US" sz="1200" dirty="0">
                <a:cs typeface="+mn-cs"/>
              </a:rPr>
              <a:t>		include "data.asm"</a:t>
            </a:r>
          </a:p>
          <a:p>
            <a:r>
              <a:rPr lang="en-US" sz="1200" dirty="0">
                <a:cs typeface="+mn-cs"/>
              </a:rPr>
              <a:t>		</a:t>
            </a:r>
            <a:r>
              <a:rPr lang="en-US" sz="1200" dirty="0" err="1">
                <a:cs typeface="+mn-cs"/>
              </a:rPr>
              <a:t>BoundX</a:t>
            </a:r>
            <a:r>
              <a:rPr lang="en-US" sz="1200" dirty="0">
                <a:cs typeface="+mn-cs"/>
              </a:rPr>
              <a:t>           DW ?</a:t>
            </a:r>
          </a:p>
          <a:p>
            <a:r>
              <a:rPr lang="en-US" sz="1200" dirty="0">
                <a:cs typeface="+mn-cs"/>
              </a:rPr>
              <a:t>		</a:t>
            </a:r>
            <a:r>
              <a:rPr lang="en-US" sz="1200" dirty="0" err="1">
                <a:cs typeface="+mn-cs"/>
              </a:rPr>
              <a:t>BoundY</a:t>
            </a:r>
            <a:r>
              <a:rPr lang="en-US" sz="1200" dirty="0">
                <a:cs typeface="+mn-cs"/>
              </a:rPr>
              <a:t>           DW ?</a:t>
            </a:r>
          </a:p>
          <a:p>
            <a:r>
              <a:rPr lang="en-US" sz="1200" dirty="0">
                <a:cs typeface="+mn-cs"/>
              </a:rPr>
              <a:t>		</a:t>
            </a:r>
            <a:r>
              <a:rPr lang="en-US" sz="1200" dirty="0" err="1">
                <a:cs typeface="+mn-cs"/>
              </a:rPr>
              <a:t>ColorRead</a:t>
            </a:r>
            <a:r>
              <a:rPr lang="en-US" sz="1200" dirty="0">
                <a:cs typeface="+mn-cs"/>
              </a:rPr>
              <a:t>        DB ?</a:t>
            </a:r>
          </a:p>
          <a:p>
            <a:r>
              <a:rPr lang="en-US" sz="1200" dirty="0">
                <a:cs typeface="+mn-cs"/>
              </a:rPr>
              <a:t>		</a:t>
            </a:r>
            <a:r>
              <a:rPr lang="en-US" sz="1200" dirty="0" err="1">
                <a:cs typeface="+mn-cs"/>
              </a:rPr>
              <a:t>EndX</a:t>
            </a:r>
            <a:r>
              <a:rPr lang="en-US" sz="1200" dirty="0">
                <a:cs typeface="+mn-cs"/>
              </a:rPr>
              <a:t>             DW ?</a:t>
            </a:r>
          </a:p>
          <a:p>
            <a:r>
              <a:rPr lang="en-US" sz="1200" dirty="0">
                <a:cs typeface="+mn-cs"/>
              </a:rPr>
              <a:t>		</a:t>
            </a:r>
            <a:r>
              <a:rPr lang="en-US" sz="1200" dirty="0" err="1">
                <a:cs typeface="+mn-cs"/>
              </a:rPr>
              <a:t>EndY</a:t>
            </a:r>
            <a:r>
              <a:rPr lang="en-US" sz="1200" dirty="0">
                <a:cs typeface="+mn-cs"/>
              </a:rPr>
              <a:t>             DW ?</a:t>
            </a:r>
          </a:p>
          <a:p>
            <a:r>
              <a:rPr lang="en-US" sz="1200" dirty="0">
                <a:cs typeface="+mn-cs"/>
              </a:rPr>
              <a:t>		</a:t>
            </a:r>
            <a:r>
              <a:rPr lang="en-US" sz="1200" dirty="0" err="1">
                <a:cs typeface="+mn-cs"/>
              </a:rPr>
              <a:t>StartXRead</a:t>
            </a:r>
            <a:r>
              <a:rPr lang="en-US" sz="1200" dirty="0">
                <a:cs typeface="+mn-cs"/>
              </a:rPr>
              <a:t>       DW ?</a:t>
            </a:r>
          </a:p>
          <a:p>
            <a:r>
              <a:rPr lang="en-US" sz="1200" dirty="0">
                <a:cs typeface="+mn-cs"/>
              </a:rPr>
              <a:t>		</a:t>
            </a:r>
            <a:r>
              <a:rPr lang="en-US" sz="1200" dirty="0" err="1">
                <a:cs typeface="+mn-cs"/>
              </a:rPr>
              <a:t>StartYRead</a:t>
            </a:r>
            <a:r>
              <a:rPr lang="en-US" sz="1200" dirty="0">
                <a:cs typeface="+mn-cs"/>
              </a:rPr>
              <a:t>       DW ?</a:t>
            </a:r>
          </a:p>
          <a:p>
            <a:r>
              <a:rPr lang="en-US" sz="1200" dirty="0">
                <a:cs typeface="+mn-cs"/>
              </a:rPr>
              <a:t>		</a:t>
            </a:r>
            <a:r>
              <a:rPr lang="en-US" sz="1200" dirty="0" err="1">
                <a:cs typeface="+mn-cs"/>
              </a:rPr>
              <a:t>Smsg</a:t>
            </a:r>
            <a:r>
              <a:rPr lang="en-US" sz="1200" dirty="0">
                <a:cs typeface="+mn-cs"/>
              </a:rPr>
              <a:t>    		 DB "Your Score Is "</a:t>
            </a:r>
          </a:p>
          <a:p>
            <a:r>
              <a:rPr lang="en-US" sz="1200" dirty="0">
                <a:cs typeface="+mn-cs"/>
              </a:rPr>
              <a:t>		Msg2             DB "     "</a:t>
            </a:r>
          </a:p>
          <a:p>
            <a:r>
              <a:rPr lang="en-US" sz="1200" dirty="0">
                <a:cs typeface="+mn-cs"/>
              </a:rPr>
              <a:t>		</a:t>
            </a:r>
          </a:p>
          <a:p>
            <a:r>
              <a:rPr lang="en-US" sz="1200" dirty="0">
                <a:cs typeface="+mn-cs"/>
              </a:rPr>
              <a:t>		</a:t>
            </a:r>
            <a:r>
              <a:rPr lang="en-US" sz="1200" dirty="0" err="1">
                <a:cs typeface="+mn-cs"/>
              </a:rPr>
              <a:t>EnemyDead</a:t>
            </a:r>
            <a:r>
              <a:rPr lang="en-US" sz="1200" dirty="0">
                <a:cs typeface="+mn-cs"/>
              </a:rPr>
              <a:t>        DB 0</a:t>
            </a:r>
          </a:p>
          <a:p>
            <a:r>
              <a:rPr lang="en-US" sz="1200" dirty="0">
                <a:cs typeface="+mn-cs"/>
              </a:rPr>
              <a:t>		</a:t>
            </a:r>
          </a:p>
          <a:p>
            <a:r>
              <a:rPr lang="en-US" sz="1200" dirty="0">
                <a:cs typeface="+mn-cs"/>
              </a:rPr>
              <a:t>		</a:t>
            </a:r>
            <a:r>
              <a:rPr lang="en-US" sz="1200" dirty="0" err="1">
                <a:cs typeface="+mn-cs"/>
              </a:rPr>
              <a:t>EnemyX</a:t>
            </a:r>
            <a:r>
              <a:rPr lang="en-US" sz="1200" dirty="0">
                <a:cs typeface="+mn-cs"/>
              </a:rPr>
              <a:t>			 DW 450</a:t>
            </a:r>
          </a:p>
          <a:p>
            <a:r>
              <a:rPr lang="en-US" sz="1200" dirty="0">
                <a:cs typeface="+mn-cs"/>
              </a:rPr>
              <a:t>		</a:t>
            </a:r>
            <a:r>
              <a:rPr lang="en-US" sz="1200" dirty="0" err="1">
                <a:cs typeface="+mn-cs"/>
              </a:rPr>
              <a:t>EnemyY</a:t>
            </a:r>
            <a:r>
              <a:rPr lang="en-US" sz="1200" dirty="0">
                <a:cs typeface="+mn-cs"/>
              </a:rPr>
              <a:t>           DW 180</a:t>
            </a:r>
          </a:p>
          <a:p>
            <a:r>
              <a:rPr lang="en-US" sz="1200" dirty="0">
                <a:cs typeface="+mn-cs"/>
              </a:rPr>
              <a:t>		</a:t>
            </a:r>
            <a:r>
              <a:rPr lang="en-US" sz="1200" dirty="0" err="1">
                <a:cs typeface="+mn-cs"/>
              </a:rPr>
              <a:t>RocketX</a:t>
            </a:r>
            <a:r>
              <a:rPr lang="en-US" sz="1200" dirty="0">
                <a:cs typeface="+mn-cs"/>
              </a:rPr>
              <a:t>          DW 470</a:t>
            </a:r>
          </a:p>
          <a:p>
            <a:r>
              <a:rPr lang="en-US" sz="1200" dirty="0">
                <a:cs typeface="+mn-cs"/>
              </a:rPr>
              <a:t>		</a:t>
            </a:r>
            <a:r>
              <a:rPr lang="en-US" sz="1200" dirty="0" err="1">
                <a:cs typeface="+mn-cs"/>
              </a:rPr>
              <a:t>RocketY</a:t>
            </a:r>
            <a:r>
              <a:rPr lang="en-US" sz="1200" dirty="0">
                <a:cs typeface="+mn-cs"/>
              </a:rPr>
              <a:t>          DW 180</a:t>
            </a:r>
          </a:p>
          <a:p>
            <a:r>
              <a:rPr lang="en-US" sz="1200" dirty="0">
                <a:cs typeface="+mn-cs"/>
              </a:rPr>
              <a:t>		Lives            DW 3</a:t>
            </a:r>
          </a:p>
          <a:p>
            <a:r>
              <a:rPr lang="en-US" sz="1200" dirty="0">
                <a:cs typeface="+mn-cs"/>
              </a:rPr>
              <a:t>		Press    		 DB "Press Key To Change"</a:t>
            </a:r>
          </a:p>
          <a:p>
            <a:r>
              <a:rPr lang="en-US" sz="1200" dirty="0">
                <a:cs typeface="+mn-cs"/>
              </a:rPr>
              <a:t>		</a:t>
            </a:r>
            <a:r>
              <a:rPr lang="en-US" sz="1200" dirty="0" err="1">
                <a:cs typeface="+mn-cs"/>
              </a:rPr>
              <a:t>EnemyAni</a:t>
            </a:r>
            <a:r>
              <a:rPr lang="en-US" sz="1200" dirty="0">
                <a:cs typeface="+mn-cs"/>
              </a:rPr>
              <a:t>         DB 0</a:t>
            </a:r>
          </a:p>
          <a:p>
            <a:r>
              <a:rPr lang="en-US" sz="1200" dirty="0">
                <a:cs typeface="+mn-cs"/>
              </a:rPr>
              <a:t>		</a:t>
            </a:r>
          </a:p>
          <a:p>
            <a:r>
              <a:rPr lang="en-US" sz="1200" dirty="0">
                <a:cs typeface="+mn-cs"/>
              </a:rPr>
              <a:t>		</a:t>
            </a:r>
            <a:r>
              <a:rPr lang="en-US" sz="1200" dirty="0" err="1">
                <a:cs typeface="+mn-cs"/>
              </a:rPr>
              <a:t>Xuser</a:t>
            </a:r>
            <a:r>
              <a:rPr lang="en-US" sz="1200" dirty="0">
                <a:cs typeface="+mn-cs"/>
              </a:rPr>
              <a:t>            DW 0</a:t>
            </a:r>
          </a:p>
          <a:p>
            <a:r>
              <a:rPr lang="en-US" sz="1200" dirty="0">
                <a:cs typeface="+mn-cs"/>
              </a:rPr>
              <a:t>		</a:t>
            </a:r>
            <a:r>
              <a:rPr lang="en-US" sz="1200" dirty="0" err="1">
                <a:cs typeface="+mn-cs"/>
              </a:rPr>
              <a:t>Yuser</a:t>
            </a:r>
            <a:r>
              <a:rPr lang="en-US" sz="1200" dirty="0">
                <a:cs typeface="+mn-cs"/>
              </a:rPr>
              <a:t>            DW 200 - 37</a:t>
            </a:r>
          </a:p>
          <a:p>
            <a:r>
              <a:rPr lang="en-US" sz="1200" dirty="0">
                <a:cs typeface="+mn-cs"/>
              </a:rPr>
              <a:t>		</a:t>
            </a:r>
          </a:p>
          <a:p>
            <a:r>
              <a:rPr lang="en-US" sz="1200" dirty="0">
                <a:cs typeface="+mn-cs"/>
              </a:rPr>
              <a:t>		Pong1X           DW 305</a:t>
            </a:r>
          </a:p>
          <a:p>
            <a:r>
              <a:rPr lang="en-US" sz="1200" dirty="0">
                <a:cs typeface="+mn-cs"/>
              </a:rPr>
              <a:t>		Pong1Y           DW 75</a:t>
            </a:r>
          </a:p>
          <a:p>
            <a:endParaRPr lang="en-US" sz="1200" dirty="0">
              <a:cs typeface="+mn-cs"/>
            </a:endParaRPr>
          </a:p>
          <a:p>
            <a:r>
              <a:rPr lang="en-US" sz="1200" dirty="0">
                <a:cs typeface="+mn-cs"/>
              </a:rPr>
              <a:t>		Pong2X           DW 5</a:t>
            </a:r>
          </a:p>
          <a:p>
            <a:r>
              <a:rPr lang="en-US" sz="1200" dirty="0">
                <a:cs typeface="+mn-cs"/>
              </a:rPr>
              <a:t>		Pong2Y           DW 75</a:t>
            </a:r>
          </a:p>
          <a:p>
            <a:r>
              <a:rPr lang="en-US" sz="1200" dirty="0">
                <a:cs typeface="+mn-cs"/>
              </a:rPr>
              <a:t>		</a:t>
            </a:r>
          </a:p>
          <a:p>
            <a:r>
              <a:rPr lang="en-US" sz="1200" dirty="0">
                <a:cs typeface="+mn-cs"/>
              </a:rPr>
              <a:t>		</a:t>
            </a:r>
            <a:r>
              <a:rPr lang="en-US" sz="1200" dirty="0" err="1">
                <a:cs typeface="+mn-cs"/>
              </a:rPr>
              <a:t>BallX</a:t>
            </a:r>
            <a:r>
              <a:rPr lang="en-US" sz="1200" dirty="0">
                <a:cs typeface="+mn-cs"/>
              </a:rPr>
              <a:t>            DW 160-7</a:t>
            </a:r>
          </a:p>
          <a:p>
            <a:r>
              <a:rPr lang="en-US" sz="1200" dirty="0">
                <a:cs typeface="+mn-cs"/>
              </a:rPr>
              <a:t>		</a:t>
            </a:r>
            <a:r>
              <a:rPr lang="en-US" sz="1200" dirty="0" err="1">
                <a:cs typeface="+mn-cs"/>
              </a:rPr>
              <a:t>BallY</a:t>
            </a:r>
            <a:r>
              <a:rPr lang="en-US" sz="1200" dirty="0">
                <a:cs typeface="+mn-cs"/>
              </a:rPr>
              <a:t>            DW 100-7</a:t>
            </a:r>
          </a:p>
          <a:p>
            <a:r>
              <a:rPr lang="en-US" sz="1200" dirty="0">
                <a:cs typeface="+mn-cs"/>
              </a:rPr>
              <a:t>		DirP2            DB ?</a:t>
            </a:r>
          </a:p>
          <a:p>
            <a:r>
              <a:rPr lang="en-US" sz="1200" dirty="0">
                <a:cs typeface="+mn-cs"/>
              </a:rPr>
              <a:t>		</a:t>
            </a:r>
          </a:p>
          <a:p>
            <a:r>
              <a:rPr lang="en-US" sz="1200" dirty="0">
                <a:cs typeface="+mn-cs"/>
              </a:rPr>
              <a:t>		</a:t>
            </a:r>
            <a:r>
              <a:rPr lang="en-US" sz="1200" dirty="0" err="1">
                <a:cs typeface="+mn-cs"/>
              </a:rPr>
              <a:t>DirXBall</a:t>
            </a:r>
            <a:r>
              <a:rPr lang="en-US" sz="1200" dirty="0">
                <a:cs typeface="+mn-cs"/>
              </a:rPr>
              <a:t>         DB ?</a:t>
            </a:r>
          </a:p>
          <a:p>
            <a:r>
              <a:rPr lang="en-US" sz="1200" dirty="0">
                <a:cs typeface="+mn-cs"/>
              </a:rPr>
              <a:t>		</a:t>
            </a:r>
            <a:r>
              <a:rPr lang="en-US" sz="1200" dirty="0" err="1">
                <a:cs typeface="+mn-cs"/>
              </a:rPr>
              <a:t>DirYBall</a:t>
            </a:r>
            <a:r>
              <a:rPr lang="en-US" sz="1200" dirty="0">
                <a:cs typeface="+mn-cs"/>
              </a:rPr>
              <a:t>         DB ?</a:t>
            </a:r>
          </a:p>
          <a:p>
            <a:r>
              <a:rPr lang="en-US" sz="1200" dirty="0">
                <a:cs typeface="+mn-cs"/>
              </a:rPr>
              <a:t>		</a:t>
            </a:r>
          </a:p>
          <a:p>
            <a:r>
              <a:rPr lang="en-US" sz="1200" dirty="0">
                <a:cs typeface="+mn-cs"/>
              </a:rPr>
              <a:t>		Score1			 DW 0</a:t>
            </a:r>
          </a:p>
          <a:p>
            <a:r>
              <a:rPr lang="en-US" sz="1200" dirty="0">
                <a:cs typeface="+mn-cs"/>
              </a:rPr>
              <a:t>		Score2           DW 0</a:t>
            </a:r>
          </a:p>
          <a:p>
            <a:r>
              <a:rPr lang="en-US" sz="1200" dirty="0">
                <a:cs typeface="+mn-cs"/>
              </a:rPr>
              <a:t>		</a:t>
            </a:r>
          </a:p>
          <a:p>
            <a:endParaRPr lang="en-US" sz="1200" dirty="0">
              <a:cs typeface="+mn-cs"/>
            </a:endParaRPr>
          </a:p>
          <a:p>
            <a:r>
              <a:rPr lang="en-US" sz="1200" dirty="0">
                <a:cs typeface="+mn-cs"/>
              </a:rPr>
              <a:t>SEGMENT </a:t>
            </a:r>
            <a:r>
              <a:rPr lang="en-US" sz="1200" dirty="0" err="1">
                <a:cs typeface="+mn-cs"/>
              </a:rPr>
              <a:t>BufferBmp</a:t>
            </a:r>
            <a:r>
              <a:rPr lang="en-US" sz="1200" dirty="0">
                <a:cs typeface="+mn-cs"/>
              </a:rPr>
              <a:t> para public  ;'DATA'  </a:t>
            </a:r>
          </a:p>
          <a:p>
            <a:r>
              <a:rPr lang="en-US" sz="1200" dirty="0">
                <a:cs typeface="+mn-cs"/>
              </a:rPr>
              <a:t>        DB 65535 DUP(0)</a:t>
            </a:r>
          </a:p>
          <a:p>
            <a:r>
              <a:rPr lang="en-US" sz="1200" dirty="0">
                <a:cs typeface="+mn-cs"/>
              </a:rPr>
              <a:t>ENDS		</a:t>
            </a:r>
          </a:p>
          <a:p>
            <a:r>
              <a:rPr lang="en-US" sz="1200" dirty="0">
                <a:cs typeface="+mn-cs"/>
              </a:rPr>
              <a:t>		</a:t>
            </a:r>
            <a:r>
              <a:rPr lang="en-US" sz="1200" dirty="0" err="1">
                <a:cs typeface="+mn-cs"/>
              </a:rPr>
              <a:t>FullName</a:t>
            </a:r>
            <a:r>
              <a:rPr lang="en-US" sz="1200" dirty="0">
                <a:cs typeface="+mn-cs"/>
              </a:rPr>
              <a:t>  		 DB "Thanks For Playing       "</a:t>
            </a:r>
          </a:p>
          <a:p>
            <a:endParaRPr lang="en-US" sz="1200" dirty="0">
              <a:cs typeface="+mn-cs"/>
            </a:endParaRPr>
          </a:p>
          <a:p>
            <a:r>
              <a:rPr lang="en-US" sz="1200" dirty="0">
                <a:cs typeface="+mn-cs"/>
              </a:rPr>
              <a:t>        CODESEG </a:t>
            </a:r>
            <a:endParaRPr lang="he-IL" sz="12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0153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383B0441-ED6E-45F2-A592-95F4A50A377D}"/>
              </a:ext>
            </a:extLst>
          </p:cNvPr>
          <p:cNvSpPr txBox="1">
            <a:spLocks/>
          </p:cNvSpPr>
          <p:nvPr/>
        </p:nvSpPr>
        <p:spPr>
          <a:xfrm>
            <a:off x="11951" y="3414510"/>
            <a:ext cx="6947649" cy="8464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684063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269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200" dirty="0"/>
          </a:p>
          <a:p>
            <a:r>
              <a:rPr lang="en-US" sz="1200" dirty="0"/>
              <a:t>		</a:t>
            </a:r>
            <a:r>
              <a:rPr lang="en-US" sz="1200" dirty="0" err="1"/>
              <a:t>RexX</a:t>
            </a:r>
            <a:r>
              <a:rPr lang="en-US" sz="1200" dirty="0"/>
              <a:t>             DW 0</a:t>
            </a:r>
          </a:p>
          <a:p>
            <a:r>
              <a:rPr lang="en-US" sz="1200" dirty="0"/>
              <a:t>		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CactusY</a:t>
            </a:r>
            <a:r>
              <a:rPr lang="en-US" sz="1200" dirty="0"/>
              <a:t>          DW 168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CactusX</a:t>
            </a:r>
            <a:r>
              <a:rPr lang="en-US" sz="1200" dirty="0"/>
              <a:t>          DW 280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XChar</a:t>
            </a:r>
            <a:r>
              <a:rPr lang="en-US" sz="1200" dirty="0"/>
              <a:t>			 DB ?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YChar</a:t>
            </a:r>
            <a:r>
              <a:rPr lang="en-US" sz="1200" dirty="0"/>
              <a:t>            DB ?</a:t>
            </a:r>
          </a:p>
          <a:p>
            <a:endParaRPr lang="en-US" sz="1200" dirty="0"/>
          </a:p>
          <a:p>
            <a:r>
              <a:rPr lang="en-US" sz="1200" dirty="0"/>
              <a:t>		</a:t>
            </a:r>
          </a:p>
          <a:p>
            <a:r>
              <a:rPr lang="en-US" sz="1200" dirty="0"/>
              <a:t>		Speed            DW 2</a:t>
            </a:r>
          </a:p>
          <a:p>
            <a:r>
              <a:rPr lang="en-US" sz="1200" dirty="0"/>
              <a:t>		Cyc              DD 100000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Rnd</a:t>
            </a:r>
            <a:r>
              <a:rPr lang="en-US" sz="1200" dirty="0"/>
              <a:t>              DB 0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ScoreRex</a:t>
            </a:r>
            <a:r>
              <a:rPr lang="en-US" sz="1200" dirty="0"/>
              <a:t>         DW 0</a:t>
            </a:r>
          </a:p>
          <a:p>
            <a:r>
              <a:rPr lang="en-US" sz="1200" dirty="0"/>
              <a:t>		Value            DW 1</a:t>
            </a:r>
          </a:p>
          <a:p>
            <a:r>
              <a:rPr lang="en-US" sz="1200" dirty="0"/>
              <a:t>			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ScoreCount</a:t>
            </a:r>
            <a:r>
              <a:rPr lang="en-US" sz="1200" dirty="0"/>
              <a:t>       DB 0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	Zero             DB 1</a:t>
            </a:r>
          </a:p>
          <a:p>
            <a:r>
              <a:rPr lang="en-US" sz="1200" dirty="0"/>
              <a:t>		Any              DB "Press Any Key To Continue"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Tnx</a:t>
            </a:r>
            <a:r>
              <a:rPr lang="en-US" sz="1200" dirty="0"/>
              <a:t>              DB "Thank You :)$"</a:t>
            </a:r>
          </a:p>
          <a:p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MenuStart</a:t>
            </a:r>
            <a:r>
              <a:rPr lang="en-US" sz="1200" dirty="0"/>
              <a:t>        DB 'Start.pcx',0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MenuOptions</a:t>
            </a:r>
            <a:r>
              <a:rPr lang="en-US" sz="1200" dirty="0"/>
              <a:t>      DB 'Options.pcx',0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MenuHelp</a:t>
            </a:r>
            <a:r>
              <a:rPr lang="en-US" sz="1200" dirty="0"/>
              <a:t>         DB 'MHelp.pcx',0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MenuInfo</a:t>
            </a:r>
            <a:r>
              <a:rPr lang="en-US" sz="1200" dirty="0"/>
              <a:t>         DB 'MInfo.pcx',0</a:t>
            </a:r>
          </a:p>
          <a:p>
            <a:r>
              <a:rPr lang="en-US" sz="1200" dirty="0"/>
              <a:t>		Help     	     DB 'Help.pcx',0</a:t>
            </a:r>
          </a:p>
          <a:p>
            <a:r>
              <a:rPr lang="en-US" sz="1200" dirty="0"/>
              <a:t>		Info    	     DB 'Info.pcx',0	</a:t>
            </a:r>
          </a:p>
          <a:p>
            <a:r>
              <a:rPr lang="en-US" sz="1200" dirty="0"/>
              <a:t>		Choose    	     DB 'Choose.pcx',0	</a:t>
            </a:r>
          </a:p>
          <a:p>
            <a:r>
              <a:rPr lang="en-US" sz="1200" dirty="0"/>
              <a:t>	    </a:t>
            </a:r>
            <a:r>
              <a:rPr lang="en-US" sz="1200" dirty="0" err="1"/>
              <a:t>MYName</a:t>
            </a:r>
            <a:r>
              <a:rPr lang="en-US" sz="1200" dirty="0"/>
              <a:t>           DB 'Name.pcx',0</a:t>
            </a:r>
          </a:p>
          <a:p>
            <a:r>
              <a:rPr lang="en-US" sz="1200" dirty="0"/>
              <a:t>		Lose             DB 'End.pcx',0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YouWin</a:t>
            </a:r>
            <a:r>
              <a:rPr lang="en-US" sz="1200" dirty="0"/>
              <a:t>           DB 'YouWin.pcx',0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OptionUp</a:t>
            </a:r>
            <a:r>
              <a:rPr lang="en-US" sz="1200" dirty="0"/>
              <a:t>         DB 'OpU.pcx',0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OptionDown</a:t>
            </a:r>
            <a:r>
              <a:rPr lang="en-US" sz="1200" dirty="0"/>
              <a:t>       DB 'OpD.pcx',0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OptionLeft</a:t>
            </a:r>
            <a:r>
              <a:rPr lang="en-US" sz="1200" dirty="0"/>
              <a:t>       DB 'OpL.pcx',0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OptionRight</a:t>
            </a:r>
            <a:r>
              <a:rPr lang="en-US" sz="1200" dirty="0"/>
              <a:t>      DB 'OpR.pcx',0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OptionZ</a:t>
            </a:r>
            <a:r>
              <a:rPr lang="en-US" sz="1200" dirty="0"/>
              <a:t>          DB 'OpZ.pcx',0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OptionJump</a:t>
            </a:r>
            <a:r>
              <a:rPr lang="en-US" sz="1200" dirty="0"/>
              <a:t>       DB 'Jump.pcx',0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ScanC</a:t>
            </a:r>
            <a:r>
              <a:rPr lang="en-US" sz="1200" dirty="0"/>
              <a:t>            DB 'ScanCode.pcx',0</a:t>
            </a:r>
          </a:p>
          <a:p>
            <a:endParaRPr lang="en-US" sz="1200" dirty="0"/>
          </a:p>
          <a:p>
            <a:r>
              <a:rPr lang="en-US" sz="1200" dirty="0"/>
              <a:t>		;Win   DB 'Win.pcx',0</a:t>
            </a:r>
          </a:p>
          <a:p>
            <a:endParaRPr lang="en-US" sz="1200" dirty="0"/>
          </a:p>
          <a:p>
            <a:r>
              <a:rPr lang="en-US" sz="1200" dirty="0"/>
              <a:t>		;</a:t>
            </a:r>
            <a:r>
              <a:rPr lang="en-US" sz="1200" dirty="0" err="1"/>
              <a:t>Cactusc</a:t>
            </a:r>
            <a:r>
              <a:rPr lang="en-US" sz="1200" dirty="0"/>
              <a:t>    	     DB 'Cactus.pcx',0	</a:t>
            </a:r>
          </a:p>
          <a:p>
            <a:endParaRPr lang="en-US" sz="1200" dirty="0"/>
          </a:p>
          <a:p>
            <a:r>
              <a:rPr lang="en-US" sz="1200" dirty="0"/>
              <a:t>		;Map     	     DB 'Map.pcx',0</a:t>
            </a:r>
          </a:p>
          <a:p>
            <a:r>
              <a:rPr lang="en-US" sz="1200" dirty="0"/>
              <a:t>		Char             DB 0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ErrorReadingFile</a:t>
            </a:r>
            <a:r>
              <a:rPr lang="en-US" sz="1200" dirty="0"/>
              <a:t> DB 'Can not open file$'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FileName</a:t>
            </a:r>
            <a:r>
              <a:rPr lang="en-US" sz="1200" dirty="0"/>
              <a:t>         DW ?   ;Offset file name for current file     ;PCX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FileHandle</a:t>
            </a:r>
            <a:r>
              <a:rPr lang="en-US" sz="1200" dirty="0"/>
              <a:t>       DW ?   ;</a:t>
            </a:r>
            <a:r>
              <a:rPr lang="en-US" sz="1200" dirty="0" err="1"/>
              <a:t>FileHandle</a:t>
            </a:r>
            <a:r>
              <a:rPr lang="en-US" sz="1200" dirty="0"/>
              <a:t>                            ;PCX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FileSize</a:t>
            </a:r>
            <a:r>
              <a:rPr lang="en-US" sz="1200" dirty="0"/>
              <a:t>         DW ?   ;Size Image                            ;PCX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ImageSizeInFile</a:t>
            </a:r>
            <a:r>
              <a:rPr lang="en-US" sz="1200" dirty="0"/>
              <a:t>  DW ?	;Size Image	                           ;PCX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ImageWidth</a:t>
            </a:r>
            <a:r>
              <a:rPr lang="en-US" sz="1200" dirty="0"/>
              <a:t>       DW ?	;Width image                           ;PCX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ImageHeigth</a:t>
            </a:r>
            <a:r>
              <a:rPr lang="en-US" sz="1200" dirty="0"/>
              <a:t>      DW ?	;Height image                          ;PCX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PaletteOffset</a:t>
            </a:r>
            <a:r>
              <a:rPr lang="en-US" sz="1200" dirty="0"/>
              <a:t>    DW ?	;Palette color offset                  ;PCX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Point_X</a:t>
            </a:r>
            <a:r>
              <a:rPr lang="en-US" sz="1200" dirty="0"/>
              <a:t>          DW ?   ;</a:t>
            </a:r>
            <a:r>
              <a:rPr lang="en-US" sz="1200" dirty="0" err="1"/>
              <a:t>PcxX</a:t>
            </a:r>
            <a:r>
              <a:rPr lang="en-US" sz="1200" dirty="0"/>
              <a:t> of </a:t>
            </a:r>
            <a:r>
              <a:rPr lang="en-US" sz="1200" dirty="0" err="1"/>
              <a:t>BackGround</a:t>
            </a:r>
            <a:r>
              <a:rPr lang="en-US" sz="1200" dirty="0"/>
              <a:t> Game               ;PCX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Point_Y</a:t>
            </a:r>
            <a:r>
              <a:rPr lang="en-US" sz="1200" dirty="0"/>
              <a:t>          DW ?	;</a:t>
            </a:r>
            <a:r>
              <a:rPr lang="en-US" sz="1200" dirty="0" err="1"/>
              <a:t>PcxY</a:t>
            </a:r>
            <a:r>
              <a:rPr lang="en-US" sz="1200" dirty="0"/>
              <a:t> of </a:t>
            </a:r>
            <a:r>
              <a:rPr lang="en-US" sz="1200" dirty="0" err="1"/>
              <a:t>BackGround</a:t>
            </a:r>
            <a:r>
              <a:rPr lang="en-US" sz="1200" dirty="0"/>
              <a:t> Game               ;PCX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StartPcxX</a:t>
            </a:r>
            <a:r>
              <a:rPr lang="en-US" sz="1200" dirty="0"/>
              <a:t>        DW ?   ;</a:t>
            </a:r>
            <a:r>
              <a:rPr lang="en-US" sz="1200" dirty="0" err="1"/>
              <a:t>PcxX</a:t>
            </a:r>
            <a:r>
              <a:rPr lang="en-US" sz="1200" dirty="0"/>
              <a:t> of </a:t>
            </a:r>
            <a:r>
              <a:rPr lang="en-US" sz="1200" dirty="0" err="1"/>
              <a:t>BackGround</a:t>
            </a:r>
            <a:r>
              <a:rPr lang="en-US" sz="1200" dirty="0"/>
              <a:t> Game               ;PCX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StartPcxY</a:t>
            </a:r>
            <a:r>
              <a:rPr lang="en-US" sz="1200" dirty="0"/>
              <a:t>        DW ?	;</a:t>
            </a:r>
            <a:r>
              <a:rPr lang="en-US" sz="1200" dirty="0" err="1"/>
              <a:t>PcxY</a:t>
            </a:r>
            <a:r>
              <a:rPr lang="en-US" sz="1200" dirty="0"/>
              <a:t> of </a:t>
            </a:r>
            <a:r>
              <a:rPr lang="en-US" sz="1200" dirty="0" err="1"/>
              <a:t>BackGround</a:t>
            </a:r>
            <a:r>
              <a:rPr lang="en-US" sz="1200" dirty="0"/>
              <a:t> Game               ;PCX</a:t>
            </a:r>
          </a:p>
          <a:p>
            <a:r>
              <a:rPr lang="en-US" sz="1200" dirty="0"/>
              <a:t>						 </a:t>
            </a:r>
          </a:p>
          <a:p>
            <a:r>
              <a:rPr lang="en-US" sz="1200" dirty="0"/>
              <a:t>        Color            DB ?	;Color Pixel </a:t>
            </a:r>
            <a:r>
              <a:rPr lang="en-US" sz="1200" dirty="0" err="1"/>
              <a:t>Pcx</a:t>
            </a:r>
            <a:endParaRPr lang="en-US" sz="1200" dirty="0"/>
          </a:p>
          <a:p>
            <a:r>
              <a:rPr lang="en-US" sz="1200" dirty="0"/>
              <a:t>						 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Wback</a:t>
            </a:r>
            <a:r>
              <a:rPr lang="en-US" sz="1200" dirty="0"/>
              <a:t>            DW ?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Hback</a:t>
            </a:r>
            <a:r>
              <a:rPr lang="en-US" sz="1200" dirty="0"/>
              <a:t>            DW ?    </a:t>
            </a:r>
          </a:p>
          <a:p>
            <a:r>
              <a:rPr lang="en-US" sz="1200" dirty="0"/>
              <a:t>						 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PcxX</a:t>
            </a:r>
            <a:r>
              <a:rPr lang="en-US" sz="1200" dirty="0"/>
              <a:t>      		 DW 0	;</a:t>
            </a:r>
            <a:r>
              <a:rPr lang="en-US" sz="1200" dirty="0" err="1"/>
              <a:t>PcxX</a:t>
            </a:r>
            <a:r>
              <a:rPr lang="en-US" sz="1200" dirty="0"/>
              <a:t> of </a:t>
            </a:r>
            <a:r>
              <a:rPr lang="en-US" sz="1200" dirty="0" err="1"/>
              <a:t>BackGround</a:t>
            </a:r>
            <a:r>
              <a:rPr lang="en-US" sz="1200" dirty="0"/>
              <a:t> Game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PcxY</a:t>
            </a:r>
            <a:r>
              <a:rPr lang="en-US" sz="1200" dirty="0"/>
              <a:t>     	     DW 0   ;</a:t>
            </a:r>
            <a:r>
              <a:rPr lang="en-US" sz="1200" dirty="0" err="1"/>
              <a:t>PcxY</a:t>
            </a:r>
            <a:r>
              <a:rPr lang="en-US" sz="1200" dirty="0"/>
              <a:t> of </a:t>
            </a:r>
            <a:r>
              <a:rPr lang="en-US" sz="1200" dirty="0" err="1"/>
              <a:t>BackGround</a:t>
            </a:r>
            <a:r>
              <a:rPr lang="en-US" sz="1200" dirty="0"/>
              <a:t> Game </a:t>
            </a:r>
          </a:p>
          <a:p>
            <a:r>
              <a:rPr lang="en-US" sz="1200" dirty="0"/>
              <a:t>						 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PlayerX</a:t>
            </a:r>
            <a:r>
              <a:rPr lang="en-US" sz="1200" dirty="0"/>
              <a:t>	         DW 65  ;X of Player 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PlayerY</a:t>
            </a:r>
            <a:r>
              <a:rPr lang="en-US" sz="1200" dirty="0"/>
              <a:t>	         DW 60  ;Y of Player</a:t>
            </a:r>
          </a:p>
          <a:p>
            <a:r>
              <a:rPr lang="en-US" sz="1200" dirty="0"/>
              <a:t>						 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JumpV</a:t>
            </a:r>
            <a:r>
              <a:rPr lang="en-US" sz="1200" dirty="0"/>
              <a:t>            DW 5 	;Value of jump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IsJump</a:t>
            </a:r>
            <a:r>
              <a:rPr lang="en-US" sz="1200" dirty="0"/>
              <a:t>           DB 0  	;1 if jump 0 if not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CanJump</a:t>
            </a:r>
            <a:r>
              <a:rPr lang="en-US" sz="1200" dirty="0"/>
              <a:t>          DB 0  	;If player in ground he </a:t>
            </a:r>
            <a:r>
              <a:rPr lang="en-US" sz="1200" dirty="0" err="1"/>
              <a:t>CanJump</a:t>
            </a:r>
            <a:r>
              <a:rPr lang="en-US" sz="1200" dirty="0"/>
              <a:t>(1) else </a:t>
            </a:r>
            <a:r>
              <a:rPr lang="en-US" sz="1200" dirty="0" err="1"/>
              <a:t>CanJump</a:t>
            </a:r>
            <a:r>
              <a:rPr lang="en-US" sz="1200" dirty="0"/>
              <a:t>(2)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GravityV</a:t>
            </a:r>
            <a:r>
              <a:rPr lang="en-US" sz="1200" dirty="0"/>
              <a:t>         DW 0</a:t>
            </a:r>
          </a:p>
          <a:p>
            <a:r>
              <a:rPr lang="en-US" sz="1200" dirty="0"/>
              <a:t>		Key              DB 0   ;Keep Key </a:t>
            </a:r>
            <a:r>
              <a:rPr lang="en-US" sz="1200" dirty="0" err="1"/>
              <a:t>Preesd</a:t>
            </a:r>
            <a:r>
              <a:rPr lang="en-US" sz="1200" dirty="0"/>
              <a:t> For the Moving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JumpCyc</a:t>
            </a:r>
            <a:r>
              <a:rPr lang="en-US" sz="1200" dirty="0"/>
              <a:t>          DB 5</a:t>
            </a:r>
          </a:p>
          <a:p>
            <a:r>
              <a:rPr lang="en-US" sz="1200" dirty="0"/>
              <a:t>	</a:t>
            </a:r>
            <a:endParaRPr lang="he-IL" sz="12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08248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383B0441-ED6E-45F2-A592-95F4A50A377D}"/>
              </a:ext>
            </a:extLst>
          </p:cNvPr>
          <p:cNvSpPr txBox="1">
            <a:spLocks/>
          </p:cNvSpPr>
          <p:nvPr/>
        </p:nvSpPr>
        <p:spPr>
          <a:xfrm>
            <a:off x="126251" y="3614535"/>
            <a:ext cx="6947649" cy="8464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684063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269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cs typeface="+mn-cs"/>
              </a:rPr>
              <a:t>	</a:t>
            </a:r>
          </a:p>
          <a:p>
            <a:r>
              <a:rPr lang="en-US" sz="1200" dirty="0">
                <a:cs typeface="+mn-cs"/>
              </a:rPr>
              <a:t>;-----------------------------------------Program code Main-----------------------------------------</a:t>
            </a:r>
          </a:p>
          <a:p>
            <a:r>
              <a:rPr lang="en-US" sz="1200" dirty="0">
                <a:cs typeface="+mn-cs"/>
              </a:rPr>
              <a:t>Exit1:</a:t>
            </a:r>
          </a:p>
          <a:p>
            <a:r>
              <a:rPr lang="en-US" sz="1200" dirty="0">
                <a:cs typeface="+mn-cs"/>
              </a:rPr>
              <a:t>Start:</a:t>
            </a:r>
          </a:p>
          <a:p>
            <a:r>
              <a:rPr lang="en-US" sz="1200" dirty="0">
                <a:cs typeface="+mn-cs"/>
              </a:rPr>
              <a:t>	mov ax, @data</a:t>
            </a:r>
          </a:p>
          <a:p>
            <a:r>
              <a:rPr lang="en-US" sz="1200" dirty="0">
                <a:cs typeface="+mn-cs"/>
              </a:rPr>
              <a:t>	mov ds, ax</a:t>
            </a:r>
          </a:p>
          <a:p>
            <a:r>
              <a:rPr lang="en-US" sz="1200" dirty="0">
                <a:cs typeface="+mn-cs"/>
              </a:rPr>
              <a:t>		</a:t>
            </a:r>
          </a:p>
          <a:p>
            <a:r>
              <a:rPr lang="en-US" sz="1200" dirty="0">
                <a:cs typeface="+mn-cs"/>
              </a:rPr>
              <a:t>    mov ax, 0013h       ;Graphics Mode</a:t>
            </a:r>
          </a:p>
          <a:p>
            <a:r>
              <a:rPr lang="en-US" sz="1200" dirty="0">
                <a:cs typeface="+mn-cs"/>
              </a:rPr>
              <a:t>    int 10h             ;Graphics Mode</a:t>
            </a:r>
          </a:p>
          <a:p>
            <a:r>
              <a:rPr lang="en-US" sz="1200" dirty="0">
                <a:cs typeface="+mn-cs"/>
              </a:rPr>
              <a:t>;--------------------------------------------------------------------------</a:t>
            </a:r>
          </a:p>
          <a:p>
            <a:r>
              <a:rPr lang="en-US" sz="1200" dirty="0">
                <a:cs typeface="+mn-cs"/>
              </a:rPr>
              <a:t>Start1:</a:t>
            </a:r>
          </a:p>
          <a:p>
            <a:r>
              <a:rPr lang="en-US" sz="1200" dirty="0">
                <a:cs typeface="+mn-cs"/>
              </a:rPr>
              <a:t>	mov [Lives],3</a:t>
            </a:r>
          </a:p>
          <a:p>
            <a:endParaRPr lang="en-US" sz="1200" dirty="0">
              <a:cs typeface="+mn-cs"/>
            </a:endParaRPr>
          </a:p>
          <a:p>
            <a:r>
              <a:rPr lang="en-US" sz="1200" dirty="0">
                <a:cs typeface="+mn-cs"/>
              </a:rPr>
              <a:t>	</a:t>
            </a:r>
            <a:r>
              <a:rPr lang="en-US" sz="1200" dirty="0" err="1">
                <a:cs typeface="+mn-cs"/>
              </a:rPr>
              <a:t>xor</a:t>
            </a:r>
            <a:r>
              <a:rPr lang="en-US" sz="1200" dirty="0">
                <a:cs typeface="+mn-cs"/>
              </a:rPr>
              <a:t> </a:t>
            </a:r>
            <a:r>
              <a:rPr lang="en-US" sz="1200" dirty="0" err="1">
                <a:cs typeface="+mn-cs"/>
              </a:rPr>
              <a:t>bl,bl</a:t>
            </a:r>
            <a:endParaRPr lang="en-US" sz="1200" dirty="0">
              <a:cs typeface="+mn-cs"/>
            </a:endParaRPr>
          </a:p>
          <a:p>
            <a:r>
              <a:rPr lang="en-US" sz="1200" dirty="0">
                <a:cs typeface="+mn-cs"/>
              </a:rPr>
              <a:t>	call </a:t>
            </a:r>
            <a:r>
              <a:rPr lang="en-US" sz="1200" dirty="0" err="1">
                <a:cs typeface="+mn-cs"/>
              </a:rPr>
              <a:t>ShowMenu</a:t>
            </a:r>
            <a:endParaRPr lang="en-US" sz="1200" dirty="0">
              <a:cs typeface="+mn-cs"/>
            </a:endParaRPr>
          </a:p>
          <a:p>
            <a:r>
              <a:rPr lang="en-US" sz="1200" dirty="0">
                <a:cs typeface="+mn-cs"/>
              </a:rPr>
              <a:t>;;;;;;;;;;;;;;;;;;;;;;;;;;;;;;;;;;;;;;;</a:t>
            </a:r>
          </a:p>
          <a:p>
            <a:r>
              <a:rPr lang="en-US" sz="1200" dirty="0" err="1">
                <a:cs typeface="+mn-cs"/>
              </a:rPr>
              <a:t>AfterLose</a:t>
            </a:r>
            <a:r>
              <a:rPr lang="en-US" sz="1200" dirty="0">
                <a:cs typeface="+mn-cs"/>
              </a:rPr>
              <a:t>:</a:t>
            </a:r>
          </a:p>
          <a:p>
            <a:r>
              <a:rPr lang="en-US" sz="1200" dirty="0">
                <a:cs typeface="+mn-cs"/>
              </a:rPr>
              <a:t>	call </a:t>
            </a:r>
            <a:r>
              <a:rPr lang="en-US" sz="1200" dirty="0" err="1">
                <a:cs typeface="+mn-cs"/>
              </a:rPr>
              <a:t>StartP</a:t>
            </a:r>
            <a:endParaRPr lang="en-US" sz="1200" dirty="0">
              <a:cs typeface="+mn-cs"/>
            </a:endParaRPr>
          </a:p>
          <a:p>
            <a:r>
              <a:rPr lang="en-US" sz="1200" dirty="0">
                <a:cs typeface="+mn-cs"/>
              </a:rPr>
              <a:t>	</a:t>
            </a:r>
            <a:r>
              <a:rPr lang="en-US" sz="1200" dirty="0" err="1">
                <a:cs typeface="+mn-cs"/>
              </a:rPr>
              <a:t>cmp</a:t>
            </a:r>
            <a:r>
              <a:rPr lang="en-US" sz="1200" dirty="0">
                <a:cs typeface="+mn-cs"/>
              </a:rPr>
              <a:t> ax,1</a:t>
            </a:r>
          </a:p>
          <a:p>
            <a:r>
              <a:rPr lang="en-US" sz="1200" dirty="0">
                <a:cs typeface="+mn-cs"/>
              </a:rPr>
              <a:t>	je @@Won</a:t>
            </a:r>
          </a:p>
          <a:p>
            <a:r>
              <a:rPr lang="en-US" sz="1200" dirty="0">
                <a:cs typeface="+mn-cs"/>
              </a:rPr>
              <a:t>	</a:t>
            </a:r>
            <a:r>
              <a:rPr lang="en-US" sz="1200" dirty="0" err="1">
                <a:cs typeface="+mn-cs"/>
              </a:rPr>
              <a:t>cmp</a:t>
            </a:r>
            <a:r>
              <a:rPr lang="en-US" sz="1200" dirty="0">
                <a:cs typeface="+mn-cs"/>
              </a:rPr>
              <a:t> ax,2</a:t>
            </a:r>
          </a:p>
          <a:p>
            <a:r>
              <a:rPr lang="en-US" sz="1200" dirty="0">
                <a:cs typeface="+mn-cs"/>
              </a:rPr>
              <a:t>	</a:t>
            </a:r>
            <a:r>
              <a:rPr lang="en-US" sz="1200" dirty="0" err="1">
                <a:cs typeface="+mn-cs"/>
              </a:rPr>
              <a:t>jne</a:t>
            </a:r>
            <a:r>
              <a:rPr lang="en-US" sz="1200" dirty="0">
                <a:cs typeface="+mn-cs"/>
              </a:rPr>
              <a:t> start</a:t>
            </a:r>
          </a:p>
          <a:p>
            <a:r>
              <a:rPr lang="en-US" sz="1200" dirty="0">
                <a:cs typeface="+mn-cs"/>
              </a:rPr>
              <a:t>	</a:t>
            </a:r>
            <a:r>
              <a:rPr lang="en-US" sz="1200" dirty="0" err="1">
                <a:cs typeface="+mn-cs"/>
              </a:rPr>
              <a:t>cmp</a:t>
            </a:r>
            <a:r>
              <a:rPr lang="en-US" sz="1200" dirty="0">
                <a:cs typeface="+mn-cs"/>
              </a:rPr>
              <a:t> [Lives],0</a:t>
            </a:r>
          </a:p>
          <a:p>
            <a:r>
              <a:rPr lang="en-US" sz="1200" dirty="0">
                <a:cs typeface="+mn-cs"/>
              </a:rPr>
              <a:t>	</a:t>
            </a:r>
            <a:r>
              <a:rPr lang="en-US" sz="1200" dirty="0" err="1">
                <a:cs typeface="+mn-cs"/>
              </a:rPr>
              <a:t>jne</a:t>
            </a:r>
            <a:r>
              <a:rPr lang="en-US" sz="1200" dirty="0">
                <a:cs typeface="+mn-cs"/>
              </a:rPr>
              <a:t> </a:t>
            </a:r>
            <a:r>
              <a:rPr lang="en-US" sz="1200" dirty="0" err="1">
                <a:cs typeface="+mn-cs"/>
              </a:rPr>
              <a:t>AfterLose</a:t>
            </a:r>
            <a:endParaRPr lang="en-US" sz="1200" dirty="0">
              <a:cs typeface="+mn-cs"/>
            </a:endParaRPr>
          </a:p>
          <a:p>
            <a:r>
              <a:rPr lang="en-US" sz="1200" dirty="0">
                <a:cs typeface="+mn-cs"/>
              </a:rPr>
              <a:t>	call </a:t>
            </a:r>
            <a:r>
              <a:rPr lang="en-US" sz="1200" dirty="0" err="1">
                <a:cs typeface="+mn-cs"/>
              </a:rPr>
              <a:t>LoseP</a:t>
            </a:r>
            <a:r>
              <a:rPr lang="en-US" sz="1200" dirty="0">
                <a:cs typeface="+mn-cs"/>
              </a:rPr>
              <a:t> </a:t>
            </a:r>
          </a:p>
          <a:p>
            <a:r>
              <a:rPr lang="en-US" sz="1200" dirty="0">
                <a:cs typeface="+mn-cs"/>
              </a:rPr>
              <a:t>	;mov [Lives],3</a:t>
            </a:r>
          </a:p>
          <a:p>
            <a:r>
              <a:rPr lang="en-US" sz="1200" dirty="0">
                <a:cs typeface="+mn-cs"/>
              </a:rPr>
              <a:t>	</a:t>
            </a:r>
            <a:r>
              <a:rPr lang="en-US" sz="1200" dirty="0" err="1">
                <a:cs typeface="+mn-cs"/>
              </a:rPr>
              <a:t>jmp</a:t>
            </a:r>
            <a:r>
              <a:rPr lang="en-US" sz="1200" dirty="0">
                <a:cs typeface="+mn-cs"/>
              </a:rPr>
              <a:t> </a:t>
            </a:r>
            <a:r>
              <a:rPr lang="en-US" sz="1200" dirty="0" err="1">
                <a:cs typeface="+mn-cs"/>
              </a:rPr>
              <a:t>AfterLose</a:t>
            </a:r>
            <a:endParaRPr lang="en-US" sz="1200" dirty="0">
              <a:cs typeface="+mn-cs"/>
            </a:endParaRPr>
          </a:p>
          <a:p>
            <a:r>
              <a:rPr lang="en-US" sz="1200" dirty="0">
                <a:cs typeface="+mn-cs"/>
              </a:rPr>
              <a:t>@@Won:</a:t>
            </a:r>
          </a:p>
          <a:p>
            <a:r>
              <a:rPr lang="en-US" sz="1200" dirty="0">
                <a:cs typeface="+mn-cs"/>
              </a:rPr>
              <a:t>	call Won</a:t>
            </a:r>
          </a:p>
          <a:p>
            <a:r>
              <a:rPr lang="en-US" sz="1200" dirty="0" err="1">
                <a:cs typeface="+mn-cs"/>
              </a:rPr>
              <a:t>jmp</a:t>
            </a:r>
            <a:r>
              <a:rPr lang="en-US" sz="1200" dirty="0">
                <a:cs typeface="+mn-cs"/>
              </a:rPr>
              <a:t> Start1</a:t>
            </a:r>
          </a:p>
          <a:p>
            <a:endParaRPr lang="en-US" sz="1200" dirty="0">
              <a:cs typeface="+mn-cs"/>
            </a:endParaRPr>
          </a:p>
          <a:p>
            <a:endParaRPr lang="en-US" sz="1200" dirty="0">
              <a:cs typeface="+mn-cs"/>
            </a:endParaRPr>
          </a:p>
          <a:p>
            <a:endParaRPr lang="en-US" sz="1200" dirty="0">
              <a:cs typeface="+mn-cs"/>
            </a:endParaRPr>
          </a:p>
          <a:p>
            <a:r>
              <a:rPr lang="en-US" sz="1200" dirty="0">
                <a:cs typeface="+mn-cs"/>
              </a:rPr>
              <a:t>	</a:t>
            </a:r>
          </a:p>
          <a:p>
            <a:endParaRPr lang="en-US" sz="1200" dirty="0">
              <a:cs typeface="+mn-cs"/>
            </a:endParaRPr>
          </a:p>
          <a:p>
            <a:r>
              <a:rPr lang="en-US" sz="1200" dirty="0">
                <a:cs typeface="+mn-cs"/>
              </a:rPr>
              <a:t>		</a:t>
            </a:r>
          </a:p>
          <a:p>
            <a:r>
              <a:rPr lang="en-US" sz="1200" dirty="0">
                <a:cs typeface="+mn-cs"/>
              </a:rPr>
              <a:t>	</a:t>
            </a:r>
          </a:p>
          <a:p>
            <a:r>
              <a:rPr lang="en-US" sz="1200" dirty="0">
                <a:cs typeface="+mn-cs"/>
              </a:rPr>
              <a:t>Exit:</a:t>
            </a:r>
          </a:p>
          <a:p>
            <a:r>
              <a:rPr lang="en-US" sz="1200" dirty="0">
                <a:cs typeface="+mn-cs"/>
              </a:rPr>
              <a:t>		mov ah, 0           ;text mode</a:t>
            </a:r>
          </a:p>
          <a:p>
            <a:r>
              <a:rPr lang="en-US" sz="1200" dirty="0">
                <a:cs typeface="+mn-cs"/>
              </a:rPr>
              <a:t>		mov al, 2           ;text mode</a:t>
            </a:r>
          </a:p>
          <a:p>
            <a:r>
              <a:rPr lang="en-US" sz="1200" dirty="0">
                <a:cs typeface="+mn-cs"/>
              </a:rPr>
              <a:t>		int 10h             ;text mode</a:t>
            </a:r>
          </a:p>
          <a:p>
            <a:r>
              <a:rPr lang="en-US" sz="1200" dirty="0">
                <a:cs typeface="+mn-cs"/>
              </a:rPr>
              <a:t>		</a:t>
            </a:r>
          </a:p>
          <a:p>
            <a:r>
              <a:rPr lang="en-US" sz="1200" dirty="0">
                <a:cs typeface="+mn-cs"/>
              </a:rPr>
              <a:t>		mov dx, offset </a:t>
            </a:r>
            <a:r>
              <a:rPr lang="en-US" sz="1200" dirty="0" err="1">
                <a:cs typeface="+mn-cs"/>
              </a:rPr>
              <a:t>Tnx</a:t>
            </a:r>
            <a:endParaRPr lang="en-US" sz="1200" dirty="0">
              <a:cs typeface="+mn-cs"/>
            </a:endParaRPr>
          </a:p>
          <a:p>
            <a:r>
              <a:rPr lang="en-US" sz="1200" dirty="0">
                <a:cs typeface="+mn-cs"/>
              </a:rPr>
              <a:t>		mov ah,09h</a:t>
            </a:r>
          </a:p>
          <a:p>
            <a:r>
              <a:rPr lang="en-US" sz="1200" dirty="0">
                <a:cs typeface="+mn-cs"/>
              </a:rPr>
              <a:t>		int 21h</a:t>
            </a:r>
          </a:p>
          <a:p>
            <a:r>
              <a:rPr lang="en-US" sz="1200" dirty="0">
                <a:cs typeface="+mn-cs"/>
              </a:rPr>
              <a:t>		</a:t>
            </a:r>
          </a:p>
          <a:p>
            <a:r>
              <a:rPr lang="en-US" sz="1200" dirty="0">
                <a:cs typeface="+mn-cs"/>
              </a:rPr>
              <a:t>        mov ax,04c00h</a:t>
            </a:r>
          </a:p>
          <a:p>
            <a:r>
              <a:rPr lang="en-US" sz="1200" dirty="0">
                <a:cs typeface="+mn-cs"/>
              </a:rPr>
              <a:t>        int 21h</a:t>
            </a:r>
          </a:p>
          <a:p>
            <a:endParaRPr lang="en-US" sz="1200" dirty="0">
              <a:cs typeface="+mn-cs"/>
            </a:endParaRPr>
          </a:p>
          <a:p>
            <a:r>
              <a:rPr lang="en-US" sz="1200" dirty="0">
                <a:cs typeface="+mn-cs"/>
              </a:rPr>
              <a:t>include "Procs.asm"</a:t>
            </a:r>
          </a:p>
          <a:p>
            <a:endParaRPr lang="en-US" sz="1200" dirty="0">
              <a:cs typeface="+mn-cs"/>
            </a:endParaRPr>
          </a:p>
          <a:p>
            <a:endParaRPr lang="en-US" sz="1200" dirty="0">
              <a:cs typeface="+mn-cs"/>
            </a:endParaRPr>
          </a:p>
          <a:p>
            <a:endParaRPr lang="en-US" sz="1200" dirty="0">
              <a:cs typeface="+mn-cs"/>
            </a:endParaRPr>
          </a:p>
          <a:p>
            <a:endParaRPr lang="en-US" sz="1200" dirty="0">
              <a:cs typeface="+mn-cs"/>
            </a:endParaRPr>
          </a:p>
          <a:p>
            <a:endParaRPr lang="en-US" sz="1200" dirty="0">
              <a:cs typeface="+mn-cs"/>
            </a:endParaRPr>
          </a:p>
          <a:p>
            <a:endParaRPr lang="en-US" sz="1200" dirty="0">
              <a:cs typeface="+mn-cs"/>
            </a:endParaRPr>
          </a:p>
          <a:p>
            <a:r>
              <a:rPr lang="en-US" sz="1200" dirty="0">
                <a:cs typeface="+mn-cs"/>
              </a:rPr>
              <a:t>;-----------------------------------------Picture Method-----------------------------------------</a:t>
            </a:r>
          </a:p>
          <a:p>
            <a:endParaRPr lang="en-US" sz="1200" dirty="0">
              <a:cs typeface="+mn-cs"/>
            </a:endParaRPr>
          </a:p>
          <a:p>
            <a:endParaRPr lang="en-US" sz="1200" dirty="0">
              <a:cs typeface="+mn-cs"/>
            </a:endParaRPr>
          </a:p>
          <a:p>
            <a:endParaRPr lang="en-US" sz="1200" dirty="0">
              <a:cs typeface="+mn-cs"/>
            </a:endParaRPr>
          </a:p>
          <a:p>
            <a:endParaRPr lang="en-US" sz="1200" dirty="0">
              <a:cs typeface="+mn-cs"/>
            </a:endParaRPr>
          </a:p>
          <a:p>
            <a:endParaRPr lang="en-US" sz="12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2676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383B0441-ED6E-45F2-A592-95F4A50A377D}"/>
              </a:ext>
            </a:extLst>
          </p:cNvPr>
          <p:cNvSpPr txBox="1">
            <a:spLocks/>
          </p:cNvSpPr>
          <p:nvPr/>
        </p:nvSpPr>
        <p:spPr>
          <a:xfrm>
            <a:off x="-1288211" y="1514476"/>
            <a:ext cx="6947649" cy="1063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4063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269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sz="3600" dirty="0">
                <a:cs typeface="+mn-cs"/>
              </a:rPr>
              <a:t>דוגמאות הרצה</a:t>
            </a:r>
            <a:endParaRPr lang="en-US" sz="3600" dirty="0">
              <a:cs typeface="+mn-cs"/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C93BFFF6-0FF9-4183-9379-4418C0D20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44" y="3448843"/>
            <a:ext cx="6115050" cy="4067175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DF7D2464-6CCB-483F-B834-0EFA18514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44" y="7663655"/>
            <a:ext cx="61150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031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DF9CB14A-70BD-4CA2-8274-6F702DED5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48" y="275589"/>
            <a:ext cx="5017069" cy="3336898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9F9F5B17-A998-4158-B3A7-A0D7795D7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89" y="4109675"/>
            <a:ext cx="5152389" cy="3426900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7E06395E-4AA7-4156-BE7A-A66D3056D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958" y="8033763"/>
            <a:ext cx="5470047" cy="363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137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7D97F3F9-EEEE-4744-A017-8C599137C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44" y="3582192"/>
            <a:ext cx="6115050" cy="4067175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1DD6723F-9854-4CD7-80B8-08E51DECB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44" y="7812088"/>
            <a:ext cx="61150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860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2290E6E2-B5FD-4AC2-9762-BCBC63482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44" y="3606006"/>
            <a:ext cx="6115050" cy="4067175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DBBBC102-DD70-4AD6-8CE4-8EBBB1D8F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44" y="7812088"/>
            <a:ext cx="61150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770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A63C895C-9D33-4B43-B142-457747965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44" y="3402012"/>
            <a:ext cx="6115050" cy="4067175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0B59FF9E-5796-42C6-923B-37963D484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44" y="7601743"/>
            <a:ext cx="61150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250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970AFA-4C51-4534-8D58-64AF4B22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3600" dirty="0">
                <a:cs typeface="+mn-cs"/>
              </a:rPr>
              <a:t>סיכום אישי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4086006-D309-4C94-AFDF-264DCD218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32" y="4047875"/>
            <a:ext cx="5157912" cy="7567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1200" dirty="0"/>
              <a:t>הפרויקט היה מהנה ומלמד</a:t>
            </a:r>
          </a:p>
          <a:p>
            <a:pPr marL="0" indent="0">
              <a:buNone/>
            </a:pPr>
            <a:r>
              <a:rPr lang="he-IL" sz="1200" dirty="0"/>
              <a:t>למדתי מלא דברים חדשים שלא לימדו אותנו בכיתה</a:t>
            </a:r>
          </a:p>
          <a:p>
            <a:pPr marL="0" indent="0">
              <a:buNone/>
            </a:pPr>
            <a:r>
              <a:rPr lang="he-IL" sz="1200" dirty="0" err="1"/>
              <a:t>נהנתי</a:t>
            </a:r>
            <a:r>
              <a:rPr lang="he-IL" sz="1200" dirty="0"/>
              <a:t> לעזור לחבריי לכיתה להכין את הפרויקט שלי</a:t>
            </a:r>
          </a:p>
          <a:p>
            <a:pPr marL="0" indent="0">
              <a:buNone/>
            </a:pPr>
            <a:r>
              <a:rPr lang="he-IL" sz="1200" dirty="0"/>
              <a:t>וגם הפרויקט שלי בעצמו לא כל כך היה לי קל</a:t>
            </a:r>
          </a:p>
          <a:p>
            <a:pPr marL="0" indent="0">
              <a:buNone/>
            </a:pPr>
            <a:r>
              <a:rPr lang="he-IL" sz="1200" dirty="0"/>
              <a:t>נתקלתי בקשיים אבל לבסוף הצלחתי </a:t>
            </a:r>
            <a:r>
              <a:rPr lang="he-IL" sz="1200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he-IL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he-IL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he-IL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he-IL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he-IL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he-IL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he-IL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he-IL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he-IL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he-IL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he-IL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he-IL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he-IL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he-IL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he-IL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he-IL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he-IL" sz="1200" dirty="0">
                <a:sym typeface="Wingdings" panose="05000000000000000000" pitchFamily="2" charset="2"/>
              </a:rPr>
              <a:t>תודה </a:t>
            </a:r>
            <a:r>
              <a:rPr lang="he-IL" sz="1200" dirty="0" err="1">
                <a:sym typeface="Wingdings" panose="05000000000000000000" pitchFamily="2" charset="2"/>
              </a:rPr>
              <a:t>לאנטולי</a:t>
            </a:r>
            <a:r>
              <a:rPr lang="he-IL" sz="1200" dirty="0">
                <a:sym typeface="Wingdings" panose="05000000000000000000" pitchFamily="2" charset="2"/>
              </a:rPr>
              <a:t> שלימד אותי את כל מה שאני יודע</a:t>
            </a:r>
          </a:p>
          <a:p>
            <a:pPr marL="0" indent="0">
              <a:buNone/>
            </a:pPr>
            <a:r>
              <a:rPr lang="he-IL" sz="1200" dirty="0">
                <a:sym typeface="Wingdings" panose="05000000000000000000" pitchFamily="2" charset="2"/>
              </a:rPr>
              <a:t>תודה לחבריי שתנו לי רעיונות</a:t>
            </a:r>
          </a:p>
          <a:p>
            <a:pPr marL="0" indent="0">
              <a:buNone/>
            </a:pPr>
            <a:r>
              <a:rPr lang="he-IL" sz="1200" dirty="0">
                <a:sym typeface="Wingdings" panose="05000000000000000000" pitchFamily="2" charset="2"/>
              </a:rPr>
              <a:t>תודה להורי שהביאוני עד הלום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91418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B5845E7A-B327-4492-9AB0-41759CA14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02" y="4194529"/>
            <a:ext cx="5790931" cy="3490205"/>
          </a:xfrm>
          <a:prstGeom prst="rect">
            <a:avLst/>
          </a:prstGeom>
        </p:spPr>
      </p:pic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78C54953-FD04-472D-9F14-2BA904F1D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516" y="3798472"/>
            <a:ext cx="6129507" cy="78406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1520" dirty="0"/>
              <a:t>2.להיכנס ל</a:t>
            </a:r>
            <a:r>
              <a:rPr lang="en-US" sz="1520" dirty="0"/>
              <a:t>Options</a:t>
            </a:r>
            <a:r>
              <a:rPr lang="he-IL" sz="1520" dirty="0"/>
              <a:t> ולשנות </a:t>
            </a:r>
            <a:r>
              <a:rPr lang="en-US" sz="1520" dirty="0"/>
              <a:t>Cycles</a:t>
            </a:r>
            <a:r>
              <a:rPr lang="he-IL" sz="1520" dirty="0"/>
              <a:t> ל</a:t>
            </a:r>
            <a:r>
              <a:rPr lang="en-US" sz="1520" dirty="0"/>
              <a:t>Max</a:t>
            </a:r>
            <a:endParaRPr lang="he-IL" sz="1520" dirty="0"/>
          </a:p>
          <a:p>
            <a:pPr marL="0" indent="0">
              <a:buNone/>
            </a:pPr>
            <a:endParaRPr lang="he-IL" sz="1520" dirty="0"/>
          </a:p>
          <a:p>
            <a:pPr marL="0" indent="0">
              <a:buNone/>
            </a:pPr>
            <a:endParaRPr lang="he-IL" sz="1520" dirty="0"/>
          </a:p>
          <a:p>
            <a:pPr marL="0" indent="0">
              <a:buNone/>
            </a:pPr>
            <a:endParaRPr lang="he-IL" sz="1520" dirty="0"/>
          </a:p>
          <a:p>
            <a:pPr marL="0" indent="0">
              <a:buNone/>
            </a:pPr>
            <a:endParaRPr lang="he-IL" sz="1520" dirty="0"/>
          </a:p>
          <a:p>
            <a:pPr marL="0" indent="0">
              <a:buNone/>
            </a:pPr>
            <a:endParaRPr lang="he-IL" sz="1520" dirty="0"/>
          </a:p>
          <a:p>
            <a:pPr marL="0" indent="0">
              <a:buNone/>
            </a:pPr>
            <a:endParaRPr lang="he-IL" sz="1520" dirty="0"/>
          </a:p>
          <a:p>
            <a:pPr marL="0" indent="0">
              <a:buNone/>
            </a:pPr>
            <a:endParaRPr lang="he-IL" sz="1520" dirty="0"/>
          </a:p>
          <a:p>
            <a:pPr marL="0" indent="0">
              <a:buNone/>
            </a:pPr>
            <a:endParaRPr lang="he-IL" sz="1520" dirty="0"/>
          </a:p>
          <a:p>
            <a:pPr marL="0" indent="0">
              <a:buNone/>
            </a:pPr>
            <a:endParaRPr lang="he-IL" sz="1520" dirty="0"/>
          </a:p>
          <a:p>
            <a:pPr marL="0" indent="0">
              <a:buNone/>
            </a:pPr>
            <a:endParaRPr lang="he-IL" sz="1520" dirty="0"/>
          </a:p>
          <a:p>
            <a:pPr marL="0" indent="0">
              <a:buNone/>
            </a:pPr>
            <a:endParaRPr lang="he-IL" sz="1520" dirty="0"/>
          </a:p>
          <a:p>
            <a:pPr marL="0" indent="0">
              <a:buNone/>
            </a:pPr>
            <a:endParaRPr lang="he-IL" sz="1520" dirty="0"/>
          </a:p>
          <a:p>
            <a:pPr marL="0" indent="0">
              <a:buNone/>
            </a:pPr>
            <a:endParaRPr lang="he-IL" sz="1520" dirty="0"/>
          </a:p>
          <a:p>
            <a:pPr marL="0" indent="0">
              <a:buNone/>
            </a:pPr>
            <a:endParaRPr lang="he-IL" sz="1520" dirty="0"/>
          </a:p>
          <a:p>
            <a:pPr marL="0" indent="0">
              <a:buNone/>
            </a:pPr>
            <a:endParaRPr lang="he-IL" sz="1520" dirty="0"/>
          </a:p>
        </p:txBody>
      </p:sp>
      <p:pic>
        <p:nvPicPr>
          <p:cNvPr id="7" name="תמונה 6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09925118-5384-41D7-BB30-D22D26EB9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02" y="7873617"/>
            <a:ext cx="5790931" cy="35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33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90A2097-673C-44F4-9DBB-FE6284F88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05" y="3538305"/>
            <a:ext cx="5152389" cy="5982530"/>
          </a:xfrm>
        </p:spPr>
        <p:txBody>
          <a:bodyPr/>
          <a:lstStyle/>
          <a:p>
            <a:pPr marL="0" indent="0" algn="ctr">
              <a:buNone/>
            </a:pPr>
            <a:r>
              <a:rPr lang="he-IL" dirty="0"/>
              <a:t>3.לגרור משחק ל</a:t>
            </a:r>
            <a:r>
              <a:rPr lang="en-US" dirty="0" err="1"/>
              <a:t>DosBox</a:t>
            </a:r>
            <a:endParaRPr lang="he-IL" dirty="0"/>
          </a:p>
        </p:txBody>
      </p:sp>
      <p:pic>
        <p:nvPicPr>
          <p:cNvPr id="5" name="תמונה 4" descr="תמונה שמכילה שחור, צג, מסך, מחשב&#10;&#10;התיאור נוצר באופן אוטומטי">
            <a:extLst>
              <a:ext uri="{FF2B5EF4-FFF2-40B4-BE49-F238E27FC236}">
                <a16:creationId xmlns:a16="http://schemas.microsoft.com/office/drawing/2014/main" id="{D6508D26-E99C-4358-8884-5B3E2CA37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348068"/>
            <a:ext cx="6855505" cy="4097102"/>
          </a:xfrm>
          <a:prstGeom prst="rect">
            <a:avLst/>
          </a:prstGeom>
        </p:spPr>
      </p:pic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682ECD5B-1736-4BCA-A3FC-C58F86034210}"/>
              </a:ext>
            </a:extLst>
          </p:cNvPr>
          <p:cNvSpPr txBox="1">
            <a:spLocks/>
          </p:cNvSpPr>
          <p:nvPr/>
        </p:nvSpPr>
        <p:spPr>
          <a:xfrm>
            <a:off x="844075" y="8750143"/>
            <a:ext cx="5152389" cy="5982530"/>
          </a:xfrm>
          <a:prstGeom prst="rect">
            <a:avLst/>
          </a:prstGeom>
        </p:spPr>
        <p:txBody>
          <a:bodyPr vert="horz" lIns="115819" tIns="57909" rIns="115819" bIns="57909" rtlCol="0">
            <a:normAutofit/>
          </a:bodyPr>
          <a:lstStyle>
            <a:lvl1pPr marL="135011" indent="-135011" algn="r" defTabSz="540045" rtl="1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Char char="•"/>
              <a:defRPr sz="14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5033" indent="-135011" algn="r" defTabSz="540045" rtl="1" eaLnBrk="1" latinLnBrk="0" hangingPunct="1">
              <a:lnSpc>
                <a:spcPct val="90000"/>
              </a:lnSpc>
              <a:spcBef>
                <a:spcPts val="295"/>
              </a:spcBef>
              <a:buFont typeface="Arial" panose="020B0604020202020204" pitchFamily="34" charset="0"/>
              <a:buChar char="•"/>
              <a:defRPr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5056" indent="-135011" algn="r" defTabSz="540045" rtl="1" eaLnBrk="1" latinLnBrk="0" hangingPunct="1">
              <a:lnSpc>
                <a:spcPct val="90000"/>
              </a:lnSpc>
              <a:spcBef>
                <a:spcPts val="295"/>
              </a:spcBef>
              <a:buFont typeface="Arial" panose="020B0604020202020204" pitchFamily="34" charset="0"/>
              <a:buChar char="•"/>
              <a:defRPr sz="10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5078" indent="-135011" algn="r" defTabSz="540045" rtl="1" eaLnBrk="1" latinLnBrk="0" hangingPunct="1">
              <a:lnSpc>
                <a:spcPct val="90000"/>
              </a:lnSpc>
              <a:spcBef>
                <a:spcPts val="295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5100" indent="-135011" algn="r" defTabSz="540045" rtl="1" eaLnBrk="1" latinLnBrk="0" hangingPunct="1">
              <a:lnSpc>
                <a:spcPct val="90000"/>
              </a:lnSpc>
              <a:spcBef>
                <a:spcPts val="295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123" indent="-135011" algn="r" defTabSz="540045" rtl="1" eaLnBrk="1" latinLnBrk="0" hangingPunct="1">
              <a:lnSpc>
                <a:spcPct val="90000"/>
              </a:lnSpc>
              <a:spcBef>
                <a:spcPts val="295"/>
              </a:spcBef>
              <a:buFont typeface="Arial" panose="020B0604020202020204" pitchFamily="34" charset="0"/>
              <a:buChar char="•"/>
              <a:defRPr sz="8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5145" indent="-135011" algn="r" defTabSz="540045" rtl="1" eaLnBrk="1" latinLnBrk="0" hangingPunct="1">
              <a:lnSpc>
                <a:spcPct val="90000"/>
              </a:lnSpc>
              <a:spcBef>
                <a:spcPts val="295"/>
              </a:spcBef>
              <a:buFont typeface="Arial" panose="020B0604020202020204" pitchFamily="34" charset="0"/>
              <a:buChar char="•"/>
              <a:defRPr sz="8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5167" indent="-135011" algn="r" defTabSz="540045" rtl="1" eaLnBrk="1" latinLnBrk="0" hangingPunct="1">
              <a:lnSpc>
                <a:spcPct val="90000"/>
              </a:lnSpc>
              <a:spcBef>
                <a:spcPts val="295"/>
              </a:spcBef>
              <a:buFont typeface="Arial" panose="020B0604020202020204" pitchFamily="34" charset="0"/>
              <a:buChar char="•"/>
              <a:defRPr sz="8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5190" indent="-135011" algn="r" defTabSz="540045" rtl="1" eaLnBrk="1" latinLnBrk="0" hangingPunct="1">
              <a:lnSpc>
                <a:spcPct val="90000"/>
              </a:lnSpc>
              <a:spcBef>
                <a:spcPts val="295"/>
              </a:spcBef>
              <a:buFont typeface="Arial" panose="020B0604020202020204" pitchFamily="34" charset="0"/>
              <a:buChar char="•"/>
              <a:defRPr sz="8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1795" dirty="0"/>
              <a:t>4.להנות </a:t>
            </a:r>
            <a:r>
              <a:rPr lang="he-IL" sz="1795" dirty="0">
                <a:sym typeface="Wingdings" panose="05000000000000000000" pitchFamily="2" charset="2"/>
              </a:rPr>
              <a:t></a:t>
            </a:r>
            <a:endParaRPr lang="he-IL" sz="1795" dirty="0"/>
          </a:p>
        </p:txBody>
      </p:sp>
    </p:spTree>
    <p:extLst>
      <p:ext uri="{BB962C8B-B14F-4D97-AF65-F5344CB8AC3E}">
        <p14:creationId xmlns:p14="http://schemas.microsoft.com/office/powerpoint/2010/main" val="757007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1C2CE9-EE92-47A5-B352-2DF6946E0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נושא העבודה</a:t>
            </a:r>
            <a:br>
              <a:rPr lang="en-US" dirty="0"/>
            </a:br>
            <a:endParaRPr lang="he-IL" dirty="0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EF593143-2F01-4B7A-8510-106463CC1FC8}"/>
              </a:ext>
            </a:extLst>
          </p:cNvPr>
          <p:cNvSpPr txBox="1">
            <a:spLocks/>
          </p:cNvSpPr>
          <p:nvPr/>
        </p:nvSpPr>
        <p:spPr>
          <a:xfrm>
            <a:off x="1" y="3597338"/>
            <a:ext cx="5814163" cy="3927315"/>
          </a:xfrm>
          <a:prstGeom prst="rect">
            <a:avLst/>
          </a:prstGeom>
        </p:spPr>
        <p:txBody>
          <a:bodyPr vert="horz" lIns="115819" tIns="57909" rIns="115819" bIns="57909" rtlCol="0" anchor="ctr">
            <a:noAutofit/>
          </a:bodyPr>
          <a:lstStyle>
            <a:lvl1pPr algn="l" defTabSz="540045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212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sz="152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5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52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520" dirty="0" err="1">
                <a:latin typeface="Arial" panose="020B0604020202020204" pitchFamily="34" charset="0"/>
                <a:cs typeface="Arial" panose="020B0604020202020204" pitchFamily="34" charset="0"/>
              </a:rPr>
              <a:t>Expendabros</a:t>
            </a:r>
            <a:r>
              <a:rPr lang="he-IL" sz="1520" dirty="0">
                <a:latin typeface="Arial" panose="020B0604020202020204" pitchFamily="34" charset="0"/>
                <a:cs typeface="Arial" panose="020B0604020202020204" pitchFamily="34" charset="0"/>
              </a:rPr>
              <a:t> הוא משחק </a:t>
            </a:r>
            <a:r>
              <a:rPr lang="he-IL" sz="1520" dirty="0" err="1">
                <a:latin typeface="Arial" panose="020B0604020202020204" pitchFamily="34" charset="0"/>
                <a:cs typeface="Arial" panose="020B0604020202020204" pitchFamily="34" charset="0"/>
              </a:rPr>
              <a:t>קרוסאובר</a:t>
            </a:r>
            <a:r>
              <a:rPr lang="he-IL" sz="1520" dirty="0">
                <a:latin typeface="Arial" panose="020B0604020202020204" pitchFamily="34" charset="0"/>
                <a:cs typeface="Arial" panose="020B0604020202020204" pitchFamily="34" charset="0"/>
              </a:rPr>
              <a:t>() שפותח על ידי </a:t>
            </a:r>
            <a:r>
              <a:rPr lang="en-US" sz="1520" dirty="0">
                <a:latin typeface="Arial" panose="020B0604020202020204" pitchFamily="34" charset="0"/>
                <a:cs typeface="Arial" panose="020B0604020202020204" pitchFamily="34" charset="0"/>
              </a:rPr>
              <a:t> Free Lives Games </a:t>
            </a:r>
            <a:r>
              <a:rPr lang="he-IL" sz="1520" dirty="0">
                <a:latin typeface="Arial" panose="020B0604020202020204" pitchFamily="34" charset="0"/>
                <a:cs typeface="Arial" panose="020B0604020202020204" pitchFamily="34" charset="0"/>
              </a:rPr>
              <a:t>בשיתוף עם </a:t>
            </a:r>
            <a:r>
              <a:rPr lang="en-US" sz="1520" dirty="0">
                <a:latin typeface="Arial" panose="020B0604020202020204" pitchFamily="34" charset="0"/>
                <a:cs typeface="Arial" panose="020B0604020202020204" pitchFamily="34" charset="0"/>
              </a:rPr>
              <a:t>Lionsgate</a:t>
            </a:r>
          </a:p>
          <a:p>
            <a:pPr algn="r"/>
            <a:r>
              <a:rPr lang="he-IL" sz="15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5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he-IL" sz="1520" dirty="0">
                <a:latin typeface="Arial" panose="020B0604020202020204" pitchFamily="34" charset="0"/>
                <a:cs typeface="Arial" panose="020B0604020202020204" pitchFamily="34" charset="0"/>
              </a:rPr>
              <a:t>המבוסס על הסרט </a:t>
            </a:r>
            <a:r>
              <a:rPr lang="en-US" sz="1520" dirty="0">
                <a:latin typeface="Arial" panose="020B0604020202020204" pitchFamily="34" charset="0"/>
                <a:cs typeface="Arial" panose="020B0604020202020204" pitchFamily="34" charset="0"/>
              </a:rPr>
              <a:t>The Expendables 3</a:t>
            </a:r>
          </a:p>
          <a:p>
            <a:pPr algn="r"/>
            <a:r>
              <a:rPr lang="he-IL" sz="1520" dirty="0">
                <a:latin typeface="Arial" panose="020B0604020202020204" pitchFamily="34" charset="0"/>
                <a:cs typeface="Arial" panose="020B0604020202020204" pitchFamily="34" charset="0"/>
              </a:rPr>
              <a:t>לקחתי שלב אחד מהמשחק עשיתי אותו בגרסה שלי ושילבתי עוד שני משחקים מהצד(</a:t>
            </a:r>
            <a:r>
              <a:rPr lang="en-US" sz="15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20" dirty="0" err="1">
                <a:latin typeface="Arial" panose="020B0604020202020204" pitchFamily="34" charset="0"/>
                <a:cs typeface="Arial" panose="020B0604020202020204" pitchFamily="34" charset="0"/>
              </a:rPr>
              <a:t>Trex</a:t>
            </a:r>
            <a:r>
              <a:rPr lang="en-US" sz="15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1520" dirty="0">
                <a:latin typeface="Arial" panose="020B0604020202020204" pitchFamily="34" charset="0"/>
                <a:cs typeface="Arial" panose="020B0604020202020204" pitchFamily="34" charset="0"/>
              </a:rPr>
              <a:t>ו </a:t>
            </a:r>
            <a:r>
              <a:rPr lang="en-US" sz="1520" dirty="0">
                <a:latin typeface="Arial" panose="020B0604020202020204" pitchFamily="34" charset="0"/>
                <a:cs typeface="Arial" panose="020B0604020202020204" pitchFamily="34" charset="0"/>
              </a:rPr>
              <a:t>Pong</a:t>
            </a:r>
            <a:r>
              <a:rPr lang="he-IL" sz="152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5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sz="15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he-IL" sz="1520" dirty="0">
                <a:latin typeface="Arial" panose="020B0604020202020204" pitchFamily="34" charset="0"/>
                <a:cs typeface="Arial" panose="020B0604020202020204" pitchFamily="34" charset="0"/>
              </a:rPr>
              <a:t> כי הרגיש לי שלא שילבתי מספיק נושאים במשחק(למשל העכבר ב</a:t>
            </a:r>
            <a:r>
              <a:rPr lang="en-US" sz="1520" dirty="0" err="1">
                <a:latin typeface="Arial" panose="020B0604020202020204" pitchFamily="34" charset="0"/>
                <a:cs typeface="Arial" panose="020B0604020202020204" pitchFamily="34" charset="0"/>
              </a:rPr>
              <a:t>TRex</a:t>
            </a:r>
            <a:r>
              <a:rPr lang="en-US" sz="15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1520" dirty="0">
                <a:latin typeface="Arial" panose="020B0604020202020204" pitchFamily="34" charset="0"/>
                <a:cs typeface="Arial" panose="020B0604020202020204" pitchFamily="34" charset="0"/>
              </a:rPr>
              <a:t> שלא היה לי בפרויקט לפני) </a:t>
            </a:r>
            <a:endParaRPr lang="en-US" sz="15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sz="15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he-IL" sz="1520" dirty="0">
                <a:latin typeface="Arial" panose="020B0604020202020204" pitchFamily="34" charset="0"/>
                <a:cs typeface="Arial" panose="020B0604020202020204" pitchFamily="34" charset="0"/>
              </a:rPr>
              <a:t>בחרתי דווקא במשחק הזה כי זה משחק שמאוד אהבתי כשהייתי קטן וזה משחק יחסית מסובך לתכנות במיוחד </a:t>
            </a:r>
            <a:endParaRPr lang="en-US" sz="15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he-IL" sz="1520" dirty="0">
                <a:latin typeface="Arial" panose="020B0604020202020204" pitchFamily="34" charset="0"/>
                <a:cs typeface="Arial" panose="020B0604020202020204" pitchFamily="34" charset="0"/>
              </a:rPr>
              <a:t>בשפת סף אז רציתי לקחת אתגר.</a:t>
            </a:r>
            <a:endParaRPr lang="en-US" sz="15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he-IL" sz="152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5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he-IL" sz="152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52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5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6CA060-3899-4344-B022-190BDDA3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 </a:t>
            </a:r>
            <a:r>
              <a:rPr lang="he-IL" dirty="0"/>
              <a:t>אופן ההפעלה</a:t>
            </a:r>
            <a:br>
              <a:rPr lang="en-US" dirty="0"/>
            </a:b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C0D18CCF-7990-445C-9843-580FD7DDDAD5}"/>
              </a:ext>
            </a:extLst>
          </p:cNvPr>
          <p:cNvSpPr txBox="1">
            <a:spLocks/>
          </p:cNvSpPr>
          <p:nvPr/>
        </p:nvSpPr>
        <p:spPr>
          <a:xfrm>
            <a:off x="0" y="3519390"/>
            <a:ext cx="6840538" cy="8119684"/>
          </a:xfrm>
          <a:prstGeom prst="rect">
            <a:avLst/>
          </a:prstGeom>
        </p:spPr>
        <p:txBody>
          <a:bodyPr vert="horz" lIns="115819" tIns="57909" rIns="115819" bIns="57909" rtlCol="0" anchor="ctr">
            <a:normAutofit/>
          </a:bodyPr>
          <a:lstStyle>
            <a:lvl1pPr algn="l" defTabSz="540045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212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sz="1520" b="1" u="sng" dirty="0">
                <a:latin typeface="Ariel"/>
                <a:cs typeface="+mn-cs"/>
              </a:rPr>
              <a:t>תפריט ראשי</a:t>
            </a:r>
            <a:r>
              <a:rPr lang="he-IL" sz="1520" b="1" dirty="0">
                <a:latin typeface="Ariel"/>
                <a:cs typeface="+mn-cs"/>
              </a:rPr>
              <a:t>                                                    </a:t>
            </a:r>
            <a:r>
              <a:rPr lang="he-IL" sz="1520" b="1" u="sng" dirty="0">
                <a:latin typeface="Ariel"/>
                <a:cs typeface="+mn-cs"/>
              </a:rPr>
              <a:t>משחק </a:t>
            </a:r>
            <a:r>
              <a:rPr lang="en-US" sz="1520" b="1" u="sng" dirty="0" err="1">
                <a:latin typeface="Ariel"/>
                <a:cs typeface="+mn-cs"/>
              </a:rPr>
              <a:t>Trex</a:t>
            </a:r>
            <a:r>
              <a:rPr lang="he-IL" sz="1520" b="1" u="sng" dirty="0">
                <a:latin typeface="Ariel"/>
                <a:cs typeface="+mn-cs"/>
              </a:rPr>
              <a:t> (</a:t>
            </a:r>
            <a:r>
              <a:rPr lang="en-US" sz="1520" b="1" u="sng" dirty="0">
                <a:latin typeface="Ariel"/>
                <a:cs typeface="+mn-cs"/>
              </a:rPr>
              <a:t>r</a:t>
            </a:r>
            <a:r>
              <a:rPr lang="he-IL" sz="1520" b="1" u="sng" dirty="0">
                <a:latin typeface="Ariel"/>
                <a:cs typeface="+mn-cs"/>
              </a:rPr>
              <a:t> בשביל להיכנס)</a:t>
            </a:r>
            <a:r>
              <a:rPr lang="he-IL" sz="1520" dirty="0">
                <a:latin typeface="Ariel"/>
                <a:cs typeface="+mn-cs"/>
              </a:rPr>
              <a:t> </a:t>
            </a:r>
            <a:endParaRPr lang="en-US" sz="1520" dirty="0">
              <a:latin typeface="Ariel"/>
              <a:cs typeface="+mn-cs"/>
            </a:endParaRPr>
          </a:p>
          <a:p>
            <a:pPr algn="r"/>
            <a:r>
              <a:rPr lang="he-IL" sz="1520" dirty="0">
                <a:latin typeface="Ariel"/>
                <a:cs typeface="+mn-cs"/>
              </a:rPr>
              <a:t>אפשרות למעלה – חץ למעלה                              </a:t>
            </a:r>
            <a:r>
              <a:rPr lang="en-US" sz="1520" dirty="0">
                <a:latin typeface="Ariel"/>
                <a:cs typeface="+mn-cs"/>
              </a:rPr>
              <a:t>Space</a:t>
            </a:r>
            <a:r>
              <a:rPr lang="he-IL" sz="1520" dirty="0">
                <a:latin typeface="Ariel"/>
                <a:cs typeface="+mn-cs"/>
              </a:rPr>
              <a:t>/קפיצה - חץ למעלה  </a:t>
            </a:r>
            <a:endParaRPr lang="en-US" sz="1520" dirty="0">
              <a:latin typeface="Ariel"/>
              <a:cs typeface="+mn-cs"/>
            </a:endParaRPr>
          </a:p>
          <a:p>
            <a:pPr algn="r"/>
            <a:r>
              <a:rPr lang="he-IL" sz="1520" dirty="0">
                <a:latin typeface="Ariel"/>
                <a:cs typeface="+mn-cs"/>
              </a:rPr>
              <a:t>אפשרות למטה – חץ למטה                                 להתכופף/לרדת מהקפיצה – חץ למטה    </a:t>
            </a:r>
            <a:endParaRPr lang="en-US" sz="1520" dirty="0">
              <a:latin typeface="Ariel"/>
              <a:cs typeface="+mn-cs"/>
            </a:endParaRPr>
          </a:p>
          <a:p>
            <a:pPr algn="r"/>
            <a:r>
              <a:rPr lang="he-IL" sz="1520" dirty="0">
                <a:latin typeface="Ariel"/>
                <a:cs typeface="+mn-cs"/>
              </a:rPr>
              <a:t>בשביל להיכנס לאפשרות – </a:t>
            </a:r>
            <a:r>
              <a:rPr lang="he-IL" sz="1520" dirty="0" err="1">
                <a:latin typeface="Ariel"/>
                <a:cs typeface="+mn-cs"/>
              </a:rPr>
              <a:t>אנטר</a:t>
            </a:r>
            <a:r>
              <a:rPr lang="he-IL" sz="1520" dirty="0">
                <a:latin typeface="Ariel"/>
                <a:cs typeface="+mn-cs"/>
              </a:rPr>
              <a:t>               </a:t>
            </a:r>
            <a:endParaRPr lang="en-US" sz="1520" dirty="0">
              <a:latin typeface="Ariel"/>
              <a:cs typeface="+mn-cs"/>
            </a:endParaRPr>
          </a:p>
          <a:p>
            <a:pPr algn="r"/>
            <a:r>
              <a:rPr lang="he-IL" sz="1520" dirty="0">
                <a:latin typeface="Ariel"/>
                <a:cs typeface="+mn-cs"/>
              </a:rPr>
              <a:t>יציאה – </a:t>
            </a:r>
            <a:r>
              <a:rPr lang="en-US" sz="1520" dirty="0">
                <a:latin typeface="Ariel"/>
                <a:cs typeface="+mn-cs"/>
              </a:rPr>
              <a:t>Esc</a:t>
            </a:r>
            <a:r>
              <a:rPr lang="he-IL" sz="1520" dirty="0">
                <a:latin typeface="Ariel"/>
                <a:cs typeface="+mn-cs"/>
              </a:rPr>
              <a:t>                                                      יציאה – </a:t>
            </a:r>
            <a:r>
              <a:rPr lang="en-US" sz="1520" dirty="0">
                <a:latin typeface="Ariel"/>
                <a:cs typeface="+mn-cs"/>
              </a:rPr>
              <a:t>Esc</a:t>
            </a:r>
            <a:r>
              <a:rPr lang="he-IL" sz="1520" dirty="0">
                <a:latin typeface="Ariel"/>
                <a:cs typeface="+mn-cs"/>
              </a:rPr>
              <a:t>         </a:t>
            </a:r>
            <a:endParaRPr lang="en-US" sz="1520" dirty="0">
              <a:latin typeface="Ariel"/>
              <a:cs typeface="+mn-cs"/>
            </a:endParaRPr>
          </a:p>
          <a:p>
            <a:pPr algn="r"/>
            <a:r>
              <a:rPr lang="he-IL" sz="1520" b="1" dirty="0">
                <a:latin typeface="Ariel"/>
                <a:cs typeface="+mn-cs"/>
              </a:rPr>
              <a:t> </a:t>
            </a:r>
            <a:endParaRPr lang="en-US" sz="1520" b="1" dirty="0">
              <a:latin typeface="Ariel"/>
              <a:cs typeface="+mn-cs"/>
            </a:endParaRPr>
          </a:p>
          <a:p>
            <a:pPr algn="r"/>
            <a:endParaRPr lang="en-US" sz="1520" b="1" dirty="0">
              <a:latin typeface="Ariel"/>
              <a:cs typeface="+mn-cs"/>
            </a:endParaRPr>
          </a:p>
          <a:p>
            <a:pPr algn="r"/>
            <a:endParaRPr lang="en-US" sz="1520" b="1" dirty="0">
              <a:latin typeface="Ariel"/>
              <a:cs typeface="+mn-cs"/>
            </a:endParaRPr>
          </a:p>
          <a:p>
            <a:pPr algn="r"/>
            <a:endParaRPr lang="en-US" sz="1520" b="1" dirty="0">
              <a:latin typeface="Ariel"/>
              <a:cs typeface="+mn-cs"/>
            </a:endParaRPr>
          </a:p>
          <a:p>
            <a:pPr algn="r"/>
            <a:endParaRPr lang="en-US" sz="1520" b="1" dirty="0">
              <a:latin typeface="Ariel"/>
              <a:cs typeface="+mn-cs"/>
            </a:endParaRPr>
          </a:p>
          <a:p>
            <a:pPr algn="r"/>
            <a:endParaRPr lang="en-US" sz="1520" b="1" dirty="0">
              <a:latin typeface="Ariel"/>
              <a:cs typeface="+mn-cs"/>
            </a:endParaRPr>
          </a:p>
          <a:p>
            <a:pPr algn="r"/>
            <a:endParaRPr lang="en-US" sz="1520" b="1" dirty="0">
              <a:latin typeface="Ariel"/>
              <a:cs typeface="+mn-cs"/>
            </a:endParaRPr>
          </a:p>
          <a:p>
            <a:pPr algn="r"/>
            <a:endParaRPr lang="en-US" sz="1520" dirty="0">
              <a:latin typeface="Ariel"/>
              <a:cs typeface="+mn-cs"/>
            </a:endParaRPr>
          </a:p>
          <a:p>
            <a:pPr algn="r"/>
            <a:r>
              <a:rPr lang="he-IL" sz="1520" b="1" dirty="0">
                <a:latin typeface="Ariel"/>
                <a:cs typeface="+mn-cs"/>
              </a:rPr>
              <a:t> </a:t>
            </a:r>
            <a:endParaRPr lang="en-US" sz="1520" dirty="0">
              <a:latin typeface="Ariel"/>
              <a:cs typeface="+mn-cs"/>
            </a:endParaRPr>
          </a:p>
          <a:p>
            <a:pPr algn="r"/>
            <a:r>
              <a:rPr lang="he-IL" sz="1520" b="1" dirty="0">
                <a:latin typeface="Ariel"/>
                <a:cs typeface="+mn-cs"/>
              </a:rPr>
              <a:t> </a:t>
            </a:r>
            <a:endParaRPr lang="en-US" sz="1520" dirty="0">
              <a:latin typeface="Ariel"/>
              <a:cs typeface="+mn-cs"/>
            </a:endParaRPr>
          </a:p>
          <a:p>
            <a:pPr algn="r"/>
            <a:r>
              <a:rPr lang="he-IL" sz="1520" b="1" dirty="0">
                <a:latin typeface="Ariel"/>
                <a:cs typeface="+mn-cs"/>
              </a:rPr>
              <a:t> </a:t>
            </a:r>
            <a:endParaRPr lang="en-US" sz="1520" dirty="0">
              <a:latin typeface="Ariel"/>
              <a:cs typeface="+mn-cs"/>
            </a:endParaRPr>
          </a:p>
          <a:p>
            <a:pPr algn="r"/>
            <a:r>
              <a:rPr lang="he-IL" sz="1520" b="1" u="sng" dirty="0">
                <a:latin typeface="Ariel"/>
                <a:cs typeface="+mn-cs"/>
              </a:rPr>
              <a:t>משחק ראשי </a:t>
            </a:r>
            <a:r>
              <a:rPr lang="he-IL" sz="1520" b="1" dirty="0">
                <a:latin typeface="Ariel"/>
                <a:cs typeface="+mn-cs"/>
              </a:rPr>
              <a:t>                                                    </a:t>
            </a:r>
            <a:r>
              <a:rPr lang="he-IL" sz="1520" b="1" u="sng" dirty="0">
                <a:latin typeface="Ariel"/>
                <a:cs typeface="+mn-cs"/>
              </a:rPr>
              <a:t>משחק </a:t>
            </a:r>
            <a:r>
              <a:rPr lang="en-US" sz="1520" b="1" u="sng" dirty="0">
                <a:latin typeface="Ariel"/>
                <a:cs typeface="+mn-cs"/>
              </a:rPr>
              <a:t>Pong</a:t>
            </a:r>
            <a:r>
              <a:rPr lang="he-IL" sz="1520" b="1" dirty="0">
                <a:latin typeface="Ariel"/>
                <a:cs typeface="+mn-cs"/>
              </a:rPr>
              <a:t>	                       </a:t>
            </a:r>
            <a:endParaRPr lang="en-US" sz="1520" dirty="0">
              <a:latin typeface="Ariel"/>
              <a:cs typeface="+mn-cs"/>
            </a:endParaRPr>
          </a:p>
          <a:p>
            <a:pPr algn="r"/>
            <a:r>
              <a:rPr lang="he-IL" sz="1520" dirty="0">
                <a:latin typeface="Ariel"/>
                <a:cs typeface="+mn-cs"/>
              </a:rPr>
              <a:t>תזוזה – חצים	                                                 לזוז למעלה – חץ למעלה</a:t>
            </a:r>
            <a:endParaRPr lang="en-US" sz="1520" dirty="0">
              <a:latin typeface="Ariel"/>
              <a:cs typeface="+mn-cs"/>
            </a:endParaRPr>
          </a:p>
          <a:p>
            <a:pPr algn="r"/>
            <a:r>
              <a:rPr lang="he-IL" sz="1520" dirty="0">
                <a:latin typeface="Ariel"/>
                <a:cs typeface="+mn-cs"/>
              </a:rPr>
              <a:t>ירייה – </a:t>
            </a:r>
            <a:r>
              <a:rPr lang="en-US" sz="1520" dirty="0">
                <a:latin typeface="Ariel"/>
                <a:cs typeface="+mn-cs"/>
              </a:rPr>
              <a:t>Z</a:t>
            </a:r>
            <a:r>
              <a:rPr lang="he-IL" sz="1520" dirty="0">
                <a:latin typeface="Ariel"/>
                <a:cs typeface="+mn-cs"/>
              </a:rPr>
              <a:t>                                                          לזוז למטה   - חץ למטה</a:t>
            </a:r>
            <a:endParaRPr lang="en-US" sz="1520" dirty="0">
              <a:latin typeface="Ariel"/>
              <a:cs typeface="+mn-cs"/>
            </a:endParaRPr>
          </a:p>
          <a:p>
            <a:pPr algn="r"/>
            <a:r>
              <a:rPr lang="he-IL" sz="1520" dirty="0">
                <a:latin typeface="Ariel"/>
                <a:cs typeface="+mn-cs"/>
              </a:rPr>
              <a:t> קפיצה – </a:t>
            </a:r>
            <a:r>
              <a:rPr lang="en-US" sz="1520" dirty="0">
                <a:latin typeface="Ariel"/>
                <a:cs typeface="+mn-cs"/>
              </a:rPr>
              <a:t>Space</a:t>
            </a:r>
            <a:r>
              <a:rPr lang="he-IL" sz="1520" dirty="0">
                <a:latin typeface="Ariel"/>
                <a:cs typeface="+mn-cs"/>
              </a:rPr>
              <a:t>                                                יציאה – </a:t>
            </a:r>
            <a:r>
              <a:rPr lang="en-US" sz="1520" dirty="0">
                <a:latin typeface="Ariel"/>
                <a:cs typeface="+mn-cs"/>
              </a:rPr>
              <a:t>Esc</a:t>
            </a:r>
          </a:p>
          <a:p>
            <a:pPr algn="r"/>
            <a:r>
              <a:rPr lang="he-IL" sz="1520" dirty="0">
                <a:latin typeface="Ariel"/>
                <a:cs typeface="+mn-cs"/>
              </a:rPr>
              <a:t> יציאה – </a:t>
            </a:r>
            <a:r>
              <a:rPr lang="en-US" sz="1520" dirty="0">
                <a:latin typeface="Ariel"/>
                <a:cs typeface="+mn-cs"/>
              </a:rPr>
              <a:t>Esc</a:t>
            </a:r>
            <a:r>
              <a:rPr lang="he-IL" sz="1520" dirty="0">
                <a:latin typeface="Ariel"/>
                <a:cs typeface="+mn-cs"/>
              </a:rPr>
              <a:t>       </a:t>
            </a:r>
            <a:endParaRPr lang="en-US" sz="1520" dirty="0">
              <a:latin typeface="Ariel"/>
              <a:cs typeface="+mn-cs"/>
            </a:endParaRPr>
          </a:p>
          <a:p>
            <a:pPr algn="r"/>
            <a:r>
              <a:rPr lang="he-IL" sz="1520" dirty="0">
                <a:latin typeface="Ariel"/>
                <a:cs typeface="+mn-cs"/>
              </a:rPr>
              <a:t>         </a:t>
            </a:r>
            <a:endParaRPr lang="en-US" sz="1520" dirty="0">
              <a:latin typeface="Ariel"/>
              <a:cs typeface="+mn-cs"/>
            </a:endParaRPr>
          </a:p>
          <a:p>
            <a:pPr algn="r"/>
            <a:r>
              <a:rPr lang="he-IL" sz="1520" dirty="0">
                <a:latin typeface="Ariel"/>
                <a:cs typeface="+mn-cs"/>
              </a:rPr>
              <a:t>    </a:t>
            </a:r>
            <a:endParaRPr lang="en-US" sz="1520" dirty="0">
              <a:latin typeface="Arie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79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EA211FC-919A-4884-8510-5014B0BA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 </a:t>
            </a:r>
            <a:r>
              <a:rPr lang="he-IL" dirty="0"/>
              <a:t>גרסאות המערכת</a:t>
            </a:r>
            <a:br>
              <a:rPr lang="en-US" dirty="0"/>
            </a:br>
            <a:endParaRPr lang="he-IL" dirty="0"/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AAB67A60-C80A-4037-834E-86F86DF0EF9E}"/>
              </a:ext>
            </a:extLst>
          </p:cNvPr>
          <p:cNvSpPr txBox="1">
            <a:spLocks/>
          </p:cNvSpPr>
          <p:nvPr/>
        </p:nvSpPr>
        <p:spPr>
          <a:xfrm>
            <a:off x="537255" y="3603116"/>
            <a:ext cx="5159230" cy="1618669"/>
          </a:xfrm>
          <a:prstGeom prst="rect">
            <a:avLst/>
          </a:prstGeom>
        </p:spPr>
        <p:txBody>
          <a:bodyPr vert="horz" lIns="115819" tIns="57909" rIns="115819" bIns="57909" rtlCol="0" anchor="ctr">
            <a:normAutofit/>
          </a:bodyPr>
          <a:lstStyle>
            <a:lvl1pPr algn="l" defTabSz="540045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212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sz="1520" dirty="0">
                <a:cs typeface="+mn-cs"/>
              </a:rPr>
              <a:t>בגרסה זו יש אפשרות לשחק בשלושה משחקים שונים</a:t>
            </a:r>
            <a:endParaRPr lang="en-US" sz="1520" dirty="0">
              <a:cs typeface="+mn-cs"/>
            </a:endParaRPr>
          </a:p>
          <a:p>
            <a:pPr algn="r"/>
            <a:r>
              <a:rPr lang="en-US" sz="1520" dirty="0">
                <a:cs typeface="+mn-cs"/>
              </a:rPr>
              <a:t>Pong, The </a:t>
            </a:r>
            <a:r>
              <a:rPr lang="en-US" sz="1520" dirty="0" err="1">
                <a:cs typeface="+mn-cs"/>
              </a:rPr>
              <a:t>Expandabros</a:t>
            </a:r>
            <a:r>
              <a:rPr lang="en-US" sz="1520" dirty="0">
                <a:cs typeface="+mn-cs"/>
              </a:rPr>
              <a:t>, </a:t>
            </a:r>
            <a:r>
              <a:rPr lang="en-US" sz="1520" dirty="0" err="1">
                <a:cs typeface="+mn-cs"/>
              </a:rPr>
              <a:t>Trex</a:t>
            </a:r>
            <a:endParaRPr lang="en-US" sz="1520" dirty="0">
              <a:cs typeface="+mn-cs"/>
            </a:endParaRPr>
          </a:p>
          <a:p>
            <a:pPr algn="r"/>
            <a:endParaRPr lang="en-US" sz="1520" dirty="0">
              <a:cs typeface="+mn-cs"/>
            </a:endParaRPr>
          </a:p>
          <a:p>
            <a:pPr algn="r"/>
            <a:r>
              <a:rPr lang="he-IL" sz="1520" dirty="0">
                <a:cs typeface="+mn-cs"/>
              </a:rPr>
              <a:t>הייתי שמח להוסיף לפרויקט שלבים אויבים ואולי גם משימות ונושאים חדשים </a:t>
            </a:r>
            <a:r>
              <a:rPr lang="he-IL" sz="1520" dirty="0" err="1">
                <a:cs typeface="+mn-cs"/>
              </a:rPr>
              <a:t>באסמבלי</a:t>
            </a:r>
            <a:r>
              <a:rPr lang="he-IL" sz="1520" dirty="0">
                <a:cs typeface="+mn-cs"/>
              </a:rPr>
              <a:t>.</a:t>
            </a:r>
            <a:endParaRPr lang="en-US" sz="1520" dirty="0">
              <a:cs typeface="+mn-cs"/>
            </a:endParaRPr>
          </a:p>
          <a:p>
            <a:pPr algn="r"/>
            <a:r>
              <a:rPr lang="he-IL" sz="1520" dirty="0">
                <a:cs typeface="+mn-cs"/>
              </a:rPr>
              <a:t> אם היה לי יותר זמן :)</a:t>
            </a:r>
            <a:endParaRPr lang="en-US" sz="1520" dirty="0">
              <a:cs typeface="+mn-cs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18A930E2-5836-40A8-9C6B-249BE806F84B}"/>
              </a:ext>
            </a:extLst>
          </p:cNvPr>
          <p:cNvSpPr txBox="1"/>
          <p:nvPr/>
        </p:nvSpPr>
        <p:spPr>
          <a:xfrm>
            <a:off x="2" y="11164636"/>
            <a:ext cx="6858394" cy="54848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964" dirty="0" err="1"/>
              <a:t>Broforce</a:t>
            </a:r>
            <a:r>
              <a:rPr lang="en-US" sz="2964" dirty="0"/>
              <a:t> is coming soon…..</a:t>
            </a:r>
            <a:endParaRPr lang="he-IL" sz="2964" dirty="0"/>
          </a:p>
        </p:txBody>
      </p:sp>
    </p:spTree>
    <p:extLst>
      <p:ext uri="{BB962C8B-B14F-4D97-AF65-F5344CB8AC3E}">
        <p14:creationId xmlns:p14="http://schemas.microsoft.com/office/powerpoint/2010/main" val="1200507921"/>
      </p:ext>
    </p:extLst>
  </p:cSld>
  <p:clrMapOvr>
    <a:masterClrMapping/>
  </p:clrMapOvr>
</p:sld>
</file>

<file path=ppt/theme/theme1.xml><?xml version="1.0" encoding="utf-8"?>
<a:theme xmlns:a="http://schemas.openxmlformats.org/drawingml/2006/main" name="ברלין">
  <a:themeElements>
    <a:clrScheme name="ברלין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ברלין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ברלי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TM04033917[[fn=ברלין]]</Template>
  <TotalTime>110</TotalTime>
  <Words>3896</Words>
  <Application>Microsoft Office PowerPoint</Application>
  <PresentationFormat>מותאם אישית</PresentationFormat>
  <Paragraphs>1075</Paragraphs>
  <Slides>48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48</vt:i4>
      </vt:variant>
    </vt:vector>
  </HeadingPairs>
  <TitlesOfParts>
    <vt:vector size="53" baseType="lpstr">
      <vt:lpstr>Arial</vt:lpstr>
      <vt:lpstr>Ariel</vt:lpstr>
      <vt:lpstr>Calibri</vt:lpstr>
      <vt:lpstr>Trebuchet MS</vt:lpstr>
      <vt:lpstr>ברלין</vt:lpstr>
      <vt:lpstr>Gad’s Book</vt:lpstr>
      <vt:lpstr> תוכן עניינים</vt:lpstr>
      <vt:lpstr> מבוא</vt:lpstr>
      <vt:lpstr>איך לשחק בפרויקט?</vt:lpstr>
      <vt:lpstr>מצגת של PowerPoint‏</vt:lpstr>
      <vt:lpstr>מצגת של PowerPoint‏</vt:lpstr>
      <vt:lpstr>נושא העבודה </vt:lpstr>
      <vt:lpstr> אופן ההפעלה </vt:lpstr>
      <vt:lpstr> גרסאות המערכת </vt:lpstr>
      <vt:lpstr> תיעוד והסבר הפתרון 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קוד התוכנית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סיכום אישי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Gad’s Book</dc:title>
  <dc:creator>gad dabah</dc:creator>
  <cp:lastModifiedBy>gad dabah</cp:lastModifiedBy>
  <cp:revision>10</cp:revision>
  <dcterms:created xsi:type="dcterms:W3CDTF">2020-05-27T16:47:22Z</dcterms:created>
  <dcterms:modified xsi:type="dcterms:W3CDTF">2020-05-27T18:38:19Z</dcterms:modified>
</cp:coreProperties>
</file>