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688" r:id="rId3"/>
    <p:sldId id="692" r:id="rId5"/>
    <p:sldId id="717" r:id="rId6"/>
    <p:sldId id="718" r:id="rId7"/>
    <p:sldId id="719" r:id="rId8"/>
    <p:sldId id="720" r:id="rId9"/>
    <p:sldId id="721" r:id="rId10"/>
    <p:sldId id="711" r:id="rId11"/>
    <p:sldId id="712" r:id="rId12"/>
    <p:sldId id="713" r:id="rId13"/>
    <p:sldId id="714" r:id="rId14"/>
    <p:sldId id="715" r:id="rId15"/>
    <p:sldId id="716" r:id="rId16"/>
  </p:sldIdLst>
  <p:sldSz cx="9144000" cy="6858000" type="screen4x3"/>
  <p:notesSz cx="7099300" cy="10234930"/>
  <p:custDataLst>
    <p:tags r:id="rId2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LZY" initials="S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CC6600"/>
    <a:srgbClr val="993300"/>
    <a:srgbClr val="FF9933"/>
    <a:srgbClr val="339933"/>
    <a:srgbClr val="FFFF66"/>
    <a:srgbClr val="FF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7638"/>
    <p:restoredTop sz="79159"/>
  </p:normalViewPr>
  <p:slideViewPr>
    <p:cSldViewPr showGuides="1">
      <p:cViewPr varScale="1">
        <p:scale>
          <a:sx n="50" d="100"/>
          <a:sy n="50" d="100"/>
        </p:scale>
        <p:origin x="12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-10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t" anchorCtr="0" compatLnSpc="1"/>
          <a:lstStyle>
            <a:lvl1pPr algn="l" defTabSz="990600" eaLnBrk="1" hangingPunct="1">
              <a:defRPr kumimoji="1"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t" anchorCtr="0" compatLnSpc="1"/>
          <a:lstStyle>
            <a:lvl1pPr algn="r" defTabSz="990600" eaLnBrk="1" hangingPunct="1">
              <a:defRPr kumimoji="1"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b" anchorCtr="0" compatLnSpc="1"/>
          <a:lstStyle>
            <a:lvl1pPr algn="l" defTabSz="990600" eaLnBrk="1" hangingPunct="1">
              <a:defRPr kumimoji="1" sz="130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b" anchorCtr="0" compatLnSpc="1"/>
          <a:lstStyle>
            <a:lvl1pPr algn="r" defTabSz="990600" eaLnBrk="1" hangingPunct="1">
              <a:defRPr kumimoji="1" sz="130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692385-1A79-485F-86FC-02605B61B864}" type="slidenum">
              <a:rPr kumimoji="1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t" anchorCtr="0" compatLnSpc="1"/>
          <a:lstStyle>
            <a:lvl1pPr algn="l" defTabSz="990600">
              <a:defRPr sz="1300"/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t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b" anchorCtr="0" compatLnSpc="1"/>
          <a:lstStyle>
            <a:lvl1pPr algn="l" defTabSz="990600">
              <a:defRPr sz="1300"/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0" tIns="49519" rIns="99040" bIns="49519" numCol="1" anchor="b" anchorCtr="0" compatLnSpc="1"/>
          <a:lstStyle>
            <a:lvl1pPr algn="r" defTabSz="990600">
              <a:defRPr sz="1300"/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EC702-A8FC-48A1-A3B4-1AD99A9FFE5D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12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18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02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04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06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08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  <p:sp>
        <p:nvSpPr>
          <p:cNvPr id="210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906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431338"/>
            <a:ext cx="2889250" cy="495300"/>
          </a:xfrm>
          <a:prstGeom prst="rect">
            <a:avLst/>
          </a:prstGeom>
          <a:noFill/>
          <a:ln w="9525">
            <a:noFill/>
          </a:ln>
        </p:spPr>
        <p:txBody>
          <a:bodyPr lIns="94821" tIns="47409" rIns="94821" bIns="47409" anchor="b" anchorCtr="0"/>
          <a:p>
            <a:pPr lvl="0" algn="r" defTabSz="948055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00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</p:spPr>
        <p:txBody>
          <a:bodyPr wrap="square" lIns="94821" tIns="47409" rIns="94821" bIns="47409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</a:ln>
        </p:spPr>
        <p:txBody>
          <a:bodyPr lIns="99040" tIns="49519" rIns="99040" bIns="49519" anchor="b" anchorCtr="0"/>
          <a:p>
            <a:pPr lvl="0" algn="r" defTabSz="948055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2630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35338" y="2605088"/>
            <a:ext cx="0" cy="0"/>
          </a:xfrm>
        </p:spPr>
      </p:sp>
      <p:sp>
        <p:nvSpPr>
          <p:cNvPr id="226308" name="Rectangle 3"/>
          <p:cNvSpPr>
            <a:spLocks noGrp="1"/>
          </p:cNvSpPr>
          <p:nvPr>
            <p:ph type="body" idx="1"/>
          </p:nvPr>
        </p:nvSpPr>
        <p:spPr>
          <a:xfrm>
            <a:off x="889000" y="6799263"/>
            <a:ext cx="1365250" cy="296862"/>
          </a:xfrm>
        </p:spPr>
        <p:txBody>
          <a:bodyPr wrap="square" lIns="99040" tIns="49519" rIns="99040" bIns="49519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2E507E-D163-46FD-AD54-437A131453D0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30C07E-745A-4F62-87E6-B45249A53125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356F84-DA5C-4ECA-AA56-25ADE49C86BF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F036C-82E7-4041-BD28-5D51CF198D3B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0ADAA5-131C-45A2-B597-E7C8476CCF4F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B3AB9E-EA4F-4471-AAC4-0775C202CA1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CF0201-4E7C-40A3-B009-85BD411C80D4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F5610A-D9BC-43F4-A477-8614737C3D7F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FDBB8-B012-4510-81B8-D6C8A73257D6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58590D-DF7C-41DF-BEFD-EADBC4C65C2A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9AD3D9-A99E-403E-B938-87F8FC3B7AA3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77C79B-391E-4EA9-9656-718F35627CAE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8613DB-367C-4CCC-AA19-EDF0F30A54B5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7912C8-53FD-4AFC-ADD1-FFA463DC5B6A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5595C9-4E9B-42D8-9FA8-5571FBBAAF6B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0C8325-F9BA-4AA1-8DED-EE0C0C8D833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8A3A8C-C8C2-436D-B816-16B8C7F57E52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A858BC-3A86-4E92-AB2D-8F20F790AE4F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D49409-B40F-4BE1-A36C-6FDF836D9873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A724F6-44C4-4F89-9CC8-7BC8C12783F6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55384-747E-48EA-9090-1C07FC15773E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EE361C-42E8-4D37-AB77-FFF1CA3C3FC0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AB6E05-E960-4E45-B315-3FD3D38EC9C1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defRPr sz="110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71573F-DCA2-4785-9C6D-EEACE27C85F4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6400800"/>
            <a:ext cx="2286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2006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66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uaaxch@126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ea typeface="微软雅黑" panose="020B0503020204020204" pitchFamily="34" charset="-122"/>
              </a:rPr>
              <a:t>考试通知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>
          <a:xfrm>
            <a:off x="-7620" y="1600200"/>
            <a:ext cx="9179560" cy="46863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开卷考试，可参考自己的课堂笔记、有关参考书等，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不得使具有通信功能的电子设备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时间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2023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25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日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下午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50-6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15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地点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主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219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1197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微软雅黑" panose="020B0503020204020204" pitchFamily="34" charset="-122"/>
              </a:rPr>
              <a:t>作业三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1187" name="内容占位符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设计或配置一个包过滤防火墙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状态检测防火墙。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Iptables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配置包过滤防火墙；可用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sqid+Iptables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配置状态检测防火墙。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 2" panose="05020102010507070707" pitchFamily="18" charset="2"/>
              <a:buChar char="ß"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21188" name="页脚占位符 3"/>
          <p:cNvSpPr txBox="1">
            <a:spLocks noGrp="1"/>
          </p:cNvSpPr>
          <p:nvPr>
            <p:ph type="ftr" sz="quarter" idx="3"/>
          </p:nvPr>
        </p:nvSpPr>
        <p:spPr>
          <a:xfrm>
            <a:off x="73025" y="6400800"/>
            <a:ext cx="3200400" cy="284163"/>
          </a:xfrm>
          <a:noFill/>
          <a:ln>
            <a:noFill/>
          </a:ln>
        </p:spPr>
        <p:txBody>
          <a:bodyPr anchor="b" anchorCtr="0"/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kern="12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网络与信息安全</a:t>
            </a:r>
            <a:endParaRPr lang="zh-CN" altLang="en-US" sz="1400" kern="1200" dirty="0">
              <a:solidFill>
                <a:srgbClr val="0000CC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221189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5330825" y="6400800"/>
            <a:ext cx="3733800" cy="284163"/>
          </a:xfrm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ea typeface="微软雅黑" panose="020B0503020204020204" pitchFamily="34" charset="-122"/>
              </a:rPr>
              <a:t>作业四</a:t>
            </a:r>
            <a:endParaRPr lang="en-US" altLang="zh-CN" sz="3200" dirty="0">
              <a:ea typeface="微软雅黑" panose="020B0503020204020204" pitchFamily="34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9144000" cy="4686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任选一题：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具体说明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TLS1.2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TLS1.3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协议区别（协议过程、安全功能等）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建立一个具有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SSL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TLS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功能的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服务器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在客户端使用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Ethereal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软件截取数据帧，分析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SSL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TLS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详叙在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服务器增加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SSL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／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TLS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功能的方法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截取客户端访问界面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详叙对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SSL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／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TLS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协议的分析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握手协议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记录协议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9028" name="灯片编号占位符 4"/>
          <p:cNvSpPr txBox="1"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8" name="Rectangle 2"/>
          <p:cNvSpPr>
            <a:spLocks noGrp="1"/>
          </p:cNvSpPr>
          <p:nvPr>
            <p:ph type="title"/>
          </p:nvPr>
        </p:nvSpPr>
        <p:spPr>
          <a:xfrm>
            <a:off x="323850" y="3175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ea typeface="微软雅黑" panose="020B0503020204020204" pitchFamily="34" charset="-122"/>
              </a:rPr>
              <a:t>作业五</a:t>
            </a:r>
            <a:endParaRPr lang="zh-CN" altLang="en-US" sz="4000" dirty="0">
              <a:ea typeface="微软雅黑" panose="020B0503020204020204" pitchFamily="34" charset="-122"/>
            </a:endParaRPr>
          </a:p>
        </p:txBody>
      </p:sp>
      <p:sp>
        <p:nvSpPr>
          <p:cNvPr id="224259" name="Rectangle 3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4953000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试从如下三题中任选一题：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1.</a:t>
            </a:r>
            <a:r>
              <a:rPr lang="zh-CN" altLang="en-US" dirty="0">
                <a:ea typeface="黑体" panose="02010609060101010101" pitchFamily="49" charset="-122"/>
              </a:rPr>
              <a:t>试分析一实际检测软件（如</a:t>
            </a:r>
            <a:r>
              <a:rPr lang="en-US" altLang="zh-CN" dirty="0">
                <a:ea typeface="黑体" panose="02010609060101010101" pitchFamily="49" charset="-122"/>
              </a:rPr>
              <a:t>Snort)</a:t>
            </a:r>
            <a:r>
              <a:rPr lang="zh-CN" altLang="en-US" dirty="0">
                <a:ea typeface="黑体" panose="02010609060101010101" pitchFamily="49" charset="-122"/>
              </a:rPr>
              <a:t>，给出：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）协议解析原理（对所截获的数据包进行各种支持网络协议的格式分析）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）入侵检测原理（对所截获的数据包应用系统规则，以判断是否检测到敌意的网络流量 ）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）检测规则链表产生方法。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zh-CN" altLang="en-US" dirty="0">
                <a:ea typeface="黑体" panose="02010609060101010101" pitchFamily="49" charset="-122"/>
              </a:rPr>
              <a:t>试设计并实现针对某种攻击的</a:t>
            </a:r>
            <a:r>
              <a:rPr lang="en-US" altLang="zh-CN" dirty="0">
                <a:ea typeface="黑体" panose="02010609060101010101" pitchFamily="49" charset="-122"/>
              </a:rPr>
              <a:t>IDS</a:t>
            </a:r>
            <a:r>
              <a:rPr lang="zh-CN" altLang="en-US" dirty="0">
                <a:ea typeface="黑体" panose="02010609060101010101" pitchFamily="49" charset="-122"/>
              </a:rPr>
              <a:t>系统，提交设计文档与分析报告。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zh-CN" altLang="en-US" dirty="0">
                <a:ea typeface="黑体" panose="02010609060101010101" pitchFamily="49" charset="-122"/>
              </a:rPr>
              <a:t>请简要介绍</a:t>
            </a:r>
            <a:r>
              <a:rPr lang="en-US" altLang="zh-CN" dirty="0">
                <a:ea typeface="黑体" panose="02010609060101010101" pitchFamily="49" charset="-122"/>
              </a:rPr>
              <a:t>XDR</a:t>
            </a:r>
            <a:r>
              <a:rPr lang="zh-CN" altLang="en-US" dirty="0">
                <a:ea typeface="黑体" panose="02010609060101010101" pitchFamily="49" charset="-122"/>
              </a:rPr>
              <a:t>基本原理及应用。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24260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5330825" y="6400800"/>
            <a:ext cx="3733800" cy="284163"/>
          </a:xfrm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Rectangle 3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153400" cy="685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</a:pPr>
            <a:r>
              <a:rPr lang="zh-CN" altLang="en-US" sz="3800" dirty="0">
                <a:ea typeface="微软雅黑" panose="020B0503020204020204" pitchFamily="34" charset="-122"/>
              </a:rPr>
              <a:t>作业六</a:t>
            </a:r>
            <a:endParaRPr lang="zh-CN" altLang="en-US" sz="3400" dirty="0">
              <a:ea typeface="微软雅黑" panose="020B0503020204020204" pitchFamily="34" charset="-122"/>
            </a:endParaRPr>
          </a:p>
        </p:txBody>
      </p:sp>
      <p:sp>
        <p:nvSpPr>
          <p:cNvPr id="225283" name="Rectang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029200"/>
          </a:xfrm>
        </p:spPr>
        <p:txBody>
          <a:bodyPr vert="horz" wrap="square" lIns="91440" tIns="45720" rIns="91440" bIns="45720" anchor="t" anchorCtr="0"/>
          <a:p>
            <a:pPr marL="287655" indent="-6350" algn="l" eaLnBrk="1" hangingPunct="1">
              <a:buSzPct val="50000"/>
              <a:buFont typeface="Arial" panose="020B0604020202020204" pitchFamily="34" charset="0"/>
            </a:pP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某研究所有人事部、财务部、研究一部、研究二部、办公室等五个部门，有一个覆盖研究所所有部门按照计算机网络安全结构建设的园区网，现为其园区网内设计网络安全方案，要求：</a:t>
            </a:r>
            <a:endParaRPr lang="en-US" altLang="zh-CN" sz="2800" kern="1200" dirty="0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287655" indent="-6350" algn="l" eaLnBrk="1" hangingPunct="1">
              <a:buSzPct val="50000"/>
              <a:buFont typeface="Arial" panose="020B0604020202020204" pitchFamily="34" charset="0"/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1.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只有研究所领导能够访问人事部。</a:t>
            </a:r>
            <a:endParaRPr lang="en-US" altLang="zh-CN" sz="2800" kern="1200" dirty="0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287655" indent="-6350" algn="l" eaLnBrk="1" hangingPunct="1">
              <a:buSzPct val="50000"/>
              <a:buFont typeface="Arial" panose="020B0604020202020204" pitchFamily="34" charset="0"/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其它四个部门间实现访问控制。</a:t>
            </a:r>
            <a:endParaRPr lang="en-US" altLang="zh-CN" sz="2800" kern="1200" dirty="0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287655" indent="-6350" algn="l" eaLnBrk="1" hangingPunct="1">
              <a:buSzPct val="50000"/>
              <a:buFont typeface="Arial" panose="020B0604020202020204" pitchFamily="34" charset="0"/>
            </a:pP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请根据该要求，设计一个网络安全方案，并搭建云计算环境进行方案测试。</a:t>
            </a:r>
            <a:endParaRPr lang="en-US" altLang="zh-CN" sz="2800" kern="1200" dirty="0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287655" indent="-6350" algn="l" eaLnBrk="1" hangingPunct="1">
              <a:buSzPct val="50000"/>
              <a:buFont typeface="Arial" panose="020B0604020202020204" pitchFamily="34" charset="0"/>
            </a:pP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提示：可基于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VM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建立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Docker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，利用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SDN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Iptables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、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snort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满足安全访问条件的安全服务链。</a:t>
            </a:r>
            <a:endParaRPr lang="en-US" altLang="zh-CN" sz="2800" kern="1200" dirty="0">
              <a:solidFill>
                <a:srgbClr val="FF0000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284" name="灯片编号占位符 4"/>
          <p:cNvSpPr txBox="1"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 lIns="45720" rIns="45720" anchor="ctr" anchorCtr="0"/>
          <a:p>
            <a:pPr marL="0" indent="0" algn="ct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ea typeface="微软雅黑" panose="020B0503020204020204" pitchFamily="34" charset="-122"/>
              </a:rPr>
              <a:t>评分标准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86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作业 占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45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请于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2024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年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07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日前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，将作业发至：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hlinkClick r:id="rId1"/>
              </a:rPr>
              <a:t>buaaxch@126.com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我将在三天内给应答，如三天内未收到应答，请重发。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考勤占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期末考试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709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31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复习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1732" name="Rectangle 3"/>
          <p:cNvSpPr>
            <a:spLocks noGrp="1"/>
          </p:cNvSpPr>
          <p:nvPr>
            <p:ph idx="1"/>
          </p:nvPr>
        </p:nvSpPr>
        <p:spPr>
          <a:xfrm>
            <a:off x="-3175" y="1071880"/>
            <a:ext cx="9147175" cy="502412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网络与信息安全三要素</a:t>
            </a:r>
            <a:endParaRPr lang="en-US" altLang="zh-CN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机密性、完整性（通信过程中如何实现）、可用性</a:t>
            </a:r>
            <a:endParaRPr lang="zh-CN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网络安全威胁</a:t>
            </a:r>
            <a:endParaRPr lang="zh-CN" altLang="en-US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网络威胁种类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en-US" altLang="zh-CN" sz="2100" dirty="0">
                <a:solidFill>
                  <a:schemeClr val="tx1"/>
                </a:solidFill>
                <a:ea typeface="黑体" panose="02010609060101010101" pitchFamily="49" charset="-122"/>
              </a:rPr>
              <a:t>ARP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欺骗、</a:t>
            </a:r>
            <a:r>
              <a:rPr lang="en-US" altLang="zh-CN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TCP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会话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劫持、</a:t>
            </a:r>
            <a:r>
              <a:rPr lang="en-US" altLang="zh-CN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DNS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欺骗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原理与防御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缓冲区溢出攻击类型及防御措施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什么是反射式</a:t>
            </a:r>
            <a:r>
              <a:rPr lang="en-US" altLang="zh-CN" sz="2100" dirty="0">
                <a:solidFill>
                  <a:schemeClr val="tx1"/>
                </a:solidFill>
                <a:ea typeface="黑体" panose="02010609060101010101" pitchFamily="49" charset="-122"/>
              </a:rPr>
              <a:t>DOS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</a:rPr>
              <a:t>攻击并举例说明</a:t>
            </a:r>
            <a:endParaRPr lang="en-US" altLang="zh-CN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身份认证与访问控制</a:t>
            </a:r>
            <a:endParaRPr lang="en-US" altLang="zh-CN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基于一次性口令的身份鉴别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Kerberos通过什么方式减少了在用户多次用同一种服务、用户需要用多个服务时输入口令的次数的？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RSN</a:t>
            </a: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工作流程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EAPOL协议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访问控制作用、方式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DAC\MAC\RBAC、BLP\BIBA、继承和组</a:t>
            </a:r>
            <a:endParaRPr lang="zh-CN" altLang="en-US" sz="21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79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复习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3780" name="Rectangle 3"/>
          <p:cNvSpPr>
            <a:spLocks noGrp="1"/>
          </p:cNvSpPr>
          <p:nvPr>
            <p:ph idx="1"/>
          </p:nvPr>
        </p:nvSpPr>
        <p:spPr>
          <a:xfrm>
            <a:off x="25400" y="1071880"/>
            <a:ext cx="9118600" cy="523684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防火墙</a:t>
            </a:r>
            <a:endParaRPr lang="zh-CN" altLang="en-US" sz="240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防火墙体系、防火墙（过滤器）技术分类、功能、部署等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CMU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安全结构、计算机网络安全结构等（二堵墙、四个面）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包过滤防火墙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软件定义边界、微隔离的基本概念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数据加密基础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对称加密、非对称加密体系及应用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密钥协商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散列函数或消息摘要算法特点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数字签名与鉴别应用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PKI</a:t>
            </a: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证书链的验证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入侵检测技术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</a:rPr>
              <a:t>技术分类：误用检测与异常检测</a:t>
            </a:r>
            <a:endParaRPr lang="en-US" altLang="zh-CN" sz="24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量化分析、神经网络、遗传算法、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专家系统、攻击签名分析、状态转移分析技术、模式匹配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27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复习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4389" name="Rectangle 3"/>
          <p:cNvSpPr>
            <a:spLocks noGrp="1" noChangeArrowheads="1"/>
          </p:cNvSpPr>
          <p:nvPr>
            <p:ph idx="1"/>
          </p:nvPr>
        </p:nvSpPr>
        <p:spPr>
          <a:xfrm>
            <a:off x="0" y="894080"/>
            <a:ext cx="9144000" cy="541528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入侵检测系统分类、组成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分布式入侵检测系统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入侵检测系统部署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新型入侵检测技术与系统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网络数据报获取技术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主要的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internet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安全协议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协议层次、握手协议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TLS1.3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的新特点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IPSEC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信息处理过程、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SA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、应用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传输模式及特点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信息内容安全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什么是信息内容安全？信息内容安全面临哪些安全威胁？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主要有信息内容识别与分析技术。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什么是信息隐藏？信息隐藏的主要流程包括哪些？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什么是数字水印和版权保护？如何通过数字水印实现数字版权保护？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垃圾邮件过滤原理与典型技术。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ea"/>
              </a:rPr>
              <a:t>什么是网络舆情？其有哪些特点？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875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复习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76" name="Rectangle 3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40067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Font typeface="Wingdings 2" panose="05020102010507070707" pitchFamily="18" charset="2"/>
              <a:buChar char="ß"/>
            </a:pP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计算环境安全</a:t>
            </a:r>
            <a:endParaRPr lang="zh-CN" altLang="en-US" sz="2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什么是可信计算？</a:t>
            </a:r>
            <a:endParaRPr lang="zh-CN" altLang="en-US" sz="19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有几类信任根？作用是什么？</a:t>
            </a:r>
            <a:endParaRPr lang="zh-CN" altLang="en-US" sz="19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如何构建可信链？</a:t>
            </a:r>
            <a:endParaRPr lang="zh-CN" altLang="en-US" sz="19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如何建立可信网络连接？</a:t>
            </a:r>
            <a:endParaRPr lang="zh-CN" altLang="en-US" sz="19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什么是跨租户攻击？如何防御跨租用户攻击？</a:t>
            </a:r>
            <a:endParaRPr lang="zh-CN" altLang="en-US" sz="192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6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endParaRPr lang="en-US" altLang="zh-CN" sz="286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什么是数据、数据处理、数据安全？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什么是敏感个人信息、个人信息处理？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个人信息主体对个人信息的权利与义务？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大数据安全威胁与风险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隐私保护面临的大数据威胁及主要隐私保护技术</a:t>
            </a:r>
            <a:endParaRPr lang="en-US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200" dirty="0">
                <a:solidFill>
                  <a:srgbClr val="002060"/>
                </a:solidFill>
                <a:ea typeface="黑体" panose="02010609060101010101" pitchFamily="49" charset="-122"/>
              </a:rPr>
              <a:t>* WEB</a:t>
            </a:r>
            <a:r>
              <a:rPr lang="zh-CN" altLang="en-US" sz="2200" dirty="0">
                <a:solidFill>
                  <a:srgbClr val="002060"/>
                </a:solidFill>
                <a:ea typeface="黑体" panose="02010609060101010101" pitchFamily="49" charset="-122"/>
              </a:rPr>
              <a:t>安全技术</a:t>
            </a:r>
            <a:endParaRPr lang="zh-CN" altLang="en-US" sz="22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ea typeface="黑体" panose="02010609060101010101" pitchFamily="49" charset="-122"/>
              </a:rPr>
              <a:t>什么是</a:t>
            </a:r>
            <a:r>
              <a:rPr lang="en-US" altLang="zh-CN" sz="1925" dirty="0">
                <a:solidFill>
                  <a:srgbClr val="002060"/>
                </a:solidFill>
                <a:ea typeface="黑体" panose="02010609060101010101" pitchFamily="49" charset="-122"/>
              </a:rPr>
              <a:t>XSS</a:t>
            </a:r>
            <a:r>
              <a:rPr lang="zh-CN" altLang="en-US" sz="1925" dirty="0">
                <a:solidFill>
                  <a:srgbClr val="002060"/>
                </a:solidFill>
                <a:ea typeface="黑体" panose="02010609060101010101" pitchFamily="49" charset="-122"/>
              </a:rPr>
              <a:t>、有几种类型、及主要防御技术？</a:t>
            </a:r>
            <a:endParaRPr lang="zh-CN" altLang="en-US" sz="1925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zh-CN" altLang="en-US" sz="1925" dirty="0">
                <a:solidFill>
                  <a:srgbClr val="002060"/>
                </a:solidFill>
                <a:ea typeface="黑体" panose="02010609060101010101" pitchFamily="49" charset="-122"/>
              </a:rPr>
              <a:t>什么</a:t>
            </a:r>
            <a:r>
              <a:rPr lang="en-US" altLang="zh-CN" sz="1925" dirty="0">
                <a:solidFill>
                  <a:srgbClr val="002060"/>
                </a:solidFill>
                <a:ea typeface="黑体" panose="02010609060101010101" pitchFamily="49" charset="-122"/>
              </a:rPr>
              <a:t>SQL</a:t>
            </a:r>
            <a:r>
              <a:rPr lang="zh-CN" altLang="en-US" sz="1925" dirty="0">
                <a:solidFill>
                  <a:srgbClr val="002060"/>
                </a:solidFill>
                <a:ea typeface="黑体" panose="02010609060101010101" pitchFamily="49" charset="-122"/>
              </a:rPr>
              <a:t>攻击及主要防御技术？</a:t>
            </a:r>
            <a:endParaRPr lang="zh-CN" altLang="en-US" sz="1925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800" dirty="0">
              <a:ea typeface="黑体" panose="02010609060101010101" pitchFamily="49" charset="-122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248400"/>
            <a:ext cx="2895600" cy="457200"/>
          </a:xfrm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复习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746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513"/>
            <a:ext cx="9144000" cy="5400675"/>
          </a:xfrm>
        </p:spPr>
        <p:txBody>
          <a:bodyPr vert="horz" wrap="square" lIns="91440" tIns="45720" rIns="91440" bIns="45720" numCol="1" anchor="t" anchorCtr="0" compatLnSpc="1">
            <a:normAutofit fontScale="50000"/>
          </a:bodyPr>
          <a:lstStyle/>
          <a:p>
            <a:pPr marL="0" lvl="0" indent="0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40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* </a:t>
            </a:r>
            <a:r>
              <a:rPr lang="zh-CN" altLang="en-US" sz="40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软件安全与恶意代码</a:t>
            </a:r>
            <a:endParaRPr lang="en-US" altLang="zh-CN" sz="4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335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软件安全</a:t>
            </a:r>
            <a:endParaRPr lang="en-US" altLang="zh-CN" sz="3335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335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安全软件开发生命周期</a:t>
            </a:r>
            <a:endParaRPr lang="en-US" altLang="zh-CN" sz="3335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335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软件安全的七个接触点</a:t>
            </a:r>
            <a:endParaRPr lang="en-US" altLang="zh-CN" sz="3335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335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术马、</a:t>
            </a:r>
            <a:r>
              <a:rPr lang="en-US" altLang="zh-CN" sz="3335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worm</a:t>
            </a:r>
            <a:r>
              <a:rPr lang="zh-CN" altLang="en-US" sz="3335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、僵尸特点、危害及防御技术</a:t>
            </a:r>
            <a:endParaRPr lang="zh-CN" altLang="en-US" sz="3335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charset="0"/>
              <a:buChar char="ü"/>
              <a:defRPr/>
            </a:pPr>
            <a:r>
              <a:rPr lang="zh-CN" altLang="en-US" sz="3335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sym typeface="+mn-ea"/>
              </a:rPr>
              <a:t>安全电子邮件</a:t>
            </a:r>
            <a:endParaRPr kumimoji="0" lang="en-US" altLang="zh-CN" sz="24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zh-CN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sym typeface="+mn-ea"/>
              </a:rPr>
              <a:t>电子邮件的源认证</a:t>
            </a:r>
            <a:r>
              <a:rPr lang="en-US" altLang="zh-CN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sym typeface="+mn-ea"/>
              </a:rPr>
              <a:t>/</a:t>
            </a:r>
            <a:r>
              <a:rPr lang="zh-CN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sym typeface="+mn-ea"/>
              </a:rPr>
              <a:t>抗抵赖概念与技术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Arial" panose="020B0604020202020204" pitchFamily="34" charset="0"/>
              <a:buChar char="•"/>
              <a:defRPr/>
            </a:pPr>
            <a:r>
              <a:rPr lang="zh-CN" altLang="en-US" sz="3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sym typeface="+mn-ea"/>
              </a:rPr>
              <a:t>安全电子邮件的工作模式、实现技术等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PGP</a:t>
            </a:r>
            <a:r>
              <a:rPr lang="zh-CN" altLang="en-US" sz="3000" dirty="0">
                <a:solidFill>
                  <a:srgbClr val="002060"/>
                </a:solidFill>
                <a:ea typeface="黑体" panose="02010609060101010101" pitchFamily="49" charset="-122"/>
                <a:sym typeface="+mn-ea"/>
              </a:rPr>
              <a:t>功能与安全技术</a:t>
            </a:r>
            <a:endParaRPr lang="en-US" altLang="zh-CN" sz="3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网络安全管理、风险评估过程与技术等。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charset="0"/>
              <a:buChar char="ü"/>
              <a:defRPr/>
            </a:pPr>
            <a:r>
              <a:rPr kumimoji="0" lang="zh-CN" altLang="en-US" sz="3335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安全管理模型、标准</a:t>
            </a:r>
            <a:endParaRPr kumimoji="0" lang="en-US" altLang="zh-CN" sz="333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charset="0"/>
              <a:buChar char="ü"/>
              <a:defRPr/>
            </a:pPr>
            <a:r>
              <a:rPr kumimoji="0" lang="zh-CN" altLang="en-US" sz="3335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安全措施</a:t>
            </a:r>
            <a:endParaRPr kumimoji="0" lang="en-US" altLang="zh-CN" sz="333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charset="0"/>
              <a:buChar char="ü"/>
              <a:defRPr/>
            </a:pPr>
            <a:r>
              <a:rPr kumimoji="0" lang="zh-CN" altLang="en-US" sz="3335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等级保护评估标准与等级保护系统的建设</a:t>
            </a:r>
            <a:endParaRPr kumimoji="0" lang="zh-CN" altLang="en-US" sz="333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charset="0"/>
              <a:buChar char="ü"/>
              <a:defRPr/>
            </a:pPr>
            <a:r>
              <a:rPr lang="zh-CN" altLang="en-US" sz="3335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sym typeface="+mn-ea"/>
              </a:rPr>
              <a:t>等保三级的信息系统安全方案</a:t>
            </a:r>
            <a:endParaRPr kumimoji="0" lang="en-US" altLang="zh-CN" sz="333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新的网络应用形态对原有安全体系带来的冲击与挑战。（开放环境、加密流量等）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APT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攻击带来的安全挑战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微软雅黑" panose="020B0503020204020204" pitchFamily="34" charset="-122"/>
              </a:rPr>
              <a:t>作业一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686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熟悉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1.9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节中所列命令及工具，写出实验报告。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格式：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测试目的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测试命令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测试截图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2.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查阅资料，简述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SDS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体系。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What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Why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How(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开源码、产品、事例、部署）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	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网络与信息安全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141" name="灯片编号占位符 4"/>
          <p:cNvSpPr txBox="1"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 lIns="45720" rIns="45720" anchor="ctr" anchorCtr="0"/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100" kern="1200" dirty="0">
                <a:solidFill>
                  <a:srgbClr val="6363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100" kern="1200" dirty="0">
              <a:solidFill>
                <a:srgbClr val="636363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作业二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5683" name="内容占位符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利用基于属性加密原理设计与实现一种算法，支持云服务环境的数据密文存储与基于属性的访问。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RSA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算法，并采用非对称加密体系将实验报告提交，保证实验报告的完整性、机密性。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课程群中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下载公钥：buaaxch_public_key.asc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安装加解密工具GnuPG：https://gnupg.org/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macos : shasum -a 256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certutil -hashfile -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文件名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sha256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171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/>
          <a:p>
            <a:pPr marL="0" indent="0" algn="ctr">
              <a:spcBef>
                <a:spcPct val="50000"/>
              </a:spcBef>
              <a:buClrTx/>
              <a:buFontTx/>
              <a:buNone/>
            </a:pPr>
            <a:r>
              <a:rPr lang="zh-CN" altLang="en-US" sz="1400" b="1" dirty="0">
                <a:solidFill>
                  <a:srgbClr val="0000CC"/>
                </a:solidFill>
                <a:ea typeface="华文行楷" panose="02010800040101010101" pitchFamily="2" charset="-122"/>
              </a:rPr>
              <a:t>网络与信息安全概述</a:t>
            </a:r>
            <a:endParaRPr lang="zh-CN" altLang="en-US" sz="1400" b="1" dirty="0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sp>
        <p:nvSpPr>
          <p:cNvPr id="371717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29019d2-5982-4acd-a3d0-3d70d3c5fc22"/>
  <p:tag name="COMMONDATA" val="eyJoZGlkIjoiODY5MzkzZGMwNTU5NDhjZGYzNDIzNmIwZmQ5NzFjM2Y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2229</Words>
  <Application>WPS 演示</Application>
  <PresentationFormat>全屏显示(4:3)</PresentationFormat>
  <Paragraphs>224</Paragraphs>
  <Slides>13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Franklin Gothic Medium</vt:lpstr>
      <vt:lpstr>Wingdings 2</vt:lpstr>
      <vt:lpstr>Arial</vt:lpstr>
      <vt:lpstr>微软雅黑</vt:lpstr>
      <vt:lpstr>黑体</vt:lpstr>
      <vt:lpstr>华文新魏</vt:lpstr>
      <vt:lpstr>Wingdings</vt:lpstr>
      <vt:lpstr>华文行楷</vt:lpstr>
      <vt:lpstr>Franklin Gothic Book</vt:lpstr>
      <vt:lpstr>Arial Unicode MS</vt:lpstr>
      <vt:lpstr>华文琥珀</vt:lpstr>
      <vt:lpstr>暗香扑面</vt:lpstr>
      <vt:lpstr>考试通知</vt:lpstr>
      <vt:lpstr>评分标准</vt:lpstr>
      <vt:lpstr>复习</vt:lpstr>
      <vt:lpstr>复习</vt:lpstr>
      <vt:lpstr>复习</vt:lpstr>
      <vt:lpstr>复习</vt:lpstr>
      <vt:lpstr>复习</vt:lpstr>
      <vt:lpstr>作业一</vt:lpstr>
      <vt:lpstr>作业二 </vt:lpstr>
      <vt:lpstr>作业三</vt:lpstr>
      <vt:lpstr>作业四</vt:lpstr>
      <vt:lpstr>作业五</vt:lpstr>
      <vt:lpstr>作业六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liw</dc:creator>
  <cp:lastModifiedBy>WPS_1642340864</cp:lastModifiedBy>
  <cp:revision>765</cp:revision>
  <cp:lastPrinted>2000-11-04T06:07:00Z</cp:lastPrinted>
  <dcterms:created xsi:type="dcterms:W3CDTF">1999-08-17T18:00:00Z</dcterms:created>
  <dcterms:modified xsi:type="dcterms:W3CDTF">2023-12-17T02:35:39Z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F7DA2B474E164754B05BD20B8D40D22D</vt:lpwstr>
  </property>
  <property fmtid="{D5CDD505-2E9C-101B-9397-08002B2CF9AE}" pid="3" name="KSOProductBuildVer">
    <vt:lpwstr>2052-11.1.0.12650</vt:lpwstr>
  </property>
</Properties>
</file>