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66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0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7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1C85-4C2D-43DD-BFB5-D937138A684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D2B9-A148-413A-AF3F-A7EEAFE0F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4B78-0570-4665-909A-65EC2D43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The Effect of Mindfulness Meditation on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Life Satisfaction and Self-Esteem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6145F-1CFE-4B1D-8390-B9ED3652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463800"/>
            <a:ext cx="9247652" cy="3327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Liam Hart</a:t>
            </a:r>
          </a:p>
          <a:p>
            <a:r>
              <a:rPr lang="en-US" b="1" dirty="0">
                <a:solidFill>
                  <a:schemeClr val="bg1"/>
                </a:solidFill>
              </a:rPr>
              <a:t>Department of Psychology</a:t>
            </a:r>
          </a:p>
          <a:p>
            <a:r>
              <a:rPr lang="en-US" b="1" dirty="0">
                <a:solidFill>
                  <a:schemeClr val="bg1"/>
                </a:solidFill>
              </a:rPr>
              <a:t>Grand Valley State University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February 28, 2020</a:t>
            </a:r>
          </a:p>
          <a:p>
            <a:r>
              <a:rPr lang="en-US" b="1" dirty="0">
                <a:solidFill>
                  <a:schemeClr val="bg1"/>
                </a:solidFill>
              </a:rPr>
              <a:t>The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Annual Art an Science of Aging Conference</a:t>
            </a:r>
          </a:p>
        </p:txBody>
      </p:sp>
    </p:spTree>
    <p:extLst>
      <p:ext uri="{BB962C8B-B14F-4D97-AF65-F5344CB8AC3E}">
        <p14:creationId xmlns:p14="http://schemas.microsoft.com/office/powerpoint/2010/main" val="20702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716F-5DE9-466D-9BEB-9D15697E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Overview of Mindfulness Meditation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3B00-4B35-4BD8-BAD6-613ECC90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263" indent="-461963">
              <a:lnSpc>
                <a:spcPct val="1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Mindfulness is a way of thinking</a:t>
            </a:r>
          </a:p>
          <a:p>
            <a:pPr marL="576263" indent="-461963">
              <a:lnSpc>
                <a:spcPct val="1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Mindfulness meditation is the practice of cultivating mindfulness</a:t>
            </a:r>
          </a:p>
          <a:p>
            <a:pPr marL="576263" indent="-461963">
              <a:lnSpc>
                <a:spcPct val="1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Mindfulness-based programs: </a:t>
            </a:r>
          </a:p>
          <a:p>
            <a:pPr marL="1430338" lvl="1" indent="-230188">
              <a:lnSpc>
                <a:spcPct val="100000"/>
              </a:lnSpc>
              <a:spcBef>
                <a:spcPts val="2400"/>
              </a:spcBef>
            </a:pPr>
            <a:r>
              <a:rPr lang="en-US" sz="2400" dirty="0">
                <a:solidFill>
                  <a:schemeClr val="bg1"/>
                </a:solidFill>
              </a:rPr>
              <a:t>Mindfulness-based stress reduction (</a:t>
            </a:r>
            <a:r>
              <a:rPr lang="en-US" sz="2400" b="1" dirty="0">
                <a:solidFill>
                  <a:schemeClr val="bg1"/>
                </a:solidFill>
              </a:rPr>
              <a:t>MBSR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1430338" lvl="1" indent="-230188">
              <a:lnSpc>
                <a:spcPct val="100000"/>
              </a:lnSpc>
              <a:spcBef>
                <a:spcPts val="2400"/>
              </a:spcBef>
            </a:pPr>
            <a:r>
              <a:rPr lang="en-US" sz="2400" dirty="0">
                <a:solidFill>
                  <a:schemeClr val="bg1"/>
                </a:solidFill>
              </a:rPr>
              <a:t>Mindfulness-based cognitive therapy (</a:t>
            </a:r>
            <a:r>
              <a:rPr lang="en-US" sz="2400" b="1" dirty="0">
                <a:solidFill>
                  <a:schemeClr val="bg1"/>
                </a:solidFill>
              </a:rPr>
              <a:t>MBCT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01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127A-A2EF-471E-9751-728039CF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8" y="456209"/>
            <a:ext cx="10649761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Mindfulness meditation and life satisfaction and self-esteem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812B-7393-4502-B2A3-254BECE3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3" y="1574941"/>
            <a:ext cx="11205755" cy="4351338"/>
          </a:xfrm>
        </p:spPr>
        <p:txBody>
          <a:bodyPr>
            <a:normAutofit/>
          </a:bodyPr>
          <a:lstStyle/>
          <a:p>
            <a:pPr marL="633413" indent="-460375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Associated with higher self-esteem, life satisfaction, optimism, and self-actualization </a:t>
            </a:r>
            <a:r>
              <a:rPr lang="en-US" dirty="0">
                <a:solidFill>
                  <a:schemeClr val="bg1"/>
                </a:solidFill>
              </a:rPr>
              <a:t>(Brown &amp; Ryan 2003)</a:t>
            </a:r>
          </a:p>
          <a:p>
            <a:pPr marL="633413" indent="-460375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Measured mindfulness linked to increased sense of well-being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Branstrom</a:t>
            </a:r>
            <a:r>
              <a:rPr lang="en-US" dirty="0">
                <a:solidFill>
                  <a:schemeClr val="bg1"/>
                </a:solidFill>
              </a:rPr>
              <a:t> et al. 2011)</a:t>
            </a:r>
          </a:p>
          <a:p>
            <a:pPr marL="633413" indent="-460375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MBCT increased life satisfaction in adolescents with suicidal ideation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5F1C-8C0B-4941-B592-7B3E1B546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42276" r="126" b="2802"/>
          <a:stretch/>
        </p:blipFill>
        <p:spPr bwMode="auto">
          <a:xfrm>
            <a:off x="2737598" y="4677508"/>
            <a:ext cx="6716803" cy="2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8B2EE-1A87-5446-9CE1-FE996F6255C8}"/>
              </a:ext>
            </a:extLst>
          </p:cNvPr>
          <p:cNvSpPr txBox="1"/>
          <p:nvPr/>
        </p:nvSpPr>
        <p:spPr>
          <a:xfrm>
            <a:off x="5103419" y="4169739"/>
            <a:ext cx="179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Raj et al. 2019</a:t>
            </a:r>
          </a:p>
        </p:txBody>
      </p:sp>
    </p:spTree>
    <p:extLst>
      <p:ext uri="{BB962C8B-B14F-4D97-AF65-F5344CB8AC3E}">
        <p14:creationId xmlns:p14="http://schemas.microsoft.com/office/powerpoint/2010/main" val="10925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1C-B2F8-4FE8-AB3E-87BD9FE8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3" y="500062"/>
            <a:ext cx="9653955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Effects of mindfulness meditation on aging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9B7C-1C30-40C3-AC38-05EE9CB9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8" y="1696671"/>
            <a:ext cx="11435863" cy="4351338"/>
          </a:xfrm>
        </p:spPr>
        <p:txBody>
          <a:bodyPr>
            <a:normAutofit/>
          </a:bodyPr>
          <a:lstStyle/>
          <a:p>
            <a:pPr marL="5715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MBCT- </a:t>
            </a:r>
          </a:p>
          <a:p>
            <a:pPr marL="977900" indent="-454025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Improved anxiety symptoms in retirement home residents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Helmes</a:t>
            </a:r>
            <a:r>
              <a:rPr lang="en-US" b="1" dirty="0">
                <a:solidFill>
                  <a:schemeClr val="bg1"/>
                </a:solidFill>
              </a:rPr>
              <a:t> &amp; Ward 2017) </a:t>
            </a:r>
          </a:p>
          <a:p>
            <a:pPr marL="977900" indent="-454025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Moderately effective in reducing depression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Kishita</a:t>
            </a:r>
            <a:r>
              <a:rPr lang="en-US" b="1" dirty="0">
                <a:solidFill>
                  <a:schemeClr val="bg1"/>
                </a:solidFill>
              </a:rPr>
              <a:t> et al. 2017)</a:t>
            </a:r>
          </a:p>
          <a:p>
            <a:pPr marL="5715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MBSR- </a:t>
            </a:r>
          </a:p>
          <a:p>
            <a:pPr marL="85725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	Reduced worry, anxiety, stress, and lower back pain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Kishita</a:t>
            </a:r>
            <a:r>
              <a:rPr lang="en-US" b="1" dirty="0">
                <a:solidFill>
                  <a:schemeClr val="bg1"/>
                </a:solidFill>
              </a:rPr>
              <a:t> et al. 2017)</a:t>
            </a:r>
          </a:p>
          <a:p>
            <a:pPr marL="857250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	Reduced loneliness in older adults </a:t>
            </a:r>
            <a:r>
              <a:rPr lang="en-US" b="1" dirty="0">
                <a:solidFill>
                  <a:schemeClr val="bg1"/>
                </a:solidFill>
              </a:rPr>
              <a:t>(Creswell et al. 2012)</a:t>
            </a:r>
          </a:p>
        </p:txBody>
      </p:sp>
    </p:spTree>
    <p:extLst>
      <p:ext uri="{BB962C8B-B14F-4D97-AF65-F5344CB8AC3E}">
        <p14:creationId xmlns:p14="http://schemas.microsoft.com/office/powerpoint/2010/main" val="10423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0C94-7BE4-4181-99F0-B89E3AD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Emotion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6AEE-38D9-4467-964B-7583F513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2864"/>
            <a:ext cx="5421264" cy="3695136"/>
          </a:xfrm>
        </p:spPr>
        <p:txBody>
          <a:bodyPr>
            <a:noAutofit/>
          </a:bodyPr>
          <a:lstStyle/>
          <a:p>
            <a:pPr marL="406400" indent="-395288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Positive emotions increased with minutes of meditation per day </a:t>
            </a:r>
            <a:r>
              <a:rPr lang="en-US" b="1" dirty="0">
                <a:solidFill>
                  <a:schemeClr val="bg1"/>
                </a:solidFill>
              </a:rPr>
              <a:t>(Fredrickson et al. 2018)</a:t>
            </a:r>
          </a:p>
          <a:p>
            <a:pPr marL="406400" indent="-395288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406400" indent="-395288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MBSR showed an increase in hippocampal volume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Hozel</a:t>
            </a:r>
            <a:r>
              <a:rPr lang="en-US" b="1" dirty="0">
                <a:solidFill>
                  <a:schemeClr val="bg1"/>
                </a:solidFill>
              </a:rPr>
              <a:t> et al. 2011)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Hippocampus – part of brain that regulates emotions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CD4B32-712F-4871-902E-D349AA145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95"/>
          <a:stretch/>
        </p:blipFill>
        <p:spPr bwMode="auto">
          <a:xfrm>
            <a:off x="6831475" y="2210935"/>
            <a:ext cx="3884821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0EEC-15E3-4281-8F15-8F450B34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0062"/>
            <a:ext cx="10353762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Proposed Pilot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5EA1-1453-4003-B0D4-CA7B09C3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0" indent="-3952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Examining the effect of mindfulness meditation on life satisfaction and self-esteem in retirement home residents</a:t>
            </a:r>
          </a:p>
          <a:p>
            <a:pPr marL="406400" indent="-3952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Pre- and post-test experimental design</a:t>
            </a:r>
          </a:p>
          <a:p>
            <a:pPr marL="406400" indent="-3952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8-week intervention with 3 weekly meditation sessions</a:t>
            </a:r>
          </a:p>
          <a:p>
            <a:pPr marL="406400" indent="-3952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10-minute guided meditations</a:t>
            </a:r>
          </a:p>
          <a:p>
            <a:pPr marL="406400" indent="-3952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Waitlist control group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502666-937E-4D5D-AF68-10B2EA68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0" y="500062"/>
            <a:ext cx="10220569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Implications of Pilot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D07CA-665B-4F65-B736-7BFCE0D2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31" y="1869342"/>
            <a:ext cx="10515600" cy="2901950"/>
          </a:xfrm>
        </p:spPr>
        <p:txBody>
          <a:bodyPr>
            <a:normAutofit/>
          </a:bodyPr>
          <a:lstStyle/>
          <a:p>
            <a:pPr marL="523875" indent="-4079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Adds to growing research on mindfulness and meditation</a:t>
            </a:r>
          </a:p>
          <a:p>
            <a:pPr marL="523875" indent="-4079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Less intensive intervention than MBSR and MBCT</a:t>
            </a:r>
          </a:p>
          <a:p>
            <a:pPr marL="523875" indent="-4079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Reveals cause + effect relationship between mindfulness meditation and life satisfaction and self-esteem</a:t>
            </a:r>
          </a:p>
          <a:p>
            <a:pPr marL="523875" indent="-407988">
              <a:lnSpc>
                <a:spcPct val="1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Potential to be implemented into retirement homes</a:t>
            </a:r>
          </a:p>
        </p:txBody>
      </p:sp>
    </p:spTree>
    <p:extLst>
      <p:ext uri="{BB962C8B-B14F-4D97-AF65-F5344CB8AC3E}">
        <p14:creationId xmlns:p14="http://schemas.microsoft.com/office/powerpoint/2010/main" val="10607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4E71-EE0F-4F7E-990F-99023160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A367-51D4-4C96-8599-D9F3525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bg1"/>
                </a:solidFill>
                <a:effectLst/>
              </a:rPr>
              <a:t>"Do not dwell in the past, do not dream of the future, concentrate the mind on the present moment.“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chemeClr val="bg1"/>
                </a:solidFill>
                <a:effectLst/>
              </a:rPr>
              <a:t>			-Buddha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1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401</TotalTime>
  <Words>290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The Effect of Mindfulness Meditation on  Life Satisfaction and Self-Esteem </vt:lpstr>
      <vt:lpstr>Overview of Mindfulness Meditation</vt:lpstr>
      <vt:lpstr>Mindfulness meditation and life satisfaction and self-esteem</vt:lpstr>
      <vt:lpstr>Effects of mindfulness meditation on aging populations</vt:lpstr>
      <vt:lpstr>Emotion regulation</vt:lpstr>
      <vt:lpstr>Proposed Pilot Study</vt:lpstr>
      <vt:lpstr>Implications of Pilot Study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Mindfulness Meditation on  Life Satisfaction and Self-Esteem </dc:title>
  <dc:creator>Liam Hart</dc:creator>
  <cp:lastModifiedBy>Liam Hart</cp:lastModifiedBy>
  <cp:revision>8</cp:revision>
  <dcterms:created xsi:type="dcterms:W3CDTF">2020-02-27T02:01:09Z</dcterms:created>
  <dcterms:modified xsi:type="dcterms:W3CDTF">2020-02-28T02:55:04Z</dcterms:modified>
</cp:coreProperties>
</file>