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323" r:id="rId3"/>
    <p:sldId id="332" r:id="rId4"/>
    <p:sldId id="325" r:id="rId5"/>
    <p:sldId id="342" r:id="rId6"/>
    <p:sldId id="339" r:id="rId7"/>
    <p:sldId id="309" r:id="rId8"/>
    <p:sldId id="336" r:id="rId9"/>
    <p:sldId id="340" r:id="rId10"/>
    <p:sldId id="341" r:id="rId11"/>
    <p:sldId id="313" r:id="rId12"/>
    <p:sldId id="331" r:id="rId13"/>
    <p:sldId id="318" r:id="rId14"/>
    <p:sldId id="319" r:id="rId15"/>
    <p:sldId id="320" r:id="rId16"/>
    <p:sldId id="321" r:id="rId17"/>
    <p:sldId id="307" r:id="rId18"/>
    <p:sldId id="34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itchFamily="2" charset="77"/>
      <p:regular r:id="rId25"/>
      <p:bold r:id="rId26"/>
      <p:italic r:id="rId27"/>
      <p:boldItalic r:id="rId28"/>
    </p:embeddedFont>
    <p:embeddedFont>
      <p:font typeface="Montserrat Light" panose="020F0302020204030204" pitchFamily="34" charset="0"/>
      <p:regular r:id="rId29"/>
      <p:bold r:id="rId30"/>
      <p:italic r:id="rId31"/>
      <p:boldItalic r:id="rId32"/>
    </p:embeddedFont>
    <p:embeddedFont>
      <p:font typeface="Wingdings 3" pitchFamily="2" charset="2"/>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323FB2-5023-8040-ACDC-1AE925F88721}" v="15" dt="2022-04-13T03:07:07.554"/>
  </p1510:revLst>
</p1510:revInfo>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23" autoAdjust="0"/>
    <p:restoredTop sz="64948" autoAdjust="0"/>
  </p:normalViewPr>
  <p:slideViewPr>
    <p:cSldViewPr snapToGrid="0">
      <p:cViewPr varScale="1">
        <p:scale>
          <a:sx n="99" d="100"/>
          <a:sy n="99" d="100"/>
        </p:scale>
        <p:origin x="2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5/10/relationships/revisionInfo" Target="revisionInfo.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art" userId="6338fc5a20c6f0b7" providerId="LiveId" clId="{C7A0DE40-9E5E-452F-B582-D61FB5D1EA95}"/>
    <pc:docChg chg="undo custSel addSld delSld modSld sldOrd">
      <pc:chgData name="Liam Hart" userId="6338fc5a20c6f0b7" providerId="LiveId" clId="{C7A0DE40-9E5E-452F-B582-D61FB5D1EA95}" dt="2022-04-13T14:38:43.972" v="119"/>
      <pc:docMkLst>
        <pc:docMk/>
      </pc:docMkLst>
      <pc:sldChg chg="ord">
        <pc:chgData name="Liam Hart" userId="6338fc5a20c6f0b7" providerId="LiveId" clId="{C7A0DE40-9E5E-452F-B582-D61FB5D1EA95}" dt="2022-04-13T14:38:37.930" v="117"/>
        <pc:sldMkLst>
          <pc:docMk/>
          <pc:sldMk cId="2279147923" sldId="307"/>
        </pc:sldMkLst>
      </pc:sldChg>
      <pc:sldChg chg="del ord">
        <pc:chgData name="Liam Hart" userId="6338fc5a20c6f0b7" providerId="LiveId" clId="{C7A0DE40-9E5E-452F-B582-D61FB5D1EA95}" dt="2022-04-13T14:38:34.247" v="115" actId="47"/>
        <pc:sldMkLst>
          <pc:docMk/>
          <pc:sldMk cId="664960414" sldId="311"/>
        </pc:sldMkLst>
      </pc:sldChg>
      <pc:sldChg chg="modSp">
        <pc:chgData name="Liam Hart" userId="6338fc5a20c6f0b7" providerId="LiveId" clId="{C7A0DE40-9E5E-452F-B582-D61FB5D1EA95}" dt="2022-04-13T14:37:50.511" v="111" actId="20577"/>
        <pc:sldMkLst>
          <pc:docMk/>
          <pc:sldMk cId="2085332505" sldId="313"/>
        </pc:sldMkLst>
        <pc:spChg chg="mod">
          <ac:chgData name="Liam Hart" userId="6338fc5a20c6f0b7" providerId="LiveId" clId="{C7A0DE40-9E5E-452F-B582-D61FB5D1EA95}" dt="2022-04-13T14:37:50.511" v="111" actId="20577"/>
          <ac:spMkLst>
            <pc:docMk/>
            <pc:sldMk cId="2085332505" sldId="313"/>
            <ac:spMk id="8" creationId="{60AAD13B-2773-4242-93D4-38436ED89B31}"/>
          </ac:spMkLst>
        </pc:spChg>
      </pc:sldChg>
      <pc:sldChg chg="del">
        <pc:chgData name="Liam Hart" userId="6338fc5a20c6f0b7" providerId="LiveId" clId="{C7A0DE40-9E5E-452F-B582-D61FB5D1EA95}" dt="2022-04-13T14:38:23.510" v="112" actId="47"/>
        <pc:sldMkLst>
          <pc:docMk/>
          <pc:sldMk cId="266730846" sldId="315"/>
        </pc:sldMkLst>
      </pc:sldChg>
      <pc:sldChg chg="modSp mod">
        <pc:chgData name="Liam Hart" userId="6338fc5a20c6f0b7" providerId="LiveId" clId="{C7A0DE40-9E5E-452F-B582-D61FB5D1EA95}" dt="2022-04-13T14:36:12.342" v="83" actId="2"/>
        <pc:sldMkLst>
          <pc:docMk/>
          <pc:sldMk cId="251888783" sldId="323"/>
        </pc:sldMkLst>
        <pc:spChg chg="mod">
          <ac:chgData name="Liam Hart" userId="6338fc5a20c6f0b7" providerId="LiveId" clId="{C7A0DE40-9E5E-452F-B582-D61FB5D1EA95}" dt="2022-04-13T14:36:09.718" v="80" actId="2"/>
          <ac:spMkLst>
            <pc:docMk/>
            <pc:sldMk cId="251888783" sldId="323"/>
            <ac:spMk id="6" creationId="{9B6B883D-F4B9-4060-8E10-8F97B5597876}"/>
          </ac:spMkLst>
        </pc:spChg>
        <pc:spChg chg="mod">
          <ac:chgData name="Liam Hart" userId="6338fc5a20c6f0b7" providerId="LiveId" clId="{C7A0DE40-9E5E-452F-B582-D61FB5D1EA95}" dt="2022-04-13T14:36:12.342" v="83" actId="2"/>
          <ac:spMkLst>
            <pc:docMk/>
            <pc:sldMk cId="251888783" sldId="323"/>
            <ac:spMk id="8" creationId="{60AAD13B-2773-4242-93D4-38436ED89B31}"/>
          </ac:spMkLst>
        </pc:spChg>
      </pc:sldChg>
      <pc:sldChg chg="modSp mod">
        <pc:chgData name="Liam Hart" userId="6338fc5a20c6f0b7" providerId="LiveId" clId="{C7A0DE40-9E5E-452F-B582-D61FB5D1EA95}" dt="2022-04-13T14:11:24.115" v="59" actId="207"/>
        <pc:sldMkLst>
          <pc:docMk/>
          <pc:sldMk cId="3792697635" sldId="325"/>
        </pc:sldMkLst>
        <pc:spChg chg="mod">
          <ac:chgData name="Liam Hart" userId="6338fc5a20c6f0b7" providerId="LiveId" clId="{C7A0DE40-9E5E-452F-B582-D61FB5D1EA95}" dt="2022-04-13T14:11:24.115" v="59" actId="207"/>
          <ac:spMkLst>
            <pc:docMk/>
            <pc:sldMk cId="3792697635" sldId="325"/>
            <ac:spMk id="8" creationId="{60AAD13B-2773-4242-93D4-38436ED89B31}"/>
          </ac:spMkLst>
        </pc:spChg>
      </pc:sldChg>
      <pc:sldChg chg="modSp mod">
        <pc:chgData name="Liam Hart" userId="6338fc5a20c6f0b7" providerId="LiveId" clId="{C7A0DE40-9E5E-452F-B582-D61FB5D1EA95}" dt="2022-04-13T14:36:13.997" v="84" actId="2"/>
        <pc:sldMkLst>
          <pc:docMk/>
          <pc:sldMk cId="1371054889" sldId="336"/>
        </pc:sldMkLst>
        <pc:spChg chg="mod">
          <ac:chgData name="Liam Hart" userId="6338fc5a20c6f0b7" providerId="LiveId" clId="{C7A0DE40-9E5E-452F-B582-D61FB5D1EA95}" dt="2022-04-13T14:36:13.997" v="84" actId="2"/>
          <ac:spMkLst>
            <pc:docMk/>
            <pc:sldMk cId="1371054889" sldId="336"/>
            <ac:spMk id="6" creationId="{9B6B883D-F4B9-4060-8E10-8F97B5597876}"/>
          </ac:spMkLst>
        </pc:spChg>
      </pc:sldChg>
      <pc:sldChg chg="addSp delSp modSp add mod">
        <pc:chgData name="Liam Hart" userId="6338fc5a20c6f0b7" providerId="LiveId" clId="{C7A0DE40-9E5E-452F-B582-D61FB5D1EA95}" dt="2022-04-13T00:45:09.331" v="56" actId="14100"/>
        <pc:sldMkLst>
          <pc:docMk/>
          <pc:sldMk cId="3603381732" sldId="342"/>
        </pc:sldMkLst>
        <pc:spChg chg="del">
          <ac:chgData name="Liam Hart" userId="6338fc5a20c6f0b7" providerId="LiveId" clId="{C7A0DE40-9E5E-452F-B582-D61FB5D1EA95}" dt="2022-04-13T00:40:19.915" v="5" actId="478"/>
          <ac:spMkLst>
            <pc:docMk/>
            <pc:sldMk cId="3603381732" sldId="342"/>
            <ac:spMk id="7" creationId="{CFAC7546-FA6F-0B47-96B1-FF1335F63361}"/>
          </ac:spMkLst>
        </pc:spChg>
        <pc:spChg chg="del">
          <ac:chgData name="Liam Hart" userId="6338fc5a20c6f0b7" providerId="LiveId" clId="{C7A0DE40-9E5E-452F-B582-D61FB5D1EA95}" dt="2022-04-13T00:40:22.028" v="6" actId="478"/>
          <ac:spMkLst>
            <pc:docMk/>
            <pc:sldMk cId="3603381732" sldId="342"/>
            <ac:spMk id="11" creationId="{C0753346-3260-B841-9B82-3676E8E7B275}"/>
          </ac:spMkLst>
        </pc:spChg>
        <pc:spChg chg="del">
          <ac:chgData name="Liam Hart" userId="6338fc5a20c6f0b7" providerId="LiveId" clId="{C7A0DE40-9E5E-452F-B582-D61FB5D1EA95}" dt="2022-04-13T00:40:12.656" v="1" actId="478"/>
          <ac:spMkLst>
            <pc:docMk/>
            <pc:sldMk cId="3603381732" sldId="342"/>
            <ac:spMk id="13" creationId="{BEEAC88C-F6AE-9147-8181-CE0543E4CE50}"/>
          </ac:spMkLst>
        </pc:spChg>
        <pc:spChg chg="del">
          <ac:chgData name="Liam Hart" userId="6338fc5a20c6f0b7" providerId="LiveId" clId="{C7A0DE40-9E5E-452F-B582-D61FB5D1EA95}" dt="2022-04-13T00:40:17.124" v="3" actId="478"/>
          <ac:spMkLst>
            <pc:docMk/>
            <pc:sldMk cId="3603381732" sldId="342"/>
            <ac:spMk id="14" creationId="{A322091A-6515-FB4B-BB15-6492100DD2E7}"/>
          </ac:spMkLst>
        </pc:spChg>
        <pc:spChg chg="del">
          <ac:chgData name="Liam Hart" userId="6338fc5a20c6f0b7" providerId="LiveId" clId="{C7A0DE40-9E5E-452F-B582-D61FB5D1EA95}" dt="2022-04-13T00:40:15.389" v="2" actId="478"/>
          <ac:spMkLst>
            <pc:docMk/>
            <pc:sldMk cId="3603381732" sldId="342"/>
            <ac:spMk id="16" creationId="{A6BCDA2E-E44E-3E4F-8731-B11980F0EEDB}"/>
          </ac:spMkLst>
        </pc:spChg>
        <pc:spChg chg="del">
          <ac:chgData name="Liam Hart" userId="6338fc5a20c6f0b7" providerId="LiveId" clId="{C7A0DE40-9E5E-452F-B582-D61FB5D1EA95}" dt="2022-04-13T00:40:18.874" v="4" actId="478"/>
          <ac:spMkLst>
            <pc:docMk/>
            <pc:sldMk cId="3603381732" sldId="342"/>
            <ac:spMk id="17" creationId="{DF71C72D-0121-1748-BE07-940219243625}"/>
          </ac:spMkLst>
        </pc:spChg>
        <pc:cxnChg chg="add mod">
          <ac:chgData name="Liam Hart" userId="6338fc5a20c6f0b7" providerId="LiveId" clId="{C7A0DE40-9E5E-452F-B582-D61FB5D1EA95}" dt="2022-04-13T00:45:09.331" v="56" actId="14100"/>
          <ac:cxnSpMkLst>
            <pc:docMk/>
            <pc:sldMk cId="3603381732" sldId="342"/>
            <ac:cxnSpMk id="5" creationId="{85D4632D-DD49-4D6C-B69F-418C244F002C}"/>
          </ac:cxnSpMkLst>
        </pc:cxnChg>
        <pc:cxnChg chg="add mod">
          <ac:chgData name="Liam Hart" userId="6338fc5a20c6f0b7" providerId="LiveId" clId="{C7A0DE40-9E5E-452F-B582-D61FB5D1EA95}" dt="2022-04-13T00:45:09.331" v="56" actId="14100"/>
          <ac:cxnSpMkLst>
            <pc:docMk/>
            <pc:sldMk cId="3603381732" sldId="342"/>
            <ac:cxnSpMk id="19" creationId="{0D30217A-58CB-4D60-9DE7-AE55D745BAE3}"/>
          </ac:cxnSpMkLst>
        </pc:cxnChg>
        <pc:cxnChg chg="add mod">
          <ac:chgData name="Liam Hart" userId="6338fc5a20c6f0b7" providerId="LiveId" clId="{C7A0DE40-9E5E-452F-B582-D61FB5D1EA95}" dt="2022-04-13T00:45:09.331" v="56" actId="14100"/>
          <ac:cxnSpMkLst>
            <pc:docMk/>
            <pc:sldMk cId="3603381732" sldId="342"/>
            <ac:cxnSpMk id="20" creationId="{DE6AAEA3-61DD-45B4-946A-6824FBC7A343}"/>
          </ac:cxnSpMkLst>
        </pc:cxnChg>
        <pc:cxnChg chg="add mod">
          <ac:chgData name="Liam Hart" userId="6338fc5a20c6f0b7" providerId="LiveId" clId="{C7A0DE40-9E5E-452F-B582-D61FB5D1EA95}" dt="2022-04-13T00:45:09.331" v="56" actId="14100"/>
          <ac:cxnSpMkLst>
            <pc:docMk/>
            <pc:sldMk cId="3603381732" sldId="342"/>
            <ac:cxnSpMk id="21" creationId="{2142DE97-124F-42E9-A08D-A4F14CA5ED47}"/>
          </ac:cxnSpMkLst>
        </pc:cxnChg>
      </pc:sldChg>
      <pc:sldChg chg="del">
        <pc:chgData name="Liam Hart" userId="6338fc5a20c6f0b7" providerId="LiveId" clId="{C7A0DE40-9E5E-452F-B582-D61FB5D1EA95}" dt="2022-04-13T14:11:57.042" v="60" actId="47"/>
        <pc:sldMkLst>
          <pc:docMk/>
          <pc:sldMk cId="19117194" sldId="343"/>
        </pc:sldMkLst>
      </pc:sldChg>
      <pc:sldChg chg="addSp modSp mod ord setBg">
        <pc:chgData name="Liam Hart" userId="6338fc5a20c6f0b7" providerId="LiveId" clId="{C7A0DE40-9E5E-452F-B582-D61FB5D1EA95}" dt="2022-04-13T14:38:43.972" v="119"/>
        <pc:sldMkLst>
          <pc:docMk/>
          <pc:sldMk cId="4087202799" sldId="344"/>
        </pc:sldMkLst>
        <pc:picChg chg="add mod ord">
          <ac:chgData name="Liam Hart" userId="6338fc5a20c6f0b7" providerId="LiveId" clId="{C7A0DE40-9E5E-452F-B582-D61FB5D1EA95}" dt="2022-04-13T14:13:10.799" v="66" actId="167"/>
          <ac:picMkLst>
            <pc:docMk/>
            <pc:sldMk cId="4087202799" sldId="344"/>
            <ac:picMk id="4" creationId="{4E5D1D97-0A4E-4D74-8F8D-2057F9D9EF11}"/>
          </ac:picMkLst>
        </pc:picChg>
      </pc:sldChg>
      <pc:sldChg chg="add del setBg">
        <pc:chgData name="Liam Hart" userId="6338fc5a20c6f0b7" providerId="LiveId" clId="{C7A0DE40-9E5E-452F-B582-D61FB5D1EA95}" dt="2022-04-13T14:35:15.301" v="71" actId="47"/>
        <pc:sldMkLst>
          <pc:docMk/>
          <pc:sldMk cId="4196359382" sldId="345"/>
        </pc:sldMkLst>
      </pc:sldChg>
    </pc:docChg>
  </pc:docChgLst>
  <pc:docChgLst>
    <pc:chgData name="Liam Hart" userId="6338fc5a20c6f0b7" providerId="LiveId" clId="{F0323FB2-5023-8040-ACDC-1AE925F88721}"/>
    <pc:docChg chg="modSld">
      <pc:chgData name="Liam Hart" userId="6338fc5a20c6f0b7" providerId="LiveId" clId="{F0323FB2-5023-8040-ACDC-1AE925F88721}" dt="2022-04-19T15:53:31.587" v="3" actId="208"/>
      <pc:docMkLst>
        <pc:docMk/>
      </pc:docMkLst>
      <pc:sldChg chg="modSp mod">
        <pc:chgData name="Liam Hart" userId="6338fc5a20c6f0b7" providerId="LiveId" clId="{F0323FB2-5023-8040-ACDC-1AE925F88721}" dt="2022-04-19T15:53:31.587" v="3" actId="208"/>
        <pc:sldMkLst>
          <pc:docMk/>
          <pc:sldMk cId="4087202799" sldId="344"/>
        </pc:sldMkLst>
        <pc:spChg chg="mod">
          <ac:chgData name="Liam Hart" userId="6338fc5a20c6f0b7" providerId="LiveId" clId="{F0323FB2-5023-8040-ACDC-1AE925F88721}" dt="2022-04-19T15:52:59.123" v="0" actId="207"/>
          <ac:spMkLst>
            <pc:docMk/>
            <pc:sldMk cId="4087202799" sldId="344"/>
            <ac:spMk id="2" creationId="{25152EA1-6A2C-B245-AC6C-16F05C77AD3C}"/>
          </ac:spMkLst>
        </pc:spChg>
        <pc:spChg chg="mod">
          <ac:chgData name="Liam Hart" userId="6338fc5a20c6f0b7" providerId="LiveId" clId="{F0323FB2-5023-8040-ACDC-1AE925F88721}" dt="2022-04-19T15:52:59.123" v="0" actId="207"/>
          <ac:spMkLst>
            <pc:docMk/>
            <pc:sldMk cId="4087202799" sldId="344"/>
            <ac:spMk id="7" creationId="{566A2584-9E7F-F84F-AA37-25FFA534B034}"/>
          </ac:spMkLst>
        </pc:spChg>
        <pc:spChg chg="mod">
          <ac:chgData name="Liam Hart" userId="6338fc5a20c6f0b7" providerId="LiveId" clId="{F0323FB2-5023-8040-ACDC-1AE925F88721}" dt="2022-04-19T15:52:59.123" v="0" actId="207"/>
          <ac:spMkLst>
            <pc:docMk/>
            <pc:sldMk cId="4087202799" sldId="344"/>
            <ac:spMk id="9" creationId="{209F45F8-96D3-AD49-A7E9-6D7BBECC142A}"/>
          </ac:spMkLst>
        </pc:spChg>
        <pc:spChg chg="mod">
          <ac:chgData name="Liam Hart" userId="6338fc5a20c6f0b7" providerId="LiveId" clId="{F0323FB2-5023-8040-ACDC-1AE925F88721}" dt="2022-04-19T15:53:31.587" v="3" actId="208"/>
          <ac:spMkLst>
            <pc:docMk/>
            <pc:sldMk cId="4087202799" sldId="344"/>
            <ac:spMk id="12" creationId="{508535B8-D062-BC45-B277-999731DF6F34}"/>
          </ac:spMkLst>
        </pc:spChg>
        <pc:spChg chg="mod">
          <ac:chgData name="Liam Hart" userId="6338fc5a20c6f0b7" providerId="LiveId" clId="{F0323FB2-5023-8040-ACDC-1AE925F88721}" dt="2022-04-19T15:53:31.587" v="3" actId="208"/>
          <ac:spMkLst>
            <pc:docMk/>
            <pc:sldMk cId="4087202799" sldId="344"/>
            <ac:spMk id="13" creationId="{A95909C5-D0D5-1F45-8A62-88CA00126FAB}"/>
          </ac:spMkLst>
        </pc:spChg>
        <pc:spChg chg="mod">
          <ac:chgData name="Liam Hart" userId="6338fc5a20c6f0b7" providerId="LiveId" clId="{F0323FB2-5023-8040-ACDC-1AE925F88721}" dt="2022-04-19T15:53:31.587" v="3" actId="208"/>
          <ac:spMkLst>
            <pc:docMk/>
            <pc:sldMk cId="4087202799" sldId="344"/>
            <ac:spMk id="14" creationId="{BA58EC61-4AC8-8A4E-A3E8-44C14F720A87}"/>
          </ac:spMkLst>
        </pc:spChg>
        <pc:spChg chg="mod">
          <ac:chgData name="Liam Hart" userId="6338fc5a20c6f0b7" providerId="LiveId" clId="{F0323FB2-5023-8040-ACDC-1AE925F88721}" dt="2022-04-19T15:53:31.587" v="3" actId="208"/>
          <ac:spMkLst>
            <pc:docMk/>
            <pc:sldMk cId="4087202799" sldId="344"/>
            <ac:spMk id="15" creationId="{D5744518-6566-6A41-926D-7FE58D2EB652}"/>
          </ac:spMkLst>
        </pc:spChg>
        <pc:spChg chg="mod">
          <ac:chgData name="Liam Hart" userId="6338fc5a20c6f0b7" providerId="LiveId" clId="{F0323FB2-5023-8040-ACDC-1AE925F88721}" dt="2022-04-19T15:53:31.587" v="3" actId="208"/>
          <ac:spMkLst>
            <pc:docMk/>
            <pc:sldMk cId="4087202799" sldId="344"/>
            <ac:spMk id="16" creationId="{8BA62443-AF29-3043-9E92-F195576558CE}"/>
          </ac:spMkLst>
        </pc:spChg>
        <pc:spChg chg="mod">
          <ac:chgData name="Liam Hart" userId="6338fc5a20c6f0b7" providerId="LiveId" clId="{F0323FB2-5023-8040-ACDC-1AE925F88721}" dt="2022-04-19T15:53:31.587" v="3" actId="208"/>
          <ac:spMkLst>
            <pc:docMk/>
            <pc:sldMk cId="4087202799" sldId="344"/>
            <ac:spMk id="17" creationId="{78FB16C1-183C-CE4F-BBFB-9E8F6B40F4A3}"/>
          </ac:spMkLst>
        </pc:spChg>
        <pc:spChg chg="mod">
          <ac:chgData name="Liam Hart" userId="6338fc5a20c6f0b7" providerId="LiveId" clId="{F0323FB2-5023-8040-ACDC-1AE925F88721}" dt="2022-04-19T15:53:31.587" v="3" actId="208"/>
          <ac:spMkLst>
            <pc:docMk/>
            <pc:sldMk cId="4087202799" sldId="344"/>
            <ac:spMk id="18" creationId="{12B8A490-4289-2B41-A94A-77045197BF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we manipulate what people remember believing on a controversial topic in the past, will this influence what they believe now?</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Open with universal healthcare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a:p>
            <a:r>
              <a:rPr lang="en-US" dirty="0"/>
              <a:t>91% is the upper-limit of what you would expect people to verify since only 91% of people verified their true beliefs – means that some people will always not verify.</a:t>
            </a:r>
          </a:p>
          <a:p>
            <a:r>
              <a:rPr lang="en-US" dirty="0"/>
              <a:t>So, the manipulation was definitely effective because 82% verified false beliefs, and some people will always not verify</a:t>
            </a:r>
          </a:p>
          <a:p>
            <a:r>
              <a:rPr lang="en-US" dirty="0"/>
              <a:t>Extreme beliefs are low on the x-axis and moderate beliefs are high</a:t>
            </a:r>
          </a:p>
          <a:p>
            <a:r>
              <a:rPr lang="en-US" dirty="0"/>
              <a:t>First plot is pre-screen – no differences expected nothing is different because nothing has happened</a:t>
            </a:r>
          </a:p>
          <a:p>
            <a:r>
              <a:rPr lang="en-US" dirty="0"/>
              <a:t>Second plot is post-reading – so reading an inconsistent text led to more moderate beliefs compared to consistent text. </a:t>
            </a:r>
          </a:p>
          <a:p>
            <a:r>
              <a:rPr lang="en-US" dirty="0"/>
              <a:t>You can also see the amount of change from time 1 to time 2 – becomes more moderate by about 2 points on the scale</a:t>
            </a:r>
          </a:p>
          <a:p>
            <a:r>
              <a:rPr lang="en-US" dirty="0"/>
              <a:t>In addition, people who received true information about past beliefs changed beliefs less than the other conditions</a:t>
            </a:r>
          </a:p>
          <a:p>
            <a:r>
              <a:rPr lang="en-US" dirty="0"/>
              <a:t>This makes sense because we would expect that salient information about their past beliefs, which were extreme, would pull beliefs back closer to their initial beliefs more than the other two conditions</a:t>
            </a:r>
          </a:p>
          <a:p>
            <a:endParaRPr lang="en-US" dirty="0"/>
          </a:p>
          <a:p>
            <a:r>
              <a:rPr lang="en-US" dirty="0"/>
              <a:t>Add white space covering inconsistent, make new slide</a:t>
            </a:r>
          </a:p>
          <a:p>
            <a:r>
              <a:rPr lang="en-US" dirty="0"/>
              <a:t>True population mean 95% fall within CI</a:t>
            </a:r>
          </a:p>
        </p:txBody>
      </p:sp>
    </p:spTree>
    <p:extLst>
      <p:ext uri="{BB962C8B-B14F-4D97-AF65-F5344CB8AC3E}">
        <p14:creationId xmlns:p14="http://schemas.microsoft.com/office/powerpoint/2010/main" val="2326147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t>One would think that people would be relatively set in their beliefs on gun control effectiveness, especially at that time. However, we found that when presenting persuasive evidence that is inconsistent with beliefs leads to belief change, even with a contentious and timely topic like gun control effectiveness. </a:t>
            </a:r>
          </a:p>
          <a:p>
            <a:r>
              <a:rPr lang="en-US"/>
              <a:t>Misinformation about past beliefs did not have an effect on belief change (with the current analysis without essays), however participants did not notice that the misinformation was false</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t>Belief recollection is poor since 82% of participants in the false belief verification condition verified the false belief</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t>As stated earlier, this is a preliminary analysis that does not include the essays that the participants wrote to substantiate their beliefs. The ratings of these essays will serve as a convergent measure for beliefs to get a more accurate measure of post-reading beliefs. Analyses are currently under way.</a:t>
            </a:r>
          </a:p>
          <a:p>
            <a:endParaRPr lang="en-US"/>
          </a:p>
          <a:p>
            <a:r>
              <a:rPr lang="en-US"/>
              <a:t>Make them come up one by one</a:t>
            </a:r>
          </a:p>
        </p:txBody>
      </p:sp>
    </p:spTree>
    <p:extLst>
      <p:ext uri="{BB962C8B-B14F-4D97-AF65-F5344CB8AC3E}">
        <p14:creationId xmlns:p14="http://schemas.microsoft.com/office/powerpoint/2010/main" val="2080070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9491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47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3111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2775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15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Unicode MS"/>
              </a:rPr>
              <a:t>Our experiment consisted of 324 undergraduate students</a:t>
            </a:r>
          </a:p>
          <a:p>
            <a:r>
              <a:rPr lang="en-US" sz="1800" dirty="0">
                <a:effectLst/>
                <a:latin typeface="Arial" panose="020B0604020202020204" pitchFamily="34" charset="0"/>
                <a:ea typeface="Arial Unicode MS"/>
              </a:rPr>
              <a:t>PSY 101 students participated in an online pre-screening survey at the beginning of the semester that contained this item to assess beliefs on gun control effectiveness:</a:t>
            </a:r>
          </a:p>
          <a:p>
            <a:r>
              <a:rPr lang="en-US" sz="1800" dirty="0">
                <a:effectLst/>
                <a:latin typeface="Arial" panose="020B0604020202020204" pitchFamily="34" charset="0"/>
                <a:ea typeface="Arial Unicode MS"/>
              </a:rPr>
              <a:t>1 = “completely disbelieve”, 5 = “unsure whether I believe this”, and 9 = “completely believe”. </a:t>
            </a:r>
          </a:p>
          <a:p>
            <a:r>
              <a:rPr lang="en-US" sz="1800" dirty="0">
                <a:effectLst/>
                <a:latin typeface="Arial" panose="020B0604020202020204" pitchFamily="34" charset="0"/>
                <a:ea typeface="Arial Unicode MS"/>
              </a:rPr>
              <a:t>Subjects qualified by responding either 1-3 (disbelievers) or  7-9 (believers)</a:t>
            </a:r>
            <a:endParaRPr lang="en-US" dirty="0"/>
          </a:p>
        </p:txBody>
      </p:sp>
    </p:spTree>
    <p:extLst>
      <p:ext uri="{BB962C8B-B14F-4D97-AF65-F5344CB8AC3E}">
        <p14:creationId xmlns:p14="http://schemas.microsoft.com/office/powerpoint/2010/main" val="3023731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Unicode MS"/>
              </a:rPr>
              <a:t>As discussed earlier, participants reported initial beliefs in the pre-screening, then participated in the experiment 1-3 months later</a:t>
            </a:r>
          </a:p>
          <a:p>
            <a:r>
              <a:rPr lang="en-US" sz="1800" dirty="0">
                <a:effectLst/>
                <a:latin typeface="Arial" panose="020B0604020202020204" pitchFamily="34" charset="0"/>
                <a:ea typeface="Arial Unicode MS"/>
              </a:rPr>
              <a:t>Read text; Participants were instructed to read text carefully and thoughtfully, and read at their own pace.</a:t>
            </a:r>
          </a:p>
          <a:p>
            <a:r>
              <a:rPr lang="en-US" sz="1800" dirty="0">
                <a:effectLst/>
                <a:latin typeface="Arial" panose="020B0604020202020204" pitchFamily="34" charset="0"/>
                <a:ea typeface="Arial Unicode MS"/>
              </a:rPr>
              <a:t>After finishing, subjects reflected on the text for one minute</a:t>
            </a:r>
          </a:p>
          <a:p>
            <a:r>
              <a:rPr lang="en-US" sz="1800" dirty="0">
                <a:effectLst/>
                <a:latin typeface="Arial" panose="020B0604020202020204" pitchFamily="34" charset="0"/>
              </a:rPr>
              <a:t>Then, subjects get to the verification task, which is the experimental manipulation. </a:t>
            </a:r>
          </a:p>
          <a:p>
            <a:r>
              <a:rPr lang="en-US" sz="1800" dirty="0">
                <a:effectLst/>
                <a:latin typeface="Arial" panose="020B0604020202020204" pitchFamily="34" charset="0"/>
              </a:rPr>
              <a:t>The cover story was that we needed to verify their identity for our records, so we would like them to verify that a series of responses were the same as what they indicated on the prescreening. </a:t>
            </a:r>
          </a:p>
          <a:p>
            <a:r>
              <a:rPr lang="en-US" sz="1800" dirty="0">
                <a:effectLst/>
                <a:latin typeface="Arial" panose="020B0604020202020204" pitchFamily="34" charset="0"/>
              </a:rPr>
              <a:t>Subjects then proceeded to verify their birthdate, ID number, and responses to 5 other questions which asked participants to report their beliefs on a 9-point scale. </a:t>
            </a:r>
          </a:p>
          <a:p>
            <a:r>
              <a:rPr lang="en-US" sz="1800" dirty="0">
                <a:effectLst/>
                <a:latin typeface="Arial" panose="020B0604020202020204" pitchFamily="34" charset="0"/>
              </a:rPr>
              <a:t>In the true condition, participants verified that their true initial belief that they put on pre-screen was correct. In the false condition, participants verified that the opposite of their initial beliefs. In the no gun control belief condition, participants did not verify initial beliefs about gun control effectiveness. </a:t>
            </a:r>
          </a:p>
          <a:p>
            <a:r>
              <a:rPr lang="en-US" sz="1800" dirty="0">
                <a:effectLst/>
                <a:latin typeface="Arial" panose="020B0604020202020204" pitchFamily="34" charset="0"/>
                <a:ea typeface="Arial Unicode MS"/>
              </a:rPr>
              <a:t>Finally, subjects wrote an argumentative essay in which they “describe and explain your beliefs about the effectiveness of gun control.”</a:t>
            </a:r>
          </a:p>
          <a:p>
            <a:r>
              <a:rPr lang="en-US" sz="1800" dirty="0">
                <a:effectLst/>
                <a:latin typeface="Arial" panose="020B0604020202020204" pitchFamily="34" charset="0"/>
              </a:rPr>
              <a:t>These essays, which will serve as a convergent measure for beliefs, were not included in the analysis</a:t>
            </a:r>
            <a:endParaRPr lang="en-US" dirty="0"/>
          </a:p>
        </p:txBody>
      </p:sp>
    </p:spTree>
    <p:extLst>
      <p:ext uri="{BB962C8B-B14F-4D97-AF65-F5344CB8AC3E}">
        <p14:creationId xmlns:p14="http://schemas.microsoft.com/office/powerpoint/2010/main" val="23620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Memory is a reconstructive process, which is prone to errors and biases</a:t>
            </a:r>
          </a:p>
          <a:p>
            <a:pPr marL="0" lvl="0" indent="0" algn="l" rtl="0">
              <a:spcBef>
                <a:spcPts val="0"/>
              </a:spcBef>
              <a:spcAft>
                <a:spcPts val="0"/>
              </a:spcAft>
              <a:buNone/>
            </a:pPr>
            <a:r>
              <a:rPr lang="en-US" dirty="0"/>
              <a:t>The process of remembering and what you remember is influenced by the context in which you retrieve that memory – context can be a document containing relevant information or one’s own current thoughts and feelings about the subject.</a:t>
            </a:r>
          </a:p>
          <a:p>
            <a:pPr marL="0" lvl="0" indent="0" algn="l" rtl="0">
              <a:spcBef>
                <a:spcPts val="0"/>
              </a:spcBef>
              <a:spcAft>
                <a:spcPts val="0"/>
              </a:spcAft>
              <a:buNone/>
            </a:pPr>
            <a:r>
              <a:rPr lang="en-US" dirty="0"/>
              <a:t>So, let’s say you changed your attitude about universal health care over the past year. Would you be able to accurately remember what your previous attitude on universal healthcare were?</a:t>
            </a:r>
          </a:p>
          <a:p>
            <a:pPr marL="0" lvl="0" indent="0" algn="l" rtl="0">
              <a:spcBef>
                <a:spcPts val="0"/>
              </a:spcBef>
              <a:spcAft>
                <a:spcPts val="0"/>
              </a:spcAft>
              <a:buNone/>
            </a:pPr>
            <a:r>
              <a:rPr lang="en-US" dirty="0"/>
              <a:t>According to research, NO, not accurately – your recollection of previous attitude would be biased towards your current attitude towards universal healthcare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finding that memory is reconstructed from the current context has been demonstrated in many studies in different domains using various methods. Recollection of past aspects of our self is biased according to the current moment.</a:t>
            </a:r>
          </a:p>
          <a:p>
            <a:pPr marL="0" lvl="0" indent="0" algn="l" rtl="0">
              <a:spcBef>
                <a:spcPts val="0"/>
              </a:spcBef>
              <a:spcAft>
                <a:spcPts val="0"/>
              </a:spcAft>
              <a:buNone/>
            </a:pPr>
            <a:r>
              <a:rPr lang="en-US" dirty="0"/>
              <a:t>Who we remember ourselves being in the past (what one believed) is biased according to who we are in the moment (what one currently believes).</a:t>
            </a:r>
          </a:p>
          <a:p>
            <a:pPr marL="0" lvl="0" indent="0" algn="l" rtl="0">
              <a:spcBef>
                <a:spcPts val="0"/>
              </a:spcBef>
              <a:spcAft>
                <a:spcPts val="0"/>
              </a:spcAft>
              <a:buNone/>
            </a:pPr>
            <a:r>
              <a:rPr lang="en-US" dirty="0"/>
              <a:t>What we believe now influences what we remember ourselves believing in the past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Additionally, because memory is a constructive process, people may not have direct access to memory representations. The level of accuracy of one’s memory is not available.</a:t>
            </a:r>
          </a:p>
        </p:txBody>
      </p:sp>
    </p:spTree>
    <p:extLst>
      <p:ext uri="{BB962C8B-B14F-4D97-AF65-F5344CB8AC3E}">
        <p14:creationId xmlns:p14="http://schemas.microsoft.com/office/powerpoint/2010/main" val="119016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Research has also shown that our attitudes are constructed using salient information available in the moment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Attitudes and beliefs are similar and may function in a similar way, but they are distinct from one another.</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Attitude: how you feel about something</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Belief: what you believe to be true about the world</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There is much more research on attitudes than beliefs</a:t>
            </a:r>
          </a:p>
          <a:p>
            <a:endParaRPr lang="en-US" dirty="0"/>
          </a:p>
          <a:p>
            <a:r>
              <a:rPr lang="en-US" dirty="0"/>
              <a:t>Research on attitudes suggest that attitudes are dependent on context.</a:t>
            </a:r>
          </a:p>
          <a:p>
            <a:r>
              <a:rPr lang="en-US" dirty="0"/>
              <a:t>Instead of being a stable, trait-like attributes, they are constructed in the moment using salient information</a:t>
            </a:r>
          </a:p>
          <a:p>
            <a:r>
              <a:rPr lang="en-US" dirty="0"/>
              <a:t>Related research and commentary on the implicit association test suggests that the results may be influenced by the social and environmental context</a:t>
            </a:r>
          </a:p>
          <a:p>
            <a:r>
              <a:rPr lang="en-US" dirty="0"/>
              <a:t>We think that beliefs may function in a similar way; that is, beliefs are constructed using context/salient information in the current moment</a:t>
            </a:r>
          </a:p>
          <a:p>
            <a:r>
              <a:rPr lang="en-US" dirty="0"/>
              <a:t>Professor Wolfe’s previous research found that giving people who changed their beliefs on spanking effectiveness a reminder of their past beliefs influenced their current beliefs</a:t>
            </a:r>
          </a:p>
          <a:p>
            <a:endParaRPr lang="en-US" dirty="0"/>
          </a:p>
          <a:p>
            <a:r>
              <a:rPr lang="en-US" dirty="0"/>
              <a:t>Attitudes not reality, more based on emotion, beliefs are more based on what we think to be true in the world</a:t>
            </a:r>
          </a:p>
        </p:txBody>
      </p:sp>
    </p:spTree>
    <p:extLst>
      <p:ext uri="{BB962C8B-B14F-4D97-AF65-F5344CB8AC3E}">
        <p14:creationId xmlns:p14="http://schemas.microsoft.com/office/powerpoint/2010/main" val="236938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research that I am presenting today aims to investigate the influence that salient information has on belief construction – more specifically, the influence that providing true or false information about one’s past beliefs has on the construction of current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First, the current research aims to replicate the finding that people change beliefs when presented with a persuasive text that is inconsistent with their beliefs; however, this time it will be on the more contentious topic of gun control, where people may be more ‘set in’ to their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Second, we aim to investigate the influence that providing information about past beliefs has on current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Finally, and most broadly, the current research aims to generally explore the overall influence that context has on current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Contextual influences tie this together, but we are specifically looking at belief construction, not recollection or anything like that.</a:t>
            </a:r>
          </a:p>
        </p:txBody>
      </p:sp>
    </p:spTree>
    <p:extLst>
      <p:ext uri="{BB962C8B-B14F-4D97-AF65-F5344CB8AC3E}">
        <p14:creationId xmlns:p14="http://schemas.microsoft.com/office/powerpoint/2010/main" val="258617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a:effectLst/>
                <a:latin typeface="Arial" panose="020B0604020202020204" pitchFamily="34" charset="0"/>
                <a:ea typeface="Arial Unicode MS"/>
              </a:rPr>
              <a:t>Our experiment consisted of 324 undergraduate students</a:t>
            </a:r>
          </a:p>
          <a:p>
            <a:r>
              <a:rPr lang="en-US" sz="1800">
                <a:effectLst/>
                <a:latin typeface="Arial" panose="020B0604020202020204" pitchFamily="34" charset="0"/>
                <a:ea typeface="Arial Unicode MS"/>
              </a:rPr>
              <a:t>PSY 101 students participated in an online pre-screening survey at the beginning of the semester that contained this item to assess beliefs on gun control effectiveness:</a:t>
            </a:r>
          </a:p>
          <a:p>
            <a:r>
              <a:rPr lang="en-US" sz="1800">
                <a:effectLst/>
                <a:latin typeface="Arial" panose="020B0604020202020204" pitchFamily="34" charset="0"/>
                <a:ea typeface="Arial Unicode MS"/>
              </a:rPr>
              <a:t>1 = “completely disbelieve”, 5 = “unsure whether I believe this”, and 9 = “completely believe”. </a:t>
            </a:r>
          </a:p>
          <a:p>
            <a:r>
              <a:rPr lang="en-US" sz="1800">
                <a:effectLst/>
                <a:latin typeface="Arial" panose="020B0604020202020204" pitchFamily="34" charset="0"/>
                <a:ea typeface="Arial Unicode MS"/>
              </a:rPr>
              <a:t>Subjects qualified by responding either 1-3 (disbelievers) or  7-9 (believers)</a:t>
            </a:r>
            <a:endParaRPr lang="en-US"/>
          </a:p>
        </p:txBody>
      </p:sp>
    </p:spTree>
    <p:extLst>
      <p:ext uri="{BB962C8B-B14F-4D97-AF65-F5344CB8AC3E}">
        <p14:creationId xmlns:p14="http://schemas.microsoft.com/office/powerpoint/2010/main" val="1535743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 participant read a text that supported the beliefs about gun control effectiveness;</a:t>
            </a:r>
          </a:p>
          <a:p>
            <a:r>
              <a:rPr lang="en-US" dirty="0"/>
              <a:t>Pro text argues gun control is effective</a:t>
            </a:r>
          </a:p>
          <a:p>
            <a:r>
              <a:rPr lang="en-US" dirty="0"/>
              <a:t>Con text argues gun control is NOT effective</a:t>
            </a:r>
          </a:p>
          <a:p>
            <a:r>
              <a:rPr lang="en-US" dirty="0"/>
              <a:t>With our believers and disbelievers reading pro and con texts, a 2x2 experimental design,</a:t>
            </a:r>
          </a:p>
          <a:p>
            <a:r>
              <a:rPr lang="en-US" dirty="0"/>
              <a:t>This gives us 2 groups: belief consistent, where believers read a pro text, and belief inconsistent, where believers read a con text</a:t>
            </a:r>
          </a:p>
          <a:p>
            <a:endParaRPr lang="en-US" dirty="0"/>
          </a:p>
          <a:p>
            <a:r>
              <a:rPr lang="en-US" dirty="0"/>
              <a:t>Text position is crossed with initial beliefs of subject, and this creates situation where they read consistent and inconsistent</a:t>
            </a:r>
          </a:p>
          <a:p>
            <a:r>
              <a:rPr lang="en-US" dirty="0"/>
              <a:t>2x2 matrix reading consistent or inconsistent</a:t>
            </a:r>
          </a:p>
        </p:txBody>
      </p:sp>
    </p:spTree>
    <p:extLst>
      <p:ext uri="{BB962C8B-B14F-4D97-AF65-F5344CB8AC3E}">
        <p14:creationId xmlns:p14="http://schemas.microsoft.com/office/powerpoint/2010/main" val="388381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Unicode MS"/>
              </a:rPr>
              <a:t>As discussed earlier, participants reported initial beliefs in the pre-screening, then participated in the experiment 1-3 months later</a:t>
            </a:r>
          </a:p>
          <a:p>
            <a:r>
              <a:rPr lang="en-US" sz="1800" dirty="0">
                <a:effectLst/>
                <a:latin typeface="Arial" panose="020B0604020202020204" pitchFamily="34" charset="0"/>
                <a:ea typeface="Arial Unicode MS"/>
              </a:rPr>
              <a:t>Read text; Participants were instructed to read text carefully and thoughtfully, and read at their own pace.</a:t>
            </a:r>
          </a:p>
          <a:p>
            <a:r>
              <a:rPr lang="en-US" sz="1800" dirty="0">
                <a:effectLst/>
                <a:latin typeface="Arial" panose="020B0604020202020204" pitchFamily="34" charset="0"/>
                <a:ea typeface="Arial Unicode MS"/>
              </a:rPr>
              <a:t>After finishing, subjects reflected on the text for one minute</a:t>
            </a:r>
          </a:p>
          <a:p>
            <a:r>
              <a:rPr lang="en-US" sz="1800" dirty="0">
                <a:effectLst/>
                <a:latin typeface="Arial" panose="020B0604020202020204" pitchFamily="34" charset="0"/>
              </a:rPr>
              <a:t>Then, subjects get to the verification task, which is the experimental manipulation. </a:t>
            </a:r>
          </a:p>
          <a:p>
            <a:r>
              <a:rPr lang="en-US" sz="1800" dirty="0">
                <a:effectLst/>
                <a:latin typeface="Arial" panose="020B0604020202020204" pitchFamily="34" charset="0"/>
              </a:rPr>
              <a:t>The cover story was that we needed to verify their identity for our records, so we would like them to verify that a series of responses were the same as what they indicated on the prescreening. </a:t>
            </a:r>
          </a:p>
          <a:p>
            <a:r>
              <a:rPr lang="en-US" sz="1800" dirty="0">
                <a:effectLst/>
                <a:latin typeface="Arial" panose="020B0604020202020204" pitchFamily="34" charset="0"/>
              </a:rPr>
              <a:t>Subjects then proceeded to verify their birthdate, ID number, and responses to 5 other questions which asked participants to report their beliefs on a 9-point scale. </a:t>
            </a:r>
          </a:p>
          <a:p>
            <a:r>
              <a:rPr lang="en-US" sz="1800" dirty="0">
                <a:effectLst/>
                <a:latin typeface="Arial" panose="020B0604020202020204" pitchFamily="34" charset="0"/>
              </a:rPr>
              <a:t>In the true condition, participants verified that their true initial belief that they put on pre-screen was correct. In the false condition, participants verified that the opposite of their initial beliefs. In the no gun control belief condition, participants did not verify initial beliefs about gun control effectiveness. </a:t>
            </a:r>
          </a:p>
          <a:p>
            <a:r>
              <a:rPr lang="en-US" sz="1800" dirty="0">
                <a:effectLst/>
                <a:latin typeface="Arial" panose="020B0604020202020204" pitchFamily="34" charset="0"/>
                <a:ea typeface="Arial Unicode MS"/>
              </a:rPr>
              <a:t>Finally, subjects wrote an argumentative essay in which they “describe and explain your beliefs about the effectiveness of gun control.”</a:t>
            </a:r>
          </a:p>
          <a:p>
            <a:r>
              <a:rPr lang="en-US" sz="1800" dirty="0">
                <a:effectLst/>
                <a:latin typeface="Arial" panose="020B0604020202020204" pitchFamily="34" charset="0"/>
              </a:rPr>
              <a:t>These essays, which will serve as a convergent measure for beliefs, were not included in the analysis</a:t>
            </a:r>
            <a:endParaRPr lang="en-US" dirty="0"/>
          </a:p>
        </p:txBody>
      </p:sp>
    </p:spTree>
    <p:extLst>
      <p:ext uri="{BB962C8B-B14F-4D97-AF65-F5344CB8AC3E}">
        <p14:creationId xmlns:p14="http://schemas.microsoft.com/office/powerpoint/2010/main" val="31585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91% is the upper-limit of what you would expect people to verify since only 91% of people verified their true beliefs – means that some people will always not verify.</a:t>
            </a:r>
          </a:p>
          <a:p>
            <a:r>
              <a:rPr lang="en-US" dirty="0"/>
              <a:t>So, the manipulation was definitely effective because 82% verified false beliefs, and some people will always not verify</a:t>
            </a:r>
          </a:p>
        </p:txBody>
      </p:sp>
    </p:spTree>
    <p:extLst>
      <p:ext uri="{BB962C8B-B14F-4D97-AF65-F5344CB8AC3E}">
        <p14:creationId xmlns:p14="http://schemas.microsoft.com/office/powerpoint/2010/main" val="282044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a:p>
            <a:r>
              <a:rPr lang="en-US" dirty="0"/>
              <a:t>91% is the upper-limit of what you would expect people to verify since only 91% of people verified their true beliefs – means that some people will always not verify.</a:t>
            </a:r>
          </a:p>
          <a:p>
            <a:r>
              <a:rPr lang="en-US" dirty="0"/>
              <a:t>So, the manipulation was definitely effective because 82% verified false beliefs, and some people will always not verify</a:t>
            </a:r>
          </a:p>
          <a:p>
            <a:r>
              <a:rPr lang="en-US" dirty="0"/>
              <a:t>Extreme beliefs are low on the x-axis and moderate beliefs are high</a:t>
            </a:r>
          </a:p>
          <a:p>
            <a:r>
              <a:rPr lang="en-US" dirty="0"/>
              <a:t>First plot is pre-screen – no differences expected nothing is different because nothing has happened</a:t>
            </a:r>
          </a:p>
          <a:p>
            <a:r>
              <a:rPr lang="en-US" dirty="0"/>
              <a:t>Second plot is post-reading – so reading an inconsistent text led to more moderate beliefs compared to consistent text. </a:t>
            </a:r>
          </a:p>
          <a:p>
            <a:r>
              <a:rPr lang="en-US" dirty="0"/>
              <a:t>You can also see the amount of change from time 1 to time 2 – becomes more moderate by about 2 points on the scale</a:t>
            </a:r>
          </a:p>
          <a:p>
            <a:r>
              <a:rPr lang="en-US" dirty="0"/>
              <a:t>In addition, people who received true information about past beliefs changed beliefs less than the other conditions</a:t>
            </a:r>
          </a:p>
          <a:p>
            <a:r>
              <a:rPr lang="en-US" dirty="0"/>
              <a:t>This makes sense because we would expect that salient information about their past beliefs, which were extreme, would pull beliefs back closer to their initial beliefs more than the other two conditions</a:t>
            </a:r>
          </a:p>
          <a:p>
            <a:endParaRPr lang="en-US" dirty="0"/>
          </a:p>
          <a:p>
            <a:r>
              <a:rPr lang="en-US" dirty="0"/>
              <a:t>Add white space covering inconsistent, make new slide</a:t>
            </a:r>
          </a:p>
          <a:p>
            <a:r>
              <a:rPr lang="en-US" dirty="0"/>
              <a:t>True population mean 95% fall within CI</a:t>
            </a:r>
          </a:p>
        </p:txBody>
      </p:sp>
    </p:spTree>
    <p:extLst>
      <p:ext uri="{BB962C8B-B14F-4D97-AF65-F5344CB8AC3E}">
        <p14:creationId xmlns:p14="http://schemas.microsoft.com/office/powerpoint/2010/main" val="91555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gs>
            <a:gs pos="100000">
              <a:srgbClr val="D1F6FF"/>
            </a:gs>
          </a:gsLst>
          <a:path path="circle">
            <a:fillToRect l="100000" t="10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572670"/>
            <a:ext cx="7772400" cy="160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400" b="0" dirty="0">
                <a:solidFill>
                  <a:schemeClr val="tx1"/>
                </a:solidFill>
                <a:uFill>
                  <a:solidFill>
                    <a:srgbClr val="000000"/>
                  </a:solidFill>
                </a:uFill>
                <a:latin typeface="+mj-lt"/>
                <a:ea typeface="Calibri" panose="020F0502020204030204" pitchFamily="34" charset="0"/>
                <a:cs typeface="Arial" panose="020B0604020202020204" pitchFamily="34" charset="0"/>
              </a:rPr>
              <a:t>I</a:t>
            </a:r>
            <a:r>
              <a:rPr lang="en-US" sz="4400" b="0" dirty="0">
                <a:solidFill>
                  <a:schemeClr val="tx1"/>
                </a:solidFill>
                <a:effectLst/>
                <a:uFill>
                  <a:solidFill>
                    <a:srgbClr val="000000"/>
                  </a:solidFill>
                </a:uFill>
                <a:latin typeface="+mj-lt"/>
                <a:ea typeface="Calibri" panose="020F0502020204030204" pitchFamily="34" charset="0"/>
                <a:cs typeface="Arial" panose="020B0604020202020204" pitchFamily="34" charset="0"/>
              </a:rPr>
              <a:t>nformation about Past Beliefs Influences Current Beliefs</a:t>
            </a:r>
            <a:endParaRPr sz="4400" b="0" dirty="0">
              <a:solidFill>
                <a:schemeClr val="tx1"/>
              </a:solidFill>
              <a:latin typeface="+mj-lt"/>
              <a:cs typeface="Arial" panose="020B0604020202020204" pitchFamily="34" charset="0"/>
            </a:endParaRPr>
          </a:p>
        </p:txBody>
      </p:sp>
      <p:sp>
        <p:nvSpPr>
          <p:cNvPr id="3" name="Subtitle 2">
            <a:extLst>
              <a:ext uri="{FF2B5EF4-FFF2-40B4-BE49-F238E27FC236}">
                <a16:creationId xmlns:a16="http://schemas.microsoft.com/office/drawing/2014/main" id="{E1CCDC76-06A5-4DAD-853B-11A647E1B026}"/>
              </a:ext>
            </a:extLst>
          </p:cNvPr>
          <p:cNvSpPr txBox="1">
            <a:spLocks/>
          </p:cNvSpPr>
          <p:nvPr/>
        </p:nvSpPr>
        <p:spPr>
          <a:xfrm>
            <a:off x="942339" y="2497883"/>
            <a:ext cx="7259322" cy="2569418"/>
          </a:xfrm>
          <a:prstGeom prst="rect">
            <a:avLst/>
          </a:prstGeom>
        </p:spPr>
        <p:txBody>
          <a:bodyPr/>
          <a:lstStyle>
            <a:defPPr marR="0" lvl="0" algn="l" rtl="0">
              <a:lnSpc>
                <a:spcPct val="100000"/>
              </a:lnSpc>
              <a:spcBef>
                <a:spcPts val="0"/>
              </a:spcBef>
              <a:spcAft>
                <a:spcPts val="0"/>
              </a:spcAft>
            </a:defPPr>
            <a:lvl1pPr marR="0" lvl="0" algn="ctr" defTabSz="429768" rtl="0">
              <a:lnSpc>
                <a:spcPct val="100000"/>
              </a:lnSpc>
              <a:spcBef>
                <a:spcPts val="900"/>
              </a:spcBef>
              <a:spcAft>
                <a:spcPts val="0"/>
              </a:spcAft>
              <a:buClr>
                <a:srgbClr val="000000"/>
              </a:buClr>
              <a:buFont typeface="Arial"/>
              <a:defRPr sz="3384"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500" dirty="0">
                <a:latin typeface="+mj-lt"/>
                <a:cs typeface="Arial" panose="020B0604020202020204" pitchFamily="34" charset="0"/>
              </a:rPr>
              <a:t>Liam Hart and Greg Russell</a:t>
            </a:r>
          </a:p>
          <a:p>
            <a:r>
              <a:rPr lang="en-US" sz="2500" dirty="0">
                <a:latin typeface="+mj-lt"/>
                <a:cs typeface="Arial" panose="020B0604020202020204" pitchFamily="34" charset="0"/>
              </a:rPr>
              <a:t>Mentors: Michael Wolfe and Todd Williams</a:t>
            </a:r>
          </a:p>
          <a:p>
            <a:r>
              <a:rPr lang="en-US" sz="2500" dirty="0">
                <a:latin typeface="+mj-lt"/>
                <a:cs typeface="Arial" panose="020B0604020202020204" pitchFamily="34" charset="0"/>
              </a:rPr>
              <a:t>Psychology Department</a:t>
            </a:r>
          </a:p>
          <a:p>
            <a:r>
              <a:rPr lang="en-US" sz="2500" dirty="0">
                <a:latin typeface="+mj-lt"/>
                <a:cs typeface="Arial" panose="020B0604020202020204" pitchFamily="34" charset="0"/>
              </a:rPr>
              <a:t>Grand Valley State University</a:t>
            </a:r>
          </a:p>
          <a:p>
            <a:endParaRPr lang="en-US" sz="2500" dirty="0">
              <a:latin typeface="+mj-lt"/>
              <a:cs typeface="Arial" panose="020B0604020202020204" pitchFamily="3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10636"/>
            <a:ext cx="8911688" cy="579863"/>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rPr>
              <a:t>Consistency and Feedback </a:t>
            </a:r>
            <a:r>
              <a:rPr lang="en-US" sz="2800" dirty="0">
                <a:latin typeface="+mj-lt"/>
                <a:cs typeface="Arial" panose="020B0604020202020204" pitchFamily="34" charset="0"/>
              </a:rPr>
              <a:t>I</a:t>
            </a:r>
            <a:r>
              <a:rPr kumimoji="0" lang="en-US" sz="28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nfluences</a:t>
            </a:r>
            <a:r>
              <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rPr>
              <a:t> </a:t>
            </a:r>
            <a:r>
              <a:rPr lang="en-US" sz="2800" dirty="0">
                <a:latin typeface="+mj-lt"/>
                <a:cs typeface="Arial" panose="020B0604020202020204" pitchFamily="34" charset="0"/>
              </a:rPr>
              <a:t>B</a:t>
            </a:r>
            <a:r>
              <a:rPr kumimoji="0" lang="en-US" sz="28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elief</a:t>
            </a:r>
            <a:r>
              <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rPr>
              <a:t> </a:t>
            </a:r>
            <a:r>
              <a:rPr lang="en-US" sz="2800" dirty="0">
                <a:latin typeface="+mj-lt"/>
                <a:cs typeface="Arial" panose="020B0604020202020204" pitchFamily="34" charset="0"/>
              </a:rPr>
              <a:t>C</a:t>
            </a:r>
            <a:r>
              <a:rPr kumimoji="0" lang="en-US" sz="28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hange</a:t>
            </a:r>
            <a:endPar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endParaRPr>
          </a:p>
        </p:txBody>
      </p:sp>
      <p:pic>
        <p:nvPicPr>
          <p:cNvPr id="1028" name="Picture 4">
            <a:extLst>
              <a:ext uri="{FF2B5EF4-FFF2-40B4-BE49-F238E27FC236}">
                <a16:creationId xmlns:a16="http://schemas.microsoft.com/office/drawing/2014/main" id="{C7D435EB-946F-2947-A864-996841095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21" y="794498"/>
            <a:ext cx="7239957" cy="4349002"/>
          </a:xfrm>
          <a:prstGeom prst="rect">
            <a:avLst/>
          </a:prstGeom>
          <a:solidFill>
            <a:schemeClr val="bg1"/>
          </a:solidFill>
        </p:spPr>
      </p:pic>
      <p:sp>
        <p:nvSpPr>
          <p:cNvPr id="7" name="TextBox 6">
            <a:extLst>
              <a:ext uri="{FF2B5EF4-FFF2-40B4-BE49-F238E27FC236}">
                <a16:creationId xmlns:a16="http://schemas.microsoft.com/office/drawing/2014/main" id="{8E95FFBC-2FDE-4044-87F2-E4A93973D616}"/>
              </a:ext>
            </a:extLst>
          </p:cNvPr>
          <p:cNvSpPr txBox="1"/>
          <p:nvPr/>
        </p:nvSpPr>
        <p:spPr>
          <a:xfrm>
            <a:off x="952021" y="3946309"/>
            <a:ext cx="892096" cy="400110"/>
          </a:xfrm>
          <a:prstGeom prst="rect">
            <a:avLst/>
          </a:prstGeom>
          <a:noFill/>
        </p:spPr>
        <p:txBody>
          <a:bodyPr wrap="square" rtlCol="0">
            <a:spAutoFit/>
          </a:bodyPr>
          <a:lstStyle/>
          <a:p>
            <a:r>
              <a:rPr lang="en-US" sz="1000" dirty="0"/>
              <a:t>More extreme</a:t>
            </a:r>
          </a:p>
        </p:txBody>
      </p:sp>
      <p:sp>
        <p:nvSpPr>
          <p:cNvPr id="8" name="TextBox 7">
            <a:extLst>
              <a:ext uri="{FF2B5EF4-FFF2-40B4-BE49-F238E27FC236}">
                <a16:creationId xmlns:a16="http://schemas.microsoft.com/office/drawing/2014/main" id="{9BD6054B-725F-BE4D-BC80-2B1804648963}"/>
              </a:ext>
            </a:extLst>
          </p:cNvPr>
          <p:cNvSpPr txBox="1"/>
          <p:nvPr/>
        </p:nvSpPr>
        <p:spPr>
          <a:xfrm>
            <a:off x="952021" y="1009493"/>
            <a:ext cx="892096" cy="400110"/>
          </a:xfrm>
          <a:prstGeom prst="rect">
            <a:avLst/>
          </a:prstGeom>
          <a:noFill/>
        </p:spPr>
        <p:txBody>
          <a:bodyPr wrap="square" rtlCol="0">
            <a:spAutoFit/>
          </a:bodyPr>
          <a:lstStyle/>
          <a:p>
            <a:r>
              <a:rPr lang="en-US" sz="1000" dirty="0"/>
              <a:t>Less extreme</a:t>
            </a:r>
          </a:p>
        </p:txBody>
      </p:sp>
    </p:spTree>
    <p:extLst>
      <p:ext uri="{BB962C8B-B14F-4D97-AF65-F5344CB8AC3E}">
        <p14:creationId xmlns:p14="http://schemas.microsoft.com/office/powerpoint/2010/main" val="40632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5"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a:ln>
                  <a:noFill/>
                </a:ln>
                <a:solidFill>
                  <a:srgbClr val="262626"/>
                </a:solidFill>
                <a:effectLst/>
                <a:uLnTx/>
                <a:uFillTx/>
                <a:latin typeface="+mj-lt"/>
                <a:cs typeface="Arial" panose="020B0604020202020204" pitchFamily="34" charset="0"/>
                <a:sym typeface="Times"/>
              </a:rPr>
              <a:t>Conclusions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3"/>
            <a:ext cx="8341359" cy="385681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2500" lnSpcReduction="20000"/>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indent="-428625">
              <a:buClr>
                <a:srgbClr val="A53010"/>
              </a:buClr>
              <a:buSzTx/>
              <a:buNone/>
              <a:defRPr sz="2800">
                <a:solidFill>
                  <a:srgbClr val="000000"/>
                </a:solidFill>
              </a:defRPr>
            </a:pPr>
            <a:r>
              <a:rPr lang="en-US" sz="2200">
                <a:solidFill>
                  <a:srgbClr val="000000"/>
                </a:solidFill>
                <a:latin typeface="+mn-lt"/>
                <a:cs typeface="Arial" panose="020B0604020202020204" pitchFamily="34" charset="0"/>
              </a:rPr>
              <a:t>Reading a belief inconsistent text leads to more moderate beliefs – even on a contentious topic like gun control effectiveness</a:t>
            </a:r>
          </a:p>
          <a:p>
            <a:pPr marL="444500" lvl="0" indent="-428625">
              <a:buClr>
                <a:srgbClr val="A53010"/>
              </a:buClr>
              <a:buSzTx/>
              <a:buNone/>
              <a:defRPr sz="2800">
                <a:solidFill>
                  <a:srgbClr val="000000"/>
                </a:solidFill>
              </a:defRPr>
            </a:pPr>
            <a:r>
              <a:rPr lang="en-US" sz="2200">
                <a:solidFill>
                  <a:srgbClr val="000000"/>
                </a:solidFill>
                <a:latin typeface="+mn-lt"/>
                <a:cs typeface="Arial" panose="020B0604020202020204" pitchFamily="34" charset="0"/>
              </a:rPr>
              <a:t>Belief recollection is poor</a:t>
            </a:r>
          </a:p>
          <a:p>
            <a:pPr marL="444500" lvl="0" indent="-428625">
              <a:buClr>
                <a:srgbClr val="A53010"/>
              </a:buClr>
              <a:buSzTx/>
              <a:buNone/>
              <a:defRPr sz="2800">
                <a:solidFill>
                  <a:srgbClr val="000000"/>
                </a:solidFill>
              </a:defRPr>
            </a:pPr>
            <a:r>
              <a:rPr lang="en-US" sz="2200">
                <a:solidFill>
                  <a:srgbClr val="000000"/>
                </a:solidFill>
                <a:latin typeface="+mn-lt"/>
                <a:cs typeface="Arial" panose="020B0604020202020204" pitchFamily="34" charset="0"/>
              </a:rPr>
              <a:t>	- 82% verified false beliefs to be true</a:t>
            </a:r>
          </a:p>
          <a:p>
            <a:pPr marL="444500" indent="-428625">
              <a:buClr>
                <a:srgbClr val="A53010"/>
              </a:buClr>
              <a:buSzTx/>
              <a:buNone/>
              <a:defRPr sz="2800">
                <a:solidFill>
                  <a:srgbClr val="000000"/>
                </a:solidFill>
              </a:defRPr>
            </a:pPr>
            <a:r>
              <a:rPr lang="en-US" sz="2200">
                <a:solidFill>
                  <a:srgbClr val="000000"/>
                </a:solidFill>
                <a:latin typeface="+mn-lt"/>
                <a:cs typeface="Arial" panose="020B0604020202020204" pitchFamily="34" charset="0"/>
              </a:rPr>
              <a:t>Verifying true information about past beliefs led to less belief change than other information conditions</a:t>
            </a:r>
            <a:endParaRPr kumimoji="0" lang="en-US" sz="2200" u="none" strike="noStrike" kern="0" cap="none" spc="0" normalizeH="0" baseline="0" noProof="0">
              <a:ln>
                <a:noFill/>
              </a:ln>
              <a:solidFill>
                <a:srgbClr val="000000"/>
              </a:solidFill>
              <a:effectLst/>
              <a:uLnTx/>
              <a:uFillTx/>
              <a:latin typeface="+mn-lt"/>
              <a:cs typeface="Arial" panose="020B0604020202020204" pitchFamily="34" charset="0"/>
              <a:sym typeface="Times"/>
            </a:endParaRPr>
          </a:p>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200" u="none" strike="noStrike" kern="0" cap="none" spc="0" normalizeH="0" baseline="0" noProof="0">
                <a:ln>
                  <a:noFill/>
                </a:ln>
                <a:solidFill>
                  <a:srgbClr val="000000"/>
                </a:solidFill>
                <a:effectLst/>
                <a:uLnTx/>
                <a:uFillTx/>
                <a:latin typeface="+mn-lt"/>
                <a:cs typeface="Arial" panose="020B0604020202020204" pitchFamily="34" charset="0"/>
                <a:sym typeface="Times"/>
              </a:rPr>
              <a:t>Verifying false information about past</a:t>
            </a:r>
            <a:r>
              <a:rPr lang="en-US" sz="2200">
                <a:solidFill>
                  <a:srgbClr val="000000"/>
                </a:solidFill>
                <a:latin typeface="+mn-lt"/>
                <a:cs typeface="Arial" panose="020B0604020202020204" pitchFamily="34" charset="0"/>
              </a:rPr>
              <a:t> </a:t>
            </a:r>
            <a:r>
              <a:rPr kumimoji="0" lang="en-US" sz="2200" u="none" strike="noStrike" kern="0" cap="none" spc="0" normalizeH="0" noProof="0">
                <a:ln>
                  <a:noFill/>
                </a:ln>
                <a:solidFill>
                  <a:srgbClr val="000000"/>
                </a:solidFill>
                <a:effectLst/>
                <a:uLnTx/>
                <a:uFillTx/>
                <a:latin typeface="+mn-lt"/>
                <a:cs typeface="Arial" panose="020B0604020202020204" pitchFamily="34" charset="0"/>
                <a:sym typeface="Times"/>
              </a:rPr>
              <a:t>beliefs </a:t>
            </a:r>
            <a:r>
              <a:rPr kumimoji="0" lang="en-US" sz="2200" u="none" strike="noStrike" kern="0" cap="none" spc="0" normalizeH="0" baseline="0" noProof="0">
                <a:ln>
                  <a:noFill/>
                </a:ln>
                <a:solidFill>
                  <a:srgbClr val="000000"/>
                </a:solidFill>
                <a:effectLst/>
                <a:uLnTx/>
                <a:uFillTx/>
                <a:latin typeface="+mn-lt"/>
                <a:cs typeface="Arial" panose="020B0604020202020204" pitchFamily="34" charset="0"/>
                <a:sym typeface="Times"/>
              </a:rPr>
              <a:t>did not affect belief change, however it was also unnoticed</a:t>
            </a:r>
          </a:p>
          <a:p>
            <a:pPr marL="444500" indent="-428625">
              <a:buClr>
                <a:srgbClr val="A53010"/>
              </a:buClr>
              <a:buSzTx/>
              <a:buNone/>
              <a:defRPr sz="2800">
                <a:solidFill>
                  <a:srgbClr val="000000"/>
                </a:solidFill>
              </a:defRPr>
            </a:pPr>
            <a:r>
              <a:rPr lang="en-US" sz="2200">
                <a:solidFill>
                  <a:srgbClr val="000000"/>
                </a:solidFill>
                <a:latin typeface="+mn-lt"/>
                <a:cs typeface="Arial" panose="020B0604020202020204" pitchFamily="34" charset="0"/>
              </a:rPr>
              <a:t>Argumentative essay ratings will serve as a convergent measure for beliefs</a:t>
            </a:r>
          </a:p>
          <a:p>
            <a:pPr marL="444500" indent="-428625">
              <a:buClr>
                <a:srgbClr val="A53010"/>
              </a:buClr>
              <a:buSzTx/>
              <a:buNone/>
              <a:defRPr sz="2800">
                <a:solidFill>
                  <a:srgbClr val="000000"/>
                </a:solidFill>
              </a:defRPr>
            </a:pPr>
            <a:r>
              <a:rPr kumimoji="0" lang="en-US" sz="2200" u="none" strike="noStrike" kern="0" cap="none" spc="0" normalizeH="0" baseline="0" noProof="0">
                <a:ln>
                  <a:noFill/>
                </a:ln>
                <a:solidFill>
                  <a:srgbClr val="000000"/>
                </a:solidFill>
                <a:effectLst/>
                <a:uLnTx/>
                <a:uFillTx/>
                <a:latin typeface="+mn-lt"/>
                <a:cs typeface="Arial" panose="020B0604020202020204" pitchFamily="34" charset="0"/>
                <a:sym typeface="Times"/>
              </a:rPr>
              <a:t>	- Analyses ongoing</a:t>
            </a:r>
          </a:p>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endParaRPr lang="en-US" sz="2000">
              <a:solidFill>
                <a:srgbClr val="000000"/>
              </a:solidFill>
              <a:latin typeface="+mn-lt"/>
              <a:cs typeface="Arial" panose="020B0604020202020204" pitchFamily="34" charset="0"/>
            </a:endParaRPr>
          </a:p>
        </p:txBody>
      </p:sp>
    </p:spTree>
    <p:extLst>
      <p:ext uri="{BB962C8B-B14F-4D97-AF65-F5344CB8AC3E}">
        <p14:creationId xmlns:p14="http://schemas.microsoft.com/office/powerpoint/2010/main" val="20853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5" y="2039616"/>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u="none" strike="noStrike" kern="0" cap="none" spc="0" normalizeH="0" baseline="0" noProof="0">
                <a:ln>
                  <a:noFill/>
                </a:ln>
                <a:solidFill>
                  <a:srgbClr val="262626"/>
                </a:solidFill>
                <a:effectLst/>
                <a:uLnTx/>
                <a:uFillTx/>
                <a:latin typeface="+mj-lt"/>
                <a:cs typeface="Arial" panose="020B0604020202020204" pitchFamily="34" charset="0"/>
                <a:sym typeface="Times"/>
              </a:rPr>
              <a:t>Thank You!</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endParaRPr kumimoji="0" lang="en-US" sz="200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Times"/>
            </a:endParaRPr>
          </a:p>
        </p:txBody>
      </p:sp>
    </p:spTree>
    <p:extLst>
      <p:ext uri="{BB962C8B-B14F-4D97-AF65-F5344CB8AC3E}">
        <p14:creationId xmlns:p14="http://schemas.microsoft.com/office/powerpoint/2010/main" val="385877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u="none" strike="noStrike" kern="0" cap="none" spc="0" normalizeH="0" baseline="0" noProof="0">
                <a:ln>
                  <a:noFill/>
                </a:ln>
                <a:solidFill>
                  <a:srgbClr val="262626"/>
                </a:solidFill>
                <a:effectLst/>
                <a:uLnTx/>
                <a:uFillTx/>
                <a:latin typeface="+mj-lt"/>
                <a:cs typeface="Arial" panose="020B0604020202020204" pitchFamily="34" charset="0"/>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Tree>
    <p:extLst>
      <p:ext uri="{BB962C8B-B14F-4D97-AF65-F5344CB8AC3E}">
        <p14:creationId xmlns:p14="http://schemas.microsoft.com/office/powerpoint/2010/main" val="29086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u="none" strike="noStrike" kern="0" cap="none" spc="0" normalizeH="0" baseline="0" noProof="0">
                <a:ln>
                  <a:noFill/>
                </a:ln>
                <a:solidFill>
                  <a:srgbClr val="262626"/>
                </a:solidFill>
                <a:effectLst/>
                <a:uLnTx/>
                <a:uFillTx/>
                <a:latin typeface="+mj-lt"/>
                <a:cs typeface="Arial" panose="020B0604020202020204" pitchFamily="34" charset="0"/>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
        <p:nvSpPr>
          <p:cNvPr id="2" name="Rectangle: Rounded Corners 1">
            <a:extLst>
              <a:ext uri="{FF2B5EF4-FFF2-40B4-BE49-F238E27FC236}">
                <a16:creationId xmlns:a16="http://schemas.microsoft.com/office/drawing/2014/main" id="{3E1E96E3-ED78-4FAA-AD01-40BA2DFDBC25}"/>
              </a:ext>
            </a:extLst>
          </p:cNvPr>
          <p:cNvSpPr/>
          <p:nvPr/>
        </p:nvSpPr>
        <p:spPr>
          <a:xfrm>
            <a:off x="5303520" y="3120593"/>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j-lt"/>
            </a:endParaRPr>
          </a:p>
        </p:txBody>
      </p:sp>
      <p:sp>
        <p:nvSpPr>
          <p:cNvPr id="9" name="Rectangle: Rounded Corners 8">
            <a:extLst>
              <a:ext uri="{FF2B5EF4-FFF2-40B4-BE49-F238E27FC236}">
                <a16:creationId xmlns:a16="http://schemas.microsoft.com/office/drawing/2014/main" id="{0558D44D-AE51-4984-AE5D-FA3A2A5CEEC9}"/>
              </a:ext>
            </a:extLst>
          </p:cNvPr>
          <p:cNvSpPr/>
          <p:nvPr/>
        </p:nvSpPr>
        <p:spPr>
          <a:xfrm>
            <a:off x="5303520" y="2614711"/>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j-lt"/>
            </a:endParaRPr>
          </a:p>
        </p:txBody>
      </p:sp>
      <p:sp>
        <p:nvSpPr>
          <p:cNvPr id="10" name="Rectangle: Rounded Corners 9">
            <a:extLst>
              <a:ext uri="{FF2B5EF4-FFF2-40B4-BE49-F238E27FC236}">
                <a16:creationId xmlns:a16="http://schemas.microsoft.com/office/drawing/2014/main" id="{12088A3B-6540-437A-86AB-3A6A6D1580F9}"/>
              </a:ext>
            </a:extLst>
          </p:cNvPr>
          <p:cNvSpPr/>
          <p:nvPr/>
        </p:nvSpPr>
        <p:spPr>
          <a:xfrm>
            <a:off x="5303520" y="2132915"/>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j-lt"/>
            </a:endParaRPr>
          </a:p>
        </p:txBody>
      </p:sp>
    </p:spTree>
    <p:extLst>
      <p:ext uri="{BB962C8B-B14F-4D97-AF65-F5344CB8AC3E}">
        <p14:creationId xmlns:p14="http://schemas.microsoft.com/office/powerpoint/2010/main" val="349464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u="none" strike="noStrike" kern="0" cap="none" spc="0" normalizeH="0" baseline="0" noProof="0">
                <a:ln>
                  <a:noFill/>
                </a:ln>
                <a:solidFill>
                  <a:srgbClr val="262626"/>
                </a:solidFill>
                <a:effectLst/>
                <a:uLnTx/>
                <a:uFillTx/>
                <a:latin typeface="+mj-lt"/>
                <a:cs typeface="Arial" panose="020B0604020202020204" pitchFamily="34" charset="0"/>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
        <p:nvSpPr>
          <p:cNvPr id="5" name="Rectangle: Rounded Corners 4">
            <a:extLst>
              <a:ext uri="{FF2B5EF4-FFF2-40B4-BE49-F238E27FC236}">
                <a16:creationId xmlns:a16="http://schemas.microsoft.com/office/drawing/2014/main" id="{135DE85F-000F-4D65-BBCA-50243E1ACA8E}"/>
              </a:ext>
            </a:extLst>
          </p:cNvPr>
          <p:cNvSpPr/>
          <p:nvPr/>
        </p:nvSpPr>
        <p:spPr>
          <a:xfrm>
            <a:off x="5303520" y="4100204"/>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mj-lt"/>
            </a:endParaRPr>
          </a:p>
        </p:txBody>
      </p:sp>
      <p:sp>
        <p:nvSpPr>
          <p:cNvPr id="7" name="Rectangle: Rounded Corners 6">
            <a:extLst>
              <a:ext uri="{FF2B5EF4-FFF2-40B4-BE49-F238E27FC236}">
                <a16:creationId xmlns:a16="http://schemas.microsoft.com/office/drawing/2014/main" id="{62A2FD94-EAB2-4586-8F6A-CAFCF84B709C}"/>
              </a:ext>
            </a:extLst>
          </p:cNvPr>
          <p:cNvSpPr/>
          <p:nvPr/>
        </p:nvSpPr>
        <p:spPr>
          <a:xfrm>
            <a:off x="5303520" y="4612640"/>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mj-lt"/>
            </a:endParaRPr>
          </a:p>
        </p:txBody>
      </p:sp>
      <p:sp>
        <p:nvSpPr>
          <p:cNvPr id="8" name="Rectangle: Rounded Corners 7">
            <a:extLst>
              <a:ext uri="{FF2B5EF4-FFF2-40B4-BE49-F238E27FC236}">
                <a16:creationId xmlns:a16="http://schemas.microsoft.com/office/drawing/2014/main" id="{C957E620-DE8B-4CF7-BBF1-56DF64E138C5}"/>
              </a:ext>
            </a:extLst>
          </p:cNvPr>
          <p:cNvSpPr/>
          <p:nvPr/>
        </p:nvSpPr>
        <p:spPr>
          <a:xfrm>
            <a:off x="5303520" y="3619536"/>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mj-lt"/>
            </a:endParaRPr>
          </a:p>
        </p:txBody>
      </p:sp>
    </p:spTree>
    <p:extLst>
      <p:ext uri="{BB962C8B-B14F-4D97-AF65-F5344CB8AC3E}">
        <p14:creationId xmlns:p14="http://schemas.microsoft.com/office/powerpoint/2010/main" val="411505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u="none" strike="noStrike" kern="0" cap="none" spc="0" normalizeH="0" baseline="0" noProof="0">
                <a:ln>
                  <a:noFill/>
                </a:ln>
                <a:solidFill>
                  <a:srgbClr val="262626"/>
                </a:solidFill>
                <a:effectLst/>
                <a:uLnTx/>
                <a:uFillTx/>
                <a:latin typeface="+mj-lt"/>
                <a:cs typeface="Arial" panose="020B0604020202020204" pitchFamily="34" charset="0"/>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
        <p:nvSpPr>
          <p:cNvPr id="2" name="Rectangle: Rounded Corners 1">
            <a:extLst>
              <a:ext uri="{FF2B5EF4-FFF2-40B4-BE49-F238E27FC236}">
                <a16:creationId xmlns:a16="http://schemas.microsoft.com/office/drawing/2014/main" id="{3E1E96E3-ED78-4FAA-AD01-40BA2DFDBC25}"/>
              </a:ext>
            </a:extLst>
          </p:cNvPr>
          <p:cNvSpPr/>
          <p:nvPr/>
        </p:nvSpPr>
        <p:spPr>
          <a:xfrm>
            <a:off x="5303520" y="3120593"/>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135DE85F-000F-4D65-BBCA-50243E1ACA8E}"/>
              </a:ext>
            </a:extLst>
          </p:cNvPr>
          <p:cNvSpPr/>
          <p:nvPr/>
        </p:nvSpPr>
        <p:spPr>
          <a:xfrm>
            <a:off x="5303520" y="4100204"/>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mj-lt"/>
            </a:endParaRPr>
          </a:p>
        </p:txBody>
      </p:sp>
      <p:sp>
        <p:nvSpPr>
          <p:cNvPr id="7" name="Rectangle: Rounded Corners 6">
            <a:extLst>
              <a:ext uri="{FF2B5EF4-FFF2-40B4-BE49-F238E27FC236}">
                <a16:creationId xmlns:a16="http://schemas.microsoft.com/office/drawing/2014/main" id="{62A2FD94-EAB2-4586-8F6A-CAFCF84B709C}"/>
              </a:ext>
            </a:extLst>
          </p:cNvPr>
          <p:cNvSpPr/>
          <p:nvPr/>
        </p:nvSpPr>
        <p:spPr>
          <a:xfrm>
            <a:off x="5303520" y="4612640"/>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mj-lt"/>
            </a:endParaRPr>
          </a:p>
        </p:txBody>
      </p:sp>
      <p:sp>
        <p:nvSpPr>
          <p:cNvPr id="8" name="Rectangle: Rounded Corners 7">
            <a:extLst>
              <a:ext uri="{FF2B5EF4-FFF2-40B4-BE49-F238E27FC236}">
                <a16:creationId xmlns:a16="http://schemas.microsoft.com/office/drawing/2014/main" id="{C957E620-DE8B-4CF7-BBF1-56DF64E138C5}"/>
              </a:ext>
            </a:extLst>
          </p:cNvPr>
          <p:cNvSpPr/>
          <p:nvPr/>
        </p:nvSpPr>
        <p:spPr>
          <a:xfrm>
            <a:off x="5303520" y="3619536"/>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mj-lt"/>
            </a:endParaRPr>
          </a:p>
        </p:txBody>
      </p:sp>
      <p:sp>
        <p:nvSpPr>
          <p:cNvPr id="9" name="Rectangle: Rounded Corners 8">
            <a:extLst>
              <a:ext uri="{FF2B5EF4-FFF2-40B4-BE49-F238E27FC236}">
                <a16:creationId xmlns:a16="http://schemas.microsoft.com/office/drawing/2014/main" id="{0558D44D-AE51-4984-AE5D-FA3A2A5CEEC9}"/>
              </a:ext>
            </a:extLst>
          </p:cNvPr>
          <p:cNvSpPr/>
          <p:nvPr/>
        </p:nvSpPr>
        <p:spPr>
          <a:xfrm>
            <a:off x="5303520" y="2614711"/>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j-lt"/>
            </a:endParaRPr>
          </a:p>
        </p:txBody>
      </p:sp>
      <p:sp>
        <p:nvSpPr>
          <p:cNvPr id="10" name="Rectangle: Rounded Corners 9">
            <a:extLst>
              <a:ext uri="{FF2B5EF4-FFF2-40B4-BE49-F238E27FC236}">
                <a16:creationId xmlns:a16="http://schemas.microsoft.com/office/drawing/2014/main" id="{12088A3B-6540-437A-86AB-3A6A6D1580F9}"/>
              </a:ext>
            </a:extLst>
          </p:cNvPr>
          <p:cNvSpPr/>
          <p:nvPr/>
        </p:nvSpPr>
        <p:spPr>
          <a:xfrm>
            <a:off x="5303520" y="2132915"/>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j-lt"/>
            </a:endParaRPr>
          </a:p>
        </p:txBody>
      </p:sp>
    </p:spTree>
    <p:extLst>
      <p:ext uri="{BB962C8B-B14F-4D97-AF65-F5344CB8AC3E}">
        <p14:creationId xmlns:p14="http://schemas.microsoft.com/office/powerpoint/2010/main" val="362381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5" y="225135"/>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a:ln>
                  <a:noFill/>
                </a:ln>
                <a:solidFill>
                  <a:srgbClr val="262626"/>
                </a:solidFill>
                <a:effectLst/>
                <a:uLnTx/>
                <a:uFillTx/>
                <a:latin typeface="+mj-lt"/>
                <a:cs typeface="Arial" panose="020B0604020202020204" pitchFamily="34" charset="0"/>
                <a:sym typeface="Times"/>
              </a:rPr>
              <a:t>Methods - Subjects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000" u="none" strike="noStrike" kern="0" cap="none" spc="0" normalizeH="0" baseline="0" noProof="0">
                <a:ln>
                  <a:noFill/>
                </a:ln>
                <a:solidFill>
                  <a:srgbClr val="000000"/>
                </a:solidFill>
                <a:effectLst/>
                <a:uLnTx/>
                <a:uFillTx/>
                <a:latin typeface="+mn-lt"/>
                <a:cs typeface="Arial" panose="020B0604020202020204" pitchFamily="34" charset="0"/>
                <a:sym typeface="Times"/>
              </a:rPr>
              <a:t>Participants: Undergraduate students (N = 324)</a:t>
            </a:r>
          </a:p>
          <a:p>
            <a:pPr marL="458787" indent="-458787">
              <a:buSzTx/>
              <a:buFont typeface="Wingdings 3"/>
              <a:buNone/>
              <a:defRPr sz="2800">
                <a:solidFill>
                  <a:srgbClr val="000000"/>
                </a:solidFill>
              </a:defRPr>
            </a:pPr>
            <a:r>
              <a:rPr lang="en-US" sz="2000">
                <a:latin typeface="+mn-lt"/>
                <a:cs typeface="Arial" panose="020B0604020202020204" pitchFamily="34" charset="0"/>
              </a:rPr>
              <a:t>Initial beliefs: On-line prescreening beginning of semester </a:t>
            </a:r>
          </a:p>
          <a:p>
            <a:pPr marL="458787" indent="-458787">
              <a:buSzTx/>
              <a:buFont typeface="Wingdings 3"/>
              <a:buNone/>
              <a:defRPr sz="2800">
                <a:solidFill>
                  <a:srgbClr val="000000"/>
                </a:solidFill>
              </a:defRPr>
            </a:pPr>
            <a:r>
              <a:rPr lang="en-US" sz="2000">
                <a:latin typeface="+mn-lt"/>
                <a:cs typeface="Arial" panose="020B0604020202020204" pitchFamily="34" charset="0"/>
              </a:rPr>
              <a:t> “</a:t>
            </a:r>
            <a:r>
              <a:rPr lang="en-US" sz="1800">
                <a:effectLst/>
                <a:latin typeface="+mn-lt"/>
                <a:ea typeface="Arial Unicode MS"/>
                <a:cs typeface="Arial" panose="020B0604020202020204" pitchFamily="34" charset="0"/>
              </a:rPr>
              <a:t>To what extent do you believe that increased gun control will reduce gun violence in the United States?” </a:t>
            </a:r>
            <a:r>
              <a:rPr lang="en-US" sz="2000">
                <a:latin typeface="+mn-lt"/>
                <a:cs typeface="Arial" panose="020B0604020202020204" pitchFamily="34" charset="0"/>
              </a:rPr>
              <a:t>(9-point scale)</a:t>
            </a:r>
          </a:p>
          <a:p>
            <a:pPr marL="458787" indent="-458787">
              <a:buSzTx/>
              <a:buFont typeface="Wingdings 3"/>
              <a:buNone/>
              <a:defRPr sz="2800">
                <a:solidFill>
                  <a:srgbClr val="000000"/>
                </a:solidFill>
              </a:defRPr>
            </a:pPr>
            <a:r>
              <a:rPr lang="en-US" sz="2000">
                <a:latin typeface="+mn-lt"/>
                <a:cs typeface="Arial" panose="020B0604020202020204" pitchFamily="34" charset="0"/>
              </a:rPr>
              <a:t>	- believers and disbelievers invited to participate</a:t>
            </a:r>
          </a:p>
        </p:txBody>
      </p:sp>
      <p:pic>
        <p:nvPicPr>
          <p:cNvPr id="3" name="Picture 2" descr="Chart, box and whisker chart&#10;&#10;Description automatically generated">
            <a:extLst>
              <a:ext uri="{FF2B5EF4-FFF2-40B4-BE49-F238E27FC236}">
                <a16:creationId xmlns:a16="http://schemas.microsoft.com/office/drawing/2014/main" id="{3D30E99D-4341-40D8-B717-0D0D72B918BE}"/>
              </a:ext>
            </a:extLst>
          </p:cNvPr>
          <p:cNvPicPr>
            <a:picLocks noChangeAspect="1"/>
          </p:cNvPicPr>
          <p:nvPr/>
        </p:nvPicPr>
        <p:blipFill>
          <a:blip r:embed="rId3"/>
          <a:stretch>
            <a:fillRect/>
          </a:stretch>
        </p:blipFill>
        <p:spPr>
          <a:xfrm>
            <a:off x="1120232" y="3122601"/>
            <a:ext cx="6903534" cy="1463602"/>
          </a:xfrm>
          <a:prstGeom prst="rect">
            <a:avLst/>
          </a:prstGeom>
        </p:spPr>
      </p:pic>
      <p:sp>
        <p:nvSpPr>
          <p:cNvPr id="4" name="TextBox 3">
            <a:extLst>
              <a:ext uri="{FF2B5EF4-FFF2-40B4-BE49-F238E27FC236}">
                <a16:creationId xmlns:a16="http://schemas.microsoft.com/office/drawing/2014/main" id="{89F28C47-7304-1D4E-B1F5-1F7DEEC60A50}"/>
              </a:ext>
            </a:extLst>
          </p:cNvPr>
          <p:cNvSpPr txBox="1"/>
          <p:nvPr/>
        </p:nvSpPr>
        <p:spPr>
          <a:xfrm>
            <a:off x="6004136" y="4647159"/>
            <a:ext cx="1294068" cy="307777"/>
          </a:xfrm>
          <a:prstGeom prst="rect">
            <a:avLst/>
          </a:prstGeom>
          <a:noFill/>
        </p:spPr>
        <p:txBody>
          <a:bodyPr wrap="square" rtlCol="0">
            <a:spAutoFit/>
          </a:bodyPr>
          <a:lstStyle/>
          <a:p>
            <a:pPr algn="ctr"/>
            <a:r>
              <a:rPr lang="en-US" dirty="0">
                <a:latin typeface="+mn-lt"/>
              </a:rPr>
              <a:t>Believers</a:t>
            </a:r>
          </a:p>
        </p:txBody>
      </p:sp>
      <p:sp>
        <p:nvSpPr>
          <p:cNvPr id="7" name="Left Bracket 6">
            <a:extLst>
              <a:ext uri="{FF2B5EF4-FFF2-40B4-BE49-F238E27FC236}">
                <a16:creationId xmlns:a16="http://schemas.microsoft.com/office/drawing/2014/main" id="{CFAC7546-FA6F-0B47-96B1-FF1335F63361}"/>
              </a:ext>
            </a:extLst>
          </p:cNvPr>
          <p:cNvSpPr/>
          <p:nvPr/>
        </p:nvSpPr>
        <p:spPr>
          <a:xfrm>
            <a:off x="6004136" y="4619656"/>
            <a:ext cx="162487" cy="365760"/>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C0753346-3260-B841-9B82-3676E8E7B275}"/>
              </a:ext>
            </a:extLst>
          </p:cNvPr>
          <p:cNvSpPr/>
          <p:nvPr/>
        </p:nvSpPr>
        <p:spPr>
          <a:xfrm rot="10800000">
            <a:off x="7135716" y="4619656"/>
            <a:ext cx="162487" cy="365760"/>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09CBBC0A-A2C7-5049-AEAF-999307042F40}"/>
              </a:ext>
            </a:extLst>
          </p:cNvPr>
          <p:cNvSpPr txBox="1"/>
          <p:nvPr/>
        </p:nvSpPr>
        <p:spPr>
          <a:xfrm>
            <a:off x="2069347" y="4663743"/>
            <a:ext cx="1294068" cy="307777"/>
          </a:xfrm>
          <a:prstGeom prst="rect">
            <a:avLst/>
          </a:prstGeom>
          <a:noFill/>
        </p:spPr>
        <p:txBody>
          <a:bodyPr wrap="square" rtlCol="0">
            <a:spAutoFit/>
          </a:bodyPr>
          <a:lstStyle/>
          <a:p>
            <a:pPr algn="ctr"/>
            <a:r>
              <a:rPr lang="en-US" dirty="0">
                <a:latin typeface="+mn-lt"/>
              </a:rPr>
              <a:t>Disbelievers</a:t>
            </a:r>
          </a:p>
        </p:txBody>
      </p:sp>
      <p:sp>
        <p:nvSpPr>
          <p:cNvPr id="13" name="Left Bracket 12">
            <a:extLst>
              <a:ext uri="{FF2B5EF4-FFF2-40B4-BE49-F238E27FC236}">
                <a16:creationId xmlns:a16="http://schemas.microsoft.com/office/drawing/2014/main" id="{BEEAC88C-F6AE-9147-8181-CE0543E4CE50}"/>
              </a:ext>
            </a:extLst>
          </p:cNvPr>
          <p:cNvSpPr/>
          <p:nvPr/>
        </p:nvSpPr>
        <p:spPr>
          <a:xfrm>
            <a:off x="2069348" y="4621000"/>
            <a:ext cx="162487" cy="365760"/>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A322091A-6515-FB4B-BB15-6492100DD2E7}"/>
              </a:ext>
            </a:extLst>
          </p:cNvPr>
          <p:cNvSpPr/>
          <p:nvPr/>
        </p:nvSpPr>
        <p:spPr>
          <a:xfrm rot="10800000">
            <a:off x="3200928" y="4621000"/>
            <a:ext cx="162487" cy="365760"/>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F5FC48C9-2876-3945-8880-A2B881EAEB02}"/>
              </a:ext>
            </a:extLst>
          </p:cNvPr>
          <p:cNvSpPr txBox="1"/>
          <p:nvPr/>
        </p:nvSpPr>
        <p:spPr>
          <a:xfrm>
            <a:off x="3579270" y="4662399"/>
            <a:ext cx="2209008" cy="307777"/>
          </a:xfrm>
          <a:prstGeom prst="rect">
            <a:avLst/>
          </a:prstGeom>
          <a:noFill/>
        </p:spPr>
        <p:txBody>
          <a:bodyPr wrap="square" rtlCol="0">
            <a:spAutoFit/>
          </a:bodyPr>
          <a:lstStyle/>
          <a:p>
            <a:pPr algn="ctr"/>
            <a:r>
              <a:rPr lang="en-US" dirty="0">
                <a:latin typeface="+mn-lt"/>
              </a:rPr>
              <a:t>Not invited to participate</a:t>
            </a:r>
          </a:p>
        </p:txBody>
      </p:sp>
      <p:sp>
        <p:nvSpPr>
          <p:cNvPr id="16" name="Left Bracket 15">
            <a:extLst>
              <a:ext uri="{FF2B5EF4-FFF2-40B4-BE49-F238E27FC236}">
                <a16:creationId xmlns:a16="http://schemas.microsoft.com/office/drawing/2014/main" id="{A6BCDA2E-E44E-3E4F-8731-B11980F0EEDB}"/>
              </a:ext>
            </a:extLst>
          </p:cNvPr>
          <p:cNvSpPr/>
          <p:nvPr/>
        </p:nvSpPr>
        <p:spPr>
          <a:xfrm>
            <a:off x="3416784" y="4619656"/>
            <a:ext cx="162486" cy="365760"/>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 name="Left Bracket 16">
            <a:extLst>
              <a:ext uri="{FF2B5EF4-FFF2-40B4-BE49-F238E27FC236}">
                <a16:creationId xmlns:a16="http://schemas.microsoft.com/office/drawing/2014/main" id="{DF71C72D-0121-1748-BE07-940219243625}"/>
              </a:ext>
            </a:extLst>
          </p:cNvPr>
          <p:cNvSpPr/>
          <p:nvPr/>
        </p:nvSpPr>
        <p:spPr>
          <a:xfrm rot="10800000">
            <a:off x="5788280" y="4619656"/>
            <a:ext cx="162486" cy="365760"/>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79147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5D1D97-0A4E-4D74-8F8D-2057F9D9EF11}"/>
              </a:ext>
            </a:extLst>
          </p:cNvPr>
          <p:cNvPicPr>
            <a:picLocks noChangeAspect="1"/>
          </p:cNvPicPr>
          <p:nvPr/>
        </p:nvPicPr>
        <p:blipFill>
          <a:blip r:embed="rId3"/>
          <a:stretch>
            <a:fillRect/>
          </a:stretch>
        </p:blipFill>
        <p:spPr>
          <a:xfrm>
            <a:off x="-1885179" y="-63959"/>
            <a:ext cx="11195852" cy="5530481"/>
          </a:xfrm>
          <a:prstGeom prst="rect">
            <a:avLst/>
          </a:prstGeom>
        </p:spPr>
      </p:pic>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40489"/>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a:ln>
                  <a:noFill/>
                </a:ln>
                <a:solidFill>
                  <a:srgbClr val="262626"/>
                </a:solidFill>
                <a:effectLst/>
                <a:uLnTx/>
                <a:uFillTx/>
                <a:latin typeface="+mj-lt"/>
                <a:cs typeface="Arial" panose="020B0604020202020204" pitchFamily="34" charset="0"/>
                <a:sym typeface="Times"/>
              </a:rPr>
              <a:t>Methods - Procedure</a:t>
            </a:r>
          </a:p>
        </p:txBody>
      </p:sp>
      <p:sp>
        <p:nvSpPr>
          <p:cNvPr id="2" name="TextBox 1">
            <a:extLst>
              <a:ext uri="{FF2B5EF4-FFF2-40B4-BE49-F238E27FC236}">
                <a16:creationId xmlns:a16="http://schemas.microsoft.com/office/drawing/2014/main" id="{25152EA1-6A2C-B245-AC6C-16F05C77AD3C}"/>
              </a:ext>
            </a:extLst>
          </p:cNvPr>
          <p:cNvSpPr txBox="1"/>
          <p:nvPr/>
        </p:nvSpPr>
        <p:spPr>
          <a:xfrm>
            <a:off x="386576" y="1066074"/>
            <a:ext cx="1360449" cy="523220"/>
          </a:xfrm>
          <a:prstGeom prst="rect">
            <a:avLst/>
          </a:prstGeom>
          <a:noFill/>
        </p:spPr>
        <p:txBody>
          <a:bodyPr wrap="square" rtlCol="0">
            <a:spAutoFit/>
          </a:bodyPr>
          <a:lstStyle/>
          <a:p>
            <a:pPr algn="ctr"/>
            <a:r>
              <a:rPr lang="en-US" dirty="0">
                <a:solidFill>
                  <a:schemeClr val="bg1"/>
                </a:solidFill>
                <a:latin typeface="+mn-lt"/>
              </a:rPr>
              <a:t>Prescreening Survey</a:t>
            </a:r>
          </a:p>
        </p:txBody>
      </p:sp>
      <p:sp>
        <p:nvSpPr>
          <p:cNvPr id="7" name="TextBox 6">
            <a:extLst>
              <a:ext uri="{FF2B5EF4-FFF2-40B4-BE49-F238E27FC236}">
                <a16:creationId xmlns:a16="http://schemas.microsoft.com/office/drawing/2014/main" id="{566A2584-9E7F-F84F-AA37-25FFA534B034}"/>
              </a:ext>
            </a:extLst>
          </p:cNvPr>
          <p:cNvSpPr txBox="1"/>
          <p:nvPr/>
        </p:nvSpPr>
        <p:spPr>
          <a:xfrm>
            <a:off x="386575" y="3142101"/>
            <a:ext cx="1360449" cy="307777"/>
          </a:xfrm>
          <a:prstGeom prst="rect">
            <a:avLst/>
          </a:prstGeom>
          <a:noFill/>
        </p:spPr>
        <p:txBody>
          <a:bodyPr wrap="square" rtlCol="0">
            <a:spAutoFit/>
          </a:bodyPr>
          <a:lstStyle/>
          <a:p>
            <a:pPr algn="ctr"/>
            <a:r>
              <a:rPr lang="en-US" dirty="0">
                <a:solidFill>
                  <a:schemeClr val="bg1"/>
                </a:solidFill>
                <a:latin typeface="+mn-lt"/>
              </a:rPr>
              <a:t>Experiment</a:t>
            </a:r>
          </a:p>
        </p:txBody>
      </p:sp>
      <p:sp>
        <p:nvSpPr>
          <p:cNvPr id="9" name="TextBox 8">
            <a:extLst>
              <a:ext uri="{FF2B5EF4-FFF2-40B4-BE49-F238E27FC236}">
                <a16:creationId xmlns:a16="http://schemas.microsoft.com/office/drawing/2014/main" id="{209F45F8-96D3-AD49-A7E9-6D7BBECC142A}"/>
              </a:ext>
            </a:extLst>
          </p:cNvPr>
          <p:cNvSpPr txBox="1"/>
          <p:nvPr/>
        </p:nvSpPr>
        <p:spPr>
          <a:xfrm>
            <a:off x="1076886" y="1618177"/>
            <a:ext cx="1665250" cy="276999"/>
          </a:xfrm>
          <a:prstGeom prst="rect">
            <a:avLst/>
          </a:prstGeom>
          <a:noFill/>
        </p:spPr>
        <p:txBody>
          <a:bodyPr wrap="square" rtlCol="0">
            <a:spAutoFit/>
          </a:bodyPr>
          <a:lstStyle/>
          <a:p>
            <a:pPr algn="ctr"/>
            <a:r>
              <a:rPr lang="en-US" sz="1200" dirty="0">
                <a:solidFill>
                  <a:schemeClr val="bg1"/>
                </a:solidFill>
                <a:latin typeface="+mn-lt"/>
              </a:rPr>
              <a:t>(1-3 month delay)</a:t>
            </a:r>
          </a:p>
        </p:txBody>
      </p:sp>
      <p:sp>
        <p:nvSpPr>
          <p:cNvPr id="10" name="Left Bracket 9">
            <a:extLst>
              <a:ext uri="{FF2B5EF4-FFF2-40B4-BE49-F238E27FC236}">
                <a16:creationId xmlns:a16="http://schemas.microsoft.com/office/drawing/2014/main" id="{D9FF6CEB-379B-AF44-B42B-8F75BD1313BB}"/>
              </a:ext>
            </a:extLst>
          </p:cNvPr>
          <p:cNvSpPr/>
          <p:nvPr/>
        </p:nvSpPr>
        <p:spPr>
          <a:xfrm>
            <a:off x="1747024" y="1099227"/>
            <a:ext cx="162487" cy="437258"/>
          </a:xfrm>
          <a:prstGeom prst="leftBracket">
            <a:avLst/>
          </a:prstGeom>
          <a:noFill/>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E45ADE0F-2322-7C42-BDD3-F2486D0FCCC1}"/>
              </a:ext>
            </a:extLst>
          </p:cNvPr>
          <p:cNvSpPr/>
          <p:nvPr/>
        </p:nvSpPr>
        <p:spPr>
          <a:xfrm>
            <a:off x="1747024" y="1976869"/>
            <a:ext cx="162487" cy="2946018"/>
          </a:xfrm>
          <a:prstGeom prst="leftBracket">
            <a:avLst/>
          </a:prstGeom>
          <a:noFill/>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08535B8-D062-BC45-B277-999731DF6F34}"/>
              </a:ext>
            </a:extLst>
          </p:cNvPr>
          <p:cNvSpPr txBox="1"/>
          <p:nvPr/>
        </p:nvSpPr>
        <p:spPr>
          <a:xfrm>
            <a:off x="4324281" y="2954110"/>
            <a:ext cx="2018373"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No Belief Verification</a:t>
            </a:r>
          </a:p>
        </p:txBody>
      </p:sp>
      <p:sp>
        <p:nvSpPr>
          <p:cNvPr id="13" name="TextBox 12">
            <a:extLst>
              <a:ext uri="{FF2B5EF4-FFF2-40B4-BE49-F238E27FC236}">
                <a16:creationId xmlns:a16="http://schemas.microsoft.com/office/drawing/2014/main" id="{A95909C5-D0D5-1F45-8A62-88CA00126FAB}"/>
              </a:ext>
            </a:extLst>
          </p:cNvPr>
          <p:cNvSpPr txBox="1"/>
          <p:nvPr/>
        </p:nvSpPr>
        <p:spPr>
          <a:xfrm>
            <a:off x="6739052" y="2937865"/>
            <a:ext cx="2018373"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True Belief Verification</a:t>
            </a:r>
          </a:p>
        </p:txBody>
      </p:sp>
      <p:sp>
        <p:nvSpPr>
          <p:cNvPr id="14" name="TextBox 13">
            <a:extLst>
              <a:ext uri="{FF2B5EF4-FFF2-40B4-BE49-F238E27FC236}">
                <a16:creationId xmlns:a16="http://schemas.microsoft.com/office/drawing/2014/main" id="{BA58EC61-4AC8-8A4E-A3E8-44C14F720A87}"/>
              </a:ext>
            </a:extLst>
          </p:cNvPr>
          <p:cNvSpPr txBox="1"/>
          <p:nvPr/>
        </p:nvSpPr>
        <p:spPr>
          <a:xfrm>
            <a:off x="1828801" y="2937865"/>
            <a:ext cx="2099084"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False Belief Verification</a:t>
            </a:r>
          </a:p>
        </p:txBody>
      </p:sp>
      <p:sp>
        <p:nvSpPr>
          <p:cNvPr id="15" name="TextBox 14">
            <a:extLst>
              <a:ext uri="{FF2B5EF4-FFF2-40B4-BE49-F238E27FC236}">
                <a16:creationId xmlns:a16="http://schemas.microsoft.com/office/drawing/2014/main" id="{D5744518-6566-6A41-926D-7FE58D2EB652}"/>
              </a:ext>
            </a:extLst>
          </p:cNvPr>
          <p:cNvSpPr txBox="1"/>
          <p:nvPr/>
        </p:nvSpPr>
        <p:spPr>
          <a:xfrm>
            <a:off x="3641537" y="1971337"/>
            <a:ext cx="3383863"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Read Belief Consistent/Inconsistent Text</a:t>
            </a:r>
          </a:p>
        </p:txBody>
      </p:sp>
      <p:sp>
        <p:nvSpPr>
          <p:cNvPr id="16" name="TextBox 15">
            <a:extLst>
              <a:ext uri="{FF2B5EF4-FFF2-40B4-BE49-F238E27FC236}">
                <a16:creationId xmlns:a16="http://schemas.microsoft.com/office/drawing/2014/main" id="{8BA62443-AF29-3043-9E92-F195576558CE}"/>
              </a:ext>
            </a:extLst>
          </p:cNvPr>
          <p:cNvSpPr txBox="1"/>
          <p:nvPr/>
        </p:nvSpPr>
        <p:spPr>
          <a:xfrm>
            <a:off x="4380040" y="1173795"/>
            <a:ext cx="1906857"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Report Initial Beliefs</a:t>
            </a:r>
          </a:p>
        </p:txBody>
      </p:sp>
      <p:sp>
        <p:nvSpPr>
          <p:cNvPr id="17" name="TextBox 16">
            <a:extLst>
              <a:ext uri="{FF2B5EF4-FFF2-40B4-BE49-F238E27FC236}">
                <a16:creationId xmlns:a16="http://schemas.microsoft.com/office/drawing/2014/main" id="{78FB16C1-183C-CE4F-BBFB-9E8F6B40F4A3}"/>
              </a:ext>
            </a:extLst>
          </p:cNvPr>
          <p:cNvSpPr txBox="1"/>
          <p:nvPr/>
        </p:nvSpPr>
        <p:spPr>
          <a:xfrm>
            <a:off x="4403864" y="3936883"/>
            <a:ext cx="1859205"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Report Current Belief</a:t>
            </a:r>
          </a:p>
        </p:txBody>
      </p:sp>
      <p:sp>
        <p:nvSpPr>
          <p:cNvPr id="18" name="TextBox 17">
            <a:extLst>
              <a:ext uri="{FF2B5EF4-FFF2-40B4-BE49-F238E27FC236}">
                <a16:creationId xmlns:a16="http://schemas.microsoft.com/office/drawing/2014/main" id="{12B8A490-4289-2B41-A94A-77045197BFB9}"/>
              </a:ext>
            </a:extLst>
          </p:cNvPr>
          <p:cNvSpPr txBox="1"/>
          <p:nvPr/>
        </p:nvSpPr>
        <p:spPr>
          <a:xfrm>
            <a:off x="4651116" y="4731399"/>
            <a:ext cx="1360449" cy="30777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1"/>
                </a:solidFill>
              </a:rPr>
              <a:t>Write Essay</a:t>
            </a:r>
          </a:p>
        </p:txBody>
      </p:sp>
      <p:sp>
        <p:nvSpPr>
          <p:cNvPr id="5" name="Down Arrow 4">
            <a:extLst>
              <a:ext uri="{FF2B5EF4-FFF2-40B4-BE49-F238E27FC236}">
                <a16:creationId xmlns:a16="http://schemas.microsoft.com/office/drawing/2014/main" id="{0CFB07FD-1215-704D-A838-ADCDF0AE9DC6}"/>
              </a:ext>
            </a:extLst>
          </p:cNvPr>
          <p:cNvSpPr/>
          <p:nvPr/>
        </p:nvSpPr>
        <p:spPr>
          <a:xfrm>
            <a:off x="5254881" y="1543145"/>
            <a:ext cx="137160" cy="379393"/>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 name="Down Arrow 20">
            <a:extLst>
              <a:ext uri="{FF2B5EF4-FFF2-40B4-BE49-F238E27FC236}">
                <a16:creationId xmlns:a16="http://schemas.microsoft.com/office/drawing/2014/main" id="{1E5810C4-CCA6-894F-885E-D84F7C7EC6EE}"/>
              </a:ext>
            </a:extLst>
          </p:cNvPr>
          <p:cNvSpPr/>
          <p:nvPr/>
        </p:nvSpPr>
        <p:spPr>
          <a:xfrm rot="18008920">
            <a:off x="6608615" y="2188888"/>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2" name="Down Arrow 21">
            <a:extLst>
              <a:ext uri="{FF2B5EF4-FFF2-40B4-BE49-F238E27FC236}">
                <a16:creationId xmlns:a16="http://schemas.microsoft.com/office/drawing/2014/main" id="{57AD23A7-E804-5348-A3C7-AFD51E1D75DF}"/>
              </a:ext>
            </a:extLst>
          </p:cNvPr>
          <p:cNvSpPr/>
          <p:nvPr/>
        </p:nvSpPr>
        <p:spPr>
          <a:xfrm>
            <a:off x="5264967" y="2335144"/>
            <a:ext cx="136998" cy="54864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3" name="Down Arrow 22">
            <a:extLst>
              <a:ext uri="{FF2B5EF4-FFF2-40B4-BE49-F238E27FC236}">
                <a16:creationId xmlns:a16="http://schemas.microsoft.com/office/drawing/2014/main" id="{DF3D4DB5-2885-8844-9600-0FC69B7B0BA9}"/>
              </a:ext>
            </a:extLst>
          </p:cNvPr>
          <p:cNvSpPr/>
          <p:nvPr/>
        </p:nvSpPr>
        <p:spPr>
          <a:xfrm>
            <a:off x="5266558" y="4292892"/>
            <a:ext cx="135407" cy="390619"/>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4" name="Down Arrow 23">
            <a:extLst>
              <a:ext uri="{FF2B5EF4-FFF2-40B4-BE49-F238E27FC236}">
                <a16:creationId xmlns:a16="http://schemas.microsoft.com/office/drawing/2014/main" id="{8E0F1F56-62C9-2E4D-B3A0-746927C78860}"/>
              </a:ext>
            </a:extLst>
          </p:cNvPr>
          <p:cNvSpPr/>
          <p:nvPr/>
        </p:nvSpPr>
        <p:spPr>
          <a:xfrm>
            <a:off x="5264967" y="3310686"/>
            <a:ext cx="136998" cy="559489"/>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Down Arrow 24">
            <a:extLst>
              <a:ext uri="{FF2B5EF4-FFF2-40B4-BE49-F238E27FC236}">
                <a16:creationId xmlns:a16="http://schemas.microsoft.com/office/drawing/2014/main" id="{7B8F1C14-495C-0448-B30D-C0AF8087B70C}"/>
              </a:ext>
            </a:extLst>
          </p:cNvPr>
          <p:cNvSpPr/>
          <p:nvPr/>
        </p:nvSpPr>
        <p:spPr>
          <a:xfrm rot="18008920">
            <a:off x="3921320" y="3209244"/>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6" name="Down Arrow 25">
            <a:extLst>
              <a:ext uri="{FF2B5EF4-FFF2-40B4-BE49-F238E27FC236}">
                <a16:creationId xmlns:a16="http://schemas.microsoft.com/office/drawing/2014/main" id="{B64B4B0C-8711-1546-B88A-ABC4834255F2}"/>
              </a:ext>
            </a:extLst>
          </p:cNvPr>
          <p:cNvSpPr/>
          <p:nvPr/>
        </p:nvSpPr>
        <p:spPr>
          <a:xfrm rot="3591080" flipH="1">
            <a:off x="6608614" y="3209244"/>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7" name="Down Arrow 26">
            <a:extLst>
              <a:ext uri="{FF2B5EF4-FFF2-40B4-BE49-F238E27FC236}">
                <a16:creationId xmlns:a16="http://schemas.microsoft.com/office/drawing/2014/main" id="{35F296A7-6A16-5E42-BA07-BB2B7CAF240B}"/>
              </a:ext>
            </a:extLst>
          </p:cNvPr>
          <p:cNvSpPr/>
          <p:nvPr/>
        </p:nvSpPr>
        <p:spPr>
          <a:xfrm rot="3591080" flipH="1">
            <a:off x="3924098" y="2197984"/>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720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0" y="249849"/>
            <a:ext cx="9144000" cy="537669"/>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Memory is Constructed from </a:t>
            </a:r>
            <a:r>
              <a:rPr lang="en-US" sz="3200" dirty="0">
                <a:latin typeface="+mj-lt"/>
                <a:cs typeface="Arial" panose="020B0604020202020204" pitchFamily="34" charset="0"/>
              </a:rPr>
              <a:t>C</a:t>
            </a:r>
            <a:r>
              <a:rPr kumimoji="0" lang="en-US" sz="32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urrent</a:t>
            </a: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 Context</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976865"/>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52438" indent="-393700">
              <a:buNone/>
            </a:pPr>
            <a:r>
              <a:rPr lang="en-US" sz="2000" dirty="0">
                <a:solidFill>
                  <a:schemeClr val="tx1"/>
                </a:solidFill>
                <a:latin typeface="+mn-lt"/>
                <a:cs typeface="Arial" panose="020B0604020202020204" pitchFamily="34" charset="0"/>
              </a:rPr>
              <a:t>People may not have direct access to memory representations </a:t>
            </a:r>
          </a:p>
          <a:p>
            <a:pPr marL="452438" indent="-393700">
              <a:buNone/>
            </a:pPr>
            <a:r>
              <a:rPr lang="en-US" sz="1400" dirty="0">
                <a:solidFill>
                  <a:schemeClr val="tx1"/>
                </a:solidFill>
                <a:latin typeface="+mn-lt"/>
                <a:cs typeface="Arial" panose="020B0604020202020204" pitchFamily="34" charset="0"/>
              </a:rPr>
              <a:t>(</a:t>
            </a:r>
            <a:r>
              <a:rPr lang="en-US" sz="1400" dirty="0" err="1">
                <a:solidFill>
                  <a:schemeClr val="tx1"/>
                </a:solidFill>
                <a:latin typeface="+mn-lt"/>
                <a:cs typeface="Arial" panose="020B0604020202020204" pitchFamily="34" charset="0"/>
              </a:rPr>
              <a:t>Dunlosky</a:t>
            </a:r>
            <a:r>
              <a:rPr lang="en-US" sz="1400" dirty="0">
                <a:solidFill>
                  <a:schemeClr val="tx1"/>
                </a:solidFill>
                <a:latin typeface="+mn-lt"/>
                <a:cs typeface="Arial" panose="020B0604020202020204" pitchFamily="34" charset="0"/>
              </a:rPr>
              <a:t> &amp; </a:t>
            </a:r>
            <a:r>
              <a:rPr lang="en-US" sz="1400" dirty="0" err="1">
                <a:solidFill>
                  <a:schemeClr val="tx1"/>
                </a:solidFill>
                <a:latin typeface="+mn-lt"/>
                <a:cs typeface="Arial" panose="020B0604020202020204" pitchFamily="34" charset="0"/>
              </a:rPr>
              <a:t>Thiede</a:t>
            </a:r>
            <a:r>
              <a:rPr lang="en-US" sz="1400" dirty="0">
                <a:solidFill>
                  <a:schemeClr val="tx1"/>
                </a:solidFill>
                <a:latin typeface="+mn-lt"/>
                <a:cs typeface="Arial" panose="020B0604020202020204" pitchFamily="34" charset="0"/>
              </a:rPr>
              <a:t>, 2013)</a:t>
            </a:r>
            <a:endParaRPr lang="en-US" sz="2000" dirty="0">
              <a:solidFill>
                <a:schemeClr val="tx1"/>
              </a:solidFill>
              <a:latin typeface="+mn-lt"/>
              <a:cs typeface="Arial" panose="020B0604020202020204" pitchFamily="34" charset="0"/>
            </a:endParaRPr>
          </a:p>
          <a:p>
            <a:pPr marL="452438" indent="-393700">
              <a:buNone/>
            </a:pPr>
            <a:r>
              <a:rPr lang="en-US" sz="2000" dirty="0">
                <a:solidFill>
                  <a:schemeClr val="tx1"/>
                </a:solidFill>
                <a:latin typeface="+mn-lt"/>
                <a:cs typeface="Arial" panose="020B0604020202020204" pitchFamily="34" charset="0"/>
              </a:rPr>
              <a:t>Researched in many domains using various methods	</a:t>
            </a:r>
          </a:p>
          <a:p>
            <a:pPr marL="452438" indent="-393700">
              <a:buNone/>
            </a:pPr>
            <a:r>
              <a:rPr lang="en-US" sz="2000" dirty="0">
                <a:solidFill>
                  <a:schemeClr val="tx1"/>
                </a:solidFill>
                <a:latin typeface="+mn-lt"/>
                <a:cs typeface="Arial" panose="020B0604020202020204" pitchFamily="34" charset="0"/>
              </a:rPr>
              <a:t>	- Attitude about bussing to achieve integration </a:t>
            </a:r>
            <a:r>
              <a:rPr lang="en-US" sz="1400" dirty="0">
                <a:solidFill>
                  <a:schemeClr val="tx1"/>
                </a:solidFill>
                <a:latin typeface="+mn-lt"/>
                <a:cs typeface="Arial" panose="020B0604020202020204" pitchFamily="34" charset="0"/>
              </a:rPr>
              <a:t>(Goethals &amp; </a:t>
            </a:r>
            <a:r>
              <a:rPr lang="en-US" sz="1400" dirty="0" err="1">
                <a:solidFill>
                  <a:schemeClr val="tx1"/>
                </a:solidFill>
                <a:latin typeface="+mn-lt"/>
                <a:cs typeface="Arial" panose="020B0604020202020204" pitchFamily="34" charset="0"/>
              </a:rPr>
              <a:t>Reckman</a:t>
            </a:r>
            <a:r>
              <a:rPr lang="en-US" sz="1400" dirty="0">
                <a:solidFill>
                  <a:schemeClr val="tx1"/>
                </a:solidFill>
                <a:latin typeface="+mn-lt"/>
                <a:cs typeface="Arial" panose="020B0604020202020204" pitchFamily="34" charset="0"/>
              </a:rPr>
              <a:t>, 1973)</a:t>
            </a:r>
          </a:p>
          <a:p>
            <a:pPr marL="452438" indent="-393700">
              <a:buNone/>
            </a:pPr>
            <a:r>
              <a:rPr lang="en-US" sz="2000" dirty="0">
                <a:solidFill>
                  <a:schemeClr val="tx1"/>
                </a:solidFill>
                <a:latin typeface="+mn-lt"/>
                <a:cs typeface="Arial" panose="020B0604020202020204" pitchFamily="34" charset="0"/>
              </a:rPr>
              <a:t>	- Political attitudes </a:t>
            </a:r>
            <a:r>
              <a:rPr lang="en-US" sz="1400" dirty="0">
                <a:solidFill>
                  <a:schemeClr val="tx1"/>
                </a:solidFill>
                <a:latin typeface="+mn-lt"/>
                <a:cs typeface="Arial" panose="020B0604020202020204" pitchFamily="34" charset="0"/>
              </a:rPr>
              <a:t>(Markus, 1986)</a:t>
            </a:r>
          </a:p>
          <a:p>
            <a:pPr marL="452438" indent="-393700">
              <a:buNone/>
            </a:pPr>
            <a:r>
              <a:rPr lang="en-US" sz="2000" dirty="0">
                <a:solidFill>
                  <a:schemeClr val="tx1"/>
                </a:solidFill>
                <a:latin typeface="+mn-lt"/>
                <a:cs typeface="Arial" panose="020B0604020202020204" pitchFamily="34" charset="0"/>
              </a:rPr>
              <a:t>	- Student anxiety surrounding exams </a:t>
            </a:r>
            <a:r>
              <a:rPr lang="en-US" sz="1400" dirty="0">
                <a:solidFill>
                  <a:schemeClr val="tx1"/>
                </a:solidFill>
                <a:latin typeface="+mn-lt"/>
                <a:cs typeface="Arial" panose="020B0604020202020204" pitchFamily="34" charset="0"/>
              </a:rPr>
              <a:t>(Safer, et al., 2002) </a:t>
            </a:r>
          </a:p>
          <a:p>
            <a:pPr marL="452438" indent="-393700">
              <a:buNone/>
            </a:pPr>
            <a:r>
              <a:rPr lang="en-US" sz="2000" dirty="0">
                <a:solidFill>
                  <a:schemeClr val="tx1"/>
                </a:solidFill>
                <a:latin typeface="+mn-lt"/>
                <a:cs typeface="Arial" panose="020B0604020202020204" pitchFamily="34" charset="0"/>
              </a:rPr>
              <a:t>	- Beliefs about spanking effectiveness </a:t>
            </a:r>
            <a:r>
              <a:rPr lang="en-US" sz="1400" dirty="0">
                <a:solidFill>
                  <a:schemeClr val="tx1"/>
                </a:solidFill>
                <a:latin typeface="+mn-lt"/>
                <a:cs typeface="Arial" panose="020B0604020202020204" pitchFamily="34" charset="0"/>
              </a:rPr>
              <a:t>(Wolfe &amp; Williams, 2018)</a:t>
            </a:r>
          </a:p>
        </p:txBody>
      </p:sp>
    </p:spTree>
    <p:extLst>
      <p:ext uri="{BB962C8B-B14F-4D97-AF65-F5344CB8AC3E}">
        <p14:creationId xmlns:p14="http://schemas.microsoft.com/office/powerpoint/2010/main" val="25188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5"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Contextual Influences on Attitudes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indent="-428625">
              <a:buSzTx/>
              <a:buNone/>
              <a:defRPr sz="2800">
                <a:solidFill>
                  <a:srgbClr val="000000"/>
                </a:solidFill>
              </a:defRPr>
            </a:pPr>
            <a:r>
              <a:rPr lang="en-US" sz="2000">
                <a:latin typeface="+mn-lt"/>
                <a:cs typeface="Arial" panose="020B0604020202020204" pitchFamily="34" charset="0"/>
              </a:rPr>
              <a:t>Attitudes are </a:t>
            </a:r>
            <a:r>
              <a:rPr kumimoji="0" lang="en-US" sz="2000" u="none" strike="noStrike" kern="0" cap="none" spc="0" normalizeH="0" baseline="0" noProof="0">
                <a:ln>
                  <a:noFill/>
                </a:ln>
                <a:solidFill>
                  <a:srgbClr val="000000"/>
                </a:solidFill>
                <a:effectLst/>
                <a:uLnTx/>
                <a:uFillTx/>
                <a:latin typeface="+mn-lt"/>
                <a:cs typeface="Arial" panose="020B0604020202020204" pitchFamily="34" charset="0"/>
                <a:sym typeface="Times"/>
              </a:rPr>
              <a:t>dependent on context </a:t>
            </a:r>
            <a:r>
              <a:rPr lang="en-US" sz="1400">
                <a:latin typeface="+mn-lt"/>
                <a:cs typeface="Arial" panose="020B0604020202020204" pitchFamily="34" charset="0"/>
              </a:rPr>
              <a:t>(Schwarz, 2007)</a:t>
            </a:r>
            <a:endParaRPr kumimoji="0" lang="en-US" sz="1400" u="none" strike="noStrike" kern="0" cap="none" spc="0" normalizeH="0" baseline="0" noProof="0">
              <a:ln>
                <a:noFill/>
              </a:ln>
              <a:solidFill>
                <a:srgbClr val="000000"/>
              </a:solidFill>
              <a:effectLst/>
              <a:uLnTx/>
              <a:uFillTx/>
              <a:latin typeface="+mn-lt"/>
              <a:cs typeface="Arial" panose="020B0604020202020204" pitchFamily="34" charset="0"/>
              <a:sym typeface="Times"/>
            </a:endParaRPr>
          </a:p>
          <a:p>
            <a:pPr marL="444500" indent="-428625">
              <a:buSzTx/>
              <a:buFont typeface="Wingdings 3"/>
              <a:buNone/>
              <a:defRPr sz="2800">
                <a:solidFill>
                  <a:srgbClr val="000000"/>
                </a:solidFill>
              </a:defRPr>
            </a:pPr>
            <a:r>
              <a:rPr lang="en-US" sz="2000">
                <a:latin typeface="+mn-lt"/>
                <a:cs typeface="Arial" panose="020B0604020202020204" pitchFamily="34" charset="0"/>
              </a:rPr>
              <a:t>	- not stable, trait-like attributes </a:t>
            </a:r>
          </a:p>
          <a:p>
            <a:pPr marL="444500" indent="-428625">
              <a:buSzTx/>
              <a:buFont typeface="Wingdings 3"/>
              <a:buNone/>
              <a:defRPr sz="2800">
                <a:solidFill>
                  <a:srgbClr val="000000"/>
                </a:solidFill>
              </a:defRPr>
            </a:pPr>
            <a:r>
              <a:rPr lang="en-US" sz="2000">
                <a:latin typeface="+mn-lt"/>
                <a:cs typeface="Arial" panose="020B0604020202020204" pitchFamily="34" charset="0"/>
              </a:rPr>
              <a:t>	- influenced by salient information</a:t>
            </a:r>
          </a:p>
          <a:p>
            <a:pPr marL="444500" indent="-428625">
              <a:buSzTx/>
              <a:buFont typeface="Wingdings 3"/>
              <a:buNone/>
              <a:defRPr sz="2800">
                <a:solidFill>
                  <a:srgbClr val="000000"/>
                </a:solidFill>
              </a:defRPr>
            </a:pPr>
            <a:r>
              <a:rPr lang="en-US" sz="2000">
                <a:solidFill>
                  <a:srgbClr val="000000"/>
                </a:solidFill>
                <a:latin typeface="+mn-lt"/>
                <a:cs typeface="Arial" panose="020B0604020202020204" pitchFamily="34" charset="0"/>
              </a:rPr>
              <a:t>	- Implicit Association Test results influenced by social/environmental context </a:t>
            </a:r>
            <a:r>
              <a:rPr lang="en-US" sz="1400">
                <a:solidFill>
                  <a:srgbClr val="000000"/>
                </a:solidFill>
                <a:latin typeface="+mn-lt"/>
                <a:cs typeface="Arial" panose="020B0604020202020204" pitchFamily="34" charset="0"/>
              </a:rPr>
              <a:t>(Payne et al., 2017)</a:t>
            </a:r>
            <a:endParaRPr kumimoji="0" lang="en-US" sz="1400" u="none" strike="noStrike" kern="0" cap="none" spc="0" normalizeH="0" baseline="0" noProof="0">
              <a:ln>
                <a:noFill/>
              </a:ln>
              <a:solidFill>
                <a:srgbClr val="000000"/>
              </a:solidFill>
              <a:effectLst/>
              <a:uLnTx/>
              <a:uFillTx/>
              <a:latin typeface="+mn-lt"/>
              <a:cs typeface="Arial" panose="020B0604020202020204" pitchFamily="34" charset="0"/>
              <a:sym typeface="Times"/>
            </a:endParaRPr>
          </a:p>
          <a:p>
            <a:pPr marL="444500" indent="-428625">
              <a:buSzTx/>
              <a:buFont typeface="Wingdings 3"/>
              <a:buNone/>
              <a:defRPr sz="2800">
                <a:solidFill>
                  <a:srgbClr val="000000"/>
                </a:solidFill>
              </a:defRPr>
            </a:pPr>
            <a:r>
              <a:rPr lang="en-US" sz="2000" u="sng">
                <a:solidFill>
                  <a:srgbClr val="000000"/>
                </a:solidFill>
                <a:latin typeface="+mn-lt"/>
                <a:cs typeface="Arial" panose="020B0604020202020204" pitchFamily="34" charset="0"/>
              </a:rPr>
              <a:t>Beliefs may function in a similar way</a:t>
            </a:r>
          </a:p>
          <a:p>
            <a:pPr marL="444500" indent="-428625">
              <a:buSzTx/>
              <a:buFont typeface="Wingdings 3"/>
              <a:buNone/>
              <a:defRPr sz="2800">
                <a:solidFill>
                  <a:srgbClr val="000000"/>
                </a:solidFill>
              </a:defRPr>
            </a:pPr>
            <a:r>
              <a:rPr lang="en-US" sz="2000">
                <a:solidFill>
                  <a:srgbClr val="000000"/>
                </a:solidFill>
                <a:latin typeface="+mn-lt"/>
                <a:cs typeface="Arial" panose="020B0604020202020204" pitchFamily="34" charset="0"/>
              </a:rPr>
              <a:t>	- reminders of past beliefs following belief change influenced current beliefs </a:t>
            </a:r>
            <a:r>
              <a:rPr lang="en-US" sz="1400">
                <a:solidFill>
                  <a:srgbClr val="000000"/>
                </a:solidFill>
                <a:latin typeface="+mn-lt"/>
                <a:cs typeface="Arial" panose="020B0604020202020204" pitchFamily="34" charset="0"/>
              </a:rPr>
              <a:t>(Wolfe et al., 2014)</a:t>
            </a:r>
          </a:p>
        </p:txBody>
      </p:sp>
    </p:spTree>
    <p:extLst>
      <p:ext uri="{BB962C8B-B14F-4D97-AF65-F5344CB8AC3E}">
        <p14:creationId xmlns:p14="http://schemas.microsoft.com/office/powerpoint/2010/main" val="107470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5"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Current Research</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530807"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52438" indent="-393700">
              <a:buNone/>
            </a:pPr>
            <a:r>
              <a:rPr lang="en-US" sz="2000">
                <a:solidFill>
                  <a:schemeClr val="tx1"/>
                </a:solidFill>
                <a:latin typeface="+mn-lt"/>
                <a:cs typeface="Arial" panose="020B0604020202020204" pitchFamily="34" charset="0"/>
              </a:rPr>
              <a:t>Investigate the influence that salient information has on belief construction</a:t>
            </a:r>
          </a:p>
          <a:p>
            <a:pPr marL="452438" indent="-393700">
              <a:buNone/>
            </a:pPr>
            <a:r>
              <a:rPr lang="en-US" sz="2000">
                <a:solidFill>
                  <a:schemeClr val="tx1"/>
                </a:solidFill>
                <a:latin typeface="+mn-lt"/>
                <a:cs typeface="Arial" panose="020B0604020202020204" pitchFamily="34" charset="0"/>
              </a:rPr>
              <a:t>	- Will people change their beliefs on a contentious topic like gun control effectiveness?</a:t>
            </a:r>
          </a:p>
          <a:p>
            <a:pPr marL="452438" indent="-393700">
              <a:buNone/>
            </a:pPr>
            <a:r>
              <a:rPr lang="en-US" sz="2000">
                <a:solidFill>
                  <a:schemeClr val="tx1"/>
                </a:solidFill>
                <a:latin typeface="+mn-lt"/>
                <a:cs typeface="Arial" panose="020B0604020202020204" pitchFamily="34" charset="0"/>
              </a:rPr>
              <a:t>	- Will people demonstrate awareness of past beliefs?</a:t>
            </a:r>
          </a:p>
          <a:p>
            <a:pPr marL="452438" indent="-393700">
              <a:buNone/>
            </a:pPr>
            <a:r>
              <a:rPr lang="en-US" sz="2000">
                <a:solidFill>
                  <a:schemeClr val="tx1"/>
                </a:solidFill>
                <a:latin typeface="+mn-lt"/>
                <a:cs typeface="Arial" panose="020B0604020202020204" pitchFamily="34" charset="0"/>
              </a:rPr>
              <a:t>	- Will providing information about one’s past beliefs influence their current beliefs?</a:t>
            </a:r>
          </a:p>
          <a:p>
            <a:pPr marL="452438" indent="-393700">
              <a:buNone/>
            </a:pPr>
            <a:r>
              <a:rPr lang="en-US" sz="2000">
                <a:solidFill>
                  <a:schemeClr val="tx1"/>
                </a:solidFill>
                <a:latin typeface="+mn-lt"/>
                <a:cs typeface="Arial" panose="020B0604020202020204" pitchFamily="34" charset="0"/>
              </a:rPr>
              <a:t>	</a:t>
            </a:r>
          </a:p>
        </p:txBody>
      </p:sp>
    </p:spTree>
    <p:extLst>
      <p:ext uri="{BB962C8B-B14F-4D97-AF65-F5344CB8AC3E}">
        <p14:creationId xmlns:p14="http://schemas.microsoft.com/office/powerpoint/2010/main" val="379269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5" y="225135"/>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Methods - Subjects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000" u="none" strike="noStrike" kern="0" cap="none" spc="0" normalizeH="0" baseline="0" noProof="0">
                <a:ln>
                  <a:noFill/>
                </a:ln>
                <a:solidFill>
                  <a:srgbClr val="000000"/>
                </a:solidFill>
                <a:effectLst/>
                <a:uLnTx/>
                <a:uFillTx/>
                <a:latin typeface="+mn-lt"/>
                <a:cs typeface="Arial" panose="020B0604020202020204" pitchFamily="34" charset="0"/>
                <a:sym typeface="Times"/>
              </a:rPr>
              <a:t>Participants: Undergraduate students (N = 324)</a:t>
            </a:r>
          </a:p>
          <a:p>
            <a:pPr marL="458787" indent="-458787">
              <a:buSzTx/>
              <a:buFont typeface="Wingdings 3"/>
              <a:buNone/>
              <a:defRPr sz="2800">
                <a:solidFill>
                  <a:srgbClr val="000000"/>
                </a:solidFill>
              </a:defRPr>
            </a:pPr>
            <a:r>
              <a:rPr lang="en-US" sz="2000">
                <a:latin typeface="+mn-lt"/>
                <a:cs typeface="Arial" panose="020B0604020202020204" pitchFamily="34" charset="0"/>
              </a:rPr>
              <a:t>Initial beliefs: On-line prescreening beginning of semester </a:t>
            </a:r>
          </a:p>
          <a:p>
            <a:pPr marL="458787" indent="-458787">
              <a:buSzTx/>
              <a:buFont typeface="Wingdings 3"/>
              <a:buNone/>
              <a:defRPr sz="2800">
                <a:solidFill>
                  <a:srgbClr val="000000"/>
                </a:solidFill>
              </a:defRPr>
            </a:pPr>
            <a:r>
              <a:rPr lang="en-US" sz="2000">
                <a:latin typeface="+mn-lt"/>
                <a:cs typeface="Arial" panose="020B0604020202020204" pitchFamily="34" charset="0"/>
              </a:rPr>
              <a:t> “</a:t>
            </a:r>
            <a:r>
              <a:rPr lang="en-US" sz="1800">
                <a:effectLst/>
                <a:latin typeface="+mn-lt"/>
                <a:ea typeface="Arial Unicode MS"/>
                <a:cs typeface="Arial" panose="020B0604020202020204" pitchFamily="34" charset="0"/>
              </a:rPr>
              <a:t>To what extent do you believe that increased gun control will reduce gun violence in the United States?” </a:t>
            </a:r>
            <a:r>
              <a:rPr lang="en-US" sz="2000">
                <a:latin typeface="+mn-lt"/>
                <a:cs typeface="Arial" panose="020B0604020202020204" pitchFamily="34" charset="0"/>
              </a:rPr>
              <a:t>(9-point scale)</a:t>
            </a:r>
          </a:p>
          <a:p>
            <a:pPr marL="458787" indent="-458787">
              <a:buSzTx/>
              <a:buFont typeface="Wingdings 3"/>
              <a:buNone/>
              <a:defRPr sz="2800">
                <a:solidFill>
                  <a:srgbClr val="000000"/>
                </a:solidFill>
              </a:defRPr>
            </a:pPr>
            <a:r>
              <a:rPr lang="en-US" sz="2000">
                <a:latin typeface="+mn-lt"/>
                <a:cs typeface="Arial" panose="020B0604020202020204" pitchFamily="34" charset="0"/>
              </a:rPr>
              <a:t>	- believers and disbelievers invited to participate</a:t>
            </a:r>
          </a:p>
        </p:txBody>
      </p:sp>
      <p:pic>
        <p:nvPicPr>
          <p:cNvPr id="3" name="Picture 2" descr="Chart, box and whisker chart&#10;&#10;Description automatically generated">
            <a:extLst>
              <a:ext uri="{FF2B5EF4-FFF2-40B4-BE49-F238E27FC236}">
                <a16:creationId xmlns:a16="http://schemas.microsoft.com/office/drawing/2014/main" id="{3D30E99D-4341-40D8-B717-0D0D72B918BE}"/>
              </a:ext>
            </a:extLst>
          </p:cNvPr>
          <p:cNvPicPr>
            <a:picLocks noChangeAspect="1"/>
          </p:cNvPicPr>
          <p:nvPr/>
        </p:nvPicPr>
        <p:blipFill>
          <a:blip r:embed="rId3"/>
          <a:stretch>
            <a:fillRect/>
          </a:stretch>
        </p:blipFill>
        <p:spPr>
          <a:xfrm>
            <a:off x="1120232" y="3122601"/>
            <a:ext cx="6903534" cy="1463602"/>
          </a:xfrm>
          <a:prstGeom prst="rect">
            <a:avLst/>
          </a:prstGeom>
        </p:spPr>
      </p:pic>
      <p:sp>
        <p:nvSpPr>
          <p:cNvPr id="4" name="TextBox 3">
            <a:extLst>
              <a:ext uri="{FF2B5EF4-FFF2-40B4-BE49-F238E27FC236}">
                <a16:creationId xmlns:a16="http://schemas.microsoft.com/office/drawing/2014/main" id="{89F28C47-7304-1D4E-B1F5-1F7DEEC60A50}"/>
              </a:ext>
            </a:extLst>
          </p:cNvPr>
          <p:cNvSpPr txBox="1"/>
          <p:nvPr/>
        </p:nvSpPr>
        <p:spPr>
          <a:xfrm>
            <a:off x="6004136" y="4647159"/>
            <a:ext cx="1294068" cy="307777"/>
          </a:xfrm>
          <a:prstGeom prst="rect">
            <a:avLst/>
          </a:prstGeom>
          <a:noFill/>
        </p:spPr>
        <p:txBody>
          <a:bodyPr wrap="square" rtlCol="0">
            <a:spAutoFit/>
          </a:bodyPr>
          <a:lstStyle/>
          <a:p>
            <a:pPr algn="ctr"/>
            <a:r>
              <a:rPr lang="en-US">
                <a:latin typeface="+mn-lt"/>
              </a:rPr>
              <a:t>Believers</a:t>
            </a:r>
          </a:p>
        </p:txBody>
      </p:sp>
      <p:sp>
        <p:nvSpPr>
          <p:cNvPr id="12" name="TextBox 11">
            <a:extLst>
              <a:ext uri="{FF2B5EF4-FFF2-40B4-BE49-F238E27FC236}">
                <a16:creationId xmlns:a16="http://schemas.microsoft.com/office/drawing/2014/main" id="{09CBBC0A-A2C7-5049-AEAF-999307042F40}"/>
              </a:ext>
            </a:extLst>
          </p:cNvPr>
          <p:cNvSpPr txBox="1"/>
          <p:nvPr/>
        </p:nvSpPr>
        <p:spPr>
          <a:xfrm>
            <a:off x="2069347" y="4663743"/>
            <a:ext cx="1294068" cy="307777"/>
          </a:xfrm>
          <a:prstGeom prst="rect">
            <a:avLst/>
          </a:prstGeom>
          <a:noFill/>
        </p:spPr>
        <p:txBody>
          <a:bodyPr wrap="square" rtlCol="0">
            <a:spAutoFit/>
          </a:bodyPr>
          <a:lstStyle/>
          <a:p>
            <a:pPr algn="ctr"/>
            <a:r>
              <a:rPr lang="en-US">
                <a:latin typeface="+mn-lt"/>
              </a:rPr>
              <a:t>Disbelievers</a:t>
            </a:r>
          </a:p>
        </p:txBody>
      </p:sp>
      <p:sp>
        <p:nvSpPr>
          <p:cNvPr id="15" name="TextBox 14">
            <a:extLst>
              <a:ext uri="{FF2B5EF4-FFF2-40B4-BE49-F238E27FC236}">
                <a16:creationId xmlns:a16="http://schemas.microsoft.com/office/drawing/2014/main" id="{F5FC48C9-2876-3945-8880-A2B881EAEB02}"/>
              </a:ext>
            </a:extLst>
          </p:cNvPr>
          <p:cNvSpPr txBox="1"/>
          <p:nvPr/>
        </p:nvSpPr>
        <p:spPr>
          <a:xfrm>
            <a:off x="3579270" y="4662399"/>
            <a:ext cx="2209008" cy="307777"/>
          </a:xfrm>
          <a:prstGeom prst="rect">
            <a:avLst/>
          </a:prstGeom>
          <a:noFill/>
        </p:spPr>
        <p:txBody>
          <a:bodyPr wrap="square" rtlCol="0">
            <a:spAutoFit/>
          </a:bodyPr>
          <a:lstStyle/>
          <a:p>
            <a:pPr algn="ctr"/>
            <a:r>
              <a:rPr lang="en-US">
                <a:latin typeface="+mn-lt"/>
              </a:rPr>
              <a:t>Not invited to participate</a:t>
            </a:r>
          </a:p>
        </p:txBody>
      </p:sp>
      <p:cxnSp>
        <p:nvCxnSpPr>
          <p:cNvPr id="5" name="Straight Connector 4">
            <a:extLst>
              <a:ext uri="{FF2B5EF4-FFF2-40B4-BE49-F238E27FC236}">
                <a16:creationId xmlns:a16="http://schemas.microsoft.com/office/drawing/2014/main" id="{85D4632D-DD49-4D6C-B69F-418C244F002C}"/>
              </a:ext>
            </a:extLst>
          </p:cNvPr>
          <p:cNvCxnSpPr>
            <a:cxnSpLocks/>
          </p:cNvCxnSpPr>
          <p:nvPr/>
        </p:nvCxnSpPr>
        <p:spPr>
          <a:xfrm>
            <a:off x="2069347" y="4650292"/>
            <a:ext cx="0" cy="422681"/>
          </a:xfrm>
          <a:prstGeom prst="line">
            <a:avLst/>
          </a:prstGeom>
          <a:ln w="317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D30217A-58CB-4D60-9DE7-AE55D745BAE3}"/>
              </a:ext>
            </a:extLst>
          </p:cNvPr>
          <p:cNvCxnSpPr>
            <a:cxnSpLocks/>
          </p:cNvCxnSpPr>
          <p:nvPr/>
        </p:nvCxnSpPr>
        <p:spPr>
          <a:xfrm>
            <a:off x="3363415" y="4650292"/>
            <a:ext cx="0" cy="422681"/>
          </a:xfrm>
          <a:prstGeom prst="line">
            <a:avLst/>
          </a:prstGeom>
          <a:ln w="317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E6AAEA3-61DD-45B4-946A-6824FBC7A343}"/>
              </a:ext>
            </a:extLst>
          </p:cNvPr>
          <p:cNvCxnSpPr>
            <a:cxnSpLocks/>
          </p:cNvCxnSpPr>
          <p:nvPr/>
        </p:nvCxnSpPr>
        <p:spPr>
          <a:xfrm>
            <a:off x="7298204" y="4650292"/>
            <a:ext cx="0" cy="422681"/>
          </a:xfrm>
          <a:prstGeom prst="line">
            <a:avLst/>
          </a:prstGeom>
          <a:ln w="317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142DE97-124F-42E9-A08D-A4F14CA5ED47}"/>
              </a:ext>
            </a:extLst>
          </p:cNvPr>
          <p:cNvCxnSpPr>
            <a:cxnSpLocks/>
          </p:cNvCxnSpPr>
          <p:nvPr/>
        </p:nvCxnSpPr>
        <p:spPr>
          <a:xfrm>
            <a:off x="6004136" y="4650292"/>
            <a:ext cx="0" cy="422681"/>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338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4038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a:ln>
                  <a:noFill/>
                </a:ln>
                <a:solidFill>
                  <a:srgbClr val="262626"/>
                </a:solidFill>
                <a:effectLst/>
                <a:uLnTx/>
                <a:uFillTx/>
                <a:latin typeface="+mj-lt"/>
                <a:cs typeface="Arial" panose="020B0604020202020204" pitchFamily="34" charset="0"/>
                <a:sym typeface="Times"/>
              </a:rPr>
              <a:t>Methods - Design and Materials</a:t>
            </a:r>
          </a:p>
        </p:txBody>
      </p:sp>
      <p:grpSp>
        <p:nvGrpSpPr>
          <p:cNvPr id="16" name="Group 4">
            <a:extLst>
              <a:ext uri="{FF2B5EF4-FFF2-40B4-BE49-F238E27FC236}">
                <a16:creationId xmlns:a16="http://schemas.microsoft.com/office/drawing/2014/main" id="{CCA819E3-B06F-4382-B577-7CD8A753401D}"/>
              </a:ext>
            </a:extLst>
          </p:cNvPr>
          <p:cNvGrpSpPr/>
          <p:nvPr/>
        </p:nvGrpSpPr>
        <p:grpSpPr>
          <a:xfrm>
            <a:off x="116156" y="1232488"/>
            <a:ext cx="5306714" cy="3339511"/>
            <a:chOff x="725898" y="181419"/>
            <a:chExt cx="4311923" cy="2837784"/>
          </a:xfrm>
        </p:grpSpPr>
        <p:sp>
          <p:nvSpPr>
            <p:cNvPr id="17" name="Text Box 4">
              <a:extLst>
                <a:ext uri="{FF2B5EF4-FFF2-40B4-BE49-F238E27FC236}">
                  <a16:creationId xmlns:a16="http://schemas.microsoft.com/office/drawing/2014/main" id="{743D64CD-7C9C-467D-8064-0BB00B029151}"/>
                </a:ext>
              </a:extLst>
            </p:cNvPr>
            <p:cNvSpPr txBox="1"/>
            <p:nvPr/>
          </p:nvSpPr>
          <p:spPr>
            <a:xfrm>
              <a:off x="2375488" y="181419"/>
              <a:ext cx="2413069" cy="2876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200">
                  <a:latin typeface="Times"/>
                  <a:ea typeface="Times"/>
                  <a:cs typeface="Times"/>
                  <a:sym typeface="Times"/>
                </a:defRPr>
              </a:lvl1pPr>
            </a:lstStyle>
            <a:p>
              <a:r>
                <a:rPr lang="en-US" sz="1600">
                  <a:latin typeface="+mn-lt"/>
                  <a:cs typeface="Arial" panose="020B0604020202020204" pitchFamily="34" charset="0"/>
                </a:rPr>
                <a:t>Initial s</a:t>
              </a:r>
              <a:r>
                <a:rPr sz="1600">
                  <a:latin typeface="+mn-lt"/>
                  <a:cs typeface="Arial" panose="020B0604020202020204" pitchFamily="34" charset="0"/>
                </a:rPr>
                <a:t>ubject </a:t>
              </a:r>
              <a:r>
                <a:rPr lang="en-US" sz="1600">
                  <a:latin typeface="+mn-lt"/>
                  <a:cs typeface="Arial" panose="020B0604020202020204" pitchFamily="34" charset="0"/>
                </a:rPr>
                <a:t>gun control</a:t>
              </a:r>
              <a:r>
                <a:rPr sz="1600">
                  <a:latin typeface="+mn-lt"/>
                  <a:cs typeface="Arial" panose="020B0604020202020204" pitchFamily="34" charset="0"/>
                </a:rPr>
                <a:t> beliefs</a:t>
              </a:r>
            </a:p>
          </p:txBody>
        </p:sp>
        <p:sp>
          <p:nvSpPr>
            <p:cNvPr id="18" name="Text Box 5">
              <a:extLst>
                <a:ext uri="{FF2B5EF4-FFF2-40B4-BE49-F238E27FC236}">
                  <a16:creationId xmlns:a16="http://schemas.microsoft.com/office/drawing/2014/main" id="{769F3F03-F38A-4E21-90CD-E712608B474F}"/>
                </a:ext>
              </a:extLst>
            </p:cNvPr>
            <p:cNvSpPr txBox="1"/>
            <p:nvPr/>
          </p:nvSpPr>
          <p:spPr>
            <a:xfrm>
              <a:off x="2395158" y="456297"/>
              <a:ext cx="829174"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200">
                  <a:latin typeface="Times"/>
                  <a:ea typeface="Times"/>
                  <a:cs typeface="Times"/>
                  <a:sym typeface="Times"/>
                </a:defRPr>
              </a:lvl1pPr>
            </a:lstStyle>
            <a:p>
              <a:r>
                <a:rPr sz="2000">
                  <a:latin typeface="+mn-lt"/>
                  <a:cs typeface="Arial" panose="020B0604020202020204" pitchFamily="34" charset="0"/>
                </a:rPr>
                <a:t>Believer</a:t>
              </a:r>
            </a:p>
          </p:txBody>
        </p:sp>
        <p:sp>
          <p:nvSpPr>
            <p:cNvPr id="19" name="Text Box 6">
              <a:extLst>
                <a:ext uri="{FF2B5EF4-FFF2-40B4-BE49-F238E27FC236}">
                  <a16:creationId xmlns:a16="http://schemas.microsoft.com/office/drawing/2014/main" id="{464F0E1B-5ABD-4258-93E3-FF970A993C9C}"/>
                </a:ext>
              </a:extLst>
            </p:cNvPr>
            <p:cNvSpPr txBox="1"/>
            <p:nvPr/>
          </p:nvSpPr>
          <p:spPr>
            <a:xfrm>
              <a:off x="1265383" y="1043586"/>
              <a:ext cx="762900"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2000">
                  <a:latin typeface="+mn-lt"/>
                  <a:cs typeface="Arial" panose="020B0604020202020204" pitchFamily="34" charset="0"/>
                </a:rPr>
                <a:t>Pro text</a:t>
              </a:r>
              <a:endParaRPr sz="2000">
                <a:solidFill>
                  <a:srgbClr val="FFF41E"/>
                </a:solidFill>
                <a:latin typeface="+mn-lt"/>
                <a:ea typeface="Comic Sans MS"/>
                <a:cs typeface="Comic Sans MS"/>
                <a:sym typeface="Comic Sans MS"/>
              </a:endParaRPr>
            </a:p>
          </p:txBody>
        </p:sp>
        <p:sp>
          <p:nvSpPr>
            <p:cNvPr id="20" name="Text Box 7">
              <a:extLst>
                <a:ext uri="{FF2B5EF4-FFF2-40B4-BE49-F238E27FC236}">
                  <a16:creationId xmlns:a16="http://schemas.microsoft.com/office/drawing/2014/main" id="{EC3CD267-A745-4ECF-A508-0AD1E37E12A8}"/>
                </a:ext>
              </a:extLst>
            </p:cNvPr>
            <p:cNvSpPr txBox="1"/>
            <p:nvPr/>
          </p:nvSpPr>
          <p:spPr>
            <a:xfrm>
              <a:off x="725898" y="1656212"/>
              <a:ext cx="820905" cy="4969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200">
                  <a:latin typeface="Times"/>
                  <a:ea typeface="Times"/>
                  <a:cs typeface="Times"/>
                  <a:sym typeface="Times"/>
                </a:defRPr>
              </a:lvl1pPr>
            </a:lstStyle>
            <a:p>
              <a:r>
                <a:rPr sz="1600">
                  <a:latin typeface="+mn-lt"/>
                  <a:cs typeface="Arial" panose="020B0604020202020204" pitchFamily="34" charset="0"/>
                </a:rPr>
                <a:t>Text position</a:t>
              </a:r>
            </a:p>
          </p:txBody>
        </p:sp>
        <p:sp>
          <p:nvSpPr>
            <p:cNvPr id="21" name="Rectangle 9">
              <a:extLst>
                <a:ext uri="{FF2B5EF4-FFF2-40B4-BE49-F238E27FC236}">
                  <a16:creationId xmlns:a16="http://schemas.microsoft.com/office/drawing/2014/main" id="{CA8EBBD7-98A6-4D0C-ABA8-F996A96F9D19}"/>
                </a:ext>
              </a:extLst>
            </p:cNvPr>
            <p:cNvSpPr/>
            <p:nvPr/>
          </p:nvSpPr>
          <p:spPr>
            <a:xfrm>
              <a:off x="2040623" y="768709"/>
              <a:ext cx="2997198" cy="2250493"/>
            </a:xfrm>
            <a:prstGeom prst="rect">
              <a:avLst/>
            </a:prstGeom>
            <a:noFill/>
            <a:ln w="19050" cap="flat">
              <a:solidFill>
                <a:srgbClr val="000000"/>
              </a:solidFill>
              <a:prstDash val="solid"/>
              <a:miter lim="800000"/>
            </a:ln>
            <a:effectLst/>
          </p:spPr>
          <p:txBody>
            <a:bodyPr wrap="square" lIns="45719" tIns="45719" rIns="45719" bIns="45719" numCol="1" anchor="ctr">
              <a:noAutofit/>
            </a:bodyPr>
            <a:lstStyle/>
            <a:p>
              <a:pPr>
                <a:defRPr sz="2200">
                  <a:latin typeface="Times"/>
                  <a:ea typeface="Times"/>
                  <a:cs typeface="Times"/>
                  <a:sym typeface="Times"/>
                </a:defRPr>
              </a:pPr>
              <a:endParaRPr sz="1800">
                <a:latin typeface="+mn-lt"/>
                <a:cs typeface="Arial" panose="020B0604020202020204" pitchFamily="34" charset="0"/>
              </a:endParaRPr>
            </a:p>
          </p:txBody>
        </p:sp>
        <p:sp>
          <p:nvSpPr>
            <p:cNvPr id="22" name="Line 9">
              <a:extLst>
                <a:ext uri="{FF2B5EF4-FFF2-40B4-BE49-F238E27FC236}">
                  <a16:creationId xmlns:a16="http://schemas.microsoft.com/office/drawing/2014/main" id="{12B32A34-A291-4C58-9D6A-D1D42AFB1AFD}"/>
                </a:ext>
              </a:extLst>
            </p:cNvPr>
            <p:cNvSpPr/>
            <p:nvPr/>
          </p:nvSpPr>
          <p:spPr>
            <a:xfrm>
              <a:off x="2040623" y="1881281"/>
              <a:ext cx="2997198" cy="12675"/>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sz="1200">
                <a:latin typeface="+mn-lt"/>
              </a:endParaRPr>
            </a:p>
          </p:txBody>
        </p:sp>
        <p:sp>
          <p:nvSpPr>
            <p:cNvPr id="23" name="Line 11">
              <a:extLst>
                <a:ext uri="{FF2B5EF4-FFF2-40B4-BE49-F238E27FC236}">
                  <a16:creationId xmlns:a16="http://schemas.microsoft.com/office/drawing/2014/main" id="{E093A244-84A8-431A-90B0-B485F11464AA}"/>
                </a:ext>
              </a:extLst>
            </p:cNvPr>
            <p:cNvSpPr/>
            <p:nvPr/>
          </p:nvSpPr>
          <p:spPr>
            <a:xfrm flipH="1">
              <a:off x="3577449" y="758936"/>
              <a:ext cx="0" cy="2260267"/>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sz="1200">
                <a:latin typeface="+mn-lt"/>
              </a:endParaRPr>
            </a:p>
          </p:txBody>
        </p:sp>
        <p:sp>
          <p:nvSpPr>
            <p:cNvPr id="25" name="Text Box 13">
              <a:extLst>
                <a:ext uri="{FF2B5EF4-FFF2-40B4-BE49-F238E27FC236}">
                  <a16:creationId xmlns:a16="http://schemas.microsoft.com/office/drawing/2014/main" id="{018ED121-8519-4B65-A661-B5EA88F6DFF8}"/>
                </a:ext>
              </a:extLst>
            </p:cNvPr>
            <p:cNvSpPr txBox="1"/>
            <p:nvPr/>
          </p:nvSpPr>
          <p:spPr>
            <a:xfrm>
              <a:off x="3582023" y="1074351"/>
              <a:ext cx="1448069" cy="5492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1800">
                  <a:latin typeface="+mn-lt"/>
                  <a:cs typeface="Arial" panose="020B0604020202020204" pitchFamily="34" charset="0"/>
                </a:rPr>
                <a:t>Belief</a:t>
              </a:r>
              <a:endParaRPr sz="1800">
                <a:solidFill>
                  <a:srgbClr val="FFF41E"/>
                </a:solidFill>
                <a:latin typeface="+mn-lt"/>
                <a:ea typeface="Comic Sans MS"/>
                <a:cs typeface="Comic Sans MS"/>
                <a:sym typeface="Comic Sans MS"/>
              </a:endParaRPr>
            </a:p>
            <a:p>
              <a:pPr algn="ctr">
                <a:defRPr sz="2200" u="sng">
                  <a:latin typeface="Times"/>
                  <a:ea typeface="Times"/>
                  <a:cs typeface="Times"/>
                  <a:sym typeface="Times"/>
                </a:defRPr>
              </a:pPr>
              <a:r>
                <a:rPr lang="en-US" sz="1800">
                  <a:latin typeface="+mn-lt"/>
                  <a:cs typeface="Arial" panose="020B0604020202020204" pitchFamily="34" charset="0"/>
                </a:rPr>
                <a:t>I</a:t>
              </a:r>
              <a:r>
                <a:rPr sz="1800">
                  <a:latin typeface="+mn-lt"/>
                  <a:cs typeface="Arial" panose="020B0604020202020204" pitchFamily="34" charset="0"/>
                </a:rPr>
                <a:t>n</a:t>
              </a:r>
              <a:r>
                <a:rPr sz="1800" u="none">
                  <a:latin typeface="+mn-lt"/>
                  <a:cs typeface="Arial" panose="020B0604020202020204" pitchFamily="34" charset="0"/>
                </a:rPr>
                <a:t>consistent</a:t>
              </a:r>
              <a:endParaRPr lang="en-US" sz="1800" u="none">
                <a:latin typeface="+mn-lt"/>
                <a:cs typeface="Arial" panose="020B0604020202020204" pitchFamily="34" charset="0"/>
              </a:endParaRPr>
            </a:p>
          </p:txBody>
        </p:sp>
        <p:sp>
          <p:nvSpPr>
            <p:cNvPr id="15" name="Text Box 5">
              <a:extLst>
                <a:ext uri="{FF2B5EF4-FFF2-40B4-BE49-F238E27FC236}">
                  <a16:creationId xmlns:a16="http://schemas.microsoft.com/office/drawing/2014/main" id="{0319D870-D88E-B848-A070-EE9624A50834}"/>
                </a:ext>
              </a:extLst>
            </p:cNvPr>
            <p:cNvSpPr txBox="1"/>
            <p:nvPr/>
          </p:nvSpPr>
          <p:spPr>
            <a:xfrm>
              <a:off x="3731991" y="459900"/>
              <a:ext cx="1107910"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200">
                  <a:latin typeface="Times"/>
                  <a:ea typeface="Times"/>
                  <a:cs typeface="Times"/>
                  <a:sym typeface="Times"/>
                </a:defRPr>
              </a:lvl1pPr>
            </a:lstStyle>
            <a:p>
              <a:r>
                <a:rPr lang="en-US" sz="2000">
                  <a:latin typeface="+mn-lt"/>
                  <a:cs typeface="Arial" panose="020B0604020202020204" pitchFamily="34" charset="0"/>
                </a:rPr>
                <a:t>Disb</a:t>
              </a:r>
              <a:r>
                <a:rPr sz="2000">
                  <a:latin typeface="+mn-lt"/>
                  <a:cs typeface="Arial" panose="020B0604020202020204" pitchFamily="34" charset="0"/>
                </a:rPr>
                <a:t>eliever</a:t>
              </a:r>
            </a:p>
          </p:txBody>
        </p:sp>
        <p:sp>
          <p:nvSpPr>
            <p:cNvPr id="26" name="Text Box 6">
              <a:extLst>
                <a:ext uri="{FF2B5EF4-FFF2-40B4-BE49-F238E27FC236}">
                  <a16:creationId xmlns:a16="http://schemas.microsoft.com/office/drawing/2014/main" id="{D74CF040-B61D-134F-BFF3-490F99C9197B}"/>
                </a:ext>
              </a:extLst>
            </p:cNvPr>
            <p:cNvSpPr txBox="1"/>
            <p:nvPr/>
          </p:nvSpPr>
          <p:spPr>
            <a:xfrm>
              <a:off x="1265383" y="2164223"/>
              <a:ext cx="762900"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lang="en-US" sz="2000">
                  <a:latin typeface="+mn-lt"/>
                  <a:cs typeface="Arial" panose="020B0604020202020204" pitchFamily="34" charset="0"/>
                </a:rPr>
                <a:t>Con</a:t>
              </a:r>
              <a:r>
                <a:rPr sz="2000">
                  <a:latin typeface="+mn-lt"/>
                  <a:cs typeface="Arial" panose="020B0604020202020204" pitchFamily="34" charset="0"/>
                </a:rPr>
                <a:t> text</a:t>
              </a:r>
              <a:endParaRPr sz="2000">
                <a:solidFill>
                  <a:srgbClr val="FFF41E"/>
                </a:solidFill>
                <a:latin typeface="+mn-lt"/>
                <a:ea typeface="Comic Sans MS"/>
                <a:cs typeface="Comic Sans MS"/>
                <a:sym typeface="Comic Sans MS"/>
              </a:endParaRPr>
            </a:p>
          </p:txBody>
        </p:sp>
        <p:sp>
          <p:nvSpPr>
            <p:cNvPr id="27" name="Text Box 13">
              <a:extLst>
                <a:ext uri="{FF2B5EF4-FFF2-40B4-BE49-F238E27FC236}">
                  <a16:creationId xmlns:a16="http://schemas.microsoft.com/office/drawing/2014/main" id="{94480432-15C2-C743-A6A2-D89DA15F6923}"/>
                </a:ext>
              </a:extLst>
            </p:cNvPr>
            <p:cNvSpPr txBox="1"/>
            <p:nvPr/>
          </p:nvSpPr>
          <p:spPr>
            <a:xfrm>
              <a:off x="3589748" y="2190377"/>
              <a:ext cx="1448072" cy="5492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solidFill>
                    <a:srgbClr val="FF0000"/>
                  </a:solidFill>
                  <a:latin typeface="Times"/>
                  <a:ea typeface="Times"/>
                  <a:cs typeface="Times"/>
                  <a:sym typeface="Times"/>
                </a:defRPr>
              </a:pPr>
              <a:r>
                <a:rPr lang="en-US" sz="1800">
                  <a:solidFill>
                    <a:schemeClr val="tx1"/>
                  </a:solidFill>
                  <a:latin typeface="+mn-lt"/>
                  <a:cs typeface="Arial" panose="020B0604020202020204" pitchFamily="34" charset="0"/>
                </a:rPr>
                <a:t>Belief</a:t>
              </a:r>
              <a:r>
                <a:rPr lang="en-US" sz="1800">
                  <a:latin typeface="+mn-lt"/>
                  <a:cs typeface="Arial" panose="020B0604020202020204" pitchFamily="34" charset="0"/>
                </a:rPr>
                <a:t> </a:t>
              </a:r>
            </a:p>
            <a:p>
              <a:pPr algn="ctr">
                <a:defRPr sz="2200">
                  <a:solidFill>
                    <a:srgbClr val="FF0000"/>
                  </a:solidFill>
                  <a:latin typeface="Times"/>
                  <a:ea typeface="Times"/>
                  <a:cs typeface="Times"/>
                  <a:sym typeface="Times"/>
                </a:defRPr>
              </a:pPr>
              <a:r>
                <a:rPr lang="en-US" sz="1800">
                  <a:latin typeface="+mn-lt"/>
                  <a:cs typeface="Arial" panose="020B0604020202020204" pitchFamily="34" charset="0"/>
                </a:rPr>
                <a:t>Consistent</a:t>
              </a:r>
            </a:p>
          </p:txBody>
        </p:sp>
        <p:sp>
          <p:nvSpPr>
            <p:cNvPr id="28" name="Text Box 13">
              <a:extLst>
                <a:ext uri="{FF2B5EF4-FFF2-40B4-BE49-F238E27FC236}">
                  <a16:creationId xmlns:a16="http://schemas.microsoft.com/office/drawing/2014/main" id="{3BED7BA0-012A-3B41-8122-F80742FDF643}"/>
                </a:ext>
              </a:extLst>
            </p:cNvPr>
            <p:cNvSpPr txBox="1"/>
            <p:nvPr/>
          </p:nvSpPr>
          <p:spPr>
            <a:xfrm>
              <a:off x="2045196" y="1069740"/>
              <a:ext cx="1529097" cy="5492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solidFill>
                    <a:srgbClr val="FF0000"/>
                  </a:solidFill>
                  <a:latin typeface="Times"/>
                  <a:ea typeface="Times"/>
                  <a:cs typeface="Times"/>
                  <a:sym typeface="Times"/>
                </a:defRPr>
              </a:pPr>
              <a:r>
                <a:rPr lang="en-US" sz="1800">
                  <a:solidFill>
                    <a:schemeClr val="tx1"/>
                  </a:solidFill>
                  <a:latin typeface="+mn-lt"/>
                  <a:cs typeface="Arial" panose="020B0604020202020204" pitchFamily="34" charset="0"/>
                </a:rPr>
                <a:t>Belief</a:t>
              </a:r>
              <a:r>
                <a:rPr lang="en-US" sz="1800">
                  <a:latin typeface="+mn-lt"/>
                  <a:cs typeface="Arial" panose="020B0604020202020204" pitchFamily="34" charset="0"/>
                </a:rPr>
                <a:t> </a:t>
              </a:r>
            </a:p>
            <a:p>
              <a:pPr algn="ctr">
                <a:defRPr sz="2200">
                  <a:solidFill>
                    <a:srgbClr val="FF0000"/>
                  </a:solidFill>
                  <a:latin typeface="Times"/>
                  <a:ea typeface="Times"/>
                  <a:cs typeface="Times"/>
                  <a:sym typeface="Times"/>
                </a:defRPr>
              </a:pPr>
              <a:r>
                <a:rPr lang="en-US" sz="1800">
                  <a:latin typeface="+mn-lt"/>
                  <a:cs typeface="Arial" panose="020B0604020202020204" pitchFamily="34" charset="0"/>
                </a:rPr>
                <a:t>Consistent</a:t>
              </a:r>
            </a:p>
          </p:txBody>
        </p:sp>
        <p:sp>
          <p:nvSpPr>
            <p:cNvPr id="29" name="Text Box 13">
              <a:extLst>
                <a:ext uri="{FF2B5EF4-FFF2-40B4-BE49-F238E27FC236}">
                  <a16:creationId xmlns:a16="http://schemas.microsoft.com/office/drawing/2014/main" id="{20EC8405-7EA0-3D47-89C0-694FC9BC7690}"/>
                </a:ext>
              </a:extLst>
            </p:cNvPr>
            <p:cNvSpPr txBox="1"/>
            <p:nvPr/>
          </p:nvSpPr>
          <p:spPr>
            <a:xfrm>
              <a:off x="2045320" y="2201324"/>
              <a:ext cx="1541400" cy="5492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1800">
                  <a:latin typeface="+mn-lt"/>
                  <a:cs typeface="Arial" panose="020B0604020202020204" pitchFamily="34" charset="0"/>
                </a:rPr>
                <a:t>Belief</a:t>
              </a:r>
              <a:endParaRPr sz="1800">
                <a:solidFill>
                  <a:srgbClr val="FFF41E"/>
                </a:solidFill>
                <a:latin typeface="+mn-lt"/>
                <a:ea typeface="Comic Sans MS"/>
                <a:cs typeface="Comic Sans MS"/>
                <a:sym typeface="Comic Sans MS"/>
              </a:endParaRPr>
            </a:p>
            <a:p>
              <a:pPr algn="ctr">
                <a:defRPr sz="2200" u="sng">
                  <a:latin typeface="Times"/>
                  <a:ea typeface="Times"/>
                  <a:cs typeface="Times"/>
                  <a:sym typeface="Times"/>
                </a:defRPr>
              </a:pPr>
              <a:r>
                <a:rPr lang="en-US" sz="1800">
                  <a:latin typeface="+mn-lt"/>
                  <a:cs typeface="Arial" panose="020B0604020202020204" pitchFamily="34" charset="0"/>
                </a:rPr>
                <a:t>I</a:t>
              </a:r>
              <a:r>
                <a:rPr sz="1800">
                  <a:latin typeface="+mn-lt"/>
                  <a:cs typeface="Arial" panose="020B0604020202020204" pitchFamily="34" charset="0"/>
                </a:rPr>
                <a:t>n</a:t>
              </a:r>
              <a:r>
                <a:rPr sz="1800" u="none">
                  <a:latin typeface="+mn-lt"/>
                  <a:cs typeface="Arial" panose="020B0604020202020204" pitchFamily="34" charset="0"/>
                </a:rPr>
                <a:t>consistent</a:t>
              </a:r>
              <a:endParaRPr lang="en-US" sz="1800" u="none">
                <a:latin typeface="+mn-lt"/>
                <a:cs typeface="Arial" panose="020B0604020202020204" pitchFamily="34" charset="0"/>
              </a:endParaRPr>
            </a:p>
          </p:txBody>
        </p:sp>
      </p:grpSp>
      <p:sp>
        <p:nvSpPr>
          <p:cNvPr id="24" name="TextBox 3">
            <a:extLst>
              <a:ext uri="{FF2B5EF4-FFF2-40B4-BE49-F238E27FC236}">
                <a16:creationId xmlns:a16="http://schemas.microsoft.com/office/drawing/2014/main" id="{7277EF3F-714B-5E45-9DF7-3564645A0E4A}"/>
              </a:ext>
            </a:extLst>
          </p:cNvPr>
          <p:cNvSpPr txBox="1"/>
          <p:nvPr/>
        </p:nvSpPr>
        <p:spPr>
          <a:xfrm>
            <a:off x="5804069" y="1681558"/>
            <a:ext cx="3105755" cy="203132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34950" indent="-234950">
              <a:defRPr sz="2400">
                <a:latin typeface="Times"/>
                <a:ea typeface="Times"/>
                <a:cs typeface="Times"/>
                <a:sym typeface="Times"/>
              </a:defRPr>
            </a:pPr>
            <a:r>
              <a:rPr sz="1800">
                <a:latin typeface="+mn-lt"/>
                <a:cs typeface="Arial" panose="020B0604020202020204" pitchFamily="34" charset="0"/>
              </a:rPr>
              <a:t>Materials:</a:t>
            </a:r>
          </a:p>
          <a:p>
            <a:pPr marL="234950" indent="-234950">
              <a:defRPr sz="2400">
                <a:latin typeface="Times"/>
                <a:ea typeface="Times"/>
                <a:cs typeface="Times"/>
                <a:sym typeface="Times"/>
              </a:defRPr>
            </a:pPr>
            <a:r>
              <a:rPr sz="1800">
                <a:latin typeface="+mn-lt"/>
                <a:cs typeface="Arial" panose="020B0604020202020204" pitchFamily="34" charset="0"/>
              </a:rPr>
              <a:t>“Pro text” – Argues </a:t>
            </a:r>
            <a:r>
              <a:rPr lang="en-US" sz="1800">
                <a:latin typeface="+mn-lt"/>
                <a:cs typeface="Arial" panose="020B0604020202020204" pitchFamily="34" charset="0"/>
              </a:rPr>
              <a:t>gun control</a:t>
            </a:r>
            <a:r>
              <a:rPr sz="1800">
                <a:latin typeface="+mn-lt"/>
                <a:cs typeface="Arial" panose="020B0604020202020204" pitchFamily="34" charset="0"/>
              </a:rPr>
              <a:t> is effective.</a:t>
            </a:r>
          </a:p>
          <a:p>
            <a:pPr marL="234950" indent="-234950">
              <a:defRPr sz="2400">
                <a:latin typeface="Times"/>
                <a:ea typeface="Times"/>
                <a:cs typeface="Times"/>
                <a:sym typeface="Times"/>
              </a:defRPr>
            </a:pPr>
            <a:r>
              <a:rPr sz="1800">
                <a:latin typeface="+mn-lt"/>
                <a:cs typeface="Arial" panose="020B0604020202020204" pitchFamily="34" charset="0"/>
              </a:rPr>
              <a:t>	</a:t>
            </a:r>
          </a:p>
          <a:p>
            <a:pPr marL="234950" indent="-234950">
              <a:defRPr sz="2400">
                <a:latin typeface="Times"/>
                <a:ea typeface="Times"/>
                <a:cs typeface="Times"/>
                <a:sym typeface="Times"/>
              </a:defRPr>
            </a:pPr>
            <a:r>
              <a:rPr sz="1800">
                <a:latin typeface="+mn-lt"/>
                <a:cs typeface="Arial" panose="020B0604020202020204" pitchFamily="34" charset="0"/>
              </a:rPr>
              <a:t>“Con text”</a:t>
            </a:r>
            <a:r>
              <a:rPr lang="en-US" sz="1800">
                <a:latin typeface="+mn-lt"/>
                <a:cs typeface="Arial" panose="020B0604020202020204" pitchFamily="34" charset="0"/>
              </a:rPr>
              <a:t> –</a:t>
            </a:r>
            <a:r>
              <a:rPr sz="1800">
                <a:latin typeface="+mn-lt"/>
                <a:cs typeface="Arial" panose="020B0604020202020204" pitchFamily="34" charset="0"/>
              </a:rPr>
              <a:t> Argues </a:t>
            </a:r>
            <a:r>
              <a:rPr lang="en-US" sz="1800">
                <a:latin typeface="+mn-lt"/>
                <a:cs typeface="Arial" panose="020B0604020202020204" pitchFamily="34" charset="0"/>
              </a:rPr>
              <a:t>gun control</a:t>
            </a:r>
            <a:r>
              <a:rPr sz="1800">
                <a:latin typeface="+mn-lt"/>
                <a:cs typeface="Arial" panose="020B0604020202020204" pitchFamily="34" charset="0"/>
              </a:rPr>
              <a:t> is </a:t>
            </a:r>
            <a:r>
              <a:rPr sz="1800" u="sng">
                <a:latin typeface="+mn-lt"/>
                <a:cs typeface="Arial" panose="020B0604020202020204" pitchFamily="34" charset="0"/>
              </a:rPr>
              <a:t>not</a:t>
            </a:r>
            <a:r>
              <a:rPr sz="1800">
                <a:latin typeface="+mn-lt"/>
                <a:cs typeface="Arial" panose="020B0604020202020204" pitchFamily="34" charset="0"/>
              </a:rPr>
              <a:t> effective.</a:t>
            </a:r>
          </a:p>
          <a:p>
            <a:pPr marL="234950" indent="-234950">
              <a:defRPr sz="2400">
                <a:latin typeface="Times"/>
                <a:ea typeface="Times"/>
                <a:cs typeface="Times"/>
                <a:sym typeface="Times"/>
              </a:defRPr>
            </a:pPr>
            <a:r>
              <a:rPr sz="1800">
                <a:latin typeface="+mn-lt"/>
                <a:cs typeface="Arial" panose="020B0604020202020204" pitchFamily="34" charset="0"/>
              </a:rPr>
              <a:t>	</a:t>
            </a:r>
          </a:p>
        </p:txBody>
      </p:sp>
    </p:spTree>
    <p:extLst>
      <p:ext uri="{BB962C8B-B14F-4D97-AF65-F5344CB8AC3E}">
        <p14:creationId xmlns:p14="http://schemas.microsoft.com/office/powerpoint/2010/main" val="358882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40489"/>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a:ln>
                  <a:noFill/>
                </a:ln>
                <a:solidFill>
                  <a:srgbClr val="262626"/>
                </a:solidFill>
                <a:effectLst/>
                <a:uLnTx/>
                <a:uFillTx/>
                <a:latin typeface="+mj-lt"/>
                <a:cs typeface="Arial" panose="020B0604020202020204" pitchFamily="34" charset="0"/>
                <a:sym typeface="Times"/>
              </a:rPr>
              <a:t>Methods - Procedure</a:t>
            </a:r>
          </a:p>
        </p:txBody>
      </p:sp>
      <p:sp>
        <p:nvSpPr>
          <p:cNvPr id="2" name="TextBox 1">
            <a:extLst>
              <a:ext uri="{FF2B5EF4-FFF2-40B4-BE49-F238E27FC236}">
                <a16:creationId xmlns:a16="http://schemas.microsoft.com/office/drawing/2014/main" id="{25152EA1-6A2C-B245-AC6C-16F05C77AD3C}"/>
              </a:ext>
            </a:extLst>
          </p:cNvPr>
          <p:cNvSpPr txBox="1"/>
          <p:nvPr/>
        </p:nvSpPr>
        <p:spPr>
          <a:xfrm>
            <a:off x="386576" y="1066074"/>
            <a:ext cx="1360449" cy="523220"/>
          </a:xfrm>
          <a:prstGeom prst="rect">
            <a:avLst/>
          </a:prstGeom>
          <a:noFill/>
        </p:spPr>
        <p:txBody>
          <a:bodyPr wrap="square" rtlCol="0">
            <a:spAutoFit/>
          </a:bodyPr>
          <a:lstStyle/>
          <a:p>
            <a:pPr algn="ctr"/>
            <a:r>
              <a:rPr lang="en-US" dirty="0">
                <a:latin typeface="+mn-lt"/>
              </a:rPr>
              <a:t>Prescreening Survey</a:t>
            </a:r>
          </a:p>
        </p:txBody>
      </p:sp>
      <p:sp>
        <p:nvSpPr>
          <p:cNvPr id="7" name="TextBox 6">
            <a:extLst>
              <a:ext uri="{FF2B5EF4-FFF2-40B4-BE49-F238E27FC236}">
                <a16:creationId xmlns:a16="http://schemas.microsoft.com/office/drawing/2014/main" id="{566A2584-9E7F-F84F-AA37-25FFA534B034}"/>
              </a:ext>
            </a:extLst>
          </p:cNvPr>
          <p:cNvSpPr txBox="1"/>
          <p:nvPr/>
        </p:nvSpPr>
        <p:spPr>
          <a:xfrm>
            <a:off x="386575" y="3142101"/>
            <a:ext cx="1360449" cy="307777"/>
          </a:xfrm>
          <a:prstGeom prst="rect">
            <a:avLst/>
          </a:prstGeom>
          <a:noFill/>
        </p:spPr>
        <p:txBody>
          <a:bodyPr wrap="square" rtlCol="0">
            <a:spAutoFit/>
          </a:bodyPr>
          <a:lstStyle/>
          <a:p>
            <a:pPr algn="ctr"/>
            <a:r>
              <a:rPr lang="en-US" dirty="0">
                <a:latin typeface="+mn-lt"/>
              </a:rPr>
              <a:t>Experiment</a:t>
            </a:r>
          </a:p>
        </p:txBody>
      </p:sp>
      <p:sp>
        <p:nvSpPr>
          <p:cNvPr id="9" name="TextBox 8">
            <a:extLst>
              <a:ext uri="{FF2B5EF4-FFF2-40B4-BE49-F238E27FC236}">
                <a16:creationId xmlns:a16="http://schemas.microsoft.com/office/drawing/2014/main" id="{209F45F8-96D3-AD49-A7E9-6D7BBECC142A}"/>
              </a:ext>
            </a:extLst>
          </p:cNvPr>
          <p:cNvSpPr txBox="1"/>
          <p:nvPr/>
        </p:nvSpPr>
        <p:spPr>
          <a:xfrm>
            <a:off x="1076886" y="1618177"/>
            <a:ext cx="1665250" cy="276999"/>
          </a:xfrm>
          <a:prstGeom prst="rect">
            <a:avLst/>
          </a:prstGeom>
          <a:noFill/>
        </p:spPr>
        <p:txBody>
          <a:bodyPr wrap="square" rtlCol="0">
            <a:spAutoFit/>
          </a:bodyPr>
          <a:lstStyle/>
          <a:p>
            <a:pPr algn="ctr"/>
            <a:r>
              <a:rPr lang="en-US" sz="1200" dirty="0">
                <a:latin typeface="+mn-lt"/>
              </a:rPr>
              <a:t>(1-3 month delay)</a:t>
            </a:r>
          </a:p>
        </p:txBody>
      </p:sp>
      <p:sp>
        <p:nvSpPr>
          <p:cNvPr id="10" name="Left Bracket 9">
            <a:extLst>
              <a:ext uri="{FF2B5EF4-FFF2-40B4-BE49-F238E27FC236}">
                <a16:creationId xmlns:a16="http://schemas.microsoft.com/office/drawing/2014/main" id="{D9FF6CEB-379B-AF44-B42B-8F75BD1313BB}"/>
              </a:ext>
            </a:extLst>
          </p:cNvPr>
          <p:cNvSpPr/>
          <p:nvPr/>
        </p:nvSpPr>
        <p:spPr>
          <a:xfrm>
            <a:off x="1747024" y="1099227"/>
            <a:ext cx="162487" cy="437258"/>
          </a:xfrm>
          <a:prstGeom prst="leftBracket">
            <a:avLst/>
          </a:prstGeom>
          <a:noFill/>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E45ADE0F-2322-7C42-BDD3-F2486D0FCCC1}"/>
              </a:ext>
            </a:extLst>
          </p:cNvPr>
          <p:cNvSpPr/>
          <p:nvPr/>
        </p:nvSpPr>
        <p:spPr>
          <a:xfrm>
            <a:off x="1747024" y="1976869"/>
            <a:ext cx="162487" cy="2946018"/>
          </a:xfrm>
          <a:prstGeom prst="leftBracket">
            <a:avLst/>
          </a:prstGeom>
          <a:noFill/>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08535B8-D062-BC45-B277-999731DF6F34}"/>
              </a:ext>
            </a:extLst>
          </p:cNvPr>
          <p:cNvSpPr txBox="1"/>
          <p:nvPr/>
        </p:nvSpPr>
        <p:spPr>
          <a:xfrm>
            <a:off x="4324281" y="2954110"/>
            <a:ext cx="2018373"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No Belief Verification</a:t>
            </a:r>
          </a:p>
        </p:txBody>
      </p:sp>
      <p:sp>
        <p:nvSpPr>
          <p:cNvPr id="13" name="TextBox 12">
            <a:extLst>
              <a:ext uri="{FF2B5EF4-FFF2-40B4-BE49-F238E27FC236}">
                <a16:creationId xmlns:a16="http://schemas.microsoft.com/office/drawing/2014/main" id="{A95909C5-D0D5-1F45-8A62-88CA00126FAB}"/>
              </a:ext>
            </a:extLst>
          </p:cNvPr>
          <p:cNvSpPr txBox="1"/>
          <p:nvPr/>
        </p:nvSpPr>
        <p:spPr>
          <a:xfrm>
            <a:off x="6739052" y="2937865"/>
            <a:ext cx="2018373"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True Belief Verification</a:t>
            </a:r>
          </a:p>
        </p:txBody>
      </p:sp>
      <p:sp>
        <p:nvSpPr>
          <p:cNvPr id="14" name="TextBox 13">
            <a:extLst>
              <a:ext uri="{FF2B5EF4-FFF2-40B4-BE49-F238E27FC236}">
                <a16:creationId xmlns:a16="http://schemas.microsoft.com/office/drawing/2014/main" id="{BA58EC61-4AC8-8A4E-A3E8-44C14F720A87}"/>
              </a:ext>
            </a:extLst>
          </p:cNvPr>
          <p:cNvSpPr txBox="1"/>
          <p:nvPr/>
        </p:nvSpPr>
        <p:spPr>
          <a:xfrm>
            <a:off x="1828801" y="2937865"/>
            <a:ext cx="2099084"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False Belief Verification</a:t>
            </a:r>
          </a:p>
        </p:txBody>
      </p:sp>
      <p:sp>
        <p:nvSpPr>
          <p:cNvPr id="15" name="TextBox 14">
            <a:extLst>
              <a:ext uri="{FF2B5EF4-FFF2-40B4-BE49-F238E27FC236}">
                <a16:creationId xmlns:a16="http://schemas.microsoft.com/office/drawing/2014/main" id="{D5744518-6566-6A41-926D-7FE58D2EB652}"/>
              </a:ext>
            </a:extLst>
          </p:cNvPr>
          <p:cNvSpPr txBox="1"/>
          <p:nvPr/>
        </p:nvSpPr>
        <p:spPr>
          <a:xfrm>
            <a:off x="3641537" y="1971337"/>
            <a:ext cx="3383863"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Read Belief Consistent/Inconsistent Text</a:t>
            </a:r>
          </a:p>
        </p:txBody>
      </p:sp>
      <p:sp>
        <p:nvSpPr>
          <p:cNvPr id="16" name="TextBox 15">
            <a:extLst>
              <a:ext uri="{FF2B5EF4-FFF2-40B4-BE49-F238E27FC236}">
                <a16:creationId xmlns:a16="http://schemas.microsoft.com/office/drawing/2014/main" id="{8BA62443-AF29-3043-9E92-F195576558CE}"/>
              </a:ext>
            </a:extLst>
          </p:cNvPr>
          <p:cNvSpPr txBox="1"/>
          <p:nvPr/>
        </p:nvSpPr>
        <p:spPr>
          <a:xfrm>
            <a:off x="4380040" y="1173795"/>
            <a:ext cx="1906857"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Report Initial Beliefs</a:t>
            </a:r>
          </a:p>
        </p:txBody>
      </p:sp>
      <p:sp>
        <p:nvSpPr>
          <p:cNvPr id="17" name="TextBox 16">
            <a:extLst>
              <a:ext uri="{FF2B5EF4-FFF2-40B4-BE49-F238E27FC236}">
                <a16:creationId xmlns:a16="http://schemas.microsoft.com/office/drawing/2014/main" id="{78FB16C1-183C-CE4F-BBFB-9E8F6B40F4A3}"/>
              </a:ext>
            </a:extLst>
          </p:cNvPr>
          <p:cNvSpPr txBox="1"/>
          <p:nvPr/>
        </p:nvSpPr>
        <p:spPr>
          <a:xfrm>
            <a:off x="4403864" y="3936883"/>
            <a:ext cx="1859205"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Report Current Belief</a:t>
            </a:r>
          </a:p>
        </p:txBody>
      </p:sp>
      <p:sp>
        <p:nvSpPr>
          <p:cNvPr id="18" name="TextBox 17">
            <a:extLst>
              <a:ext uri="{FF2B5EF4-FFF2-40B4-BE49-F238E27FC236}">
                <a16:creationId xmlns:a16="http://schemas.microsoft.com/office/drawing/2014/main" id="{12B8A490-4289-2B41-A94A-77045197BFB9}"/>
              </a:ext>
            </a:extLst>
          </p:cNvPr>
          <p:cNvSpPr txBox="1"/>
          <p:nvPr/>
        </p:nvSpPr>
        <p:spPr>
          <a:xfrm>
            <a:off x="4651116" y="4731399"/>
            <a:ext cx="1360449" cy="30777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Write Essay</a:t>
            </a:r>
          </a:p>
        </p:txBody>
      </p:sp>
      <p:sp>
        <p:nvSpPr>
          <p:cNvPr id="5" name="Down Arrow 4">
            <a:extLst>
              <a:ext uri="{FF2B5EF4-FFF2-40B4-BE49-F238E27FC236}">
                <a16:creationId xmlns:a16="http://schemas.microsoft.com/office/drawing/2014/main" id="{0CFB07FD-1215-704D-A838-ADCDF0AE9DC6}"/>
              </a:ext>
            </a:extLst>
          </p:cNvPr>
          <p:cNvSpPr/>
          <p:nvPr/>
        </p:nvSpPr>
        <p:spPr>
          <a:xfrm>
            <a:off x="5254881" y="1543145"/>
            <a:ext cx="137160" cy="379393"/>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 name="Down Arrow 20">
            <a:extLst>
              <a:ext uri="{FF2B5EF4-FFF2-40B4-BE49-F238E27FC236}">
                <a16:creationId xmlns:a16="http://schemas.microsoft.com/office/drawing/2014/main" id="{1E5810C4-CCA6-894F-885E-D84F7C7EC6EE}"/>
              </a:ext>
            </a:extLst>
          </p:cNvPr>
          <p:cNvSpPr/>
          <p:nvPr/>
        </p:nvSpPr>
        <p:spPr>
          <a:xfrm rot="18008920">
            <a:off x="6608615" y="2188888"/>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2" name="Down Arrow 21">
            <a:extLst>
              <a:ext uri="{FF2B5EF4-FFF2-40B4-BE49-F238E27FC236}">
                <a16:creationId xmlns:a16="http://schemas.microsoft.com/office/drawing/2014/main" id="{57AD23A7-E804-5348-A3C7-AFD51E1D75DF}"/>
              </a:ext>
            </a:extLst>
          </p:cNvPr>
          <p:cNvSpPr/>
          <p:nvPr/>
        </p:nvSpPr>
        <p:spPr>
          <a:xfrm>
            <a:off x="5264967" y="2335144"/>
            <a:ext cx="136998" cy="54864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3" name="Down Arrow 22">
            <a:extLst>
              <a:ext uri="{FF2B5EF4-FFF2-40B4-BE49-F238E27FC236}">
                <a16:creationId xmlns:a16="http://schemas.microsoft.com/office/drawing/2014/main" id="{DF3D4DB5-2885-8844-9600-0FC69B7B0BA9}"/>
              </a:ext>
            </a:extLst>
          </p:cNvPr>
          <p:cNvSpPr/>
          <p:nvPr/>
        </p:nvSpPr>
        <p:spPr>
          <a:xfrm>
            <a:off x="5266558" y="4292892"/>
            <a:ext cx="135407" cy="390619"/>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4" name="Down Arrow 23">
            <a:extLst>
              <a:ext uri="{FF2B5EF4-FFF2-40B4-BE49-F238E27FC236}">
                <a16:creationId xmlns:a16="http://schemas.microsoft.com/office/drawing/2014/main" id="{8E0F1F56-62C9-2E4D-B3A0-746927C78860}"/>
              </a:ext>
            </a:extLst>
          </p:cNvPr>
          <p:cNvSpPr/>
          <p:nvPr/>
        </p:nvSpPr>
        <p:spPr>
          <a:xfrm>
            <a:off x="5264967" y="3310686"/>
            <a:ext cx="136998" cy="559489"/>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Down Arrow 24">
            <a:extLst>
              <a:ext uri="{FF2B5EF4-FFF2-40B4-BE49-F238E27FC236}">
                <a16:creationId xmlns:a16="http://schemas.microsoft.com/office/drawing/2014/main" id="{7B8F1C14-495C-0448-B30D-C0AF8087B70C}"/>
              </a:ext>
            </a:extLst>
          </p:cNvPr>
          <p:cNvSpPr/>
          <p:nvPr/>
        </p:nvSpPr>
        <p:spPr>
          <a:xfrm rot="18008920">
            <a:off x="3921320" y="3209244"/>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6" name="Down Arrow 25">
            <a:extLst>
              <a:ext uri="{FF2B5EF4-FFF2-40B4-BE49-F238E27FC236}">
                <a16:creationId xmlns:a16="http://schemas.microsoft.com/office/drawing/2014/main" id="{B64B4B0C-8711-1546-B88A-ABC4834255F2}"/>
              </a:ext>
            </a:extLst>
          </p:cNvPr>
          <p:cNvSpPr/>
          <p:nvPr/>
        </p:nvSpPr>
        <p:spPr>
          <a:xfrm rot="3591080" flipH="1">
            <a:off x="6608614" y="3209244"/>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7" name="Down Arrow 26">
            <a:extLst>
              <a:ext uri="{FF2B5EF4-FFF2-40B4-BE49-F238E27FC236}">
                <a16:creationId xmlns:a16="http://schemas.microsoft.com/office/drawing/2014/main" id="{35F296A7-6A16-5E42-BA07-BB2B7CAF240B}"/>
              </a:ext>
            </a:extLst>
          </p:cNvPr>
          <p:cNvSpPr/>
          <p:nvPr/>
        </p:nvSpPr>
        <p:spPr>
          <a:xfrm rot="3591080" flipH="1">
            <a:off x="3924098" y="2197984"/>
            <a:ext cx="136998" cy="822960"/>
          </a:xfrm>
          <a:prstGeom prst="down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877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37519" y="24159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2500"/>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u="none" strike="noStrike" kern="0" cap="none" spc="0" normalizeH="0" baseline="0" noProof="0">
                <a:ln>
                  <a:noFill/>
                </a:ln>
                <a:solidFill>
                  <a:srgbClr val="262626"/>
                </a:solidFill>
                <a:effectLst/>
                <a:uLnTx/>
                <a:uFillTx/>
                <a:latin typeface="+mj-lt"/>
                <a:cs typeface="Arial" panose="020B0604020202020204" pitchFamily="34" charset="0"/>
                <a:sym typeface="Times"/>
              </a:rPr>
              <a:t>Manipulation (Belief </a:t>
            </a:r>
            <a:r>
              <a:rPr lang="en-US" sz="3200" dirty="0">
                <a:latin typeface="+mj-lt"/>
                <a:cs typeface="Arial" panose="020B0604020202020204" pitchFamily="34" charset="0"/>
              </a:rPr>
              <a:t>V</a:t>
            </a:r>
            <a:r>
              <a:rPr kumimoji="0" lang="en-US" sz="32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erification</a:t>
            </a: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 </a:t>
            </a:r>
            <a:r>
              <a:rPr lang="en-US" sz="3200" dirty="0">
                <a:latin typeface="+mj-lt"/>
                <a:cs typeface="Arial" panose="020B0604020202020204" pitchFamily="34" charset="0"/>
              </a:rPr>
              <a:t>T</a:t>
            </a:r>
            <a:r>
              <a:rPr kumimoji="0" lang="en-US" sz="3200" u="none" strike="noStrike" kern="0" cap="none" spc="0" normalizeH="0" baseline="0" noProof="0" dirty="0">
                <a:ln>
                  <a:noFill/>
                </a:ln>
                <a:solidFill>
                  <a:srgbClr val="262626"/>
                </a:solidFill>
                <a:effectLst/>
                <a:uLnTx/>
                <a:uFillTx/>
                <a:latin typeface="+mj-lt"/>
                <a:cs typeface="Arial" panose="020B0604020202020204" pitchFamily="34" charset="0"/>
                <a:sym typeface="Times"/>
              </a:rPr>
              <a:t>ask) was Effective</a:t>
            </a:r>
          </a:p>
        </p:txBody>
      </p:sp>
      <p:sp>
        <p:nvSpPr>
          <p:cNvPr id="5" name="Content Placeholder 2">
            <a:extLst>
              <a:ext uri="{FF2B5EF4-FFF2-40B4-BE49-F238E27FC236}">
                <a16:creationId xmlns:a16="http://schemas.microsoft.com/office/drawing/2014/main" id="{8F058EDC-0F10-430D-B5A9-DFB5E18AD2E9}"/>
              </a:ext>
            </a:extLst>
          </p:cNvPr>
          <p:cNvSpPr txBox="1">
            <a:spLocks/>
          </p:cNvSpPr>
          <p:nvPr/>
        </p:nvSpPr>
        <p:spPr>
          <a:xfrm>
            <a:off x="393106" y="1580972"/>
            <a:ext cx="8400515" cy="295395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ctr"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800" u="none" strike="noStrike" kern="0" cap="none" spc="0" normalizeH="0" baseline="0" noProof="0">
                <a:ln>
                  <a:noFill/>
                </a:ln>
                <a:solidFill>
                  <a:srgbClr val="000000"/>
                </a:solidFill>
                <a:effectLst/>
                <a:uLnTx/>
                <a:uFillTx/>
                <a:latin typeface="+mn-lt"/>
                <a:cs typeface="Arial" panose="020B0604020202020204" pitchFamily="34" charset="0"/>
                <a:sym typeface="Times"/>
              </a:rPr>
              <a:t>82% </a:t>
            </a:r>
            <a:r>
              <a:rPr lang="en-US" sz="2800">
                <a:solidFill>
                  <a:srgbClr val="000000"/>
                </a:solidFill>
                <a:latin typeface="+mn-lt"/>
                <a:cs typeface="Arial" panose="020B0604020202020204" pitchFamily="34" charset="0"/>
              </a:rPr>
              <a:t>verified false beliefs to be true</a:t>
            </a:r>
          </a:p>
          <a:p>
            <a:pPr marL="444500" marR="0" lvl="0" indent="-428625" algn="ctr"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800" u="none" strike="noStrike" kern="0" cap="none" spc="0" normalizeH="0" baseline="0" noProof="0">
                <a:ln>
                  <a:noFill/>
                </a:ln>
                <a:solidFill>
                  <a:srgbClr val="000000"/>
                </a:solidFill>
                <a:effectLst/>
                <a:uLnTx/>
                <a:uFillTx/>
                <a:latin typeface="+mn-lt"/>
                <a:cs typeface="Arial" panose="020B0604020202020204" pitchFamily="34" charset="0"/>
                <a:sym typeface="Times"/>
              </a:rPr>
              <a:t>91% verified true beliefs to be true</a:t>
            </a:r>
          </a:p>
        </p:txBody>
      </p:sp>
    </p:spTree>
    <p:extLst>
      <p:ext uri="{BB962C8B-B14F-4D97-AF65-F5344CB8AC3E}">
        <p14:creationId xmlns:p14="http://schemas.microsoft.com/office/powerpoint/2010/main" val="137105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10636"/>
            <a:ext cx="8911688" cy="579863"/>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rPr>
              <a:t>Consistency and Feedback </a:t>
            </a:r>
            <a:r>
              <a:rPr lang="en-US" sz="2800" dirty="0">
                <a:latin typeface="+mj-lt"/>
                <a:cs typeface="Arial" panose="020B0604020202020204" pitchFamily="34" charset="0"/>
              </a:rPr>
              <a:t>I</a:t>
            </a:r>
            <a:r>
              <a:rPr kumimoji="0" lang="en-US" sz="28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nfluences</a:t>
            </a:r>
            <a:r>
              <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rPr>
              <a:t> </a:t>
            </a:r>
            <a:r>
              <a:rPr lang="en-US" sz="2800" dirty="0">
                <a:latin typeface="+mj-lt"/>
                <a:cs typeface="Arial" panose="020B0604020202020204" pitchFamily="34" charset="0"/>
              </a:rPr>
              <a:t>B</a:t>
            </a:r>
            <a:r>
              <a:rPr kumimoji="0" lang="en-US" sz="28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elief</a:t>
            </a:r>
            <a:r>
              <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rPr>
              <a:t> </a:t>
            </a:r>
            <a:r>
              <a:rPr lang="en-US" sz="2800" dirty="0">
                <a:latin typeface="+mj-lt"/>
                <a:cs typeface="Arial" panose="020B0604020202020204" pitchFamily="34" charset="0"/>
              </a:rPr>
              <a:t>C</a:t>
            </a:r>
            <a:r>
              <a:rPr kumimoji="0" lang="en-US" sz="2800" u="none" strike="noStrike" kern="0" cap="none" spc="0" normalizeH="0" baseline="0" noProof="0" dirty="0" err="1">
                <a:ln>
                  <a:noFill/>
                </a:ln>
                <a:solidFill>
                  <a:srgbClr val="262626"/>
                </a:solidFill>
                <a:effectLst/>
                <a:uLnTx/>
                <a:uFillTx/>
                <a:latin typeface="+mj-lt"/>
                <a:cs typeface="Arial" panose="020B0604020202020204" pitchFamily="34" charset="0"/>
                <a:sym typeface="Times"/>
              </a:rPr>
              <a:t>hange</a:t>
            </a:r>
            <a:endParaRPr kumimoji="0" lang="en-US" sz="2800" u="none" strike="noStrike" kern="0" cap="none" spc="0" normalizeH="0" baseline="0" noProof="0" dirty="0">
              <a:ln>
                <a:noFill/>
              </a:ln>
              <a:solidFill>
                <a:srgbClr val="262626"/>
              </a:solidFill>
              <a:effectLst/>
              <a:uLnTx/>
              <a:uFillTx/>
              <a:latin typeface="+mj-lt"/>
              <a:cs typeface="Arial" panose="020B0604020202020204" pitchFamily="34" charset="0"/>
              <a:sym typeface="Times"/>
            </a:endParaRPr>
          </a:p>
        </p:txBody>
      </p:sp>
      <p:pic>
        <p:nvPicPr>
          <p:cNvPr id="1028" name="Picture 4">
            <a:extLst>
              <a:ext uri="{FF2B5EF4-FFF2-40B4-BE49-F238E27FC236}">
                <a16:creationId xmlns:a16="http://schemas.microsoft.com/office/drawing/2014/main" id="{C7D435EB-946F-2947-A864-996841095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21" y="794498"/>
            <a:ext cx="7239957" cy="4349002"/>
          </a:xfrm>
          <a:prstGeom prst="rect">
            <a:avLst/>
          </a:prstGeom>
          <a:solidFill>
            <a:schemeClr val="bg1"/>
          </a:solidFill>
        </p:spPr>
      </p:pic>
      <p:sp>
        <p:nvSpPr>
          <p:cNvPr id="7" name="TextBox 6">
            <a:extLst>
              <a:ext uri="{FF2B5EF4-FFF2-40B4-BE49-F238E27FC236}">
                <a16:creationId xmlns:a16="http://schemas.microsoft.com/office/drawing/2014/main" id="{8E95FFBC-2FDE-4044-87F2-E4A93973D616}"/>
              </a:ext>
            </a:extLst>
          </p:cNvPr>
          <p:cNvSpPr txBox="1"/>
          <p:nvPr/>
        </p:nvSpPr>
        <p:spPr>
          <a:xfrm>
            <a:off x="952021" y="3946309"/>
            <a:ext cx="892096" cy="400110"/>
          </a:xfrm>
          <a:prstGeom prst="rect">
            <a:avLst/>
          </a:prstGeom>
          <a:noFill/>
        </p:spPr>
        <p:txBody>
          <a:bodyPr wrap="square" rtlCol="0">
            <a:spAutoFit/>
          </a:bodyPr>
          <a:lstStyle/>
          <a:p>
            <a:r>
              <a:rPr lang="en-US" sz="1000" dirty="0"/>
              <a:t>More extreme</a:t>
            </a:r>
          </a:p>
        </p:txBody>
      </p:sp>
      <p:sp>
        <p:nvSpPr>
          <p:cNvPr id="8" name="TextBox 7">
            <a:extLst>
              <a:ext uri="{FF2B5EF4-FFF2-40B4-BE49-F238E27FC236}">
                <a16:creationId xmlns:a16="http://schemas.microsoft.com/office/drawing/2014/main" id="{9BD6054B-725F-BE4D-BC80-2B1804648963}"/>
              </a:ext>
            </a:extLst>
          </p:cNvPr>
          <p:cNvSpPr txBox="1"/>
          <p:nvPr/>
        </p:nvSpPr>
        <p:spPr>
          <a:xfrm>
            <a:off x="952021" y="1009493"/>
            <a:ext cx="892096" cy="400110"/>
          </a:xfrm>
          <a:prstGeom prst="rect">
            <a:avLst/>
          </a:prstGeom>
          <a:noFill/>
        </p:spPr>
        <p:txBody>
          <a:bodyPr wrap="square" rtlCol="0">
            <a:spAutoFit/>
          </a:bodyPr>
          <a:lstStyle/>
          <a:p>
            <a:r>
              <a:rPr lang="en-US" sz="1000" dirty="0"/>
              <a:t>Less extreme</a:t>
            </a:r>
          </a:p>
        </p:txBody>
      </p:sp>
      <p:sp>
        <p:nvSpPr>
          <p:cNvPr id="4" name="Rectangle 3">
            <a:extLst>
              <a:ext uri="{FF2B5EF4-FFF2-40B4-BE49-F238E27FC236}">
                <a16:creationId xmlns:a16="http://schemas.microsoft.com/office/drawing/2014/main" id="{4145C233-365C-814B-B78C-003873A6FA31}"/>
              </a:ext>
            </a:extLst>
          </p:cNvPr>
          <p:cNvSpPr/>
          <p:nvPr/>
        </p:nvSpPr>
        <p:spPr>
          <a:xfrm>
            <a:off x="4015946" y="1409603"/>
            <a:ext cx="2310713" cy="29368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410104"/>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42395</TotalTime>
  <Words>2504</Words>
  <Application>Microsoft Macintosh PowerPoint</Application>
  <PresentationFormat>On-screen Show (16:9)</PresentationFormat>
  <Paragraphs>204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Montserrat</vt:lpstr>
      <vt:lpstr>Montserrat Light</vt:lpstr>
      <vt:lpstr>Wingdings 3</vt:lpstr>
      <vt:lpstr>Calibri</vt:lpstr>
      <vt:lpstr>Nicholas template</vt:lpstr>
      <vt:lpstr>Information about Past Beliefs Influences Current Beliefs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Misinformation about Past Beliefs Influences Current Beliefs</dc:title>
  <dc:subject/>
  <dc:creator/>
  <cp:keywords/>
  <dc:description/>
  <cp:lastModifiedBy>Liam Hart</cp:lastModifiedBy>
  <cp:revision>19</cp:revision>
  <dcterms:modified xsi:type="dcterms:W3CDTF">2022-06-14T23:05:59Z</dcterms:modified>
  <cp:category/>
</cp:coreProperties>
</file>