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67" r:id="rId3"/>
    <p:sldId id="261" r:id="rId4"/>
    <p:sldId id="257" r:id="rId5"/>
    <p:sldId id="272" r:id="rId6"/>
    <p:sldId id="268" r:id="rId7"/>
    <p:sldId id="260" r:id="rId8"/>
    <p:sldId id="262" r:id="rId9"/>
    <p:sldId id="263" r:id="rId10"/>
    <p:sldId id="271" r:id="rId11"/>
    <p:sldId id="269" r:id="rId12"/>
    <p:sldId id="264" r:id="rId13"/>
    <p:sldId id="265" r:id="rId14"/>
    <p:sldId id="270" r:id="rId15"/>
    <p:sldId id="266"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Calibri Light" panose="020F0302020204030204" pitchFamily="34" charset="0"/>
      <p:regular r:id="rId22"/>
      <p: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9D5A9E-165A-456A-A587-9D87EF8FD9E5}" v="7" dt="2021-04-07T00:34:45.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43" autoAdjust="0"/>
    <p:restoredTop sz="94660"/>
  </p:normalViewPr>
  <p:slideViewPr>
    <p:cSldViewPr snapToGrid="0">
      <p:cViewPr varScale="1">
        <p:scale>
          <a:sx n="63" d="100"/>
          <a:sy n="63" d="100"/>
        </p:scale>
        <p:origin x="80" y="132"/>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717F5C-A995-4D6D-ACF6-C62B8BD0D5A7}" type="datetimeFigureOut">
              <a:rPr lang="en-US" smtClean="0"/>
              <a:t>4/6/2021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B41790-440E-4027-AAFE-5181A8AEE12F}" type="slidenum">
              <a:rPr lang="en-US" smtClean="0"/>
              <a:t>‹#›</a:t>
            </a:fld>
            <a:endParaRPr lang="en-US"/>
          </a:p>
        </p:txBody>
      </p:sp>
    </p:spTree>
    <p:extLst>
      <p:ext uri="{BB962C8B-B14F-4D97-AF65-F5344CB8AC3E}">
        <p14:creationId xmlns:p14="http://schemas.microsoft.com/office/powerpoint/2010/main" val="3906103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no secret that we are in the midst of a pandemic at the moment, and hopefully coming towards the end.</a:t>
            </a:r>
          </a:p>
        </p:txBody>
      </p:sp>
      <p:sp>
        <p:nvSpPr>
          <p:cNvPr id="4" name="Slide Number Placeholder 3"/>
          <p:cNvSpPr>
            <a:spLocks noGrp="1"/>
          </p:cNvSpPr>
          <p:nvPr>
            <p:ph type="sldNum" sz="quarter" idx="5"/>
          </p:nvPr>
        </p:nvSpPr>
        <p:spPr/>
        <p:txBody>
          <a:bodyPr/>
          <a:lstStyle/>
          <a:p>
            <a:fld id="{89B41790-440E-4027-AAFE-5181A8AEE12F}" type="slidenum">
              <a:rPr lang="en-US" smtClean="0"/>
              <a:t>2</a:t>
            </a:fld>
            <a:endParaRPr lang="en-US"/>
          </a:p>
        </p:txBody>
      </p:sp>
    </p:spTree>
    <p:extLst>
      <p:ext uri="{BB962C8B-B14F-4D97-AF65-F5344CB8AC3E}">
        <p14:creationId xmlns:p14="http://schemas.microsoft.com/office/powerpoint/2010/main" val="3735512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While it is certainly important to protect vulnerable groups from infection, the pandemic has since been promoted as “the problem of older adults” (Zhou et al., 2020), along with the hashtag #Boomerremover (Godfrey, 2020). These negative attitudes towards older adults, explicitly based on age, deems the lives of the elderly as unimportant and not worthy of the combined effort of all groups. Ageist responses to COVID-19 are important to note because they may endure beyond the time of the pandemic. The viral transmission of ageist attitudes is extremely problematic as it widens the gap between generations on a global scale. and could lead to dangerous outcomes for older people. Though it is essential to protect our older adults from this infection, we are implicitly separated/segregated from them in order to do this. Younger or even middle-aged people that do not have grandparents or older people in their lives may feel even more ageist as a result of no interaction, which may be what leads to these kinds of attitudes towards older adults during the pandemic. The important thing is to try and prevent these heightened levels of ageism from staying beyond the pandemic. It may leave a “bad taste” in people’s mouths towards older people, as especially during the end, is a major reason that people are quarantining and staying inside. In addition, older adults were the first group available to get the vaccine. This may cause increased levels of animosity in those that are anxious about the pandemic and receiving their vaccine.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response is what we call ageism – these are example of ageist attitudes. What is ageism? Funny you should ask, because the next slide talks about that.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9B41790-440E-4027-AAFE-5181A8AEE12F}" type="slidenum">
              <a:rPr lang="en-US" smtClean="0"/>
              <a:t>3</a:t>
            </a:fld>
            <a:endParaRPr lang="en-US"/>
          </a:p>
        </p:txBody>
      </p:sp>
    </p:spTree>
    <p:extLst>
      <p:ext uri="{BB962C8B-B14F-4D97-AF65-F5344CB8AC3E}">
        <p14:creationId xmlns:p14="http://schemas.microsoft.com/office/powerpoint/2010/main" val="3555041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the most popular “ism” that is usually discussed in the media. Ageism is unique in that it does not target a certain ethnic group, gender, or anything that defines you; we all age. Each and every one of us may become a victim, unless we do not reach our later years in life.</a:t>
            </a:r>
          </a:p>
        </p:txBody>
      </p:sp>
      <p:sp>
        <p:nvSpPr>
          <p:cNvPr id="4" name="Slide Number Placeholder 3"/>
          <p:cNvSpPr>
            <a:spLocks noGrp="1"/>
          </p:cNvSpPr>
          <p:nvPr>
            <p:ph type="sldNum" sz="quarter" idx="5"/>
          </p:nvPr>
        </p:nvSpPr>
        <p:spPr/>
        <p:txBody>
          <a:bodyPr/>
          <a:lstStyle/>
          <a:p>
            <a:fld id="{89B41790-440E-4027-AAFE-5181A8AEE12F}" type="slidenum">
              <a:rPr lang="en-US" smtClean="0"/>
              <a:t>4</a:t>
            </a:fld>
            <a:endParaRPr lang="en-US"/>
          </a:p>
        </p:txBody>
      </p:sp>
    </p:spTree>
    <p:extLst>
      <p:ext uri="{BB962C8B-B14F-4D97-AF65-F5344CB8AC3E}">
        <p14:creationId xmlns:p14="http://schemas.microsoft.com/office/powerpoint/2010/main" val="3652896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of these theories have been used to explain what gives rise to ageism. Struggling to find more to say on this slide, but read the study that goes over each again</a:t>
            </a:r>
          </a:p>
        </p:txBody>
      </p:sp>
      <p:sp>
        <p:nvSpPr>
          <p:cNvPr id="4" name="Slide Number Placeholder 3"/>
          <p:cNvSpPr>
            <a:spLocks noGrp="1"/>
          </p:cNvSpPr>
          <p:nvPr>
            <p:ph type="sldNum" sz="quarter" idx="5"/>
          </p:nvPr>
        </p:nvSpPr>
        <p:spPr/>
        <p:txBody>
          <a:bodyPr/>
          <a:lstStyle/>
          <a:p>
            <a:fld id="{89B41790-440E-4027-AAFE-5181A8AEE12F}" type="slidenum">
              <a:rPr lang="en-US" smtClean="0"/>
              <a:t>5</a:t>
            </a:fld>
            <a:endParaRPr lang="en-US"/>
          </a:p>
        </p:txBody>
      </p:sp>
    </p:spTree>
    <p:extLst>
      <p:ext uri="{BB962C8B-B14F-4D97-AF65-F5344CB8AC3E}">
        <p14:creationId xmlns:p14="http://schemas.microsoft.com/office/powerpoint/2010/main" val="2737689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of these theories have been used to explain what gives rise to ageism. Struggling to find more to say on this slide, but read the study that goes over each again</a:t>
            </a:r>
          </a:p>
        </p:txBody>
      </p:sp>
      <p:sp>
        <p:nvSpPr>
          <p:cNvPr id="4" name="Slide Number Placeholder 3"/>
          <p:cNvSpPr>
            <a:spLocks noGrp="1"/>
          </p:cNvSpPr>
          <p:nvPr>
            <p:ph type="sldNum" sz="quarter" idx="5"/>
          </p:nvPr>
        </p:nvSpPr>
        <p:spPr/>
        <p:txBody>
          <a:bodyPr/>
          <a:lstStyle/>
          <a:p>
            <a:fld id="{89B41790-440E-4027-AAFE-5181A8AEE12F}" type="slidenum">
              <a:rPr lang="en-US" smtClean="0"/>
              <a:t>6</a:t>
            </a:fld>
            <a:endParaRPr lang="en-US"/>
          </a:p>
        </p:txBody>
      </p:sp>
    </p:spTree>
    <p:extLst>
      <p:ext uri="{BB962C8B-B14F-4D97-AF65-F5344CB8AC3E}">
        <p14:creationId xmlns:p14="http://schemas.microsoft.com/office/powerpoint/2010/main" val="510186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Commonly held view that the elderly and physically and mentally</a:t>
            </a:r>
          </a:p>
          <a:p>
            <a:r>
              <a:rPr lang="en-US" dirty="0"/>
              <a:t>handicapped</a:t>
            </a:r>
          </a:p>
        </p:txBody>
      </p:sp>
      <p:sp>
        <p:nvSpPr>
          <p:cNvPr id="4" name="Slide Number Placeholder 3"/>
          <p:cNvSpPr>
            <a:spLocks noGrp="1"/>
          </p:cNvSpPr>
          <p:nvPr>
            <p:ph type="sldNum" sz="quarter" idx="5"/>
          </p:nvPr>
        </p:nvSpPr>
        <p:spPr/>
        <p:txBody>
          <a:bodyPr/>
          <a:lstStyle/>
          <a:p>
            <a:fld id="{89B41790-440E-4027-AAFE-5181A8AEE12F}" type="slidenum">
              <a:rPr lang="en-US" smtClean="0"/>
              <a:t>7</a:t>
            </a:fld>
            <a:endParaRPr lang="en-US"/>
          </a:p>
        </p:txBody>
      </p:sp>
    </p:spTree>
    <p:extLst>
      <p:ext uri="{BB962C8B-B14F-4D97-AF65-F5344CB8AC3E}">
        <p14:creationId xmlns:p14="http://schemas.microsoft.com/office/powerpoint/2010/main" val="2932015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effective in young adults is explained by TMT, intergroup contact theory supports reciprocal interaction under optimal conditions</a:t>
            </a:r>
          </a:p>
        </p:txBody>
      </p:sp>
      <p:sp>
        <p:nvSpPr>
          <p:cNvPr id="4" name="Slide Number Placeholder 3"/>
          <p:cNvSpPr>
            <a:spLocks noGrp="1"/>
          </p:cNvSpPr>
          <p:nvPr>
            <p:ph type="sldNum" sz="quarter" idx="5"/>
          </p:nvPr>
        </p:nvSpPr>
        <p:spPr/>
        <p:txBody>
          <a:bodyPr/>
          <a:lstStyle/>
          <a:p>
            <a:fld id="{89B41790-440E-4027-AAFE-5181A8AEE12F}" type="slidenum">
              <a:rPr lang="en-US" smtClean="0"/>
              <a:t>8</a:t>
            </a:fld>
            <a:endParaRPr lang="en-US"/>
          </a:p>
        </p:txBody>
      </p:sp>
    </p:spTree>
    <p:extLst>
      <p:ext uri="{BB962C8B-B14F-4D97-AF65-F5344CB8AC3E}">
        <p14:creationId xmlns:p14="http://schemas.microsoft.com/office/powerpoint/2010/main" val="1335127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B41790-440E-4027-AAFE-5181A8AEE12F}" type="slidenum">
              <a:rPr lang="en-US" smtClean="0"/>
              <a:t>9</a:t>
            </a:fld>
            <a:endParaRPr lang="en-US"/>
          </a:p>
        </p:txBody>
      </p:sp>
    </p:spTree>
    <p:extLst>
      <p:ext uri="{BB962C8B-B14F-4D97-AF65-F5344CB8AC3E}">
        <p14:creationId xmlns:p14="http://schemas.microsoft.com/office/powerpoint/2010/main" val="3570556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discussions following student’s visits to Lincoln Square Retirement home, many students admitted false beliefs they held about older adults and expressed appreciation of the company of the residents.</a:t>
            </a:r>
          </a:p>
        </p:txBody>
      </p:sp>
      <p:sp>
        <p:nvSpPr>
          <p:cNvPr id="4" name="Slide Number Placeholder 3"/>
          <p:cNvSpPr>
            <a:spLocks noGrp="1"/>
          </p:cNvSpPr>
          <p:nvPr>
            <p:ph type="sldNum" sz="quarter" idx="5"/>
          </p:nvPr>
        </p:nvSpPr>
        <p:spPr/>
        <p:txBody>
          <a:bodyPr/>
          <a:lstStyle/>
          <a:p>
            <a:fld id="{89B41790-440E-4027-AAFE-5181A8AEE12F}" type="slidenum">
              <a:rPr lang="en-US" smtClean="0"/>
              <a:t>13</a:t>
            </a:fld>
            <a:endParaRPr lang="en-US"/>
          </a:p>
        </p:txBody>
      </p:sp>
    </p:spTree>
    <p:extLst>
      <p:ext uri="{BB962C8B-B14F-4D97-AF65-F5344CB8AC3E}">
        <p14:creationId xmlns:p14="http://schemas.microsoft.com/office/powerpoint/2010/main" val="2859675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50853-589A-4289-B5E3-2253DA9E02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5865C1-B0D7-48B0-96C9-7BA9844A27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EAEACB-992F-458B-91FF-90C873705738}"/>
              </a:ext>
            </a:extLst>
          </p:cNvPr>
          <p:cNvSpPr>
            <a:spLocks noGrp="1"/>
          </p:cNvSpPr>
          <p:nvPr>
            <p:ph type="dt" sz="half" idx="10"/>
          </p:nvPr>
        </p:nvSpPr>
        <p:spPr/>
        <p:txBody>
          <a:bodyPr/>
          <a:lstStyle/>
          <a:p>
            <a:fld id="{22780D95-0E8E-40E9-B89F-2CB86BC55D13}" type="datetimeFigureOut">
              <a:rPr lang="en-US" smtClean="0"/>
              <a:t>4/6/2021</a:t>
            </a:fld>
            <a:endParaRPr lang="en-US"/>
          </a:p>
        </p:txBody>
      </p:sp>
      <p:sp>
        <p:nvSpPr>
          <p:cNvPr id="5" name="Footer Placeholder 4">
            <a:extLst>
              <a:ext uri="{FF2B5EF4-FFF2-40B4-BE49-F238E27FC236}">
                <a16:creationId xmlns:a16="http://schemas.microsoft.com/office/drawing/2014/main" id="{D56C4A35-A482-4DBD-AC96-791798AB6A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22AE0-B10B-41B5-8733-CB83B2E357F9}"/>
              </a:ext>
            </a:extLst>
          </p:cNvPr>
          <p:cNvSpPr>
            <a:spLocks noGrp="1"/>
          </p:cNvSpPr>
          <p:nvPr>
            <p:ph type="sldNum" sz="quarter" idx="12"/>
          </p:nvPr>
        </p:nvSpPr>
        <p:spPr/>
        <p:txBody>
          <a:bodyPr/>
          <a:lstStyle/>
          <a:p>
            <a:fld id="{B21D034F-BB79-406B-8FA5-30A70B24525B}" type="slidenum">
              <a:rPr lang="en-US" smtClean="0"/>
              <a:t>‹#›</a:t>
            </a:fld>
            <a:endParaRPr lang="en-US"/>
          </a:p>
        </p:txBody>
      </p:sp>
    </p:spTree>
    <p:extLst>
      <p:ext uri="{BB962C8B-B14F-4D97-AF65-F5344CB8AC3E}">
        <p14:creationId xmlns:p14="http://schemas.microsoft.com/office/powerpoint/2010/main" val="1109866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400FD-EC93-42AB-9520-9F7A284658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04A778-B0B5-4927-A13E-AE7E5B9192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996CAE-623E-45F3-986D-25ACE4936C29}"/>
              </a:ext>
            </a:extLst>
          </p:cNvPr>
          <p:cNvSpPr>
            <a:spLocks noGrp="1"/>
          </p:cNvSpPr>
          <p:nvPr>
            <p:ph type="dt" sz="half" idx="10"/>
          </p:nvPr>
        </p:nvSpPr>
        <p:spPr/>
        <p:txBody>
          <a:bodyPr/>
          <a:lstStyle/>
          <a:p>
            <a:fld id="{22780D95-0E8E-40E9-B89F-2CB86BC55D13}" type="datetimeFigureOut">
              <a:rPr lang="en-US" smtClean="0"/>
              <a:t>4/6/2021</a:t>
            </a:fld>
            <a:endParaRPr lang="en-US"/>
          </a:p>
        </p:txBody>
      </p:sp>
      <p:sp>
        <p:nvSpPr>
          <p:cNvPr id="5" name="Footer Placeholder 4">
            <a:extLst>
              <a:ext uri="{FF2B5EF4-FFF2-40B4-BE49-F238E27FC236}">
                <a16:creationId xmlns:a16="http://schemas.microsoft.com/office/drawing/2014/main" id="{760E4E56-FE1D-43A1-8A5E-6C2F2965D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154CA0-AE42-46DC-9DA0-42305B89E6F3}"/>
              </a:ext>
            </a:extLst>
          </p:cNvPr>
          <p:cNvSpPr>
            <a:spLocks noGrp="1"/>
          </p:cNvSpPr>
          <p:nvPr>
            <p:ph type="sldNum" sz="quarter" idx="12"/>
          </p:nvPr>
        </p:nvSpPr>
        <p:spPr/>
        <p:txBody>
          <a:bodyPr/>
          <a:lstStyle/>
          <a:p>
            <a:fld id="{B21D034F-BB79-406B-8FA5-30A70B24525B}" type="slidenum">
              <a:rPr lang="en-US" smtClean="0"/>
              <a:t>‹#›</a:t>
            </a:fld>
            <a:endParaRPr lang="en-US"/>
          </a:p>
        </p:txBody>
      </p:sp>
    </p:spTree>
    <p:extLst>
      <p:ext uri="{BB962C8B-B14F-4D97-AF65-F5344CB8AC3E}">
        <p14:creationId xmlns:p14="http://schemas.microsoft.com/office/powerpoint/2010/main" val="2029955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2F1065-40EC-4C27-B46F-7507BDBC01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E375FA-CD3A-49A5-A463-3DCE4255A5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B878DE-0B65-4696-8117-13D9F037AB71}"/>
              </a:ext>
            </a:extLst>
          </p:cNvPr>
          <p:cNvSpPr>
            <a:spLocks noGrp="1"/>
          </p:cNvSpPr>
          <p:nvPr>
            <p:ph type="dt" sz="half" idx="10"/>
          </p:nvPr>
        </p:nvSpPr>
        <p:spPr/>
        <p:txBody>
          <a:bodyPr/>
          <a:lstStyle/>
          <a:p>
            <a:fld id="{22780D95-0E8E-40E9-B89F-2CB86BC55D13}" type="datetimeFigureOut">
              <a:rPr lang="en-US" smtClean="0"/>
              <a:t>4/6/2021</a:t>
            </a:fld>
            <a:endParaRPr lang="en-US"/>
          </a:p>
        </p:txBody>
      </p:sp>
      <p:sp>
        <p:nvSpPr>
          <p:cNvPr id="5" name="Footer Placeholder 4">
            <a:extLst>
              <a:ext uri="{FF2B5EF4-FFF2-40B4-BE49-F238E27FC236}">
                <a16:creationId xmlns:a16="http://schemas.microsoft.com/office/drawing/2014/main" id="{CBD9F11D-8EAA-426A-BE05-2F3378F8EF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A40AAB-5729-416A-A619-46E97E912113}"/>
              </a:ext>
            </a:extLst>
          </p:cNvPr>
          <p:cNvSpPr>
            <a:spLocks noGrp="1"/>
          </p:cNvSpPr>
          <p:nvPr>
            <p:ph type="sldNum" sz="quarter" idx="12"/>
          </p:nvPr>
        </p:nvSpPr>
        <p:spPr/>
        <p:txBody>
          <a:bodyPr/>
          <a:lstStyle/>
          <a:p>
            <a:fld id="{B21D034F-BB79-406B-8FA5-30A70B24525B}" type="slidenum">
              <a:rPr lang="en-US" smtClean="0"/>
              <a:t>‹#›</a:t>
            </a:fld>
            <a:endParaRPr lang="en-US"/>
          </a:p>
        </p:txBody>
      </p:sp>
    </p:spTree>
    <p:extLst>
      <p:ext uri="{BB962C8B-B14F-4D97-AF65-F5344CB8AC3E}">
        <p14:creationId xmlns:p14="http://schemas.microsoft.com/office/powerpoint/2010/main" val="1672201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ADC09-9517-41A1-8FF0-9DF8FA457F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061370-0EBE-4D68-AFFB-1A90DBBFB3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2B15EF-138C-4AF9-9258-9219D60189DD}"/>
              </a:ext>
            </a:extLst>
          </p:cNvPr>
          <p:cNvSpPr>
            <a:spLocks noGrp="1"/>
          </p:cNvSpPr>
          <p:nvPr>
            <p:ph type="dt" sz="half" idx="10"/>
          </p:nvPr>
        </p:nvSpPr>
        <p:spPr/>
        <p:txBody>
          <a:bodyPr/>
          <a:lstStyle/>
          <a:p>
            <a:fld id="{22780D95-0E8E-40E9-B89F-2CB86BC55D13}" type="datetimeFigureOut">
              <a:rPr lang="en-US" smtClean="0"/>
              <a:t>4/6/2021</a:t>
            </a:fld>
            <a:endParaRPr lang="en-US"/>
          </a:p>
        </p:txBody>
      </p:sp>
      <p:sp>
        <p:nvSpPr>
          <p:cNvPr id="5" name="Footer Placeholder 4">
            <a:extLst>
              <a:ext uri="{FF2B5EF4-FFF2-40B4-BE49-F238E27FC236}">
                <a16:creationId xmlns:a16="http://schemas.microsoft.com/office/drawing/2014/main" id="{476236A0-3C0B-493B-BCF8-C44E507B64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85B433-6AED-44B2-BD38-33618CB46203}"/>
              </a:ext>
            </a:extLst>
          </p:cNvPr>
          <p:cNvSpPr>
            <a:spLocks noGrp="1"/>
          </p:cNvSpPr>
          <p:nvPr>
            <p:ph type="sldNum" sz="quarter" idx="12"/>
          </p:nvPr>
        </p:nvSpPr>
        <p:spPr/>
        <p:txBody>
          <a:bodyPr/>
          <a:lstStyle/>
          <a:p>
            <a:fld id="{B21D034F-BB79-406B-8FA5-30A70B24525B}" type="slidenum">
              <a:rPr lang="en-US" smtClean="0"/>
              <a:t>‹#›</a:t>
            </a:fld>
            <a:endParaRPr lang="en-US"/>
          </a:p>
        </p:txBody>
      </p:sp>
    </p:spTree>
    <p:extLst>
      <p:ext uri="{BB962C8B-B14F-4D97-AF65-F5344CB8AC3E}">
        <p14:creationId xmlns:p14="http://schemas.microsoft.com/office/powerpoint/2010/main" val="3070635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69904-5219-4D15-A72C-9A58859DE8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134262-A956-4660-88B7-965121F52B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FBB18D-CEC6-4FC1-96A5-FF2BE33DF775}"/>
              </a:ext>
            </a:extLst>
          </p:cNvPr>
          <p:cNvSpPr>
            <a:spLocks noGrp="1"/>
          </p:cNvSpPr>
          <p:nvPr>
            <p:ph type="dt" sz="half" idx="10"/>
          </p:nvPr>
        </p:nvSpPr>
        <p:spPr/>
        <p:txBody>
          <a:bodyPr/>
          <a:lstStyle/>
          <a:p>
            <a:fld id="{22780D95-0E8E-40E9-B89F-2CB86BC55D13}" type="datetimeFigureOut">
              <a:rPr lang="en-US" smtClean="0"/>
              <a:t>4/6/2021</a:t>
            </a:fld>
            <a:endParaRPr lang="en-US"/>
          </a:p>
        </p:txBody>
      </p:sp>
      <p:sp>
        <p:nvSpPr>
          <p:cNvPr id="5" name="Footer Placeholder 4">
            <a:extLst>
              <a:ext uri="{FF2B5EF4-FFF2-40B4-BE49-F238E27FC236}">
                <a16:creationId xmlns:a16="http://schemas.microsoft.com/office/drawing/2014/main" id="{0A3348E0-659A-4F11-AEED-4B81E1016C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BFEB14-1D3A-4E04-9AFB-A2C36AB2F3CD}"/>
              </a:ext>
            </a:extLst>
          </p:cNvPr>
          <p:cNvSpPr>
            <a:spLocks noGrp="1"/>
          </p:cNvSpPr>
          <p:nvPr>
            <p:ph type="sldNum" sz="quarter" idx="12"/>
          </p:nvPr>
        </p:nvSpPr>
        <p:spPr/>
        <p:txBody>
          <a:bodyPr/>
          <a:lstStyle/>
          <a:p>
            <a:fld id="{B21D034F-BB79-406B-8FA5-30A70B24525B}" type="slidenum">
              <a:rPr lang="en-US" smtClean="0"/>
              <a:t>‹#›</a:t>
            </a:fld>
            <a:endParaRPr lang="en-US"/>
          </a:p>
        </p:txBody>
      </p:sp>
    </p:spTree>
    <p:extLst>
      <p:ext uri="{BB962C8B-B14F-4D97-AF65-F5344CB8AC3E}">
        <p14:creationId xmlns:p14="http://schemas.microsoft.com/office/powerpoint/2010/main" val="2995357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A670B-CB84-43B9-96B5-1FCCE1164A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0B1375-FE9A-421F-B36D-D8E12510B1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73B95A-A399-49B1-9258-25EC2C9007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C7613E-C682-4BDB-93B5-2696D22546D5}"/>
              </a:ext>
            </a:extLst>
          </p:cNvPr>
          <p:cNvSpPr>
            <a:spLocks noGrp="1"/>
          </p:cNvSpPr>
          <p:nvPr>
            <p:ph type="dt" sz="half" idx="10"/>
          </p:nvPr>
        </p:nvSpPr>
        <p:spPr/>
        <p:txBody>
          <a:bodyPr/>
          <a:lstStyle/>
          <a:p>
            <a:fld id="{22780D95-0E8E-40E9-B89F-2CB86BC55D13}" type="datetimeFigureOut">
              <a:rPr lang="en-US" smtClean="0"/>
              <a:t>4/6/2021</a:t>
            </a:fld>
            <a:endParaRPr lang="en-US"/>
          </a:p>
        </p:txBody>
      </p:sp>
      <p:sp>
        <p:nvSpPr>
          <p:cNvPr id="6" name="Footer Placeholder 5">
            <a:extLst>
              <a:ext uri="{FF2B5EF4-FFF2-40B4-BE49-F238E27FC236}">
                <a16:creationId xmlns:a16="http://schemas.microsoft.com/office/drawing/2014/main" id="{C29D6688-BA43-40A1-B687-71B2D2CD54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3AB93A-412F-4571-89E5-E650F84340D2}"/>
              </a:ext>
            </a:extLst>
          </p:cNvPr>
          <p:cNvSpPr>
            <a:spLocks noGrp="1"/>
          </p:cNvSpPr>
          <p:nvPr>
            <p:ph type="sldNum" sz="quarter" idx="12"/>
          </p:nvPr>
        </p:nvSpPr>
        <p:spPr/>
        <p:txBody>
          <a:bodyPr/>
          <a:lstStyle/>
          <a:p>
            <a:fld id="{B21D034F-BB79-406B-8FA5-30A70B24525B}" type="slidenum">
              <a:rPr lang="en-US" smtClean="0"/>
              <a:t>‹#›</a:t>
            </a:fld>
            <a:endParaRPr lang="en-US"/>
          </a:p>
        </p:txBody>
      </p:sp>
    </p:spTree>
    <p:extLst>
      <p:ext uri="{BB962C8B-B14F-4D97-AF65-F5344CB8AC3E}">
        <p14:creationId xmlns:p14="http://schemas.microsoft.com/office/powerpoint/2010/main" val="211783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2ECFA-4932-44FE-9BF6-6EE814637A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EE885B-5BA7-436A-B379-26004BE811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CAA9F5-9E5A-4513-9A96-EE70D1A620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DF13E8-1396-45C7-BD5D-71AE7167C1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69B3D7-885B-4EE6-B08F-C6DE2D3981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9680AC-CDEE-4D3E-88D1-6EE9E2284A4A}"/>
              </a:ext>
            </a:extLst>
          </p:cNvPr>
          <p:cNvSpPr>
            <a:spLocks noGrp="1"/>
          </p:cNvSpPr>
          <p:nvPr>
            <p:ph type="dt" sz="half" idx="10"/>
          </p:nvPr>
        </p:nvSpPr>
        <p:spPr/>
        <p:txBody>
          <a:bodyPr/>
          <a:lstStyle/>
          <a:p>
            <a:fld id="{22780D95-0E8E-40E9-B89F-2CB86BC55D13}" type="datetimeFigureOut">
              <a:rPr lang="en-US" smtClean="0"/>
              <a:t>4/6/2021</a:t>
            </a:fld>
            <a:endParaRPr lang="en-US"/>
          </a:p>
        </p:txBody>
      </p:sp>
      <p:sp>
        <p:nvSpPr>
          <p:cNvPr id="8" name="Footer Placeholder 7">
            <a:extLst>
              <a:ext uri="{FF2B5EF4-FFF2-40B4-BE49-F238E27FC236}">
                <a16:creationId xmlns:a16="http://schemas.microsoft.com/office/drawing/2014/main" id="{2257C7FC-660C-493D-B647-68E3888E3E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BC7FAA-ACA5-4B07-9821-645DD90726EB}"/>
              </a:ext>
            </a:extLst>
          </p:cNvPr>
          <p:cNvSpPr>
            <a:spLocks noGrp="1"/>
          </p:cNvSpPr>
          <p:nvPr>
            <p:ph type="sldNum" sz="quarter" idx="12"/>
          </p:nvPr>
        </p:nvSpPr>
        <p:spPr/>
        <p:txBody>
          <a:bodyPr/>
          <a:lstStyle/>
          <a:p>
            <a:fld id="{B21D034F-BB79-406B-8FA5-30A70B24525B}" type="slidenum">
              <a:rPr lang="en-US" smtClean="0"/>
              <a:t>‹#›</a:t>
            </a:fld>
            <a:endParaRPr lang="en-US"/>
          </a:p>
        </p:txBody>
      </p:sp>
    </p:spTree>
    <p:extLst>
      <p:ext uri="{BB962C8B-B14F-4D97-AF65-F5344CB8AC3E}">
        <p14:creationId xmlns:p14="http://schemas.microsoft.com/office/powerpoint/2010/main" val="2983352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FAC2-286F-4231-AA35-97D3CD934F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5BA6F9-AE83-4701-A3BF-06D16E38F0B4}"/>
              </a:ext>
            </a:extLst>
          </p:cNvPr>
          <p:cNvSpPr>
            <a:spLocks noGrp="1"/>
          </p:cNvSpPr>
          <p:nvPr>
            <p:ph type="dt" sz="half" idx="10"/>
          </p:nvPr>
        </p:nvSpPr>
        <p:spPr/>
        <p:txBody>
          <a:bodyPr/>
          <a:lstStyle/>
          <a:p>
            <a:fld id="{22780D95-0E8E-40E9-B89F-2CB86BC55D13}" type="datetimeFigureOut">
              <a:rPr lang="en-US" smtClean="0"/>
              <a:t>4/6/2021</a:t>
            </a:fld>
            <a:endParaRPr lang="en-US"/>
          </a:p>
        </p:txBody>
      </p:sp>
      <p:sp>
        <p:nvSpPr>
          <p:cNvPr id="4" name="Footer Placeholder 3">
            <a:extLst>
              <a:ext uri="{FF2B5EF4-FFF2-40B4-BE49-F238E27FC236}">
                <a16:creationId xmlns:a16="http://schemas.microsoft.com/office/drawing/2014/main" id="{EAF91A7C-1F1D-4723-8DDA-E8A4AD973B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73603A-C553-499B-B970-F6D461D1A24C}"/>
              </a:ext>
            </a:extLst>
          </p:cNvPr>
          <p:cNvSpPr>
            <a:spLocks noGrp="1"/>
          </p:cNvSpPr>
          <p:nvPr>
            <p:ph type="sldNum" sz="quarter" idx="12"/>
          </p:nvPr>
        </p:nvSpPr>
        <p:spPr/>
        <p:txBody>
          <a:bodyPr/>
          <a:lstStyle/>
          <a:p>
            <a:fld id="{B21D034F-BB79-406B-8FA5-30A70B24525B}" type="slidenum">
              <a:rPr lang="en-US" smtClean="0"/>
              <a:t>‹#›</a:t>
            </a:fld>
            <a:endParaRPr lang="en-US"/>
          </a:p>
        </p:txBody>
      </p:sp>
    </p:spTree>
    <p:extLst>
      <p:ext uri="{BB962C8B-B14F-4D97-AF65-F5344CB8AC3E}">
        <p14:creationId xmlns:p14="http://schemas.microsoft.com/office/powerpoint/2010/main" val="3218520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565687-916E-4F27-B812-44CC30E06F11}"/>
              </a:ext>
            </a:extLst>
          </p:cNvPr>
          <p:cNvSpPr>
            <a:spLocks noGrp="1"/>
          </p:cNvSpPr>
          <p:nvPr>
            <p:ph type="dt" sz="half" idx="10"/>
          </p:nvPr>
        </p:nvSpPr>
        <p:spPr/>
        <p:txBody>
          <a:bodyPr/>
          <a:lstStyle/>
          <a:p>
            <a:fld id="{22780D95-0E8E-40E9-B89F-2CB86BC55D13}" type="datetimeFigureOut">
              <a:rPr lang="en-US" smtClean="0"/>
              <a:t>4/6/2021</a:t>
            </a:fld>
            <a:endParaRPr lang="en-US"/>
          </a:p>
        </p:txBody>
      </p:sp>
      <p:sp>
        <p:nvSpPr>
          <p:cNvPr id="3" name="Footer Placeholder 2">
            <a:extLst>
              <a:ext uri="{FF2B5EF4-FFF2-40B4-BE49-F238E27FC236}">
                <a16:creationId xmlns:a16="http://schemas.microsoft.com/office/drawing/2014/main" id="{25277BC2-56D2-434C-A47F-1E3EABC9B3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D6FAB9-504A-4EE9-B5E3-30876CC68523}"/>
              </a:ext>
            </a:extLst>
          </p:cNvPr>
          <p:cNvSpPr>
            <a:spLocks noGrp="1"/>
          </p:cNvSpPr>
          <p:nvPr>
            <p:ph type="sldNum" sz="quarter" idx="12"/>
          </p:nvPr>
        </p:nvSpPr>
        <p:spPr/>
        <p:txBody>
          <a:bodyPr/>
          <a:lstStyle/>
          <a:p>
            <a:fld id="{B21D034F-BB79-406B-8FA5-30A70B24525B}" type="slidenum">
              <a:rPr lang="en-US" smtClean="0"/>
              <a:t>‹#›</a:t>
            </a:fld>
            <a:endParaRPr lang="en-US"/>
          </a:p>
        </p:txBody>
      </p:sp>
    </p:spTree>
    <p:extLst>
      <p:ext uri="{BB962C8B-B14F-4D97-AF65-F5344CB8AC3E}">
        <p14:creationId xmlns:p14="http://schemas.microsoft.com/office/powerpoint/2010/main" val="480590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69ACF-52B3-4EC8-BA80-F203614E67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EFEA21-9F75-4182-ADD1-44D8C47497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E76F31-8F61-4C12-91CB-95A527C86E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13056F-C98D-47AF-AD5A-64426A8B3A10}"/>
              </a:ext>
            </a:extLst>
          </p:cNvPr>
          <p:cNvSpPr>
            <a:spLocks noGrp="1"/>
          </p:cNvSpPr>
          <p:nvPr>
            <p:ph type="dt" sz="half" idx="10"/>
          </p:nvPr>
        </p:nvSpPr>
        <p:spPr/>
        <p:txBody>
          <a:bodyPr/>
          <a:lstStyle/>
          <a:p>
            <a:fld id="{22780D95-0E8E-40E9-B89F-2CB86BC55D13}" type="datetimeFigureOut">
              <a:rPr lang="en-US" smtClean="0"/>
              <a:t>4/6/2021</a:t>
            </a:fld>
            <a:endParaRPr lang="en-US"/>
          </a:p>
        </p:txBody>
      </p:sp>
      <p:sp>
        <p:nvSpPr>
          <p:cNvPr id="6" name="Footer Placeholder 5">
            <a:extLst>
              <a:ext uri="{FF2B5EF4-FFF2-40B4-BE49-F238E27FC236}">
                <a16:creationId xmlns:a16="http://schemas.microsoft.com/office/drawing/2014/main" id="{4D0D575E-0807-490F-9DD2-B3162088A3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949B91-E1D1-4CEA-8D2F-CA13035B5413}"/>
              </a:ext>
            </a:extLst>
          </p:cNvPr>
          <p:cNvSpPr>
            <a:spLocks noGrp="1"/>
          </p:cNvSpPr>
          <p:nvPr>
            <p:ph type="sldNum" sz="quarter" idx="12"/>
          </p:nvPr>
        </p:nvSpPr>
        <p:spPr/>
        <p:txBody>
          <a:bodyPr/>
          <a:lstStyle/>
          <a:p>
            <a:fld id="{B21D034F-BB79-406B-8FA5-30A70B24525B}" type="slidenum">
              <a:rPr lang="en-US" smtClean="0"/>
              <a:t>‹#›</a:t>
            </a:fld>
            <a:endParaRPr lang="en-US"/>
          </a:p>
        </p:txBody>
      </p:sp>
    </p:spTree>
    <p:extLst>
      <p:ext uri="{BB962C8B-B14F-4D97-AF65-F5344CB8AC3E}">
        <p14:creationId xmlns:p14="http://schemas.microsoft.com/office/powerpoint/2010/main" val="3222847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5A3C8-9BD2-4DBB-8549-58F0C8DF1E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595396-969E-4505-9D7C-EF7F5F8111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030F65-F8E7-4128-8584-3FB9CB2469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448E05-F455-4658-A653-0E88406141B7}"/>
              </a:ext>
            </a:extLst>
          </p:cNvPr>
          <p:cNvSpPr>
            <a:spLocks noGrp="1"/>
          </p:cNvSpPr>
          <p:nvPr>
            <p:ph type="dt" sz="half" idx="10"/>
          </p:nvPr>
        </p:nvSpPr>
        <p:spPr/>
        <p:txBody>
          <a:bodyPr/>
          <a:lstStyle/>
          <a:p>
            <a:fld id="{22780D95-0E8E-40E9-B89F-2CB86BC55D13}" type="datetimeFigureOut">
              <a:rPr lang="en-US" smtClean="0"/>
              <a:t>4/6/2021</a:t>
            </a:fld>
            <a:endParaRPr lang="en-US"/>
          </a:p>
        </p:txBody>
      </p:sp>
      <p:sp>
        <p:nvSpPr>
          <p:cNvPr id="6" name="Footer Placeholder 5">
            <a:extLst>
              <a:ext uri="{FF2B5EF4-FFF2-40B4-BE49-F238E27FC236}">
                <a16:creationId xmlns:a16="http://schemas.microsoft.com/office/drawing/2014/main" id="{27C218F9-1BB1-4A51-BA3C-CA6320A316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DC5A57-F4EC-4C59-B8F2-43A6A45F7178}"/>
              </a:ext>
            </a:extLst>
          </p:cNvPr>
          <p:cNvSpPr>
            <a:spLocks noGrp="1"/>
          </p:cNvSpPr>
          <p:nvPr>
            <p:ph type="sldNum" sz="quarter" idx="12"/>
          </p:nvPr>
        </p:nvSpPr>
        <p:spPr/>
        <p:txBody>
          <a:bodyPr/>
          <a:lstStyle/>
          <a:p>
            <a:fld id="{B21D034F-BB79-406B-8FA5-30A70B24525B}" type="slidenum">
              <a:rPr lang="en-US" smtClean="0"/>
              <a:t>‹#›</a:t>
            </a:fld>
            <a:endParaRPr lang="en-US"/>
          </a:p>
        </p:txBody>
      </p:sp>
    </p:spTree>
    <p:extLst>
      <p:ext uri="{BB962C8B-B14F-4D97-AF65-F5344CB8AC3E}">
        <p14:creationId xmlns:p14="http://schemas.microsoft.com/office/powerpoint/2010/main" val="452550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72AC3F-FDD6-4E95-8570-4D8AB90028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E9A7BA-8789-4EDE-B471-88B9B9369F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C63D2-9FDC-4279-A210-B6D41E4757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780D95-0E8E-40E9-B89F-2CB86BC55D13}" type="datetimeFigureOut">
              <a:rPr lang="en-US" smtClean="0"/>
              <a:t>4/6/2021</a:t>
            </a:fld>
            <a:endParaRPr lang="en-US"/>
          </a:p>
        </p:txBody>
      </p:sp>
      <p:sp>
        <p:nvSpPr>
          <p:cNvPr id="5" name="Footer Placeholder 4">
            <a:extLst>
              <a:ext uri="{FF2B5EF4-FFF2-40B4-BE49-F238E27FC236}">
                <a16:creationId xmlns:a16="http://schemas.microsoft.com/office/drawing/2014/main" id="{10F6E23B-FFB5-4D02-BFFF-4AAFC4D759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0EF990-D4E9-44B7-8358-7D062E437D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D034F-BB79-406B-8FA5-30A70B24525B}" type="slidenum">
              <a:rPr lang="en-US" smtClean="0"/>
              <a:t>‹#›</a:t>
            </a:fld>
            <a:endParaRPr lang="en-US"/>
          </a:p>
        </p:txBody>
      </p:sp>
    </p:spTree>
    <p:extLst>
      <p:ext uri="{BB962C8B-B14F-4D97-AF65-F5344CB8AC3E}">
        <p14:creationId xmlns:p14="http://schemas.microsoft.com/office/powerpoint/2010/main" val="2527209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34CE9-093D-4AEC-BDE1-12199C14747A}"/>
              </a:ext>
            </a:extLst>
          </p:cNvPr>
          <p:cNvSpPr>
            <a:spLocks noGrp="1"/>
          </p:cNvSpPr>
          <p:nvPr>
            <p:ph type="ctrTitle"/>
          </p:nvPr>
        </p:nvSpPr>
        <p:spPr>
          <a:xfrm>
            <a:off x="1524000" y="1134238"/>
            <a:ext cx="9144000" cy="2387600"/>
          </a:xfrm>
        </p:spPr>
        <p:txBody>
          <a:bodyPr>
            <a:normAutofit fontScale="90000"/>
          </a:bodyPr>
          <a:lstStyle/>
          <a:p>
            <a:r>
              <a:rPr lang="en-US" b="1" dirty="0">
                <a:latin typeface="+mn-lt"/>
                <a:cs typeface="Times New Roman" panose="02020603050405020304" pitchFamily="18" charset="0"/>
              </a:rPr>
              <a:t>Can Ageism be reduced by service learning built in a lecture-based aging course?</a:t>
            </a:r>
          </a:p>
        </p:txBody>
      </p:sp>
      <p:sp>
        <p:nvSpPr>
          <p:cNvPr id="3" name="Subtitle 2">
            <a:extLst>
              <a:ext uri="{FF2B5EF4-FFF2-40B4-BE49-F238E27FC236}">
                <a16:creationId xmlns:a16="http://schemas.microsoft.com/office/drawing/2014/main" id="{3631F0C4-D563-4E0A-A3FF-77B8026CD57E}"/>
              </a:ext>
            </a:extLst>
          </p:cNvPr>
          <p:cNvSpPr>
            <a:spLocks noGrp="1"/>
          </p:cNvSpPr>
          <p:nvPr>
            <p:ph type="subTitle" idx="1"/>
          </p:nvPr>
        </p:nvSpPr>
        <p:spPr>
          <a:xfrm>
            <a:off x="3625932" y="3938042"/>
            <a:ext cx="4223657" cy="1655762"/>
          </a:xfrm>
        </p:spPr>
        <p:txBody>
          <a:bodyPr/>
          <a:lstStyle/>
          <a:p>
            <a:r>
              <a:rPr lang="en-US" b="1" dirty="0">
                <a:cs typeface="Times New Roman" panose="02020603050405020304" pitchFamily="18" charset="0"/>
              </a:rPr>
              <a:t>Liam Hart</a:t>
            </a:r>
          </a:p>
          <a:p>
            <a:r>
              <a:rPr lang="en-US" b="1" dirty="0">
                <a:cs typeface="Times New Roman" panose="02020603050405020304" pitchFamily="18" charset="0"/>
              </a:rPr>
              <a:t>Department of Psychology</a:t>
            </a:r>
          </a:p>
          <a:p>
            <a:r>
              <a:rPr lang="en-US" b="1" dirty="0">
                <a:cs typeface="Times New Roman" panose="02020603050405020304" pitchFamily="18" charset="0"/>
              </a:rPr>
              <a:t>Grand Valley State University</a:t>
            </a:r>
          </a:p>
        </p:txBody>
      </p:sp>
    </p:spTree>
    <p:extLst>
      <p:ext uri="{BB962C8B-B14F-4D97-AF65-F5344CB8AC3E}">
        <p14:creationId xmlns:p14="http://schemas.microsoft.com/office/powerpoint/2010/main" val="3824300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6ECC-AC68-491F-B762-285FFFE4160B}"/>
              </a:ext>
            </a:extLst>
          </p:cNvPr>
          <p:cNvSpPr>
            <a:spLocks noGrp="1"/>
          </p:cNvSpPr>
          <p:nvPr>
            <p:ph type="title"/>
          </p:nvPr>
        </p:nvSpPr>
        <p:spPr>
          <a:xfrm>
            <a:off x="838200" y="365125"/>
            <a:ext cx="7522029" cy="1325563"/>
          </a:xfrm>
        </p:spPr>
        <p:txBody>
          <a:bodyPr>
            <a:normAutofit/>
          </a:bodyPr>
          <a:lstStyle/>
          <a:p>
            <a:r>
              <a:rPr lang="en-US" sz="2800" b="1" dirty="0">
                <a:latin typeface="+mn-lt"/>
                <a:cs typeface="Times New Roman" panose="02020603050405020304" pitchFamily="18" charset="0"/>
              </a:rPr>
              <a:t>More about the course: Service-learning Project</a:t>
            </a:r>
          </a:p>
        </p:txBody>
      </p:sp>
      <p:sp>
        <p:nvSpPr>
          <p:cNvPr id="3" name="Content Placeholder 2">
            <a:extLst>
              <a:ext uri="{FF2B5EF4-FFF2-40B4-BE49-F238E27FC236}">
                <a16:creationId xmlns:a16="http://schemas.microsoft.com/office/drawing/2014/main" id="{E61E760B-0C0C-4C41-B43D-800226C126A7}"/>
              </a:ext>
            </a:extLst>
          </p:cNvPr>
          <p:cNvSpPr>
            <a:spLocks noGrp="1"/>
          </p:cNvSpPr>
          <p:nvPr>
            <p:ph idx="1"/>
          </p:nvPr>
        </p:nvSpPr>
        <p:spPr>
          <a:xfrm>
            <a:off x="838200" y="1504991"/>
            <a:ext cx="10515600" cy="4351338"/>
          </a:xfrm>
        </p:spPr>
        <p:txBody>
          <a:bodyPr/>
          <a:lstStyle/>
          <a:p>
            <a:pPr>
              <a:lnSpc>
                <a:spcPct val="100000"/>
              </a:lnSpc>
              <a:spcBef>
                <a:spcPts val="1800"/>
              </a:spcBef>
              <a:buSzPct val="120000"/>
            </a:pPr>
            <a:r>
              <a:rPr lang="en-US" dirty="0">
                <a:cs typeface="Times New Roman" panose="02020603050405020304" pitchFamily="18" charset="0"/>
              </a:rPr>
              <a:t>Groups of 3 students visited a local independent living center</a:t>
            </a:r>
          </a:p>
          <a:p>
            <a:pPr>
              <a:lnSpc>
                <a:spcPct val="100000"/>
              </a:lnSpc>
              <a:spcBef>
                <a:spcPts val="1800"/>
              </a:spcBef>
              <a:buSzPct val="120000"/>
            </a:pPr>
            <a:r>
              <a:rPr lang="en-US" dirty="0">
                <a:cs typeface="Times New Roman" panose="02020603050405020304" pitchFamily="18" charset="0"/>
              </a:rPr>
              <a:t>Intergenerational interaction through activities designed by students based on reviewing of previous research</a:t>
            </a:r>
          </a:p>
          <a:p>
            <a:pPr>
              <a:lnSpc>
                <a:spcPct val="100000"/>
              </a:lnSpc>
              <a:spcBef>
                <a:spcPts val="1800"/>
              </a:spcBef>
              <a:buSzPct val="120000"/>
            </a:pPr>
            <a:r>
              <a:rPr lang="en-US" dirty="0">
                <a:cs typeface="Times New Roman" panose="02020603050405020304" pitchFamily="18" charset="0"/>
              </a:rPr>
              <a:t>Samples of activities: </a:t>
            </a:r>
            <a:r>
              <a:rPr lang="en-US" sz="2400" dirty="0">
                <a:cs typeface="Times New Roman" panose="02020603050405020304" pitchFamily="18" charset="0"/>
              </a:rPr>
              <a:t>Painting, making birdhouses, creating a playlist</a:t>
            </a:r>
          </a:p>
          <a:p>
            <a:pPr>
              <a:lnSpc>
                <a:spcPct val="100000"/>
              </a:lnSpc>
              <a:spcBef>
                <a:spcPts val="1800"/>
              </a:spcBef>
              <a:buSzPct val="120000"/>
            </a:pPr>
            <a:r>
              <a:rPr lang="en-US" dirty="0">
                <a:cs typeface="Times New Roman" panose="02020603050405020304" pitchFamily="18" charset="0"/>
              </a:rPr>
              <a:t>Final paper involving a review of relevant literature, a reflection of their experience, and a critical discussion of issues surrounding intergenerational integration.</a:t>
            </a:r>
          </a:p>
          <a:p>
            <a:pPr>
              <a:buSzPct val="120000"/>
            </a:pPr>
            <a:endParaRPr lang="en-US" dirty="0"/>
          </a:p>
        </p:txBody>
      </p:sp>
    </p:spTree>
    <p:extLst>
      <p:ext uri="{BB962C8B-B14F-4D97-AF65-F5344CB8AC3E}">
        <p14:creationId xmlns:p14="http://schemas.microsoft.com/office/powerpoint/2010/main" val="2480630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A5EEE-792E-430C-8466-9E52A2A73845}"/>
              </a:ext>
            </a:extLst>
          </p:cNvPr>
          <p:cNvSpPr>
            <a:spLocks noGrp="1"/>
          </p:cNvSpPr>
          <p:nvPr>
            <p:ph type="title"/>
          </p:nvPr>
        </p:nvSpPr>
        <p:spPr>
          <a:xfrm>
            <a:off x="-1722038" y="327013"/>
            <a:ext cx="10515600" cy="1325563"/>
          </a:xfrm>
        </p:spPr>
        <p:txBody>
          <a:bodyPr>
            <a:normAutofit/>
          </a:bodyPr>
          <a:lstStyle/>
          <a:p>
            <a:pPr algn="ctr"/>
            <a:r>
              <a:rPr lang="en-US" sz="3600" b="1" dirty="0" err="1">
                <a:latin typeface="+mn-lt"/>
                <a:cs typeface="Times New Roman" panose="02020603050405020304" pitchFamily="18" charset="0"/>
              </a:rPr>
              <a:t>Fraboni</a:t>
            </a:r>
            <a:r>
              <a:rPr lang="en-US" sz="3600" b="1" dirty="0">
                <a:latin typeface="+mn-lt"/>
                <a:cs typeface="Times New Roman" panose="02020603050405020304" pitchFamily="18" charset="0"/>
              </a:rPr>
              <a:t> Scale of Ageism (FSA)</a:t>
            </a:r>
          </a:p>
        </p:txBody>
      </p:sp>
      <p:sp>
        <p:nvSpPr>
          <p:cNvPr id="3" name="Content Placeholder 2">
            <a:extLst>
              <a:ext uri="{FF2B5EF4-FFF2-40B4-BE49-F238E27FC236}">
                <a16:creationId xmlns:a16="http://schemas.microsoft.com/office/drawing/2014/main" id="{53296717-01EA-4EFD-831F-EE7EF98F05E0}"/>
              </a:ext>
            </a:extLst>
          </p:cNvPr>
          <p:cNvSpPr>
            <a:spLocks noGrp="1"/>
          </p:cNvSpPr>
          <p:nvPr>
            <p:ph idx="1"/>
          </p:nvPr>
        </p:nvSpPr>
        <p:spPr>
          <a:xfrm>
            <a:off x="458189" y="1516867"/>
            <a:ext cx="12192000" cy="4351338"/>
          </a:xfrm>
        </p:spPr>
        <p:txBody>
          <a:bodyPr>
            <a:noAutofit/>
          </a:bodyPr>
          <a:lstStyle/>
          <a:p>
            <a:pPr marL="403225" indent="-403225"/>
            <a:r>
              <a:rPr lang="en-US" dirty="0">
                <a:cs typeface="Times New Roman" panose="02020603050405020304" pitchFamily="18" charset="0"/>
              </a:rPr>
              <a:t>To assess ageism using 29 statements</a:t>
            </a:r>
          </a:p>
          <a:p>
            <a:pPr marL="403225" indent="-403225"/>
            <a:r>
              <a:rPr lang="en-US" dirty="0">
                <a:cs typeface="Times New Roman" panose="02020603050405020304" pitchFamily="18" charset="0"/>
              </a:rPr>
              <a:t>Rated on a 1-4 scale: </a:t>
            </a:r>
            <a:r>
              <a:rPr lang="en-US" sz="2400" dirty="0">
                <a:cs typeface="Times New Roman" panose="02020603050405020304" pitchFamily="18" charset="0"/>
              </a:rPr>
              <a:t> </a:t>
            </a:r>
            <a:r>
              <a:rPr lang="en-US" sz="2000" dirty="0">
                <a:cs typeface="Times New Roman" panose="02020603050405020304" pitchFamily="18" charset="0"/>
              </a:rPr>
              <a:t>1 = strongly disagree; 2 = disagree; 3 = agree; 4 = strongly agree</a:t>
            </a:r>
          </a:p>
          <a:p>
            <a:pPr marL="403225" indent="-403225"/>
            <a:r>
              <a:rPr lang="en-US" dirty="0">
                <a:cs typeface="Times New Roman" panose="02020603050405020304" pitchFamily="18" charset="0"/>
              </a:rPr>
              <a:t>3 subscales:</a:t>
            </a:r>
          </a:p>
          <a:p>
            <a:pPr marL="628650" lvl="1" indent="-285750">
              <a:lnSpc>
                <a:spcPct val="100000"/>
              </a:lnSpc>
              <a:spcBef>
                <a:spcPts val="1200"/>
              </a:spcBef>
              <a:buSzPct val="80000"/>
              <a:buFont typeface="Wingdings" panose="05000000000000000000" pitchFamily="2" charset="2"/>
              <a:buChar char="Ø"/>
            </a:pPr>
            <a:r>
              <a:rPr lang="en-US" sz="2800" b="1" dirty="0" err="1">
                <a:cs typeface="Times New Roman" panose="02020603050405020304" pitchFamily="18" charset="0"/>
              </a:rPr>
              <a:t>Anticolution</a:t>
            </a:r>
            <a:r>
              <a:rPr lang="en-US" sz="2800" dirty="0">
                <a:cs typeface="Times New Roman" panose="02020603050405020304" pitchFamily="18" charset="0"/>
              </a:rPr>
              <a:t>:  </a:t>
            </a:r>
            <a:r>
              <a:rPr lang="en-US" dirty="0">
                <a:cs typeface="Times New Roman" panose="02020603050405020304" pitchFamily="18" charset="0"/>
              </a:rPr>
              <a:t>“</a:t>
            </a:r>
            <a:r>
              <a:rPr lang="en-US" i="1" dirty="0">
                <a:cs typeface="Times New Roman" panose="02020603050405020304" pitchFamily="18" charset="0"/>
              </a:rPr>
              <a:t>Many old people just live in the past</a:t>
            </a:r>
            <a:r>
              <a:rPr lang="en-US" dirty="0">
                <a:cs typeface="Times New Roman" panose="02020603050405020304" pitchFamily="18" charset="0"/>
              </a:rPr>
              <a:t>”</a:t>
            </a:r>
          </a:p>
          <a:p>
            <a:pPr marL="628650" lvl="1" indent="-285750">
              <a:lnSpc>
                <a:spcPct val="100000"/>
              </a:lnSpc>
              <a:spcBef>
                <a:spcPts val="1200"/>
              </a:spcBef>
              <a:buSzPct val="80000"/>
              <a:buFont typeface="Wingdings" panose="05000000000000000000" pitchFamily="2" charset="2"/>
              <a:buChar char="Ø"/>
            </a:pPr>
            <a:r>
              <a:rPr lang="en-US" sz="2800" b="1" dirty="0">
                <a:cs typeface="Times New Roman" panose="02020603050405020304" pitchFamily="18" charset="0"/>
              </a:rPr>
              <a:t>Discrimination</a:t>
            </a:r>
            <a:r>
              <a:rPr lang="en-US" sz="2800" dirty="0">
                <a:cs typeface="Times New Roman" panose="02020603050405020304" pitchFamily="18" charset="0"/>
              </a:rPr>
              <a:t>: </a:t>
            </a:r>
            <a:r>
              <a:rPr lang="en-US" dirty="0">
                <a:cs typeface="Times New Roman" panose="02020603050405020304" pitchFamily="18" charset="0"/>
              </a:rPr>
              <a:t>“</a:t>
            </a:r>
            <a:r>
              <a:rPr lang="en-US" i="1" dirty="0">
                <a:cs typeface="Times New Roman" panose="02020603050405020304" pitchFamily="18" charset="0"/>
              </a:rPr>
              <a:t>Old people don’t really need to use our community sports facilities</a:t>
            </a:r>
            <a:r>
              <a:rPr lang="en-US" dirty="0">
                <a:cs typeface="Times New Roman" panose="02020603050405020304" pitchFamily="18" charset="0"/>
              </a:rPr>
              <a:t>”</a:t>
            </a:r>
          </a:p>
          <a:p>
            <a:pPr marL="628650" lvl="1" indent="-285750">
              <a:lnSpc>
                <a:spcPct val="100000"/>
              </a:lnSpc>
              <a:spcBef>
                <a:spcPts val="1200"/>
              </a:spcBef>
              <a:buSzPct val="80000"/>
              <a:buFont typeface="Wingdings" panose="05000000000000000000" pitchFamily="2" charset="2"/>
              <a:buChar char="Ø"/>
            </a:pPr>
            <a:r>
              <a:rPr lang="en-US" sz="2800" b="1" dirty="0">
                <a:cs typeface="Times New Roman" panose="02020603050405020304" pitchFamily="18" charset="0"/>
              </a:rPr>
              <a:t>Avoidance</a:t>
            </a:r>
            <a:r>
              <a:rPr lang="en-US" sz="2800" dirty="0">
                <a:cs typeface="Times New Roman" panose="02020603050405020304" pitchFamily="18" charset="0"/>
              </a:rPr>
              <a:t>: </a:t>
            </a:r>
            <a:r>
              <a:rPr lang="en-US" sz="2800" i="1" dirty="0">
                <a:cs typeface="Times New Roman" panose="02020603050405020304" pitchFamily="18" charset="0"/>
              </a:rPr>
              <a:t>“</a:t>
            </a:r>
            <a:r>
              <a:rPr lang="en-US" i="1" dirty="0">
                <a:cs typeface="Times New Roman" panose="02020603050405020304" pitchFamily="18" charset="0"/>
              </a:rPr>
              <a:t>I personally would not want to spend much time with an old person”</a:t>
            </a:r>
          </a:p>
          <a:p>
            <a:endParaRPr lang="en-US" sz="4000" dirty="0">
              <a:cs typeface="Times New Roman" panose="02020603050405020304" pitchFamily="18" charset="0"/>
            </a:endParaRPr>
          </a:p>
        </p:txBody>
      </p:sp>
    </p:spTree>
    <p:extLst>
      <p:ext uri="{BB962C8B-B14F-4D97-AF65-F5344CB8AC3E}">
        <p14:creationId xmlns:p14="http://schemas.microsoft.com/office/powerpoint/2010/main" val="1778319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B367B-D634-49E4-8B2A-8E543F1A1279}"/>
              </a:ext>
            </a:extLst>
          </p:cNvPr>
          <p:cNvSpPr>
            <a:spLocks noGrp="1"/>
          </p:cNvSpPr>
          <p:nvPr>
            <p:ph type="title"/>
          </p:nvPr>
        </p:nvSpPr>
        <p:spPr>
          <a:xfrm>
            <a:off x="1760204" y="270580"/>
            <a:ext cx="2059379" cy="1325563"/>
          </a:xfrm>
        </p:spPr>
        <p:txBody>
          <a:bodyPr>
            <a:normAutofit/>
          </a:bodyPr>
          <a:lstStyle/>
          <a:p>
            <a:r>
              <a:rPr lang="en-US" sz="3600" b="1" dirty="0">
                <a:latin typeface="+mn-lt"/>
                <a:cs typeface="Times New Roman" panose="02020603050405020304" pitchFamily="18" charset="0"/>
              </a:rPr>
              <a:t>Findings</a:t>
            </a:r>
          </a:p>
        </p:txBody>
      </p:sp>
      <p:sp>
        <p:nvSpPr>
          <p:cNvPr id="3" name="Content Placeholder 2">
            <a:extLst>
              <a:ext uri="{FF2B5EF4-FFF2-40B4-BE49-F238E27FC236}">
                <a16:creationId xmlns:a16="http://schemas.microsoft.com/office/drawing/2014/main" id="{3B5CBB41-4FD3-4F54-8F4D-9881122A6EE7}"/>
              </a:ext>
            </a:extLst>
          </p:cNvPr>
          <p:cNvSpPr>
            <a:spLocks noGrp="1"/>
          </p:cNvSpPr>
          <p:nvPr>
            <p:ph idx="1"/>
          </p:nvPr>
        </p:nvSpPr>
        <p:spPr>
          <a:xfrm>
            <a:off x="356259" y="1400049"/>
            <a:ext cx="4867271" cy="4131150"/>
          </a:xfrm>
        </p:spPr>
        <p:txBody>
          <a:bodyPr>
            <a:normAutofit/>
          </a:bodyPr>
          <a:lstStyle/>
          <a:p>
            <a:endParaRPr lang="en-US" dirty="0">
              <a:cs typeface="Times New Roman" panose="02020603050405020304" pitchFamily="18" charset="0"/>
            </a:endParaRPr>
          </a:p>
          <a:p>
            <a:r>
              <a:rPr lang="en-US" dirty="0">
                <a:cs typeface="Times New Roman" panose="02020603050405020304" pitchFamily="18" charset="0"/>
              </a:rPr>
              <a:t>Overall scores on FSA were significantly lower</a:t>
            </a:r>
          </a:p>
          <a:p>
            <a:endParaRPr lang="en-US" dirty="0">
              <a:latin typeface="Times New Roman" panose="02020603050405020304" pitchFamily="18" charset="0"/>
              <a:cs typeface="Times New Roman" panose="02020603050405020304" pitchFamily="18" charset="0"/>
            </a:endParaRPr>
          </a:p>
          <a:p>
            <a:endParaRPr lang="en-US" dirty="0">
              <a:cs typeface="Times New Roman" panose="02020603050405020304" pitchFamily="18" charset="0"/>
            </a:endParaRPr>
          </a:p>
          <a:p>
            <a:endParaRPr lang="en-US" dirty="0">
              <a:cs typeface="Times New Roman" panose="02020603050405020304" pitchFamily="18" charset="0"/>
            </a:endParaRPr>
          </a:p>
          <a:p>
            <a:r>
              <a:rPr lang="en-US" dirty="0">
                <a:cs typeface="Times New Roman" panose="02020603050405020304" pitchFamily="18" charset="0"/>
              </a:rPr>
              <a:t>Significant decrease in all 3 subscales</a:t>
            </a:r>
          </a:p>
        </p:txBody>
      </p:sp>
      <p:grpSp>
        <p:nvGrpSpPr>
          <p:cNvPr id="4" name="Group 3">
            <a:extLst>
              <a:ext uri="{FF2B5EF4-FFF2-40B4-BE49-F238E27FC236}">
                <a16:creationId xmlns:a16="http://schemas.microsoft.com/office/drawing/2014/main" id="{ADBCDDD6-FEF6-8C48-A709-D8EA8C8D555B}"/>
              </a:ext>
            </a:extLst>
          </p:cNvPr>
          <p:cNvGrpSpPr/>
          <p:nvPr/>
        </p:nvGrpSpPr>
        <p:grpSpPr>
          <a:xfrm>
            <a:off x="5579794" y="371826"/>
            <a:ext cx="5424493" cy="3500087"/>
            <a:chOff x="4867270" y="0"/>
            <a:chExt cx="6305555" cy="4131151"/>
          </a:xfrm>
        </p:grpSpPr>
        <p:pic>
          <p:nvPicPr>
            <p:cNvPr id="7" name="Picture 6">
              <a:extLst>
                <a:ext uri="{FF2B5EF4-FFF2-40B4-BE49-F238E27FC236}">
                  <a16:creationId xmlns:a16="http://schemas.microsoft.com/office/drawing/2014/main" id="{33652A54-A640-4BAC-A7A9-1D49FB478147}"/>
                </a:ext>
              </a:extLst>
            </p:cNvPr>
            <p:cNvPicPr>
              <a:picLocks noChangeAspect="1"/>
            </p:cNvPicPr>
            <p:nvPr/>
          </p:nvPicPr>
          <p:blipFill rotWithShape="1">
            <a:blip r:embed="rId2"/>
            <a:srcRect r="13915" b="5902"/>
            <a:stretch/>
          </p:blipFill>
          <p:spPr>
            <a:xfrm>
              <a:off x="4867270" y="0"/>
              <a:ext cx="6305555" cy="4131151"/>
            </a:xfrm>
            <a:prstGeom prst="rect">
              <a:avLst/>
            </a:prstGeom>
          </p:spPr>
        </p:pic>
        <p:pic>
          <p:nvPicPr>
            <p:cNvPr id="9" name="Picture 8">
              <a:extLst>
                <a:ext uri="{FF2B5EF4-FFF2-40B4-BE49-F238E27FC236}">
                  <a16:creationId xmlns:a16="http://schemas.microsoft.com/office/drawing/2014/main" id="{72B5FBC6-CDAD-8144-B224-A35EFB41FDEC}"/>
                </a:ext>
              </a:extLst>
            </p:cNvPr>
            <p:cNvPicPr>
              <a:picLocks noChangeAspect="1"/>
            </p:cNvPicPr>
            <p:nvPr/>
          </p:nvPicPr>
          <p:blipFill rotWithShape="1">
            <a:blip r:embed="rId2"/>
            <a:srcRect l="86736" t="39161" b="41313"/>
            <a:stretch/>
          </p:blipFill>
          <p:spPr>
            <a:xfrm>
              <a:off x="6870436" y="662781"/>
              <a:ext cx="971545" cy="857250"/>
            </a:xfrm>
            <a:prstGeom prst="rect">
              <a:avLst/>
            </a:prstGeom>
          </p:spPr>
        </p:pic>
      </p:grpSp>
      <p:pic>
        <p:nvPicPr>
          <p:cNvPr id="11" name="Picture 10">
            <a:extLst>
              <a:ext uri="{FF2B5EF4-FFF2-40B4-BE49-F238E27FC236}">
                <a16:creationId xmlns:a16="http://schemas.microsoft.com/office/drawing/2014/main" id="{6DCF983F-4BE1-4263-BCD9-33384CDE0D17}"/>
              </a:ext>
            </a:extLst>
          </p:cNvPr>
          <p:cNvPicPr>
            <a:picLocks noChangeAspect="1"/>
          </p:cNvPicPr>
          <p:nvPr/>
        </p:nvPicPr>
        <p:blipFill>
          <a:blip r:embed="rId3"/>
          <a:stretch>
            <a:fillRect/>
          </a:stretch>
        </p:blipFill>
        <p:spPr>
          <a:xfrm>
            <a:off x="4755987" y="4243739"/>
            <a:ext cx="7072106" cy="2309095"/>
          </a:xfrm>
          <a:prstGeom prst="rect">
            <a:avLst/>
          </a:prstGeom>
        </p:spPr>
      </p:pic>
    </p:spTree>
    <p:extLst>
      <p:ext uri="{BB962C8B-B14F-4D97-AF65-F5344CB8AC3E}">
        <p14:creationId xmlns:p14="http://schemas.microsoft.com/office/powerpoint/2010/main" val="3121791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B104F-20DC-43B1-8465-E0D2278F663F}"/>
              </a:ext>
            </a:extLst>
          </p:cNvPr>
          <p:cNvSpPr>
            <a:spLocks noGrp="1"/>
          </p:cNvSpPr>
          <p:nvPr>
            <p:ph type="title"/>
          </p:nvPr>
        </p:nvSpPr>
        <p:spPr>
          <a:xfrm>
            <a:off x="838200" y="149709"/>
            <a:ext cx="10515600" cy="1325563"/>
          </a:xfrm>
        </p:spPr>
        <p:txBody>
          <a:bodyPr>
            <a:normAutofit/>
          </a:bodyPr>
          <a:lstStyle/>
          <a:p>
            <a:pPr algn="ctr"/>
            <a:r>
              <a:rPr lang="en-US" sz="4000" b="1" dirty="0">
                <a:latin typeface="+mn-lt"/>
                <a:cs typeface="Times New Roman" panose="02020603050405020304" pitchFamily="18" charset="0"/>
              </a:rPr>
              <a:t>Discussion</a:t>
            </a:r>
          </a:p>
        </p:txBody>
      </p:sp>
      <p:sp>
        <p:nvSpPr>
          <p:cNvPr id="3" name="Content Placeholder 2">
            <a:extLst>
              <a:ext uri="{FF2B5EF4-FFF2-40B4-BE49-F238E27FC236}">
                <a16:creationId xmlns:a16="http://schemas.microsoft.com/office/drawing/2014/main" id="{47A8A667-8A98-40EA-BE8F-C2CE2DD68674}"/>
              </a:ext>
            </a:extLst>
          </p:cNvPr>
          <p:cNvSpPr>
            <a:spLocks noGrp="1"/>
          </p:cNvSpPr>
          <p:nvPr>
            <p:ph idx="1"/>
          </p:nvPr>
        </p:nvSpPr>
        <p:spPr>
          <a:xfrm>
            <a:off x="838200" y="1400323"/>
            <a:ext cx="10515600" cy="4351338"/>
          </a:xfrm>
        </p:spPr>
        <p:txBody>
          <a:bodyPr>
            <a:normAutofit lnSpcReduction="10000"/>
          </a:bodyPr>
          <a:lstStyle/>
          <a:p>
            <a:pPr>
              <a:lnSpc>
                <a:spcPct val="100000"/>
              </a:lnSpc>
              <a:spcBef>
                <a:spcPts val="1800"/>
              </a:spcBef>
            </a:pPr>
            <a:r>
              <a:rPr lang="en-US" dirty="0">
                <a:cs typeface="Times New Roman" panose="02020603050405020304" pitchFamily="18" charset="0"/>
              </a:rPr>
              <a:t>Preliminary evidence that a course on aging with an intergenerational interaction reduces ageism in college students</a:t>
            </a:r>
          </a:p>
          <a:p>
            <a:pPr>
              <a:lnSpc>
                <a:spcPct val="100000"/>
              </a:lnSpc>
              <a:spcBef>
                <a:spcPts val="1800"/>
              </a:spcBef>
            </a:pPr>
            <a:r>
              <a:rPr lang="en-US" dirty="0">
                <a:cs typeface="Times New Roman" panose="02020603050405020304" pitchFamily="18" charset="0"/>
              </a:rPr>
              <a:t>Reduced perception of outgroup homogeneity</a:t>
            </a:r>
          </a:p>
          <a:p>
            <a:pPr>
              <a:lnSpc>
                <a:spcPct val="100000"/>
              </a:lnSpc>
              <a:spcBef>
                <a:spcPts val="1800"/>
              </a:spcBef>
            </a:pPr>
            <a:r>
              <a:rPr lang="en-US" dirty="0">
                <a:cs typeface="Times New Roman" panose="02020603050405020304" pitchFamily="18" charset="0"/>
              </a:rPr>
              <a:t>Less misconceptions and increased acceptance and understanding of older adults</a:t>
            </a:r>
          </a:p>
          <a:p>
            <a:pPr marL="1155700" lvl="1" indent="-400050">
              <a:lnSpc>
                <a:spcPct val="100000"/>
              </a:lnSpc>
              <a:spcBef>
                <a:spcPts val="1200"/>
              </a:spcBef>
              <a:buFont typeface="Wingdings" panose="05000000000000000000" pitchFamily="2" charset="2"/>
              <a:buChar char="Ø"/>
            </a:pPr>
            <a:r>
              <a:rPr lang="en-US" dirty="0">
                <a:cs typeface="Times New Roman" panose="02020603050405020304" pitchFamily="18" charset="0"/>
              </a:rPr>
              <a:t>May feel more comfortable around older adults</a:t>
            </a:r>
          </a:p>
          <a:p>
            <a:pPr>
              <a:lnSpc>
                <a:spcPct val="100000"/>
              </a:lnSpc>
              <a:spcBef>
                <a:spcPts val="1800"/>
              </a:spcBef>
            </a:pPr>
            <a:r>
              <a:rPr lang="en-US" dirty="0">
                <a:cs typeface="Times New Roman" panose="02020603050405020304" pitchFamily="18" charset="0"/>
              </a:rPr>
              <a:t>Students may have better interactions with elderly in careers</a:t>
            </a:r>
          </a:p>
          <a:p>
            <a:pPr marL="1098550" lvl="1" indent="-342900">
              <a:lnSpc>
                <a:spcPct val="100000"/>
              </a:lnSpc>
              <a:spcBef>
                <a:spcPts val="1200"/>
              </a:spcBef>
              <a:buFont typeface="Wingdings" panose="05000000000000000000" pitchFamily="2" charset="2"/>
              <a:buChar char="Ø"/>
            </a:pPr>
            <a:r>
              <a:rPr lang="en-US" dirty="0">
                <a:cs typeface="Times New Roman" panose="02020603050405020304" pitchFamily="18" charset="0"/>
              </a:rPr>
              <a:t>Medical and nursing</a:t>
            </a:r>
          </a:p>
        </p:txBody>
      </p:sp>
    </p:spTree>
    <p:extLst>
      <p:ext uri="{BB962C8B-B14F-4D97-AF65-F5344CB8AC3E}">
        <p14:creationId xmlns:p14="http://schemas.microsoft.com/office/powerpoint/2010/main" val="2483297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ACB9A-6169-4699-A0DD-39AEE15B1C0D}"/>
              </a:ext>
            </a:extLst>
          </p:cNvPr>
          <p:cNvSpPr>
            <a:spLocks noGrp="1"/>
          </p:cNvSpPr>
          <p:nvPr>
            <p:ph type="title"/>
          </p:nvPr>
        </p:nvSpPr>
        <p:spPr>
          <a:xfrm>
            <a:off x="838200" y="85724"/>
            <a:ext cx="10515600" cy="1325563"/>
          </a:xfrm>
        </p:spPr>
        <p:txBody>
          <a:bodyPr>
            <a:normAutofit/>
          </a:bodyPr>
          <a:lstStyle/>
          <a:p>
            <a:pPr algn="ctr"/>
            <a:r>
              <a:rPr lang="en-US" sz="4000" b="1" dirty="0">
                <a:latin typeface="+mn-lt"/>
                <a:cs typeface="Times New Roman" panose="02020603050405020304" pitchFamily="18" charset="0"/>
              </a:rPr>
              <a:t>Limitations and future studies</a:t>
            </a:r>
          </a:p>
        </p:txBody>
      </p:sp>
      <p:sp>
        <p:nvSpPr>
          <p:cNvPr id="3" name="Content Placeholder 2">
            <a:extLst>
              <a:ext uri="{FF2B5EF4-FFF2-40B4-BE49-F238E27FC236}">
                <a16:creationId xmlns:a16="http://schemas.microsoft.com/office/drawing/2014/main" id="{4A8421BC-13A5-4FFA-A89C-BDF9B59F2AAB}"/>
              </a:ext>
            </a:extLst>
          </p:cNvPr>
          <p:cNvSpPr>
            <a:spLocks noGrp="1"/>
          </p:cNvSpPr>
          <p:nvPr>
            <p:ph idx="1"/>
          </p:nvPr>
        </p:nvSpPr>
        <p:spPr>
          <a:xfrm>
            <a:off x="838200" y="1268412"/>
            <a:ext cx="11520488" cy="6003925"/>
          </a:xfrm>
        </p:spPr>
        <p:txBody>
          <a:bodyPr>
            <a:normAutofit/>
          </a:bodyPr>
          <a:lstStyle/>
          <a:p>
            <a:pPr>
              <a:lnSpc>
                <a:spcPct val="100000"/>
              </a:lnSpc>
              <a:spcBef>
                <a:spcPts val="1800"/>
              </a:spcBef>
            </a:pPr>
            <a:r>
              <a:rPr lang="en-US" dirty="0">
                <a:cs typeface="Times New Roman" panose="02020603050405020304" pitchFamily="18" charset="0"/>
              </a:rPr>
              <a:t>No control group</a:t>
            </a:r>
          </a:p>
          <a:p>
            <a:pPr>
              <a:lnSpc>
                <a:spcPct val="100000"/>
              </a:lnSpc>
              <a:spcBef>
                <a:spcPts val="1800"/>
              </a:spcBef>
            </a:pPr>
            <a:r>
              <a:rPr lang="en-US" dirty="0">
                <a:cs typeface="Times New Roman" panose="02020603050405020304" pitchFamily="18" charset="0"/>
              </a:rPr>
              <a:t>Limited sample size</a:t>
            </a:r>
          </a:p>
          <a:p>
            <a:pPr>
              <a:lnSpc>
                <a:spcPct val="100000"/>
              </a:lnSpc>
              <a:spcBef>
                <a:spcPts val="1800"/>
              </a:spcBef>
            </a:pPr>
            <a:r>
              <a:rPr lang="en-US" dirty="0">
                <a:cs typeface="Times New Roman" panose="02020603050405020304" pitchFamily="18" charset="0"/>
              </a:rPr>
              <a:t>Response bias</a:t>
            </a:r>
          </a:p>
          <a:p>
            <a:pPr>
              <a:lnSpc>
                <a:spcPct val="100000"/>
              </a:lnSpc>
              <a:spcBef>
                <a:spcPts val="1800"/>
              </a:spcBef>
            </a:pPr>
            <a:r>
              <a:rPr lang="en-US" dirty="0">
                <a:cs typeface="Times New Roman" panose="02020603050405020304" pitchFamily="18" charset="0"/>
              </a:rPr>
              <a:t>Lack of behavioral measure</a:t>
            </a:r>
          </a:p>
          <a:p>
            <a:pPr>
              <a:lnSpc>
                <a:spcPct val="100000"/>
              </a:lnSpc>
              <a:spcBef>
                <a:spcPts val="1800"/>
              </a:spcBef>
            </a:pPr>
            <a:r>
              <a:rPr lang="en-US" dirty="0">
                <a:cs typeface="Times New Roman" panose="02020603050405020304" pitchFamily="18" charset="0"/>
              </a:rPr>
              <a:t>Long-term effectiveness is still unknown</a:t>
            </a:r>
          </a:p>
          <a:p>
            <a:pPr>
              <a:lnSpc>
                <a:spcPct val="100000"/>
              </a:lnSpc>
              <a:spcBef>
                <a:spcPts val="1800"/>
              </a:spcBef>
            </a:pPr>
            <a:r>
              <a:rPr lang="en-US" dirty="0">
                <a:cs typeface="Times New Roman" panose="02020603050405020304" pitchFamily="18" charset="0"/>
              </a:rPr>
              <a:t>The significant results of this study serve as a basis for future studies with larger sample sizes, control groups, and improved measurement</a:t>
            </a:r>
          </a:p>
        </p:txBody>
      </p:sp>
    </p:spTree>
    <p:extLst>
      <p:ext uri="{BB962C8B-B14F-4D97-AF65-F5344CB8AC3E}">
        <p14:creationId xmlns:p14="http://schemas.microsoft.com/office/powerpoint/2010/main" val="1526327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8049A-8BD8-466F-9538-A94752D6D6EC}"/>
              </a:ext>
            </a:extLst>
          </p:cNvPr>
          <p:cNvSpPr>
            <a:spLocks noGrp="1"/>
          </p:cNvSpPr>
          <p:nvPr>
            <p:ph type="title"/>
          </p:nvPr>
        </p:nvSpPr>
        <p:spPr>
          <a:xfrm>
            <a:off x="903889" y="1076216"/>
            <a:ext cx="10515600" cy="1325563"/>
          </a:xfrm>
        </p:spPr>
        <p:txBody>
          <a:bodyPr>
            <a:noAutofit/>
          </a:bodyPr>
          <a:lstStyle/>
          <a:p>
            <a:pPr algn="ctr"/>
            <a:r>
              <a:rPr lang="en-US" sz="9600" b="1" dirty="0">
                <a:latin typeface="+mn-lt"/>
                <a:cs typeface="Times New Roman" panose="02020603050405020304" pitchFamily="18" charset="0"/>
              </a:rPr>
              <a:t>Thank You!</a:t>
            </a:r>
          </a:p>
        </p:txBody>
      </p:sp>
      <p:sp>
        <p:nvSpPr>
          <p:cNvPr id="3" name="Content Placeholder 2">
            <a:extLst>
              <a:ext uri="{FF2B5EF4-FFF2-40B4-BE49-F238E27FC236}">
                <a16:creationId xmlns:a16="http://schemas.microsoft.com/office/drawing/2014/main" id="{FDB4D19F-229C-4388-9302-F8032B262A6D}"/>
              </a:ext>
            </a:extLst>
          </p:cNvPr>
          <p:cNvSpPr>
            <a:spLocks noGrp="1"/>
          </p:cNvSpPr>
          <p:nvPr>
            <p:ph idx="1"/>
          </p:nvPr>
        </p:nvSpPr>
        <p:spPr>
          <a:xfrm>
            <a:off x="903889" y="2597222"/>
            <a:ext cx="10515600" cy="3393647"/>
          </a:xfrm>
        </p:spPr>
        <p:txBody>
          <a:bodyPr>
            <a:normAutofit/>
          </a:bodyPr>
          <a:lstStyle/>
          <a:p>
            <a:pPr marL="0" indent="0">
              <a:lnSpc>
                <a:spcPct val="100000"/>
              </a:lnSpc>
              <a:spcBef>
                <a:spcPts val="1800"/>
              </a:spcBef>
              <a:buNone/>
            </a:pPr>
            <a:r>
              <a:rPr lang="en-US" sz="4000" dirty="0"/>
              <a:t>“Aging is an extraordinary process where you become the person you should have always been”</a:t>
            </a:r>
          </a:p>
          <a:p>
            <a:pPr algn="ctr">
              <a:lnSpc>
                <a:spcPct val="100000"/>
              </a:lnSpc>
              <a:spcBef>
                <a:spcPts val="1800"/>
              </a:spcBef>
              <a:buFontTx/>
              <a:buChar char="-"/>
            </a:pPr>
            <a:r>
              <a:rPr lang="en-US" sz="4000" dirty="0"/>
              <a:t>David Bowie</a:t>
            </a:r>
          </a:p>
        </p:txBody>
      </p:sp>
    </p:spTree>
    <p:extLst>
      <p:ext uri="{BB962C8B-B14F-4D97-AF65-F5344CB8AC3E}">
        <p14:creationId xmlns:p14="http://schemas.microsoft.com/office/powerpoint/2010/main" val="3892911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7050A-7326-464F-91CF-B8B13A036C5A}"/>
              </a:ext>
            </a:extLst>
          </p:cNvPr>
          <p:cNvSpPr>
            <a:spLocks noGrp="1"/>
          </p:cNvSpPr>
          <p:nvPr>
            <p:ph type="title"/>
          </p:nvPr>
        </p:nvSpPr>
        <p:spPr>
          <a:xfrm>
            <a:off x="4899561" y="500062"/>
            <a:ext cx="2011878" cy="1325563"/>
          </a:xfrm>
        </p:spPr>
        <p:txBody>
          <a:bodyPr/>
          <a:lstStyle/>
          <a:p>
            <a:r>
              <a:rPr lang="en-US" b="1" dirty="0">
                <a:latin typeface="+mn-lt"/>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9C604841-ED73-4CAA-943B-0DF3E544D615}"/>
              </a:ext>
            </a:extLst>
          </p:cNvPr>
          <p:cNvSpPr>
            <a:spLocks noGrp="1"/>
          </p:cNvSpPr>
          <p:nvPr>
            <p:ph idx="1"/>
          </p:nvPr>
        </p:nvSpPr>
        <p:spPr>
          <a:xfrm>
            <a:off x="2381992" y="1950677"/>
            <a:ext cx="6655130" cy="2110684"/>
          </a:xfrm>
        </p:spPr>
        <p:txBody>
          <a:bodyPr/>
          <a:lstStyle/>
          <a:p>
            <a:r>
              <a:rPr lang="en-US" b="1" dirty="0">
                <a:cs typeface="Times New Roman" panose="02020603050405020304" pitchFamily="18" charset="0"/>
              </a:rPr>
              <a:t>Overview of ageism</a:t>
            </a:r>
          </a:p>
          <a:p>
            <a:r>
              <a:rPr lang="en-US" b="1" dirty="0">
                <a:cs typeface="Times New Roman" panose="02020603050405020304" pitchFamily="18" charset="0"/>
              </a:rPr>
              <a:t>Psychological mechanisms behind ageism</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b="1" dirty="0">
                <a:cs typeface="Times New Roman" panose="02020603050405020304" pitchFamily="18" charset="0"/>
              </a:rPr>
              <a:t>Interventions to reduce ageism</a:t>
            </a:r>
          </a:p>
          <a:p>
            <a:r>
              <a:rPr lang="en-US" b="1" dirty="0">
                <a:cs typeface="Times New Roman" panose="02020603050405020304" pitchFamily="18" charset="0"/>
              </a:rPr>
              <a:t>The current study</a:t>
            </a:r>
          </a:p>
        </p:txBody>
      </p:sp>
    </p:spTree>
    <p:extLst>
      <p:ext uri="{BB962C8B-B14F-4D97-AF65-F5344CB8AC3E}">
        <p14:creationId xmlns:p14="http://schemas.microsoft.com/office/powerpoint/2010/main" val="4266656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C9E7C-389D-44B3-BA70-E390FDC39961}"/>
              </a:ext>
            </a:extLst>
          </p:cNvPr>
          <p:cNvSpPr>
            <a:spLocks noGrp="1"/>
          </p:cNvSpPr>
          <p:nvPr>
            <p:ph type="title"/>
          </p:nvPr>
        </p:nvSpPr>
        <p:spPr>
          <a:xfrm>
            <a:off x="838200" y="500061"/>
            <a:ext cx="10515600" cy="1325563"/>
          </a:xfrm>
        </p:spPr>
        <p:txBody>
          <a:bodyPr>
            <a:normAutofit/>
          </a:bodyPr>
          <a:lstStyle/>
          <a:p>
            <a:r>
              <a:rPr lang="en-US" sz="3600" b="1" dirty="0">
                <a:latin typeface="+mn-lt"/>
                <a:cs typeface="Times New Roman" panose="02020603050405020304" pitchFamily="18" charset="0"/>
              </a:rPr>
              <a:t>Older Adults and the COVID-19 Pandemic</a:t>
            </a:r>
          </a:p>
        </p:txBody>
      </p:sp>
      <p:sp>
        <p:nvSpPr>
          <p:cNvPr id="3" name="Content Placeholder 2">
            <a:extLst>
              <a:ext uri="{FF2B5EF4-FFF2-40B4-BE49-F238E27FC236}">
                <a16:creationId xmlns:a16="http://schemas.microsoft.com/office/drawing/2014/main" id="{5797F136-4C26-4D93-A0BA-8EBEA37F347F}"/>
              </a:ext>
            </a:extLst>
          </p:cNvPr>
          <p:cNvSpPr>
            <a:spLocks noGrp="1"/>
          </p:cNvSpPr>
          <p:nvPr>
            <p:ph idx="1"/>
          </p:nvPr>
        </p:nvSpPr>
        <p:spPr>
          <a:xfrm>
            <a:off x="838200" y="1825624"/>
            <a:ext cx="8590808" cy="3206753"/>
          </a:xfrm>
        </p:spPr>
        <p:txBody>
          <a:bodyPr>
            <a:normAutofit lnSpcReduction="10000"/>
          </a:bodyPr>
          <a:lstStyle/>
          <a:p>
            <a:pPr marL="228600" marR="0" lvl="0" indent="-228600" algn="l" defTabSz="914400" rtl="0" eaLnBrk="1" fontAlgn="auto" latinLnBrk="0" hangingPunct="1">
              <a:lnSpc>
                <a:spcPct val="90000"/>
              </a:lnSpc>
              <a:spcBef>
                <a:spcPts val="1000"/>
              </a:spcBef>
              <a:spcAft>
                <a:spcPts val="0"/>
              </a:spcAft>
              <a:buClrTx/>
              <a:buSzPct val="120000"/>
              <a:buFont typeface="Arial" panose="020B0604020202020204" pitchFamily="34" charset="0"/>
              <a:buChar char="•"/>
              <a:tabLst/>
              <a:defRPr/>
            </a:pPr>
            <a:r>
              <a:rPr lang="en-US" b="1" dirty="0">
                <a:cs typeface="Times New Roman" panose="02020603050405020304" pitchFamily="18" charset="0"/>
              </a:rPr>
              <a:t>“The problem of older adults” </a:t>
            </a:r>
            <a:r>
              <a:rPr kumimoji="0" lang="en-US" sz="1800" i="0" u="none" strike="noStrike" kern="1200" cap="none" spc="0" normalizeH="0" baseline="0" noProof="0" dirty="0">
                <a:ln>
                  <a:noFill/>
                </a:ln>
                <a:solidFill>
                  <a:prstClr val="black"/>
                </a:solidFill>
                <a:effectLst/>
                <a:uLnTx/>
                <a:uFillTx/>
                <a:ea typeface="Calibri" panose="020F0502020204030204" pitchFamily="34" charset="0"/>
                <a:cs typeface="+mn-cs"/>
              </a:rPr>
              <a:t>(Zhou et al., 2020; Fraser et al., 2020)</a:t>
            </a:r>
            <a:endParaRPr kumimoji="0" lang="en-US" sz="1400" i="0" u="none" strike="noStrike" kern="1200" cap="none" spc="0" normalizeH="0" baseline="0" noProof="0" dirty="0">
              <a:ln>
                <a:noFill/>
              </a:ln>
              <a:solidFill>
                <a:prstClr val="black"/>
              </a:solidFill>
              <a:effectLst/>
              <a:uLnTx/>
              <a:uFillTx/>
              <a:ea typeface="Calibri" panose="020F0502020204030204" pitchFamily="34" charset="0"/>
              <a:cs typeface="+mn-cs"/>
            </a:endParaRPr>
          </a:p>
          <a:p>
            <a:pPr marL="865188" lvl="1" indent="-407988">
              <a:spcBef>
                <a:spcPts val="1200"/>
              </a:spcBef>
              <a:buFont typeface="Wingdings" panose="05000000000000000000" pitchFamily="2" charset="2"/>
              <a:buChar char="Ø"/>
              <a:defRPr/>
            </a:pPr>
            <a:r>
              <a:rPr lang="en-US" dirty="0">
                <a:cs typeface="Times New Roman" panose="02020603050405020304" pitchFamily="18" charset="0"/>
              </a:rPr>
              <a:t>Media depicted COVID-19 to only impact older adults</a:t>
            </a:r>
          </a:p>
          <a:p>
            <a:pPr marL="865188" lvl="1" indent="-407988">
              <a:spcBef>
                <a:spcPts val="1200"/>
              </a:spcBef>
              <a:buFont typeface="Wingdings" panose="05000000000000000000" pitchFamily="2" charset="2"/>
              <a:buChar char="Ø"/>
              <a:defRPr/>
            </a:pPr>
            <a:r>
              <a:rPr lang="en-US" dirty="0">
                <a:cs typeface="Times New Roman" panose="02020603050405020304" pitchFamily="18" charset="0"/>
              </a:rPr>
              <a:t>Nursing home deaths – high mortality rate seen as normal</a:t>
            </a:r>
          </a:p>
          <a:p>
            <a:pPr marL="228600" marR="0" lvl="0" indent="-228600" algn="l" defTabSz="914400" rtl="0" eaLnBrk="1" fontAlgn="auto" latinLnBrk="0" hangingPunct="1">
              <a:lnSpc>
                <a:spcPct val="90000"/>
              </a:lnSpc>
              <a:spcBef>
                <a:spcPts val="1800"/>
              </a:spcBef>
              <a:spcAft>
                <a:spcPts val="0"/>
              </a:spcAft>
              <a:buClrTx/>
              <a:buSzPct val="120000"/>
              <a:buFont typeface="Arial" panose="020B0604020202020204" pitchFamily="34" charset="0"/>
              <a:buChar char="•"/>
              <a:tabLst/>
              <a:defRPr/>
            </a:pPr>
            <a:r>
              <a:rPr lang="en-US" b="1" dirty="0">
                <a:cs typeface="Times New Roman" panose="02020603050405020304" pitchFamily="18" charset="0"/>
              </a:rPr>
              <a:t>Social media and #Boomerremover</a:t>
            </a:r>
            <a:r>
              <a:rPr lang="en-US" dirty="0">
                <a:cs typeface="Times New Roman" panose="02020603050405020304" pitchFamily="18" charset="0"/>
              </a:rPr>
              <a:t> </a:t>
            </a:r>
            <a:r>
              <a:rPr kumimoji="0" lang="en-US" sz="1800" i="0" u="none" strike="noStrike" kern="1200" cap="none" spc="0" normalizeH="0" baseline="0" noProof="0" dirty="0">
                <a:ln>
                  <a:noFill/>
                </a:ln>
                <a:solidFill>
                  <a:prstClr val="black"/>
                </a:solidFill>
                <a:effectLst/>
                <a:uLnTx/>
                <a:uFillTx/>
                <a:ea typeface="Calibri" panose="020F0502020204030204" pitchFamily="34" charset="0"/>
                <a:cs typeface="+mn-cs"/>
              </a:rPr>
              <a:t>(Godfrey, 2020)</a:t>
            </a:r>
          </a:p>
          <a:p>
            <a:pPr>
              <a:spcBef>
                <a:spcPts val="1800"/>
              </a:spcBef>
              <a:buSzPct val="120000"/>
              <a:defRPr/>
            </a:pPr>
            <a:r>
              <a:rPr lang="en-US" b="1" dirty="0">
                <a:cs typeface="Times New Roman" panose="02020603050405020304" pitchFamily="18" charset="0"/>
              </a:rPr>
              <a:t>Lives of elderly are seen as unimportant</a:t>
            </a:r>
          </a:p>
          <a:p>
            <a:pPr>
              <a:spcBef>
                <a:spcPts val="1800"/>
              </a:spcBef>
              <a:buSzPct val="120000"/>
            </a:pPr>
            <a:r>
              <a:rPr lang="en-US" b="1" dirty="0">
                <a:cs typeface="Times New Roman" panose="02020603050405020304" pitchFamily="18" charset="0"/>
              </a:rPr>
              <a:t>The pandemic has exposed the preexisting problems </a:t>
            </a:r>
            <a:endParaRPr lang="en-US" dirty="0">
              <a:cs typeface="Times New Roman" panose="02020603050405020304" pitchFamily="18" charset="0"/>
            </a:endParaRPr>
          </a:p>
          <a:p>
            <a:pPr marL="0" indent="0">
              <a:buNone/>
            </a:pPr>
            <a:endParaRPr lang="en-US" dirty="0">
              <a:cs typeface="Times New Roman" panose="02020603050405020304" pitchFamily="18" charset="0"/>
            </a:endParaRPr>
          </a:p>
          <a:p>
            <a:pPr marL="0" indent="0">
              <a:buNone/>
            </a:pPr>
            <a:endParaRPr lang="en-US" dirty="0">
              <a:cs typeface="Times New Roman" panose="02020603050405020304" pitchFamily="18" charset="0"/>
            </a:endParaRPr>
          </a:p>
        </p:txBody>
      </p:sp>
    </p:spTree>
    <p:extLst>
      <p:ext uri="{BB962C8B-B14F-4D97-AF65-F5344CB8AC3E}">
        <p14:creationId xmlns:p14="http://schemas.microsoft.com/office/powerpoint/2010/main" val="4240993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10626-BC49-4F8D-A096-D31C66A4E67D}"/>
              </a:ext>
            </a:extLst>
          </p:cNvPr>
          <p:cNvSpPr>
            <a:spLocks noGrp="1"/>
          </p:cNvSpPr>
          <p:nvPr>
            <p:ph type="title"/>
          </p:nvPr>
        </p:nvSpPr>
        <p:spPr>
          <a:xfrm>
            <a:off x="3904635" y="259801"/>
            <a:ext cx="4382729" cy="1325563"/>
          </a:xfrm>
        </p:spPr>
        <p:txBody>
          <a:bodyPr>
            <a:normAutofit/>
          </a:bodyPr>
          <a:lstStyle/>
          <a:p>
            <a:pPr algn="ctr"/>
            <a:r>
              <a:rPr lang="en-US" sz="3600" b="1" dirty="0">
                <a:latin typeface="+mn-lt"/>
                <a:cs typeface="Times New Roman" panose="02020603050405020304" pitchFamily="18" charset="0"/>
              </a:rPr>
              <a:t>What is ageism?</a:t>
            </a:r>
          </a:p>
        </p:txBody>
      </p:sp>
      <p:sp>
        <p:nvSpPr>
          <p:cNvPr id="3" name="Content Placeholder 2">
            <a:extLst>
              <a:ext uri="{FF2B5EF4-FFF2-40B4-BE49-F238E27FC236}">
                <a16:creationId xmlns:a16="http://schemas.microsoft.com/office/drawing/2014/main" id="{E8F5685A-BBE5-41DA-92F2-D0C435FEA3C8}"/>
              </a:ext>
            </a:extLst>
          </p:cNvPr>
          <p:cNvSpPr>
            <a:spLocks noGrp="1"/>
          </p:cNvSpPr>
          <p:nvPr>
            <p:ph idx="1"/>
          </p:nvPr>
        </p:nvSpPr>
        <p:spPr/>
        <p:txBody>
          <a:bodyPr/>
          <a:lstStyle/>
          <a:p>
            <a:pPr marL="233363" indent="-233363">
              <a:buSzPct val="120000"/>
              <a:tabLst>
                <a:tab pos="223838" algn="l"/>
              </a:tabLst>
            </a:pPr>
            <a:r>
              <a:rPr lang="en-US" b="1" dirty="0">
                <a:cs typeface="Times New Roman" panose="02020603050405020304" pitchFamily="18" charset="0"/>
              </a:rPr>
              <a:t>Like racism or sexism, but with respect to age</a:t>
            </a:r>
          </a:p>
          <a:p>
            <a:pPr marL="976313" marR="0" lvl="1" indent="-400050" algn="l" defTabSz="914400" rtl="0" eaLnBrk="1" fontAlgn="auto" latinLnBrk="0" hangingPunct="1">
              <a:lnSpc>
                <a:spcPct val="100000"/>
              </a:lnSpc>
              <a:spcBef>
                <a:spcPts val="1200"/>
              </a:spcBef>
              <a:spcAft>
                <a:spcPts val="0"/>
              </a:spcAft>
              <a:buClrTx/>
              <a:buSzTx/>
              <a:buFont typeface="Wingdings" panose="05000000000000000000" pitchFamily="2" charset="2"/>
              <a:buChar char="Ø"/>
              <a:defRPr/>
            </a:pPr>
            <a:r>
              <a:rPr lang="en-US" dirty="0">
                <a:cs typeface="Times New Roman" panose="02020603050405020304" pitchFamily="18" charset="0"/>
              </a:rPr>
              <a:t>Stereotyping, prejudice, and discrimination based on age </a:t>
            </a:r>
            <a:r>
              <a:rPr kumimoji="0" lang="en-US" sz="1800" b="0" i="0" u="none" strike="noStrike" kern="1200" cap="none" spc="0" normalizeH="0" baseline="0" noProof="0" dirty="0">
                <a:ln>
                  <a:noFill/>
                </a:ln>
                <a:solidFill>
                  <a:prstClr val="black"/>
                </a:solidFill>
                <a:effectLst/>
                <a:uLnTx/>
                <a:uFillTx/>
                <a:ea typeface="+mn-ea"/>
                <a:cs typeface="Times New Roman" panose="02020603050405020304" pitchFamily="18" charset="0"/>
              </a:rPr>
              <a:t>(Butler, 1969)</a:t>
            </a:r>
            <a:endParaRPr lang="en-US" dirty="0">
              <a:cs typeface="Times New Roman" panose="02020603050405020304" pitchFamily="18" charset="0"/>
            </a:endParaRPr>
          </a:p>
          <a:p>
            <a:pPr marL="976313" lvl="1" indent="-400050">
              <a:lnSpc>
                <a:spcPct val="100000"/>
              </a:lnSpc>
              <a:spcBef>
                <a:spcPts val="1200"/>
              </a:spcBef>
              <a:buFont typeface="Wingdings" panose="05000000000000000000" pitchFamily="2" charset="2"/>
              <a:buChar char="Ø"/>
            </a:pPr>
            <a:r>
              <a:rPr lang="en-US" dirty="0">
                <a:cs typeface="Times New Roman" panose="02020603050405020304" pitchFamily="18" charset="0"/>
              </a:rPr>
              <a:t>Not a popular “ism”</a:t>
            </a:r>
          </a:p>
          <a:p>
            <a:pPr>
              <a:lnSpc>
                <a:spcPct val="100000"/>
              </a:lnSpc>
              <a:spcBef>
                <a:spcPts val="1800"/>
              </a:spcBef>
              <a:buSzPct val="120000"/>
            </a:pPr>
            <a:r>
              <a:rPr lang="en-US" b="1" dirty="0">
                <a:cs typeface="Times New Roman" panose="02020603050405020304" pitchFamily="18" charset="0"/>
              </a:rPr>
              <a:t>Affects all people across cultures </a:t>
            </a:r>
            <a:r>
              <a:rPr lang="en-US" sz="1800" dirty="0">
                <a:effectLst/>
                <a:ea typeface="Calibri" panose="020F0502020204030204" pitchFamily="34" charset="0"/>
                <a:cs typeface="Times New Roman" panose="02020603050405020304" pitchFamily="18" charset="0"/>
              </a:rPr>
              <a:t>(Lin &amp; Bryant, 2009; Luo et al., 2013)</a:t>
            </a:r>
            <a:endParaRPr lang="en-US" dirty="0">
              <a:cs typeface="Times New Roman" panose="02020603050405020304" pitchFamily="18" charset="0"/>
            </a:endParaRPr>
          </a:p>
          <a:p>
            <a:pPr>
              <a:lnSpc>
                <a:spcPct val="100000"/>
              </a:lnSpc>
              <a:spcBef>
                <a:spcPts val="1800"/>
              </a:spcBef>
            </a:pPr>
            <a:r>
              <a:rPr lang="en-US" b="1" dirty="0">
                <a:cs typeface="Times New Roman" panose="02020603050405020304" pitchFamily="18" charset="0"/>
              </a:rPr>
              <a:t>Prevalent among young adults </a:t>
            </a:r>
            <a:r>
              <a:rPr kumimoji="0" lang="en-US" sz="1800" b="0" i="0" u="none" strike="noStrike" kern="1200" cap="none" spc="0" normalizeH="0" baseline="0" noProof="0" dirty="0">
                <a:ln>
                  <a:noFill/>
                </a:ln>
                <a:solidFill>
                  <a:prstClr val="black"/>
                </a:solidFill>
                <a:effectLst/>
                <a:uLnTx/>
                <a:uFillTx/>
                <a:ea typeface="Calibri" panose="020F0502020204030204" pitchFamily="34" charset="0"/>
                <a:cs typeface="Times New Roman" panose="02020603050405020304" pitchFamily="18" charset="0"/>
              </a:rPr>
              <a:t>(Levy, 2009; Levy et al., 2013)</a:t>
            </a:r>
          </a:p>
        </p:txBody>
      </p:sp>
    </p:spTree>
    <p:extLst>
      <p:ext uri="{BB962C8B-B14F-4D97-AF65-F5344CB8AC3E}">
        <p14:creationId xmlns:p14="http://schemas.microsoft.com/office/powerpoint/2010/main" val="3594402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E941C-E0FB-42EC-A5BA-219DCABB0CF0}"/>
              </a:ext>
            </a:extLst>
          </p:cNvPr>
          <p:cNvSpPr>
            <a:spLocks noGrp="1"/>
          </p:cNvSpPr>
          <p:nvPr>
            <p:ph type="title"/>
          </p:nvPr>
        </p:nvSpPr>
        <p:spPr>
          <a:xfrm>
            <a:off x="2994066" y="243231"/>
            <a:ext cx="6203868" cy="1325563"/>
          </a:xfrm>
        </p:spPr>
        <p:txBody>
          <a:bodyPr>
            <a:normAutofit/>
          </a:bodyPr>
          <a:lstStyle/>
          <a:p>
            <a:pPr algn="ctr"/>
            <a:r>
              <a:rPr lang="en-US" sz="3600" b="1" dirty="0">
                <a:latin typeface="+mn-lt"/>
                <a:cs typeface="Times New Roman" panose="02020603050405020304" pitchFamily="18" charset="0"/>
              </a:rPr>
              <a:t>What gives rise to ageism?</a:t>
            </a:r>
          </a:p>
        </p:txBody>
      </p:sp>
      <p:sp>
        <p:nvSpPr>
          <p:cNvPr id="3" name="Content Placeholder 2">
            <a:extLst>
              <a:ext uri="{FF2B5EF4-FFF2-40B4-BE49-F238E27FC236}">
                <a16:creationId xmlns:a16="http://schemas.microsoft.com/office/drawing/2014/main" id="{3E8FDC2C-7634-49B3-9DBB-C559E269FCD2}"/>
              </a:ext>
            </a:extLst>
          </p:cNvPr>
          <p:cNvSpPr>
            <a:spLocks noGrp="1"/>
          </p:cNvSpPr>
          <p:nvPr>
            <p:ph idx="1"/>
          </p:nvPr>
        </p:nvSpPr>
        <p:spPr>
          <a:xfrm>
            <a:off x="838200" y="1568794"/>
            <a:ext cx="10515600" cy="4070006"/>
          </a:xfrm>
        </p:spPr>
        <p:txBody>
          <a:bodyPr>
            <a:normAutofit/>
          </a:bodyPr>
          <a:lstStyle/>
          <a:p>
            <a:pPr marL="0" indent="0">
              <a:buNone/>
            </a:pPr>
            <a:r>
              <a:rPr lang="en-US" b="1" dirty="0"/>
              <a:t>The terror management theory </a:t>
            </a:r>
            <a:r>
              <a:rPr lang="en-US" dirty="0"/>
              <a:t>(TMT): </a:t>
            </a:r>
          </a:p>
          <a:p>
            <a:pPr marL="0" indent="0">
              <a:buNone/>
            </a:pPr>
            <a:r>
              <a:rPr lang="en-US" dirty="0"/>
              <a:t>- Features of older adults remind of human vulnerability</a:t>
            </a:r>
          </a:p>
          <a:p>
            <a:pPr lvl="1">
              <a:lnSpc>
                <a:spcPct val="100000"/>
              </a:lnSpc>
              <a:spcBef>
                <a:spcPts val="1800"/>
              </a:spcBef>
              <a:buSzPct val="120000"/>
              <a:defRPr/>
            </a:pPr>
            <a:r>
              <a:rPr lang="en-US" b="1" dirty="0">
                <a:cs typeface="Times New Roman" panose="02020603050405020304" pitchFamily="18" charset="0"/>
              </a:rPr>
              <a:t>Knowledge that age eventually leads to death </a:t>
            </a:r>
            <a:r>
              <a:rPr lang="en-US" sz="1600" b="1" dirty="0">
                <a:solidFill>
                  <a:prstClr val="black"/>
                </a:solidFill>
                <a:ea typeface="Calibri" panose="020F0502020204030204" pitchFamily="34" charset="0"/>
                <a:cs typeface="Times New Roman" panose="02020603050405020304" pitchFamily="18" charset="0"/>
              </a:rPr>
              <a:t>(Martens et al., 2004)</a:t>
            </a:r>
          </a:p>
          <a:p>
            <a:pPr lvl="1">
              <a:lnSpc>
                <a:spcPct val="100000"/>
              </a:lnSpc>
              <a:spcBef>
                <a:spcPts val="1800"/>
              </a:spcBef>
              <a:buSzPct val="120000"/>
              <a:defRPr/>
            </a:pPr>
            <a:r>
              <a:rPr lang="en-US" b="1" dirty="0">
                <a:cs typeface="Times New Roman" panose="02020603050405020304" pitchFamily="18" charset="0"/>
              </a:rPr>
              <a:t>Death anxiety -&gt; rejection of older people</a:t>
            </a:r>
          </a:p>
          <a:p>
            <a:pPr marR="0" lvl="1" algn="l" defTabSz="914400" rtl="0" eaLnBrk="1" fontAlgn="auto" latinLnBrk="0" hangingPunct="1">
              <a:lnSpc>
                <a:spcPct val="100000"/>
              </a:lnSpc>
              <a:spcBef>
                <a:spcPts val="1800"/>
              </a:spcBef>
              <a:spcAft>
                <a:spcPts val="0"/>
              </a:spcAft>
              <a:buClrTx/>
              <a:buSzPct val="120000"/>
              <a:tabLst/>
              <a:defRPr/>
            </a:pPr>
            <a:r>
              <a:rPr lang="en-US" b="1" dirty="0">
                <a:cs typeface="Times New Roman" panose="02020603050405020304" pitchFamily="18" charset="0"/>
              </a:rPr>
              <a:t>Young adults rated older adults lower if they had similar characteristics </a:t>
            </a:r>
            <a:r>
              <a:rPr kumimoji="0" lang="en-US" sz="1600" b="1" i="0" u="none" strike="noStrike" kern="1200" cap="none" spc="0" normalizeH="0" baseline="0" noProof="0" dirty="0">
                <a:ln>
                  <a:noFill/>
                </a:ln>
                <a:solidFill>
                  <a:prstClr val="black"/>
                </a:solidFill>
                <a:effectLst/>
                <a:uLnTx/>
                <a:uFillTx/>
                <a:ea typeface="Calibri" panose="020F0502020204030204" pitchFamily="34" charset="0"/>
                <a:cs typeface="Times New Roman" panose="02020603050405020304" pitchFamily="18" charset="0"/>
              </a:rPr>
              <a:t>(Martens et al., 2004)</a:t>
            </a:r>
            <a:endParaRPr lang="en-US" b="1" dirty="0">
              <a:cs typeface="Times New Roman" panose="02020603050405020304" pitchFamily="18" charset="0"/>
            </a:endParaRPr>
          </a:p>
          <a:p>
            <a:pPr lvl="1">
              <a:lnSpc>
                <a:spcPct val="100000"/>
              </a:lnSpc>
              <a:spcBef>
                <a:spcPts val="1800"/>
              </a:spcBef>
              <a:buSzPct val="120000"/>
            </a:pPr>
            <a:r>
              <a:rPr lang="en-US" b="1" dirty="0">
                <a:cs typeface="Times New Roman" panose="02020603050405020304" pitchFamily="18" charset="0"/>
              </a:rPr>
              <a:t>Characteristics and abilities that contribute to self-esteem diminish with age</a:t>
            </a:r>
          </a:p>
        </p:txBody>
      </p:sp>
      <p:sp>
        <p:nvSpPr>
          <p:cNvPr id="5" name="TextBox 4">
            <a:extLst>
              <a:ext uri="{FF2B5EF4-FFF2-40B4-BE49-F238E27FC236}">
                <a16:creationId xmlns:a16="http://schemas.microsoft.com/office/drawing/2014/main" id="{6E89378A-0249-4C5F-8D38-F262521C1008}"/>
              </a:ext>
            </a:extLst>
          </p:cNvPr>
          <p:cNvSpPr txBox="1"/>
          <p:nvPr/>
        </p:nvSpPr>
        <p:spPr>
          <a:xfrm>
            <a:off x="1396341" y="5917476"/>
            <a:ext cx="10515600" cy="430887"/>
          </a:xfrm>
          <a:prstGeom prst="rect">
            <a:avLst/>
          </a:prstGeom>
          <a:noFill/>
        </p:spPr>
        <p:txBody>
          <a:bodyPr wrap="square" rtlCol="0">
            <a:spAutoFit/>
          </a:bodyPr>
          <a:lstStyle/>
          <a:p>
            <a:pPr marL="0" indent="0">
              <a:buNone/>
            </a:pPr>
            <a:r>
              <a:rPr lang="en-US" sz="2200" dirty="0">
                <a:cs typeface="Times New Roman" panose="02020603050405020304" pitchFamily="18" charset="0"/>
              </a:rPr>
              <a:t>Terror Management Theory (TMT; </a:t>
            </a:r>
            <a:r>
              <a:rPr lang="en-US" sz="2200" dirty="0">
                <a:solidFill>
                  <a:srgbClr val="000000"/>
                </a:solidFill>
                <a:effectLst/>
                <a:ea typeface="Calibri" panose="020F0502020204030204" pitchFamily="34" charset="0"/>
                <a:cs typeface="Times New Roman" panose="02020603050405020304" pitchFamily="18" charset="0"/>
              </a:rPr>
              <a:t>Rosenblatt, Greenberg &amp; Solomon, 1989)</a:t>
            </a:r>
            <a:endParaRPr lang="en-US" sz="2200" dirty="0">
              <a:cs typeface="Times New Roman" panose="02020603050405020304" pitchFamily="18" charset="0"/>
            </a:endParaRPr>
          </a:p>
        </p:txBody>
      </p:sp>
    </p:spTree>
    <p:extLst>
      <p:ext uri="{BB962C8B-B14F-4D97-AF65-F5344CB8AC3E}">
        <p14:creationId xmlns:p14="http://schemas.microsoft.com/office/powerpoint/2010/main" val="1766120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E941C-E0FB-42EC-A5BA-219DCABB0CF0}"/>
              </a:ext>
            </a:extLst>
          </p:cNvPr>
          <p:cNvSpPr>
            <a:spLocks noGrp="1"/>
          </p:cNvSpPr>
          <p:nvPr>
            <p:ph type="title"/>
          </p:nvPr>
        </p:nvSpPr>
        <p:spPr>
          <a:xfrm>
            <a:off x="3231572" y="496287"/>
            <a:ext cx="5728855" cy="727405"/>
          </a:xfrm>
        </p:spPr>
        <p:txBody>
          <a:bodyPr>
            <a:normAutofit/>
          </a:bodyPr>
          <a:lstStyle/>
          <a:p>
            <a:pPr algn="ctr"/>
            <a:r>
              <a:rPr lang="en-US" sz="3600" b="1" dirty="0">
                <a:latin typeface="+mn-lt"/>
                <a:cs typeface="Times New Roman" panose="02020603050405020304" pitchFamily="18" charset="0"/>
              </a:rPr>
              <a:t>What else explains ageism?</a:t>
            </a:r>
          </a:p>
        </p:txBody>
      </p:sp>
      <p:sp>
        <p:nvSpPr>
          <p:cNvPr id="3" name="Content Placeholder 2">
            <a:extLst>
              <a:ext uri="{FF2B5EF4-FFF2-40B4-BE49-F238E27FC236}">
                <a16:creationId xmlns:a16="http://schemas.microsoft.com/office/drawing/2014/main" id="{3E8FDC2C-7634-49B3-9DBB-C559E269FCD2}"/>
              </a:ext>
            </a:extLst>
          </p:cNvPr>
          <p:cNvSpPr>
            <a:spLocks noGrp="1"/>
          </p:cNvSpPr>
          <p:nvPr>
            <p:ph idx="1"/>
          </p:nvPr>
        </p:nvSpPr>
        <p:spPr>
          <a:xfrm>
            <a:off x="838200" y="1568794"/>
            <a:ext cx="10515600" cy="3720411"/>
          </a:xfrm>
        </p:spPr>
        <p:txBody>
          <a:bodyPr>
            <a:normAutofit/>
          </a:bodyPr>
          <a:lstStyle/>
          <a:p>
            <a:pPr marL="0" indent="0">
              <a:buNone/>
            </a:pPr>
            <a:r>
              <a:rPr lang="en-US" b="1" dirty="0"/>
              <a:t>The social identity theory </a:t>
            </a:r>
            <a:r>
              <a:rPr lang="en-US" dirty="0"/>
              <a:t>(SIT): </a:t>
            </a:r>
          </a:p>
          <a:p>
            <a:pPr marL="0" indent="0">
              <a:buNone/>
            </a:pPr>
            <a:r>
              <a:rPr lang="en-US" dirty="0"/>
              <a:t>- We gain a sense of self-worth through group membership</a:t>
            </a:r>
          </a:p>
          <a:p>
            <a:pPr lvl="1">
              <a:lnSpc>
                <a:spcPct val="100000"/>
              </a:lnSpc>
              <a:spcBef>
                <a:spcPts val="1800"/>
              </a:spcBef>
              <a:buSzPct val="120000"/>
            </a:pPr>
            <a:r>
              <a:rPr lang="en-US" b="1" dirty="0"/>
              <a:t>Ingroups and outgroups: “Us vs. Them”</a:t>
            </a:r>
          </a:p>
          <a:p>
            <a:pPr lvl="1">
              <a:lnSpc>
                <a:spcPct val="100000"/>
              </a:lnSpc>
              <a:spcBef>
                <a:spcPts val="1800"/>
              </a:spcBef>
              <a:buSzPct val="120000"/>
            </a:pPr>
            <a:r>
              <a:rPr lang="en-US" b="1" dirty="0"/>
              <a:t>Pervasive idea that older adults are of lower status</a:t>
            </a:r>
          </a:p>
          <a:p>
            <a:pPr lvl="1">
              <a:lnSpc>
                <a:spcPct val="100000"/>
              </a:lnSpc>
              <a:spcBef>
                <a:spcPts val="1800"/>
              </a:spcBef>
              <a:buSzPct val="120000"/>
            </a:pPr>
            <a:r>
              <a:rPr lang="en-US" b="1" dirty="0"/>
              <a:t>Outgroup bias</a:t>
            </a:r>
          </a:p>
        </p:txBody>
      </p:sp>
      <p:sp>
        <p:nvSpPr>
          <p:cNvPr id="5" name="TextBox 4">
            <a:extLst>
              <a:ext uri="{FF2B5EF4-FFF2-40B4-BE49-F238E27FC236}">
                <a16:creationId xmlns:a16="http://schemas.microsoft.com/office/drawing/2014/main" id="{6E89378A-0249-4C5F-8D38-F262521C1008}"/>
              </a:ext>
            </a:extLst>
          </p:cNvPr>
          <p:cNvSpPr txBox="1"/>
          <p:nvPr/>
        </p:nvSpPr>
        <p:spPr>
          <a:xfrm>
            <a:off x="838200" y="5998009"/>
            <a:ext cx="10515600" cy="430887"/>
          </a:xfrm>
          <a:prstGeom prst="rect">
            <a:avLst/>
          </a:prstGeom>
          <a:noFill/>
        </p:spPr>
        <p:txBody>
          <a:bodyPr wrap="square" rtlCol="0">
            <a:spAutoFit/>
          </a:bodyPr>
          <a:lstStyle/>
          <a:p>
            <a:pPr marL="0" indent="0">
              <a:buNone/>
            </a:pPr>
            <a:r>
              <a:rPr lang="en-US" sz="2200" dirty="0">
                <a:cs typeface="Times New Roman" panose="02020603050405020304" pitchFamily="18" charset="0"/>
              </a:rPr>
              <a:t>Social Identity Theory (SIT;</a:t>
            </a:r>
            <a:r>
              <a:rPr lang="en-US" sz="2200" dirty="0">
                <a:effectLst/>
                <a:ea typeface="Calibri" panose="020F0502020204030204" pitchFamily="34" charset="0"/>
                <a:cs typeface="Times New Roman" panose="02020603050405020304" pitchFamily="18" charset="0"/>
              </a:rPr>
              <a:t> Tajfel and Turner, 1979)</a:t>
            </a:r>
            <a:endParaRPr lang="en-US" sz="2200" dirty="0">
              <a:cs typeface="Times New Roman" panose="02020603050405020304" pitchFamily="18" charset="0"/>
            </a:endParaRPr>
          </a:p>
        </p:txBody>
      </p:sp>
    </p:spTree>
    <p:extLst>
      <p:ext uri="{BB962C8B-B14F-4D97-AF65-F5344CB8AC3E}">
        <p14:creationId xmlns:p14="http://schemas.microsoft.com/office/powerpoint/2010/main" val="3176409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E9649-6BC1-460C-8EF4-614DEBB91CA3}"/>
              </a:ext>
            </a:extLst>
          </p:cNvPr>
          <p:cNvSpPr>
            <a:spLocks noGrp="1"/>
          </p:cNvSpPr>
          <p:nvPr>
            <p:ph type="title"/>
          </p:nvPr>
        </p:nvSpPr>
        <p:spPr>
          <a:xfrm>
            <a:off x="755073" y="436841"/>
            <a:ext cx="10515600" cy="1325563"/>
          </a:xfrm>
        </p:spPr>
        <p:txBody>
          <a:bodyPr>
            <a:normAutofit/>
          </a:bodyPr>
          <a:lstStyle/>
          <a:p>
            <a:r>
              <a:rPr lang="en-US" sz="3600" b="1" dirty="0">
                <a:latin typeface="+mn-lt"/>
                <a:cs typeface="Times New Roman" panose="02020603050405020304" pitchFamily="18" charset="0"/>
              </a:rPr>
              <a:t>Stereotype Embodiment Theory (SET)</a:t>
            </a:r>
          </a:p>
        </p:txBody>
      </p:sp>
      <p:sp>
        <p:nvSpPr>
          <p:cNvPr id="3" name="Content Placeholder 2">
            <a:extLst>
              <a:ext uri="{FF2B5EF4-FFF2-40B4-BE49-F238E27FC236}">
                <a16:creationId xmlns:a16="http://schemas.microsoft.com/office/drawing/2014/main" id="{6138BF2D-BBC5-46B2-9272-29966206042C}"/>
              </a:ext>
            </a:extLst>
          </p:cNvPr>
          <p:cNvSpPr>
            <a:spLocks noGrp="1"/>
          </p:cNvSpPr>
          <p:nvPr>
            <p:ph idx="1"/>
          </p:nvPr>
        </p:nvSpPr>
        <p:spPr>
          <a:xfrm>
            <a:off x="755073" y="1762404"/>
            <a:ext cx="10515600" cy="5023468"/>
          </a:xfrm>
        </p:spPr>
        <p:txBody>
          <a:bodyPr>
            <a:normAutofit/>
          </a:bodyPr>
          <a:lstStyle/>
          <a:p>
            <a:pPr>
              <a:buSzPct val="120000"/>
            </a:pPr>
            <a:r>
              <a:rPr lang="en-US" b="1" dirty="0">
                <a:cs typeface="Times New Roman" panose="02020603050405020304" pitchFamily="18" charset="0"/>
              </a:rPr>
              <a:t>Negative stereotypes about aging are internalized in younger years</a:t>
            </a:r>
          </a:p>
          <a:p>
            <a:pPr>
              <a:spcBef>
                <a:spcPts val="1800"/>
              </a:spcBef>
            </a:pPr>
            <a:r>
              <a:rPr lang="en-US" b="1" dirty="0">
                <a:cs typeface="Times New Roman" panose="02020603050405020304" pitchFamily="18" charset="0"/>
              </a:rPr>
              <a:t>Ageism leads to self-ageism as we grow older</a:t>
            </a:r>
          </a:p>
          <a:p>
            <a:pPr>
              <a:spcBef>
                <a:spcPts val="1800"/>
              </a:spcBef>
            </a:pPr>
            <a:r>
              <a:rPr lang="en-US" b="1" dirty="0">
                <a:cs typeface="Times New Roman" panose="02020603050405020304" pitchFamily="18" charset="0"/>
              </a:rPr>
              <a:t>Associated with negative consequences on health, cognitive functioning, and longevity </a:t>
            </a:r>
            <a:r>
              <a:rPr lang="en-US" sz="1800" dirty="0">
                <a:effectLst/>
                <a:ea typeface="Calibri" panose="020F0502020204030204" pitchFamily="34" charset="0"/>
                <a:cs typeface="Times New Roman" panose="02020603050405020304" pitchFamily="18" charset="0"/>
              </a:rPr>
              <a:t>(Haslam et al., 2012; Kang and Chasteen, 2009; Levy et al., 2002, 2012; </a:t>
            </a:r>
            <a:r>
              <a:rPr lang="en-US" sz="1800" dirty="0" err="1">
                <a:effectLst/>
                <a:ea typeface="Calibri" panose="020F0502020204030204" pitchFamily="34" charset="0"/>
                <a:cs typeface="Times New Roman" panose="02020603050405020304" pitchFamily="18" charset="0"/>
              </a:rPr>
              <a:t>Westerhof</a:t>
            </a:r>
            <a:r>
              <a:rPr lang="en-US" sz="1800" dirty="0">
                <a:effectLst/>
                <a:ea typeface="Calibri" panose="020F0502020204030204" pitchFamily="34" charset="0"/>
                <a:cs typeface="Times New Roman" panose="02020603050405020304" pitchFamily="18" charset="0"/>
              </a:rPr>
              <a:t> et al., 2014; </a:t>
            </a:r>
            <a:r>
              <a:rPr lang="en-US" sz="1800" dirty="0" err="1">
                <a:effectLst/>
                <a:ea typeface="Calibri" panose="020F0502020204030204" pitchFamily="34" charset="0"/>
                <a:cs typeface="Times New Roman" panose="02020603050405020304" pitchFamily="18" charset="0"/>
              </a:rPr>
              <a:t>Wurm</a:t>
            </a:r>
            <a:r>
              <a:rPr lang="en-US" sz="1800" dirty="0">
                <a:effectLst/>
                <a:ea typeface="Calibri" panose="020F0502020204030204" pitchFamily="34" charset="0"/>
                <a:cs typeface="Times New Roman" panose="02020603050405020304" pitchFamily="18" charset="0"/>
              </a:rPr>
              <a:t> et al., 2007)</a:t>
            </a:r>
          </a:p>
          <a:p>
            <a:pPr>
              <a:spcBef>
                <a:spcPts val="1800"/>
              </a:spcBef>
            </a:pPr>
            <a:r>
              <a:rPr lang="en-US" b="1" dirty="0">
                <a:cs typeface="Times New Roman" panose="02020603050405020304" pitchFamily="18" charset="0"/>
              </a:rPr>
              <a:t>Adds to the importance of reducing ageism in young adults</a:t>
            </a:r>
          </a:p>
          <a:p>
            <a:endParaRPr lang="en-US" dirty="0">
              <a:cs typeface="Times New Roman" panose="02020603050405020304" pitchFamily="18" charset="0"/>
            </a:endParaRPr>
          </a:p>
          <a:p>
            <a:pPr marL="0" indent="0">
              <a:buNone/>
            </a:pPr>
            <a:endParaRPr lang="en-US" dirty="0">
              <a:cs typeface="Times New Roman" panose="02020603050405020304" pitchFamily="18" charset="0"/>
            </a:endParaRPr>
          </a:p>
        </p:txBody>
      </p:sp>
      <p:sp>
        <p:nvSpPr>
          <p:cNvPr id="5" name="TextBox 4">
            <a:extLst>
              <a:ext uri="{FF2B5EF4-FFF2-40B4-BE49-F238E27FC236}">
                <a16:creationId xmlns:a16="http://schemas.microsoft.com/office/drawing/2014/main" id="{5FB8B645-33AE-2845-8260-9FE122D38426}"/>
              </a:ext>
            </a:extLst>
          </p:cNvPr>
          <p:cNvSpPr txBox="1"/>
          <p:nvPr/>
        </p:nvSpPr>
        <p:spPr>
          <a:xfrm>
            <a:off x="755073" y="5517059"/>
            <a:ext cx="10515600" cy="430887"/>
          </a:xfrm>
          <a:prstGeom prst="rect">
            <a:avLst/>
          </a:prstGeom>
          <a:noFill/>
        </p:spPr>
        <p:txBody>
          <a:bodyPr wrap="square" rtlCol="0">
            <a:spAutoFit/>
          </a:bodyPr>
          <a:lstStyle/>
          <a:p>
            <a:pPr marL="0" indent="0">
              <a:buNone/>
            </a:pPr>
            <a:r>
              <a:rPr lang="en-US" sz="2200" dirty="0">
                <a:cs typeface="Times New Roman" panose="02020603050405020304" pitchFamily="18" charset="0"/>
              </a:rPr>
              <a:t>Stereotype embodiment theory (SET): Levy, 2009. </a:t>
            </a:r>
          </a:p>
        </p:txBody>
      </p:sp>
    </p:spTree>
    <p:extLst>
      <p:ext uri="{BB962C8B-B14F-4D97-AF65-F5344CB8AC3E}">
        <p14:creationId xmlns:p14="http://schemas.microsoft.com/office/powerpoint/2010/main" val="1342113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5A335-4397-42C5-BE0F-C2F16C9E977B}"/>
              </a:ext>
            </a:extLst>
          </p:cNvPr>
          <p:cNvSpPr>
            <a:spLocks noGrp="1"/>
          </p:cNvSpPr>
          <p:nvPr>
            <p:ph type="title"/>
          </p:nvPr>
        </p:nvSpPr>
        <p:spPr>
          <a:xfrm>
            <a:off x="2000900" y="33141"/>
            <a:ext cx="8163297" cy="1325563"/>
          </a:xfrm>
        </p:spPr>
        <p:txBody>
          <a:bodyPr>
            <a:normAutofit/>
          </a:bodyPr>
          <a:lstStyle/>
          <a:p>
            <a:pPr algn="ctr"/>
            <a:r>
              <a:rPr lang="en-US" sz="3600" b="1" dirty="0">
                <a:latin typeface="+mn-lt"/>
                <a:cs typeface="Times New Roman" panose="02020603050405020304" pitchFamily="18" charset="0"/>
              </a:rPr>
              <a:t>Interventions shown to Reduce Ageism</a:t>
            </a:r>
          </a:p>
        </p:txBody>
      </p:sp>
      <p:sp>
        <p:nvSpPr>
          <p:cNvPr id="3" name="Content Placeholder 2">
            <a:extLst>
              <a:ext uri="{FF2B5EF4-FFF2-40B4-BE49-F238E27FC236}">
                <a16:creationId xmlns:a16="http://schemas.microsoft.com/office/drawing/2014/main" id="{B8F95533-CAA7-4B0B-9444-1ED9DE2DEBCD}"/>
              </a:ext>
            </a:extLst>
          </p:cNvPr>
          <p:cNvSpPr>
            <a:spLocks noGrp="1"/>
          </p:cNvSpPr>
          <p:nvPr>
            <p:ph idx="1"/>
          </p:nvPr>
        </p:nvSpPr>
        <p:spPr>
          <a:xfrm>
            <a:off x="671944" y="997838"/>
            <a:ext cx="10704616" cy="3906671"/>
          </a:xfrm>
        </p:spPr>
        <p:txBody>
          <a:bodyPr>
            <a:normAutofit/>
          </a:bodyPr>
          <a:lstStyle/>
          <a:p>
            <a:pPr>
              <a:lnSpc>
                <a:spcPct val="100000"/>
              </a:lnSpc>
              <a:spcBef>
                <a:spcPts val="1800"/>
              </a:spcBef>
            </a:pPr>
            <a:r>
              <a:rPr lang="en-US" dirty="0">
                <a:cs typeface="Times New Roman" panose="02020603050405020304" pitchFamily="18" charset="0"/>
              </a:rPr>
              <a:t>Education about aging </a:t>
            </a:r>
            <a:r>
              <a:rPr lang="en-US" sz="1800" dirty="0">
                <a:effectLst/>
                <a:ea typeface="Calibri" panose="020F0502020204030204" pitchFamily="34" charset="0"/>
              </a:rPr>
              <a:t>(Edward &amp; Aldous, 1996)</a:t>
            </a:r>
            <a:endParaRPr lang="en-US" dirty="0">
              <a:cs typeface="Times New Roman" panose="02020603050405020304" pitchFamily="18" charset="0"/>
            </a:endParaRPr>
          </a:p>
          <a:p>
            <a:pPr>
              <a:lnSpc>
                <a:spcPct val="100000"/>
              </a:lnSpc>
              <a:spcBef>
                <a:spcPts val="1800"/>
              </a:spcBef>
            </a:pPr>
            <a:r>
              <a:rPr lang="en-US" dirty="0">
                <a:cs typeface="Times New Roman" panose="02020603050405020304" pitchFamily="18" charset="0"/>
              </a:rPr>
              <a:t>Reciprocal intergenerational interaction </a:t>
            </a:r>
            <a:r>
              <a:rPr lang="en-US" sz="1800" dirty="0">
                <a:effectLst/>
                <a:ea typeface="Calibri" panose="020F0502020204030204" pitchFamily="34" charset="0"/>
              </a:rPr>
              <a:t>(Allan &amp; Johnson, 2009; Pettigrew &amp; </a:t>
            </a:r>
            <a:r>
              <a:rPr lang="en-US" sz="1800" dirty="0" err="1">
                <a:effectLst/>
                <a:ea typeface="Calibri" panose="020F0502020204030204" pitchFamily="34" charset="0"/>
              </a:rPr>
              <a:t>Tropp</a:t>
            </a:r>
            <a:r>
              <a:rPr lang="en-US" sz="1800" dirty="0">
                <a:effectLst/>
                <a:ea typeface="Calibri" panose="020F0502020204030204" pitchFamily="34" charset="0"/>
              </a:rPr>
              <a:t>, 2006)</a:t>
            </a:r>
          </a:p>
          <a:p>
            <a:pPr>
              <a:lnSpc>
                <a:spcPct val="100000"/>
              </a:lnSpc>
              <a:spcBef>
                <a:spcPts val="1800"/>
              </a:spcBef>
            </a:pPr>
            <a:r>
              <a:rPr lang="en-US" dirty="0">
                <a:cs typeface="Times New Roman" panose="02020603050405020304" pitchFamily="18" charset="0"/>
              </a:rPr>
              <a:t>Combination may be most effective </a:t>
            </a:r>
            <a:r>
              <a:rPr kumimoji="0" lang="en-US" sz="1800" b="0" i="0" u="none" strike="noStrike" kern="1200" cap="none" spc="0" normalizeH="0" baseline="0" noProof="0" dirty="0">
                <a:ln>
                  <a:noFill/>
                </a:ln>
                <a:solidFill>
                  <a:prstClr val="black"/>
                </a:solidFill>
                <a:effectLst/>
                <a:uLnTx/>
                <a:uFillTx/>
                <a:ea typeface="Calibri" panose="020F0502020204030204" pitchFamily="34" charset="0"/>
                <a:cs typeface="Times New Roman" panose="02020603050405020304" pitchFamily="18" charset="0"/>
              </a:rPr>
              <a:t>(Burnes et al., 2019)</a:t>
            </a:r>
            <a:endParaRPr lang="en-US" dirty="0">
              <a:cs typeface="Times New Roman" panose="02020603050405020304" pitchFamily="18" charset="0"/>
            </a:endParaRPr>
          </a:p>
        </p:txBody>
      </p:sp>
      <p:pic>
        <p:nvPicPr>
          <p:cNvPr id="5" name="Picture 4">
            <a:extLst>
              <a:ext uri="{FF2B5EF4-FFF2-40B4-BE49-F238E27FC236}">
                <a16:creationId xmlns:a16="http://schemas.microsoft.com/office/drawing/2014/main" id="{ED6DDB80-2428-47A1-9303-9A0131212538}"/>
              </a:ext>
            </a:extLst>
          </p:cNvPr>
          <p:cNvPicPr>
            <a:picLocks noChangeAspect="1"/>
          </p:cNvPicPr>
          <p:nvPr/>
        </p:nvPicPr>
        <p:blipFill>
          <a:blip r:embed="rId3"/>
          <a:stretch>
            <a:fillRect/>
          </a:stretch>
        </p:blipFill>
        <p:spPr>
          <a:xfrm>
            <a:off x="1492332" y="3429000"/>
            <a:ext cx="9231086" cy="3148562"/>
          </a:xfrm>
          <a:prstGeom prst="rect">
            <a:avLst/>
          </a:prstGeom>
        </p:spPr>
      </p:pic>
      <p:sp>
        <p:nvSpPr>
          <p:cNvPr id="4" name="Rectangle 3">
            <a:extLst>
              <a:ext uri="{FF2B5EF4-FFF2-40B4-BE49-F238E27FC236}">
                <a16:creationId xmlns:a16="http://schemas.microsoft.com/office/drawing/2014/main" id="{099C7B2F-EC72-D340-9C3B-50BF08AE8BB3}"/>
              </a:ext>
            </a:extLst>
          </p:cNvPr>
          <p:cNvSpPr/>
          <p:nvPr/>
        </p:nvSpPr>
        <p:spPr>
          <a:xfrm>
            <a:off x="1549484" y="5117585"/>
            <a:ext cx="9066131" cy="356260"/>
          </a:xfrm>
          <a:prstGeom prst="rect">
            <a:avLst/>
          </a:prstGeom>
          <a:solidFill>
            <a:srgbClr val="FFE200">
              <a:alpha val="2588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a:extLst>
              <a:ext uri="{FF2B5EF4-FFF2-40B4-BE49-F238E27FC236}">
                <a16:creationId xmlns:a16="http://schemas.microsoft.com/office/drawing/2014/main" id="{FB59C2FE-66FA-FA4F-B3DB-AE3D09FCC92B}"/>
              </a:ext>
            </a:extLst>
          </p:cNvPr>
          <p:cNvSpPr/>
          <p:nvPr/>
        </p:nvSpPr>
        <p:spPr>
          <a:xfrm rot="2927789">
            <a:off x="10815883" y="4531435"/>
            <a:ext cx="413843" cy="900112"/>
          </a:xfrm>
          <a:prstGeom prst="downArrow">
            <a:avLst/>
          </a:prstGeom>
          <a:solidFill>
            <a:srgbClr val="FFC000"/>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519711F-E913-B140-A185-D899F61E470D}"/>
              </a:ext>
            </a:extLst>
          </p:cNvPr>
          <p:cNvSpPr txBox="1"/>
          <p:nvPr/>
        </p:nvSpPr>
        <p:spPr>
          <a:xfrm>
            <a:off x="4576420" y="6530146"/>
            <a:ext cx="2895664" cy="369332"/>
          </a:xfrm>
          <a:prstGeom prst="rect">
            <a:avLst/>
          </a:prstGeom>
          <a:noFill/>
        </p:spPr>
        <p:txBody>
          <a:bodyPr wrap="none" rtlCol="0">
            <a:spAutoFit/>
          </a:bodyPr>
          <a:lstStyle/>
          <a:p>
            <a:pPr>
              <a:lnSpc>
                <a:spcPct val="100000"/>
              </a:lnSpc>
              <a:spcBef>
                <a:spcPts val="1800"/>
              </a:spcBef>
            </a:pPr>
            <a:r>
              <a:rPr lang="en-US" sz="1800" dirty="0" err="1">
                <a:effectLst/>
                <a:ea typeface="Calibri" panose="020F0502020204030204" pitchFamily="34" charset="0"/>
              </a:rPr>
              <a:t>Andreoletti</a:t>
            </a:r>
            <a:r>
              <a:rPr lang="en-US" sz="1800" dirty="0">
                <a:effectLst/>
                <a:ea typeface="Calibri" panose="020F0502020204030204" pitchFamily="34" charset="0"/>
              </a:rPr>
              <a:t> &amp; Howard, 2018</a:t>
            </a:r>
            <a:endParaRPr lang="en-US" dirty="0">
              <a:cs typeface="Times New Roman" panose="02020603050405020304" pitchFamily="18" charset="0"/>
            </a:endParaRPr>
          </a:p>
        </p:txBody>
      </p:sp>
    </p:spTree>
    <p:extLst>
      <p:ext uri="{BB962C8B-B14F-4D97-AF65-F5344CB8AC3E}">
        <p14:creationId xmlns:p14="http://schemas.microsoft.com/office/powerpoint/2010/main" val="2448043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66D77-2064-4C94-BB5D-642A45750EEA}"/>
              </a:ext>
            </a:extLst>
          </p:cNvPr>
          <p:cNvSpPr>
            <a:spLocks noGrp="1"/>
          </p:cNvSpPr>
          <p:nvPr>
            <p:ph type="title"/>
          </p:nvPr>
        </p:nvSpPr>
        <p:spPr>
          <a:xfrm>
            <a:off x="4044538" y="126747"/>
            <a:ext cx="3484418" cy="953033"/>
          </a:xfrm>
        </p:spPr>
        <p:txBody>
          <a:bodyPr/>
          <a:lstStyle/>
          <a:p>
            <a:pPr algn="ctr"/>
            <a:r>
              <a:rPr lang="en-US" b="1" dirty="0">
                <a:latin typeface="+mn-lt"/>
                <a:cs typeface="Times New Roman" panose="02020603050405020304" pitchFamily="18" charset="0"/>
              </a:rPr>
              <a:t>Current Study</a:t>
            </a:r>
          </a:p>
        </p:txBody>
      </p:sp>
      <p:sp>
        <p:nvSpPr>
          <p:cNvPr id="3" name="Content Placeholder 2">
            <a:extLst>
              <a:ext uri="{FF2B5EF4-FFF2-40B4-BE49-F238E27FC236}">
                <a16:creationId xmlns:a16="http://schemas.microsoft.com/office/drawing/2014/main" id="{C2A92EED-5E27-41D7-8FAE-08AA78AA0288}"/>
              </a:ext>
            </a:extLst>
          </p:cNvPr>
          <p:cNvSpPr>
            <a:spLocks noGrp="1"/>
          </p:cNvSpPr>
          <p:nvPr>
            <p:ph idx="1"/>
          </p:nvPr>
        </p:nvSpPr>
        <p:spPr>
          <a:xfrm>
            <a:off x="838200" y="1079780"/>
            <a:ext cx="10515600" cy="6000214"/>
          </a:xfrm>
        </p:spPr>
        <p:txBody>
          <a:bodyPr>
            <a:normAutofit/>
          </a:bodyPr>
          <a:lstStyle/>
          <a:p>
            <a:pPr marL="0" indent="0">
              <a:buNone/>
            </a:pPr>
            <a:r>
              <a:rPr lang="en-US" b="1" dirty="0">
                <a:cs typeface="Times New Roman" panose="02020603050405020304" pitchFamily="18" charset="0"/>
              </a:rPr>
              <a:t>Participants: </a:t>
            </a:r>
          </a:p>
          <a:p>
            <a:pPr marL="628650" indent="-225425">
              <a:buSzPct val="120000"/>
            </a:pPr>
            <a:r>
              <a:rPr lang="en-US" sz="2400" dirty="0">
                <a:cs typeface="Times New Roman" panose="02020603050405020304" pitchFamily="18" charset="0"/>
              </a:rPr>
              <a:t>GVSU students enrolled in Perspectives on Aging (PSY366)</a:t>
            </a:r>
          </a:p>
          <a:p>
            <a:pPr marL="628650" indent="-225425">
              <a:buSzPct val="120000"/>
            </a:pPr>
            <a:r>
              <a:rPr lang="en-US" sz="2400" dirty="0">
                <a:cs typeface="Times New Roman" panose="02020603050405020304" pitchFamily="18" charset="0"/>
              </a:rPr>
              <a:t>Perception of age (FSA) was measured at beginning and end of semester</a:t>
            </a:r>
          </a:p>
          <a:p>
            <a:pPr marL="628650" indent="-225425">
              <a:buSzPct val="120000"/>
            </a:pPr>
            <a:r>
              <a:rPr lang="en-US" sz="2400" dirty="0">
                <a:cs typeface="Times New Roman" panose="02020603050405020304" pitchFamily="18" charset="0"/>
              </a:rPr>
              <a:t>N=32 participated in both tests</a:t>
            </a:r>
          </a:p>
          <a:p>
            <a:pPr marL="0" indent="0">
              <a:lnSpc>
                <a:spcPct val="110000"/>
              </a:lnSpc>
              <a:spcBef>
                <a:spcPts val="2400"/>
              </a:spcBef>
              <a:buNone/>
            </a:pPr>
            <a:r>
              <a:rPr lang="en-US" b="1" dirty="0">
                <a:cs typeface="Times New Roman" panose="02020603050405020304" pitchFamily="18" charset="0"/>
              </a:rPr>
              <a:t>About the course: </a:t>
            </a:r>
          </a:p>
          <a:p>
            <a:pPr marL="628650" indent="-225425">
              <a:lnSpc>
                <a:spcPct val="100000"/>
              </a:lnSpc>
              <a:spcBef>
                <a:spcPts val="600"/>
              </a:spcBef>
              <a:buSzPct val="120000"/>
            </a:pPr>
            <a:r>
              <a:rPr lang="en-US" sz="2500" dirty="0">
                <a:cs typeface="Times New Roman" panose="02020603050405020304" pitchFamily="18" charset="0"/>
              </a:rPr>
              <a:t>A comprehensive view of aging from the psychological, social-cultural, and evolutionary perspectives</a:t>
            </a:r>
          </a:p>
          <a:p>
            <a:pPr marL="628650" lvl="1" indent="-225425">
              <a:lnSpc>
                <a:spcPct val="100000"/>
              </a:lnSpc>
              <a:spcBef>
                <a:spcPts val="1200"/>
              </a:spcBef>
              <a:buSzPct val="120000"/>
            </a:pPr>
            <a:r>
              <a:rPr lang="en-US" sz="2500" dirty="0">
                <a:cs typeface="Times New Roman" panose="02020603050405020304" pitchFamily="18" charset="0"/>
              </a:rPr>
              <a:t>Six topics covered: </a:t>
            </a:r>
            <a:r>
              <a:rPr lang="en-US" sz="1800" dirty="0">
                <a:cs typeface="Times New Roman" panose="02020603050405020304" pitchFamily="18" charset="0"/>
              </a:rPr>
              <a:t>1. Cultural and historical views of aging; 2. Biological aging; 3. The evolving self; 4. Styles of adult thinking; 5. Creative endeavors of the elderly; and 6. The emergence of wisdom.</a:t>
            </a:r>
          </a:p>
          <a:p>
            <a:pPr marL="628650" lvl="1" indent="-225425">
              <a:lnSpc>
                <a:spcPct val="100000"/>
              </a:lnSpc>
              <a:spcBef>
                <a:spcPts val="1200"/>
              </a:spcBef>
              <a:buSzPct val="120000"/>
              <a:tabLst>
                <a:tab pos="390525" algn="l"/>
              </a:tabLst>
            </a:pPr>
            <a:r>
              <a:rPr lang="en-US" sz="2500" dirty="0">
                <a:cs typeface="Times New Roman" panose="02020603050405020304" pitchFamily="18" charset="0"/>
              </a:rPr>
              <a:t>Curated research articles and book chapters for in-depth understanding</a:t>
            </a:r>
          </a:p>
          <a:p>
            <a:pPr marL="628650" lvl="1" indent="-225425">
              <a:lnSpc>
                <a:spcPct val="100000"/>
              </a:lnSpc>
              <a:spcBef>
                <a:spcPts val="1200"/>
              </a:spcBef>
              <a:buSzPct val="120000"/>
              <a:tabLst>
                <a:tab pos="390525" algn="l"/>
              </a:tabLst>
            </a:pPr>
            <a:r>
              <a:rPr lang="en-US" sz="2500" dirty="0">
                <a:cs typeface="Times New Roman" panose="02020603050405020304" pitchFamily="18" charset="0"/>
              </a:rPr>
              <a:t>Strong focus on empirical research of aging </a:t>
            </a:r>
          </a:p>
        </p:txBody>
      </p:sp>
    </p:spTree>
    <p:extLst>
      <p:ext uri="{BB962C8B-B14F-4D97-AF65-F5344CB8AC3E}">
        <p14:creationId xmlns:p14="http://schemas.microsoft.com/office/powerpoint/2010/main" val="3690370852"/>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11188</TotalTime>
  <Words>1389</Words>
  <Application>Microsoft Office PowerPoint</Application>
  <PresentationFormat>Widescreen</PresentationFormat>
  <Paragraphs>114</Paragraphs>
  <Slides>15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Times New Roman</vt:lpstr>
      <vt:lpstr>Calibri</vt:lpstr>
      <vt:lpstr>Arial</vt:lpstr>
      <vt:lpstr>Wingdings</vt:lpstr>
      <vt:lpstr>Calibri Light</vt:lpstr>
      <vt:lpstr>Office Theme</vt:lpstr>
      <vt:lpstr>Can Ageism be reduced by service learning built in a lecture-based aging course?</vt:lpstr>
      <vt:lpstr>Outline</vt:lpstr>
      <vt:lpstr>Older Adults and the COVID-19 Pandemic</vt:lpstr>
      <vt:lpstr>What is ageism?</vt:lpstr>
      <vt:lpstr>What gives rise to ageism?</vt:lpstr>
      <vt:lpstr>What else explains ageism?</vt:lpstr>
      <vt:lpstr>Stereotype Embodiment Theory (SET)</vt:lpstr>
      <vt:lpstr>Interventions shown to Reduce Ageism</vt:lpstr>
      <vt:lpstr>Current Study</vt:lpstr>
      <vt:lpstr>More about the course: Service-learning Project</vt:lpstr>
      <vt:lpstr>Fraboni Scale of Ageism (FSA)</vt:lpstr>
      <vt:lpstr>Findings</vt:lpstr>
      <vt:lpstr>Discussion</vt:lpstr>
      <vt:lpstr>Limitations and future studies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Ageism in college students</dc:title>
  <dc:creator>Liam Hart</dc:creator>
  <cp:lastModifiedBy>Liam Hart</cp:lastModifiedBy>
  <cp:revision>74</cp:revision>
  <dcterms:created xsi:type="dcterms:W3CDTF">2021-03-18T18:12:01Z</dcterms:created>
  <dcterms:modified xsi:type="dcterms:W3CDTF">2021-04-07T13:58:13Z</dcterms:modified>
</cp:coreProperties>
</file>