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83" r:id="rId2"/>
    <p:sldId id="376" r:id="rId3"/>
    <p:sldId id="378" r:id="rId4"/>
    <p:sldId id="295" r:id="rId5"/>
    <p:sldId id="316" r:id="rId6"/>
    <p:sldId id="317" r:id="rId7"/>
    <p:sldId id="355" r:id="rId8"/>
    <p:sldId id="320" r:id="rId9"/>
    <p:sldId id="308" r:id="rId10"/>
    <p:sldId id="331" r:id="rId11"/>
    <p:sldId id="334" r:id="rId12"/>
    <p:sldId id="373" r:id="rId13"/>
    <p:sldId id="322" r:id="rId14"/>
    <p:sldId id="374" r:id="rId15"/>
    <p:sldId id="375" r:id="rId16"/>
    <p:sldId id="296" r:id="rId17"/>
    <p:sldId id="371" r:id="rId18"/>
    <p:sldId id="356" r:id="rId19"/>
    <p:sldId id="372" r:id="rId20"/>
    <p:sldId id="364" r:id="rId21"/>
    <p:sldId id="365" r:id="rId22"/>
    <p:sldId id="357" r:id="rId23"/>
    <p:sldId id="326" r:id="rId24"/>
    <p:sldId id="297" r:id="rId25"/>
    <p:sldId id="329" r:id="rId26"/>
    <p:sldId id="286" r:id="rId27"/>
    <p:sldId id="333" r:id="rId28"/>
    <p:sldId id="321" r:id="rId29"/>
    <p:sldId id="379" r:id="rId30"/>
    <p:sldId id="36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9">
          <p15:clr>
            <a:srgbClr val="A4A3A4"/>
          </p15:clr>
        </p15:guide>
        <p15:guide id="2" pos="55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49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1"/>
    <p:restoredTop sz="75915" autoAdjust="0"/>
  </p:normalViewPr>
  <p:slideViewPr>
    <p:cSldViewPr snapToGrid="0" snapToObjects="1">
      <p:cViewPr varScale="1">
        <p:scale>
          <a:sx n="92" d="100"/>
          <a:sy n="92" d="100"/>
        </p:scale>
        <p:origin x="848" y="176"/>
      </p:cViewPr>
      <p:guideLst>
        <p:guide orient="horz" pos="479"/>
        <p:guide pos="5575"/>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B730B-8CA9-E947-B3B1-3053DD4CD7D6}" type="datetimeFigureOut">
              <a:rPr lang="en-US" smtClean="0"/>
              <a:t>10/23/23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2B721-1D11-454B-8338-9256E09CE246}" type="slidenum">
              <a:rPr lang="en-US" smtClean="0"/>
              <a:t>‹#›</a:t>
            </a:fld>
            <a:endParaRPr lang="en-US"/>
          </a:p>
        </p:txBody>
      </p:sp>
    </p:spTree>
    <p:extLst>
      <p:ext uri="{BB962C8B-B14F-4D97-AF65-F5344CB8AC3E}">
        <p14:creationId xmlns:p14="http://schemas.microsoft.com/office/powerpoint/2010/main" val="66367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Liam Hart. I am happy to present research that I have been working on with Michael Wolfe, Greg Russell, and Todd Williams. In this experiment, we investigate how well belief change predicts argumentative essay content written after reading a text that is either consistent or inconsistent with one’s beliefs. Argumentative discourse is used in education to foster learning and critical thinking skills, and is generally used to persuade for a position on some topic.</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a:t>
            </a:fld>
            <a:endParaRPr lang="en-US"/>
          </a:p>
        </p:txBody>
      </p:sp>
    </p:spTree>
    <p:extLst>
      <p:ext uri="{BB962C8B-B14F-4D97-AF65-F5344CB8AC3E}">
        <p14:creationId xmlns:p14="http://schemas.microsoft.com/office/powerpoint/2010/main" val="1573517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recruited 680 subjects through prolific to rate the essays holistically on the following qualities:</a:t>
            </a:r>
          </a:p>
          <a:p>
            <a:pPr marL="342900" indent="-342900">
              <a:buFont typeface="+mj-lt"/>
              <a:buAutoNum type="arabicPeriod"/>
            </a:pPr>
            <a:r>
              <a:rPr lang="en-US" sz="1200" dirty="0">
                <a:cs typeface="Arial" panose="020B0604020202020204" pitchFamily="34" charset="0"/>
              </a:rPr>
              <a:t>The arguments in this essay </a:t>
            </a:r>
            <a:r>
              <a:rPr lang="en-US" sz="1200" b="1" dirty="0">
                <a:cs typeface="Arial" panose="020B0604020202020204" pitchFamily="34" charset="0"/>
              </a:rPr>
              <a:t>claim that increased gun control will reduce gun violence</a:t>
            </a:r>
            <a:r>
              <a:rPr lang="en-US" sz="1200" dirty="0">
                <a:cs typeface="Arial" panose="020B0604020202020204" pitchFamily="34" charset="0"/>
              </a:rPr>
              <a:t>.</a:t>
            </a:r>
          </a:p>
          <a:p>
            <a:pPr marL="342900" indent="-342900">
              <a:buFont typeface="+mj-lt"/>
              <a:buAutoNum type="arabicPeriod"/>
            </a:pPr>
            <a:r>
              <a:rPr lang="en-US" sz="1200" dirty="0">
                <a:cs typeface="Arial" panose="020B0604020202020204" pitchFamily="34" charset="0"/>
              </a:rPr>
              <a:t>The author </a:t>
            </a:r>
            <a:r>
              <a:rPr lang="en-US" sz="1200" b="1" dirty="0">
                <a:cs typeface="Arial" panose="020B0604020202020204" pitchFamily="34" charset="0"/>
              </a:rPr>
              <a:t>considers both sides </a:t>
            </a:r>
            <a:r>
              <a:rPr lang="en-US" sz="1200" dirty="0">
                <a:cs typeface="Arial" panose="020B0604020202020204" pitchFamily="34" charset="0"/>
              </a:rPr>
              <a:t>of the issue. </a:t>
            </a:r>
          </a:p>
          <a:p>
            <a:pPr marL="342900" indent="-342900">
              <a:buFont typeface="+mj-lt"/>
              <a:buAutoNum type="arabicPeriod"/>
            </a:pPr>
            <a:r>
              <a:rPr lang="en-US" sz="1200" dirty="0">
                <a:cs typeface="Arial" panose="020B0604020202020204" pitchFamily="34" charset="0"/>
              </a:rPr>
              <a:t>The claims made in this essay are </a:t>
            </a:r>
            <a:r>
              <a:rPr lang="en-US" sz="1200" b="1" dirty="0">
                <a:cs typeface="Arial" panose="020B0604020202020204" pitchFamily="34" charset="0"/>
              </a:rPr>
              <a:t>supported by factual evidence</a:t>
            </a:r>
            <a:r>
              <a:rPr lang="en-US" sz="1200" dirty="0">
                <a:cs typeface="Arial" panose="020B0604020202020204" pitchFamily="34" charset="0"/>
              </a:rPr>
              <a:t>.</a:t>
            </a:r>
          </a:p>
          <a:p>
            <a:pPr marL="342900" indent="-342900">
              <a:buFont typeface="+mj-lt"/>
              <a:buAutoNum type="arabicPeriod"/>
            </a:pPr>
            <a:r>
              <a:rPr lang="en-US" sz="1200" dirty="0">
                <a:cs typeface="Arial" panose="020B0604020202020204" pitchFamily="34" charset="0"/>
              </a:rPr>
              <a:t>The claims made in this essay are </a:t>
            </a:r>
            <a:r>
              <a:rPr lang="en-US" sz="1200" b="1" dirty="0">
                <a:cs typeface="Arial" panose="020B0604020202020204" pitchFamily="34" charset="0"/>
              </a:rPr>
              <a:t>supported by personal experiences, anecdotes, or stories</a:t>
            </a:r>
            <a:r>
              <a:rPr lang="en-US" sz="1200" dirty="0">
                <a:cs typeface="Arial" panose="020B0604020202020204" pitchFamily="34" charset="0"/>
              </a:rPr>
              <a:t>. </a:t>
            </a:r>
          </a:p>
          <a:p>
            <a:pPr marL="342900" indent="-342900">
              <a:buFont typeface="+mj-lt"/>
              <a:buAutoNum type="arabicPeriod"/>
            </a:pPr>
            <a:r>
              <a:rPr lang="en-US" sz="1200" dirty="0">
                <a:cs typeface="Arial" panose="020B0604020202020204" pitchFamily="34" charset="0"/>
              </a:rPr>
              <a:t>The author arrives at their </a:t>
            </a:r>
            <a:r>
              <a:rPr lang="en-US" sz="1200" b="1" dirty="0">
                <a:cs typeface="Arial" panose="020B0604020202020204" pitchFamily="34" charset="0"/>
              </a:rPr>
              <a:t>conclusion based on emotion</a:t>
            </a:r>
            <a:r>
              <a:rPr lang="en-US" sz="1200" dirty="0">
                <a:cs typeface="Arial" panose="020B0604020202020204" pitchFamily="34" charset="0"/>
              </a:rPr>
              <a:t>. </a:t>
            </a:r>
          </a:p>
          <a:p>
            <a:pPr marL="342900" indent="-342900">
              <a:buFont typeface="+mj-lt"/>
              <a:buAutoNum type="arabicPeriod"/>
            </a:pPr>
            <a:r>
              <a:rPr lang="en-US" sz="1200" dirty="0">
                <a:cs typeface="Arial" panose="020B0604020202020204" pitchFamily="34" charset="0"/>
              </a:rPr>
              <a:t>The author </a:t>
            </a:r>
            <a:r>
              <a:rPr lang="en-US" sz="1200" b="1" dirty="0">
                <a:cs typeface="Arial" panose="020B0604020202020204" pitchFamily="34" charset="0"/>
              </a:rPr>
              <a:t>clearly articulates their position</a:t>
            </a:r>
            <a:r>
              <a:rPr lang="en-US" sz="1200" dirty="0">
                <a:cs typeface="Arial" panose="020B0604020202020204" pitchFamily="34" charset="0"/>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2B2B721-1D11-454B-8338-9256E09CE246}" type="slidenum">
              <a:rPr lang="en-US" smtClean="0"/>
              <a:t>10</a:t>
            </a:fld>
            <a:endParaRPr lang="en-US"/>
          </a:p>
        </p:txBody>
      </p:sp>
    </p:spTree>
    <p:extLst>
      <p:ext uri="{BB962C8B-B14F-4D97-AF65-F5344CB8AC3E}">
        <p14:creationId xmlns:p14="http://schemas.microsoft.com/office/powerpoint/2010/main" val="20548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Remember that we had two questions, the first regarding the effect of reading a belief consistent or inconsistent text on essay content, which I will present here first. Then I will present the relationships between essay content and belief change. </a:t>
            </a:r>
          </a:p>
          <a:p>
            <a:r>
              <a:rPr lang="en-US" sz="1200" dirty="0"/>
              <a:t>Belief consistent subjects wrote essays that included more claims, a higher number of reasons, and more text content. Belief inconsistent subjects wrote essays that included more statements about belief change and more evaluative statements, which are mostly negative. The essays did contain counterarguments and policy claims, but they did not differ as a function of belief consistency.</a:t>
            </a:r>
          </a:p>
          <a:p>
            <a:endParaRPr lang="en-US" sz="1200" dirty="0"/>
          </a:p>
          <a:p>
            <a:endParaRPr lang="en-US" sz="1200" dirty="0"/>
          </a:p>
          <a:p>
            <a:r>
              <a:rPr lang="en-US" sz="1200" dirty="0"/>
              <a:t>The missing 6% is neutral, a balanced evaluative statement</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11</a:t>
            </a:fld>
            <a:endParaRPr lang="en-US"/>
          </a:p>
        </p:txBody>
      </p:sp>
    </p:spTree>
    <p:extLst>
      <p:ext uri="{BB962C8B-B14F-4D97-AF65-F5344CB8AC3E}">
        <p14:creationId xmlns:p14="http://schemas.microsoft.com/office/powerpoint/2010/main" val="4136797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the mean ratings of essays by the prolific subjects. Belief inconsistent subjects wrote essays that contained arguments about gun control effectiveness that were more moderate (the belief rating) and considered both sides more than belief consistent subjects, but essays in the belief consistent condition were more supported by facts and had a more clear position. </a:t>
            </a:r>
          </a:p>
        </p:txBody>
      </p:sp>
      <p:sp>
        <p:nvSpPr>
          <p:cNvPr id="4" name="Slide Number Placeholder 3"/>
          <p:cNvSpPr>
            <a:spLocks noGrp="1"/>
          </p:cNvSpPr>
          <p:nvPr>
            <p:ph type="sldNum" sz="quarter" idx="5"/>
          </p:nvPr>
        </p:nvSpPr>
        <p:spPr/>
        <p:txBody>
          <a:bodyPr/>
          <a:lstStyle/>
          <a:p>
            <a:fld id="{72B2B721-1D11-454B-8338-9256E09CE246}" type="slidenum">
              <a:rPr lang="en-US" smtClean="0"/>
              <a:t>12</a:t>
            </a:fld>
            <a:endParaRPr lang="en-US"/>
          </a:p>
        </p:txBody>
      </p:sp>
    </p:spTree>
    <p:extLst>
      <p:ext uri="{BB962C8B-B14F-4D97-AF65-F5344CB8AC3E}">
        <p14:creationId xmlns:p14="http://schemas.microsoft.com/office/powerpoint/2010/main" val="66097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be getting into the relationships between belief change and essay content, which address our second research question. But before doing that, I would like to first establish that on average the belief inconsistent text did elicit belief change, about 2 points on that 9-point scale - remember that this is belief change in both directions since both believers and disbelievers read each text. And you can see the comparison to the belief change of subjects who read a belief consistent text, where there was not belief change on average.</a:t>
            </a:r>
          </a:p>
        </p:txBody>
      </p:sp>
      <p:sp>
        <p:nvSpPr>
          <p:cNvPr id="4" name="Slide Number Placeholder 3"/>
          <p:cNvSpPr>
            <a:spLocks noGrp="1"/>
          </p:cNvSpPr>
          <p:nvPr>
            <p:ph type="sldNum" sz="quarter" idx="5"/>
          </p:nvPr>
        </p:nvSpPr>
        <p:spPr/>
        <p:txBody>
          <a:bodyPr/>
          <a:lstStyle/>
          <a:p>
            <a:fld id="{72B2B721-1D11-454B-8338-9256E09CE246}" type="slidenum">
              <a:rPr lang="en-US" smtClean="0"/>
              <a:t>13</a:t>
            </a:fld>
            <a:endParaRPr lang="en-US"/>
          </a:p>
        </p:txBody>
      </p:sp>
    </p:spTree>
    <p:extLst>
      <p:ext uri="{BB962C8B-B14F-4D97-AF65-F5344CB8AC3E}">
        <p14:creationId xmlns:p14="http://schemas.microsoft.com/office/powerpoint/2010/main" val="260276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texts, we get individual variation in belief change. This table presents relationships between belief change and the likelihood that a characteristics is included in an essay. We can better understand how to interpret this table by looking at this plot first. Positive belief change (as you go further right on the x-axis) indicates a change to more moderate beliefs. In the belief inconsistent condition, the probability of text content being mentioned in essays (on the y-axis) increases as beliefs change to be more moderate. For the belief consistent condition, the probability of text content being mentioned in essays increases as beliefs change to be more polarized, as indicated by the negative values for belief change. Looking at the table, each coefficient is a relationship between the probability of that characteristic being mentioned in an essay and belief change. So, in the belief consistent condition, there is a higher likelihood of essays containing a claim and specific content from the text as beliefs change to be more polarized. For belief inconsistent, there is a higher likelihood of statements about belief change as beliefs change to be more moderate, and a higher likelihood of evaluative statements as belief change to be more polarized – this makes sense since most evaluative statements in the belief inconsistent condition were negative, probably by students who were not persuaded by the text.</a:t>
            </a:r>
          </a:p>
          <a:p>
            <a:endParaRPr lang="en-US" dirty="0"/>
          </a:p>
          <a:p>
            <a:endParaRPr lang="en-US" dirty="0"/>
          </a:p>
          <a:p>
            <a:endParaRPr lang="en-US" dirty="0"/>
          </a:p>
          <a:p>
            <a:endParaRPr lang="en-US" dirty="0"/>
          </a:p>
          <a:p>
            <a:r>
              <a:rPr lang="en-US" dirty="0"/>
              <a:t>Are the coefficients standardized or unstandardized?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Z-score tests if slopes are significantly different from each other. The probability of a code being present depends upon the amount of belief change, which depends on the belief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Claim, # Reasons, and Text content correlations are significantly different from one another (significant interaction)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14</a:t>
            </a:fld>
            <a:endParaRPr lang="en-US"/>
          </a:p>
        </p:txBody>
      </p:sp>
    </p:spTree>
    <p:extLst>
      <p:ext uri="{BB962C8B-B14F-4D97-AF65-F5344CB8AC3E}">
        <p14:creationId xmlns:p14="http://schemas.microsoft.com/office/powerpoint/2010/main" val="317081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presents the relationship between belief change and essay ratings. Belief consistent subjects wrote essays that were rated to contained arguments about gun control effectiveness that were more polarized, have considered both sides less, were more supported by facts and had a clearer position as beliefs changed to be more polarized. Subjects who read a belief inconsistent text wrote essays that were rated to contain arguments about gun control effectiveness that were more moderate and to have made the conclusions of their essay less based on emotions as beliefs changed to be more moderate.</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15</a:t>
            </a:fld>
            <a:endParaRPr lang="en-US"/>
          </a:p>
        </p:txBody>
      </p:sp>
    </p:spTree>
    <p:extLst>
      <p:ext uri="{BB962C8B-B14F-4D97-AF65-F5344CB8AC3E}">
        <p14:creationId xmlns:p14="http://schemas.microsoft.com/office/powerpoint/2010/main" val="40742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structure the discussion according to the components of the argument schema. The claim topic, gun control, was the same for all essays. For the side, the belief change reported by subjects was reflected in the side of the arguments made in their essays. For the claim predicate, belief consistent subjects were more likely to make a claim on gun control effectiveness (following the prompt) and were rated to more clearly articulate the position taken in their essay. Both of these were also more likely when beliefs were changed to be more polarized. Additionally, policy claims were state by over 60% of essays in both conditions, which was not the predicate of effectiveness in the prompt, but incidence of policy claims was not related to belief consistency or change. This is consistent with previous research which found that students have a poor memory of claim predicates and suggests a fuzzy task model.</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16</a:t>
            </a:fld>
            <a:endParaRPr lang="en-US"/>
          </a:p>
        </p:txBody>
      </p:sp>
    </p:spTree>
    <p:extLst>
      <p:ext uri="{BB962C8B-B14F-4D97-AF65-F5344CB8AC3E}">
        <p14:creationId xmlns:p14="http://schemas.microsoft.com/office/powerpoint/2010/main" val="3158564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supporting reasons, belief consistent subjects were more likely to include a greater number of reasons and to include text content. They were also rated to be more supported by facts, and all of these characteristics were more likely as beliefs changed towards the position of the text. It appears that reading a belief consistent text supplies more “ammunition” (no pun intended) for students’ pre-existing arguments for gun control, whereas belief change after reading a belief inconsistent text results in an essay that is less focused and has less support for a claim that directly addresses the prompt. We did not find a relationship between counterarguments and belief consistency or change. We interpret this to mean that the argument schema is the main driver for the inclusion of counterargument, at least more than beliefs.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side assigned was not predictive of the myside bias—subjects exhibited the bias at the same rate whether they personally agreed or disagreed with the position. (Wolfe, 2012)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Fact that counterarguments are not related to consistency or belief change suggests that myside bias is more related to argument schema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“considers both sides” ratings greater for belief inconsistent text</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17</a:t>
            </a:fld>
            <a:endParaRPr lang="en-US"/>
          </a:p>
        </p:txBody>
      </p:sp>
    </p:spTree>
    <p:extLst>
      <p:ext uri="{BB962C8B-B14F-4D97-AF65-F5344CB8AC3E}">
        <p14:creationId xmlns:p14="http://schemas.microsoft.com/office/powerpoint/2010/main" val="1949602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18</a:t>
            </a:fld>
            <a:endParaRPr lang="en-US"/>
          </a:p>
        </p:txBody>
      </p:sp>
    </p:spTree>
    <p:extLst>
      <p:ext uri="{BB962C8B-B14F-4D97-AF65-F5344CB8AC3E}">
        <p14:creationId xmlns:p14="http://schemas.microsoft.com/office/powerpoint/2010/main" val="3736038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ASPECTS OF SCHEMA DID BELIEF CONSISTENCY AND BELIEF CHANGE INFLUENCE?</a:t>
            </a:r>
          </a:p>
          <a:p>
            <a:endParaRPr lang="en-US" dirty="0"/>
          </a:p>
          <a:p>
            <a:r>
              <a:rPr lang="en-US" dirty="0"/>
              <a:t>Have 2 discussion slides, one for each research question</a:t>
            </a:r>
          </a:p>
          <a:p>
            <a:endParaRPr lang="en-US" dirty="0"/>
          </a:p>
          <a:p>
            <a:r>
              <a:rPr lang="en-US" sz="1800" dirty="0"/>
              <a:t>The contents of argumentative essays were influenced in two ways:</a:t>
            </a:r>
          </a:p>
          <a:p>
            <a:pPr lvl="1"/>
            <a:r>
              <a:rPr lang="en-US" sz="1800" dirty="0"/>
              <a:t>Overall influence of the text students read</a:t>
            </a:r>
          </a:p>
          <a:p>
            <a:pPr lvl="1"/>
            <a:r>
              <a:rPr lang="en-US" sz="1800" dirty="0">
                <a:solidFill>
                  <a:srgbClr val="FF0000"/>
                </a:solidFill>
              </a:rPr>
              <a:t>Within students who read the same text, degree of belief change predicted differences in essay content. </a:t>
            </a:r>
          </a:p>
          <a:p>
            <a:endParaRPr lang="en-US" dirty="0"/>
          </a:p>
          <a:p>
            <a:endParaRPr lang="en-US" dirty="0"/>
          </a:p>
          <a:p>
            <a:r>
              <a:rPr lang="en-US" dirty="0"/>
              <a:t>Adds to our understanding of what an argument schema is</a:t>
            </a:r>
          </a:p>
          <a:p>
            <a:r>
              <a:rPr lang="en-US" dirty="0"/>
              <a:t>Without addressing schema, we can influence probability of argument components being included by reading belief (in)consistent text</a:t>
            </a:r>
          </a:p>
          <a:p>
            <a:r>
              <a:rPr lang="en-US" dirty="0"/>
              <a:t>How does belief consistency influence what is included in essay</a:t>
            </a:r>
          </a:p>
          <a:p>
            <a:r>
              <a:rPr lang="en-US" dirty="0"/>
              <a:t>Differences between counterargument code and considers both sides codes are different, but this is just because the ratings are most sensitive, not binary like the codes – myside bias</a:t>
            </a:r>
          </a:p>
          <a:p>
            <a:endParaRPr lang="en-US" dirty="0"/>
          </a:p>
          <a:p>
            <a:r>
              <a:rPr lang="en-US" dirty="0"/>
              <a:t>Of the people who do experience more belief change, they write different essays – how are they different? It is not just the side, it is also the components of the essay that changes. This suggests that beliefs are a filter (or another word)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side assigned was not predictive of the myside bias—subjects exhibited the bias at the same rate whether they personally agreed or disagreed with the position. (Wolfe, 2012)</a:t>
            </a:r>
            <a:endParaRPr lang="en-US" dirty="0"/>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19</a:t>
            </a:fld>
            <a:endParaRPr lang="en-US"/>
          </a:p>
        </p:txBody>
      </p:sp>
    </p:spTree>
    <p:extLst>
      <p:ext uri="{BB962C8B-B14F-4D97-AF65-F5344CB8AC3E}">
        <p14:creationId xmlns:p14="http://schemas.microsoft.com/office/powerpoint/2010/main" val="94466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 are several factors that contribute to argumentative essay content, but I will focus on the two that are most relevant to this study. The first is the argument schema, which is</a:t>
            </a:r>
            <a:r>
              <a:rPr lang="en-US" dirty="0"/>
              <a:t> knowledge about what components are included in an argument. Those components are a claim, reasons directly supporting that claim, counterarguments, and rebuttals to counterarguments. Within the claim, there are “slots” for the theme, side, and predicate. The predicate can be thought of as the verb of the claim, an example on the theme of gun control would be effectiveness (of gun control) or policy change (concerning gun control). There is individual variation in student’s argument schemas, which results in differences in which components are included in an argumentative essay, and the quality of essay. </a:t>
            </a:r>
          </a:p>
          <a:p>
            <a:endParaRPr lang="en-US" dirty="0"/>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2</a:t>
            </a:fld>
            <a:endParaRPr lang="en-US"/>
          </a:p>
        </p:txBody>
      </p:sp>
    </p:spTree>
    <p:extLst>
      <p:ext uri="{BB962C8B-B14F-4D97-AF65-F5344CB8AC3E}">
        <p14:creationId xmlns:p14="http://schemas.microsoft.com/office/powerpoint/2010/main" val="2350203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2 discussion slides, one for each research question</a:t>
            </a:r>
          </a:p>
          <a:p>
            <a:endParaRPr lang="en-US" dirty="0"/>
          </a:p>
          <a:p>
            <a:r>
              <a:rPr lang="en-US" sz="1800" dirty="0"/>
              <a:t>The contents of argumentative essays were influenced in two ways:</a:t>
            </a:r>
          </a:p>
          <a:p>
            <a:pPr lvl="1"/>
            <a:r>
              <a:rPr lang="en-US" sz="1800" dirty="0"/>
              <a:t>Overall influence of the text students read</a:t>
            </a:r>
          </a:p>
          <a:p>
            <a:pPr lvl="1"/>
            <a:r>
              <a:rPr lang="en-US" sz="1800" dirty="0">
                <a:solidFill>
                  <a:srgbClr val="FF0000"/>
                </a:solidFill>
              </a:rPr>
              <a:t>Within students who read the same text, degree of belief change predicted differences in essay content. </a:t>
            </a:r>
          </a:p>
          <a:p>
            <a:endParaRPr lang="en-US" dirty="0"/>
          </a:p>
          <a:p>
            <a:endParaRPr lang="en-US" dirty="0"/>
          </a:p>
          <a:p>
            <a:r>
              <a:rPr lang="en-US" dirty="0"/>
              <a:t>Adds to our understanding of what an argument schema is</a:t>
            </a:r>
          </a:p>
          <a:p>
            <a:r>
              <a:rPr lang="en-US" dirty="0"/>
              <a:t>Without addressing schema, we can influence probability of argument components being included by reading belief (in)consistent text</a:t>
            </a:r>
          </a:p>
          <a:p>
            <a:r>
              <a:rPr lang="en-US" dirty="0"/>
              <a:t>How does belief consistency influence what is included in essay</a:t>
            </a:r>
          </a:p>
          <a:p>
            <a:r>
              <a:rPr lang="en-US" dirty="0"/>
              <a:t>Differences between counterargument code and considers both sides codes are different, but this is just because the ratings are most sensitive, not binary like the codes – myside bias</a:t>
            </a:r>
          </a:p>
          <a:p>
            <a:endParaRPr lang="en-US" dirty="0"/>
          </a:p>
          <a:p>
            <a:r>
              <a:rPr lang="en-US" dirty="0"/>
              <a:t>Of the people who do experience more belief change, they write different essays – how are they different? It is not just the side, it is also the components of the essay that changes. This suggests that beliefs are a filter (or another word)</a:t>
            </a:r>
          </a:p>
        </p:txBody>
      </p:sp>
      <p:sp>
        <p:nvSpPr>
          <p:cNvPr id="4" name="Slide Number Placeholder 3"/>
          <p:cNvSpPr>
            <a:spLocks noGrp="1"/>
          </p:cNvSpPr>
          <p:nvPr>
            <p:ph type="sldNum" sz="quarter" idx="5"/>
          </p:nvPr>
        </p:nvSpPr>
        <p:spPr/>
        <p:txBody>
          <a:bodyPr/>
          <a:lstStyle/>
          <a:p>
            <a:fld id="{72B2B721-1D11-454B-8338-9256E09CE246}" type="slidenum">
              <a:rPr lang="en-US" smtClean="0"/>
              <a:t>20</a:t>
            </a:fld>
            <a:endParaRPr lang="en-US"/>
          </a:p>
        </p:txBody>
      </p:sp>
    </p:spTree>
    <p:extLst>
      <p:ext uri="{BB962C8B-B14F-4D97-AF65-F5344CB8AC3E}">
        <p14:creationId xmlns:p14="http://schemas.microsoft.com/office/powerpoint/2010/main" val="2675344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heading for “ideal argumentative essay”</a:t>
            </a:r>
          </a:p>
          <a:p>
            <a:r>
              <a:rPr lang="en-US" dirty="0"/>
              <a:t>Make heading for “factors contributing to essay content”</a:t>
            </a:r>
          </a:p>
          <a:p>
            <a:r>
              <a:rPr lang="en-US" dirty="0"/>
              <a:t>Make way less wordy</a:t>
            </a:r>
          </a:p>
          <a:p>
            <a:r>
              <a:rPr lang="en-US" dirty="0"/>
              <a:t>Argument schema – knowledge about what goes into essay, “slots” for different components of argument (claim, reason, </a:t>
            </a:r>
            <a:r>
              <a:rPr lang="en-US" dirty="0" err="1"/>
              <a:t>etc</a:t>
            </a:r>
            <a:r>
              <a:rPr lang="en-US" dirty="0"/>
              <a:t>)</a:t>
            </a:r>
          </a:p>
          <a:p>
            <a:r>
              <a:rPr lang="en-US" dirty="0"/>
              <a:t>	not well-defined for most students, slots are fuzzy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Arial" panose="020B0604020202020204" pitchFamily="34" charset="0"/>
              </a:rPr>
              <a:t>Presumably, people have higher and lower quality argument schema</a:t>
            </a:r>
            <a:endParaRPr lang="en-US" dirty="0"/>
          </a:p>
          <a:p>
            <a:pPr lvl="1"/>
            <a:r>
              <a:rPr lang="en-US" sz="1400" dirty="0">
                <a:cs typeface="Arial" panose="020B0604020202020204" pitchFamily="34" charset="0"/>
              </a:rPr>
              <a:t>High quality argument schema – Claim, warrant, multiple supporting reasons, and a rebuttal to a counterargument</a:t>
            </a:r>
          </a:p>
          <a:p>
            <a:pPr lvl="1"/>
            <a:r>
              <a:rPr lang="en-US" sz="1400" dirty="0">
                <a:cs typeface="Arial" panose="020B0604020202020204" pitchFamily="34" charset="0"/>
              </a:rPr>
              <a:t>Low quality argument schema – Claim with one reason</a:t>
            </a:r>
          </a:p>
          <a:p>
            <a:endParaRPr lang="en-US" dirty="0"/>
          </a:p>
          <a:p>
            <a:r>
              <a:rPr lang="en-US" dirty="0"/>
              <a:t>SAY multiple things that contribute to argumentative essay, but we are primarily interested in beliefs, which is our manipulation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individual differences in the argument schema are learned in cultural context, mutable, and subject to change over time (Wolfe, Britt, &amp; Butler, 2009) </a:t>
            </a:r>
            <a:endParaRPr lang="en-US" dirty="0"/>
          </a:p>
          <a:p>
            <a:r>
              <a:rPr lang="en-US" dirty="0"/>
              <a:t>SAY highlight that argument schema serves as a filter</a:t>
            </a:r>
          </a:p>
          <a:p>
            <a:r>
              <a:rPr lang="en-US" dirty="0"/>
              <a:t>SAY comprehension success is not related to belief change</a:t>
            </a:r>
          </a:p>
          <a:p>
            <a:r>
              <a:rPr lang="en-US" dirty="0"/>
              <a:t>SAY things in prior knowledge – evidence, anecdotes, new stories, personal experiences</a:t>
            </a:r>
          </a:p>
        </p:txBody>
      </p:sp>
      <p:sp>
        <p:nvSpPr>
          <p:cNvPr id="4" name="Slide Number Placeholder 3"/>
          <p:cNvSpPr>
            <a:spLocks noGrp="1"/>
          </p:cNvSpPr>
          <p:nvPr>
            <p:ph type="sldNum" sz="quarter" idx="5"/>
          </p:nvPr>
        </p:nvSpPr>
        <p:spPr/>
        <p:txBody>
          <a:bodyPr/>
          <a:lstStyle/>
          <a:p>
            <a:fld id="{72B2B721-1D11-454B-8338-9256E09CE246}" type="slidenum">
              <a:rPr lang="en-US" smtClean="0"/>
              <a:t>21</a:t>
            </a:fld>
            <a:endParaRPr lang="en-US"/>
          </a:p>
        </p:txBody>
      </p:sp>
    </p:spTree>
    <p:extLst>
      <p:ext uri="{BB962C8B-B14F-4D97-AF65-F5344CB8AC3E}">
        <p14:creationId xmlns:p14="http://schemas.microsoft.com/office/powerpoint/2010/main" val="3049110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other citations that talk about presence or absence of counterarguments, add to 3</a:t>
            </a:r>
            <a:r>
              <a:rPr lang="en-US" baseline="30000" dirty="0"/>
              <a:t>rd</a:t>
            </a:r>
            <a:r>
              <a:rPr lang="en-US" dirty="0"/>
              <a:t> bullet</a:t>
            </a:r>
          </a:p>
        </p:txBody>
      </p:sp>
      <p:sp>
        <p:nvSpPr>
          <p:cNvPr id="4" name="Slide Number Placeholder 3"/>
          <p:cNvSpPr>
            <a:spLocks noGrp="1"/>
          </p:cNvSpPr>
          <p:nvPr>
            <p:ph type="sldNum" sz="quarter" idx="5"/>
          </p:nvPr>
        </p:nvSpPr>
        <p:spPr/>
        <p:txBody>
          <a:bodyPr/>
          <a:lstStyle/>
          <a:p>
            <a:fld id="{72B2B721-1D11-454B-8338-9256E09CE246}" type="slidenum">
              <a:rPr lang="en-US" smtClean="0"/>
              <a:t>26</a:t>
            </a:fld>
            <a:endParaRPr lang="en-US"/>
          </a:p>
        </p:txBody>
      </p:sp>
    </p:spTree>
    <p:extLst>
      <p:ext uri="{BB962C8B-B14F-4D97-AF65-F5344CB8AC3E}">
        <p14:creationId xmlns:p14="http://schemas.microsoft.com/office/powerpoint/2010/main" val="1026823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title: essay characteristics predicted by belief change</a:t>
            </a:r>
          </a:p>
          <a:p>
            <a:endParaRPr lang="en-US" dirty="0"/>
          </a:p>
          <a:p>
            <a:r>
              <a:rPr lang="en-US" dirty="0"/>
              <a:t>Add prolific ratings table after this</a:t>
            </a:r>
          </a:p>
          <a:p>
            <a:endParaRPr lang="en-US" dirty="0"/>
          </a:p>
          <a:p>
            <a:r>
              <a:rPr lang="en-US" dirty="0"/>
              <a:t>Add table that has column for whether code is significantly different from each other for each condition</a:t>
            </a:r>
          </a:p>
        </p:txBody>
      </p:sp>
      <p:sp>
        <p:nvSpPr>
          <p:cNvPr id="4" name="Slide Number Placeholder 3"/>
          <p:cNvSpPr>
            <a:spLocks noGrp="1"/>
          </p:cNvSpPr>
          <p:nvPr>
            <p:ph type="sldNum" sz="quarter" idx="5"/>
          </p:nvPr>
        </p:nvSpPr>
        <p:spPr/>
        <p:txBody>
          <a:bodyPr/>
          <a:lstStyle/>
          <a:p>
            <a:fld id="{72B2B721-1D11-454B-8338-9256E09CE246}" type="slidenum">
              <a:rPr lang="en-US" smtClean="0"/>
              <a:t>27</a:t>
            </a:fld>
            <a:endParaRPr lang="en-US"/>
          </a:p>
        </p:txBody>
      </p:sp>
    </p:spTree>
    <p:extLst>
      <p:ext uri="{BB962C8B-B14F-4D97-AF65-F5344CB8AC3E}">
        <p14:creationId xmlns:p14="http://schemas.microsoft.com/office/powerpoint/2010/main" val="2523790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say </a:t>
            </a:r>
            <a:r>
              <a:rPr lang="en-US" sz="1200" dirty="0"/>
              <a:t>(manipulation connected to the verification task did not influence subject essays and will not be discussed)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up belief consistency effects and belief change correlations – highlight how this design allows us to do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 just deleting belief verification box</a:t>
            </a:r>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28</a:t>
            </a:fld>
            <a:endParaRPr lang="en-US"/>
          </a:p>
        </p:txBody>
      </p:sp>
    </p:spTree>
    <p:extLst>
      <p:ext uri="{BB962C8B-B14F-4D97-AF65-F5344CB8AC3E}">
        <p14:creationId xmlns:p14="http://schemas.microsoft.com/office/powerpoint/2010/main" val="1821979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say </a:t>
            </a:r>
            <a:r>
              <a:rPr lang="en-US" sz="1200" dirty="0"/>
              <a:t>(manipulation connected to the verification task did not influence subject essays and will not be discussed)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Set up belief consistency effects and belief change correlations – highlight how this design allows us to do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 just deleting belief verification box</a:t>
            </a:r>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29</a:t>
            </a:fld>
            <a:endParaRPr lang="en-US"/>
          </a:p>
        </p:txBody>
      </p:sp>
    </p:spTree>
    <p:extLst>
      <p:ext uri="{BB962C8B-B14F-4D97-AF65-F5344CB8AC3E}">
        <p14:creationId xmlns:p14="http://schemas.microsoft.com/office/powerpoint/2010/main" val="4282163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BE STATEMENT ABOUT BELIEF CHANGE</a:t>
            </a:r>
          </a:p>
          <a:p>
            <a:endParaRPr lang="en-US" dirty="0"/>
          </a:p>
          <a:p>
            <a:r>
              <a:rPr lang="en-US" dirty="0"/>
              <a:t>What does significance mean? Significant from 0? Contributes a significant amount of variance?</a:t>
            </a:r>
          </a:p>
          <a:p>
            <a:r>
              <a:rPr lang="en-US" dirty="0"/>
              <a:t>The probability of a code being present depends upon the amount of belief change, which depends on the belief consistency</a:t>
            </a:r>
          </a:p>
          <a:p>
            <a:r>
              <a:rPr lang="en-US" dirty="0"/>
              <a:t>The effect of belief consistency on probability of code being 1 depends on the amount of belief change</a:t>
            </a:r>
          </a:p>
          <a:p>
            <a:endParaRPr lang="en-US" dirty="0"/>
          </a:p>
          <a:p>
            <a:r>
              <a:rPr lang="en-US" dirty="0"/>
              <a:t>Each coefficient is relationship between prob of code and belief change</a:t>
            </a:r>
          </a:p>
          <a:p>
            <a:r>
              <a:rPr lang="en-US" dirty="0"/>
              <a:t>Interaction between belief consistency and the slope of belief change and essay content</a:t>
            </a:r>
          </a:p>
          <a:p>
            <a:endParaRPr lang="en-US" dirty="0"/>
          </a:p>
          <a:p>
            <a:r>
              <a:rPr lang="en-US" dirty="0"/>
              <a:t>Are the coefficients standardized or unstandardized?</a:t>
            </a:r>
          </a:p>
          <a:p>
            <a:r>
              <a:rPr lang="en-US" dirty="0"/>
              <a:t>Z-score tests if slopes are significantly different from each other</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30</a:t>
            </a:fld>
            <a:endParaRPr lang="en-US"/>
          </a:p>
        </p:txBody>
      </p:sp>
    </p:spTree>
    <p:extLst>
      <p:ext uri="{BB962C8B-B14F-4D97-AF65-F5344CB8AC3E}">
        <p14:creationId xmlns:p14="http://schemas.microsoft.com/office/powerpoint/2010/main" val="109806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Another factor that determines essay content is prior attitudes or beliefs, which may influence the selection of information that is included in an argumentative essay. The argument schema activates knowledge, attitudes, and beliefs relevant to the theme. We are working from the hypothesis that beliefs and attitudes are constructed from salient information that is available at the time of report. The salient information that would be most relevant to this study is any information that has recently been read. Attitudes and beliefs would contribute to the “side” slot within the claim, or whether one believes and argues that gun control is or is not effective. This is supported by a study by Van </a:t>
            </a:r>
            <a:r>
              <a:rPr lang="en-US" i="0" dirty="0" err="1"/>
              <a:t>Strien</a:t>
            </a:r>
            <a:r>
              <a:rPr lang="en-US" i="0" dirty="0"/>
              <a:t> and others in 2014, which found that </a:t>
            </a:r>
            <a:r>
              <a:rPr lang="en-US" dirty="0"/>
              <a:t>students with more polarized beliefs write more biased essays, which is also evidence that beliefs influenced the generation of argumentative essays. Previous research has also shown that beliefs influence evaluation of evidence and argument quality, which again may influence the information one selects to include in an argumentative essay.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3</a:t>
            </a:fld>
            <a:endParaRPr lang="en-US"/>
          </a:p>
        </p:txBody>
      </p:sp>
    </p:spTree>
    <p:extLst>
      <p:ext uri="{BB962C8B-B14F-4D97-AF65-F5344CB8AC3E}">
        <p14:creationId xmlns:p14="http://schemas.microsoft.com/office/powerpoint/2010/main" val="297810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research questions for this study are: 1. Do argumentative essay contents change after reading a belief consistent vs. inconsistent text? And 2. We will see varying levels of belief change after subjects read a text that is inconsistent with their beliefs. Is essay content associated with belief change?</a:t>
            </a:r>
          </a:p>
        </p:txBody>
      </p:sp>
      <p:sp>
        <p:nvSpPr>
          <p:cNvPr id="4" name="Slide Number Placeholder 3"/>
          <p:cNvSpPr>
            <a:spLocks noGrp="1"/>
          </p:cNvSpPr>
          <p:nvPr>
            <p:ph type="sldNum" sz="quarter" idx="5"/>
          </p:nvPr>
        </p:nvSpPr>
        <p:spPr/>
        <p:txBody>
          <a:bodyPr/>
          <a:lstStyle/>
          <a:p>
            <a:fld id="{72B2B721-1D11-454B-8338-9256E09CE246}" type="slidenum">
              <a:rPr lang="en-US" smtClean="0"/>
              <a:t>4</a:t>
            </a:fld>
            <a:endParaRPr lang="en-US"/>
          </a:p>
        </p:txBody>
      </p:sp>
    </p:spTree>
    <p:extLst>
      <p:ext uri="{BB962C8B-B14F-4D97-AF65-F5344CB8AC3E}">
        <p14:creationId xmlns:p14="http://schemas.microsoft.com/office/powerpoint/2010/main" val="279869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320 undergraduate students participated in this study. Initial beliefs were assessed in an online prescreening where they answer this question “…” on a 9-point scale. We invited believers and disbelievers to participate in the study.</a:t>
            </a:r>
          </a:p>
        </p:txBody>
      </p:sp>
      <p:sp>
        <p:nvSpPr>
          <p:cNvPr id="4" name="Slide Number Placeholder 3"/>
          <p:cNvSpPr>
            <a:spLocks noGrp="1"/>
          </p:cNvSpPr>
          <p:nvPr>
            <p:ph type="sldNum" sz="quarter" idx="5"/>
          </p:nvPr>
        </p:nvSpPr>
        <p:spPr/>
        <p:txBody>
          <a:bodyPr/>
          <a:lstStyle/>
          <a:p>
            <a:fld id="{72B2B721-1D11-454B-8338-9256E09CE246}" type="slidenum">
              <a:rPr lang="en-US" smtClean="0"/>
              <a:t>5</a:t>
            </a:fld>
            <a:endParaRPr lang="en-US"/>
          </a:p>
        </p:txBody>
      </p:sp>
    </p:spTree>
    <p:extLst>
      <p:ext uri="{BB962C8B-B14F-4D97-AF65-F5344CB8AC3E}">
        <p14:creationId xmlns:p14="http://schemas.microsoft.com/office/powerpoint/2010/main" val="364353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believers and disbelievers read either a pro text (which argues that gun control is effective) or a con text (which argues that gun control is not effective). This gives us a 2x2 design that can be simplified into conditions of the belief consistency of the text read. </a:t>
            </a:r>
            <a:r>
              <a:rPr lang="en-US" sz="1200" b="0" i="0" u="none" strike="noStrike" kern="1200" dirty="0">
                <a:solidFill>
                  <a:schemeClr val="tx1"/>
                </a:solidFill>
                <a:effectLst/>
                <a:latin typeface="+mn-lt"/>
                <a:ea typeface="+mn-ea"/>
                <a:cs typeface="+mn-cs"/>
              </a:rPr>
              <a:t>Belief consistent subjects read a text that’s consistent, or reinforces their initial belief, and belief inconsistent subjects read a text that’s inconsistent, or contrary to their initial belief</a:t>
            </a:r>
            <a:r>
              <a:rPr lang="en-US" dirty="0"/>
              <a:t>. I’ll also note that each belief consistency condition contains believers and disbelievers, so the resulting belief change in both conditions is in both directions.</a:t>
            </a:r>
          </a:p>
        </p:txBody>
      </p:sp>
      <p:sp>
        <p:nvSpPr>
          <p:cNvPr id="4" name="Slide Number Placeholder 3"/>
          <p:cNvSpPr>
            <a:spLocks noGrp="1"/>
          </p:cNvSpPr>
          <p:nvPr>
            <p:ph type="sldNum" sz="quarter" idx="5"/>
          </p:nvPr>
        </p:nvSpPr>
        <p:spPr/>
        <p:txBody>
          <a:bodyPr/>
          <a:lstStyle/>
          <a:p>
            <a:fld id="{72B2B721-1D11-454B-8338-9256E09CE246}" type="slidenum">
              <a:rPr lang="en-US" smtClean="0"/>
              <a:t>6</a:t>
            </a:fld>
            <a:endParaRPr lang="en-US"/>
          </a:p>
        </p:txBody>
      </p:sp>
    </p:spTree>
    <p:extLst>
      <p:ext uri="{BB962C8B-B14F-4D97-AF65-F5344CB8AC3E}">
        <p14:creationId xmlns:p14="http://schemas.microsoft.com/office/powerpoint/2010/main" val="312761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diagram of the procedure. About 1-3 months after reporting initial beliefs, subjects were invited back to participate in the experiment where they started by reading a belief consistent or inconsistent text, then reported their current beliefs post-reading, and finally wrote an argumentative essay.</a:t>
            </a:r>
          </a:p>
        </p:txBody>
      </p:sp>
      <p:sp>
        <p:nvSpPr>
          <p:cNvPr id="4" name="Slide Number Placeholder 3"/>
          <p:cNvSpPr>
            <a:spLocks noGrp="1"/>
          </p:cNvSpPr>
          <p:nvPr>
            <p:ph type="sldNum" sz="quarter" idx="5"/>
          </p:nvPr>
        </p:nvSpPr>
        <p:spPr/>
        <p:txBody>
          <a:bodyPr/>
          <a:lstStyle/>
          <a:p>
            <a:fld id="{72B2B721-1D11-454B-8338-9256E09CE246}" type="slidenum">
              <a:rPr lang="en-US" smtClean="0"/>
              <a:t>7</a:t>
            </a:fld>
            <a:endParaRPr lang="en-US"/>
          </a:p>
        </p:txBody>
      </p:sp>
    </p:spTree>
    <p:extLst>
      <p:ext uri="{BB962C8B-B14F-4D97-AF65-F5344CB8AC3E}">
        <p14:creationId xmlns:p14="http://schemas.microsoft.com/office/powerpoint/2010/main" val="3370288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prompt of the essay was to “</a:t>
            </a:r>
            <a:r>
              <a:rPr lang="en-US" sz="1200" dirty="0">
                <a:cs typeface="Arial"/>
              </a:rPr>
              <a:t>write an argumentative essay in which you describe and explain your beliefs about the effectiveness of gun control</a:t>
            </a:r>
            <a:r>
              <a:rPr lang="en-US" sz="1200" kern="1200" dirty="0">
                <a:solidFill>
                  <a:schemeClr val="tx1"/>
                </a:solidFill>
                <a:effectLst/>
                <a:latin typeface="+mn-lt"/>
                <a:ea typeface="+mn-ea"/>
                <a:cs typeface="+mn-cs"/>
              </a:rPr>
              <a:t>”. Subjects were not limited in the information they could include in their essay, so it could be anything that they just read in the text or anything that they did not read in the text. The essays were between 240 and 270 words.</a:t>
            </a:r>
          </a:p>
        </p:txBody>
      </p:sp>
      <p:sp>
        <p:nvSpPr>
          <p:cNvPr id="4" name="Slide Number Placeholder 3"/>
          <p:cNvSpPr>
            <a:spLocks noGrp="1"/>
          </p:cNvSpPr>
          <p:nvPr>
            <p:ph type="sldNum" sz="quarter" idx="5"/>
          </p:nvPr>
        </p:nvSpPr>
        <p:spPr/>
        <p:txBody>
          <a:bodyPr/>
          <a:lstStyle/>
          <a:p>
            <a:fld id="{72B2B721-1D11-454B-8338-9256E09CE246}" type="slidenum">
              <a:rPr lang="en-US" smtClean="0"/>
              <a:t>8</a:t>
            </a:fld>
            <a:endParaRPr lang="en-US"/>
          </a:p>
        </p:txBody>
      </p:sp>
    </p:spTree>
    <p:extLst>
      <p:ext uri="{BB962C8B-B14F-4D97-AF65-F5344CB8AC3E}">
        <p14:creationId xmlns:p14="http://schemas.microsoft.com/office/powerpoint/2010/main" val="284259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hand-coded the essays for various characteristics, including a claim about gun control effectiveness, number of reasons directly supporting the claim, and counterargument. The claim was necessary to code for reasons and counterargument, so if there was not a claim there could be no reasons or counterargument. We also coded for any content from the text that was mentioned, and for policy claims, which are distinguished from the regular claim because of the different predicate of policy, not effectiveness (which is what was stated in the prompt). Finally, we coded for any statements that the subjects beliefs changed during the experiment, and any positive or negative evaluative statements about the text. </a:t>
            </a:r>
          </a:p>
          <a:p>
            <a:endParaRPr lang="en-US" dirty="0"/>
          </a:p>
          <a:p>
            <a:r>
              <a:rPr lang="en-US" dirty="0"/>
              <a:t>Does the author state a clear claim about gun control </a:t>
            </a:r>
            <a:r>
              <a:rPr lang="en-US" i="1" dirty="0"/>
              <a:t>effectiveness</a:t>
            </a:r>
            <a:r>
              <a:rPr lang="en-US" dirty="0"/>
              <a:t>? The statement doesn’t have to be extreme. It could contain some hedging or uncertainty. The question is whether they directly address the question and make a statement about it.</a:t>
            </a:r>
          </a:p>
          <a:p>
            <a:r>
              <a:rPr lang="en-US" dirty="0"/>
              <a:t>Does the author have supporting evidence/reasons that relate directly to the claim? </a:t>
            </a:r>
          </a:p>
          <a:p>
            <a:r>
              <a:rPr lang="en-US" dirty="0"/>
              <a:t>If there are supporting reasons, how many different supporting reasons?</a:t>
            </a:r>
          </a:p>
          <a:p>
            <a:r>
              <a:rPr lang="en-US" dirty="0"/>
              <a:t>Does the author address a counter argument to the claim? (Can there be a counterargument without a main claim?)</a:t>
            </a:r>
          </a:p>
          <a:p>
            <a:r>
              <a:rPr lang="en-US" dirty="0"/>
              <a:t>Does the author make any other claim? Policy, moral, </a:t>
            </a:r>
            <a:r>
              <a:rPr lang="en-US" dirty="0" err="1"/>
              <a:t>etc</a:t>
            </a:r>
            <a:r>
              <a:rPr lang="en-US" dirty="0"/>
              <a:t> (policy is most likely). Not sure that we need to score reasons for this.</a:t>
            </a:r>
          </a:p>
          <a:p>
            <a:r>
              <a:rPr lang="en-US" dirty="0"/>
              <a:t>Does the author mention specific content from the text?</a:t>
            </a:r>
          </a:p>
          <a:p>
            <a:r>
              <a:rPr lang="en-US" dirty="0"/>
              <a:t>Metacognitive – does the author make a statement about their belief changing? Don’t code for other types of metacognitive statements.</a:t>
            </a:r>
          </a:p>
          <a:p>
            <a:r>
              <a:rPr lang="en-US" dirty="0"/>
              <a:t>Does the author make an evaluative statement about the text? This can be credibility, trustworthiness, lack of source information, etc. The idea is that we want to know if any part of the author’s position on gun control is related to the extent to which they trusted or believed the source text.</a:t>
            </a:r>
          </a:p>
          <a:p>
            <a:endParaRPr lang="en-US" dirty="0"/>
          </a:p>
        </p:txBody>
      </p:sp>
      <p:sp>
        <p:nvSpPr>
          <p:cNvPr id="4" name="Slide Number Placeholder 3"/>
          <p:cNvSpPr>
            <a:spLocks noGrp="1"/>
          </p:cNvSpPr>
          <p:nvPr>
            <p:ph type="sldNum" sz="quarter" idx="5"/>
          </p:nvPr>
        </p:nvSpPr>
        <p:spPr/>
        <p:txBody>
          <a:bodyPr/>
          <a:lstStyle/>
          <a:p>
            <a:fld id="{72B2B721-1D11-454B-8338-9256E09CE246}" type="slidenum">
              <a:rPr lang="en-US" smtClean="0"/>
              <a:t>9</a:t>
            </a:fld>
            <a:endParaRPr lang="en-US"/>
          </a:p>
        </p:txBody>
      </p:sp>
    </p:spTree>
    <p:extLst>
      <p:ext uri="{BB962C8B-B14F-4D97-AF65-F5344CB8AC3E}">
        <p14:creationId xmlns:p14="http://schemas.microsoft.com/office/powerpoint/2010/main" val="3815063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lucer/Desktop/NEW%20Image%20powerpoint%20template/parts%20and%20pieces/powerpoint_title_1.jpg" TargetMode="External"/><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owerpoint_title_1.jpg" descr="/Users/lucer/Desktop/NEW Image powerpoint template/parts and pieces/powerpoint_title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127131" y="356721"/>
            <a:ext cx="4751479" cy="1229783"/>
          </a:xfrm>
          <a:noFill/>
          <a:ln>
            <a:noFill/>
          </a:ln>
        </p:spPr>
        <p:txBody>
          <a:bodyPr/>
          <a:lstStyle>
            <a:lvl1pPr algn="l">
              <a:defRPr b="0" i="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127131" y="1872254"/>
            <a:ext cx="4751479" cy="1289050"/>
          </a:xfrm>
          <a:ln>
            <a:noFill/>
          </a:ln>
        </p:spPr>
        <p:txBody>
          <a:bodyPr/>
          <a:lstStyle>
            <a:lvl1pPr marL="0" indent="0" algn="l">
              <a:buNone/>
              <a:defRPr>
                <a:ln>
                  <a:noFill/>
                </a:ln>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0446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E3DF83-C0BE-174A-B22A-4D787F632318}" type="datetimeFigureOut">
              <a:rPr lang="en-US" smtClean="0"/>
              <a:t>10/23/23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CDBA-C060-284D-8B80-23C6146BC6D1}" type="slidenum">
              <a:rPr lang="en-US" smtClean="0"/>
              <a:t>‹#›</a:t>
            </a:fld>
            <a:endParaRPr lang="en-US" dirty="0"/>
          </a:p>
        </p:txBody>
      </p:sp>
    </p:spTree>
    <p:extLst>
      <p:ext uri="{BB962C8B-B14F-4D97-AF65-F5344CB8AC3E}">
        <p14:creationId xmlns:p14="http://schemas.microsoft.com/office/powerpoint/2010/main" val="388671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and Photo">
    <p:spTree>
      <p:nvGrpSpPr>
        <p:cNvPr id="1" name=""/>
        <p:cNvGrpSpPr/>
        <p:nvPr/>
      </p:nvGrpSpPr>
      <p:grpSpPr>
        <a:xfrm>
          <a:off x="0" y="0"/>
          <a:ext cx="0" cy="0"/>
          <a:chOff x="0" y="0"/>
          <a:chExt cx="0" cy="0"/>
        </a:xfrm>
      </p:grpSpPr>
      <p:sp>
        <p:nvSpPr>
          <p:cNvPr id="2" name="Title 1"/>
          <p:cNvSpPr>
            <a:spLocks noGrp="1"/>
          </p:cNvSpPr>
          <p:nvPr>
            <p:ph type="title"/>
          </p:nvPr>
        </p:nvSpPr>
        <p:spPr>
          <a:xfrm>
            <a:off x="457199" y="735356"/>
            <a:ext cx="5331883" cy="629361"/>
          </a:xfrm>
        </p:spPr>
        <p:txBody>
          <a:bodyPr/>
          <a:lstStyle/>
          <a:p>
            <a:r>
              <a:rPr lang="en-US" dirty="0"/>
              <a:t>Click to edit Master title style</a:t>
            </a:r>
          </a:p>
        </p:txBody>
      </p:sp>
      <p:sp>
        <p:nvSpPr>
          <p:cNvPr id="3" name="Content Placeholder 2"/>
          <p:cNvSpPr>
            <a:spLocks noGrp="1"/>
          </p:cNvSpPr>
          <p:nvPr>
            <p:ph idx="1"/>
          </p:nvPr>
        </p:nvSpPr>
        <p:spPr>
          <a:xfrm>
            <a:off x="457200" y="1471083"/>
            <a:ext cx="5331882" cy="4186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AE3DF83-C0BE-174A-B22A-4D787F632318}" type="datetimeFigureOut">
              <a:rPr lang="en-US" smtClean="0"/>
              <a:t>10/23/23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0CDBA-C060-284D-8B80-23C6146BC6D1}" type="slidenum">
              <a:rPr lang="en-US" smtClean="0"/>
              <a:t>‹#›</a:t>
            </a:fld>
            <a:endParaRPr lang="en-US" dirty="0"/>
          </a:p>
        </p:txBody>
      </p:sp>
    </p:spTree>
    <p:extLst>
      <p:ext uri="{BB962C8B-B14F-4D97-AF65-F5344CB8AC3E}">
        <p14:creationId xmlns:p14="http://schemas.microsoft.com/office/powerpoint/2010/main" val="277436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3DF83-C0BE-174A-B22A-4D787F632318}" type="datetimeFigureOut">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0CDBA-C060-284D-8B80-23C6146BC6D1}" type="slidenum">
              <a:rPr lang="en-US" smtClean="0"/>
              <a:t>‹#›</a:t>
            </a:fld>
            <a:endParaRPr lang="en-US"/>
          </a:p>
        </p:txBody>
      </p:sp>
    </p:spTree>
    <p:extLst>
      <p:ext uri="{BB962C8B-B14F-4D97-AF65-F5344CB8AC3E}">
        <p14:creationId xmlns:p14="http://schemas.microsoft.com/office/powerpoint/2010/main" val="289418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AE3DF83-C0BE-174A-B22A-4D787F632318}" type="datetimeFigureOut">
              <a:rPr lang="en-US" smtClean="0"/>
              <a:t>10/23/23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0CDBA-C060-284D-8B80-23C6146BC6D1}" type="slidenum">
              <a:rPr lang="en-US" smtClean="0"/>
              <a:t>‹#›</a:t>
            </a:fld>
            <a:endParaRPr lang="en-US"/>
          </a:p>
        </p:txBody>
      </p:sp>
    </p:spTree>
    <p:extLst>
      <p:ext uri="{BB962C8B-B14F-4D97-AF65-F5344CB8AC3E}">
        <p14:creationId xmlns:p14="http://schemas.microsoft.com/office/powerpoint/2010/main" val="1784530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campaign powerpoint_footer_4.jp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735356"/>
            <a:ext cx="8229600" cy="6293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471083"/>
            <a:ext cx="8229600" cy="41869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3DF83-C0BE-174A-B22A-4D787F632318}" type="datetimeFigureOut">
              <a:rPr lang="en-US" smtClean="0"/>
              <a:t>10/23/23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0CDBA-C060-284D-8B80-23C6146BC6D1}" type="slidenum">
              <a:rPr lang="en-US" smtClean="0"/>
              <a:t>‹#›</a:t>
            </a:fld>
            <a:endParaRPr lang="en-US"/>
          </a:p>
        </p:txBody>
      </p:sp>
    </p:spTree>
    <p:extLst>
      <p:ext uri="{BB962C8B-B14F-4D97-AF65-F5344CB8AC3E}">
        <p14:creationId xmlns:p14="http://schemas.microsoft.com/office/powerpoint/2010/main" val="37640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5" r:id="rId4"/>
    <p:sldLayoutId id="2147483658" r:id="rId5"/>
  </p:sldLayoutIdLst>
  <p:txStyles>
    <p:titleStyle>
      <a:lvl1pPr algn="l" defTabSz="457200" rtl="0" eaLnBrk="1" latinLnBrk="0" hangingPunct="1">
        <a:spcBef>
          <a:spcPct val="0"/>
        </a:spcBef>
        <a:buNone/>
        <a:defRPr sz="4400" b="0" i="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mailto:hartli@mail.gvsu.edu"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 y="3409950"/>
            <a:ext cx="8686800" cy="2286000"/>
          </a:xfrm>
        </p:spPr>
        <p:txBody>
          <a:bodyPr/>
          <a:lstStyle/>
          <a:p>
            <a:pPr marL="0" indent="0" algn="ctr">
              <a:buNone/>
            </a:pPr>
            <a:r>
              <a:rPr lang="en-US" dirty="0">
                <a:latin typeface="Times New Roman" panose="02020603050405020304" pitchFamily="18" charset="0"/>
                <a:cs typeface="Times New Roman" panose="02020603050405020304" pitchFamily="18" charset="0"/>
              </a:rPr>
              <a:t>Liam Hart, Michael Wolfe, Greg Russell, and Todd Williams</a:t>
            </a:r>
          </a:p>
          <a:p>
            <a:pPr marL="0" indent="0" algn="ctr">
              <a:buNone/>
            </a:pPr>
            <a:r>
              <a:rPr lang="en-US" dirty="0">
                <a:latin typeface="Times New Roman" panose="02020603050405020304" pitchFamily="18" charset="0"/>
                <a:cs typeface="Times New Roman" panose="02020603050405020304" pitchFamily="18" charset="0"/>
              </a:rPr>
              <a:t>Psychology Department</a:t>
            </a:r>
          </a:p>
          <a:p>
            <a:pPr marL="0" indent="0" algn="ctr">
              <a:buNone/>
            </a:pPr>
            <a:r>
              <a:rPr lang="en-US" dirty="0">
                <a:latin typeface="Times New Roman" panose="02020603050405020304" pitchFamily="18" charset="0"/>
                <a:cs typeface="Times New Roman" panose="02020603050405020304" pitchFamily="18" charset="0"/>
              </a:rPr>
              <a:t>Grand Valley State University</a:t>
            </a:r>
          </a:p>
        </p:txBody>
      </p:sp>
      <p:sp>
        <p:nvSpPr>
          <p:cNvPr id="2" name="Title 1"/>
          <p:cNvSpPr>
            <a:spLocks noGrp="1"/>
          </p:cNvSpPr>
          <p:nvPr>
            <p:ph type="title"/>
          </p:nvPr>
        </p:nvSpPr>
        <p:spPr>
          <a:xfrm>
            <a:off x="228600" y="819150"/>
            <a:ext cx="8686800" cy="2286000"/>
          </a:xfrm>
          <a:ln>
            <a:noFill/>
          </a:ln>
        </p:spPr>
        <p:txBody>
          <a:bodyPr>
            <a:noAutofit/>
          </a:bodyPr>
          <a:lstStyle/>
          <a:p>
            <a:pPr algn="ctr"/>
            <a:r>
              <a:rPr lang="en-US" b="1" dirty="0">
                <a:latin typeface="Times New Roman" panose="02020603050405020304" pitchFamily="18" charset="0"/>
                <a:cs typeface="Times New Roman" panose="02020603050405020304" pitchFamily="18" charset="0"/>
              </a:rPr>
              <a:t>Belief Change After Reading Predicts Argumentative Essay Content</a:t>
            </a:r>
          </a:p>
        </p:txBody>
      </p:sp>
    </p:spTree>
    <p:extLst>
      <p:ext uri="{BB962C8B-B14F-4D97-AF65-F5344CB8AC3E}">
        <p14:creationId xmlns:p14="http://schemas.microsoft.com/office/powerpoint/2010/main" val="418040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Essay Ratings</a:t>
            </a:r>
          </a:p>
        </p:txBody>
      </p:sp>
      <p:sp>
        <p:nvSpPr>
          <p:cNvPr id="3" name="Rectangle 2">
            <a:extLst>
              <a:ext uri="{FF2B5EF4-FFF2-40B4-BE49-F238E27FC236}">
                <a16:creationId xmlns:a16="http://schemas.microsoft.com/office/drawing/2014/main" id="{12BC261A-8CB7-279F-2429-57EC933793B2}"/>
              </a:ext>
            </a:extLst>
          </p:cNvPr>
          <p:cNvSpPr/>
          <p:nvPr/>
        </p:nvSpPr>
        <p:spPr>
          <a:xfrm>
            <a:off x="228590" y="1143000"/>
            <a:ext cx="8686800" cy="2215991"/>
          </a:xfrm>
          <a:prstGeom prst="rect">
            <a:avLst/>
          </a:prstGeom>
        </p:spPr>
        <p:txBody>
          <a:bodyPr wrap="square">
            <a:spAutoFit/>
          </a:bodyPr>
          <a:lstStyle/>
          <a:p>
            <a:r>
              <a:rPr lang="en-US" dirty="0">
                <a:cs typeface="Arial" panose="020B0604020202020204" pitchFamily="34" charset="0"/>
              </a:rPr>
              <a:t>N = 680 subjects recruited through Prolific</a:t>
            </a:r>
          </a:p>
          <a:p>
            <a:endParaRPr lang="en-US" dirty="0">
              <a:cs typeface="Arial" panose="020B0604020202020204" pitchFamily="34" charset="0"/>
            </a:endParaRPr>
          </a:p>
          <a:p>
            <a:pPr marL="342900" indent="-342900">
              <a:buFont typeface="+mj-lt"/>
              <a:buAutoNum type="arabicPeriod"/>
            </a:pPr>
            <a:r>
              <a:rPr lang="en-US" sz="1700" dirty="0">
                <a:cs typeface="Arial" panose="020B0604020202020204" pitchFamily="34" charset="0"/>
              </a:rPr>
              <a:t>The arguments in this essay </a:t>
            </a:r>
            <a:r>
              <a:rPr lang="en-US" sz="1700" b="1" dirty="0">
                <a:cs typeface="Arial" panose="020B0604020202020204" pitchFamily="34" charset="0"/>
              </a:rPr>
              <a:t>claim that increased gun control will reduce gun violence</a:t>
            </a:r>
            <a:r>
              <a:rPr lang="en-US" sz="1700" dirty="0">
                <a:cs typeface="Arial" panose="020B0604020202020204" pitchFamily="34" charset="0"/>
              </a:rPr>
              <a:t>.</a:t>
            </a:r>
          </a:p>
          <a:p>
            <a:pPr marL="342900" indent="-342900">
              <a:buFont typeface="+mj-lt"/>
              <a:buAutoNum type="arabicPeriod"/>
            </a:pPr>
            <a:r>
              <a:rPr lang="en-US" sz="1700" dirty="0">
                <a:cs typeface="Arial" panose="020B0604020202020204" pitchFamily="34" charset="0"/>
              </a:rPr>
              <a:t>The author </a:t>
            </a:r>
            <a:r>
              <a:rPr lang="en-US" sz="1700" b="1" dirty="0">
                <a:cs typeface="Arial" panose="020B0604020202020204" pitchFamily="34" charset="0"/>
              </a:rPr>
              <a:t>considers both sides </a:t>
            </a:r>
            <a:r>
              <a:rPr lang="en-US" sz="1700" dirty="0">
                <a:cs typeface="Arial" panose="020B0604020202020204" pitchFamily="34" charset="0"/>
              </a:rPr>
              <a:t>of the issue. </a:t>
            </a:r>
          </a:p>
          <a:p>
            <a:pPr marL="342900" indent="-342900">
              <a:buFont typeface="+mj-lt"/>
              <a:buAutoNum type="arabicPeriod"/>
            </a:pPr>
            <a:r>
              <a:rPr lang="en-US" sz="1700" dirty="0">
                <a:cs typeface="Arial" panose="020B0604020202020204" pitchFamily="34" charset="0"/>
              </a:rPr>
              <a:t>The claims made in this essay are </a:t>
            </a:r>
            <a:r>
              <a:rPr lang="en-US" sz="1700" b="1" dirty="0">
                <a:cs typeface="Arial" panose="020B0604020202020204" pitchFamily="34" charset="0"/>
              </a:rPr>
              <a:t>supported by factual evidence</a:t>
            </a:r>
            <a:r>
              <a:rPr lang="en-US" sz="1700" dirty="0">
                <a:cs typeface="Arial" panose="020B0604020202020204" pitchFamily="34" charset="0"/>
              </a:rPr>
              <a:t>.</a:t>
            </a:r>
          </a:p>
          <a:p>
            <a:pPr marL="342900" indent="-342900">
              <a:buFont typeface="+mj-lt"/>
              <a:buAutoNum type="arabicPeriod"/>
            </a:pPr>
            <a:r>
              <a:rPr lang="en-US" sz="1700" dirty="0">
                <a:cs typeface="Arial" panose="020B0604020202020204" pitchFamily="34" charset="0"/>
              </a:rPr>
              <a:t>The claims made in this essay are </a:t>
            </a:r>
            <a:r>
              <a:rPr lang="en-US" sz="1700" b="1" dirty="0">
                <a:cs typeface="Arial" panose="020B0604020202020204" pitchFamily="34" charset="0"/>
              </a:rPr>
              <a:t>supported by personal experiences, anecdotes, or stories</a:t>
            </a:r>
            <a:r>
              <a:rPr lang="en-US" sz="1700" dirty="0">
                <a:cs typeface="Arial" panose="020B0604020202020204" pitchFamily="34" charset="0"/>
              </a:rPr>
              <a:t>. </a:t>
            </a:r>
          </a:p>
          <a:p>
            <a:pPr marL="342900" indent="-342900">
              <a:buFont typeface="+mj-lt"/>
              <a:buAutoNum type="arabicPeriod"/>
            </a:pPr>
            <a:r>
              <a:rPr lang="en-US" sz="1700" dirty="0">
                <a:cs typeface="Arial" panose="020B0604020202020204" pitchFamily="34" charset="0"/>
              </a:rPr>
              <a:t>The author arrives at their </a:t>
            </a:r>
            <a:r>
              <a:rPr lang="en-US" sz="1700" b="1" dirty="0">
                <a:cs typeface="Arial" panose="020B0604020202020204" pitchFamily="34" charset="0"/>
              </a:rPr>
              <a:t>conclusion based on emotion</a:t>
            </a:r>
            <a:r>
              <a:rPr lang="en-US" sz="1700" dirty="0">
                <a:cs typeface="Arial" panose="020B0604020202020204" pitchFamily="34" charset="0"/>
              </a:rPr>
              <a:t>. </a:t>
            </a:r>
          </a:p>
          <a:p>
            <a:pPr marL="342900" indent="-342900">
              <a:buFont typeface="+mj-lt"/>
              <a:buAutoNum type="arabicPeriod"/>
            </a:pPr>
            <a:r>
              <a:rPr lang="en-US" sz="1700" dirty="0">
                <a:cs typeface="Arial" panose="020B0604020202020204" pitchFamily="34" charset="0"/>
              </a:rPr>
              <a:t>The author </a:t>
            </a:r>
            <a:r>
              <a:rPr lang="en-US" sz="1700" b="1" dirty="0">
                <a:cs typeface="Arial" panose="020B0604020202020204" pitchFamily="34" charset="0"/>
              </a:rPr>
              <a:t>clearly articulates their position</a:t>
            </a:r>
            <a:r>
              <a:rPr lang="en-US" sz="1700" dirty="0">
                <a:cs typeface="Arial" panose="020B0604020202020204" pitchFamily="34" charset="0"/>
              </a:rPr>
              <a:t>. </a:t>
            </a:r>
          </a:p>
        </p:txBody>
      </p:sp>
      <p:pic>
        <p:nvPicPr>
          <p:cNvPr id="5" name="Picture 4" descr="Chart&#10;&#10;Description automatically generated">
            <a:extLst>
              <a:ext uri="{FF2B5EF4-FFF2-40B4-BE49-F238E27FC236}">
                <a16:creationId xmlns:a16="http://schemas.microsoft.com/office/drawing/2014/main" id="{AF736091-EC4C-3FD7-008F-3355D6D52509}"/>
              </a:ext>
            </a:extLst>
          </p:cNvPr>
          <p:cNvPicPr>
            <a:picLocks noChangeAspect="1"/>
          </p:cNvPicPr>
          <p:nvPr/>
        </p:nvPicPr>
        <p:blipFill rotWithShape="1">
          <a:blip r:embed="rId3"/>
          <a:srcRect r="4018" b="5057"/>
          <a:stretch/>
        </p:blipFill>
        <p:spPr>
          <a:xfrm>
            <a:off x="2156664" y="3595505"/>
            <a:ext cx="4830652" cy="2047854"/>
          </a:xfrm>
          <a:prstGeom prst="rect">
            <a:avLst/>
          </a:prstGeom>
        </p:spPr>
      </p:pic>
    </p:spTree>
    <p:extLst>
      <p:ext uri="{BB962C8B-B14F-4D97-AF65-F5344CB8AC3E}">
        <p14:creationId xmlns:p14="http://schemas.microsoft.com/office/powerpoint/2010/main" val="348896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Frequency of Characteristics</a:t>
            </a:r>
            <a:endParaRPr lang="en-US" sz="3200" b="1" dirty="0">
              <a:latin typeface="Times New Roman" panose="02020603050405020304" pitchFamily="18" charset="0"/>
              <a:cs typeface="Times New Roman" panose="02020603050405020304" pitchFamily="18" charset="0"/>
            </a:endParaRPr>
          </a:p>
        </p:txBody>
      </p:sp>
      <p:graphicFrame>
        <p:nvGraphicFramePr>
          <p:cNvPr id="5" name="Content Placeholder 29">
            <a:extLst>
              <a:ext uri="{FF2B5EF4-FFF2-40B4-BE49-F238E27FC236}">
                <a16:creationId xmlns:a16="http://schemas.microsoft.com/office/drawing/2014/main" id="{F73F7FF1-035F-8B2F-C180-3DE8AD5EF02D}"/>
              </a:ext>
            </a:extLst>
          </p:cNvPr>
          <p:cNvGraphicFramePr>
            <a:graphicFrameLocks noGrp="1"/>
          </p:cNvGraphicFramePr>
          <p:nvPr>
            <p:ph idx="1"/>
            <p:extLst>
              <p:ext uri="{D42A27DB-BD31-4B8C-83A1-F6EECF244321}">
                <p14:modId xmlns:p14="http://schemas.microsoft.com/office/powerpoint/2010/main" val="2418316438"/>
              </p:ext>
            </p:extLst>
          </p:nvPr>
        </p:nvGraphicFramePr>
        <p:xfrm>
          <a:off x="1392054" y="1143001"/>
          <a:ext cx="6359892" cy="4420404"/>
        </p:xfrm>
        <a:graphic>
          <a:graphicData uri="http://schemas.openxmlformats.org/drawingml/2006/table">
            <a:tbl>
              <a:tblPr firstRow="1" firstCol="1" bandRow="1"/>
              <a:tblGrid>
                <a:gridCol w="2119964">
                  <a:extLst>
                    <a:ext uri="{9D8B030D-6E8A-4147-A177-3AD203B41FA5}">
                      <a16:colId xmlns:a16="http://schemas.microsoft.com/office/drawing/2014/main" val="2264124304"/>
                    </a:ext>
                  </a:extLst>
                </a:gridCol>
                <a:gridCol w="2119964">
                  <a:extLst>
                    <a:ext uri="{9D8B030D-6E8A-4147-A177-3AD203B41FA5}">
                      <a16:colId xmlns:a16="http://schemas.microsoft.com/office/drawing/2014/main" val="2738062907"/>
                    </a:ext>
                  </a:extLst>
                </a:gridCol>
                <a:gridCol w="2119964">
                  <a:extLst>
                    <a:ext uri="{9D8B030D-6E8A-4147-A177-3AD203B41FA5}">
                      <a16:colId xmlns:a16="http://schemas.microsoft.com/office/drawing/2014/main" val="1178491941"/>
                    </a:ext>
                  </a:extLst>
                </a:gridCol>
              </a:tblGrid>
              <a:tr h="421757">
                <a:tc>
                  <a:txBody>
                    <a:bodyPr/>
                    <a:lstStyle/>
                    <a:p>
                      <a:pPr marL="0" marR="0" algn="l">
                        <a:spcBef>
                          <a:spcPts val="0"/>
                        </a:spcBef>
                        <a:spcAft>
                          <a:spcPts val="0"/>
                        </a:spcAft>
                      </a:pP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Inconsistent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207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Claim</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87%***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70%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1461357"/>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 Reasons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1.80***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1.10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9845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Counterargument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39%</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35%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957565"/>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Text Content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68%***</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10626"/>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Policy Claim</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61%</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67908"/>
                  </a:ext>
                </a:extLst>
              </a:tr>
              <a:tr h="602007">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Statement about Belief Change</a:t>
                      </a: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4%</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10%*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617320"/>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Evaluative</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21%***</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35866"/>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     Positive</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(89%)</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(20%)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6644783"/>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     Negative</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(11%)</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(74%)</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868783"/>
                  </a:ext>
                </a:extLst>
              </a:tr>
            </a:tbl>
          </a:graphicData>
        </a:graphic>
      </p:graphicFrame>
      <p:sp>
        <p:nvSpPr>
          <p:cNvPr id="3" name="Rectangle 2">
            <a:extLst>
              <a:ext uri="{FF2B5EF4-FFF2-40B4-BE49-F238E27FC236}">
                <a16:creationId xmlns:a16="http://schemas.microsoft.com/office/drawing/2014/main" id="{77C3EAF5-EB3E-3166-BD33-FF34F86A83A3}"/>
              </a:ext>
            </a:extLst>
          </p:cNvPr>
          <p:cNvSpPr/>
          <p:nvPr/>
        </p:nvSpPr>
        <p:spPr>
          <a:xfrm>
            <a:off x="1392054" y="5563405"/>
            <a:ext cx="2297424"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.05; ***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.001</a:t>
            </a:r>
          </a:p>
        </p:txBody>
      </p:sp>
    </p:spTree>
    <p:extLst>
      <p:ext uri="{BB962C8B-B14F-4D97-AF65-F5344CB8AC3E}">
        <p14:creationId xmlns:p14="http://schemas.microsoft.com/office/powerpoint/2010/main" val="238837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Mean Ratings of Essays</a:t>
            </a:r>
          </a:p>
        </p:txBody>
      </p:sp>
      <p:graphicFrame>
        <p:nvGraphicFramePr>
          <p:cNvPr id="4" name="Content Placeholder 29">
            <a:extLst>
              <a:ext uri="{FF2B5EF4-FFF2-40B4-BE49-F238E27FC236}">
                <a16:creationId xmlns:a16="http://schemas.microsoft.com/office/drawing/2014/main" id="{BDE0C45B-F1ED-CE8E-EB6D-20EB70213449}"/>
              </a:ext>
            </a:extLst>
          </p:cNvPr>
          <p:cNvGraphicFramePr>
            <a:graphicFrameLocks noGrp="1"/>
          </p:cNvGraphicFramePr>
          <p:nvPr>
            <p:ph idx="1"/>
            <p:extLst>
              <p:ext uri="{D42A27DB-BD31-4B8C-83A1-F6EECF244321}">
                <p14:modId xmlns:p14="http://schemas.microsoft.com/office/powerpoint/2010/main" val="3047216323"/>
              </p:ext>
            </p:extLst>
          </p:nvPr>
        </p:nvGraphicFramePr>
        <p:xfrm>
          <a:off x="1145024" y="1944382"/>
          <a:ext cx="6853951" cy="2969237"/>
        </p:xfrm>
        <a:graphic>
          <a:graphicData uri="http://schemas.openxmlformats.org/drawingml/2006/table">
            <a:tbl>
              <a:tblPr firstRow="1" firstCol="1" bandRow="1"/>
              <a:tblGrid>
                <a:gridCol w="2614023">
                  <a:extLst>
                    <a:ext uri="{9D8B030D-6E8A-4147-A177-3AD203B41FA5}">
                      <a16:colId xmlns:a16="http://schemas.microsoft.com/office/drawing/2014/main" val="2264124304"/>
                    </a:ext>
                  </a:extLst>
                </a:gridCol>
                <a:gridCol w="2119964">
                  <a:extLst>
                    <a:ext uri="{9D8B030D-6E8A-4147-A177-3AD203B41FA5}">
                      <a16:colId xmlns:a16="http://schemas.microsoft.com/office/drawing/2014/main" val="2738062907"/>
                    </a:ext>
                  </a:extLst>
                </a:gridCol>
                <a:gridCol w="2119964">
                  <a:extLst>
                    <a:ext uri="{9D8B030D-6E8A-4147-A177-3AD203B41FA5}">
                      <a16:colId xmlns:a16="http://schemas.microsoft.com/office/drawing/2014/main" val="1178491941"/>
                    </a:ext>
                  </a:extLst>
                </a:gridCol>
              </a:tblGrid>
              <a:tr h="421757">
                <a:tc>
                  <a:txBody>
                    <a:bodyPr/>
                    <a:lstStyle/>
                    <a:p>
                      <a:pPr marL="0" marR="0" algn="l">
                        <a:spcBef>
                          <a:spcPts val="0"/>
                        </a:spcBef>
                        <a:spcAft>
                          <a:spcPts val="0"/>
                        </a:spcAft>
                      </a:pP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Inconsistent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207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rating</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2.76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4.56***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0501961"/>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Consider both sides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4.63</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5.07***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1461357"/>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Supported by facts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4.96***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4.48</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9845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Experiences, stories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5.15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5.26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957565"/>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Emotion</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5.65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5.68</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10626"/>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Clear position</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6.70***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6.26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67908"/>
                  </a:ext>
                </a:extLst>
              </a:tr>
            </a:tbl>
          </a:graphicData>
        </a:graphic>
      </p:graphicFrame>
      <p:sp>
        <p:nvSpPr>
          <p:cNvPr id="5" name="Rectangle 4">
            <a:extLst>
              <a:ext uri="{FF2B5EF4-FFF2-40B4-BE49-F238E27FC236}">
                <a16:creationId xmlns:a16="http://schemas.microsoft.com/office/drawing/2014/main" id="{B04809E8-B278-322F-7051-43557130701E}"/>
              </a:ext>
            </a:extLst>
          </p:cNvPr>
          <p:cNvSpPr/>
          <p:nvPr/>
        </p:nvSpPr>
        <p:spPr>
          <a:xfrm>
            <a:off x="1145024" y="4913619"/>
            <a:ext cx="1353256"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.001</a:t>
            </a:r>
          </a:p>
        </p:txBody>
      </p:sp>
    </p:spTree>
    <p:extLst>
      <p:ext uri="{BB962C8B-B14F-4D97-AF65-F5344CB8AC3E}">
        <p14:creationId xmlns:p14="http://schemas.microsoft.com/office/powerpoint/2010/main" val="64613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Belief Inconsistent Text Elicits Belief Change</a:t>
            </a:r>
          </a:p>
        </p:txBody>
      </p:sp>
      <p:pic>
        <p:nvPicPr>
          <p:cNvPr id="4" name="Picture 3" descr="Chart, box and whisker chart&#10;&#10;Description automatically generated">
            <a:extLst>
              <a:ext uri="{FF2B5EF4-FFF2-40B4-BE49-F238E27FC236}">
                <a16:creationId xmlns:a16="http://schemas.microsoft.com/office/drawing/2014/main" id="{28182655-5BD1-EE8C-A529-82521C2C3E4C}"/>
              </a:ext>
            </a:extLst>
          </p:cNvPr>
          <p:cNvPicPr>
            <a:picLocks noChangeAspect="1"/>
          </p:cNvPicPr>
          <p:nvPr/>
        </p:nvPicPr>
        <p:blipFill rotWithShape="1">
          <a:blip r:embed="rId3"/>
          <a:srcRect l="24713" t="11087" r="24495" b="11719"/>
          <a:stretch/>
        </p:blipFill>
        <p:spPr>
          <a:xfrm>
            <a:off x="2526631" y="1193259"/>
            <a:ext cx="4090737" cy="4807491"/>
          </a:xfrm>
          <a:prstGeom prst="rect">
            <a:avLst/>
          </a:prstGeom>
        </p:spPr>
      </p:pic>
    </p:spTree>
    <p:extLst>
      <p:ext uri="{BB962C8B-B14F-4D97-AF65-F5344CB8AC3E}">
        <p14:creationId xmlns:p14="http://schemas.microsoft.com/office/powerpoint/2010/main" val="302412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 y="5356566"/>
            <a:ext cx="5343525" cy="402856"/>
          </a:xfrm>
        </p:spPr>
        <p:txBody>
          <a:bodyPr>
            <a:normAutofit/>
          </a:bodyPr>
          <a:lstStyle/>
          <a:p>
            <a:pPr marL="0" indent="0">
              <a:buNone/>
            </a:pPr>
            <a:r>
              <a:rPr lang="en-US" sz="1600" dirty="0"/>
              <a:t>Positive values indicate change to more moderate beliefs.</a:t>
            </a:r>
          </a:p>
        </p:txBody>
      </p:sp>
      <p:sp>
        <p:nvSpPr>
          <p:cNvPr id="2" name="Title 1"/>
          <p:cNvSpPr>
            <a:spLocks noGrp="1"/>
          </p:cNvSpPr>
          <p:nvPr>
            <p:ph type="title"/>
          </p:nvPr>
        </p:nvSpPr>
        <p:spPr>
          <a:xfrm>
            <a:off x="0" y="228600"/>
            <a:ext cx="89154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Belief Change Relationships with Essay Characteristics</a:t>
            </a:r>
          </a:p>
        </p:txBody>
      </p:sp>
      <p:graphicFrame>
        <p:nvGraphicFramePr>
          <p:cNvPr id="8" name="Content Placeholder 29">
            <a:extLst>
              <a:ext uri="{FF2B5EF4-FFF2-40B4-BE49-F238E27FC236}">
                <a16:creationId xmlns:a16="http://schemas.microsoft.com/office/drawing/2014/main" id="{5B70F704-F136-4998-9C4D-9A732888450D}"/>
              </a:ext>
            </a:extLst>
          </p:cNvPr>
          <p:cNvGraphicFramePr>
            <a:graphicFrameLocks/>
          </p:cNvGraphicFramePr>
          <p:nvPr>
            <p:extLst>
              <p:ext uri="{D42A27DB-BD31-4B8C-83A1-F6EECF244321}">
                <p14:modId xmlns:p14="http://schemas.microsoft.com/office/powerpoint/2010/main" val="972210260"/>
              </p:ext>
            </p:extLst>
          </p:nvPr>
        </p:nvGraphicFramePr>
        <p:xfrm>
          <a:off x="228600" y="1364920"/>
          <a:ext cx="5565810" cy="3571244"/>
        </p:xfrm>
        <a:graphic>
          <a:graphicData uri="http://schemas.openxmlformats.org/drawingml/2006/table">
            <a:tbl>
              <a:tblPr firstRow="1" firstCol="1" bandRow="1"/>
              <a:tblGrid>
                <a:gridCol w="1855270">
                  <a:extLst>
                    <a:ext uri="{9D8B030D-6E8A-4147-A177-3AD203B41FA5}">
                      <a16:colId xmlns:a16="http://schemas.microsoft.com/office/drawing/2014/main" val="2264124304"/>
                    </a:ext>
                  </a:extLst>
                </a:gridCol>
                <a:gridCol w="1855270">
                  <a:extLst>
                    <a:ext uri="{9D8B030D-6E8A-4147-A177-3AD203B41FA5}">
                      <a16:colId xmlns:a16="http://schemas.microsoft.com/office/drawing/2014/main" val="2738062907"/>
                    </a:ext>
                  </a:extLst>
                </a:gridCol>
                <a:gridCol w="1855270">
                  <a:extLst>
                    <a:ext uri="{9D8B030D-6E8A-4147-A177-3AD203B41FA5}">
                      <a16:colId xmlns:a16="http://schemas.microsoft.com/office/drawing/2014/main" val="1178491941"/>
                    </a:ext>
                  </a:extLst>
                </a:gridCol>
              </a:tblGrid>
              <a:tr h="421757">
                <a:tc>
                  <a:txBody>
                    <a:bodyPr/>
                    <a:lstStyle/>
                    <a:p>
                      <a:pPr marL="0" marR="0" algn="l">
                        <a:spcBef>
                          <a:spcPts val="0"/>
                        </a:spcBef>
                        <a:spcAft>
                          <a:spcPts val="0"/>
                        </a:spcAft>
                      </a:pP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Inconsistent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207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Claim</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-0.32*</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1461357"/>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 Reasons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9845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Counterargument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-0.08</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957565"/>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Text Content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-0.27*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.020*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10626"/>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Policy Claim</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0.21</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67908"/>
                  </a:ext>
                </a:extLst>
              </a:tr>
              <a:tr h="602007">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Statement about Belief Change</a:t>
                      </a: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-0.12</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0.33**</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617320"/>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Evaluative</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0.10</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-0.21*</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5435866"/>
                  </a:ext>
                </a:extLst>
              </a:tr>
            </a:tbl>
          </a:graphicData>
        </a:graphic>
      </p:graphicFrame>
      <p:sp>
        <p:nvSpPr>
          <p:cNvPr id="9" name="Rectangle 8">
            <a:extLst>
              <a:ext uri="{FF2B5EF4-FFF2-40B4-BE49-F238E27FC236}">
                <a16:creationId xmlns:a16="http://schemas.microsoft.com/office/drawing/2014/main" id="{182E1F01-7913-A320-0057-28F1E504E956}"/>
              </a:ext>
            </a:extLst>
          </p:cNvPr>
          <p:cNvSpPr/>
          <p:nvPr/>
        </p:nvSpPr>
        <p:spPr>
          <a:xfrm>
            <a:off x="228600" y="4936164"/>
            <a:ext cx="2071840" cy="369332"/>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.05; **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.01</a:t>
            </a:r>
          </a:p>
        </p:txBody>
      </p:sp>
      <p:sp>
        <p:nvSpPr>
          <p:cNvPr id="14" name="Right Arrow 13">
            <a:extLst>
              <a:ext uri="{FF2B5EF4-FFF2-40B4-BE49-F238E27FC236}">
                <a16:creationId xmlns:a16="http://schemas.microsoft.com/office/drawing/2014/main" id="{B81A17F2-A590-9CEE-B4FB-4121B8CB16C5}"/>
              </a:ext>
            </a:extLst>
          </p:cNvPr>
          <p:cNvSpPr/>
          <p:nvPr/>
        </p:nvSpPr>
        <p:spPr>
          <a:xfrm>
            <a:off x="5161547" y="3176337"/>
            <a:ext cx="565485" cy="156410"/>
          </a:xfrm>
          <a:prstGeom prst="rightArrow">
            <a:avLst/>
          </a:prstGeom>
          <a:solidFill>
            <a:srgbClr val="1E497D"/>
          </a:solidFill>
          <a:ln>
            <a:solidFill>
              <a:srgbClr val="1E497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descr="Chart&#10;&#10;Description automatically generated">
            <a:extLst>
              <a:ext uri="{FF2B5EF4-FFF2-40B4-BE49-F238E27FC236}">
                <a16:creationId xmlns:a16="http://schemas.microsoft.com/office/drawing/2014/main" id="{883D97B2-185A-96E6-4655-844DB607B80C}"/>
              </a:ext>
            </a:extLst>
          </p:cNvPr>
          <p:cNvPicPr>
            <a:picLocks noChangeAspect="1"/>
          </p:cNvPicPr>
          <p:nvPr/>
        </p:nvPicPr>
        <p:blipFill rotWithShape="1">
          <a:blip r:embed="rId3"/>
          <a:srcRect l="17962" t="15793" r="17949" b="17201"/>
          <a:stretch/>
        </p:blipFill>
        <p:spPr>
          <a:xfrm>
            <a:off x="5794410" y="1910027"/>
            <a:ext cx="3334144" cy="2689029"/>
          </a:xfrm>
          <a:prstGeom prst="rect">
            <a:avLst/>
          </a:prstGeom>
        </p:spPr>
      </p:pic>
    </p:spTree>
    <p:extLst>
      <p:ext uri="{BB962C8B-B14F-4D97-AF65-F5344CB8AC3E}">
        <p14:creationId xmlns:p14="http://schemas.microsoft.com/office/powerpoint/2010/main" val="241397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Belief Change Relationships with Essay Ratings</a:t>
            </a:r>
          </a:p>
        </p:txBody>
      </p:sp>
      <p:graphicFrame>
        <p:nvGraphicFramePr>
          <p:cNvPr id="6" name="Content Placeholder 29">
            <a:extLst>
              <a:ext uri="{FF2B5EF4-FFF2-40B4-BE49-F238E27FC236}">
                <a16:creationId xmlns:a16="http://schemas.microsoft.com/office/drawing/2014/main" id="{E87896B7-8471-04B6-5BEB-AECC9A44C6BB}"/>
              </a:ext>
            </a:extLst>
          </p:cNvPr>
          <p:cNvGraphicFramePr>
            <a:graphicFrameLocks/>
          </p:cNvGraphicFramePr>
          <p:nvPr>
            <p:extLst>
              <p:ext uri="{D42A27DB-BD31-4B8C-83A1-F6EECF244321}">
                <p14:modId xmlns:p14="http://schemas.microsoft.com/office/powerpoint/2010/main" val="2581865087"/>
              </p:ext>
            </p:extLst>
          </p:nvPr>
        </p:nvGraphicFramePr>
        <p:xfrm>
          <a:off x="1307686" y="1392048"/>
          <a:ext cx="6528627" cy="2969237"/>
        </p:xfrm>
        <a:graphic>
          <a:graphicData uri="http://schemas.openxmlformats.org/drawingml/2006/table">
            <a:tbl>
              <a:tblPr firstRow="1" firstCol="1" bandRow="1"/>
              <a:tblGrid>
                <a:gridCol w="2288699">
                  <a:extLst>
                    <a:ext uri="{9D8B030D-6E8A-4147-A177-3AD203B41FA5}">
                      <a16:colId xmlns:a16="http://schemas.microsoft.com/office/drawing/2014/main" val="2264124304"/>
                    </a:ext>
                  </a:extLst>
                </a:gridCol>
                <a:gridCol w="2119964">
                  <a:extLst>
                    <a:ext uri="{9D8B030D-6E8A-4147-A177-3AD203B41FA5}">
                      <a16:colId xmlns:a16="http://schemas.microsoft.com/office/drawing/2014/main" val="2738062907"/>
                    </a:ext>
                  </a:extLst>
                </a:gridCol>
                <a:gridCol w="2119964">
                  <a:extLst>
                    <a:ext uri="{9D8B030D-6E8A-4147-A177-3AD203B41FA5}">
                      <a16:colId xmlns:a16="http://schemas.microsoft.com/office/drawing/2014/main" val="1178491941"/>
                    </a:ext>
                  </a:extLst>
                </a:gridCol>
              </a:tblGrid>
              <a:tr h="421757">
                <a:tc>
                  <a:txBody>
                    <a:bodyPr/>
                    <a:lstStyle/>
                    <a:p>
                      <a:pPr marL="0" marR="0" algn="l">
                        <a:spcBef>
                          <a:spcPts val="0"/>
                        </a:spcBef>
                        <a:spcAft>
                          <a:spcPts val="0"/>
                        </a:spcAft>
                      </a:pP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Inconsistent</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207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Belief rating</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0.34***</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0.67***</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1760609"/>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Consider both sides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0.05</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1461357"/>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Supported by facts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-0.18*</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0.06</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9845282"/>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Experiences, stories</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-0.04</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-0.02</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1957565"/>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Emotion</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-0.04</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-0.09*</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910626"/>
                  </a:ext>
                </a:extLst>
              </a:tr>
              <a:tr h="424580">
                <a:tc>
                  <a:txBody>
                    <a:bodyPr/>
                    <a:lstStyle/>
                    <a:p>
                      <a:pPr marL="0" marR="0" algn="l">
                        <a:spcBef>
                          <a:spcPts val="0"/>
                        </a:spcBef>
                        <a:spcAft>
                          <a:spcPts val="0"/>
                        </a:spcAft>
                      </a:pPr>
                      <a:r>
                        <a:rPr lang="en-US" sz="1800" b="0" i="0" dirty="0">
                          <a:effectLst/>
                          <a:latin typeface="+mn-lt"/>
                          <a:ea typeface="Times New Roman" panose="02020603050405020304" pitchFamily="18" charset="0"/>
                          <a:cs typeface="Arial"/>
                        </a:rPr>
                        <a:t>Clear position</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-0.12*</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-0.03</a:t>
                      </a:r>
                    </a:p>
                  </a:txBody>
                  <a:tcPr marL="60140" marR="601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867908"/>
                  </a:ext>
                </a:extLst>
              </a:tr>
            </a:tbl>
          </a:graphicData>
        </a:graphic>
      </p:graphicFrame>
      <p:sp>
        <p:nvSpPr>
          <p:cNvPr id="7" name="Rectangle 6">
            <a:extLst>
              <a:ext uri="{FF2B5EF4-FFF2-40B4-BE49-F238E27FC236}">
                <a16:creationId xmlns:a16="http://schemas.microsoft.com/office/drawing/2014/main" id="{C738921A-E4D4-C048-BF1E-6889431975F6}"/>
              </a:ext>
            </a:extLst>
          </p:cNvPr>
          <p:cNvSpPr/>
          <p:nvPr/>
        </p:nvSpPr>
        <p:spPr>
          <a:xfrm>
            <a:off x="1307686" y="4313394"/>
            <a:ext cx="2355132"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.05 ; *** </a:t>
            </a:r>
            <a:r>
              <a:rPr lang="en-US" i="1"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 &lt; .001</a:t>
            </a:r>
          </a:p>
        </p:txBody>
      </p:sp>
      <p:sp>
        <p:nvSpPr>
          <p:cNvPr id="8" name="Text Placeholder 2">
            <a:extLst>
              <a:ext uri="{FF2B5EF4-FFF2-40B4-BE49-F238E27FC236}">
                <a16:creationId xmlns:a16="http://schemas.microsoft.com/office/drawing/2014/main" id="{6FCB7904-1ECB-69FD-DD83-D1DA2C8C909F}"/>
              </a:ext>
            </a:extLst>
          </p:cNvPr>
          <p:cNvSpPr txBox="1">
            <a:spLocks/>
          </p:cNvSpPr>
          <p:nvPr/>
        </p:nvSpPr>
        <p:spPr>
          <a:xfrm>
            <a:off x="1307686" y="4740644"/>
            <a:ext cx="5278852" cy="40285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dirty="0"/>
              <a:t>Positive values indicate change to more moderate beliefs.</a:t>
            </a:r>
          </a:p>
        </p:txBody>
      </p:sp>
    </p:spTree>
    <p:extLst>
      <p:ext uri="{BB962C8B-B14F-4D97-AF65-F5344CB8AC3E}">
        <p14:creationId xmlns:p14="http://schemas.microsoft.com/office/powerpoint/2010/main" val="1502659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pPr marL="9525" lvl="1" indent="0">
              <a:buNone/>
            </a:pPr>
            <a:r>
              <a:rPr lang="en-US" sz="2000" dirty="0"/>
              <a:t>Argument schema:</a:t>
            </a:r>
          </a:p>
          <a:p>
            <a:pPr marL="9525" lvl="1" indent="0">
              <a:buNone/>
            </a:pPr>
            <a:r>
              <a:rPr lang="en-US" sz="2000" dirty="0"/>
              <a:t>	Claim</a:t>
            </a:r>
          </a:p>
          <a:p>
            <a:pPr marL="752475" lvl="2" indent="-342900">
              <a:buFont typeface="Arial" panose="020B0604020202020204" pitchFamily="34" charset="0"/>
              <a:buChar char="•"/>
            </a:pPr>
            <a:r>
              <a:rPr lang="en-US" sz="2000" dirty="0"/>
              <a:t>Theme</a:t>
            </a:r>
          </a:p>
          <a:p>
            <a:pPr marL="752475" lvl="2" indent="-342900">
              <a:buFont typeface="Arial" panose="020B0604020202020204" pitchFamily="34" charset="0"/>
              <a:buChar char="•"/>
            </a:pPr>
            <a:r>
              <a:rPr lang="en-US" sz="2000" dirty="0"/>
              <a:t>Side - belief change reflected in arguments within essays</a:t>
            </a:r>
          </a:p>
          <a:p>
            <a:pPr marL="752475" lvl="2" indent="-342900">
              <a:buFont typeface="Arial" panose="020B0604020202020204" pitchFamily="34" charset="0"/>
              <a:buChar char="•"/>
            </a:pPr>
            <a:r>
              <a:rPr lang="en-US" sz="2000" dirty="0"/>
              <a:t>Predicate –</a:t>
            </a:r>
          </a:p>
          <a:p>
            <a:pPr marL="1209675" lvl="3" indent="-342900">
              <a:buFont typeface="Arial" panose="020B0604020202020204" pitchFamily="34" charset="0"/>
              <a:buChar char="•"/>
            </a:pPr>
            <a:r>
              <a:rPr lang="en-US" dirty="0"/>
              <a:t>Belief consistent text: Claim predicate (effectiveness) more likely, “clearly articulates position” more</a:t>
            </a:r>
          </a:p>
          <a:p>
            <a:pPr marL="1209675" lvl="3" indent="-342900">
              <a:buFont typeface="Arial" panose="020B0604020202020204" pitchFamily="34" charset="0"/>
              <a:buChar char="•"/>
            </a:pPr>
            <a:r>
              <a:rPr lang="en-US" dirty="0"/>
              <a:t>More likely when beliefs become more polarized</a:t>
            </a:r>
          </a:p>
          <a:p>
            <a:pPr marL="1209675" lvl="3" indent="-342900">
              <a:buFont typeface="Arial" panose="020B0604020202020204" pitchFamily="34" charset="0"/>
              <a:buChar char="•"/>
            </a:pPr>
            <a:r>
              <a:rPr lang="en-US" dirty="0"/>
              <a:t>Claim predicate (policy) stated by &gt; 60%, but </a:t>
            </a:r>
            <a:r>
              <a:rPr lang="en-US" u="sng" dirty="0"/>
              <a:t>not</a:t>
            </a:r>
            <a:r>
              <a:rPr lang="en-US" dirty="0"/>
              <a:t> related to belief consistency or change. Consistent with poor memory of predicate (Britt et al., 2008). Suggests fuzzy task model (Britt et al., 2018) </a:t>
            </a:r>
          </a:p>
          <a:p>
            <a:pPr marL="752475" lvl="2" indent="-342900">
              <a:buFont typeface="Arial" panose="020B0604020202020204" pitchFamily="34" charset="0"/>
              <a:buChar char="•"/>
            </a:pPr>
            <a:endParaRPr lang="en-US" sz="1600" dirty="0"/>
          </a:p>
          <a:p>
            <a:pPr marL="9525" lvl="1" indent="0">
              <a:buNone/>
            </a:pPr>
            <a:r>
              <a:rPr lang="en-US" sz="2000" dirty="0"/>
              <a:t>		</a:t>
            </a:r>
          </a:p>
        </p:txBody>
      </p:sp>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Discussion: Beliefs and Essay Content</a:t>
            </a:r>
          </a:p>
        </p:txBody>
      </p:sp>
    </p:spTree>
    <p:extLst>
      <p:ext uri="{BB962C8B-B14F-4D97-AF65-F5344CB8AC3E}">
        <p14:creationId xmlns:p14="http://schemas.microsoft.com/office/powerpoint/2010/main" val="3437644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pPr marL="9525" lvl="1" indent="0">
              <a:buNone/>
            </a:pPr>
            <a:r>
              <a:rPr lang="en-US" sz="2000" dirty="0"/>
              <a:t>Argument schema:</a:t>
            </a:r>
          </a:p>
          <a:p>
            <a:pPr marL="9525" lvl="1" indent="0">
              <a:buNone/>
            </a:pPr>
            <a:r>
              <a:rPr lang="en-US" sz="2000" dirty="0"/>
              <a:t>	</a:t>
            </a:r>
            <a:r>
              <a:rPr lang="en-US" sz="2000" dirty="0">
                <a:solidFill>
                  <a:schemeClr val="bg1">
                    <a:lumMod val="65000"/>
                  </a:schemeClr>
                </a:solidFill>
              </a:rPr>
              <a:t>Claim</a:t>
            </a:r>
          </a:p>
          <a:p>
            <a:pPr marL="9525" lvl="1" indent="0">
              <a:buNone/>
            </a:pPr>
            <a:r>
              <a:rPr lang="en-US" sz="2000" dirty="0"/>
              <a:t>	Supporting reasons</a:t>
            </a:r>
          </a:p>
          <a:p>
            <a:pPr marL="920750" lvl="1" indent="-347663">
              <a:buFont typeface="Arial" panose="020B0604020202020204" pitchFamily="34" charset="0"/>
              <a:buChar char="•"/>
            </a:pPr>
            <a:r>
              <a:rPr lang="en-US" sz="2000" dirty="0"/>
              <a:t>Belief consistent text: Greater # reasons / “supported by facts” more. Inclusion of text content more likely</a:t>
            </a:r>
          </a:p>
          <a:p>
            <a:pPr marL="920750" lvl="1" indent="-347663">
              <a:buFont typeface="Arial" panose="020B0604020202020204" pitchFamily="34" charset="0"/>
              <a:buChar char="•"/>
            </a:pPr>
            <a:r>
              <a:rPr lang="en-US" sz="2000" dirty="0"/>
              <a:t>More reasons, text content, and “supported by facts” as beliefs change towards text position</a:t>
            </a:r>
          </a:p>
          <a:p>
            <a:pPr marL="9525" lvl="2" indent="0">
              <a:buNone/>
            </a:pPr>
            <a:r>
              <a:rPr lang="en-US" sz="2000" dirty="0"/>
              <a:t>	Counterarguments</a:t>
            </a:r>
          </a:p>
          <a:p>
            <a:pPr marL="920750" lvl="2" indent="-347663">
              <a:buFont typeface="Arial" panose="020B0604020202020204" pitchFamily="34" charset="0"/>
              <a:buChar char="•"/>
            </a:pPr>
            <a:r>
              <a:rPr lang="en-US" sz="2000" dirty="0"/>
              <a:t>Unrelated to belief consistency or belief change. Suggests argument schema drives counterargument inclusion more than beliefs.</a:t>
            </a:r>
          </a:p>
        </p:txBody>
      </p:sp>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Discussion: Beliefs and Essay Content</a:t>
            </a:r>
          </a:p>
        </p:txBody>
      </p:sp>
    </p:spTree>
    <p:extLst>
      <p:ext uri="{BB962C8B-B14F-4D97-AF65-F5344CB8AC3E}">
        <p14:creationId xmlns:p14="http://schemas.microsoft.com/office/powerpoint/2010/main" val="404298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pPr marL="0" indent="0">
              <a:buNone/>
            </a:pPr>
            <a:r>
              <a:rPr lang="en-US" sz="2000" dirty="0"/>
              <a:t>Please email </a:t>
            </a:r>
            <a:r>
              <a:rPr lang="en-US" sz="2000" dirty="0">
                <a:hlinkClick r:id="rId3"/>
              </a:rPr>
              <a:t>hartli@mail.gvsu.edu</a:t>
            </a:r>
            <a:r>
              <a:rPr lang="en-US" sz="2000" dirty="0"/>
              <a:t> with any questions</a:t>
            </a:r>
          </a:p>
          <a:p>
            <a:pPr marL="0" indent="0">
              <a:buNone/>
            </a:pPr>
            <a:endParaRPr lang="en-US" sz="2000" dirty="0"/>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31824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pPr marL="9525" lvl="1" indent="0">
              <a:buNone/>
            </a:pPr>
            <a:r>
              <a:rPr lang="en-US" sz="2000" b="1" dirty="0"/>
              <a:t>(not sure yet what to do with these results </a:t>
            </a:r>
            <a:r>
              <a:rPr lang="en-US" sz="2000" b="1"/>
              <a:t>in discussion)</a:t>
            </a:r>
          </a:p>
          <a:p>
            <a:pPr marL="9525" lvl="1" indent="0">
              <a:buNone/>
            </a:pPr>
            <a:r>
              <a:rPr lang="en-US" sz="2000" dirty="0"/>
              <a:t>Metacognitive comment about belief change:</a:t>
            </a:r>
          </a:p>
          <a:p>
            <a:pPr marL="9525" lvl="1" indent="0">
              <a:buNone/>
            </a:pPr>
            <a:r>
              <a:rPr lang="en-US" sz="2000" dirty="0"/>
              <a:t>	More frequent after belief inconsistent text, and for greater belief change towards text position.</a:t>
            </a:r>
          </a:p>
          <a:p>
            <a:pPr marL="9525" lvl="1" indent="0">
              <a:buNone/>
            </a:pPr>
            <a:endParaRPr lang="en-US" sz="2000" dirty="0"/>
          </a:p>
          <a:p>
            <a:pPr marL="9525" lvl="1" indent="0">
              <a:buNone/>
            </a:pPr>
            <a:r>
              <a:rPr lang="en-US" sz="2000" dirty="0"/>
              <a:t>Evaluative comments:</a:t>
            </a:r>
          </a:p>
          <a:p>
            <a:pPr marL="9525" lvl="1" indent="0">
              <a:buNone/>
            </a:pPr>
            <a:r>
              <a:rPr lang="en-US" sz="2000" dirty="0"/>
              <a:t>	Negative comments more frequent for belief inconsistent text. </a:t>
            </a:r>
          </a:p>
          <a:p>
            <a:pPr marL="9525" lvl="1" indent="0">
              <a:buNone/>
            </a:pPr>
            <a:r>
              <a:rPr lang="en-US" sz="2000" dirty="0"/>
              <a:t>	More frequent when beliefs change </a:t>
            </a:r>
            <a:r>
              <a:rPr lang="en-US" sz="2000" u="sng" dirty="0"/>
              <a:t>less</a:t>
            </a:r>
            <a:r>
              <a:rPr lang="en-US" sz="2000" dirty="0"/>
              <a:t> with belief inconsistent text. </a:t>
            </a:r>
          </a:p>
        </p:txBody>
      </p:sp>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Discussion: Beliefs and Essay Content</a:t>
            </a:r>
          </a:p>
        </p:txBody>
      </p:sp>
    </p:spTree>
    <p:extLst>
      <p:ext uri="{BB962C8B-B14F-4D97-AF65-F5344CB8AC3E}">
        <p14:creationId xmlns:p14="http://schemas.microsoft.com/office/powerpoint/2010/main" val="373156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 y="914400"/>
            <a:ext cx="8915400" cy="4948621"/>
          </a:xfrm>
        </p:spPr>
        <p:txBody>
          <a:bodyPr vert="horz" lIns="91440" tIns="45720" rIns="91440" bIns="45720" rtlCol="0" anchor="t">
            <a:noAutofit/>
          </a:bodyPr>
          <a:lstStyle/>
          <a:p>
            <a:pPr marL="0" indent="0">
              <a:buNone/>
            </a:pPr>
            <a:r>
              <a:rPr lang="en-US" sz="2000" u="sng" dirty="0">
                <a:ea typeface="+mn-lt"/>
                <a:cs typeface="Arial" panose="020B0604020202020204" pitchFamily="34" charset="0"/>
              </a:rPr>
              <a:t>Argument schema – Knowledge about what components are included in an argument</a:t>
            </a:r>
          </a:p>
          <a:p>
            <a:r>
              <a:rPr lang="en-US" sz="2000" dirty="0">
                <a:cs typeface="Arial" panose="020B0604020202020204" pitchFamily="34" charset="0"/>
              </a:rPr>
              <a:t>Components: </a:t>
            </a:r>
            <a:r>
              <a:rPr lang="en-US" sz="2000" b="1" dirty="0">
                <a:cs typeface="Arial" panose="020B0604020202020204" pitchFamily="34" charset="0"/>
              </a:rPr>
              <a:t>claim</a:t>
            </a:r>
            <a:r>
              <a:rPr lang="en-US" sz="2000" dirty="0">
                <a:cs typeface="Arial" panose="020B0604020202020204" pitchFamily="34" charset="0"/>
              </a:rPr>
              <a:t>, </a:t>
            </a:r>
            <a:r>
              <a:rPr lang="en-US" sz="2000" b="1" dirty="0">
                <a:cs typeface="Arial" panose="020B0604020202020204" pitchFamily="34" charset="0"/>
              </a:rPr>
              <a:t>supporting reasons</a:t>
            </a:r>
            <a:r>
              <a:rPr lang="en-US" sz="2000" dirty="0">
                <a:cs typeface="Arial" panose="020B0604020202020204" pitchFamily="34" charset="0"/>
              </a:rPr>
              <a:t>, </a:t>
            </a:r>
            <a:r>
              <a:rPr lang="en-US" sz="2000" b="1" dirty="0">
                <a:cs typeface="Arial" panose="020B0604020202020204" pitchFamily="34" charset="0"/>
              </a:rPr>
              <a:t>counterarguments, </a:t>
            </a:r>
            <a:r>
              <a:rPr lang="en-US" sz="2000" dirty="0">
                <a:cs typeface="Arial" panose="020B0604020202020204" pitchFamily="34" charset="0"/>
              </a:rPr>
              <a:t>and</a:t>
            </a:r>
            <a:r>
              <a:rPr lang="en-US" sz="2000" b="1" dirty="0">
                <a:cs typeface="Arial" panose="020B0604020202020204" pitchFamily="34" charset="0"/>
              </a:rPr>
              <a:t> rebuttals </a:t>
            </a:r>
            <a:r>
              <a:rPr lang="en-US" sz="1600" dirty="0">
                <a:cs typeface="Arial" panose="020B0604020202020204" pitchFamily="34" charset="0"/>
              </a:rPr>
              <a:t>(C. Wolfe et al., 2009; Voss &amp; Means, 1991)</a:t>
            </a:r>
          </a:p>
          <a:p>
            <a:r>
              <a:rPr lang="en-US" sz="2000" dirty="0">
                <a:cs typeface="Arial" panose="020B0604020202020204" pitchFamily="34" charset="0"/>
              </a:rPr>
              <a:t>Claim has “slots” for </a:t>
            </a:r>
            <a:r>
              <a:rPr lang="en-US" sz="2000" b="1" dirty="0">
                <a:cs typeface="Arial" panose="020B0604020202020204" pitchFamily="34" charset="0"/>
              </a:rPr>
              <a:t>theme</a:t>
            </a:r>
            <a:r>
              <a:rPr lang="en-US" sz="2000" dirty="0">
                <a:cs typeface="Arial" panose="020B0604020202020204" pitchFamily="34" charset="0"/>
              </a:rPr>
              <a:t>, </a:t>
            </a:r>
            <a:r>
              <a:rPr lang="en-US" sz="2000" b="1" dirty="0">
                <a:cs typeface="Arial" panose="020B0604020202020204" pitchFamily="34" charset="0"/>
              </a:rPr>
              <a:t>side</a:t>
            </a:r>
            <a:r>
              <a:rPr lang="en-US" sz="2000" dirty="0">
                <a:cs typeface="Arial" panose="020B0604020202020204" pitchFamily="34" charset="0"/>
              </a:rPr>
              <a:t>, and </a:t>
            </a:r>
            <a:r>
              <a:rPr lang="en-US" sz="2000" b="1" dirty="0">
                <a:cs typeface="Arial" panose="020B0604020202020204" pitchFamily="34" charset="0"/>
              </a:rPr>
              <a:t>predicate</a:t>
            </a:r>
            <a:r>
              <a:rPr lang="en-US" sz="2000" dirty="0">
                <a:cs typeface="Arial" panose="020B0604020202020204" pitchFamily="34" charset="0"/>
              </a:rPr>
              <a:t> </a:t>
            </a:r>
            <a:r>
              <a:rPr lang="en-US" sz="1600" dirty="0">
                <a:cs typeface="Arial" panose="020B0604020202020204" pitchFamily="34" charset="0"/>
              </a:rPr>
              <a:t>(Britt et al., 2008; C. Wolfe et al., 2009)</a:t>
            </a:r>
          </a:p>
          <a:p>
            <a:r>
              <a:rPr lang="en-US" sz="2000" dirty="0">
                <a:cs typeface="Arial" panose="020B0604020202020204" pitchFamily="34" charset="0"/>
              </a:rPr>
              <a:t>Individual variation in schema / essay quality </a:t>
            </a:r>
            <a:r>
              <a:rPr lang="en-US" sz="1600" dirty="0">
                <a:cs typeface="Arial" panose="020B0604020202020204" pitchFamily="34" charset="0"/>
              </a:rPr>
              <a:t>(C. Wolfe, 2012)</a:t>
            </a:r>
          </a:p>
        </p:txBody>
      </p:sp>
      <p:sp>
        <p:nvSpPr>
          <p:cNvPr id="2" name="Title 1"/>
          <p:cNvSpPr>
            <a:spLocks noGrp="1"/>
          </p:cNvSpPr>
          <p:nvPr>
            <p:ph type="title"/>
          </p:nvPr>
        </p:nvSpPr>
        <p:spPr>
          <a:xfrm>
            <a:off x="228600" y="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Multiple Factors Determine Essay Content</a:t>
            </a:r>
          </a:p>
        </p:txBody>
      </p:sp>
    </p:spTree>
    <p:extLst>
      <p:ext uri="{BB962C8B-B14F-4D97-AF65-F5344CB8AC3E}">
        <p14:creationId xmlns:p14="http://schemas.microsoft.com/office/powerpoint/2010/main" val="120818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r>
              <a:rPr lang="en-US" sz="1800" dirty="0">
                <a:solidFill>
                  <a:srgbClr val="FF0000"/>
                </a:solidFill>
              </a:rPr>
              <a:t>Consistent essays were rated to consider both sides less and to be more supported by facts more as beliefs became more polarized</a:t>
            </a:r>
          </a:p>
          <a:p>
            <a:pPr lvl="1"/>
            <a:r>
              <a:rPr lang="en-US" sz="1400" dirty="0">
                <a:solidFill>
                  <a:srgbClr val="FF0000"/>
                </a:solidFill>
              </a:rPr>
              <a:t>More sensitive measure</a:t>
            </a:r>
          </a:p>
          <a:p>
            <a:r>
              <a:rPr lang="en-US" sz="1800" dirty="0"/>
              <a:t>Essays written by students in belief inconsistent condition included more statements about belief change as beliefs change to be more moderate</a:t>
            </a:r>
          </a:p>
          <a:p>
            <a:r>
              <a:rPr lang="en-US" sz="1800" dirty="0"/>
              <a:t>Students who moved away from position of inconsistent text had more (negative) evaluative statements</a:t>
            </a:r>
          </a:p>
          <a:p>
            <a:pPr lvl="1"/>
            <a:r>
              <a:rPr lang="en-US" sz="1400" dirty="0"/>
              <a:t>74% were negative, suggesting they were not persuaded by text</a:t>
            </a:r>
          </a:p>
          <a:p>
            <a:r>
              <a:rPr lang="en-US" sz="1800" dirty="0"/>
              <a:t>Essays in both conditions included more text content as beliefs shifted in direction of text</a:t>
            </a:r>
          </a:p>
          <a:p>
            <a:pPr lvl="1"/>
            <a:r>
              <a:rPr lang="en-US" sz="1400" dirty="0">
                <a:cs typeface="Calibri" panose="020F0502020204030204" pitchFamily="34" charset="0"/>
              </a:rPr>
              <a:t>The extent to which one is persuaded, the more likely one is to mention the text</a:t>
            </a:r>
          </a:p>
          <a:p>
            <a:r>
              <a:rPr lang="en-US" sz="1800" dirty="0">
                <a:cs typeface="Calibri" panose="020F0502020204030204" pitchFamily="34" charset="0"/>
              </a:rPr>
              <a:t>Counterargument inclusion may be driven by individual differences in argument schema more than beliefs</a:t>
            </a:r>
          </a:p>
          <a:p>
            <a:pPr lvl="1"/>
            <a:r>
              <a:rPr lang="en-US" sz="1400" dirty="0">
                <a:cs typeface="Calibri" panose="020F0502020204030204" pitchFamily="34" charset="0"/>
              </a:rPr>
              <a:t>We found no relationship between counterarguments and text read or belief change</a:t>
            </a:r>
          </a:p>
          <a:p>
            <a:pPr lvl="1"/>
            <a:r>
              <a:rPr lang="en-US" sz="1400" dirty="0"/>
              <a:t>Previous studies found no relationship between opinion polarization and myside bias (Wolfe, 2012; Wolfe &amp; Britt, 2008)</a:t>
            </a:r>
          </a:p>
          <a:p>
            <a:pPr lvl="1"/>
            <a:endParaRPr lang="en-US" sz="1400" dirty="0"/>
          </a:p>
          <a:p>
            <a:pPr lvl="1"/>
            <a:endParaRPr lang="en-US" sz="1400" dirty="0"/>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Discussion – Belief Change (by consistency)</a:t>
            </a:r>
          </a:p>
        </p:txBody>
      </p:sp>
    </p:spTree>
    <p:extLst>
      <p:ext uri="{BB962C8B-B14F-4D97-AF65-F5344CB8AC3E}">
        <p14:creationId xmlns:p14="http://schemas.microsoft.com/office/powerpoint/2010/main" val="62033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vert="horz" lIns="91440" tIns="45720" rIns="91440" bIns="45720" rtlCol="0" anchor="t">
            <a:noAutofit/>
          </a:bodyPr>
          <a:lstStyle/>
          <a:p>
            <a:r>
              <a:rPr lang="en-US" sz="1800" dirty="0">
                <a:cs typeface="Arial" panose="020B0604020202020204" pitchFamily="34" charset="0"/>
              </a:rPr>
              <a:t>Students struggle with writing argumentative essays that are clear and include these components (e.g. </a:t>
            </a:r>
            <a:r>
              <a:rPr lang="en-US" sz="1800" dirty="0" err="1">
                <a:cs typeface="Arial" panose="020B0604020202020204" pitchFamily="34" charset="0"/>
              </a:rPr>
              <a:t>Ammarkrud</a:t>
            </a:r>
            <a:r>
              <a:rPr lang="en-US" sz="1800" dirty="0">
                <a:cs typeface="Arial" panose="020B0604020202020204" pitchFamily="34" charset="0"/>
              </a:rPr>
              <a:t> et al., 2013; Kuhn, 2020; Wolfe et al., 2009)</a:t>
            </a:r>
          </a:p>
          <a:p>
            <a:pPr lvl="1"/>
            <a:r>
              <a:rPr lang="en-US" sz="1400" dirty="0">
                <a:cs typeface="Arial" panose="020B0604020202020204" pitchFamily="34" charset="0"/>
              </a:rPr>
              <a:t>Myside bias (Wolfe &amp; Britt, 2008)</a:t>
            </a:r>
          </a:p>
          <a:p>
            <a:r>
              <a:rPr lang="en-US" sz="1800" dirty="0">
                <a:cs typeface="Arial" panose="020B0604020202020204" pitchFamily="34" charset="0"/>
              </a:rPr>
              <a:t>Ideal argumentative essay includes:</a:t>
            </a:r>
          </a:p>
          <a:p>
            <a:pPr lvl="1"/>
            <a:r>
              <a:rPr lang="en-US" sz="1400" b="1" dirty="0">
                <a:cs typeface="Arial" panose="020B0604020202020204" pitchFamily="34" charset="0"/>
              </a:rPr>
              <a:t>Claim</a:t>
            </a:r>
          </a:p>
          <a:p>
            <a:pPr lvl="1"/>
            <a:r>
              <a:rPr lang="en-US" sz="1400" b="1" dirty="0">
                <a:cs typeface="Arial" panose="020B0604020202020204" pitchFamily="34" charset="0"/>
              </a:rPr>
              <a:t>Reasons</a:t>
            </a:r>
            <a:r>
              <a:rPr lang="en-US" sz="1400" dirty="0">
                <a:cs typeface="Arial" panose="020B0604020202020204" pitchFamily="34" charset="0"/>
              </a:rPr>
              <a:t> directly supporting the claim</a:t>
            </a:r>
          </a:p>
          <a:p>
            <a:pPr lvl="1"/>
            <a:r>
              <a:rPr lang="en-US" sz="1400" b="1" dirty="0">
                <a:cs typeface="Arial" panose="020B0604020202020204" pitchFamily="34" charset="0"/>
              </a:rPr>
              <a:t>Counterargument </a:t>
            </a:r>
            <a:r>
              <a:rPr lang="en-US" sz="1400" dirty="0">
                <a:cs typeface="Arial" panose="020B0604020202020204" pitchFamily="34" charset="0"/>
              </a:rPr>
              <a:t>with rebuttal</a:t>
            </a:r>
          </a:p>
          <a:p>
            <a:pPr marL="0" indent="0">
              <a:buNone/>
            </a:pPr>
            <a:r>
              <a:rPr lang="en-US" sz="2000" u="sng" dirty="0">
                <a:cs typeface="Arial" panose="020B0604020202020204" pitchFamily="34" charset="0"/>
              </a:rPr>
              <a:t>Factors Contributing to Essay Content</a:t>
            </a:r>
          </a:p>
          <a:p>
            <a:r>
              <a:rPr lang="en-US" sz="1800" dirty="0">
                <a:ea typeface="+mn-lt"/>
                <a:cs typeface="Arial" panose="020B0604020202020204" pitchFamily="34" charset="0"/>
              </a:rPr>
              <a:t>Argument schema – Knowledge about what components are included in an argument</a:t>
            </a:r>
            <a:endParaRPr lang="en-US" sz="1800" dirty="0">
              <a:cs typeface="Arial" panose="020B0604020202020204" pitchFamily="34" charset="0"/>
            </a:endParaRPr>
          </a:p>
          <a:p>
            <a:pPr lvl="1"/>
            <a:r>
              <a:rPr lang="en-US" sz="1400" dirty="0">
                <a:cs typeface="Arial" panose="020B0604020202020204" pitchFamily="34" charset="0"/>
              </a:rPr>
              <a:t>Components: </a:t>
            </a:r>
            <a:r>
              <a:rPr lang="en-US" sz="1400" b="1" dirty="0">
                <a:cs typeface="Arial" panose="020B0604020202020204" pitchFamily="34" charset="0"/>
              </a:rPr>
              <a:t>claim</a:t>
            </a:r>
            <a:r>
              <a:rPr lang="en-US" sz="1400" dirty="0">
                <a:cs typeface="Arial" panose="020B0604020202020204" pitchFamily="34" charset="0"/>
              </a:rPr>
              <a:t>, </a:t>
            </a:r>
            <a:r>
              <a:rPr lang="en-US" sz="1400" b="1" dirty="0">
                <a:cs typeface="Arial" panose="020B0604020202020204" pitchFamily="34" charset="0"/>
              </a:rPr>
              <a:t>supporting reasons</a:t>
            </a:r>
            <a:r>
              <a:rPr lang="en-US" sz="1400" dirty="0">
                <a:cs typeface="Arial" panose="020B0604020202020204" pitchFamily="34" charset="0"/>
              </a:rPr>
              <a:t>, and </a:t>
            </a:r>
            <a:r>
              <a:rPr lang="en-US" sz="1400" b="1" dirty="0">
                <a:cs typeface="Arial" panose="020B0604020202020204" pitchFamily="34" charset="0"/>
              </a:rPr>
              <a:t>counterarguments</a:t>
            </a:r>
            <a:endParaRPr lang="en-US" sz="1400" dirty="0">
              <a:cs typeface="Arial" panose="020B0604020202020204" pitchFamily="34" charset="0"/>
            </a:endParaRPr>
          </a:p>
          <a:p>
            <a:pPr lvl="1"/>
            <a:r>
              <a:rPr lang="en-US" sz="1400" dirty="0">
                <a:cs typeface="Arial" panose="020B0604020202020204" pitchFamily="34" charset="0"/>
              </a:rPr>
              <a:t>Claim has “slots” for </a:t>
            </a:r>
            <a:r>
              <a:rPr lang="en-US" sz="1400" b="1" dirty="0">
                <a:cs typeface="Arial" panose="020B0604020202020204" pitchFamily="34" charset="0"/>
              </a:rPr>
              <a:t>theme</a:t>
            </a:r>
            <a:r>
              <a:rPr lang="en-US" sz="1400" dirty="0">
                <a:cs typeface="Arial" panose="020B0604020202020204" pitchFamily="34" charset="0"/>
              </a:rPr>
              <a:t>, </a:t>
            </a:r>
            <a:r>
              <a:rPr lang="en-US" sz="1400" b="1" dirty="0">
                <a:cs typeface="Arial" panose="020B0604020202020204" pitchFamily="34" charset="0"/>
              </a:rPr>
              <a:t>side</a:t>
            </a:r>
            <a:r>
              <a:rPr lang="en-US" sz="1400" dirty="0">
                <a:cs typeface="Arial" panose="020B0604020202020204" pitchFamily="34" charset="0"/>
              </a:rPr>
              <a:t>, and </a:t>
            </a:r>
            <a:r>
              <a:rPr lang="en-US" sz="1400" b="1" dirty="0">
                <a:cs typeface="Arial" panose="020B0604020202020204" pitchFamily="34" charset="0"/>
              </a:rPr>
              <a:t>predicate</a:t>
            </a:r>
            <a:r>
              <a:rPr lang="en-US" sz="1400" dirty="0">
                <a:cs typeface="Arial" panose="020B0604020202020204" pitchFamily="34" charset="0"/>
              </a:rPr>
              <a:t> (Wolfe, Britt, &amp; Butler, 2009)</a:t>
            </a:r>
          </a:p>
          <a:p>
            <a:pPr lvl="1"/>
            <a:r>
              <a:rPr lang="en-US" sz="1400" dirty="0">
                <a:cs typeface="Arial" panose="020B0604020202020204" pitchFamily="34" charset="0"/>
              </a:rPr>
              <a:t>Individual differences in the extent that a schema is used, and quality of schema (Wolfe, 2012)</a:t>
            </a:r>
          </a:p>
          <a:p>
            <a:r>
              <a:rPr lang="en-US" sz="1800" dirty="0">
                <a:cs typeface="Arial" panose="020B0604020202020204" pitchFamily="34" charset="0"/>
              </a:rPr>
              <a:t>Prior attitudes or beliefs</a:t>
            </a:r>
          </a:p>
          <a:p>
            <a:pPr lvl="1"/>
            <a:r>
              <a:rPr lang="en-US" sz="1400" dirty="0">
                <a:cs typeface="Arial" panose="020B0604020202020204" pitchFamily="34" charset="0"/>
              </a:rPr>
              <a:t>Contributes to “side” of argument schema</a:t>
            </a:r>
          </a:p>
          <a:p>
            <a:r>
              <a:rPr lang="en-US" sz="1800" dirty="0">
                <a:cs typeface="Arial" panose="020B0604020202020204" pitchFamily="34" charset="0"/>
              </a:rPr>
              <a:t>Comprehension success – Ability to draw upon representation for use in argument</a:t>
            </a:r>
          </a:p>
          <a:p>
            <a:r>
              <a:rPr lang="en-US" sz="1800" dirty="0">
                <a:cs typeface="Arial" panose="020B0604020202020204" pitchFamily="34" charset="0"/>
              </a:rPr>
              <a:t>Prior knowledge – Information and evidence used to support claim</a:t>
            </a:r>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Argumentative Essay Content</a:t>
            </a:r>
          </a:p>
        </p:txBody>
      </p:sp>
    </p:spTree>
    <p:extLst>
      <p:ext uri="{BB962C8B-B14F-4D97-AF65-F5344CB8AC3E}">
        <p14:creationId xmlns:p14="http://schemas.microsoft.com/office/powerpoint/2010/main" val="86427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r>
              <a:rPr lang="en-US" sz="2500" dirty="0"/>
              <a:t>The greater likelihood of argument claims made in essays written by students who read a belief consistent text may be due to the availability of a strong claim for a position they already support. </a:t>
            </a:r>
          </a:p>
          <a:p>
            <a:r>
              <a:rPr lang="en-US" sz="2500" dirty="0"/>
              <a:t>The same can be said for the higher number of reasons; it is likely that subjects had one or more reason from prior knowledge. </a:t>
            </a:r>
          </a:p>
          <a:p>
            <a:r>
              <a:rPr lang="en-US" sz="2500" dirty="0"/>
              <a:t>When taken together with the increased presence of specific text content, it is likely that subjects also used one of the reasons in the text in addition to their reason from prior knowledge. </a:t>
            </a:r>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Discussion – Belief Consistent</a:t>
            </a:r>
          </a:p>
        </p:txBody>
      </p:sp>
    </p:spTree>
    <p:extLst>
      <p:ext uri="{BB962C8B-B14F-4D97-AF65-F5344CB8AC3E}">
        <p14:creationId xmlns:p14="http://schemas.microsoft.com/office/powerpoint/2010/main" val="87483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fontScale="92500" lnSpcReduction="20000"/>
          </a:bodyPr>
          <a:lstStyle/>
          <a:p>
            <a:r>
              <a:rPr lang="en-US" sz="2500" dirty="0"/>
              <a:t>Students who changed beliefs were likely persuaded by the arguments in the text, resulting in a higher likeliness to mention text content.</a:t>
            </a:r>
          </a:p>
          <a:p>
            <a:r>
              <a:rPr lang="en-US" sz="2500" dirty="0"/>
              <a:t>The increased number of metacognitive statements about belief change shows a recognition that they had changed beliefs after reading the text, at least to a greater degree than the belief consistent group. </a:t>
            </a:r>
          </a:p>
          <a:p>
            <a:pPr lvl="1"/>
            <a:r>
              <a:rPr lang="en-US" sz="2100" dirty="0"/>
              <a:t>Still, only a relatively infrequent number of students in both conditions explicitly mentioned their belief change/stability. </a:t>
            </a:r>
          </a:p>
          <a:p>
            <a:r>
              <a:rPr lang="en-US" sz="2500" dirty="0"/>
              <a:t>Students who read a belief inconsistent text and were not persuaded by the arguments presented (did not change beliefs/became more polarized in their beliefs) made more negative evaluative statements about the text </a:t>
            </a:r>
            <a:r>
              <a:rPr lang="en-US" sz="2500" dirty="0">
                <a:solidFill>
                  <a:srgbClr val="FF0000"/>
                </a:solidFill>
              </a:rPr>
              <a:t>can I say they became more polarized?</a:t>
            </a:r>
            <a:endParaRPr lang="en-US" sz="2500" dirty="0"/>
          </a:p>
          <a:p>
            <a:pPr lvl="1"/>
            <a:r>
              <a:rPr lang="en-US" sz="2100" dirty="0"/>
              <a:t>Supports Wolfe &amp; </a:t>
            </a:r>
            <a:r>
              <a:rPr lang="en-US" sz="2100" dirty="0" err="1"/>
              <a:t>Kruby</a:t>
            </a:r>
            <a:r>
              <a:rPr lang="en-US" sz="2100" dirty="0"/>
              <a:t> (2017) that disbelief in an argument claim biases judgements on argument soundness</a:t>
            </a:r>
            <a:endParaRPr lang="en-US" sz="2500" dirty="0"/>
          </a:p>
          <a:p>
            <a:endParaRPr lang="en-US" sz="2000" dirty="0"/>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Discussion – Belief Inconsistent</a:t>
            </a:r>
          </a:p>
        </p:txBody>
      </p:sp>
    </p:spTree>
    <p:extLst>
      <p:ext uri="{BB962C8B-B14F-4D97-AF65-F5344CB8AC3E}">
        <p14:creationId xmlns:p14="http://schemas.microsoft.com/office/powerpoint/2010/main" val="349348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r>
              <a:rPr lang="en-US" sz="2000" dirty="0"/>
              <a:t>After reading a belief consistent text, subjects were more likely to state a claim (as instructed) and mention specific text content. They also listed more reasons when a claim was stated. </a:t>
            </a:r>
          </a:p>
          <a:p>
            <a:r>
              <a:rPr lang="en-US" sz="2000" dirty="0"/>
              <a:t>Subjects who read a belief inconsistent text were more likely to make a metacognitive comment on their own belief change and an evaluative comment about the text content. </a:t>
            </a:r>
          </a:p>
          <a:p>
            <a:endParaRPr lang="en-US" sz="2000" dirty="0"/>
          </a:p>
          <a:p>
            <a:r>
              <a:rPr lang="en-US" sz="2000" dirty="0"/>
              <a:t>After reading a belief inconsistent text, subjects who changed beliefs more were more likely to mention text content, make comments on their own belief change, and less likely to make evaluative comments about the text. </a:t>
            </a:r>
          </a:p>
          <a:p>
            <a:r>
              <a:rPr lang="en-US" sz="2000" dirty="0"/>
              <a:t>Among subjects who read a belief consistent text, subjects whose beliefs became more polarized were more likely to make an argument claim and mention text content.</a:t>
            </a:r>
          </a:p>
          <a:p>
            <a:endParaRPr lang="en-US" sz="2000" dirty="0"/>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Discussion (basically results)</a:t>
            </a:r>
          </a:p>
        </p:txBody>
      </p:sp>
    </p:spTree>
    <p:extLst>
      <p:ext uri="{BB962C8B-B14F-4D97-AF65-F5344CB8AC3E}">
        <p14:creationId xmlns:p14="http://schemas.microsoft.com/office/powerpoint/2010/main" val="138533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vert="horz" lIns="91440" tIns="45720" rIns="91440" bIns="45720" rtlCol="0" anchor="t">
            <a:normAutofit fontScale="47500" lnSpcReduction="20000"/>
          </a:bodyPr>
          <a:lstStyle/>
          <a:p>
            <a:r>
              <a:rPr lang="en-US" b="1" dirty="0"/>
              <a:t>Argument schema</a:t>
            </a:r>
            <a:r>
              <a:rPr lang="en-US" dirty="0"/>
              <a:t> (Britt / Wolfe). They have argued in several papers that people have an argumentation schema. This is knowledge of what typically goes into a good argument. Some of their work centers on the claim that for many people, a good argument contains facts or arguments on the side of the argument. This is an explanation for the low incidence of counterarguments. People may be capable of generating them, but they may think counterarguments weaken an argument. They don’t, as evidenced by multiple papers on which ratings of convincingness/argument quality are higher for arguments that include counterarguments.</a:t>
            </a:r>
          </a:p>
          <a:p>
            <a:r>
              <a:rPr lang="en-US" b="1" dirty="0"/>
              <a:t>Beliefs</a:t>
            </a:r>
            <a:r>
              <a:rPr lang="en-US" dirty="0"/>
              <a:t>. Our claim in other work is that beliefs are constructed in context from salient information at the moment the beliefs are generated. This claim pretty clearly applies to the task of just reporting a belief at a moment. It should generally also apply to the task of choosing information to include in an argumentative essay. The point of our IV in the study was to manipulate the salience of prior beliefs, so that’s one possible source of salient information. The text content is more elaborated and better represented, however. The situation model representation of the text content is certainly a source of information that is available to the person at the time of the essay writing. </a:t>
            </a:r>
          </a:p>
          <a:p>
            <a:r>
              <a:rPr lang="en-US" b="1" dirty="0"/>
              <a:t>Comprehension success. </a:t>
            </a:r>
            <a:r>
              <a:rPr lang="en-US" dirty="0"/>
              <a:t>This will matter in the person’s ability to draw on this representation in order to use the information. However we can’t analyze the essays as a measure of comprehension since subjects were specifically instructed they can use the essay content or not as they see fit. So any lack of text content in an essay could be caused by a lack of comprehension or a decision not to use it. We can mention that comprehension success is important, but don’t say much about it except that this is not a measure of comprehension. It’s also not clear how beliefs may relate to comprehension success. At best we can say that we have evidence (including in Experiment 1) that comprehension success does not appear to be related to belief change. </a:t>
            </a:r>
          </a:p>
          <a:p>
            <a:r>
              <a:rPr lang="en-US" b="1" dirty="0"/>
              <a:t>Prior knowledge of topic</a:t>
            </a:r>
            <a:r>
              <a:rPr lang="en-US" dirty="0"/>
              <a:t>. Clearly this also matters given the amount of information people include in their essays that does not come from the text. Prior knowledge could be personal experiences, evidence or facts known beforehand, attitudes, anecdotes or individual episodes from the news, etc. </a:t>
            </a:r>
          </a:p>
        </p:txBody>
      </p:sp>
      <p:sp>
        <p:nvSpPr>
          <p:cNvPr id="2" name="Title 1"/>
          <p:cNvSpPr>
            <a:spLocks noGrp="1"/>
          </p:cNvSpPr>
          <p:nvPr>
            <p:ph type="title"/>
          </p:nvPr>
        </p:nvSpPr>
        <p:spPr>
          <a:xfrm>
            <a:off x="228600" y="228600"/>
            <a:ext cx="8686800" cy="914400"/>
          </a:xfrm>
          <a:ln>
            <a:noFill/>
          </a:ln>
        </p:spPr>
        <p:txBody>
          <a:bodyPr>
            <a:noAutofit/>
          </a:bodyPr>
          <a:lstStyle/>
          <a:p>
            <a:r>
              <a:rPr lang="en-US" sz="3200" dirty="0"/>
              <a:t>Sources of information people can draw from</a:t>
            </a:r>
          </a:p>
        </p:txBody>
      </p:sp>
    </p:spTree>
    <p:extLst>
      <p:ext uri="{BB962C8B-B14F-4D97-AF65-F5344CB8AC3E}">
        <p14:creationId xmlns:p14="http://schemas.microsoft.com/office/powerpoint/2010/main" val="1911930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vert="horz" lIns="91440" tIns="45720" rIns="91440" bIns="45720" rtlCol="0" anchor="t">
            <a:normAutofit/>
          </a:bodyPr>
          <a:lstStyle/>
          <a:p>
            <a:r>
              <a:rPr lang="en-US" sz="2000" dirty="0">
                <a:ea typeface="+mn-lt"/>
                <a:cs typeface="Arial" panose="020B0604020202020204" pitchFamily="34" charset="0"/>
              </a:rPr>
              <a:t>Myside Bias – failure to include any reference to other-side arguments or positions in written essays (Wolfe, Britt, &amp; Butler, 2009)</a:t>
            </a:r>
          </a:p>
          <a:p>
            <a:r>
              <a:rPr lang="en-US" sz="2000" dirty="0">
                <a:ea typeface="+mn-lt"/>
                <a:cs typeface="Arial" panose="020B0604020202020204" pitchFamily="34" charset="0"/>
              </a:rPr>
              <a:t>Essays that contain a counterargument and rebuttal are rated as higher quality (Wolfe, Britt, &amp; Butler, 2009)</a:t>
            </a:r>
          </a:p>
          <a:p>
            <a:r>
              <a:rPr lang="en-US" sz="2000" dirty="0">
                <a:cs typeface="Arial" panose="020B0604020202020204" pitchFamily="34" charset="0"/>
              </a:rPr>
              <a:t>Inconsistent in student argumentative essays under typical conditions (Wolfe &amp; Britt, 2008) </a:t>
            </a:r>
          </a:p>
          <a:p>
            <a:pPr lvl="1"/>
            <a:r>
              <a:rPr lang="en-US" sz="1600" dirty="0">
                <a:cs typeface="Arial" panose="020B0604020202020204" pitchFamily="34" charset="0"/>
              </a:rPr>
              <a:t>50% of essays written by students instructed to read as many or as few articles as they wish</a:t>
            </a:r>
          </a:p>
          <a:p>
            <a:pPr lvl="1"/>
            <a:r>
              <a:rPr lang="en-US" sz="1600" dirty="0">
                <a:cs typeface="Arial" panose="020B0604020202020204" pitchFamily="34" charset="0"/>
              </a:rPr>
              <a:t>Myside bias present regardless of whether student agrees with position or not</a:t>
            </a:r>
          </a:p>
          <a:p>
            <a:r>
              <a:rPr lang="en-US" sz="2000" dirty="0">
                <a:ea typeface="+mn-lt"/>
                <a:cs typeface="Arial" panose="020B0604020202020204" pitchFamily="34" charset="0"/>
              </a:rPr>
              <a:t>Originates from underdeveloped argumentation schema (Wolfe &amp; Britt, 2008)</a:t>
            </a:r>
          </a:p>
          <a:p>
            <a:pPr lvl="1"/>
            <a:r>
              <a:rPr lang="en-US" sz="1600" dirty="0">
                <a:ea typeface="+mn-lt"/>
                <a:cs typeface="Arial" panose="020B0604020202020204" pitchFamily="34" charset="0"/>
              </a:rPr>
              <a:t>Not from an unwillingness to read other-side information (80% read every article)</a:t>
            </a:r>
          </a:p>
          <a:p>
            <a:pPr marL="0" indent="0">
              <a:buNone/>
            </a:pPr>
            <a:endParaRPr lang="en-US" sz="2000" dirty="0">
              <a:cs typeface="Times New Roman"/>
            </a:endParaRPr>
          </a:p>
          <a:p>
            <a:endParaRPr lang="en-US" dirty="0">
              <a:cs typeface="Times New Roman"/>
            </a:endParaRPr>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Myside bias</a:t>
            </a:r>
          </a:p>
        </p:txBody>
      </p:sp>
    </p:spTree>
    <p:extLst>
      <p:ext uri="{BB962C8B-B14F-4D97-AF65-F5344CB8AC3E}">
        <p14:creationId xmlns:p14="http://schemas.microsoft.com/office/powerpoint/2010/main" val="27750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Results</a:t>
            </a:r>
          </a:p>
        </p:txBody>
      </p:sp>
      <p:graphicFrame>
        <p:nvGraphicFramePr>
          <p:cNvPr id="9" name="Content Placeholder 8">
            <a:extLst>
              <a:ext uri="{FF2B5EF4-FFF2-40B4-BE49-F238E27FC236}">
                <a16:creationId xmlns:a16="http://schemas.microsoft.com/office/drawing/2014/main" id="{94659E87-119E-5917-357C-3750862BCA7D}"/>
              </a:ext>
            </a:extLst>
          </p:cNvPr>
          <p:cNvGraphicFramePr>
            <a:graphicFrameLocks noGrp="1"/>
          </p:cNvGraphicFramePr>
          <p:nvPr>
            <p:ph idx="1"/>
            <p:extLst>
              <p:ext uri="{D42A27DB-BD31-4B8C-83A1-F6EECF244321}">
                <p14:modId xmlns:p14="http://schemas.microsoft.com/office/powerpoint/2010/main" val="1248622286"/>
              </p:ext>
            </p:extLst>
          </p:nvPr>
        </p:nvGraphicFramePr>
        <p:xfrm>
          <a:off x="228600" y="1481554"/>
          <a:ext cx="8686800" cy="3221562"/>
        </p:xfrm>
        <a:graphic>
          <a:graphicData uri="http://schemas.openxmlformats.org/drawingml/2006/table">
            <a:tbl>
              <a:tblPr firstRow="1" firstCol="1" bandRow="1"/>
              <a:tblGrid>
                <a:gridCol w="2005410">
                  <a:extLst>
                    <a:ext uri="{9D8B030D-6E8A-4147-A177-3AD203B41FA5}">
                      <a16:colId xmlns:a16="http://schemas.microsoft.com/office/drawing/2014/main" val="2568875674"/>
                    </a:ext>
                  </a:extLst>
                </a:gridCol>
                <a:gridCol w="1972657">
                  <a:extLst>
                    <a:ext uri="{9D8B030D-6E8A-4147-A177-3AD203B41FA5}">
                      <a16:colId xmlns:a16="http://schemas.microsoft.com/office/drawing/2014/main" val="2530272093"/>
                    </a:ext>
                  </a:extLst>
                </a:gridCol>
                <a:gridCol w="2029626">
                  <a:extLst>
                    <a:ext uri="{9D8B030D-6E8A-4147-A177-3AD203B41FA5}">
                      <a16:colId xmlns:a16="http://schemas.microsoft.com/office/drawing/2014/main" val="3813920437"/>
                    </a:ext>
                  </a:extLst>
                </a:gridCol>
                <a:gridCol w="2679107">
                  <a:extLst>
                    <a:ext uri="{9D8B030D-6E8A-4147-A177-3AD203B41FA5}">
                      <a16:colId xmlns:a16="http://schemas.microsoft.com/office/drawing/2014/main" val="3337079834"/>
                    </a:ext>
                  </a:extLst>
                </a:gridCol>
              </a:tblGrid>
              <a:tr h="347472">
                <a:tc>
                  <a:txBody>
                    <a:bodyPr/>
                    <a:lstStyle/>
                    <a:p>
                      <a:pPr marL="0" marR="0">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59803" marR="59803"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Belief Consistent</a:t>
                      </a:r>
                    </a:p>
                  </a:txBody>
                  <a:tcPr marL="59803" marR="59803"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Belief Inconsistent</a:t>
                      </a:r>
                    </a:p>
                  </a:txBody>
                  <a:tcPr marL="59803" marR="59803"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Relation with belief change</a:t>
                      </a:r>
                    </a:p>
                  </a:txBody>
                  <a:tcPr marL="59803" marR="59803"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2108367"/>
                  </a:ext>
                </a:extLst>
              </a:tr>
              <a:tr h="559334">
                <a:tc>
                  <a:txBody>
                    <a:bodyPr/>
                    <a:lstStyle/>
                    <a:p>
                      <a:pPr marL="0" marR="0">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Considers both sides</a:t>
                      </a:r>
                    </a:p>
                  </a:txBody>
                  <a:tcPr marL="59803" marR="59803"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4.63 [4.46, 4.80]</a:t>
                      </a:r>
                    </a:p>
                  </a:txBody>
                  <a:tcPr marL="59803" marR="59803"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5.07 [4.90, 5.24]***</a:t>
                      </a:r>
                    </a:p>
                  </a:txBody>
                  <a:tcPr marL="59803" marR="59803"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.011***</a:t>
                      </a:r>
                    </a:p>
                  </a:txBody>
                  <a:tcPr marL="59803" marR="59803"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60784482"/>
                  </a:ext>
                </a:extLst>
              </a:tr>
              <a:tr h="559334">
                <a:tc>
                  <a:txBody>
                    <a:bodyPr/>
                    <a:lstStyle/>
                    <a:p>
                      <a:pPr marL="0" marR="0">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Supported by facts</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4.96 [4.79, 5.14]***</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4.48 [4.30, 4.65]</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-0.06*</a:t>
                      </a:r>
                    </a:p>
                  </a:txBody>
                  <a:tcPr marL="59803" marR="59803" marT="0" marB="0">
                    <a:lnL>
                      <a:noFill/>
                    </a:lnL>
                    <a:lnR>
                      <a:noFill/>
                    </a:lnR>
                    <a:lnT>
                      <a:noFill/>
                    </a:lnT>
                    <a:lnB>
                      <a:noFill/>
                    </a:lnB>
                  </a:tcPr>
                </a:tc>
                <a:extLst>
                  <a:ext uri="{0D108BD9-81ED-4DB2-BD59-A6C34878D82A}">
                    <a16:rowId xmlns:a16="http://schemas.microsoft.com/office/drawing/2014/main" val="10869867"/>
                  </a:ext>
                </a:extLst>
              </a:tr>
              <a:tr h="570841">
                <a:tc>
                  <a:txBody>
                    <a:bodyPr/>
                    <a:lstStyle/>
                    <a:p>
                      <a:pPr marL="0" marR="0">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Experiences, stories</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5.15 [4.98, 5.33]</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5.26 [5.08, 5.44]</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-.01</a:t>
                      </a:r>
                    </a:p>
                  </a:txBody>
                  <a:tcPr marL="59803" marR="59803" marT="0" marB="0">
                    <a:lnL>
                      <a:noFill/>
                    </a:lnL>
                    <a:lnR>
                      <a:noFill/>
                    </a:lnR>
                    <a:lnT>
                      <a:noFill/>
                    </a:lnT>
                    <a:lnB>
                      <a:noFill/>
                    </a:lnB>
                  </a:tcPr>
                </a:tc>
                <a:extLst>
                  <a:ext uri="{0D108BD9-81ED-4DB2-BD59-A6C34878D82A}">
                    <a16:rowId xmlns:a16="http://schemas.microsoft.com/office/drawing/2014/main" val="278973382"/>
                  </a:ext>
                </a:extLst>
              </a:tr>
              <a:tr h="559334">
                <a:tc>
                  <a:txBody>
                    <a:bodyPr/>
                    <a:lstStyle/>
                    <a:p>
                      <a:pPr marL="0" marR="0">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Emotion</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5.65 [5.48, 5.81]</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5.68 [5.52, 5.85]</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-.05</a:t>
                      </a:r>
                    </a:p>
                  </a:txBody>
                  <a:tcPr marL="59803" marR="59803" marT="0" marB="0">
                    <a:lnL>
                      <a:noFill/>
                    </a:lnL>
                    <a:lnR>
                      <a:noFill/>
                    </a:lnR>
                    <a:lnT>
                      <a:noFill/>
                    </a:lnT>
                    <a:lnB>
                      <a:noFill/>
                    </a:lnB>
                  </a:tcPr>
                </a:tc>
                <a:extLst>
                  <a:ext uri="{0D108BD9-81ED-4DB2-BD59-A6C34878D82A}">
                    <a16:rowId xmlns:a16="http://schemas.microsoft.com/office/drawing/2014/main" val="4203145084"/>
                  </a:ext>
                </a:extLst>
              </a:tr>
              <a:tr h="559334">
                <a:tc>
                  <a:txBody>
                    <a:bodyPr/>
                    <a:lstStyle/>
                    <a:p>
                      <a:pPr marL="0" marR="0">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Clear position</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6.70 [6.56, 6.83]***</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6.26 [6.13, 6.40]</a:t>
                      </a:r>
                    </a:p>
                  </a:txBody>
                  <a:tcPr marL="59803" marR="59803" marT="0" marB="0">
                    <a:lnL>
                      <a:noFill/>
                    </a:lnL>
                    <a:lnR>
                      <a:noFill/>
                    </a:lnR>
                    <a:lnT>
                      <a:noFill/>
                    </a:lnT>
                    <a:lnB>
                      <a:noFill/>
                    </a:lnB>
                  </a:tcP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-.09***</a:t>
                      </a:r>
                    </a:p>
                  </a:txBody>
                  <a:tcPr marL="59803" marR="59803" marT="0" marB="0">
                    <a:lnL>
                      <a:noFill/>
                    </a:lnL>
                    <a:lnR>
                      <a:noFill/>
                    </a:lnR>
                    <a:lnT>
                      <a:noFill/>
                    </a:lnT>
                    <a:lnB>
                      <a:noFill/>
                    </a:lnB>
                  </a:tcPr>
                </a:tc>
                <a:extLst>
                  <a:ext uri="{0D108BD9-81ED-4DB2-BD59-A6C34878D82A}">
                    <a16:rowId xmlns:a16="http://schemas.microsoft.com/office/drawing/2014/main" val="1462477195"/>
                  </a:ext>
                </a:extLst>
              </a:tr>
            </a:tbl>
          </a:graphicData>
        </a:graphic>
      </p:graphicFrame>
      <p:sp>
        <p:nvSpPr>
          <p:cNvPr id="10" name="Rectangle 9">
            <a:extLst>
              <a:ext uri="{FF2B5EF4-FFF2-40B4-BE49-F238E27FC236}">
                <a16:creationId xmlns:a16="http://schemas.microsoft.com/office/drawing/2014/main" id="{CB1440BE-7D15-595C-2647-35727914309B}"/>
              </a:ext>
            </a:extLst>
          </p:cNvPr>
          <p:cNvSpPr/>
          <p:nvPr/>
        </p:nvSpPr>
        <p:spPr>
          <a:xfrm>
            <a:off x="228600" y="1143000"/>
            <a:ext cx="2991525" cy="338554"/>
          </a:xfrm>
          <a:prstGeom prst="rect">
            <a:avLst/>
          </a:prstGeom>
        </p:spPr>
        <p:txBody>
          <a:bodyPr wrap="none">
            <a:spAutoFit/>
          </a:bodyPr>
          <a:lstStyle/>
          <a:p>
            <a:r>
              <a:rPr lang="en-US" sz="1600" i="1" dirty="0">
                <a:ea typeface="Times New Roman" panose="02020603050405020304" pitchFamily="18" charset="0"/>
              </a:rPr>
              <a:t>Multilevel Model of Essay Ratings</a:t>
            </a:r>
            <a:endParaRPr lang="en-US" sz="1600" dirty="0">
              <a:ea typeface="Times New Roman" panose="02020603050405020304" pitchFamily="18" charset="0"/>
            </a:endParaRPr>
          </a:p>
        </p:txBody>
      </p:sp>
      <p:sp>
        <p:nvSpPr>
          <p:cNvPr id="11" name="Rectangle 10">
            <a:extLst>
              <a:ext uri="{FF2B5EF4-FFF2-40B4-BE49-F238E27FC236}">
                <a16:creationId xmlns:a16="http://schemas.microsoft.com/office/drawing/2014/main" id="{BCD22963-628E-9F84-140A-93293DF8BA23}"/>
              </a:ext>
            </a:extLst>
          </p:cNvPr>
          <p:cNvSpPr/>
          <p:nvPr/>
        </p:nvSpPr>
        <p:spPr>
          <a:xfrm>
            <a:off x="228600" y="4703116"/>
            <a:ext cx="2063385" cy="338554"/>
          </a:xfrm>
          <a:prstGeom prst="rect">
            <a:avLst/>
          </a:prstGeom>
        </p:spPr>
        <p:txBody>
          <a:bodyPr wrap="none">
            <a:spAutoFit/>
          </a:bodyPr>
          <a:lstStyle/>
          <a:p>
            <a:r>
              <a:rPr lang="en-US" sz="1600" dirty="0">
                <a:ea typeface="Times New Roman" panose="02020603050405020304" pitchFamily="18" charset="0"/>
              </a:rPr>
              <a:t>* </a:t>
            </a:r>
            <a:r>
              <a:rPr lang="en-US" sz="1600" i="1" dirty="0">
                <a:ea typeface="Times New Roman" panose="02020603050405020304" pitchFamily="18" charset="0"/>
              </a:rPr>
              <a:t>p</a:t>
            </a:r>
            <a:r>
              <a:rPr lang="en-US" sz="1600" dirty="0">
                <a:ea typeface="Times New Roman" panose="02020603050405020304" pitchFamily="18" charset="0"/>
              </a:rPr>
              <a:t> &lt; .05; *** </a:t>
            </a:r>
            <a:r>
              <a:rPr lang="en-US" sz="1600" i="1" dirty="0">
                <a:ea typeface="Times New Roman" panose="02020603050405020304" pitchFamily="18" charset="0"/>
              </a:rPr>
              <a:t>p</a:t>
            </a:r>
            <a:r>
              <a:rPr lang="en-US" sz="1600" dirty="0">
                <a:ea typeface="Times New Roman" panose="02020603050405020304" pitchFamily="18" charset="0"/>
              </a:rPr>
              <a:t> &lt; .001</a:t>
            </a:r>
          </a:p>
        </p:txBody>
      </p:sp>
    </p:spTree>
    <p:extLst>
      <p:ext uri="{BB962C8B-B14F-4D97-AF65-F5344CB8AC3E}">
        <p14:creationId xmlns:p14="http://schemas.microsoft.com/office/powerpoint/2010/main" val="225905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Methods - Procedure</a:t>
            </a:r>
          </a:p>
        </p:txBody>
      </p:sp>
      <p:sp>
        <p:nvSpPr>
          <p:cNvPr id="46" name="TextBox 1">
            <a:extLst>
              <a:ext uri="{FF2B5EF4-FFF2-40B4-BE49-F238E27FC236}">
                <a16:creationId xmlns:a16="http://schemas.microsoft.com/office/drawing/2014/main" id="{25152EA1-6A2C-B245-AC6C-16F05C77AD3C}"/>
              </a:ext>
            </a:extLst>
          </p:cNvPr>
          <p:cNvSpPr txBox="1"/>
          <p:nvPr/>
        </p:nvSpPr>
        <p:spPr>
          <a:xfrm>
            <a:off x="1" y="1143000"/>
            <a:ext cx="1360449"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mn-lt"/>
              </a:rPr>
              <a:t>Prescreening Survey</a:t>
            </a:r>
          </a:p>
        </p:txBody>
      </p:sp>
      <p:sp>
        <p:nvSpPr>
          <p:cNvPr id="47" name="TextBox 6">
            <a:extLst>
              <a:ext uri="{FF2B5EF4-FFF2-40B4-BE49-F238E27FC236}">
                <a16:creationId xmlns:a16="http://schemas.microsoft.com/office/drawing/2014/main" id="{566A2584-9E7F-F84F-AA37-25FFA534B034}"/>
              </a:ext>
            </a:extLst>
          </p:cNvPr>
          <p:cNvSpPr txBox="1"/>
          <p:nvPr/>
        </p:nvSpPr>
        <p:spPr>
          <a:xfrm>
            <a:off x="0" y="3219027"/>
            <a:ext cx="1360449"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latin typeface="+mn-lt"/>
              </a:rPr>
              <a:t>Experiment</a:t>
            </a:r>
          </a:p>
        </p:txBody>
      </p:sp>
      <p:sp>
        <p:nvSpPr>
          <p:cNvPr id="48" name="TextBox 8">
            <a:extLst>
              <a:ext uri="{FF2B5EF4-FFF2-40B4-BE49-F238E27FC236}">
                <a16:creationId xmlns:a16="http://schemas.microsoft.com/office/drawing/2014/main" id="{209F45F8-96D3-AD49-A7E9-6D7BBECC142A}"/>
              </a:ext>
            </a:extLst>
          </p:cNvPr>
          <p:cNvSpPr txBox="1"/>
          <p:nvPr/>
        </p:nvSpPr>
        <p:spPr>
          <a:xfrm>
            <a:off x="690311" y="1695103"/>
            <a:ext cx="1665250"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latin typeface="+mn-lt"/>
              </a:rPr>
              <a:t>(1-3 month delay)</a:t>
            </a:r>
          </a:p>
        </p:txBody>
      </p:sp>
      <p:sp>
        <p:nvSpPr>
          <p:cNvPr id="49" name="Left Bracket 48">
            <a:extLst>
              <a:ext uri="{FF2B5EF4-FFF2-40B4-BE49-F238E27FC236}">
                <a16:creationId xmlns:a16="http://schemas.microsoft.com/office/drawing/2014/main" id="{D9FF6CEB-379B-AF44-B42B-8F75BD1313BB}"/>
              </a:ext>
            </a:extLst>
          </p:cNvPr>
          <p:cNvSpPr/>
          <p:nvPr/>
        </p:nvSpPr>
        <p:spPr>
          <a:xfrm>
            <a:off x="1360449" y="1224691"/>
            <a:ext cx="162487" cy="388720"/>
          </a:xfrm>
          <a:prstGeom prst="leftBracket">
            <a:avLst/>
          </a:prstGeom>
          <a:noFill/>
          <a:ln>
            <a:solidFill>
              <a:srgbClr val="1E497D"/>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0" name="Left Bracket 49">
            <a:extLst>
              <a:ext uri="{FF2B5EF4-FFF2-40B4-BE49-F238E27FC236}">
                <a16:creationId xmlns:a16="http://schemas.microsoft.com/office/drawing/2014/main" id="{E45ADE0F-2322-7C42-BDD3-F2486D0FCCC1}"/>
              </a:ext>
            </a:extLst>
          </p:cNvPr>
          <p:cNvSpPr/>
          <p:nvPr/>
        </p:nvSpPr>
        <p:spPr>
          <a:xfrm>
            <a:off x="1360449" y="2104080"/>
            <a:ext cx="162487" cy="3069831"/>
          </a:xfrm>
          <a:prstGeom prst="leftBracket">
            <a:avLst/>
          </a:prstGeom>
          <a:noFill/>
          <a:ln>
            <a:solidFill>
              <a:srgbClr val="1E497D"/>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1" name="TextBox 11">
            <a:extLst>
              <a:ext uri="{FF2B5EF4-FFF2-40B4-BE49-F238E27FC236}">
                <a16:creationId xmlns:a16="http://schemas.microsoft.com/office/drawing/2014/main" id="{508535B8-D062-BC45-B277-999731DF6F34}"/>
              </a:ext>
            </a:extLst>
          </p:cNvPr>
          <p:cNvSpPr txBox="1"/>
          <p:nvPr/>
        </p:nvSpPr>
        <p:spPr>
          <a:xfrm>
            <a:off x="3775568" y="3019424"/>
            <a:ext cx="2254928" cy="369332"/>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Belief Verification</a:t>
            </a:r>
          </a:p>
        </p:txBody>
      </p:sp>
      <p:sp>
        <p:nvSpPr>
          <p:cNvPr id="54" name="TextBox 14">
            <a:extLst>
              <a:ext uri="{FF2B5EF4-FFF2-40B4-BE49-F238E27FC236}">
                <a16:creationId xmlns:a16="http://schemas.microsoft.com/office/drawing/2014/main" id="{D5744518-6566-6A41-926D-7FE58D2EB652}"/>
              </a:ext>
            </a:extLst>
          </p:cNvPr>
          <p:cNvSpPr txBox="1"/>
          <p:nvPr/>
        </p:nvSpPr>
        <p:spPr>
          <a:xfrm>
            <a:off x="2883385" y="2124210"/>
            <a:ext cx="4039294"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Read Belief Consistent/Inconsistent Text</a:t>
            </a:r>
          </a:p>
        </p:txBody>
      </p:sp>
      <p:sp>
        <p:nvSpPr>
          <p:cNvPr id="55" name="TextBox 15">
            <a:extLst>
              <a:ext uri="{FF2B5EF4-FFF2-40B4-BE49-F238E27FC236}">
                <a16:creationId xmlns:a16="http://schemas.microsoft.com/office/drawing/2014/main" id="{8BA62443-AF29-3043-9E92-F195576558CE}"/>
              </a:ext>
            </a:extLst>
          </p:cNvPr>
          <p:cNvSpPr txBox="1"/>
          <p:nvPr/>
        </p:nvSpPr>
        <p:spPr>
          <a:xfrm>
            <a:off x="3837861" y="1244079"/>
            <a:ext cx="2130343"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Report Initial Beliefs</a:t>
            </a:r>
          </a:p>
        </p:txBody>
      </p:sp>
      <p:sp>
        <p:nvSpPr>
          <p:cNvPr id="56" name="TextBox 16">
            <a:extLst>
              <a:ext uri="{FF2B5EF4-FFF2-40B4-BE49-F238E27FC236}">
                <a16:creationId xmlns:a16="http://schemas.microsoft.com/office/drawing/2014/main" id="{78FB16C1-183C-CE4F-BBFB-9E8F6B40F4A3}"/>
              </a:ext>
            </a:extLst>
          </p:cNvPr>
          <p:cNvSpPr txBox="1"/>
          <p:nvPr/>
        </p:nvSpPr>
        <p:spPr>
          <a:xfrm>
            <a:off x="3775568" y="3912002"/>
            <a:ext cx="2254928"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Report Current Belief</a:t>
            </a:r>
          </a:p>
        </p:txBody>
      </p:sp>
      <p:sp>
        <p:nvSpPr>
          <p:cNvPr id="57" name="TextBox 17">
            <a:extLst>
              <a:ext uri="{FF2B5EF4-FFF2-40B4-BE49-F238E27FC236}">
                <a16:creationId xmlns:a16="http://schemas.microsoft.com/office/drawing/2014/main" id="{12B8A490-4289-2B41-A94A-77045197BFB9}"/>
              </a:ext>
            </a:extLst>
          </p:cNvPr>
          <p:cNvSpPr txBox="1"/>
          <p:nvPr/>
        </p:nvSpPr>
        <p:spPr>
          <a:xfrm>
            <a:off x="4143085" y="4804580"/>
            <a:ext cx="1519895"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Write Essay</a:t>
            </a:r>
          </a:p>
        </p:txBody>
      </p:sp>
      <p:sp>
        <p:nvSpPr>
          <p:cNvPr id="58" name="Down Arrow 57">
            <a:extLst>
              <a:ext uri="{FF2B5EF4-FFF2-40B4-BE49-F238E27FC236}">
                <a16:creationId xmlns:a16="http://schemas.microsoft.com/office/drawing/2014/main" id="{0CFB07FD-1215-704D-A838-ADCDF0AE9DC6}"/>
              </a:ext>
            </a:extLst>
          </p:cNvPr>
          <p:cNvSpPr>
            <a:spLocks/>
          </p:cNvSpPr>
          <p:nvPr/>
        </p:nvSpPr>
        <p:spPr>
          <a:xfrm>
            <a:off x="4834452" y="1646881"/>
            <a:ext cx="137160" cy="457200"/>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60" name="Down Arrow 59">
            <a:extLst>
              <a:ext uri="{FF2B5EF4-FFF2-40B4-BE49-F238E27FC236}">
                <a16:creationId xmlns:a16="http://schemas.microsoft.com/office/drawing/2014/main" id="{57AD23A7-E804-5348-A3C7-AFD51E1D75DF}"/>
              </a:ext>
            </a:extLst>
          </p:cNvPr>
          <p:cNvSpPr>
            <a:spLocks/>
          </p:cNvSpPr>
          <p:nvPr/>
        </p:nvSpPr>
        <p:spPr>
          <a:xfrm>
            <a:off x="4834533" y="2529265"/>
            <a:ext cx="136998" cy="457200"/>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61" name="Down Arrow 60">
            <a:extLst>
              <a:ext uri="{FF2B5EF4-FFF2-40B4-BE49-F238E27FC236}">
                <a16:creationId xmlns:a16="http://schemas.microsoft.com/office/drawing/2014/main" id="{DF3D4DB5-2885-8844-9600-0FC69B7B0BA9}"/>
              </a:ext>
            </a:extLst>
          </p:cNvPr>
          <p:cNvSpPr>
            <a:spLocks/>
          </p:cNvSpPr>
          <p:nvPr/>
        </p:nvSpPr>
        <p:spPr>
          <a:xfrm>
            <a:off x="4835329" y="4314421"/>
            <a:ext cx="135407" cy="457200"/>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62" name="Down Arrow 61">
            <a:extLst>
              <a:ext uri="{FF2B5EF4-FFF2-40B4-BE49-F238E27FC236}">
                <a16:creationId xmlns:a16="http://schemas.microsoft.com/office/drawing/2014/main" id="{8E0F1F56-62C9-2E4D-B3A0-746927C78860}"/>
              </a:ext>
            </a:extLst>
          </p:cNvPr>
          <p:cNvSpPr>
            <a:spLocks/>
          </p:cNvSpPr>
          <p:nvPr/>
        </p:nvSpPr>
        <p:spPr>
          <a:xfrm>
            <a:off x="4834533" y="3421715"/>
            <a:ext cx="136998" cy="457200"/>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Tree>
    <p:extLst>
      <p:ext uri="{BB962C8B-B14F-4D97-AF65-F5344CB8AC3E}">
        <p14:creationId xmlns:p14="http://schemas.microsoft.com/office/powerpoint/2010/main" val="693637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Methods - Procedure</a:t>
            </a:r>
          </a:p>
        </p:txBody>
      </p:sp>
      <p:sp>
        <p:nvSpPr>
          <p:cNvPr id="3" name="Rectangle 4">
            <a:extLst>
              <a:ext uri="{FF2B5EF4-FFF2-40B4-BE49-F238E27FC236}">
                <a16:creationId xmlns:a16="http://schemas.microsoft.com/office/drawing/2014/main" id="{8E4D3F8B-7EE1-28F6-492C-BEDCDE106FFC}"/>
              </a:ext>
            </a:extLst>
          </p:cNvPr>
          <p:cNvSpPr/>
          <p:nvPr/>
        </p:nvSpPr>
        <p:spPr>
          <a:xfrm>
            <a:off x="38388" y="228600"/>
            <a:ext cx="8686800" cy="5486400"/>
          </a:xfrm>
          <a:prstGeom prst="rect">
            <a:avLst/>
          </a:prstGeom>
          <a:solidFill>
            <a:srgbClr val="0F67A5"/>
          </a:solidFill>
          <a:ln w="12700">
            <a:miter lim="400000"/>
          </a:ln>
        </p:spPr>
        <p:txBody>
          <a:bodyPr lIns="45719" rIns="45719"/>
          <a:lstStyle/>
          <a:p>
            <a:pPr>
              <a:defRPr>
                <a:latin typeface="Comic Sans MS"/>
                <a:ea typeface="Comic Sans MS"/>
                <a:cs typeface="Comic Sans MS"/>
                <a:sym typeface="Comic Sans MS"/>
              </a:defRPr>
            </a:pPr>
            <a:endParaRPr/>
          </a:p>
        </p:txBody>
      </p:sp>
      <p:sp>
        <p:nvSpPr>
          <p:cNvPr id="46" name="TextBox 1">
            <a:extLst>
              <a:ext uri="{FF2B5EF4-FFF2-40B4-BE49-F238E27FC236}">
                <a16:creationId xmlns:a16="http://schemas.microsoft.com/office/drawing/2014/main" id="{25152EA1-6A2C-B245-AC6C-16F05C77AD3C}"/>
              </a:ext>
            </a:extLst>
          </p:cNvPr>
          <p:cNvSpPr txBox="1"/>
          <p:nvPr/>
        </p:nvSpPr>
        <p:spPr>
          <a:xfrm>
            <a:off x="1" y="1143000"/>
            <a:ext cx="1360449"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latin typeface="+mn-lt"/>
              </a:rPr>
              <a:t>Prescreening Survey</a:t>
            </a:r>
          </a:p>
        </p:txBody>
      </p:sp>
      <p:sp>
        <p:nvSpPr>
          <p:cNvPr id="47" name="TextBox 6">
            <a:extLst>
              <a:ext uri="{FF2B5EF4-FFF2-40B4-BE49-F238E27FC236}">
                <a16:creationId xmlns:a16="http://schemas.microsoft.com/office/drawing/2014/main" id="{566A2584-9E7F-F84F-AA37-25FFA534B034}"/>
              </a:ext>
            </a:extLst>
          </p:cNvPr>
          <p:cNvSpPr txBox="1"/>
          <p:nvPr/>
        </p:nvSpPr>
        <p:spPr>
          <a:xfrm>
            <a:off x="0" y="3219027"/>
            <a:ext cx="1360449"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latin typeface="+mn-lt"/>
              </a:rPr>
              <a:t>Experiment</a:t>
            </a:r>
          </a:p>
        </p:txBody>
      </p:sp>
      <p:sp>
        <p:nvSpPr>
          <p:cNvPr id="48" name="TextBox 8">
            <a:extLst>
              <a:ext uri="{FF2B5EF4-FFF2-40B4-BE49-F238E27FC236}">
                <a16:creationId xmlns:a16="http://schemas.microsoft.com/office/drawing/2014/main" id="{209F45F8-96D3-AD49-A7E9-6D7BBECC142A}"/>
              </a:ext>
            </a:extLst>
          </p:cNvPr>
          <p:cNvSpPr txBox="1"/>
          <p:nvPr/>
        </p:nvSpPr>
        <p:spPr>
          <a:xfrm>
            <a:off x="690311" y="1695103"/>
            <a:ext cx="1665250" cy="27699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chemeClr val="bg1"/>
                </a:solidFill>
                <a:latin typeface="+mn-lt"/>
              </a:rPr>
              <a:t>(1-3 month delay)</a:t>
            </a:r>
          </a:p>
        </p:txBody>
      </p:sp>
      <p:sp>
        <p:nvSpPr>
          <p:cNvPr id="49" name="Left Bracket 48">
            <a:extLst>
              <a:ext uri="{FF2B5EF4-FFF2-40B4-BE49-F238E27FC236}">
                <a16:creationId xmlns:a16="http://schemas.microsoft.com/office/drawing/2014/main" id="{D9FF6CEB-379B-AF44-B42B-8F75BD1313BB}"/>
              </a:ext>
            </a:extLst>
          </p:cNvPr>
          <p:cNvSpPr/>
          <p:nvPr/>
        </p:nvSpPr>
        <p:spPr>
          <a:xfrm>
            <a:off x="1360449" y="1224691"/>
            <a:ext cx="162487" cy="388720"/>
          </a:xfrm>
          <a:prstGeom prst="leftBracket">
            <a:avLst/>
          </a:prstGeom>
          <a:noFill/>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0" name="Left Bracket 49">
            <a:extLst>
              <a:ext uri="{FF2B5EF4-FFF2-40B4-BE49-F238E27FC236}">
                <a16:creationId xmlns:a16="http://schemas.microsoft.com/office/drawing/2014/main" id="{E45ADE0F-2322-7C42-BDD3-F2486D0FCCC1}"/>
              </a:ext>
            </a:extLst>
          </p:cNvPr>
          <p:cNvSpPr/>
          <p:nvPr/>
        </p:nvSpPr>
        <p:spPr>
          <a:xfrm>
            <a:off x="1385776" y="2053794"/>
            <a:ext cx="137160" cy="2356841"/>
          </a:xfrm>
          <a:prstGeom prst="leftBracket">
            <a:avLst/>
          </a:prstGeom>
          <a:noFill/>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4" name="TextBox 14">
            <a:extLst>
              <a:ext uri="{FF2B5EF4-FFF2-40B4-BE49-F238E27FC236}">
                <a16:creationId xmlns:a16="http://schemas.microsoft.com/office/drawing/2014/main" id="{D5744518-6566-6A41-926D-7FE58D2EB652}"/>
              </a:ext>
            </a:extLst>
          </p:cNvPr>
          <p:cNvSpPr txBox="1"/>
          <p:nvPr/>
        </p:nvSpPr>
        <p:spPr>
          <a:xfrm>
            <a:off x="2009330" y="2150104"/>
            <a:ext cx="4039294" cy="369332"/>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solidFill>
                  <a:schemeClr val="bg1"/>
                </a:solidFill>
              </a:rPr>
              <a:t>Read Belief Consistent/Inconsistent Text</a:t>
            </a:r>
          </a:p>
        </p:txBody>
      </p:sp>
      <p:sp>
        <p:nvSpPr>
          <p:cNvPr id="55" name="TextBox 15">
            <a:extLst>
              <a:ext uri="{FF2B5EF4-FFF2-40B4-BE49-F238E27FC236}">
                <a16:creationId xmlns:a16="http://schemas.microsoft.com/office/drawing/2014/main" id="{8BA62443-AF29-3043-9E92-F195576558CE}"/>
              </a:ext>
            </a:extLst>
          </p:cNvPr>
          <p:cNvSpPr txBox="1"/>
          <p:nvPr/>
        </p:nvSpPr>
        <p:spPr>
          <a:xfrm>
            <a:off x="2963806" y="1244079"/>
            <a:ext cx="2130343" cy="369332"/>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solidFill>
                  <a:schemeClr val="bg1"/>
                </a:solidFill>
              </a:rPr>
              <a:t>Report Initial Beliefs</a:t>
            </a:r>
          </a:p>
        </p:txBody>
      </p:sp>
      <p:sp>
        <p:nvSpPr>
          <p:cNvPr id="56" name="TextBox 16">
            <a:extLst>
              <a:ext uri="{FF2B5EF4-FFF2-40B4-BE49-F238E27FC236}">
                <a16:creationId xmlns:a16="http://schemas.microsoft.com/office/drawing/2014/main" id="{78FB16C1-183C-CE4F-BBFB-9E8F6B40F4A3}"/>
              </a:ext>
            </a:extLst>
          </p:cNvPr>
          <p:cNvSpPr txBox="1"/>
          <p:nvPr/>
        </p:nvSpPr>
        <p:spPr>
          <a:xfrm>
            <a:off x="2901513" y="3051394"/>
            <a:ext cx="2254928" cy="369332"/>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solidFill>
                  <a:schemeClr val="bg1"/>
                </a:solidFill>
              </a:rPr>
              <a:t>Report Current Belief</a:t>
            </a:r>
          </a:p>
        </p:txBody>
      </p:sp>
      <p:sp>
        <p:nvSpPr>
          <p:cNvPr id="57" name="TextBox 17">
            <a:extLst>
              <a:ext uri="{FF2B5EF4-FFF2-40B4-BE49-F238E27FC236}">
                <a16:creationId xmlns:a16="http://schemas.microsoft.com/office/drawing/2014/main" id="{12B8A490-4289-2B41-A94A-77045197BFB9}"/>
              </a:ext>
            </a:extLst>
          </p:cNvPr>
          <p:cNvSpPr txBox="1"/>
          <p:nvPr/>
        </p:nvSpPr>
        <p:spPr>
          <a:xfrm>
            <a:off x="3269030" y="3967810"/>
            <a:ext cx="1519895" cy="369332"/>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solidFill>
                  <a:schemeClr val="bg1"/>
                </a:solidFill>
              </a:rPr>
              <a:t>Write Essay</a:t>
            </a:r>
          </a:p>
        </p:txBody>
      </p:sp>
      <p:sp>
        <p:nvSpPr>
          <p:cNvPr id="58" name="Down Arrow 57">
            <a:extLst>
              <a:ext uri="{FF2B5EF4-FFF2-40B4-BE49-F238E27FC236}">
                <a16:creationId xmlns:a16="http://schemas.microsoft.com/office/drawing/2014/main" id="{0CFB07FD-1215-704D-A838-ADCDF0AE9DC6}"/>
              </a:ext>
            </a:extLst>
          </p:cNvPr>
          <p:cNvSpPr>
            <a:spLocks/>
          </p:cNvSpPr>
          <p:nvPr/>
        </p:nvSpPr>
        <p:spPr>
          <a:xfrm>
            <a:off x="3960397" y="1649937"/>
            <a:ext cx="137160" cy="457200"/>
          </a:xfrm>
          <a:prstGeom prst="downArrow">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61" name="Down Arrow 60">
            <a:extLst>
              <a:ext uri="{FF2B5EF4-FFF2-40B4-BE49-F238E27FC236}">
                <a16:creationId xmlns:a16="http://schemas.microsoft.com/office/drawing/2014/main" id="{DF3D4DB5-2885-8844-9600-0FC69B7B0BA9}"/>
              </a:ext>
            </a:extLst>
          </p:cNvPr>
          <p:cNvSpPr>
            <a:spLocks/>
          </p:cNvSpPr>
          <p:nvPr/>
        </p:nvSpPr>
        <p:spPr>
          <a:xfrm>
            <a:off x="3961274" y="3464204"/>
            <a:ext cx="135407" cy="457200"/>
          </a:xfrm>
          <a:prstGeom prst="downArrow">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62" name="Down Arrow 61">
            <a:extLst>
              <a:ext uri="{FF2B5EF4-FFF2-40B4-BE49-F238E27FC236}">
                <a16:creationId xmlns:a16="http://schemas.microsoft.com/office/drawing/2014/main" id="{8E0F1F56-62C9-2E4D-B3A0-746927C78860}"/>
              </a:ext>
            </a:extLst>
          </p:cNvPr>
          <p:cNvSpPr>
            <a:spLocks/>
          </p:cNvSpPr>
          <p:nvPr/>
        </p:nvSpPr>
        <p:spPr>
          <a:xfrm>
            <a:off x="3960478" y="2561107"/>
            <a:ext cx="136998" cy="457200"/>
          </a:xfrm>
          <a:prstGeom prst="downArrow">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Tree>
    <p:extLst>
      <p:ext uri="{BB962C8B-B14F-4D97-AF65-F5344CB8AC3E}">
        <p14:creationId xmlns:p14="http://schemas.microsoft.com/office/powerpoint/2010/main" val="32705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 y="914400"/>
            <a:ext cx="8915400" cy="4948621"/>
          </a:xfrm>
        </p:spPr>
        <p:txBody>
          <a:bodyPr vert="horz" lIns="91440" tIns="45720" rIns="91440" bIns="45720" rtlCol="0" anchor="t">
            <a:noAutofit/>
          </a:bodyPr>
          <a:lstStyle/>
          <a:p>
            <a:pPr marL="0" indent="0">
              <a:buNone/>
            </a:pPr>
            <a:r>
              <a:rPr lang="en-US" sz="2000" u="sng" dirty="0">
                <a:ea typeface="+mn-lt"/>
                <a:cs typeface="Arial" panose="020B0604020202020204" pitchFamily="34" charset="0"/>
              </a:rPr>
              <a:t>Argument schema – Knowledge about what components are included in an argument</a:t>
            </a:r>
          </a:p>
          <a:p>
            <a:r>
              <a:rPr lang="en-US" sz="2000" dirty="0">
                <a:cs typeface="Arial" panose="020B0604020202020204" pitchFamily="34" charset="0"/>
              </a:rPr>
              <a:t>Components: </a:t>
            </a:r>
            <a:r>
              <a:rPr lang="en-US" sz="2000" b="1" dirty="0">
                <a:cs typeface="Arial" panose="020B0604020202020204" pitchFamily="34" charset="0"/>
              </a:rPr>
              <a:t>claim</a:t>
            </a:r>
            <a:r>
              <a:rPr lang="en-US" sz="2000" dirty="0">
                <a:cs typeface="Arial" panose="020B0604020202020204" pitchFamily="34" charset="0"/>
              </a:rPr>
              <a:t>, </a:t>
            </a:r>
            <a:r>
              <a:rPr lang="en-US" sz="2000" b="1" dirty="0">
                <a:cs typeface="Arial" panose="020B0604020202020204" pitchFamily="34" charset="0"/>
              </a:rPr>
              <a:t>supporting reasons</a:t>
            </a:r>
            <a:r>
              <a:rPr lang="en-US" sz="2000" dirty="0">
                <a:cs typeface="Arial" panose="020B0604020202020204" pitchFamily="34" charset="0"/>
              </a:rPr>
              <a:t>, </a:t>
            </a:r>
            <a:r>
              <a:rPr lang="en-US" sz="2000" b="1" dirty="0">
                <a:cs typeface="Arial" panose="020B0604020202020204" pitchFamily="34" charset="0"/>
              </a:rPr>
              <a:t>counterarguments, </a:t>
            </a:r>
            <a:r>
              <a:rPr lang="en-US" sz="2000" dirty="0">
                <a:cs typeface="Arial" panose="020B0604020202020204" pitchFamily="34" charset="0"/>
              </a:rPr>
              <a:t>and</a:t>
            </a:r>
            <a:r>
              <a:rPr lang="en-US" sz="2000" b="1" dirty="0">
                <a:cs typeface="Arial" panose="020B0604020202020204" pitchFamily="34" charset="0"/>
              </a:rPr>
              <a:t> rebuttals </a:t>
            </a:r>
            <a:r>
              <a:rPr lang="en-US" sz="1600" dirty="0">
                <a:cs typeface="Arial" panose="020B0604020202020204" pitchFamily="34" charset="0"/>
              </a:rPr>
              <a:t>(C. Wolfe et al., 2009; Voss &amp; Means, 1991)</a:t>
            </a:r>
          </a:p>
          <a:p>
            <a:r>
              <a:rPr lang="en-US" sz="2000" dirty="0">
                <a:cs typeface="Arial" panose="020B0604020202020204" pitchFamily="34" charset="0"/>
              </a:rPr>
              <a:t>Claim has “slots” for </a:t>
            </a:r>
            <a:r>
              <a:rPr lang="en-US" sz="2000" b="1" dirty="0">
                <a:cs typeface="Arial" panose="020B0604020202020204" pitchFamily="34" charset="0"/>
              </a:rPr>
              <a:t>theme</a:t>
            </a:r>
            <a:r>
              <a:rPr lang="en-US" sz="2000" dirty="0">
                <a:cs typeface="Arial" panose="020B0604020202020204" pitchFamily="34" charset="0"/>
              </a:rPr>
              <a:t>, </a:t>
            </a:r>
            <a:r>
              <a:rPr lang="en-US" sz="2000" b="1" dirty="0">
                <a:cs typeface="Arial" panose="020B0604020202020204" pitchFamily="34" charset="0"/>
              </a:rPr>
              <a:t>side</a:t>
            </a:r>
            <a:r>
              <a:rPr lang="en-US" sz="2000" dirty="0">
                <a:cs typeface="Arial" panose="020B0604020202020204" pitchFamily="34" charset="0"/>
              </a:rPr>
              <a:t>, and </a:t>
            </a:r>
            <a:r>
              <a:rPr lang="en-US" sz="2000" b="1" dirty="0">
                <a:cs typeface="Arial" panose="020B0604020202020204" pitchFamily="34" charset="0"/>
              </a:rPr>
              <a:t>predicate</a:t>
            </a:r>
            <a:r>
              <a:rPr lang="en-US" sz="2000" dirty="0">
                <a:cs typeface="Arial" panose="020B0604020202020204" pitchFamily="34" charset="0"/>
              </a:rPr>
              <a:t> </a:t>
            </a:r>
            <a:r>
              <a:rPr lang="en-US" sz="1600" dirty="0">
                <a:cs typeface="Arial" panose="020B0604020202020204" pitchFamily="34" charset="0"/>
              </a:rPr>
              <a:t>(Britt et al., 2008; C. Wolfe et al., 2009)</a:t>
            </a:r>
          </a:p>
          <a:p>
            <a:r>
              <a:rPr lang="en-US" sz="2000" dirty="0">
                <a:cs typeface="Arial" panose="020B0604020202020204" pitchFamily="34" charset="0"/>
              </a:rPr>
              <a:t>Individual variation in schema / essay quality </a:t>
            </a:r>
            <a:r>
              <a:rPr lang="en-US" sz="1600" dirty="0">
                <a:cs typeface="Arial" panose="020B0604020202020204" pitchFamily="34" charset="0"/>
              </a:rPr>
              <a:t>(C. Wolfe, 2012)</a:t>
            </a:r>
          </a:p>
          <a:p>
            <a:pPr marL="0" indent="0">
              <a:buNone/>
            </a:pPr>
            <a:r>
              <a:rPr lang="en-US" sz="2000" u="sng" dirty="0">
                <a:cs typeface="Arial" panose="020B0604020202020204" pitchFamily="34" charset="0"/>
              </a:rPr>
              <a:t>Prior attitudes or beliefs</a:t>
            </a:r>
          </a:p>
          <a:p>
            <a:r>
              <a:rPr lang="en-US" sz="2000" dirty="0">
                <a:cs typeface="Arial" panose="020B0604020202020204" pitchFamily="34" charset="0"/>
              </a:rPr>
              <a:t>May influence selection of information included in argumentative essay</a:t>
            </a:r>
          </a:p>
          <a:p>
            <a:r>
              <a:rPr lang="en-US" sz="2000" dirty="0">
                <a:cs typeface="Arial" panose="020B0604020202020204" pitchFamily="34" charset="0"/>
              </a:rPr>
              <a:t>Argument schema “activates knowledge, attitudes, and beliefs relevant to the theme” </a:t>
            </a:r>
            <a:r>
              <a:rPr lang="en-US" sz="1600" dirty="0">
                <a:cs typeface="Arial" panose="020B0604020202020204" pitchFamily="34" charset="0"/>
              </a:rPr>
              <a:t>(C. Wolfe, 2012)</a:t>
            </a:r>
          </a:p>
          <a:p>
            <a:r>
              <a:rPr lang="en-US" sz="2000" dirty="0">
                <a:cs typeface="Arial" panose="020B0604020202020204" pitchFamily="34" charset="0"/>
              </a:rPr>
              <a:t>Beliefs and attitudes are constructed by salient information at the time of report</a:t>
            </a:r>
          </a:p>
          <a:p>
            <a:pPr lvl="1"/>
            <a:r>
              <a:rPr lang="en-US" sz="1600" dirty="0">
                <a:cs typeface="Arial" panose="020B0604020202020204" pitchFamily="34" charset="0"/>
              </a:rPr>
              <a:t>Information recently read (Anglin, 2019; M. Wolfe &amp; Williams, 2018)</a:t>
            </a:r>
          </a:p>
          <a:p>
            <a:r>
              <a:rPr lang="en-US" sz="2000" dirty="0">
                <a:cs typeface="Arial" panose="020B0604020202020204" pitchFamily="34" charset="0"/>
              </a:rPr>
              <a:t>Contributes to “side” of argument schema</a:t>
            </a:r>
          </a:p>
          <a:p>
            <a:pPr lvl="1"/>
            <a:r>
              <a:rPr lang="en-US" sz="1600" dirty="0">
                <a:cs typeface="Arial" panose="020B0604020202020204" pitchFamily="34" charset="0"/>
              </a:rPr>
              <a:t>Students with more polarized beliefs write more biased essays (Van </a:t>
            </a:r>
            <a:r>
              <a:rPr lang="en-US" sz="1600" dirty="0" err="1">
                <a:cs typeface="Arial" panose="020B0604020202020204" pitchFamily="34" charset="0"/>
              </a:rPr>
              <a:t>Strien</a:t>
            </a:r>
            <a:r>
              <a:rPr lang="en-US" sz="1600" dirty="0">
                <a:cs typeface="Arial" panose="020B0604020202020204" pitchFamily="34" charset="0"/>
              </a:rPr>
              <a:t> et al., 2014)</a:t>
            </a:r>
          </a:p>
          <a:p>
            <a:r>
              <a:rPr lang="en-US" sz="2000" dirty="0"/>
              <a:t>Influences evaluation of evidence and argument quality </a:t>
            </a:r>
            <a:r>
              <a:rPr lang="en-US" sz="1600" dirty="0"/>
              <a:t>(</a:t>
            </a:r>
            <a:r>
              <a:rPr lang="en-US" sz="1600" dirty="0" err="1"/>
              <a:t>Kahne</a:t>
            </a:r>
            <a:r>
              <a:rPr lang="en-US" sz="1600" dirty="0"/>
              <a:t> &amp; Bowyer, 2017; C. Wolfe et al., 2009; M. Wolfe &amp; Williams, 2018)</a:t>
            </a:r>
            <a:endParaRPr lang="en-US" sz="1600" dirty="0">
              <a:cs typeface="Arial" panose="020B0604020202020204" pitchFamily="34" charset="0"/>
            </a:endParaRPr>
          </a:p>
        </p:txBody>
      </p:sp>
      <p:sp>
        <p:nvSpPr>
          <p:cNvPr id="2" name="Title 1"/>
          <p:cNvSpPr>
            <a:spLocks noGrp="1"/>
          </p:cNvSpPr>
          <p:nvPr>
            <p:ph type="title"/>
          </p:nvPr>
        </p:nvSpPr>
        <p:spPr>
          <a:xfrm>
            <a:off x="228600" y="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Multiple Factors Determine Essay Content</a:t>
            </a:r>
          </a:p>
        </p:txBody>
      </p:sp>
    </p:spTree>
    <p:extLst>
      <p:ext uri="{BB962C8B-B14F-4D97-AF65-F5344CB8AC3E}">
        <p14:creationId xmlns:p14="http://schemas.microsoft.com/office/powerpoint/2010/main" val="288088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7" y="5513571"/>
            <a:ext cx="8686800" cy="402856"/>
          </a:xfrm>
        </p:spPr>
        <p:txBody>
          <a:bodyPr>
            <a:normAutofit/>
          </a:bodyPr>
          <a:lstStyle/>
          <a:p>
            <a:pPr marL="0" indent="0">
              <a:buNone/>
            </a:pPr>
            <a:r>
              <a:rPr lang="en-US" sz="1600" dirty="0"/>
              <a:t>Positive values indicate change to less extreme beliefs.</a:t>
            </a:r>
          </a:p>
        </p:txBody>
      </p:sp>
      <p:sp>
        <p:nvSpPr>
          <p:cNvPr id="2" name="Title 1"/>
          <p:cNvSpPr>
            <a:spLocks noGrp="1"/>
          </p:cNvSpPr>
          <p:nvPr>
            <p:ph type="title"/>
          </p:nvPr>
        </p:nvSpPr>
        <p:spPr>
          <a:xfrm>
            <a:off x="228600" y="228600"/>
            <a:ext cx="8686800" cy="914400"/>
          </a:xfrm>
          <a:ln>
            <a:noFill/>
          </a:ln>
        </p:spPr>
        <p:txBody>
          <a:bodyPr>
            <a:noAutofit/>
          </a:bodyPr>
          <a:lstStyle/>
          <a:p>
            <a:r>
              <a:rPr lang="en-US" sz="3200" b="1" dirty="0">
                <a:latin typeface="Times New Roman" panose="02020603050405020304" pitchFamily="18" charset="0"/>
                <a:cs typeface="Times New Roman" panose="02020603050405020304" pitchFamily="18" charset="0"/>
              </a:rPr>
              <a:t>Predicting Essay Characteristics as a Function of Belief Change</a:t>
            </a:r>
          </a:p>
        </p:txBody>
      </p:sp>
      <p:pic>
        <p:nvPicPr>
          <p:cNvPr id="6" name="Picture 5" descr="Table&#10;&#10;Description automatically generated">
            <a:extLst>
              <a:ext uri="{FF2B5EF4-FFF2-40B4-BE49-F238E27FC236}">
                <a16:creationId xmlns:a16="http://schemas.microsoft.com/office/drawing/2014/main" id="{B4D23051-0757-4C0D-5B23-266E7E197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52" y="1255567"/>
            <a:ext cx="8692045" cy="4145437"/>
          </a:xfrm>
          <a:prstGeom prst="rect">
            <a:avLst/>
          </a:prstGeom>
        </p:spPr>
      </p:pic>
    </p:spTree>
    <p:extLst>
      <p:ext uri="{BB962C8B-B14F-4D97-AF65-F5344CB8AC3E}">
        <p14:creationId xmlns:p14="http://schemas.microsoft.com/office/powerpoint/2010/main" val="256760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599" y="1143000"/>
            <a:ext cx="8686800" cy="4754880"/>
          </a:xfrm>
        </p:spPr>
        <p:txBody>
          <a:bodyPr>
            <a:normAutofit/>
          </a:bodyPr>
          <a:lstStyle/>
          <a:p>
            <a:r>
              <a:rPr lang="en-US" sz="2400" dirty="0">
                <a:cs typeface="Arial" panose="020B0604020202020204" pitchFamily="34" charset="0"/>
              </a:rPr>
              <a:t>Do argumentative essay contents change after reading a belief consistent vs. inconsistent text? </a:t>
            </a:r>
          </a:p>
          <a:p>
            <a:pPr marL="0" indent="0">
              <a:buNone/>
            </a:pPr>
            <a:endParaRPr lang="en-US" sz="2400" dirty="0">
              <a:cs typeface="Arial" panose="020B0604020202020204" pitchFamily="34" charset="0"/>
            </a:endParaRPr>
          </a:p>
          <a:p>
            <a:r>
              <a:rPr lang="en-US" sz="2400" dirty="0">
                <a:cs typeface="Arial" panose="020B0604020202020204" pitchFamily="34" charset="0"/>
              </a:rPr>
              <a:t>After reading a belief inconsistent text, variation in belief change may emerge. Is essay content associated with belief change?</a:t>
            </a:r>
          </a:p>
        </p:txBody>
      </p:sp>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Research Questions</a:t>
            </a:r>
          </a:p>
        </p:txBody>
      </p:sp>
    </p:spTree>
    <p:extLst>
      <p:ext uri="{BB962C8B-B14F-4D97-AF65-F5344CB8AC3E}">
        <p14:creationId xmlns:p14="http://schemas.microsoft.com/office/powerpoint/2010/main" val="108120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panose="02020603050405020304" pitchFamily="18" charset="0"/>
                <a:cs typeface="Times New Roman" panose="02020603050405020304" pitchFamily="18" charset="0"/>
              </a:rPr>
              <a:t>Methods</a:t>
            </a:r>
          </a:p>
        </p:txBody>
      </p:sp>
      <p:sp>
        <p:nvSpPr>
          <p:cNvPr id="6" name="Content Placeholder 2">
            <a:extLst>
              <a:ext uri="{FF2B5EF4-FFF2-40B4-BE49-F238E27FC236}">
                <a16:creationId xmlns:a16="http://schemas.microsoft.com/office/drawing/2014/main" id="{F2D188E2-FC3C-6E97-7861-519A74A336D0}"/>
              </a:ext>
            </a:extLst>
          </p:cNvPr>
          <p:cNvSpPr txBox="1">
            <a:spLocks/>
          </p:cNvSpPr>
          <p:nvPr/>
        </p:nvSpPr>
        <p:spPr>
          <a:xfrm>
            <a:off x="228600" y="1143000"/>
            <a:ext cx="8341359" cy="363800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marL="342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1pPr>
            <a:lvl2pPr marL="778668" marR="0" indent="-321468"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2pPr>
            <a:lvl3pPr marL="1208314" marR="0" indent="-293914"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3pPr>
            <a:lvl4pPr marL="1714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4pPr>
            <a:lvl5pPr marL="21717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Times"/>
                <a:ea typeface="Times"/>
                <a:cs typeface="Times"/>
                <a:sym typeface="Times"/>
              </a:defRPr>
            </a:lvl5pPr>
            <a:lvl6pPr marL="26289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100000"/>
              <a:buFontTx/>
              <a:buChar char=""/>
              <a:tabLst/>
              <a:defRPr sz="1800" b="0" i="0" u="none" strike="noStrike" cap="none" spc="0" baseline="0">
                <a:ln>
                  <a:noFill/>
                </a:ln>
                <a:solidFill>
                  <a:srgbClr val="404040"/>
                </a:solidFill>
                <a:uFillTx/>
                <a:latin typeface="Century Gothic"/>
                <a:ea typeface="Century Gothic"/>
                <a:cs typeface="Century Gothic"/>
                <a:sym typeface="Century Gothic"/>
              </a:defRPr>
            </a:lvl9pPr>
          </a:lstStyle>
          <a:p>
            <a:pPr marL="444500" marR="0" lvl="0" indent="-428625" algn="l" defTabSz="457200" rtl="0" eaLnBrk="1" fontAlgn="auto" latinLnBrk="0" hangingPunct="1">
              <a:lnSpc>
                <a:spcPct val="100000"/>
              </a:lnSpc>
              <a:spcBef>
                <a:spcPts val="1000"/>
              </a:spcBef>
              <a:spcAft>
                <a:spcPts val="0"/>
              </a:spcAft>
              <a:buClr>
                <a:srgbClr val="A53010"/>
              </a:buClr>
              <a:buSzTx/>
              <a:buFont typeface="Wingdings 3"/>
              <a:buNone/>
              <a:tabLst/>
              <a:defRPr sz="2800">
                <a:solidFill>
                  <a:srgbClr val="000000"/>
                </a:solidFill>
              </a:defRPr>
            </a:pPr>
            <a:r>
              <a:rPr kumimoji="0" lang="en-US" sz="2000" u="none" strike="noStrike" kern="0" cap="none" spc="0" normalizeH="0" baseline="0" noProof="0" dirty="0">
                <a:ln>
                  <a:noFill/>
                </a:ln>
                <a:solidFill>
                  <a:srgbClr val="000000"/>
                </a:solidFill>
                <a:effectLst/>
                <a:uLnTx/>
                <a:uFillTx/>
                <a:latin typeface="+mn-lt"/>
                <a:cs typeface="Arial" panose="020B0604020202020204" pitchFamily="34" charset="0"/>
                <a:sym typeface="Times"/>
              </a:rPr>
              <a:t>Subjects: N = 320 undergraduates</a:t>
            </a:r>
          </a:p>
          <a:p>
            <a:pPr marL="458787" indent="-458787">
              <a:buSzTx/>
              <a:buFont typeface="Wingdings 3"/>
              <a:buNone/>
              <a:defRPr sz="2800">
                <a:solidFill>
                  <a:srgbClr val="000000"/>
                </a:solidFill>
              </a:defRPr>
            </a:pPr>
            <a:r>
              <a:rPr lang="en-US" sz="2000" dirty="0">
                <a:latin typeface="+mn-lt"/>
                <a:cs typeface="Arial" panose="020B0604020202020204" pitchFamily="34" charset="0"/>
              </a:rPr>
              <a:t>Initial beliefs: On-line prescreening  </a:t>
            </a:r>
          </a:p>
          <a:p>
            <a:pPr marL="458787" indent="-458787">
              <a:buSzTx/>
              <a:buFont typeface="Wingdings 3"/>
              <a:buNone/>
              <a:defRPr sz="2800">
                <a:solidFill>
                  <a:srgbClr val="000000"/>
                </a:solidFill>
              </a:defRPr>
            </a:pPr>
            <a:r>
              <a:rPr lang="en-US" sz="2000" dirty="0">
                <a:latin typeface="+mn-lt"/>
                <a:cs typeface="Arial" panose="020B0604020202020204" pitchFamily="34" charset="0"/>
              </a:rPr>
              <a:t> “</a:t>
            </a:r>
            <a:r>
              <a:rPr lang="en-US" sz="1800" dirty="0">
                <a:effectLst/>
                <a:latin typeface="+mn-lt"/>
                <a:ea typeface="Arial Unicode MS"/>
                <a:cs typeface="Arial" panose="020B0604020202020204" pitchFamily="34" charset="0"/>
              </a:rPr>
              <a:t>To what extent do you believe that increased gun control will reduce gun violence in the United States?” </a:t>
            </a:r>
            <a:r>
              <a:rPr lang="en-US" sz="2000" dirty="0">
                <a:latin typeface="+mn-lt"/>
                <a:cs typeface="Arial" panose="020B0604020202020204" pitchFamily="34" charset="0"/>
              </a:rPr>
              <a:t>(9-point scale)</a:t>
            </a:r>
          </a:p>
          <a:p>
            <a:pPr marL="458787" indent="-458787">
              <a:buSzTx/>
              <a:buFont typeface="Wingdings 3"/>
              <a:buNone/>
              <a:defRPr sz="2800">
                <a:solidFill>
                  <a:srgbClr val="000000"/>
                </a:solidFill>
              </a:defRPr>
            </a:pPr>
            <a:r>
              <a:rPr lang="en-US" sz="2000" dirty="0">
                <a:latin typeface="+mn-lt"/>
                <a:cs typeface="Arial" panose="020B0604020202020204" pitchFamily="34" charset="0"/>
              </a:rPr>
              <a:t>	- Believers and disbelievers invited to participate</a:t>
            </a:r>
          </a:p>
        </p:txBody>
      </p:sp>
      <p:pic>
        <p:nvPicPr>
          <p:cNvPr id="7" name="Picture 6" descr="Chart, box and whisker chart&#10;&#10;Description automatically generated">
            <a:extLst>
              <a:ext uri="{FF2B5EF4-FFF2-40B4-BE49-F238E27FC236}">
                <a16:creationId xmlns:a16="http://schemas.microsoft.com/office/drawing/2014/main" id="{DC42237E-7E85-21A2-B9D3-C11E069E3685}"/>
              </a:ext>
            </a:extLst>
          </p:cNvPr>
          <p:cNvPicPr>
            <a:picLocks noChangeAspect="1"/>
          </p:cNvPicPr>
          <p:nvPr/>
        </p:nvPicPr>
        <p:blipFill>
          <a:blip r:embed="rId3"/>
          <a:stretch>
            <a:fillRect/>
          </a:stretch>
        </p:blipFill>
        <p:spPr>
          <a:xfrm>
            <a:off x="1120233" y="3429000"/>
            <a:ext cx="6903534" cy="1463602"/>
          </a:xfrm>
          <a:prstGeom prst="rect">
            <a:avLst/>
          </a:prstGeom>
        </p:spPr>
      </p:pic>
      <p:sp>
        <p:nvSpPr>
          <p:cNvPr id="8" name="TextBox 7">
            <a:extLst>
              <a:ext uri="{FF2B5EF4-FFF2-40B4-BE49-F238E27FC236}">
                <a16:creationId xmlns:a16="http://schemas.microsoft.com/office/drawing/2014/main" id="{2E4E477D-0CB8-55CC-0B02-72F99D457F22}"/>
              </a:ext>
            </a:extLst>
          </p:cNvPr>
          <p:cNvSpPr txBox="1"/>
          <p:nvPr/>
        </p:nvSpPr>
        <p:spPr>
          <a:xfrm>
            <a:off x="6004137" y="4968461"/>
            <a:ext cx="1294068" cy="338554"/>
          </a:xfrm>
          <a:prstGeom prst="rect">
            <a:avLst/>
          </a:prstGeom>
          <a:noFill/>
        </p:spPr>
        <p:txBody>
          <a:bodyPr wrap="square" rtlCol="0">
            <a:spAutoFit/>
          </a:bodyPr>
          <a:lstStyle/>
          <a:p>
            <a:pPr algn="ctr"/>
            <a:r>
              <a:rPr lang="en-US" sz="1600" dirty="0">
                <a:cs typeface="Arial" panose="020B0604020202020204" pitchFamily="34" charset="0"/>
              </a:rPr>
              <a:t>Believers</a:t>
            </a:r>
          </a:p>
        </p:txBody>
      </p:sp>
      <p:sp>
        <p:nvSpPr>
          <p:cNvPr id="9" name="TextBox 8">
            <a:extLst>
              <a:ext uri="{FF2B5EF4-FFF2-40B4-BE49-F238E27FC236}">
                <a16:creationId xmlns:a16="http://schemas.microsoft.com/office/drawing/2014/main" id="{D6791C64-9487-441C-6884-F66BB95C06EF}"/>
              </a:ext>
            </a:extLst>
          </p:cNvPr>
          <p:cNvSpPr txBox="1"/>
          <p:nvPr/>
        </p:nvSpPr>
        <p:spPr>
          <a:xfrm>
            <a:off x="2005654" y="4968461"/>
            <a:ext cx="1385051" cy="338554"/>
          </a:xfrm>
          <a:prstGeom prst="rect">
            <a:avLst/>
          </a:prstGeom>
          <a:noFill/>
        </p:spPr>
        <p:txBody>
          <a:bodyPr wrap="square" rtlCol="0">
            <a:spAutoFit/>
          </a:bodyPr>
          <a:lstStyle/>
          <a:p>
            <a:pPr algn="ctr"/>
            <a:r>
              <a:rPr lang="en-US" sz="1600" dirty="0">
                <a:cs typeface="Arial" panose="020B0604020202020204" pitchFamily="34" charset="0"/>
              </a:rPr>
              <a:t>Disbelievers</a:t>
            </a:r>
          </a:p>
        </p:txBody>
      </p:sp>
      <p:sp>
        <p:nvSpPr>
          <p:cNvPr id="10" name="TextBox 9">
            <a:extLst>
              <a:ext uri="{FF2B5EF4-FFF2-40B4-BE49-F238E27FC236}">
                <a16:creationId xmlns:a16="http://schemas.microsoft.com/office/drawing/2014/main" id="{18F4ED9B-E3EC-2ECC-1970-2A33BD442D7A}"/>
              </a:ext>
            </a:extLst>
          </p:cNvPr>
          <p:cNvSpPr txBox="1"/>
          <p:nvPr/>
        </p:nvSpPr>
        <p:spPr>
          <a:xfrm>
            <a:off x="3390705" y="4968461"/>
            <a:ext cx="2582108" cy="338554"/>
          </a:xfrm>
          <a:prstGeom prst="rect">
            <a:avLst/>
          </a:prstGeom>
          <a:noFill/>
        </p:spPr>
        <p:txBody>
          <a:bodyPr wrap="square" rtlCol="0">
            <a:spAutoFit/>
          </a:bodyPr>
          <a:lstStyle/>
          <a:p>
            <a:pPr algn="ctr"/>
            <a:r>
              <a:rPr lang="en-US" sz="1600" dirty="0">
                <a:cs typeface="Arial" panose="020B0604020202020204" pitchFamily="34" charset="0"/>
              </a:rPr>
              <a:t>Not invited to participate</a:t>
            </a:r>
          </a:p>
        </p:txBody>
      </p:sp>
      <p:cxnSp>
        <p:nvCxnSpPr>
          <p:cNvPr id="11" name="Straight Connector 10">
            <a:extLst>
              <a:ext uri="{FF2B5EF4-FFF2-40B4-BE49-F238E27FC236}">
                <a16:creationId xmlns:a16="http://schemas.microsoft.com/office/drawing/2014/main" id="{71E75310-7E9F-5D5A-68C1-AE1E9AF3DEA7}"/>
              </a:ext>
            </a:extLst>
          </p:cNvPr>
          <p:cNvCxnSpPr>
            <a:cxnSpLocks/>
          </p:cNvCxnSpPr>
          <p:nvPr/>
        </p:nvCxnSpPr>
        <p:spPr>
          <a:xfrm>
            <a:off x="2069348" y="4956691"/>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3EF1309-02B5-5B72-56EA-78EB234A0BE9}"/>
              </a:ext>
            </a:extLst>
          </p:cNvPr>
          <p:cNvCxnSpPr>
            <a:cxnSpLocks/>
          </p:cNvCxnSpPr>
          <p:nvPr/>
        </p:nvCxnSpPr>
        <p:spPr>
          <a:xfrm>
            <a:off x="3363416" y="4956691"/>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C2B8E3B-EB0B-EF47-239D-7B654857AD34}"/>
              </a:ext>
            </a:extLst>
          </p:cNvPr>
          <p:cNvCxnSpPr>
            <a:cxnSpLocks/>
          </p:cNvCxnSpPr>
          <p:nvPr/>
        </p:nvCxnSpPr>
        <p:spPr>
          <a:xfrm>
            <a:off x="7298205" y="4956691"/>
            <a:ext cx="0" cy="422681"/>
          </a:xfrm>
          <a:prstGeom prst="line">
            <a:avLst/>
          </a:prstGeom>
          <a:ln w="3175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80A4E40-0354-D49A-2DAC-D1300B80953E}"/>
              </a:ext>
            </a:extLst>
          </p:cNvPr>
          <p:cNvCxnSpPr>
            <a:cxnSpLocks/>
          </p:cNvCxnSpPr>
          <p:nvPr/>
        </p:nvCxnSpPr>
        <p:spPr>
          <a:xfrm>
            <a:off x="6004137" y="4956691"/>
            <a:ext cx="0" cy="422681"/>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903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Methods</a:t>
            </a:r>
          </a:p>
        </p:txBody>
      </p:sp>
      <p:grpSp>
        <p:nvGrpSpPr>
          <p:cNvPr id="6" name="Group 4">
            <a:extLst>
              <a:ext uri="{FF2B5EF4-FFF2-40B4-BE49-F238E27FC236}">
                <a16:creationId xmlns:a16="http://schemas.microsoft.com/office/drawing/2014/main" id="{04E5A46C-8CAA-31EB-875C-559728D11015}"/>
              </a:ext>
            </a:extLst>
          </p:cNvPr>
          <p:cNvGrpSpPr/>
          <p:nvPr/>
        </p:nvGrpSpPr>
        <p:grpSpPr>
          <a:xfrm>
            <a:off x="182880" y="1273279"/>
            <a:ext cx="5245565" cy="3517328"/>
            <a:chOff x="775584" y="30319"/>
            <a:chExt cx="4262237" cy="2988884"/>
          </a:xfrm>
        </p:grpSpPr>
        <p:sp>
          <p:nvSpPr>
            <p:cNvPr id="7" name="Text Box 4">
              <a:extLst>
                <a:ext uri="{FF2B5EF4-FFF2-40B4-BE49-F238E27FC236}">
                  <a16:creationId xmlns:a16="http://schemas.microsoft.com/office/drawing/2014/main" id="{CB476521-3A9F-3289-D216-97C7E97C8A06}"/>
                </a:ext>
              </a:extLst>
            </p:cNvPr>
            <p:cNvSpPr txBox="1"/>
            <p:nvPr/>
          </p:nvSpPr>
          <p:spPr>
            <a:xfrm>
              <a:off x="2519426" y="30319"/>
              <a:ext cx="2166167"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200">
                  <a:latin typeface="Times"/>
                  <a:ea typeface="Times"/>
                  <a:cs typeface="Times"/>
                  <a:sym typeface="Times"/>
                </a:defRPr>
              </a:lvl1pPr>
            </a:lstStyle>
            <a:p>
              <a:r>
                <a:rPr lang="en-US" sz="2000" dirty="0">
                  <a:latin typeface="+mn-lt"/>
                  <a:cs typeface="Arial" panose="020B0604020202020204" pitchFamily="34" charset="0"/>
                </a:rPr>
                <a:t>Initial</a:t>
              </a:r>
              <a:r>
                <a:rPr sz="2000" dirty="0">
                  <a:latin typeface="+mn-lt"/>
                  <a:cs typeface="Arial" panose="020B0604020202020204" pitchFamily="34" charset="0"/>
                </a:rPr>
                <a:t> </a:t>
              </a:r>
              <a:r>
                <a:rPr lang="en-US" sz="2000" dirty="0">
                  <a:latin typeface="+mn-lt"/>
                  <a:cs typeface="Arial" panose="020B0604020202020204" pitchFamily="34" charset="0"/>
                </a:rPr>
                <a:t>gun control</a:t>
              </a:r>
              <a:r>
                <a:rPr sz="2000" dirty="0">
                  <a:latin typeface="+mn-lt"/>
                  <a:cs typeface="Arial" panose="020B0604020202020204" pitchFamily="34" charset="0"/>
                </a:rPr>
                <a:t> beliefs</a:t>
              </a:r>
            </a:p>
          </p:txBody>
        </p:sp>
        <p:sp>
          <p:nvSpPr>
            <p:cNvPr id="8" name="Text Box 5">
              <a:extLst>
                <a:ext uri="{FF2B5EF4-FFF2-40B4-BE49-F238E27FC236}">
                  <a16:creationId xmlns:a16="http://schemas.microsoft.com/office/drawing/2014/main" id="{AF16F04F-D7F7-AC83-A056-2964E2512F8C}"/>
                </a:ext>
              </a:extLst>
            </p:cNvPr>
            <p:cNvSpPr txBox="1"/>
            <p:nvPr/>
          </p:nvSpPr>
          <p:spPr>
            <a:xfrm>
              <a:off x="2419898" y="376196"/>
              <a:ext cx="779679"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sz="2000">
                  <a:latin typeface="+mn-lt"/>
                  <a:cs typeface="Arial" panose="020B0604020202020204" pitchFamily="34" charset="0"/>
                </a:rPr>
                <a:t>Believer</a:t>
              </a:r>
            </a:p>
          </p:txBody>
        </p:sp>
        <p:sp>
          <p:nvSpPr>
            <p:cNvPr id="9" name="Text Box 6">
              <a:extLst>
                <a:ext uri="{FF2B5EF4-FFF2-40B4-BE49-F238E27FC236}">
                  <a16:creationId xmlns:a16="http://schemas.microsoft.com/office/drawing/2014/main" id="{F9380380-3971-F326-6BA7-86872A071A41}"/>
                </a:ext>
              </a:extLst>
            </p:cNvPr>
            <p:cNvSpPr txBox="1"/>
            <p:nvPr/>
          </p:nvSpPr>
          <p:spPr>
            <a:xfrm>
              <a:off x="1186037" y="1174354"/>
              <a:ext cx="762900"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2000">
                  <a:cs typeface="Arial" panose="020B0604020202020204" pitchFamily="34" charset="0"/>
                </a:rPr>
                <a:t>Pro text</a:t>
              </a:r>
              <a:endParaRPr sz="2000">
                <a:solidFill>
                  <a:srgbClr val="FFF41E"/>
                </a:solidFill>
                <a:ea typeface="Comic Sans MS"/>
                <a:cs typeface="Arial" panose="020B0604020202020204" pitchFamily="34" charset="0"/>
                <a:sym typeface="Comic Sans MS"/>
              </a:endParaRPr>
            </a:p>
          </p:txBody>
        </p:sp>
        <p:sp>
          <p:nvSpPr>
            <p:cNvPr id="10" name="Text Box 7">
              <a:extLst>
                <a:ext uri="{FF2B5EF4-FFF2-40B4-BE49-F238E27FC236}">
                  <a16:creationId xmlns:a16="http://schemas.microsoft.com/office/drawing/2014/main" id="{3FE360C3-8C37-7544-A6BB-9A2E0BAB49B9}"/>
                </a:ext>
              </a:extLst>
            </p:cNvPr>
            <p:cNvSpPr txBox="1"/>
            <p:nvPr/>
          </p:nvSpPr>
          <p:spPr>
            <a:xfrm>
              <a:off x="775584" y="1523382"/>
              <a:ext cx="820905"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200">
                  <a:latin typeface="Times"/>
                  <a:ea typeface="Times"/>
                  <a:cs typeface="Times"/>
                  <a:sym typeface="Times"/>
                </a:defRPr>
              </a:lvl1pPr>
            </a:lstStyle>
            <a:p>
              <a:pPr algn="ctr"/>
              <a:r>
                <a:rPr sz="2000" dirty="0">
                  <a:latin typeface="+mn-lt"/>
                  <a:cs typeface="Arial" panose="020B0604020202020204" pitchFamily="34" charset="0"/>
                </a:rPr>
                <a:t>Text position</a:t>
              </a:r>
            </a:p>
          </p:txBody>
        </p:sp>
        <p:sp>
          <p:nvSpPr>
            <p:cNvPr id="11" name="Rectangle 9">
              <a:extLst>
                <a:ext uri="{FF2B5EF4-FFF2-40B4-BE49-F238E27FC236}">
                  <a16:creationId xmlns:a16="http://schemas.microsoft.com/office/drawing/2014/main" id="{C98A5A72-9557-D739-3D9C-B08CD45721FB}"/>
                </a:ext>
              </a:extLst>
            </p:cNvPr>
            <p:cNvSpPr/>
            <p:nvPr/>
          </p:nvSpPr>
          <p:spPr>
            <a:xfrm>
              <a:off x="2040623" y="768709"/>
              <a:ext cx="2997198" cy="2250493"/>
            </a:xfrm>
            <a:prstGeom prst="rect">
              <a:avLst/>
            </a:prstGeom>
            <a:noFill/>
            <a:ln w="19050" cap="flat">
              <a:solidFill>
                <a:srgbClr val="000000"/>
              </a:solidFill>
              <a:prstDash val="solid"/>
              <a:miter lim="800000"/>
            </a:ln>
            <a:effectLst/>
          </p:spPr>
          <p:txBody>
            <a:bodyPr wrap="square" lIns="45719" tIns="45719" rIns="45719" bIns="45719" numCol="1" anchor="ctr">
              <a:noAutofit/>
            </a:bodyPr>
            <a:lstStyle/>
            <a:p>
              <a:pPr>
                <a:defRPr sz="2200">
                  <a:latin typeface="Times"/>
                  <a:ea typeface="Times"/>
                  <a:cs typeface="Times"/>
                  <a:sym typeface="Times"/>
                </a:defRPr>
              </a:pPr>
              <a:endParaRPr sz="1800">
                <a:cs typeface="Arial" panose="020B0604020202020204" pitchFamily="34" charset="0"/>
              </a:endParaRPr>
            </a:p>
          </p:txBody>
        </p:sp>
        <p:sp>
          <p:nvSpPr>
            <p:cNvPr id="12" name="Line 9">
              <a:extLst>
                <a:ext uri="{FF2B5EF4-FFF2-40B4-BE49-F238E27FC236}">
                  <a16:creationId xmlns:a16="http://schemas.microsoft.com/office/drawing/2014/main" id="{001E6F93-5B26-DB50-1D52-1B0452CDCA27}"/>
                </a:ext>
              </a:extLst>
            </p:cNvPr>
            <p:cNvSpPr/>
            <p:nvPr/>
          </p:nvSpPr>
          <p:spPr>
            <a:xfrm>
              <a:off x="2040623" y="1881281"/>
              <a:ext cx="2997198" cy="12675"/>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cs typeface="Arial" panose="020B0604020202020204" pitchFamily="34" charset="0"/>
              </a:endParaRPr>
            </a:p>
          </p:txBody>
        </p:sp>
        <p:sp>
          <p:nvSpPr>
            <p:cNvPr id="13" name="Line 11">
              <a:extLst>
                <a:ext uri="{FF2B5EF4-FFF2-40B4-BE49-F238E27FC236}">
                  <a16:creationId xmlns:a16="http://schemas.microsoft.com/office/drawing/2014/main" id="{2B976294-202E-379E-4F50-34555DE1A3FE}"/>
                </a:ext>
              </a:extLst>
            </p:cNvPr>
            <p:cNvSpPr/>
            <p:nvPr/>
          </p:nvSpPr>
          <p:spPr>
            <a:xfrm flipH="1">
              <a:off x="3577449" y="758936"/>
              <a:ext cx="0" cy="2260267"/>
            </a:xfrm>
            <a:prstGeom prst="line">
              <a:avLst/>
            </a:prstGeom>
            <a:noFill/>
            <a:ln w="19050" cap="flat">
              <a:solidFill>
                <a:srgbClr val="000000"/>
              </a:solidFill>
              <a:prstDash val="solid"/>
              <a:round/>
            </a:ln>
            <a:effectLst/>
          </p:spPr>
          <p:txBody>
            <a:bodyPr wrap="square" lIns="45719" tIns="45719" rIns="45719" bIns="45719" numCol="1" anchor="t">
              <a:noAutofit/>
            </a:bodyPr>
            <a:lstStyle/>
            <a:p>
              <a:endParaRPr sz="1200">
                <a:cs typeface="Arial" panose="020B0604020202020204" pitchFamily="34" charset="0"/>
              </a:endParaRPr>
            </a:p>
          </p:txBody>
        </p:sp>
        <p:sp>
          <p:nvSpPr>
            <p:cNvPr id="14" name="Text Box 13">
              <a:extLst>
                <a:ext uri="{FF2B5EF4-FFF2-40B4-BE49-F238E27FC236}">
                  <a16:creationId xmlns:a16="http://schemas.microsoft.com/office/drawing/2014/main" id="{FE27D08E-A1BB-C2E4-2657-DD0AABF0CB5E}"/>
                </a:ext>
              </a:extLst>
            </p:cNvPr>
            <p:cNvSpPr txBox="1"/>
            <p:nvPr/>
          </p:nvSpPr>
          <p:spPr>
            <a:xfrm>
              <a:off x="3582023" y="1074351"/>
              <a:ext cx="1448069"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2000" dirty="0">
                  <a:cs typeface="Arial" panose="020B0604020202020204" pitchFamily="34" charset="0"/>
                </a:rPr>
                <a:t>Belief</a:t>
              </a:r>
              <a:endParaRPr sz="2000" dirty="0">
                <a:solidFill>
                  <a:srgbClr val="FFF41E"/>
                </a:solidFill>
                <a:ea typeface="Comic Sans MS"/>
                <a:cs typeface="Arial" panose="020B0604020202020204" pitchFamily="34" charset="0"/>
                <a:sym typeface="Comic Sans MS"/>
              </a:endParaRPr>
            </a:p>
            <a:p>
              <a:pPr algn="ctr">
                <a:defRPr sz="2200" u="sng">
                  <a:latin typeface="Times"/>
                  <a:ea typeface="Times"/>
                  <a:cs typeface="Times"/>
                  <a:sym typeface="Times"/>
                </a:defRPr>
              </a:pPr>
              <a:r>
                <a:rPr lang="en-US" sz="2000" dirty="0">
                  <a:cs typeface="Arial" panose="020B0604020202020204" pitchFamily="34" charset="0"/>
                </a:rPr>
                <a:t>I</a:t>
              </a:r>
              <a:r>
                <a:rPr sz="2000" dirty="0">
                  <a:cs typeface="Arial" panose="020B0604020202020204" pitchFamily="34" charset="0"/>
                </a:rPr>
                <a:t>n</a:t>
              </a:r>
              <a:r>
                <a:rPr sz="2000" u="none" dirty="0">
                  <a:cs typeface="Arial" panose="020B0604020202020204" pitchFamily="34" charset="0"/>
                </a:rPr>
                <a:t>consistent</a:t>
              </a:r>
              <a:endParaRPr lang="en-US" sz="2000" u="none" dirty="0">
                <a:cs typeface="Arial" panose="020B0604020202020204" pitchFamily="34" charset="0"/>
              </a:endParaRPr>
            </a:p>
          </p:txBody>
        </p:sp>
        <p:sp>
          <p:nvSpPr>
            <p:cNvPr id="15" name="Text Box 5">
              <a:extLst>
                <a:ext uri="{FF2B5EF4-FFF2-40B4-BE49-F238E27FC236}">
                  <a16:creationId xmlns:a16="http://schemas.microsoft.com/office/drawing/2014/main" id="{EAD9B085-0ABE-446E-8DF9-CBAC2CD26679}"/>
                </a:ext>
              </a:extLst>
            </p:cNvPr>
            <p:cNvSpPr txBox="1"/>
            <p:nvPr/>
          </p:nvSpPr>
          <p:spPr>
            <a:xfrm>
              <a:off x="3787968" y="376196"/>
              <a:ext cx="1033667"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200">
                  <a:latin typeface="Times"/>
                  <a:ea typeface="Times"/>
                  <a:cs typeface="Times"/>
                  <a:sym typeface="Times"/>
                </a:defRPr>
              </a:lvl1pPr>
            </a:lstStyle>
            <a:p>
              <a:r>
                <a:rPr lang="en-US" sz="2000">
                  <a:latin typeface="+mn-lt"/>
                  <a:cs typeface="Arial" panose="020B0604020202020204" pitchFamily="34" charset="0"/>
                </a:rPr>
                <a:t>Disb</a:t>
              </a:r>
              <a:r>
                <a:rPr sz="2000">
                  <a:latin typeface="+mn-lt"/>
                  <a:cs typeface="Arial" panose="020B0604020202020204" pitchFamily="34" charset="0"/>
                </a:rPr>
                <a:t>eliever</a:t>
              </a:r>
            </a:p>
          </p:txBody>
        </p:sp>
        <p:sp>
          <p:nvSpPr>
            <p:cNvPr id="16" name="Text Box 6">
              <a:extLst>
                <a:ext uri="{FF2B5EF4-FFF2-40B4-BE49-F238E27FC236}">
                  <a16:creationId xmlns:a16="http://schemas.microsoft.com/office/drawing/2014/main" id="{17363A63-DA4B-0F62-C462-57F0A7134288}"/>
                </a:ext>
              </a:extLst>
            </p:cNvPr>
            <p:cNvSpPr txBox="1"/>
            <p:nvPr/>
          </p:nvSpPr>
          <p:spPr>
            <a:xfrm>
              <a:off x="1154845" y="2294991"/>
              <a:ext cx="820905" cy="339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lang="en-US" sz="2000">
                  <a:cs typeface="Arial" panose="020B0604020202020204" pitchFamily="34" charset="0"/>
                </a:rPr>
                <a:t>Con</a:t>
              </a:r>
              <a:r>
                <a:rPr sz="2000">
                  <a:cs typeface="Arial" panose="020B0604020202020204" pitchFamily="34" charset="0"/>
                </a:rPr>
                <a:t> text</a:t>
              </a:r>
              <a:endParaRPr sz="2000">
                <a:solidFill>
                  <a:srgbClr val="FFF41E"/>
                </a:solidFill>
                <a:ea typeface="Comic Sans MS"/>
                <a:cs typeface="Arial" panose="020B0604020202020204" pitchFamily="34" charset="0"/>
                <a:sym typeface="Comic Sans MS"/>
              </a:endParaRPr>
            </a:p>
          </p:txBody>
        </p:sp>
        <p:sp>
          <p:nvSpPr>
            <p:cNvPr id="17" name="Text Box 13">
              <a:extLst>
                <a:ext uri="{FF2B5EF4-FFF2-40B4-BE49-F238E27FC236}">
                  <a16:creationId xmlns:a16="http://schemas.microsoft.com/office/drawing/2014/main" id="{68B17141-B2E7-EC2F-2374-A32EF050F6E7}"/>
                </a:ext>
              </a:extLst>
            </p:cNvPr>
            <p:cNvSpPr txBox="1"/>
            <p:nvPr/>
          </p:nvSpPr>
          <p:spPr>
            <a:xfrm>
              <a:off x="3589748" y="2190377"/>
              <a:ext cx="1448072"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lang="en-US" sz="2000" dirty="0">
                  <a:solidFill>
                    <a:schemeClr val="tx1"/>
                  </a:solidFill>
                  <a:cs typeface="Arial" panose="020B0604020202020204" pitchFamily="34" charset="0"/>
                </a:rPr>
                <a:t>Belief</a:t>
              </a:r>
              <a:r>
                <a:rPr lang="en-US" sz="2000" dirty="0">
                  <a:cs typeface="Arial" panose="020B0604020202020204" pitchFamily="34" charset="0"/>
                </a:rPr>
                <a:t> </a:t>
              </a:r>
            </a:p>
            <a:p>
              <a:pPr algn="ctr">
                <a:defRPr sz="2200">
                  <a:solidFill>
                    <a:srgbClr val="FF0000"/>
                  </a:solidFill>
                  <a:latin typeface="Times"/>
                  <a:ea typeface="Times"/>
                  <a:cs typeface="Times"/>
                  <a:sym typeface="Times"/>
                </a:defRPr>
              </a:pPr>
              <a:r>
                <a:rPr lang="en-US" sz="2000" dirty="0">
                  <a:cs typeface="Arial" panose="020B0604020202020204" pitchFamily="34" charset="0"/>
                </a:rPr>
                <a:t>Consistent</a:t>
              </a:r>
            </a:p>
          </p:txBody>
        </p:sp>
        <p:sp>
          <p:nvSpPr>
            <p:cNvPr id="18" name="Text Box 13">
              <a:extLst>
                <a:ext uri="{FF2B5EF4-FFF2-40B4-BE49-F238E27FC236}">
                  <a16:creationId xmlns:a16="http://schemas.microsoft.com/office/drawing/2014/main" id="{D101919A-5D9F-2545-470B-13C580CDF0BE}"/>
                </a:ext>
              </a:extLst>
            </p:cNvPr>
            <p:cNvSpPr txBox="1"/>
            <p:nvPr/>
          </p:nvSpPr>
          <p:spPr>
            <a:xfrm>
              <a:off x="2045196" y="1069740"/>
              <a:ext cx="1529097"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solidFill>
                    <a:srgbClr val="FF0000"/>
                  </a:solidFill>
                  <a:latin typeface="Times"/>
                  <a:ea typeface="Times"/>
                  <a:cs typeface="Times"/>
                  <a:sym typeface="Times"/>
                </a:defRPr>
              </a:pPr>
              <a:r>
                <a:rPr lang="en-US" sz="2000" dirty="0">
                  <a:solidFill>
                    <a:schemeClr val="tx1"/>
                  </a:solidFill>
                  <a:cs typeface="Arial" panose="020B0604020202020204" pitchFamily="34" charset="0"/>
                </a:rPr>
                <a:t>Belief</a:t>
              </a:r>
              <a:r>
                <a:rPr lang="en-US" sz="2000" dirty="0">
                  <a:cs typeface="Arial" panose="020B0604020202020204" pitchFamily="34" charset="0"/>
                </a:rPr>
                <a:t> </a:t>
              </a:r>
            </a:p>
            <a:p>
              <a:pPr algn="ctr">
                <a:defRPr sz="2200">
                  <a:solidFill>
                    <a:srgbClr val="FF0000"/>
                  </a:solidFill>
                  <a:latin typeface="Times"/>
                  <a:ea typeface="Times"/>
                  <a:cs typeface="Times"/>
                  <a:sym typeface="Times"/>
                </a:defRPr>
              </a:pPr>
              <a:r>
                <a:rPr lang="en-US" sz="2000" dirty="0">
                  <a:cs typeface="Arial" panose="020B0604020202020204" pitchFamily="34" charset="0"/>
                </a:rPr>
                <a:t>Consistent</a:t>
              </a:r>
            </a:p>
          </p:txBody>
        </p:sp>
        <p:sp>
          <p:nvSpPr>
            <p:cNvPr id="19" name="Text Box 13">
              <a:extLst>
                <a:ext uri="{FF2B5EF4-FFF2-40B4-BE49-F238E27FC236}">
                  <a16:creationId xmlns:a16="http://schemas.microsoft.com/office/drawing/2014/main" id="{9A36B115-CBBD-36DD-DF84-9D69DDB451EC}"/>
                </a:ext>
              </a:extLst>
            </p:cNvPr>
            <p:cNvSpPr txBox="1"/>
            <p:nvPr/>
          </p:nvSpPr>
          <p:spPr>
            <a:xfrm>
              <a:off x="2045320" y="2201324"/>
              <a:ext cx="1541400" cy="60153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lgn="ctr">
                <a:defRPr sz="2200">
                  <a:latin typeface="Times"/>
                  <a:ea typeface="Times"/>
                  <a:cs typeface="Times"/>
                  <a:sym typeface="Times"/>
                </a:defRPr>
              </a:pPr>
              <a:r>
                <a:rPr sz="2000">
                  <a:cs typeface="Arial" panose="020B0604020202020204" pitchFamily="34" charset="0"/>
                </a:rPr>
                <a:t>Belief</a:t>
              </a:r>
              <a:endParaRPr sz="2000">
                <a:solidFill>
                  <a:srgbClr val="FFF41E"/>
                </a:solidFill>
                <a:ea typeface="Comic Sans MS"/>
                <a:cs typeface="Arial" panose="020B0604020202020204" pitchFamily="34" charset="0"/>
                <a:sym typeface="Comic Sans MS"/>
              </a:endParaRPr>
            </a:p>
            <a:p>
              <a:pPr algn="ctr">
                <a:defRPr sz="2200" u="sng">
                  <a:latin typeface="Times"/>
                  <a:ea typeface="Times"/>
                  <a:cs typeface="Times"/>
                  <a:sym typeface="Times"/>
                </a:defRPr>
              </a:pPr>
              <a:r>
                <a:rPr lang="en-US" sz="2000">
                  <a:cs typeface="Arial" panose="020B0604020202020204" pitchFamily="34" charset="0"/>
                </a:rPr>
                <a:t>I</a:t>
              </a:r>
              <a:r>
                <a:rPr sz="2000">
                  <a:cs typeface="Arial" panose="020B0604020202020204" pitchFamily="34" charset="0"/>
                </a:rPr>
                <a:t>n</a:t>
              </a:r>
              <a:r>
                <a:rPr sz="2000" u="none">
                  <a:cs typeface="Arial" panose="020B0604020202020204" pitchFamily="34" charset="0"/>
                </a:rPr>
                <a:t>consistent</a:t>
              </a:r>
              <a:endParaRPr lang="en-US" sz="2000" u="none">
                <a:cs typeface="Arial" panose="020B0604020202020204" pitchFamily="34" charset="0"/>
              </a:endParaRPr>
            </a:p>
          </p:txBody>
        </p:sp>
      </p:grpSp>
      <p:sp>
        <p:nvSpPr>
          <p:cNvPr id="21" name="TextBox 20">
            <a:extLst>
              <a:ext uri="{FF2B5EF4-FFF2-40B4-BE49-F238E27FC236}">
                <a16:creationId xmlns:a16="http://schemas.microsoft.com/office/drawing/2014/main" id="{BCC75DBB-A364-AF55-BDD7-C284A52F5212}"/>
              </a:ext>
            </a:extLst>
          </p:cNvPr>
          <p:cNvSpPr txBox="1"/>
          <p:nvPr/>
        </p:nvSpPr>
        <p:spPr>
          <a:xfrm>
            <a:off x="5734423" y="1689688"/>
            <a:ext cx="3287845" cy="2031325"/>
          </a:xfrm>
          <a:prstGeom prst="rect">
            <a:avLst/>
          </a:prstGeom>
          <a:noFill/>
        </p:spPr>
        <p:txBody>
          <a:bodyPr wrap="square" rtlCol="0">
            <a:spAutoFit/>
          </a:bodyPr>
          <a:lstStyle/>
          <a:p>
            <a:r>
              <a:rPr lang="en-US" dirty="0">
                <a:cs typeface="Arial" panose="020B0604020202020204" pitchFamily="34" charset="0"/>
              </a:rPr>
              <a:t>“Pro text” – Argues gun control is effective</a:t>
            </a:r>
          </a:p>
          <a:p>
            <a:pPr marL="285750" indent="-285750">
              <a:buFont typeface="Arial" panose="020B0604020202020204" pitchFamily="34" charset="0"/>
              <a:buChar char="•"/>
            </a:pPr>
            <a:r>
              <a:rPr lang="en-US" dirty="0">
                <a:cs typeface="Arial" panose="020B0604020202020204" pitchFamily="34" charset="0"/>
              </a:rPr>
              <a:t>2,252 words</a:t>
            </a:r>
          </a:p>
          <a:p>
            <a:endParaRPr lang="en-US" dirty="0">
              <a:cs typeface="Arial" panose="020B0604020202020204" pitchFamily="34" charset="0"/>
            </a:endParaRPr>
          </a:p>
          <a:p>
            <a:r>
              <a:rPr lang="en-US" dirty="0">
                <a:cs typeface="Arial" panose="020B0604020202020204" pitchFamily="34" charset="0"/>
              </a:rPr>
              <a:t>“Con text” – Argues gun control is NOT effective</a:t>
            </a:r>
          </a:p>
          <a:p>
            <a:pPr marL="285750" indent="-285750">
              <a:buFont typeface="Arial" panose="020B0604020202020204" pitchFamily="34" charset="0"/>
              <a:buChar char="•"/>
            </a:pPr>
            <a:r>
              <a:rPr lang="en-US" dirty="0">
                <a:cs typeface="Arial" panose="020B0604020202020204" pitchFamily="34" charset="0"/>
              </a:rPr>
              <a:t>2,223 words</a:t>
            </a:r>
          </a:p>
        </p:txBody>
      </p:sp>
    </p:spTree>
    <p:extLst>
      <p:ext uri="{BB962C8B-B14F-4D97-AF65-F5344CB8AC3E}">
        <p14:creationId xmlns:p14="http://schemas.microsoft.com/office/powerpoint/2010/main" val="417841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Methods</a:t>
            </a:r>
          </a:p>
        </p:txBody>
      </p:sp>
      <p:sp>
        <p:nvSpPr>
          <p:cNvPr id="46" name="TextBox 1">
            <a:extLst>
              <a:ext uri="{FF2B5EF4-FFF2-40B4-BE49-F238E27FC236}">
                <a16:creationId xmlns:a16="http://schemas.microsoft.com/office/drawing/2014/main" id="{25152EA1-6A2C-B245-AC6C-16F05C77AD3C}"/>
              </a:ext>
            </a:extLst>
          </p:cNvPr>
          <p:cNvSpPr txBox="1"/>
          <p:nvPr/>
        </p:nvSpPr>
        <p:spPr>
          <a:xfrm>
            <a:off x="563881" y="1399032"/>
            <a:ext cx="1665249" cy="70788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mn-lt"/>
              </a:rPr>
              <a:t>Prescreening Survey</a:t>
            </a:r>
          </a:p>
        </p:txBody>
      </p:sp>
      <p:sp>
        <p:nvSpPr>
          <p:cNvPr id="47" name="TextBox 6">
            <a:extLst>
              <a:ext uri="{FF2B5EF4-FFF2-40B4-BE49-F238E27FC236}">
                <a16:creationId xmlns:a16="http://schemas.microsoft.com/office/drawing/2014/main" id="{566A2584-9E7F-F84F-AA37-25FFA534B034}"/>
              </a:ext>
            </a:extLst>
          </p:cNvPr>
          <p:cNvSpPr txBox="1"/>
          <p:nvPr/>
        </p:nvSpPr>
        <p:spPr>
          <a:xfrm>
            <a:off x="492724" y="3695174"/>
            <a:ext cx="1665248"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mn-lt"/>
              </a:rPr>
              <a:t>Experiment</a:t>
            </a:r>
          </a:p>
        </p:txBody>
      </p:sp>
      <p:sp>
        <p:nvSpPr>
          <p:cNvPr id="48" name="TextBox 8">
            <a:extLst>
              <a:ext uri="{FF2B5EF4-FFF2-40B4-BE49-F238E27FC236}">
                <a16:creationId xmlns:a16="http://schemas.microsoft.com/office/drawing/2014/main" id="{209F45F8-96D3-AD49-A7E9-6D7BBECC142A}"/>
              </a:ext>
            </a:extLst>
          </p:cNvPr>
          <p:cNvSpPr txBox="1"/>
          <p:nvPr/>
        </p:nvSpPr>
        <p:spPr>
          <a:xfrm>
            <a:off x="2777863" y="1968631"/>
            <a:ext cx="2345475"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latin typeface="+mn-lt"/>
              </a:rPr>
              <a:t>(1-3 month delay)</a:t>
            </a:r>
          </a:p>
        </p:txBody>
      </p:sp>
      <p:sp>
        <p:nvSpPr>
          <p:cNvPr id="49" name="Left Bracket 48">
            <a:extLst>
              <a:ext uri="{FF2B5EF4-FFF2-40B4-BE49-F238E27FC236}">
                <a16:creationId xmlns:a16="http://schemas.microsoft.com/office/drawing/2014/main" id="{D9FF6CEB-379B-AF44-B42B-8F75BD1313BB}"/>
              </a:ext>
            </a:extLst>
          </p:cNvPr>
          <p:cNvSpPr/>
          <p:nvPr/>
        </p:nvSpPr>
        <p:spPr>
          <a:xfrm>
            <a:off x="2229129" y="1480723"/>
            <a:ext cx="162487" cy="388720"/>
          </a:xfrm>
          <a:prstGeom prst="leftBracket">
            <a:avLst/>
          </a:prstGeom>
          <a:noFill/>
          <a:ln>
            <a:solidFill>
              <a:srgbClr val="1E497D"/>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0" name="Left Bracket 49">
            <a:extLst>
              <a:ext uri="{FF2B5EF4-FFF2-40B4-BE49-F238E27FC236}">
                <a16:creationId xmlns:a16="http://schemas.microsoft.com/office/drawing/2014/main" id="{E45ADE0F-2322-7C42-BDD3-F2486D0FCCC1}"/>
              </a:ext>
            </a:extLst>
          </p:cNvPr>
          <p:cNvSpPr/>
          <p:nvPr/>
        </p:nvSpPr>
        <p:spPr>
          <a:xfrm>
            <a:off x="2229129" y="2542032"/>
            <a:ext cx="162487" cy="2887911"/>
          </a:xfrm>
          <a:prstGeom prst="leftBracket">
            <a:avLst/>
          </a:prstGeom>
          <a:noFill/>
          <a:ln>
            <a:solidFill>
              <a:srgbClr val="1E497D"/>
            </a:solidFill>
          </a:ln>
        </p:spPr>
        <p:style>
          <a:lnRef idx="3">
            <a:schemeClr val="dk1"/>
          </a:lnRef>
          <a:fillRef idx="0">
            <a:schemeClr val="dk1"/>
          </a:fillRef>
          <a:effectRef idx="2">
            <a:schemeClr val="dk1"/>
          </a:effectRef>
          <a:fontRef idx="minor">
            <a:schemeClr val="tx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tx1"/>
                </a:solidFill>
                <a:latin typeface="+mn-lt"/>
                <a:ea typeface="+mn-ea"/>
                <a:cs typeface="+mn-cs"/>
                <a:sym typeface="Arial"/>
              </a:defRPr>
            </a:lvl9pPr>
          </a:lstStyle>
          <a:p>
            <a:pPr algn="ctr"/>
            <a:endParaRPr lang="en-US"/>
          </a:p>
        </p:txBody>
      </p:sp>
      <p:sp>
        <p:nvSpPr>
          <p:cNvPr id="54" name="TextBox 14">
            <a:extLst>
              <a:ext uri="{FF2B5EF4-FFF2-40B4-BE49-F238E27FC236}">
                <a16:creationId xmlns:a16="http://schemas.microsoft.com/office/drawing/2014/main" id="{D5744518-6566-6A41-926D-7FE58D2EB652}"/>
              </a:ext>
            </a:extLst>
          </p:cNvPr>
          <p:cNvSpPr txBox="1"/>
          <p:nvPr/>
        </p:nvSpPr>
        <p:spPr>
          <a:xfrm>
            <a:off x="3222487" y="2546147"/>
            <a:ext cx="4039294"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Read Belief Consistent/Inconsistent Text</a:t>
            </a:r>
          </a:p>
        </p:txBody>
      </p:sp>
      <p:sp>
        <p:nvSpPr>
          <p:cNvPr id="55" name="TextBox 15">
            <a:extLst>
              <a:ext uri="{FF2B5EF4-FFF2-40B4-BE49-F238E27FC236}">
                <a16:creationId xmlns:a16="http://schemas.microsoft.com/office/drawing/2014/main" id="{8BA62443-AF29-3043-9E92-F195576558CE}"/>
              </a:ext>
            </a:extLst>
          </p:cNvPr>
          <p:cNvSpPr txBox="1"/>
          <p:nvPr/>
        </p:nvSpPr>
        <p:spPr>
          <a:xfrm>
            <a:off x="4176963" y="1500111"/>
            <a:ext cx="2130343"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Report Initial Beliefs</a:t>
            </a:r>
          </a:p>
        </p:txBody>
      </p:sp>
      <p:sp>
        <p:nvSpPr>
          <p:cNvPr id="56" name="TextBox 16">
            <a:extLst>
              <a:ext uri="{FF2B5EF4-FFF2-40B4-BE49-F238E27FC236}">
                <a16:creationId xmlns:a16="http://schemas.microsoft.com/office/drawing/2014/main" id="{78FB16C1-183C-CE4F-BBFB-9E8F6B40F4A3}"/>
              </a:ext>
            </a:extLst>
          </p:cNvPr>
          <p:cNvSpPr txBox="1"/>
          <p:nvPr/>
        </p:nvSpPr>
        <p:spPr>
          <a:xfrm>
            <a:off x="4114670" y="3801321"/>
            <a:ext cx="2254928"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Report Current Belief</a:t>
            </a:r>
          </a:p>
        </p:txBody>
      </p:sp>
      <p:sp>
        <p:nvSpPr>
          <p:cNvPr id="57" name="TextBox 17">
            <a:extLst>
              <a:ext uri="{FF2B5EF4-FFF2-40B4-BE49-F238E27FC236}">
                <a16:creationId xmlns:a16="http://schemas.microsoft.com/office/drawing/2014/main" id="{12B8A490-4289-2B41-A94A-77045197BFB9}"/>
              </a:ext>
            </a:extLst>
          </p:cNvPr>
          <p:cNvSpPr txBox="1"/>
          <p:nvPr/>
        </p:nvSpPr>
        <p:spPr>
          <a:xfrm>
            <a:off x="4482187" y="5055446"/>
            <a:ext cx="1519895" cy="36933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800" dirty="0"/>
              <a:t>Write Essay</a:t>
            </a:r>
          </a:p>
        </p:txBody>
      </p:sp>
      <p:sp>
        <p:nvSpPr>
          <p:cNvPr id="60" name="Down Arrow 59">
            <a:extLst>
              <a:ext uri="{FF2B5EF4-FFF2-40B4-BE49-F238E27FC236}">
                <a16:creationId xmlns:a16="http://schemas.microsoft.com/office/drawing/2014/main" id="{57AD23A7-E804-5348-A3C7-AFD51E1D75DF}"/>
              </a:ext>
            </a:extLst>
          </p:cNvPr>
          <p:cNvSpPr>
            <a:spLocks/>
          </p:cNvSpPr>
          <p:nvPr/>
        </p:nvSpPr>
        <p:spPr>
          <a:xfrm>
            <a:off x="5160891" y="2998616"/>
            <a:ext cx="162487" cy="703516"/>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18" name="Down Arrow 17">
            <a:extLst>
              <a:ext uri="{FF2B5EF4-FFF2-40B4-BE49-F238E27FC236}">
                <a16:creationId xmlns:a16="http://schemas.microsoft.com/office/drawing/2014/main" id="{479736C6-05D8-4D3D-AD4B-43A3C640FA2D}"/>
              </a:ext>
            </a:extLst>
          </p:cNvPr>
          <p:cNvSpPr>
            <a:spLocks/>
          </p:cNvSpPr>
          <p:nvPr/>
        </p:nvSpPr>
        <p:spPr>
          <a:xfrm>
            <a:off x="5160891" y="4261291"/>
            <a:ext cx="162487" cy="703516"/>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
        <p:nvSpPr>
          <p:cNvPr id="19" name="Down Arrow 18">
            <a:extLst>
              <a:ext uri="{FF2B5EF4-FFF2-40B4-BE49-F238E27FC236}">
                <a16:creationId xmlns:a16="http://schemas.microsoft.com/office/drawing/2014/main" id="{327BB6B1-5A8D-31CF-2D79-FDABC99BFF99}"/>
              </a:ext>
            </a:extLst>
          </p:cNvPr>
          <p:cNvSpPr>
            <a:spLocks/>
          </p:cNvSpPr>
          <p:nvPr/>
        </p:nvSpPr>
        <p:spPr>
          <a:xfrm>
            <a:off x="5170035" y="1968631"/>
            <a:ext cx="144199" cy="496949"/>
          </a:xfrm>
          <a:prstGeom prst="downArrow">
            <a:avLst/>
          </a:prstGeom>
          <a:solidFill>
            <a:srgbClr val="1E497D"/>
          </a:solidFill>
          <a:ln>
            <a:solidFill>
              <a:srgbClr val="1E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solidFill>
                <a:schemeClr val="tx1"/>
              </a:solidFill>
            </a:endParaRPr>
          </a:p>
        </p:txBody>
      </p:sp>
    </p:spTree>
    <p:extLst>
      <p:ext uri="{BB962C8B-B14F-4D97-AF65-F5344CB8AC3E}">
        <p14:creationId xmlns:p14="http://schemas.microsoft.com/office/powerpoint/2010/main" val="409929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Essay Task</a:t>
            </a:r>
          </a:p>
        </p:txBody>
      </p:sp>
      <p:sp>
        <p:nvSpPr>
          <p:cNvPr id="3" name="Rectangle 2">
            <a:extLst>
              <a:ext uri="{FF2B5EF4-FFF2-40B4-BE49-F238E27FC236}">
                <a16:creationId xmlns:a16="http://schemas.microsoft.com/office/drawing/2014/main" id="{12BC261A-8CB7-279F-2429-57EC933793B2}"/>
              </a:ext>
            </a:extLst>
          </p:cNvPr>
          <p:cNvSpPr/>
          <p:nvPr/>
        </p:nvSpPr>
        <p:spPr>
          <a:xfrm>
            <a:off x="228600" y="1291281"/>
            <a:ext cx="8686800" cy="3046988"/>
          </a:xfrm>
          <a:prstGeom prst="rect">
            <a:avLst/>
          </a:prstGeom>
        </p:spPr>
        <p:txBody>
          <a:bodyPr wrap="square" lIns="91440" tIns="45720" rIns="91440" bIns="45720" anchor="t">
            <a:spAutoFit/>
          </a:bodyPr>
          <a:lstStyle/>
          <a:p>
            <a:r>
              <a:rPr lang="en-US" sz="2400" dirty="0">
                <a:cs typeface="Arial"/>
              </a:rPr>
              <a:t>Prompt:</a:t>
            </a:r>
          </a:p>
          <a:p>
            <a:r>
              <a:rPr lang="en-US" sz="2400" dirty="0">
                <a:cs typeface="Arial"/>
              </a:rPr>
              <a:t>“Please write an argumentative essay in which you describe and explain your beliefs about the effectiveness of gun control.” </a:t>
            </a:r>
            <a:endParaRPr lang="en-US" sz="2400" dirty="0">
              <a:cs typeface="Arial" panose="020B0604020202020204" pitchFamily="34" charset="0"/>
            </a:endParaRPr>
          </a:p>
          <a:p>
            <a:endParaRPr lang="en-US" sz="2400" dirty="0">
              <a:cs typeface="Arial" panose="020B0604020202020204" pitchFamily="34" charset="0"/>
            </a:endParaRPr>
          </a:p>
          <a:p>
            <a:r>
              <a:rPr lang="en-US" sz="2400" dirty="0">
                <a:cs typeface="Arial"/>
              </a:rPr>
              <a:t>Subjects could include information and/or opinions that were either in the text they read, or that they did not read. </a:t>
            </a:r>
            <a:endParaRPr lang="en-US" sz="2400" dirty="0">
              <a:cs typeface="Arial" panose="020B0604020202020204" pitchFamily="34" charset="0"/>
            </a:endParaRPr>
          </a:p>
          <a:p>
            <a:endParaRPr lang="en-US" sz="2400" dirty="0">
              <a:cs typeface="Arial" panose="020B0604020202020204" pitchFamily="34" charset="0"/>
            </a:endParaRPr>
          </a:p>
          <a:p>
            <a:r>
              <a:rPr lang="en-US" sz="2400" dirty="0">
                <a:cs typeface="Arial"/>
              </a:rPr>
              <a:t>240 – 270 words</a:t>
            </a:r>
          </a:p>
        </p:txBody>
      </p:sp>
    </p:spTree>
    <p:extLst>
      <p:ext uri="{BB962C8B-B14F-4D97-AF65-F5344CB8AC3E}">
        <p14:creationId xmlns:p14="http://schemas.microsoft.com/office/powerpoint/2010/main" val="91782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14400"/>
          </a:xfrm>
          <a:ln>
            <a:noFill/>
          </a:ln>
        </p:spPr>
        <p:txBody>
          <a:bodyPr>
            <a:noAutofit/>
          </a:bodyPr>
          <a:lstStyle/>
          <a:p>
            <a:pPr algn="ctr"/>
            <a:r>
              <a:rPr lang="en-US" sz="3200" b="1" dirty="0">
                <a:latin typeface="Times New Roman"/>
                <a:cs typeface="Times New Roman"/>
              </a:rPr>
              <a:t>Coding system</a:t>
            </a:r>
          </a:p>
        </p:txBody>
      </p:sp>
      <p:sp>
        <p:nvSpPr>
          <p:cNvPr id="3" name="TextBox 2">
            <a:extLst>
              <a:ext uri="{FF2B5EF4-FFF2-40B4-BE49-F238E27FC236}">
                <a16:creationId xmlns:a16="http://schemas.microsoft.com/office/drawing/2014/main" id="{B32BC5CC-6597-514D-3B4E-F8303B5C7EB5}"/>
              </a:ext>
            </a:extLst>
          </p:cNvPr>
          <p:cNvSpPr txBox="1"/>
          <p:nvPr/>
        </p:nvSpPr>
        <p:spPr>
          <a:xfrm>
            <a:off x="228600" y="5209744"/>
            <a:ext cx="8686800" cy="369332"/>
          </a:xfrm>
          <a:prstGeom prst="rect">
            <a:avLst/>
          </a:prstGeom>
          <a:noFill/>
        </p:spPr>
        <p:txBody>
          <a:bodyPr wrap="square" rtlCol="0">
            <a:spAutoFit/>
          </a:bodyPr>
          <a:lstStyle/>
          <a:p>
            <a:r>
              <a:rPr lang="en-US" dirty="0">
                <a:cs typeface="Arial" panose="020B0604020202020204" pitchFamily="34" charset="0"/>
              </a:rPr>
              <a:t>All essays were coded by two raters (Cohen’s Kappa = .91)</a:t>
            </a:r>
          </a:p>
        </p:txBody>
      </p:sp>
      <p:graphicFrame>
        <p:nvGraphicFramePr>
          <p:cNvPr id="30" name="Content Placeholder 29">
            <a:extLst>
              <a:ext uri="{FF2B5EF4-FFF2-40B4-BE49-F238E27FC236}">
                <a16:creationId xmlns:a16="http://schemas.microsoft.com/office/drawing/2014/main" id="{B1D51D1B-F457-626C-CD25-8D70154373D0}"/>
              </a:ext>
            </a:extLst>
          </p:cNvPr>
          <p:cNvGraphicFramePr>
            <a:graphicFrameLocks noGrp="1"/>
          </p:cNvGraphicFramePr>
          <p:nvPr>
            <p:ph idx="1"/>
            <p:extLst>
              <p:ext uri="{D42A27DB-BD31-4B8C-83A1-F6EECF244321}">
                <p14:modId xmlns:p14="http://schemas.microsoft.com/office/powerpoint/2010/main" val="3519236948"/>
              </p:ext>
            </p:extLst>
          </p:nvPr>
        </p:nvGraphicFramePr>
        <p:xfrm>
          <a:off x="228600" y="1163132"/>
          <a:ext cx="8686800" cy="3745438"/>
        </p:xfrm>
        <a:graphic>
          <a:graphicData uri="http://schemas.openxmlformats.org/drawingml/2006/table">
            <a:tbl>
              <a:tblPr firstRow="1" firstCol="1" bandRow="1"/>
              <a:tblGrid>
                <a:gridCol w="2139042">
                  <a:extLst>
                    <a:ext uri="{9D8B030D-6E8A-4147-A177-3AD203B41FA5}">
                      <a16:colId xmlns:a16="http://schemas.microsoft.com/office/drawing/2014/main" val="2264124304"/>
                    </a:ext>
                  </a:extLst>
                </a:gridCol>
                <a:gridCol w="6547758">
                  <a:extLst>
                    <a:ext uri="{9D8B030D-6E8A-4147-A177-3AD203B41FA5}">
                      <a16:colId xmlns:a16="http://schemas.microsoft.com/office/drawing/2014/main" val="2738062907"/>
                    </a:ext>
                  </a:extLst>
                </a:gridCol>
              </a:tblGrid>
              <a:tr h="361436">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Coding category</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Explanation</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4207282"/>
                  </a:ext>
                </a:extLst>
              </a:tr>
              <a:tr h="722868">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Claim</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States claim that gun control is/is not effective (as specifically instructed)</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461357"/>
                  </a:ext>
                </a:extLst>
              </a:tr>
              <a:tr h="361436">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 Reasons</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If claim stated, how many independent reasons support the claim</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845282"/>
                  </a:ext>
                </a:extLst>
              </a:tr>
              <a:tr h="361436">
                <a:tc>
                  <a:txBody>
                    <a:bodyPr/>
                    <a:lstStyle/>
                    <a:p>
                      <a:pPr marL="0" marR="0">
                        <a:spcBef>
                          <a:spcPts val="0"/>
                        </a:spcBef>
                        <a:spcAft>
                          <a:spcPts val="0"/>
                        </a:spcAft>
                      </a:pPr>
                      <a:r>
                        <a:rPr lang="en-US" sz="1800" b="0" i="0">
                          <a:effectLst/>
                          <a:latin typeface="+mn-lt"/>
                          <a:ea typeface="Times New Roman" panose="02020603050405020304" pitchFamily="18" charset="0"/>
                          <a:cs typeface="Arial"/>
                        </a:rPr>
                        <a:t>Counterargument</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Argument or data mentioned that is counter to stated claim</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1957565"/>
                  </a:ext>
                </a:extLst>
              </a:tr>
              <a:tr h="361436">
                <a:tc>
                  <a:txBody>
                    <a:bodyPr/>
                    <a:lstStyle/>
                    <a:p>
                      <a:pPr marL="0" marR="0">
                        <a:spcBef>
                          <a:spcPts val="0"/>
                        </a:spcBef>
                        <a:spcAft>
                          <a:spcPts val="0"/>
                        </a:spcAft>
                      </a:pPr>
                      <a:r>
                        <a:rPr lang="en-US" sz="1800" b="0" i="0">
                          <a:effectLst/>
                          <a:latin typeface="+mn-lt"/>
                          <a:ea typeface="Times New Roman" panose="02020603050405020304" pitchFamily="18" charset="0"/>
                          <a:cs typeface="Arial"/>
                        </a:rPr>
                        <a:t>Text Content</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Specific content from text is mentioned</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10626"/>
                  </a:ext>
                </a:extLst>
              </a:tr>
              <a:tr h="666750">
                <a:tc>
                  <a:txBody>
                    <a:bodyPr/>
                    <a:lstStyle/>
                    <a:p>
                      <a:pPr marL="0" marR="0">
                        <a:spcBef>
                          <a:spcPts val="0"/>
                        </a:spcBef>
                        <a:spcAft>
                          <a:spcPts val="0"/>
                        </a:spcAft>
                      </a:pPr>
                      <a:r>
                        <a:rPr lang="en-US" sz="1800" b="0" i="0">
                          <a:effectLst/>
                          <a:latin typeface="+mn-lt"/>
                          <a:ea typeface="Times New Roman" panose="02020603050405020304" pitchFamily="18" charset="0"/>
                          <a:cs typeface="Arial"/>
                        </a:rPr>
                        <a:t>Policy Claim</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States claim that gun control policy should/should not be implemented (note this was not the task)</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67908"/>
                  </a:ext>
                </a:extLst>
              </a:tr>
              <a:tr h="357187">
                <a:tc>
                  <a:txBody>
                    <a:bodyPr/>
                    <a:lstStyle/>
                    <a:p>
                      <a:pPr marL="0" marR="0">
                        <a:spcBef>
                          <a:spcPts val="0"/>
                        </a:spcBef>
                        <a:spcAft>
                          <a:spcPts val="0"/>
                        </a:spcAft>
                      </a:pPr>
                      <a:r>
                        <a:rPr lang="en-US" sz="1800" b="0" i="0" dirty="0">
                          <a:effectLst/>
                          <a:latin typeface="+mn-lt"/>
                          <a:ea typeface="Times New Roman" panose="02020603050405020304" pitchFamily="18" charset="0"/>
                          <a:cs typeface="Arial"/>
                        </a:rPr>
                        <a:t>Statement about Belief Change</a:t>
                      </a:r>
                      <a:endParaRPr lang="en-US" sz="1800" b="0" i="0" dirty="0">
                        <a:effectLst/>
                        <a:latin typeface="+mn-lt"/>
                        <a:ea typeface="Times New Roman" panose="02020603050405020304" pitchFamily="18" charset="0"/>
                        <a:cs typeface="Arial" panose="020B0604020202020204" pitchFamily="34" charset="0"/>
                      </a:endParaRP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Statement that beliefs changed during experiment</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1617320"/>
                  </a:ext>
                </a:extLst>
              </a:tr>
              <a:tr h="361436">
                <a:tc>
                  <a:txBody>
                    <a:bodyPr/>
                    <a:lstStyle/>
                    <a:p>
                      <a:pPr marL="0" marR="0">
                        <a:spcBef>
                          <a:spcPts val="0"/>
                        </a:spcBef>
                        <a:spcAft>
                          <a:spcPts val="0"/>
                        </a:spcAft>
                      </a:pPr>
                      <a:r>
                        <a:rPr lang="en-US" sz="1800" b="0" i="0">
                          <a:effectLst/>
                          <a:latin typeface="+mn-lt"/>
                          <a:ea typeface="Times New Roman" panose="02020603050405020304" pitchFamily="18" charset="0"/>
                          <a:cs typeface="Arial"/>
                        </a:rPr>
                        <a:t>Evaluative</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0" i="0" dirty="0">
                          <a:effectLst/>
                          <a:latin typeface="+mn-lt"/>
                          <a:ea typeface="Times New Roman" panose="02020603050405020304" pitchFamily="18" charset="0"/>
                          <a:cs typeface="Arial" panose="020B0604020202020204" pitchFamily="34" charset="0"/>
                        </a:rPr>
                        <a:t>Positive or negative evaluation statement about text</a:t>
                      </a:r>
                    </a:p>
                  </a:txBody>
                  <a:tcPr marL="60140" marR="601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435866"/>
                  </a:ext>
                </a:extLst>
              </a:tr>
            </a:tbl>
          </a:graphicData>
        </a:graphic>
      </p:graphicFrame>
    </p:spTree>
    <p:extLst>
      <p:ext uri="{BB962C8B-B14F-4D97-AF65-F5344CB8AC3E}">
        <p14:creationId xmlns:p14="http://schemas.microsoft.com/office/powerpoint/2010/main" val="301094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34981</TotalTime>
  <Words>5754</Words>
  <Application>Microsoft Macintosh PowerPoint</Application>
  <PresentationFormat>On-screen Show (4:3)</PresentationFormat>
  <Paragraphs>476</Paragraphs>
  <Slides>30</Slides>
  <Notes>26</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Comic Sans MS</vt:lpstr>
      <vt:lpstr>Times</vt:lpstr>
      <vt:lpstr>Times New Roman</vt:lpstr>
      <vt:lpstr>Wingdings 3</vt:lpstr>
      <vt:lpstr>Office Theme</vt:lpstr>
      <vt:lpstr>Belief Change After Reading Predicts Argumentative Essay Content</vt:lpstr>
      <vt:lpstr>Multiple Factors Determine Essay Content</vt:lpstr>
      <vt:lpstr>Multiple Factors Determine Essay Content</vt:lpstr>
      <vt:lpstr>Research Questions</vt:lpstr>
      <vt:lpstr>Methods</vt:lpstr>
      <vt:lpstr>Methods</vt:lpstr>
      <vt:lpstr>Methods</vt:lpstr>
      <vt:lpstr>Essay Task</vt:lpstr>
      <vt:lpstr>Coding system</vt:lpstr>
      <vt:lpstr>Essay Ratings</vt:lpstr>
      <vt:lpstr>Frequency of Characteristics</vt:lpstr>
      <vt:lpstr>Mean Ratings of Essays</vt:lpstr>
      <vt:lpstr>Belief Inconsistent Text Elicits Belief Change</vt:lpstr>
      <vt:lpstr>Belief Change Relationships with Essay Characteristics</vt:lpstr>
      <vt:lpstr>Belief Change Relationships with Essay Ratings</vt:lpstr>
      <vt:lpstr>Discussion: Beliefs and Essay Content</vt:lpstr>
      <vt:lpstr>Discussion: Beliefs and Essay Content</vt:lpstr>
      <vt:lpstr>Thank You!</vt:lpstr>
      <vt:lpstr>Discussion: Beliefs and Essay Content</vt:lpstr>
      <vt:lpstr>Discussion – Belief Change (by consistency)</vt:lpstr>
      <vt:lpstr>Argumentative Essay Content</vt:lpstr>
      <vt:lpstr>Discussion – Belief Consistent</vt:lpstr>
      <vt:lpstr>Discussion – Belief Inconsistent</vt:lpstr>
      <vt:lpstr>Discussion (basically results)</vt:lpstr>
      <vt:lpstr>Sources of information people can draw from</vt:lpstr>
      <vt:lpstr>Myside bias</vt:lpstr>
      <vt:lpstr>Results</vt:lpstr>
      <vt:lpstr>Methods - Procedure</vt:lpstr>
      <vt:lpstr>Methods - Procedure</vt:lpstr>
      <vt:lpstr>Predicting Essay Characteristics as a Function of Belief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Steiner</dc:creator>
  <cp:lastModifiedBy>Liam Hart</cp:lastModifiedBy>
  <cp:revision>177</cp:revision>
  <cp:lastPrinted>2016-11-18T15:35:52Z</cp:lastPrinted>
  <dcterms:created xsi:type="dcterms:W3CDTF">2012-08-29T17:26:34Z</dcterms:created>
  <dcterms:modified xsi:type="dcterms:W3CDTF">2023-10-23T19:43:25Z</dcterms:modified>
</cp:coreProperties>
</file>