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80" r:id="rId4"/>
    <p:sldId id="335" r:id="rId5"/>
    <p:sldId id="336" r:id="rId6"/>
    <p:sldId id="258" r:id="rId7"/>
    <p:sldId id="362" r:id="rId8"/>
    <p:sldId id="324" r:id="rId9"/>
    <p:sldId id="350" r:id="rId10"/>
    <p:sldId id="309" r:id="rId11"/>
    <p:sldId id="307" r:id="rId12"/>
    <p:sldId id="316" r:id="rId13"/>
    <p:sldId id="308" r:id="rId14"/>
    <p:sldId id="312" r:id="rId15"/>
    <p:sldId id="340" r:id="rId16"/>
    <p:sldId id="313" r:id="rId17"/>
    <p:sldId id="341" r:id="rId18"/>
    <p:sldId id="342" r:id="rId19"/>
    <p:sldId id="323" r:id="rId20"/>
    <p:sldId id="30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hasCustomPrompt="1"/>
          </p:nvPr>
        </p:nvSpPr>
        <p:spPr>
          <a:xfrm>
            <a:off x="1524000" y="1122363"/>
            <a:ext cx="9144000" cy="2387600"/>
          </a:xfrm>
        </p:spPr>
        <p:txBody>
          <a:bodyPr anchor="b"/>
          <a:lstStyle>
            <a:lvl1pPr algn="ctr">
              <a:defRPr sz="6000"/>
            </a:lvl1pPr>
          </a:lstStyle>
          <a:p>
            <a:r>
              <a:rPr lang="tr-TR" smtClean="0"/>
              <a:t>Asıl başlık stili için tıklatın</a:t>
            </a:r>
            <a:endParaRPr lang="en-US"/>
          </a:p>
        </p:txBody>
      </p:sp>
      <p:sp>
        <p:nvSpPr>
          <p:cNvPr id="3" name="Alt Başlık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en-US"/>
          </a:p>
        </p:txBody>
      </p:sp>
      <p:sp>
        <p:nvSpPr>
          <p:cNvPr id="4" name="Veri Yer Tutucusu 3"/>
          <p:cNvSpPr>
            <a:spLocks noGrp="1"/>
          </p:cNvSpPr>
          <p:nvPr>
            <p:ph type="dt" sz="half" idx="10"/>
          </p:nvPr>
        </p:nvSpPr>
        <p:spPr/>
        <p:txBody>
          <a:bodyPr/>
          <a:lstStyle/>
          <a:p>
            <a:fld id="{09744B6B-093E-4738-AA19-D801C6F4815B}" type="datetimeFigureOut">
              <a:rPr lang="en-US" smtClean="0"/>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CAB71907-837E-4DF4-BE91-96FE08FD66A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hasCustomPrompt="1"/>
          </p:nvPr>
        </p:nvSpPr>
        <p:spPr/>
        <p:txBody>
          <a:bodyPr/>
          <a:lstStyle/>
          <a:p>
            <a:r>
              <a:rPr lang="tr-TR" smtClean="0"/>
              <a:t>Asıl başlık stili için tıklatın</a:t>
            </a:r>
            <a:endParaRPr lang="en-US"/>
          </a:p>
        </p:txBody>
      </p:sp>
      <p:sp>
        <p:nvSpPr>
          <p:cNvPr id="3" name="Dikey Metin Yer Tutucusu 2"/>
          <p:cNvSpPr>
            <a:spLocks noGrp="1"/>
          </p:cNvSpPr>
          <p:nvPr>
            <p:ph type="body" orient="vert" idx="1" hasCustomPrompt="1"/>
          </p:nvPr>
        </p:nvSpPr>
        <p:spPr/>
        <p:txBody>
          <a:bodyPr vert="eaVert"/>
          <a:lstStyle/>
          <a:p>
            <a:pPr lvl="0"/>
            <a:r>
              <a:rPr lang="tr-TR" smtClean="0"/>
              <a:t>Asıl metin stillerini düzenlemek için tıklatın</a:t>
            </a:r>
            <a:endParaRPr lang="tr-TR" smtClean="0"/>
          </a:p>
          <a:p>
            <a:pPr lvl="1"/>
            <a:r>
              <a:rPr lang="tr-TR" smtClean="0"/>
              <a:t>İkinci düzey</a:t>
            </a:r>
            <a:endParaRPr lang="tr-TR" smtClean="0"/>
          </a:p>
          <a:p>
            <a:pPr lvl="2"/>
            <a:r>
              <a:rPr lang="tr-TR" smtClean="0"/>
              <a:t>Üçüncü düzey</a:t>
            </a:r>
            <a:endParaRPr lang="tr-TR" smtClean="0"/>
          </a:p>
          <a:p>
            <a:pPr lvl="3"/>
            <a:r>
              <a:rPr lang="tr-TR" smtClean="0"/>
              <a:t>Dördüncü düzey</a:t>
            </a:r>
            <a:endParaRPr lang="tr-TR" smtClean="0"/>
          </a:p>
          <a:p>
            <a:pPr lvl="4"/>
            <a:r>
              <a:rPr lang="tr-TR" smtClean="0"/>
              <a:t>Beşinci düzey</a:t>
            </a:r>
            <a:endParaRPr lang="en-US"/>
          </a:p>
        </p:txBody>
      </p:sp>
      <p:sp>
        <p:nvSpPr>
          <p:cNvPr id="4" name="Veri Yer Tutucusu 3"/>
          <p:cNvSpPr>
            <a:spLocks noGrp="1"/>
          </p:cNvSpPr>
          <p:nvPr>
            <p:ph type="dt" sz="half" idx="10"/>
          </p:nvPr>
        </p:nvSpPr>
        <p:spPr/>
        <p:txBody>
          <a:bodyPr/>
          <a:lstStyle/>
          <a:p>
            <a:fld id="{09744B6B-093E-4738-AA19-D801C6F4815B}" type="datetimeFigureOut">
              <a:rPr lang="en-US" smtClean="0"/>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CAB71907-837E-4DF4-BE91-96FE08FD66A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hasCustomPrompt="1"/>
          </p:nvPr>
        </p:nvSpPr>
        <p:spPr>
          <a:xfrm>
            <a:off x="8724900" y="365125"/>
            <a:ext cx="2628900" cy="5811838"/>
          </a:xfrm>
        </p:spPr>
        <p:txBody>
          <a:bodyPr vert="eaVert"/>
          <a:lstStyle/>
          <a:p>
            <a:r>
              <a:rPr lang="tr-TR" smtClean="0"/>
              <a:t>Asıl başlık stili için tıklatın</a:t>
            </a:r>
            <a:endParaRPr lang="en-US"/>
          </a:p>
        </p:txBody>
      </p:sp>
      <p:sp>
        <p:nvSpPr>
          <p:cNvPr id="3" name="Dikey Metin Yer Tutucusu 2"/>
          <p:cNvSpPr>
            <a:spLocks noGrp="1"/>
          </p:cNvSpPr>
          <p:nvPr>
            <p:ph type="body" orient="vert" idx="1" hasCustomPrompt="1"/>
          </p:nvPr>
        </p:nvSpPr>
        <p:spPr>
          <a:xfrm>
            <a:off x="838200" y="365125"/>
            <a:ext cx="7734300" cy="5811838"/>
          </a:xfrm>
        </p:spPr>
        <p:txBody>
          <a:bodyPr vert="eaVert"/>
          <a:lstStyle/>
          <a:p>
            <a:pPr lvl="0"/>
            <a:r>
              <a:rPr lang="tr-TR" smtClean="0"/>
              <a:t>Asıl metin stillerini düzenlemek için tıklatın</a:t>
            </a:r>
            <a:endParaRPr lang="tr-TR" smtClean="0"/>
          </a:p>
          <a:p>
            <a:pPr lvl="1"/>
            <a:r>
              <a:rPr lang="tr-TR" smtClean="0"/>
              <a:t>İkinci düzey</a:t>
            </a:r>
            <a:endParaRPr lang="tr-TR" smtClean="0"/>
          </a:p>
          <a:p>
            <a:pPr lvl="2"/>
            <a:r>
              <a:rPr lang="tr-TR" smtClean="0"/>
              <a:t>Üçüncü düzey</a:t>
            </a:r>
            <a:endParaRPr lang="tr-TR" smtClean="0"/>
          </a:p>
          <a:p>
            <a:pPr lvl="3"/>
            <a:r>
              <a:rPr lang="tr-TR" smtClean="0"/>
              <a:t>Dördüncü düzey</a:t>
            </a:r>
            <a:endParaRPr lang="tr-TR" smtClean="0"/>
          </a:p>
          <a:p>
            <a:pPr lvl="4"/>
            <a:r>
              <a:rPr lang="tr-TR" smtClean="0"/>
              <a:t>Beşinci düzey</a:t>
            </a:r>
            <a:endParaRPr lang="en-US"/>
          </a:p>
        </p:txBody>
      </p:sp>
      <p:sp>
        <p:nvSpPr>
          <p:cNvPr id="4" name="Veri Yer Tutucusu 3"/>
          <p:cNvSpPr>
            <a:spLocks noGrp="1"/>
          </p:cNvSpPr>
          <p:nvPr>
            <p:ph type="dt" sz="half" idx="10"/>
          </p:nvPr>
        </p:nvSpPr>
        <p:spPr/>
        <p:txBody>
          <a:bodyPr/>
          <a:lstStyle/>
          <a:p>
            <a:fld id="{09744B6B-093E-4738-AA19-D801C6F4815B}" type="datetimeFigureOut">
              <a:rPr lang="en-US" smtClean="0"/>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CAB71907-837E-4DF4-BE91-96FE08FD66A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hasCustomPrompt="1"/>
          </p:nvPr>
        </p:nvSpPr>
        <p:spPr/>
        <p:txBody>
          <a:bodyPr/>
          <a:lstStyle/>
          <a:p>
            <a:r>
              <a:rPr lang="tr-TR" smtClean="0"/>
              <a:t>Asıl başlık stili için tıklatın</a:t>
            </a:r>
            <a:endParaRPr lang="en-US"/>
          </a:p>
        </p:txBody>
      </p:sp>
      <p:sp>
        <p:nvSpPr>
          <p:cNvPr id="3" name="İçerik Yer Tutucusu 2"/>
          <p:cNvSpPr>
            <a:spLocks noGrp="1"/>
          </p:cNvSpPr>
          <p:nvPr>
            <p:ph idx="1" hasCustomPrompt="1"/>
          </p:nvPr>
        </p:nvSpPr>
        <p:spPr/>
        <p:txBody>
          <a:bodyPr/>
          <a:lstStyle/>
          <a:p>
            <a:pPr lvl="0"/>
            <a:r>
              <a:rPr lang="tr-TR" smtClean="0"/>
              <a:t>Asıl metin stillerini düzenlemek için tıklatın</a:t>
            </a:r>
            <a:endParaRPr lang="tr-TR" smtClean="0"/>
          </a:p>
          <a:p>
            <a:pPr lvl="1"/>
            <a:r>
              <a:rPr lang="tr-TR" smtClean="0"/>
              <a:t>İkinci düzey</a:t>
            </a:r>
            <a:endParaRPr lang="tr-TR" smtClean="0"/>
          </a:p>
          <a:p>
            <a:pPr lvl="2"/>
            <a:r>
              <a:rPr lang="tr-TR" smtClean="0"/>
              <a:t>Üçüncü düzey</a:t>
            </a:r>
            <a:endParaRPr lang="tr-TR" smtClean="0"/>
          </a:p>
          <a:p>
            <a:pPr lvl="3"/>
            <a:r>
              <a:rPr lang="tr-TR" smtClean="0"/>
              <a:t>Dördüncü düzey</a:t>
            </a:r>
            <a:endParaRPr lang="tr-TR" smtClean="0"/>
          </a:p>
          <a:p>
            <a:pPr lvl="4"/>
            <a:r>
              <a:rPr lang="tr-TR" smtClean="0"/>
              <a:t>Beşinci düzey</a:t>
            </a:r>
            <a:endParaRPr lang="en-US"/>
          </a:p>
        </p:txBody>
      </p:sp>
      <p:sp>
        <p:nvSpPr>
          <p:cNvPr id="4" name="Veri Yer Tutucusu 3"/>
          <p:cNvSpPr>
            <a:spLocks noGrp="1"/>
          </p:cNvSpPr>
          <p:nvPr>
            <p:ph type="dt" sz="half" idx="10"/>
          </p:nvPr>
        </p:nvSpPr>
        <p:spPr/>
        <p:txBody>
          <a:bodyPr/>
          <a:lstStyle/>
          <a:p>
            <a:fld id="{09744B6B-093E-4738-AA19-D801C6F4815B}" type="datetimeFigureOut">
              <a:rPr lang="en-US" smtClean="0"/>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CAB71907-837E-4DF4-BE91-96FE08FD66A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hasCustomPrompt="1"/>
          </p:nvPr>
        </p:nvSpPr>
        <p:spPr>
          <a:xfrm>
            <a:off x="831850" y="1709738"/>
            <a:ext cx="10515600" cy="2852737"/>
          </a:xfrm>
        </p:spPr>
        <p:txBody>
          <a:bodyPr anchor="b"/>
          <a:lstStyle>
            <a:lvl1pPr>
              <a:defRPr sz="6000"/>
            </a:lvl1pPr>
          </a:lstStyle>
          <a:p>
            <a:r>
              <a:rPr lang="tr-TR" smtClean="0"/>
              <a:t>Asıl başlık stili için tıklatın</a:t>
            </a:r>
            <a:endParaRPr lang="en-US"/>
          </a:p>
        </p:txBody>
      </p:sp>
      <p:sp>
        <p:nvSpPr>
          <p:cNvPr id="3" name="Metin Yer Tutucusu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endParaRPr lang="tr-TR" smtClean="0"/>
          </a:p>
        </p:txBody>
      </p:sp>
      <p:sp>
        <p:nvSpPr>
          <p:cNvPr id="4" name="Veri Yer Tutucusu 3"/>
          <p:cNvSpPr>
            <a:spLocks noGrp="1"/>
          </p:cNvSpPr>
          <p:nvPr>
            <p:ph type="dt" sz="half" idx="10"/>
          </p:nvPr>
        </p:nvSpPr>
        <p:spPr/>
        <p:txBody>
          <a:bodyPr/>
          <a:lstStyle/>
          <a:p>
            <a:fld id="{09744B6B-093E-4738-AA19-D801C6F4815B}" type="datetimeFigureOut">
              <a:rPr lang="en-US" smtClean="0"/>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CAB71907-837E-4DF4-BE91-96FE08FD66A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hasCustomPrompt="1"/>
          </p:nvPr>
        </p:nvSpPr>
        <p:spPr/>
        <p:txBody>
          <a:bodyPr/>
          <a:lstStyle/>
          <a:p>
            <a:r>
              <a:rPr lang="tr-TR" smtClean="0"/>
              <a:t>Asıl başlık stili için tıklatın</a:t>
            </a:r>
            <a:endParaRPr lang="en-US"/>
          </a:p>
        </p:txBody>
      </p:sp>
      <p:sp>
        <p:nvSpPr>
          <p:cNvPr id="3" name="İçerik Yer Tutucusu 2"/>
          <p:cNvSpPr>
            <a:spLocks noGrp="1"/>
          </p:cNvSpPr>
          <p:nvPr>
            <p:ph sz="half" idx="1" hasCustomPrompt="1"/>
          </p:nvPr>
        </p:nvSpPr>
        <p:spPr>
          <a:xfrm>
            <a:off x="838200" y="1825625"/>
            <a:ext cx="5181600" cy="4351338"/>
          </a:xfrm>
        </p:spPr>
        <p:txBody>
          <a:bodyPr/>
          <a:lstStyle/>
          <a:p>
            <a:pPr lvl="0"/>
            <a:r>
              <a:rPr lang="tr-TR" smtClean="0"/>
              <a:t>Asıl metin stillerini düzenlemek için tıklatın</a:t>
            </a:r>
            <a:endParaRPr lang="tr-TR" smtClean="0"/>
          </a:p>
          <a:p>
            <a:pPr lvl="1"/>
            <a:r>
              <a:rPr lang="tr-TR" smtClean="0"/>
              <a:t>İkinci düzey</a:t>
            </a:r>
            <a:endParaRPr lang="tr-TR" smtClean="0"/>
          </a:p>
          <a:p>
            <a:pPr lvl="2"/>
            <a:r>
              <a:rPr lang="tr-TR" smtClean="0"/>
              <a:t>Üçüncü düzey</a:t>
            </a:r>
            <a:endParaRPr lang="tr-TR" smtClean="0"/>
          </a:p>
          <a:p>
            <a:pPr lvl="3"/>
            <a:r>
              <a:rPr lang="tr-TR" smtClean="0"/>
              <a:t>Dördüncü düzey</a:t>
            </a:r>
            <a:endParaRPr lang="tr-TR" smtClean="0"/>
          </a:p>
          <a:p>
            <a:pPr lvl="4"/>
            <a:r>
              <a:rPr lang="tr-TR" smtClean="0"/>
              <a:t>Beşinci düzey</a:t>
            </a:r>
            <a:endParaRPr lang="en-US"/>
          </a:p>
        </p:txBody>
      </p:sp>
      <p:sp>
        <p:nvSpPr>
          <p:cNvPr id="4" name="İçerik Yer Tutucusu 3"/>
          <p:cNvSpPr>
            <a:spLocks noGrp="1"/>
          </p:cNvSpPr>
          <p:nvPr>
            <p:ph sz="half" idx="2" hasCustomPrompt="1"/>
          </p:nvPr>
        </p:nvSpPr>
        <p:spPr>
          <a:xfrm>
            <a:off x="6172200" y="1825625"/>
            <a:ext cx="5181600" cy="4351338"/>
          </a:xfrm>
        </p:spPr>
        <p:txBody>
          <a:bodyPr/>
          <a:lstStyle/>
          <a:p>
            <a:pPr lvl="0"/>
            <a:r>
              <a:rPr lang="tr-TR" smtClean="0"/>
              <a:t>Asıl metin stillerini düzenlemek için tıklatın</a:t>
            </a:r>
            <a:endParaRPr lang="tr-TR" smtClean="0"/>
          </a:p>
          <a:p>
            <a:pPr lvl="1"/>
            <a:r>
              <a:rPr lang="tr-TR" smtClean="0"/>
              <a:t>İkinci düzey</a:t>
            </a:r>
            <a:endParaRPr lang="tr-TR" smtClean="0"/>
          </a:p>
          <a:p>
            <a:pPr lvl="2"/>
            <a:r>
              <a:rPr lang="tr-TR" smtClean="0"/>
              <a:t>Üçüncü düzey</a:t>
            </a:r>
            <a:endParaRPr lang="tr-TR" smtClean="0"/>
          </a:p>
          <a:p>
            <a:pPr lvl="3"/>
            <a:r>
              <a:rPr lang="tr-TR" smtClean="0"/>
              <a:t>Dördüncü düzey</a:t>
            </a:r>
            <a:endParaRPr lang="tr-TR" smtClean="0"/>
          </a:p>
          <a:p>
            <a:pPr lvl="4"/>
            <a:r>
              <a:rPr lang="tr-TR" smtClean="0"/>
              <a:t>Beşinci düzey</a:t>
            </a:r>
            <a:endParaRPr lang="en-US"/>
          </a:p>
        </p:txBody>
      </p:sp>
      <p:sp>
        <p:nvSpPr>
          <p:cNvPr id="5" name="Veri Yer Tutucusu 4"/>
          <p:cNvSpPr>
            <a:spLocks noGrp="1"/>
          </p:cNvSpPr>
          <p:nvPr>
            <p:ph type="dt" sz="half" idx="10"/>
          </p:nvPr>
        </p:nvSpPr>
        <p:spPr/>
        <p:txBody>
          <a:bodyPr/>
          <a:lstStyle/>
          <a:p>
            <a:fld id="{09744B6B-093E-4738-AA19-D801C6F4815B}" type="datetimeFigureOut">
              <a:rPr lang="en-US" smtClean="0"/>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CAB71907-837E-4DF4-BE91-96FE08FD66A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hasCustomPrompt="1"/>
          </p:nvPr>
        </p:nvSpPr>
        <p:spPr>
          <a:xfrm>
            <a:off x="839788" y="365125"/>
            <a:ext cx="10515600" cy="1325563"/>
          </a:xfrm>
        </p:spPr>
        <p:txBody>
          <a:bodyPr/>
          <a:lstStyle/>
          <a:p>
            <a:r>
              <a:rPr lang="tr-TR" smtClean="0"/>
              <a:t>Asıl başlık stili için tıklatın</a:t>
            </a:r>
            <a:endParaRPr lang="en-US"/>
          </a:p>
        </p:txBody>
      </p:sp>
      <p:sp>
        <p:nvSpPr>
          <p:cNvPr id="3" name="Metin Yer Tutucusu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endParaRPr lang="tr-TR" smtClean="0"/>
          </a:p>
        </p:txBody>
      </p:sp>
      <p:sp>
        <p:nvSpPr>
          <p:cNvPr id="4" name="İçerik Yer Tutucusu 3"/>
          <p:cNvSpPr>
            <a:spLocks noGrp="1"/>
          </p:cNvSpPr>
          <p:nvPr>
            <p:ph sz="half" idx="2" hasCustomPrompt="1"/>
          </p:nvPr>
        </p:nvSpPr>
        <p:spPr>
          <a:xfrm>
            <a:off x="839788" y="2505075"/>
            <a:ext cx="5157787" cy="3684588"/>
          </a:xfrm>
        </p:spPr>
        <p:txBody>
          <a:bodyPr/>
          <a:lstStyle/>
          <a:p>
            <a:pPr lvl="0"/>
            <a:r>
              <a:rPr lang="tr-TR" smtClean="0"/>
              <a:t>Asıl metin stillerini düzenlemek için tıklatın</a:t>
            </a:r>
            <a:endParaRPr lang="tr-TR" smtClean="0"/>
          </a:p>
          <a:p>
            <a:pPr lvl="1"/>
            <a:r>
              <a:rPr lang="tr-TR" smtClean="0"/>
              <a:t>İkinci düzey</a:t>
            </a:r>
            <a:endParaRPr lang="tr-TR" smtClean="0"/>
          </a:p>
          <a:p>
            <a:pPr lvl="2"/>
            <a:r>
              <a:rPr lang="tr-TR" smtClean="0"/>
              <a:t>Üçüncü düzey</a:t>
            </a:r>
            <a:endParaRPr lang="tr-TR" smtClean="0"/>
          </a:p>
          <a:p>
            <a:pPr lvl="3"/>
            <a:r>
              <a:rPr lang="tr-TR" smtClean="0"/>
              <a:t>Dördüncü düzey</a:t>
            </a:r>
            <a:endParaRPr lang="tr-TR" smtClean="0"/>
          </a:p>
          <a:p>
            <a:pPr lvl="4"/>
            <a:r>
              <a:rPr lang="tr-TR" smtClean="0"/>
              <a:t>Beşinci düzey</a:t>
            </a:r>
            <a:endParaRPr lang="en-US"/>
          </a:p>
        </p:txBody>
      </p:sp>
      <p:sp>
        <p:nvSpPr>
          <p:cNvPr id="5" name="Metin Yer Tutucusu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endParaRPr lang="tr-TR" smtClean="0"/>
          </a:p>
        </p:txBody>
      </p:sp>
      <p:sp>
        <p:nvSpPr>
          <p:cNvPr id="6" name="İçerik Yer Tutucusu 5"/>
          <p:cNvSpPr>
            <a:spLocks noGrp="1"/>
          </p:cNvSpPr>
          <p:nvPr>
            <p:ph sz="quarter" idx="4" hasCustomPrompt="1"/>
          </p:nvPr>
        </p:nvSpPr>
        <p:spPr>
          <a:xfrm>
            <a:off x="6172200" y="2505075"/>
            <a:ext cx="5183188" cy="3684588"/>
          </a:xfrm>
        </p:spPr>
        <p:txBody>
          <a:bodyPr/>
          <a:lstStyle/>
          <a:p>
            <a:pPr lvl="0"/>
            <a:r>
              <a:rPr lang="tr-TR" smtClean="0"/>
              <a:t>Asıl metin stillerini düzenlemek için tıklatın</a:t>
            </a:r>
            <a:endParaRPr lang="tr-TR" smtClean="0"/>
          </a:p>
          <a:p>
            <a:pPr lvl="1"/>
            <a:r>
              <a:rPr lang="tr-TR" smtClean="0"/>
              <a:t>İkinci düzey</a:t>
            </a:r>
            <a:endParaRPr lang="tr-TR" smtClean="0"/>
          </a:p>
          <a:p>
            <a:pPr lvl="2"/>
            <a:r>
              <a:rPr lang="tr-TR" smtClean="0"/>
              <a:t>Üçüncü düzey</a:t>
            </a:r>
            <a:endParaRPr lang="tr-TR" smtClean="0"/>
          </a:p>
          <a:p>
            <a:pPr lvl="3"/>
            <a:r>
              <a:rPr lang="tr-TR" smtClean="0"/>
              <a:t>Dördüncü düzey</a:t>
            </a:r>
            <a:endParaRPr lang="tr-TR" smtClean="0"/>
          </a:p>
          <a:p>
            <a:pPr lvl="4"/>
            <a:r>
              <a:rPr lang="tr-TR" smtClean="0"/>
              <a:t>Beşinci düzey</a:t>
            </a:r>
            <a:endParaRPr lang="en-US"/>
          </a:p>
        </p:txBody>
      </p:sp>
      <p:sp>
        <p:nvSpPr>
          <p:cNvPr id="7" name="Veri Yer Tutucusu 6"/>
          <p:cNvSpPr>
            <a:spLocks noGrp="1"/>
          </p:cNvSpPr>
          <p:nvPr>
            <p:ph type="dt" sz="half" idx="10"/>
          </p:nvPr>
        </p:nvSpPr>
        <p:spPr/>
        <p:txBody>
          <a:bodyPr/>
          <a:lstStyle/>
          <a:p>
            <a:fld id="{09744B6B-093E-4738-AA19-D801C6F4815B}" type="datetimeFigureOut">
              <a:rPr lang="en-US" smtClean="0"/>
            </a:fld>
            <a:endParaRPr lang="en-US"/>
          </a:p>
        </p:txBody>
      </p:sp>
      <p:sp>
        <p:nvSpPr>
          <p:cNvPr id="8" name="Altbilgi Yer Tutucusu 7"/>
          <p:cNvSpPr>
            <a:spLocks noGrp="1"/>
          </p:cNvSpPr>
          <p:nvPr>
            <p:ph type="ftr" sz="quarter" idx="11"/>
          </p:nvPr>
        </p:nvSpPr>
        <p:spPr/>
        <p:txBody>
          <a:bodyPr/>
          <a:lstStyle/>
          <a:p>
            <a:endParaRPr lang="en-US"/>
          </a:p>
        </p:txBody>
      </p:sp>
      <p:sp>
        <p:nvSpPr>
          <p:cNvPr id="9" name="Slayt Numarası Yer Tutucusu 8"/>
          <p:cNvSpPr>
            <a:spLocks noGrp="1"/>
          </p:cNvSpPr>
          <p:nvPr>
            <p:ph type="sldNum" sz="quarter" idx="12"/>
          </p:nvPr>
        </p:nvSpPr>
        <p:spPr/>
        <p:txBody>
          <a:bodyPr/>
          <a:lstStyle/>
          <a:p>
            <a:fld id="{CAB71907-837E-4DF4-BE91-96FE08FD66A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hasCustomPrompt="1"/>
          </p:nvPr>
        </p:nvSpPr>
        <p:spPr/>
        <p:txBody>
          <a:bodyPr/>
          <a:lstStyle/>
          <a:p>
            <a:r>
              <a:rPr lang="tr-TR" smtClean="0"/>
              <a:t>Asıl başlık stili için tıklatın</a:t>
            </a:r>
            <a:endParaRPr lang="en-US"/>
          </a:p>
        </p:txBody>
      </p:sp>
      <p:sp>
        <p:nvSpPr>
          <p:cNvPr id="3" name="Veri Yer Tutucusu 2"/>
          <p:cNvSpPr>
            <a:spLocks noGrp="1"/>
          </p:cNvSpPr>
          <p:nvPr>
            <p:ph type="dt" sz="half" idx="10"/>
          </p:nvPr>
        </p:nvSpPr>
        <p:spPr/>
        <p:txBody>
          <a:bodyPr/>
          <a:lstStyle/>
          <a:p>
            <a:fld id="{09744B6B-093E-4738-AA19-D801C6F4815B}" type="datetimeFigureOut">
              <a:rPr lang="en-US" smtClean="0"/>
            </a:fld>
            <a:endParaRPr lang="en-US"/>
          </a:p>
        </p:txBody>
      </p:sp>
      <p:sp>
        <p:nvSpPr>
          <p:cNvPr id="4" name="Altbilgi Yer Tutucusu 3"/>
          <p:cNvSpPr>
            <a:spLocks noGrp="1"/>
          </p:cNvSpPr>
          <p:nvPr>
            <p:ph type="ftr" sz="quarter" idx="11"/>
          </p:nvPr>
        </p:nvSpPr>
        <p:spPr/>
        <p:txBody>
          <a:bodyPr/>
          <a:lstStyle/>
          <a:p>
            <a:endParaRPr lang="en-US"/>
          </a:p>
        </p:txBody>
      </p:sp>
      <p:sp>
        <p:nvSpPr>
          <p:cNvPr id="5" name="Slayt Numarası Yer Tutucusu 4"/>
          <p:cNvSpPr>
            <a:spLocks noGrp="1"/>
          </p:cNvSpPr>
          <p:nvPr>
            <p:ph type="sldNum" sz="quarter" idx="12"/>
          </p:nvPr>
        </p:nvSpPr>
        <p:spPr/>
        <p:txBody>
          <a:bodyPr/>
          <a:lstStyle/>
          <a:p>
            <a:fld id="{CAB71907-837E-4DF4-BE91-96FE08FD66A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09744B6B-093E-4738-AA19-D801C6F4815B}" type="datetimeFigureOut">
              <a:rPr lang="en-US" smtClean="0"/>
            </a:fld>
            <a:endParaRPr lang="en-US"/>
          </a:p>
        </p:txBody>
      </p:sp>
      <p:sp>
        <p:nvSpPr>
          <p:cNvPr id="3" name="Altbilgi Yer Tutucusu 2"/>
          <p:cNvSpPr>
            <a:spLocks noGrp="1"/>
          </p:cNvSpPr>
          <p:nvPr>
            <p:ph type="ftr" sz="quarter" idx="11"/>
          </p:nvPr>
        </p:nvSpPr>
        <p:spPr/>
        <p:txBody>
          <a:bodyPr/>
          <a:lstStyle/>
          <a:p>
            <a:endParaRPr lang="en-US"/>
          </a:p>
        </p:txBody>
      </p:sp>
      <p:sp>
        <p:nvSpPr>
          <p:cNvPr id="4" name="Slayt Numarası Yer Tutucusu 3"/>
          <p:cNvSpPr>
            <a:spLocks noGrp="1"/>
          </p:cNvSpPr>
          <p:nvPr>
            <p:ph type="sldNum" sz="quarter" idx="12"/>
          </p:nvPr>
        </p:nvSpPr>
        <p:spPr/>
        <p:txBody>
          <a:bodyPr/>
          <a:lstStyle/>
          <a:p>
            <a:fld id="{CAB71907-837E-4DF4-BE91-96FE08FD66A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hasCustomPrompt="1"/>
          </p:nvPr>
        </p:nvSpPr>
        <p:spPr>
          <a:xfrm>
            <a:off x="839788" y="457200"/>
            <a:ext cx="3932237" cy="1600200"/>
          </a:xfrm>
        </p:spPr>
        <p:txBody>
          <a:bodyPr anchor="b"/>
          <a:lstStyle>
            <a:lvl1pPr>
              <a:defRPr sz="3200"/>
            </a:lvl1pPr>
          </a:lstStyle>
          <a:p>
            <a:r>
              <a:rPr lang="tr-TR" smtClean="0"/>
              <a:t>Asıl başlık stili için tıklatın</a:t>
            </a:r>
            <a:endParaRPr lang="en-US"/>
          </a:p>
        </p:txBody>
      </p:sp>
      <p:sp>
        <p:nvSpPr>
          <p:cNvPr id="3" name="İçerik Yer Tutucusu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endParaRPr lang="tr-TR" smtClean="0"/>
          </a:p>
          <a:p>
            <a:pPr lvl="1"/>
            <a:r>
              <a:rPr lang="tr-TR" smtClean="0"/>
              <a:t>İkinci düzey</a:t>
            </a:r>
            <a:endParaRPr lang="tr-TR" smtClean="0"/>
          </a:p>
          <a:p>
            <a:pPr lvl="2"/>
            <a:r>
              <a:rPr lang="tr-TR" smtClean="0"/>
              <a:t>Üçüncü düzey</a:t>
            </a:r>
            <a:endParaRPr lang="tr-TR" smtClean="0"/>
          </a:p>
          <a:p>
            <a:pPr lvl="3"/>
            <a:r>
              <a:rPr lang="tr-TR" smtClean="0"/>
              <a:t>Dördüncü düzey</a:t>
            </a:r>
            <a:endParaRPr lang="tr-TR" smtClean="0"/>
          </a:p>
          <a:p>
            <a:pPr lvl="4"/>
            <a:r>
              <a:rPr lang="tr-TR" smtClean="0"/>
              <a:t>Beşinci düzey</a:t>
            </a:r>
            <a:endParaRPr lang="en-US"/>
          </a:p>
        </p:txBody>
      </p:sp>
      <p:sp>
        <p:nvSpPr>
          <p:cNvPr id="4" name="Metin Yer Tutucusu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endParaRPr lang="tr-TR" smtClean="0"/>
          </a:p>
        </p:txBody>
      </p:sp>
      <p:sp>
        <p:nvSpPr>
          <p:cNvPr id="5" name="Veri Yer Tutucusu 4"/>
          <p:cNvSpPr>
            <a:spLocks noGrp="1"/>
          </p:cNvSpPr>
          <p:nvPr>
            <p:ph type="dt" sz="half" idx="10"/>
          </p:nvPr>
        </p:nvSpPr>
        <p:spPr/>
        <p:txBody>
          <a:bodyPr/>
          <a:lstStyle/>
          <a:p>
            <a:fld id="{09744B6B-093E-4738-AA19-D801C6F4815B}" type="datetimeFigureOut">
              <a:rPr lang="en-US" smtClean="0"/>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CAB71907-837E-4DF4-BE91-96FE08FD66A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hasCustomPrompt="1"/>
          </p:nvPr>
        </p:nvSpPr>
        <p:spPr>
          <a:xfrm>
            <a:off x="839788" y="457200"/>
            <a:ext cx="3932237" cy="1600200"/>
          </a:xfrm>
        </p:spPr>
        <p:txBody>
          <a:bodyPr anchor="b"/>
          <a:lstStyle>
            <a:lvl1pPr>
              <a:defRPr sz="3200"/>
            </a:lvl1pPr>
          </a:lstStyle>
          <a:p>
            <a:r>
              <a:rPr lang="tr-TR" smtClean="0"/>
              <a:t>Asıl başlık stili için tıklatın</a:t>
            </a:r>
            <a:endParaRPr lang="en-US"/>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endParaRPr lang="tr-TR" smtClean="0"/>
          </a:p>
        </p:txBody>
      </p:sp>
      <p:sp>
        <p:nvSpPr>
          <p:cNvPr id="5" name="Veri Yer Tutucusu 4"/>
          <p:cNvSpPr>
            <a:spLocks noGrp="1"/>
          </p:cNvSpPr>
          <p:nvPr>
            <p:ph type="dt" sz="half" idx="10"/>
          </p:nvPr>
        </p:nvSpPr>
        <p:spPr/>
        <p:txBody>
          <a:bodyPr/>
          <a:lstStyle/>
          <a:p>
            <a:fld id="{09744B6B-093E-4738-AA19-D801C6F4815B}" type="datetimeFigureOut">
              <a:rPr lang="en-US" smtClean="0"/>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CAB71907-837E-4DF4-BE91-96FE08FD66A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en-US"/>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endParaRPr lang="tr-TR" smtClean="0"/>
          </a:p>
          <a:p>
            <a:pPr lvl="1"/>
            <a:r>
              <a:rPr lang="tr-TR" smtClean="0"/>
              <a:t>İkinci düzey</a:t>
            </a:r>
            <a:endParaRPr lang="tr-TR" smtClean="0"/>
          </a:p>
          <a:p>
            <a:pPr lvl="2"/>
            <a:r>
              <a:rPr lang="tr-TR" smtClean="0"/>
              <a:t>Üçüncü düzey</a:t>
            </a:r>
            <a:endParaRPr lang="tr-TR" smtClean="0"/>
          </a:p>
          <a:p>
            <a:pPr lvl="3"/>
            <a:r>
              <a:rPr lang="tr-TR" smtClean="0"/>
              <a:t>Dördüncü düzey</a:t>
            </a:r>
            <a:endParaRPr lang="tr-TR" smtClean="0"/>
          </a:p>
          <a:p>
            <a:pPr lvl="4"/>
            <a:r>
              <a:rPr lang="tr-TR" smtClean="0"/>
              <a:t>Beşinci düzey</a:t>
            </a:r>
            <a:endParaRPr lang="en-US"/>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744B6B-093E-4738-AA19-D801C6F4815B}" type="datetimeFigureOut">
              <a:rPr lang="en-US" smtClean="0"/>
            </a:fld>
            <a:endParaRPr lang="en-US"/>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B71907-837E-4DF4-BE91-96FE08FD66A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ctrTitle"/>
          </p:nvPr>
        </p:nvSpPr>
        <p:spPr>
          <a:xfrm>
            <a:off x="1739767" y="370077"/>
            <a:ext cx="8712968" cy="1793167"/>
          </a:xfrm>
        </p:spPr>
        <p:txBody>
          <a:bodyPr>
            <a:normAutofit fontScale="90000"/>
          </a:bodyPr>
          <a:lstStyle/>
          <a:p>
            <a:pPr marL="182880"/>
            <a:r>
              <a:rPr>
                <a:latin typeface="Times New Roman" panose="02020603050405020304" pitchFamily="18" charset="0"/>
                <a:cs typeface="Times New Roman" panose="02020603050405020304" pitchFamily="18" charset="0"/>
              </a:rPr>
              <a:t>UYDU FOTOGRAFINDAN ALAN HESAPLAMA</a:t>
            </a:r>
            <a:endParaRPr>
              <a:latin typeface="Times New Roman" panose="02020603050405020304" pitchFamily="18" charset="0"/>
              <a:cs typeface="Times New Roman" panose="02020603050405020304" pitchFamily="18" charset="0"/>
            </a:endParaRPr>
          </a:p>
        </p:txBody>
      </p:sp>
      <p:sp>
        <p:nvSpPr>
          <p:cNvPr id="2" name="Text Box 1"/>
          <p:cNvSpPr txBox="1"/>
          <p:nvPr/>
        </p:nvSpPr>
        <p:spPr>
          <a:xfrm>
            <a:off x="3223260" y="2057400"/>
            <a:ext cx="11482070" cy="521970"/>
          </a:xfrm>
          <a:prstGeom prst="rect">
            <a:avLst/>
          </a:prstGeom>
          <a:noFill/>
        </p:spPr>
        <p:txBody>
          <a:bodyPr wrap="square" rtlCol="0">
            <a:spAutoFit/>
          </a:bodyPr>
          <a:p>
            <a:r>
              <a:rPr lang="tr-TR" altLang="en-US" sz="2800"/>
              <a:t>(A</a:t>
            </a:r>
            <a:r>
              <a:rPr lang="en-US" sz="2800"/>
              <a:t>rea </a:t>
            </a:r>
            <a:r>
              <a:rPr lang="tr-TR" altLang="en-US" sz="2800"/>
              <a:t>C</a:t>
            </a:r>
            <a:r>
              <a:rPr lang="en-US" sz="2800"/>
              <a:t>alculation </a:t>
            </a:r>
            <a:r>
              <a:rPr lang="tr-TR" altLang="en-US" sz="2800"/>
              <a:t>F</a:t>
            </a:r>
            <a:r>
              <a:rPr lang="en-US" sz="2800"/>
              <a:t>rom </a:t>
            </a:r>
            <a:r>
              <a:rPr lang="tr-TR" altLang="en-US" sz="2800"/>
              <a:t>S</a:t>
            </a:r>
            <a:r>
              <a:rPr lang="en-US" sz="2800"/>
              <a:t>atellite </a:t>
            </a:r>
            <a:r>
              <a:rPr lang="tr-TR" altLang="en-US" sz="2800"/>
              <a:t>P</a:t>
            </a:r>
            <a:r>
              <a:rPr lang="en-US" sz="2800"/>
              <a:t>hoto</a:t>
            </a:r>
            <a:r>
              <a:rPr lang="tr-TR" altLang="en-US" sz="2800"/>
              <a:t>)</a:t>
            </a:r>
            <a:endParaRPr lang="tr-TR" altLang="en-US" sz="2800"/>
          </a:p>
        </p:txBody>
      </p:sp>
      <p:sp>
        <p:nvSpPr>
          <p:cNvPr id="5" name="Text Box 4"/>
          <p:cNvSpPr txBox="1"/>
          <p:nvPr/>
        </p:nvSpPr>
        <p:spPr>
          <a:xfrm>
            <a:off x="3679190" y="5617210"/>
            <a:ext cx="4357370" cy="475615"/>
          </a:xfrm>
          <a:prstGeom prst="rect">
            <a:avLst/>
          </a:prstGeom>
          <a:noFill/>
        </p:spPr>
        <p:txBody>
          <a:bodyPr wrap="square" rtlCol="0">
            <a:spAutoFit/>
          </a:bodyPr>
          <a:p>
            <a:pPr algn="ctr"/>
            <a:r>
              <a:rPr lang="tr-TR" altLang="en-US" sz="2500"/>
              <a:t>Hazırlayan : Hasan GÜNDÜZ </a:t>
            </a:r>
            <a:endParaRPr lang="tr-TR" altLang="en-US" sz="2500"/>
          </a:p>
        </p:txBody>
      </p:sp>
      <p:sp>
        <p:nvSpPr>
          <p:cNvPr id="7" name="Text Box 6"/>
          <p:cNvSpPr txBox="1"/>
          <p:nvPr/>
        </p:nvSpPr>
        <p:spPr>
          <a:xfrm>
            <a:off x="1739900" y="4882515"/>
            <a:ext cx="8595995" cy="537210"/>
          </a:xfrm>
          <a:prstGeom prst="rect">
            <a:avLst/>
          </a:prstGeom>
          <a:noFill/>
        </p:spPr>
        <p:txBody>
          <a:bodyPr wrap="square" rtlCol="0">
            <a:spAutoFit/>
          </a:bodyPr>
          <a:p>
            <a:pPr algn="ctr"/>
            <a:r>
              <a:rPr lang="en-US" sz="2900"/>
              <a:t>EHMB 428 YAPAY GÖRME ve ÖRÜNTÜ TANIMA - ÖDEV</a:t>
            </a:r>
            <a:endParaRPr lang="en-US" sz="2900"/>
          </a:p>
        </p:txBody>
      </p:sp>
      <p:pic>
        <p:nvPicPr>
          <p:cNvPr id="9" name="Picture 8" descr="MatlabLogoExample_02"/>
          <p:cNvPicPr>
            <a:picLocks noChangeAspect="1"/>
          </p:cNvPicPr>
          <p:nvPr/>
        </p:nvPicPr>
        <p:blipFill>
          <a:blip r:embed="rId1"/>
          <a:stretch>
            <a:fillRect/>
          </a:stretch>
        </p:blipFill>
        <p:spPr>
          <a:xfrm>
            <a:off x="4719955" y="2473960"/>
            <a:ext cx="2635652" cy="2304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descr="Ekran sssAlıntısı"/>
          <p:cNvPicPr>
            <a:picLocks noChangeAspect="1"/>
          </p:cNvPicPr>
          <p:nvPr>
            <p:ph idx="1"/>
          </p:nvPr>
        </p:nvPicPr>
        <p:blipFill>
          <a:blip r:embed="rId1"/>
          <a:stretch>
            <a:fillRect/>
          </a:stretch>
        </p:blipFill>
        <p:spPr>
          <a:xfrm>
            <a:off x="331470" y="1078230"/>
            <a:ext cx="11050270" cy="5123815"/>
          </a:xfrm>
          <a:prstGeom prst="rect">
            <a:avLst/>
          </a:prstGeom>
        </p:spPr>
      </p:pic>
      <p:sp>
        <p:nvSpPr>
          <p:cNvPr id="8" name="Text Box 7"/>
          <p:cNvSpPr txBox="1"/>
          <p:nvPr/>
        </p:nvSpPr>
        <p:spPr>
          <a:xfrm>
            <a:off x="331470" y="300355"/>
            <a:ext cx="11164570" cy="1106805"/>
          </a:xfrm>
          <a:prstGeom prst="rect">
            <a:avLst/>
          </a:prstGeom>
          <a:noFill/>
        </p:spPr>
        <p:txBody>
          <a:bodyPr wrap="square" rtlCol="0">
            <a:spAutoFit/>
          </a:bodyPr>
          <a:p>
            <a:r>
              <a:rPr lang="tr-TR" altLang="en-US" sz="2300">
                <a:sym typeface="+mn-ea"/>
              </a:rPr>
              <a:t>3D teknolojik seçimler bu şekilde yapılır.  Nesne boyutu ve uzaklastıkça oluşan karmaşıklık  Tablo.1.1 ile bize  anlatılmıştır [8].</a:t>
            </a:r>
            <a:endParaRPr lang="tr-TR" altLang="en-US" sz="2000"/>
          </a:p>
          <a:p>
            <a:endParaRPr lang="en-US" sz="2000"/>
          </a:p>
        </p:txBody>
      </p:sp>
      <p:sp>
        <p:nvSpPr>
          <p:cNvPr id="9" name="Text Box 8"/>
          <p:cNvSpPr txBox="1"/>
          <p:nvPr/>
        </p:nvSpPr>
        <p:spPr>
          <a:xfrm>
            <a:off x="633730" y="6202045"/>
            <a:ext cx="10001250" cy="368300"/>
          </a:xfrm>
          <a:prstGeom prst="rect">
            <a:avLst/>
          </a:prstGeom>
          <a:noFill/>
        </p:spPr>
        <p:txBody>
          <a:bodyPr wrap="square" rtlCol="0">
            <a:spAutoFit/>
          </a:bodyPr>
          <a:p>
            <a:pPr algn="ctr"/>
            <a:r>
              <a:rPr lang="tr-TR" altLang="en-US">
                <a:solidFill>
                  <a:schemeClr val="tx1"/>
                </a:solidFill>
                <a:effectLst>
                  <a:outerShdw blurRad="38100" dist="19050" dir="2700000" algn="tl" rotWithShape="0">
                    <a:schemeClr val="dk1">
                      <a:alpha val="40000"/>
                    </a:schemeClr>
                  </a:outerShdw>
                </a:effectLst>
                <a:sym typeface="+mn-ea"/>
              </a:rPr>
              <a:t>Tablo.1.1</a:t>
            </a:r>
            <a:endParaRPr lang="tr-TR" altLang="en-US">
              <a:solidFill>
                <a:schemeClr val="tx1"/>
              </a:solidFill>
              <a:effectLst>
                <a:outerShdw blurRad="38100" dist="19050" dir="2700000" algn="tl" rotWithShape="0">
                  <a:schemeClr val="dk1">
                    <a:alpha val="40000"/>
                  </a:schemeClr>
                </a:outerShdw>
              </a:effectLst>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95275"/>
            <a:ext cx="10515600" cy="1325563"/>
          </a:xfrm>
        </p:spPr>
        <p:txBody>
          <a:bodyPr>
            <a:normAutofit fontScale="90000"/>
          </a:bodyPr>
          <a:p>
            <a:pPr algn="ctr"/>
            <a:r>
              <a:rPr lang="tr-TR" altLang="en-US" sz="5400">
                <a:solidFill>
                  <a:schemeClr val="tx1"/>
                </a:solidFill>
                <a:effectLst>
                  <a:outerShdw blurRad="38100" dist="19050" dir="2700000" algn="tl" rotWithShape="0">
                    <a:schemeClr val="dk1">
                      <a:alpha val="40000"/>
                    </a:schemeClr>
                  </a:outerShdw>
                </a:effectLst>
                <a:sym typeface="+mn-ea"/>
              </a:rPr>
              <a:t>Piksel Başına Düşen Alan Hesaplanması</a:t>
            </a:r>
            <a:br>
              <a:rPr lang="tr-TR" altLang="en-US" sz="4800">
                <a:solidFill>
                  <a:schemeClr val="tx1"/>
                </a:solidFill>
                <a:effectLst>
                  <a:outerShdw blurRad="38100" dist="19050" dir="2700000" algn="tl" rotWithShape="0">
                    <a:schemeClr val="dk1">
                      <a:alpha val="40000"/>
                    </a:schemeClr>
                  </a:outerShdw>
                </a:effectLst>
              </a:rPr>
            </a:br>
            <a:endParaRPr lang="tr-TR" altLang="en-US" sz="4800">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234315" y="1454785"/>
            <a:ext cx="10515600" cy="4798695"/>
          </a:xfrm>
        </p:spPr>
        <p:txBody>
          <a:bodyPr>
            <a:normAutofit fontScale="90000" lnSpcReduction="10000"/>
          </a:bodyPr>
          <a:p>
            <a:pPr algn="just">
              <a:lnSpc>
                <a:spcPct val="90000"/>
              </a:lnSpc>
            </a:pPr>
            <a:r>
              <a:rPr lang="tr-TR" altLang="en-US" sz="2400">
                <a:sym typeface="+mn-ea"/>
              </a:rPr>
              <a:t>Pixel, </a:t>
            </a:r>
            <a:r>
              <a:rPr lang="en-US" sz="2400">
                <a:sym typeface="+mn-ea"/>
              </a:rPr>
              <a:t>picture </a:t>
            </a:r>
            <a:r>
              <a:rPr lang="tr-TR" altLang="en-US" sz="2400">
                <a:sym typeface="+mn-ea"/>
              </a:rPr>
              <a:t>ve</a:t>
            </a:r>
            <a:r>
              <a:rPr lang="en-US" sz="2400">
                <a:sym typeface="+mn-ea"/>
              </a:rPr>
              <a:t> element sözcüklerinin birleştirilmesiyle oluşmuştur, görüntünün birim elemanını ifade eder </a:t>
            </a:r>
            <a:r>
              <a:rPr lang="tr-TR" altLang="en-US" sz="2400">
                <a:sym typeface="+mn-ea"/>
              </a:rPr>
              <a:t>[6]</a:t>
            </a:r>
            <a:r>
              <a:rPr lang="en-US" sz="2400">
                <a:sym typeface="+mn-ea"/>
              </a:rPr>
              <a:t>.</a:t>
            </a:r>
            <a:endParaRPr lang="en-US" sz="2400">
              <a:sym typeface="+mn-ea"/>
            </a:endParaRPr>
          </a:p>
          <a:p>
            <a:pPr algn="just">
              <a:lnSpc>
                <a:spcPct val="90000"/>
              </a:lnSpc>
            </a:pPr>
            <a:r>
              <a:rPr lang="en-US" sz="2400"/>
              <a:t>Her pixelin kaç renk gösterebileceğini belirleyen ise bu iş için kaç bit kullanıldığıdır.</a:t>
            </a:r>
            <a:endParaRPr lang="en-US" sz="2400"/>
          </a:p>
          <a:p>
            <a:pPr algn="just">
              <a:lnSpc>
                <a:spcPct val="90000"/>
              </a:lnSpc>
            </a:pPr>
            <a:r>
              <a:rPr lang="en-US" sz="2400"/>
              <a:t> 8 bitlik sistemde 2nin 8.nci kuvveti olan 256 renk veya gri tonu gösterilebilir.</a:t>
            </a:r>
            <a:endParaRPr lang="en-US" sz="2400"/>
          </a:p>
          <a:p>
            <a:pPr algn="just">
              <a:lnSpc>
                <a:spcPct val="90000"/>
              </a:lnSpc>
            </a:pPr>
            <a:r>
              <a:rPr lang="en-US" sz="2400"/>
              <a:t>Bir görüntünün </a:t>
            </a:r>
            <a:r>
              <a:rPr lang="tr-TR" altLang="en-US" sz="2400"/>
              <a:t>hepsi</a:t>
            </a:r>
            <a:r>
              <a:rPr lang="en-US" sz="2400"/>
              <a:t> için piksel piksel bireşleştirme işlemi uygulamak çok zaman alıcı bir işlemdir </a:t>
            </a:r>
            <a:r>
              <a:rPr lang="tr-TR" altLang="en-US" sz="2400"/>
              <a:t>ve </a:t>
            </a:r>
            <a:r>
              <a:rPr lang="en-US" sz="2400"/>
              <a:t> beraberinde bazı sorunlar </a:t>
            </a:r>
            <a:r>
              <a:rPr lang="tr-TR" altLang="en-US" sz="2400"/>
              <a:t>oluşturacaktır</a:t>
            </a:r>
            <a:r>
              <a:rPr lang="en-US" sz="2400"/>
              <a:t> </a:t>
            </a:r>
            <a:r>
              <a:rPr lang="tr-TR" altLang="en-US" sz="2400"/>
              <a:t>[8]</a:t>
            </a:r>
            <a:r>
              <a:rPr lang="en-US" sz="2400"/>
              <a:t>. </a:t>
            </a:r>
            <a:endParaRPr lang="en-US" sz="2400"/>
          </a:p>
          <a:p>
            <a:pPr marL="0" indent="0" algn="just">
              <a:lnSpc>
                <a:spcPct val="90000"/>
              </a:lnSpc>
              <a:buNone/>
            </a:pPr>
            <a:r>
              <a:rPr lang="en-US" sz="2400"/>
              <a:t>– Görüntü içerisinde tekrarlı olarak görülen piksel gri</a:t>
            </a:r>
            <a:endParaRPr lang="en-US" sz="2400"/>
          </a:p>
          <a:p>
            <a:pPr marL="0" indent="0" algn="just">
              <a:lnSpc>
                <a:spcPct val="90000"/>
              </a:lnSpc>
              <a:buNone/>
            </a:pPr>
            <a:r>
              <a:rPr lang="en-US" sz="2400"/>
              <a:t>değerleri anlam karmaşasına yol açar</a:t>
            </a:r>
            <a:endParaRPr lang="en-US" sz="2400"/>
          </a:p>
          <a:p>
            <a:pPr marL="0" indent="0" algn="just">
              <a:lnSpc>
                <a:spcPct val="90000"/>
              </a:lnSpc>
              <a:buNone/>
            </a:pPr>
            <a:r>
              <a:rPr lang="en-US" sz="2400"/>
              <a:t>– Görüntünün sahip olduğu gürültünün benzerlik gösterdiği</a:t>
            </a:r>
            <a:endParaRPr lang="en-US" sz="2400"/>
          </a:p>
          <a:p>
            <a:pPr marL="0" indent="0" algn="just">
              <a:lnSpc>
                <a:spcPct val="90000"/>
              </a:lnSpc>
              <a:buNone/>
            </a:pPr>
            <a:r>
              <a:rPr lang="en-US" sz="2400"/>
              <a:t>pikseller anlam karmaşasına yol açar. </a:t>
            </a:r>
            <a:endParaRPr lang="en-US" sz="2400"/>
          </a:p>
          <a:p>
            <a:pPr marL="0" indent="0" algn="just">
              <a:lnSpc>
                <a:spcPct val="90000"/>
              </a:lnSpc>
              <a:buNone/>
            </a:pPr>
            <a:r>
              <a:rPr lang="en-US" sz="2400"/>
              <a:t>      </a:t>
            </a:r>
            <a:endParaRPr lang="en-US" sz="2400"/>
          </a:p>
          <a:p>
            <a:pPr marL="0" indent="0" algn="just">
              <a:lnSpc>
                <a:spcPct val="90000"/>
              </a:lnSpc>
              <a:buNone/>
            </a:pPr>
            <a:r>
              <a:rPr lang="en-US" sz="2400">
                <a:sym typeface="+mn-ea"/>
              </a:rPr>
              <a:t>Bu nedenlerle eşleştirme işlemi belirli “birimler” bazında yapılmaktadır. </a:t>
            </a:r>
            <a:endParaRPr lang="en-US" sz="2400"/>
          </a:p>
          <a:p>
            <a:pPr marL="0" indent="0" algn="just">
              <a:buNone/>
            </a:pPr>
            <a:endParaRPr lang="en-US" sz="2400"/>
          </a:p>
          <a:p>
            <a:pPr marL="0" indent="0" algn="just">
              <a:buNone/>
            </a:pPr>
            <a:endParaRPr lang="en-US" sz="2400"/>
          </a:p>
          <a:p>
            <a:pPr marL="0" indent="0" algn="just">
              <a:buNone/>
            </a:pPr>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tr-TR" altLang="en-US" sz="5400">
                <a:solidFill>
                  <a:schemeClr val="tx1"/>
                </a:solidFill>
                <a:effectLst>
                  <a:outerShdw blurRad="38100" dist="19050" dir="2700000" algn="tl" rotWithShape="0">
                    <a:schemeClr val="dk1">
                      <a:alpha val="40000"/>
                    </a:schemeClr>
                  </a:outerShdw>
                </a:effectLst>
              </a:rPr>
              <a:t>Hesaplanması</a:t>
            </a:r>
            <a:endParaRPr lang="tr-TR" altLang="en-US" sz="5400">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295275" y="1825625"/>
            <a:ext cx="11058525" cy="4351655"/>
          </a:xfrm>
        </p:spPr>
        <p:txBody>
          <a:bodyPr>
            <a:noAutofit/>
          </a:bodyPr>
          <a:p>
            <a:r>
              <a:rPr lang="en-US" sz="3200"/>
              <a:t>Ground spacing </a:t>
            </a:r>
            <a:r>
              <a:rPr lang="tr-TR" altLang="en-US" sz="3200"/>
              <a:t>(</a:t>
            </a:r>
            <a:r>
              <a:rPr lang="en-US" sz="3200">
                <a:sym typeface="+mn-ea"/>
              </a:rPr>
              <a:t>Zemin aralığı</a:t>
            </a:r>
            <a:r>
              <a:rPr lang="tr-TR" altLang="en-US" sz="3200"/>
              <a:t>) </a:t>
            </a:r>
            <a:r>
              <a:rPr lang="en-US" sz="3200"/>
              <a:t>/ sample distance </a:t>
            </a:r>
            <a:r>
              <a:rPr lang="tr-TR" altLang="en-US" sz="3200"/>
              <a:t>(</a:t>
            </a:r>
            <a:r>
              <a:rPr lang="en-US" sz="3200">
                <a:sym typeface="+mn-ea"/>
              </a:rPr>
              <a:t>örnekleme mesafesi</a:t>
            </a:r>
            <a:r>
              <a:rPr lang="tr-TR" altLang="en-US" sz="3200"/>
              <a:t>)</a:t>
            </a:r>
            <a:r>
              <a:rPr lang="en-US" sz="3200"/>
              <a:t>-GSD Yer Örnekleme Aralığı </a:t>
            </a:r>
            <a:r>
              <a:rPr lang="tr-TR" altLang="en-US" sz="3200"/>
              <a:t>[10].</a:t>
            </a:r>
            <a:endParaRPr lang="en-US" sz="3200"/>
          </a:p>
          <a:p>
            <a:pPr marL="0" indent="0">
              <a:buNone/>
            </a:pPr>
            <a:r>
              <a:rPr lang="en-US" sz="3200"/>
              <a:t>       </a:t>
            </a:r>
            <a:r>
              <a:rPr lang="tr-TR" altLang="en-US" sz="3200"/>
              <a:t>- </a:t>
            </a:r>
            <a:r>
              <a:rPr lang="en-US" sz="3200"/>
              <a:t>GSD = mr </a:t>
            </a:r>
            <a:r>
              <a:rPr lang="tr-TR" altLang="en-US" sz="3200"/>
              <a:t>x</a:t>
            </a:r>
            <a:r>
              <a:rPr lang="en-US" sz="3200"/>
              <a:t> piksel büyüklüğü</a:t>
            </a:r>
            <a:endParaRPr lang="en-US" sz="3200"/>
          </a:p>
          <a:p>
            <a:pPr marL="0" indent="0">
              <a:buNone/>
            </a:pPr>
            <a:r>
              <a:rPr lang="tr-TR" altLang="en-US" sz="3200"/>
              <a:t>       - </a:t>
            </a:r>
            <a:r>
              <a:rPr lang="en-US" sz="3200"/>
              <a:t>Mr=1/mr = f/h=Ps/GSD</a:t>
            </a:r>
            <a:endParaRPr lang="en-US" sz="3200"/>
          </a:p>
          <a:p>
            <a:pPr marL="0" indent="0">
              <a:buNone/>
            </a:pPr>
            <a:r>
              <a:rPr lang="tr-TR" altLang="en-US" sz="3200"/>
              <a:t>       - GSD = (Ps/f) </a:t>
            </a:r>
            <a:r>
              <a:rPr lang="en-US" sz="3200">
                <a:sym typeface="+mn-ea"/>
              </a:rPr>
              <a:t> </a:t>
            </a:r>
            <a:r>
              <a:rPr lang="tr-TR" altLang="en-US" sz="3200">
                <a:sym typeface="+mn-ea"/>
              </a:rPr>
              <a:t>x</a:t>
            </a:r>
            <a:r>
              <a:rPr lang="tr-TR" altLang="en-US" sz="3200"/>
              <a:t> h	</a:t>
            </a:r>
            <a:endParaRPr lang="tr-TR" altLang="en-US" sz="3200"/>
          </a:p>
          <a:p>
            <a:pPr marL="0" indent="0">
              <a:buNone/>
            </a:pPr>
            <a:r>
              <a:rPr lang="tr-TR" altLang="en-US" sz="3200"/>
              <a:t>      </a:t>
            </a:r>
            <a:endParaRPr lang="tr-TR" altLang="en-US" sz="3200"/>
          </a:p>
          <a:p>
            <a:pPr marL="0" indent="0">
              <a:buNone/>
            </a:pPr>
            <a:r>
              <a:rPr lang="tr-TR" altLang="en-US" sz="3200"/>
              <a:t>       - Ps: piksel büyüklüğü, örneğin 10 mikron (µ)</a:t>
            </a:r>
            <a:endParaRPr lang="tr-TR" altLang="en-US" sz="3200"/>
          </a:p>
          <a:p>
            <a:pPr marL="0" indent="0">
              <a:buNone/>
            </a:pPr>
            <a:r>
              <a:rPr lang="tr-TR" altLang="en-US" sz="3200"/>
              <a:t>	</a:t>
            </a:r>
            <a:endParaRPr lang="tr-TR" altLang="en-US" sz="3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11555" y="1676400"/>
            <a:ext cx="9971405" cy="3797300"/>
          </a:xfrm>
          <a:prstGeom prst="rect">
            <a:avLst/>
          </a:prstGeom>
          <a:noFill/>
        </p:spPr>
        <p:txBody>
          <a:bodyPr wrap="square" rtlCol="0">
            <a:spAutoFit/>
          </a:bodyPr>
          <a:p>
            <a:pPr>
              <a:lnSpc>
                <a:spcPct val="110000"/>
              </a:lnSpc>
            </a:pPr>
            <a:r>
              <a:rPr lang="en-US" sz="2800"/>
              <a:t>1 piksel </a:t>
            </a:r>
            <a:r>
              <a:rPr lang="tr-TR" altLang="en-US" sz="2800"/>
              <a:t>=</a:t>
            </a:r>
            <a:r>
              <a:rPr lang="en-US" sz="2800"/>
              <a:t> 0,01 cm                                    </a:t>
            </a:r>
            <a:r>
              <a:rPr lang="tr-TR" altLang="en-US" sz="2800"/>
              <a:t>cm=santimetre</a:t>
            </a:r>
            <a:endParaRPr lang="en-US" sz="2800"/>
          </a:p>
          <a:p>
            <a:pPr>
              <a:lnSpc>
                <a:spcPct val="110000"/>
              </a:lnSpc>
            </a:pPr>
            <a:r>
              <a:rPr lang="en-US" sz="2800"/>
              <a:t>1 cm </a:t>
            </a:r>
            <a:r>
              <a:rPr lang="tr-TR" altLang="en-US" sz="2800"/>
              <a:t>=</a:t>
            </a:r>
            <a:r>
              <a:rPr lang="en-US" sz="2800"/>
              <a:t> 100 px                                            </a:t>
            </a:r>
            <a:r>
              <a:rPr lang="tr-TR" altLang="en-US" sz="2800"/>
              <a:t>px=piksel</a:t>
            </a:r>
            <a:endParaRPr lang="en-US" sz="2800"/>
          </a:p>
          <a:p>
            <a:pPr>
              <a:lnSpc>
                <a:spcPct val="110000"/>
              </a:lnSpc>
            </a:pPr>
            <a:r>
              <a:rPr lang="en-US" sz="2800">
                <a:sym typeface="+mn-ea"/>
              </a:rPr>
              <a:t>1 piksel </a:t>
            </a:r>
            <a:r>
              <a:rPr lang="tr-TR" altLang="en-US" sz="2800">
                <a:sym typeface="+mn-ea"/>
              </a:rPr>
              <a:t>=</a:t>
            </a:r>
            <a:r>
              <a:rPr lang="en-US" sz="2800">
                <a:sym typeface="+mn-ea"/>
              </a:rPr>
              <a:t> 0,1 mm                                     </a:t>
            </a:r>
            <a:r>
              <a:rPr lang="tr-TR" altLang="en-US" sz="2800">
                <a:sym typeface="+mn-ea"/>
              </a:rPr>
              <a:t>mm=milimetre</a:t>
            </a:r>
            <a:endParaRPr lang="en-US" sz="2800"/>
          </a:p>
          <a:p>
            <a:pPr>
              <a:lnSpc>
                <a:spcPct val="110000"/>
              </a:lnSpc>
            </a:pPr>
            <a:r>
              <a:rPr lang="en-US" sz="2800">
                <a:sym typeface="+mn-ea"/>
              </a:rPr>
              <a:t>1 m</a:t>
            </a:r>
            <a:r>
              <a:rPr lang="tr-TR" altLang="en-US" sz="2800">
                <a:sym typeface="+mn-ea"/>
              </a:rPr>
              <a:t>m</a:t>
            </a:r>
            <a:r>
              <a:rPr lang="en-US" sz="2800">
                <a:sym typeface="+mn-ea"/>
              </a:rPr>
              <a:t> </a:t>
            </a:r>
            <a:r>
              <a:rPr lang="tr-TR" altLang="en-US" sz="2800">
                <a:sym typeface="+mn-ea"/>
              </a:rPr>
              <a:t>= </a:t>
            </a:r>
            <a:r>
              <a:rPr lang="en-US" sz="2800">
                <a:sym typeface="+mn-ea"/>
              </a:rPr>
              <a:t>10 px eder.</a:t>
            </a:r>
            <a:r>
              <a:rPr lang="tr-TR" altLang="en-US" sz="2800">
                <a:sym typeface="+mn-ea"/>
              </a:rPr>
              <a:t>	                                  </a:t>
            </a:r>
            <a:r>
              <a:rPr lang="tr-TR" altLang="en-US" sz="2800">
                <a:sym typeface="+mn-ea"/>
              </a:rPr>
              <a:t>GSD=Yer Örnekleme Aralığı</a:t>
            </a:r>
            <a:endParaRPr lang="en-US" sz="2800"/>
          </a:p>
          <a:p>
            <a:pPr>
              <a:lnSpc>
                <a:spcPct val="110000"/>
              </a:lnSpc>
            </a:pPr>
            <a:r>
              <a:rPr lang="tr-TR" altLang="en-US" sz="2800">
                <a:sym typeface="+mn-ea"/>
              </a:rPr>
              <a:t>1 m  =  3779.527559 px</a:t>
            </a:r>
            <a:endParaRPr lang="tr-TR" altLang="en-US" sz="2800">
              <a:sym typeface="+mn-ea"/>
            </a:endParaRPr>
          </a:p>
          <a:p>
            <a:pPr>
              <a:lnSpc>
                <a:spcPct val="110000"/>
              </a:lnSpc>
            </a:pPr>
            <a:r>
              <a:rPr lang="tr-TR" altLang="en-US" sz="2800">
                <a:sym typeface="+mn-ea"/>
              </a:rPr>
              <a:t>1 px =  0.0002645833 m</a:t>
            </a:r>
            <a:endParaRPr lang="tr-TR" altLang="en-US" sz="2800">
              <a:sym typeface="+mn-ea"/>
            </a:endParaRPr>
          </a:p>
          <a:p>
            <a:pPr>
              <a:lnSpc>
                <a:spcPct val="110000"/>
              </a:lnSpc>
            </a:pPr>
            <a:r>
              <a:rPr lang="tr-TR" altLang="en-US" sz="2800">
                <a:sym typeface="+mn-ea"/>
              </a:rPr>
              <a:t>                                  	                </a:t>
            </a:r>
            <a:endParaRPr lang="en-US" sz="2300"/>
          </a:p>
          <a:p>
            <a:pPr>
              <a:lnSpc>
                <a:spcPct val="110000"/>
              </a:lnSpc>
            </a:pPr>
            <a:endParaRPr lang="en-US" sz="2300"/>
          </a:p>
        </p:txBody>
      </p:sp>
      <p:sp>
        <p:nvSpPr>
          <p:cNvPr id="5" name="Text Box 4"/>
          <p:cNvSpPr txBox="1"/>
          <p:nvPr/>
        </p:nvSpPr>
        <p:spPr>
          <a:xfrm>
            <a:off x="603885" y="560070"/>
            <a:ext cx="8324215" cy="798830"/>
          </a:xfrm>
          <a:prstGeom prst="rect">
            <a:avLst/>
          </a:prstGeom>
          <a:noFill/>
        </p:spPr>
        <p:txBody>
          <a:bodyPr wrap="square" rtlCol="0">
            <a:spAutoFit/>
          </a:bodyPr>
          <a:p>
            <a:r>
              <a:rPr lang="tr-TR" altLang="en-US" sz="2800">
                <a:solidFill>
                  <a:schemeClr val="tx1"/>
                </a:solidFill>
                <a:effectLst>
                  <a:outerShdw blurRad="38100" dist="19050" dir="2700000" algn="tl" rotWithShape="0">
                    <a:schemeClr val="dk1">
                      <a:alpha val="40000"/>
                    </a:schemeClr>
                  </a:outerShdw>
                </a:effectLst>
                <a:sym typeface="+mn-ea"/>
              </a:rPr>
              <a:t>Görsellerle antalıkmak istenirse;</a:t>
            </a:r>
            <a:endParaRPr lang="tr-TR" altLang="en-US"/>
          </a:p>
          <a:p>
            <a:endParaRPr lang="en-US"/>
          </a:p>
        </p:txBody>
      </p:sp>
      <p:sp>
        <p:nvSpPr>
          <p:cNvPr id="7" name="Text Box 6"/>
          <p:cNvSpPr txBox="1"/>
          <p:nvPr/>
        </p:nvSpPr>
        <p:spPr>
          <a:xfrm>
            <a:off x="603885" y="5271135"/>
            <a:ext cx="10379075" cy="460375"/>
          </a:xfrm>
          <a:prstGeom prst="rect">
            <a:avLst/>
          </a:prstGeom>
          <a:noFill/>
        </p:spPr>
        <p:txBody>
          <a:bodyPr wrap="square" rtlCol="0">
            <a:spAutoFit/>
          </a:bodyPr>
          <a:p>
            <a:r>
              <a:rPr lang="tr-TR" altLang="en-US" sz="2400">
                <a:solidFill>
                  <a:schemeClr val="tx1"/>
                </a:solidFill>
                <a:effectLst>
                  <a:outerShdw blurRad="38100" dist="19050" dir="2700000" algn="tl" rotWithShape="0">
                    <a:schemeClr val="dk1">
                      <a:alpha val="40000"/>
                    </a:schemeClr>
                  </a:outerShdw>
                </a:effectLst>
              </a:rPr>
              <a:t>Tablo 1.2 ve Tablo 1.3'te göstereceğiz.</a:t>
            </a:r>
            <a:endParaRPr lang="tr-TR" altLang="en-US" sz="24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Ekran1 Alıntısı"/>
          <p:cNvPicPr>
            <a:picLocks noChangeAspect="1"/>
          </p:cNvPicPr>
          <p:nvPr>
            <p:ph idx="1"/>
          </p:nvPr>
        </p:nvPicPr>
        <p:blipFill>
          <a:blip r:embed="rId1"/>
          <a:stretch>
            <a:fillRect/>
          </a:stretch>
        </p:blipFill>
        <p:spPr>
          <a:xfrm>
            <a:off x="1130300" y="803275"/>
            <a:ext cx="9008745" cy="4300855"/>
          </a:xfrm>
          <a:prstGeom prst="rect">
            <a:avLst/>
          </a:prstGeom>
        </p:spPr>
      </p:pic>
      <p:sp>
        <p:nvSpPr>
          <p:cNvPr id="5" name="Text Box 4"/>
          <p:cNvSpPr txBox="1"/>
          <p:nvPr/>
        </p:nvSpPr>
        <p:spPr>
          <a:xfrm>
            <a:off x="2061845" y="5467985"/>
            <a:ext cx="7145655" cy="383540"/>
          </a:xfrm>
          <a:prstGeom prst="rect">
            <a:avLst/>
          </a:prstGeom>
          <a:noFill/>
        </p:spPr>
        <p:txBody>
          <a:bodyPr wrap="square" rtlCol="0">
            <a:spAutoFit/>
          </a:bodyPr>
          <a:p>
            <a:pPr algn="ctr"/>
            <a:r>
              <a:rPr lang="tr-TR" altLang="en-US" sz="1900">
                <a:solidFill>
                  <a:schemeClr val="tx1"/>
                </a:solidFill>
                <a:effectLst>
                  <a:outerShdw blurRad="38100" dist="19050" dir="2700000" algn="tl" rotWithShape="0">
                    <a:schemeClr val="dk1">
                      <a:alpha val="40000"/>
                    </a:schemeClr>
                  </a:outerShdw>
                </a:effectLst>
              </a:rPr>
              <a:t>Tablo 1.2</a:t>
            </a:r>
            <a:endParaRPr lang="tr-TR" altLang="en-US" sz="19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Ekran 2Alıntısı"/>
          <p:cNvPicPr>
            <a:picLocks noChangeAspect="1"/>
          </p:cNvPicPr>
          <p:nvPr>
            <p:ph idx="1"/>
          </p:nvPr>
        </p:nvPicPr>
        <p:blipFill>
          <a:blip r:embed="rId1"/>
          <a:stretch>
            <a:fillRect/>
          </a:stretch>
        </p:blipFill>
        <p:spPr>
          <a:xfrm>
            <a:off x="2157095" y="662305"/>
            <a:ext cx="7165340" cy="4987925"/>
          </a:xfrm>
          <a:prstGeom prst="rect">
            <a:avLst/>
          </a:prstGeom>
        </p:spPr>
      </p:pic>
      <p:sp>
        <p:nvSpPr>
          <p:cNvPr id="2" name="Text Box 1"/>
          <p:cNvSpPr txBox="1"/>
          <p:nvPr/>
        </p:nvSpPr>
        <p:spPr>
          <a:xfrm>
            <a:off x="1585595" y="5845175"/>
            <a:ext cx="8052435" cy="675640"/>
          </a:xfrm>
          <a:prstGeom prst="rect">
            <a:avLst/>
          </a:prstGeom>
          <a:noFill/>
        </p:spPr>
        <p:txBody>
          <a:bodyPr wrap="square" rtlCol="0">
            <a:spAutoFit/>
            <a:scene3d>
              <a:camera prst="orthographicFront"/>
              <a:lightRig rig="threePt" dir="t"/>
            </a:scene3d>
          </a:bodyPr>
          <a:p>
            <a:pPr algn="ctr"/>
            <a:r>
              <a:rPr lang="tr-TR" altLang="en-US" sz="1900">
                <a:solidFill>
                  <a:schemeClr val="tx1"/>
                </a:solidFill>
                <a:effectLst>
                  <a:outerShdw blurRad="38100" dist="19050" dir="2700000" algn="tl" rotWithShape="0">
                    <a:schemeClr val="dk1">
                      <a:alpha val="40000"/>
                    </a:schemeClr>
                  </a:outerShdw>
                </a:effectLst>
              </a:rPr>
              <a:t>Tablo 1.3</a:t>
            </a:r>
            <a:endParaRPr lang="tr-TR" altLang="en-US" sz="1900">
              <a:solidFill>
                <a:schemeClr val="tx1"/>
              </a:solidFill>
              <a:effectLst>
                <a:outerShdw blurRad="38100" dist="19050" dir="2700000" algn="tl" rotWithShape="0">
                  <a:schemeClr val="dk1">
                    <a:alpha val="40000"/>
                  </a:schemeClr>
                </a:outerShdw>
              </a:effectLst>
            </a:endParaRPr>
          </a:p>
          <a:p>
            <a:pPr algn="ctr"/>
            <a:endParaRPr lang="tr-TR" altLang="en-US" sz="19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408305" y="678815"/>
            <a:ext cx="11163935" cy="4394200"/>
          </a:xfrm>
          <a:prstGeom prst="rect">
            <a:avLst/>
          </a:prstGeom>
          <a:noFill/>
        </p:spPr>
        <p:txBody>
          <a:bodyPr wrap="square" rtlCol="0">
            <a:spAutoFit/>
          </a:bodyPr>
          <a:p>
            <a:pPr marL="457200" indent="-457200">
              <a:lnSpc>
                <a:spcPct val="110000"/>
              </a:lnSpc>
              <a:buFont typeface="Wingdings" panose="05000000000000000000" charset="0"/>
              <a:buChar char="q"/>
            </a:pPr>
            <a:r>
              <a:rPr lang="tr-TR" altLang="en-US" sz="3400">
                <a:solidFill>
                  <a:schemeClr val="tx1"/>
                </a:solidFill>
                <a:effectLst>
                  <a:outerShdw blurRad="38100" dist="19050" dir="2700000" algn="tl" rotWithShape="0">
                    <a:schemeClr val="dk1">
                      <a:alpha val="40000"/>
                    </a:schemeClr>
                  </a:outerShdw>
                </a:effectLst>
                <a:sym typeface="+mn-ea"/>
              </a:rPr>
              <a:t>	Projemiz de şu ana kadar görüntüyü Google Earth yardımıyla aldık sonrasında aldığımız görüntüdeki pixel başına düşen alanı hesaplamak için gerekli birikimi edindik. Bir sonraki aşamada ise Matlab ortamıda hazırlanan kodlar içersinde bu matematiksel terimleri ve edinmiş olduğumuz bilgileri kullanacağız. Son olarak uydudan alınan fotoğrafın alanını hesaplayacak donanıma sahip olacağız.</a:t>
            </a:r>
            <a:endParaRPr lang="tr-TR" altLang="en-US">
              <a:solidFill>
                <a:schemeClr val="tx1"/>
              </a:solidFill>
              <a:effectLst>
                <a:outerShdw blurRad="38100" dist="19050" dir="2700000" algn="tl" rotWithShape="0">
                  <a:schemeClr val="dk1">
                    <a:alpha val="40000"/>
                  </a:schemeClr>
                </a:outerShdw>
              </a:effectLst>
            </a:endParaRPr>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11505" y="783590"/>
            <a:ext cx="10742295" cy="5393690"/>
          </a:xfrm>
        </p:spPr>
        <p:txBody>
          <a:bodyPr/>
          <a:p>
            <a:pPr>
              <a:lnSpc>
                <a:spcPct val="100000"/>
              </a:lnSpc>
              <a:buFont typeface="Wingdings" panose="05000000000000000000" charset="0"/>
              <a:buChar char="q"/>
            </a:pPr>
            <a:r>
              <a:rPr lang="tr-TR" altLang="en-US" sz="3400">
                <a:solidFill>
                  <a:schemeClr val="tx1"/>
                </a:solidFill>
                <a:effectLst>
                  <a:outerShdw blurRad="38100" dist="19050" dir="2700000" algn="tl" rotWithShape="0">
                    <a:schemeClr val="dk1">
                      <a:alpha val="40000"/>
                    </a:schemeClr>
                  </a:outerShdw>
                </a:effectLst>
                <a:sym typeface="+mn-ea"/>
              </a:rPr>
              <a:t> 	Bu bilgiler ışığında şöyle bir yorum yapabiliriz; p</a:t>
            </a:r>
            <a:r>
              <a:rPr lang="en-US" sz="3400">
                <a:solidFill>
                  <a:schemeClr val="tx1"/>
                </a:solidFill>
                <a:effectLst>
                  <a:outerShdw blurRad="38100" dist="19050" dir="2700000" algn="tl" rotWithShape="0">
                    <a:schemeClr val="dk1">
                      <a:alpha val="40000"/>
                    </a:schemeClr>
                  </a:outerShdw>
                </a:effectLst>
                <a:sym typeface="+mn-ea"/>
              </a:rPr>
              <a:t>iksel kare şeklinde olan görüntünün en küçük birimidir </a:t>
            </a:r>
            <a:r>
              <a:rPr lang="tr-TR" altLang="en-US" sz="3400">
                <a:solidFill>
                  <a:schemeClr val="tx1"/>
                </a:solidFill>
                <a:effectLst>
                  <a:outerShdw blurRad="38100" dist="19050" dir="2700000" algn="tl" rotWithShape="0">
                    <a:schemeClr val="dk1">
                      <a:alpha val="40000"/>
                    </a:schemeClr>
                  </a:outerShdw>
                </a:effectLst>
                <a:sym typeface="+mn-ea"/>
              </a:rPr>
              <a:t>ve</a:t>
            </a:r>
            <a:r>
              <a:rPr lang="en-US" sz="3400">
                <a:solidFill>
                  <a:schemeClr val="tx1"/>
                </a:solidFill>
                <a:effectLst>
                  <a:outerShdw blurRad="38100" dist="19050" dir="2700000" algn="tl" rotWithShape="0">
                    <a:schemeClr val="dk1">
                      <a:alpha val="40000"/>
                    </a:schemeClr>
                  </a:outerShdw>
                </a:effectLst>
                <a:sym typeface="+mn-ea"/>
              </a:rPr>
              <a:t> kendi başlarına boyut sahibi olmayan piksellere çoğu zaman bir boyut değeri tanımlamak gerek</a:t>
            </a:r>
            <a:r>
              <a:rPr lang="tr-TR" altLang="en-US" sz="3400">
                <a:solidFill>
                  <a:schemeClr val="tx1"/>
                </a:solidFill>
                <a:effectLst>
                  <a:outerShdw blurRad="38100" dist="19050" dir="2700000" algn="tl" rotWithShape="0">
                    <a:schemeClr val="dk1">
                      <a:alpha val="40000"/>
                    </a:schemeClr>
                  </a:outerShdw>
                </a:effectLst>
                <a:sym typeface="+mn-ea"/>
              </a:rPr>
              <a:t>mektedir</a:t>
            </a:r>
            <a:r>
              <a:rPr lang="en-US" sz="3400">
                <a:solidFill>
                  <a:schemeClr val="tx1"/>
                </a:solidFill>
                <a:effectLst>
                  <a:outerShdw blurRad="38100" dist="19050" dir="2700000" algn="tl" rotWithShape="0">
                    <a:schemeClr val="dk1">
                      <a:alpha val="40000"/>
                    </a:schemeClr>
                  </a:outerShdw>
                </a:effectLst>
                <a:sym typeface="+mn-ea"/>
              </a:rPr>
              <a:t>. </a:t>
            </a:r>
            <a:r>
              <a:rPr lang="tr-TR" altLang="en-US" sz="3400">
                <a:solidFill>
                  <a:schemeClr val="tx1"/>
                </a:solidFill>
                <a:effectLst>
                  <a:outerShdw blurRad="38100" dist="19050" dir="2700000" algn="tl" rotWithShape="0">
                    <a:schemeClr val="dk1">
                      <a:alpha val="40000"/>
                    </a:schemeClr>
                  </a:outerShdw>
                </a:effectLst>
                <a:sym typeface="+mn-ea"/>
              </a:rPr>
              <a:t>B</a:t>
            </a:r>
            <a:r>
              <a:rPr lang="en-US" sz="3400">
                <a:solidFill>
                  <a:schemeClr val="tx1"/>
                </a:solidFill>
                <a:effectLst>
                  <a:outerShdw blurRad="38100" dist="19050" dir="2700000" algn="tl" rotWithShape="0">
                    <a:schemeClr val="dk1">
                      <a:alpha val="40000"/>
                    </a:schemeClr>
                  </a:outerShdw>
                </a:effectLst>
                <a:sym typeface="+mn-ea"/>
              </a:rPr>
              <a:t>u şekilde piksellerin boyutu</a:t>
            </a:r>
            <a:r>
              <a:rPr lang="tr-TR" altLang="en-US" sz="3400">
                <a:solidFill>
                  <a:schemeClr val="tx1"/>
                </a:solidFill>
                <a:effectLst>
                  <a:outerShdw blurRad="38100" dist="19050" dir="2700000" algn="tl" rotWithShape="0">
                    <a:schemeClr val="dk1">
                      <a:alpha val="40000"/>
                    </a:schemeClr>
                  </a:outerShdw>
                </a:effectLst>
                <a:sym typeface="+mn-ea"/>
              </a:rPr>
              <a:t>nu</a:t>
            </a:r>
            <a:r>
              <a:rPr lang="en-US" sz="3400">
                <a:solidFill>
                  <a:schemeClr val="tx1"/>
                </a:solidFill>
                <a:effectLst>
                  <a:outerShdw blurRad="38100" dist="19050" dir="2700000" algn="tl" rotWithShape="0">
                    <a:schemeClr val="dk1">
                      <a:alpha val="40000"/>
                    </a:schemeClr>
                  </a:outerShdw>
                </a:effectLst>
                <a:sym typeface="+mn-ea"/>
              </a:rPr>
              <a:t> belirlendiği</a:t>
            </a:r>
            <a:r>
              <a:rPr lang="tr-TR" altLang="en-US" sz="3400">
                <a:solidFill>
                  <a:schemeClr val="tx1"/>
                </a:solidFill>
                <a:effectLst>
                  <a:outerShdw blurRad="38100" dist="19050" dir="2700000" algn="tl" rotWithShape="0">
                    <a:schemeClr val="dk1">
                      <a:alpha val="40000"/>
                    </a:schemeClr>
                  </a:outerShdw>
                </a:effectLst>
                <a:sym typeface="+mn-ea"/>
              </a:rPr>
              <a:t>mizd</a:t>
            </a:r>
            <a:r>
              <a:rPr lang="en-US" sz="3400">
                <a:solidFill>
                  <a:schemeClr val="tx1"/>
                </a:solidFill>
                <a:effectLst>
                  <a:outerShdw blurRad="38100" dist="19050" dir="2700000" algn="tl" rotWithShape="0">
                    <a:schemeClr val="dk1">
                      <a:alpha val="40000"/>
                    </a:schemeClr>
                  </a:outerShdw>
                </a:effectLst>
                <a:sym typeface="+mn-ea"/>
              </a:rPr>
              <a:t>e uzunluk birimin</a:t>
            </a:r>
            <a:r>
              <a:rPr lang="tr-TR" altLang="en-US" sz="3400">
                <a:solidFill>
                  <a:schemeClr val="tx1"/>
                </a:solidFill>
                <a:effectLst>
                  <a:outerShdw blurRad="38100" dist="19050" dir="2700000" algn="tl" rotWithShape="0">
                    <a:schemeClr val="dk1">
                      <a:alpha val="40000"/>
                    </a:schemeClr>
                  </a:outerShdw>
                </a:effectLst>
                <a:sym typeface="+mn-ea"/>
              </a:rPr>
              <a:t>in</a:t>
            </a:r>
            <a:r>
              <a:rPr lang="en-US" sz="3400">
                <a:solidFill>
                  <a:schemeClr val="tx1"/>
                </a:solidFill>
                <a:effectLst>
                  <a:outerShdw blurRad="38100" dist="19050" dir="2700000" algn="tl" rotWithShape="0">
                    <a:schemeClr val="dk1">
                      <a:alpha val="40000"/>
                    </a:schemeClr>
                  </a:outerShdw>
                </a:effectLst>
                <a:sym typeface="+mn-ea"/>
              </a:rPr>
              <a:t>de </a:t>
            </a:r>
            <a:r>
              <a:rPr lang="tr-TR" altLang="en-US" sz="3400">
                <a:solidFill>
                  <a:schemeClr val="tx1"/>
                </a:solidFill>
                <a:effectLst>
                  <a:outerShdw blurRad="38100" dist="19050" dir="2700000" algn="tl" rotWithShape="0">
                    <a:schemeClr val="dk1">
                      <a:alpha val="40000"/>
                    </a:schemeClr>
                  </a:outerShdw>
                </a:effectLst>
                <a:sym typeface="+mn-ea"/>
              </a:rPr>
              <a:t>de </a:t>
            </a:r>
            <a:r>
              <a:rPr lang="en-US" sz="3400">
                <a:solidFill>
                  <a:schemeClr val="tx1"/>
                </a:solidFill>
                <a:effectLst>
                  <a:outerShdw blurRad="38100" dist="19050" dir="2700000" algn="tl" rotWithShape="0">
                    <a:schemeClr val="dk1">
                      <a:alpha val="40000"/>
                    </a:schemeClr>
                  </a:outerShdw>
                </a:effectLst>
                <a:sym typeface="+mn-ea"/>
              </a:rPr>
              <a:t> kaç piksel bulunacağı da belirlenmiş olur. </a:t>
            </a:r>
            <a:r>
              <a:rPr lang="tr-TR" altLang="en-US" sz="3400">
                <a:solidFill>
                  <a:schemeClr val="tx1"/>
                </a:solidFill>
                <a:effectLst>
                  <a:outerShdw blurRad="38100" dist="19050" dir="2700000" algn="tl" rotWithShape="0">
                    <a:schemeClr val="dk1">
                      <a:alpha val="40000"/>
                    </a:schemeClr>
                  </a:outerShdw>
                </a:effectLst>
                <a:sym typeface="+mn-ea"/>
              </a:rPr>
              <a:t>Örnek vericek olursak : </a:t>
            </a:r>
            <a:r>
              <a:rPr lang="en-US" sz="3400">
                <a:solidFill>
                  <a:schemeClr val="tx1"/>
                </a:solidFill>
                <a:effectLst>
                  <a:outerShdw blurRad="38100" dist="19050" dir="2700000" algn="tl" rotWithShape="0">
                    <a:schemeClr val="dk1">
                      <a:alpha val="40000"/>
                    </a:schemeClr>
                  </a:outerShdw>
                </a:effectLst>
                <a:sym typeface="+mn-ea"/>
              </a:rPr>
              <a:t>bir pikselin boyutu 1 mm olarak tanımlanmışsa her santimetrede 10 piksel bulunacaktır.</a:t>
            </a:r>
            <a:endParaRPr lang="en-US" sz="3400">
              <a:solidFill>
                <a:schemeClr val="tx1"/>
              </a:solidFill>
              <a:effectLst>
                <a:outerShdw blurRad="38100" dist="19050" dir="2700000" algn="tl" rotWithShape="0">
                  <a:schemeClr val="dk1">
                    <a:alpha val="40000"/>
                  </a:schemeClr>
                </a:outerShdw>
              </a:effectLst>
            </a:endParaRPr>
          </a:p>
          <a:p>
            <a:pPr marL="0" indent="0">
              <a:lnSpc>
                <a:spcPct val="100000"/>
              </a:lnSpc>
              <a:buNone/>
            </a:pPr>
            <a:endParaRPr lang="en-US" sz="34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43610" y="229235"/>
            <a:ext cx="10515600" cy="1325563"/>
          </a:xfrm>
        </p:spPr>
        <p:txBody>
          <a:bodyPr/>
          <a:p>
            <a:r>
              <a:rPr lang="tr-TR" altLang="en-US" sz="5200">
                <a:solidFill>
                  <a:schemeClr val="tx1"/>
                </a:solidFill>
                <a:effectLst>
                  <a:outerShdw blurRad="38100" dist="19050" dir="2700000" algn="tl" rotWithShape="0">
                    <a:schemeClr val="dk1">
                      <a:alpha val="40000"/>
                    </a:schemeClr>
                  </a:outerShdw>
                </a:effectLst>
              </a:rPr>
              <a:t>Sonuç </a:t>
            </a:r>
            <a:endParaRPr lang="tr-TR" altLang="en-US" sz="5200">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p>
            <a:pPr algn="l">
              <a:lnSpc>
                <a:spcPct val="100000"/>
              </a:lnSpc>
              <a:buFont typeface="Wingdings" panose="05000000000000000000" charset="0"/>
              <a:buChar char="Ø"/>
            </a:pPr>
            <a:r>
              <a:rPr lang="tr-TR" altLang="en-US"/>
              <a:t>        İşlemek istediğimiz görüntüyü Google Earth yardımı ile seçtik. Daha sonra piksel başına düşen alanı hesaplama ve görüntüyü kalibre etme işlemini tamamladık. Son olarak yapmamız gereken işlem alanımızı; Matlab ortamında hazırladığımız kodlar ile eksiksiz bir biçimde hesaplamaktır [11].</a:t>
            </a:r>
            <a:endParaRPr lang="tr-TR" altLang="en-US"/>
          </a:p>
          <a:p>
            <a:pPr algn="l">
              <a:lnSpc>
                <a:spcPct val="100000"/>
              </a:lnSpc>
              <a:buFont typeface="Wingdings" panose="05000000000000000000" charset="0"/>
              <a:buChar char="Ø"/>
            </a:pPr>
            <a:r>
              <a:rPr lang="tr-TR" altLang="en-US"/>
              <a:t> 	Kalibrasyon, belirlenmiş koşullar altında, doğruluğu bilinen bir   ölçüm standardını veya sistemini kullanarak diğer test ve ölçüm aletinin   doğruluğunun ölçülmesi, sapmalarının belirlenmesi ve doküman haline   getirilmesi için kullanılan ölçümler dizisidir [12].</a:t>
            </a:r>
            <a:endParaRPr lang="tr-TR"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49885"/>
            <a:ext cx="10515600" cy="1325563"/>
          </a:xfrm>
        </p:spPr>
        <p:txBody>
          <a:bodyPr/>
          <a:p>
            <a:r>
              <a:rPr lang="tr-TR" altLang="en-US"/>
              <a:t>Referans ve Kaynaklar</a:t>
            </a:r>
            <a:endParaRPr lang="tr-TR" altLang="en-US"/>
          </a:p>
        </p:txBody>
      </p:sp>
      <p:sp>
        <p:nvSpPr>
          <p:cNvPr id="3" name="Content Placeholder 2"/>
          <p:cNvSpPr>
            <a:spLocks noGrp="1"/>
          </p:cNvSpPr>
          <p:nvPr>
            <p:ph idx="1"/>
          </p:nvPr>
        </p:nvSpPr>
        <p:spPr>
          <a:xfrm>
            <a:off x="325755" y="1675765"/>
            <a:ext cx="11073765" cy="4728210"/>
          </a:xfrm>
        </p:spPr>
        <p:txBody>
          <a:bodyPr>
            <a:normAutofit fontScale="80000"/>
          </a:bodyPr>
          <a:p>
            <a:pPr>
              <a:lnSpc>
                <a:spcPct val="100000"/>
              </a:lnSpc>
            </a:pPr>
            <a:r>
              <a:rPr lang="tr-TR" altLang="en-US"/>
              <a:t>[1] https://www.google.com.tr/intl/tr/earth/</a:t>
            </a:r>
            <a:endParaRPr lang="tr-TR" altLang="en-US"/>
          </a:p>
          <a:p>
            <a:pPr>
              <a:lnSpc>
                <a:spcPct val="100000"/>
              </a:lnSpc>
            </a:pPr>
            <a:r>
              <a:rPr lang="tr-TR" altLang="en-US"/>
              <a:t>[2] </a:t>
            </a:r>
            <a:r>
              <a:rPr lang="tr-TR" altLang="en-US">
                <a:sym typeface="+mn-ea"/>
              </a:rPr>
              <a:t>https://tr.wikipedia.org/wiki/Alan</a:t>
            </a:r>
            <a:endParaRPr lang="tr-TR" altLang="en-US"/>
          </a:p>
          <a:p>
            <a:pPr>
              <a:lnSpc>
                <a:spcPct val="100000"/>
              </a:lnSpc>
            </a:pPr>
            <a:r>
              <a:rPr lang="tr-TR" altLang="en-US"/>
              <a:t>[3] www.sophosakademi.org , Bilişim ve Teknoloji</a:t>
            </a:r>
            <a:endParaRPr lang="tr-TR" altLang="en-US"/>
          </a:p>
          <a:p>
            <a:pPr>
              <a:lnSpc>
                <a:spcPct val="100000"/>
              </a:lnSpc>
            </a:pPr>
            <a:r>
              <a:rPr lang="tr-TR" altLang="en-US">
                <a:sym typeface="+mn-ea"/>
              </a:rPr>
              <a:t>[4], [5] </a:t>
            </a:r>
            <a:r>
              <a:rPr lang="tr-TR" altLang="en-US"/>
              <a:t>Çetinkaya, T.S, Çetinkaya A., Görüntü İşleme, Resim işleme,imageprocessing.https://www.academia.edu/10271834/Görüntü_işleme_ Resim_işleme_image_processing</a:t>
            </a:r>
            <a:endParaRPr lang="tr-TR" altLang="en-US"/>
          </a:p>
          <a:p>
            <a:pPr>
              <a:lnSpc>
                <a:spcPct val="100000"/>
              </a:lnSpc>
            </a:pPr>
            <a:r>
              <a:rPr lang="tr-TR" altLang="en-US">
                <a:sym typeface="+mn-ea"/>
              </a:rPr>
              <a:t>[6] Yrd. Doç. Dr. İ.AYDIN, MATLAB İLE GÖRÜNTÜ İŞLEME, Ders notları</a:t>
            </a:r>
            <a:endParaRPr lang="tr-TR" altLang="en-US"/>
          </a:p>
          <a:p>
            <a:pPr>
              <a:lnSpc>
                <a:spcPct val="100000"/>
              </a:lnSpc>
            </a:pPr>
            <a:r>
              <a:rPr lang="tr-TR" altLang="en-US"/>
              <a:t>[7], [8], [9]</a:t>
            </a:r>
            <a:r>
              <a:rPr lang="tr-TR" altLang="en-US">
                <a:sym typeface="+mn-ea"/>
              </a:rPr>
              <a:t>, [10] </a:t>
            </a:r>
            <a:r>
              <a:rPr lang="tr-TR" altLang="en-US"/>
              <a:t>Prof. Dr. Fatmagül, K. , </a:t>
            </a:r>
            <a:r>
              <a:rPr lang="tr-TR" altLang="en-US">
                <a:sym typeface="+mn-ea"/>
              </a:rPr>
              <a:t>FOTOGRAMETRİ Ders Notları , Yıldız Teknik üniversitesi , 2015</a:t>
            </a:r>
            <a:endParaRPr lang="tr-TR" altLang="en-US">
              <a:sym typeface="+mn-ea"/>
            </a:endParaRPr>
          </a:p>
          <a:p>
            <a:pPr>
              <a:lnSpc>
                <a:spcPct val="100000"/>
              </a:lnSpc>
            </a:pPr>
            <a:r>
              <a:rPr lang="tr-TR" altLang="en-US">
                <a:sym typeface="+mn-ea"/>
              </a:rPr>
              <a:t>[11] https://www.mathworks.com/products/matlab.html</a:t>
            </a:r>
            <a:endParaRPr lang="tr-TR" altLang="en-US">
              <a:sym typeface="+mn-ea"/>
            </a:endParaRPr>
          </a:p>
          <a:p>
            <a:pPr>
              <a:lnSpc>
                <a:spcPct val="100000"/>
              </a:lnSpc>
            </a:pPr>
            <a:r>
              <a:rPr lang="tr-TR" altLang="en-US">
                <a:sym typeface="+mn-ea"/>
              </a:rPr>
              <a:t>[12] http://biyokam.gazi.edu.tr/posts/view/title/kalibrasyon-nedir%3F-62218</a:t>
            </a:r>
            <a:endParaRPr lang="tr-TR" altLang="en-US">
              <a:sym typeface="+mn-ea"/>
            </a:endParaRPr>
          </a:p>
          <a:p>
            <a:endParaRPr lang="tr-TR" altLang="en-US">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3840"/>
            <a:ext cx="10515600" cy="1325563"/>
          </a:xfrm>
        </p:spPr>
        <p:txBody>
          <a:bodyPr/>
          <a:p>
            <a:r>
              <a:rPr lang="tr-TR" altLang="en-US" sz="6000">
                <a:solidFill>
                  <a:schemeClr val="tx1"/>
                </a:solidFill>
                <a:effectLst>
                  <a:outerShdw blurRad="38100" dist="19050" dir="2700000" algn="tl" rotWithShape="0">
                    <a:schemeClr val="dk1">
                      <a:alpha val="40000"/>
                    </a:schemeClr>
                  </a:outerShdw>
                </a:effectLst>
              </a:rPr>
              <a:t>Giriş</a:t>
            </a:r>
            <a:endParaRPr lang="tr-TR" altLang="en-US" sz="6000">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445135" y="1569720"/>
            <a:ext cx="10908665" cy="4607560"/>
          </a:xfrm>
        </p:spPr>
        <p:txBody>
          <a:bodyPr>
            <a:noAutofit/>
          </a:bodyPr>
          <a:p>
            <a:pPr algn="just">
              <a:buFont typeface="Wingdings" panose="05000000000000000000" charset="0"/>
              <a:buChar char="q"/>
            </a:pPr>
            <a:r>
              <a:rPr lang="tr-TR" altLang="en-US" sz="3300"/>
              <a:t> 	Uydu ile elde edilen görüntüyü mekansal olarak kalibre ederek alan hesaplama işlemi yaptığımız, uydu fotografından alan hesaplamak için önemli olan husular vardır; Bu hususlar fotoğrafı aldığımız  Google Earth sisteminin uydu kamerası ile alanı hesaplanacak bölge arasındaki mesafedir </a:t>
            </a:r>
            <a:r>
              <a:rPr lang="tr-TR" altLang="en-US" sz="3300">
                <a:sym typeface="+mn-ea"/>
              </a:rPr>
              <a:t>[1]</a:t>
            </a:r>
            <a:r>
              <a:rPr lang="tr-TR" altLang="en-US" sz="3300"/>
              <a:t>. Bu mesafe bize piksel başına düşen alanı hesaplamada yardımcı olucak bir diğer işlem olan alanın hesaplanmasında rol alacaktır. Bu işlemlerden ve gerekli yazılımsal ifadeler sonucunda görüntünün alanını hesaplayabilecek konuma sahip olacağız.</a:t>
            </a:r>
            <a:endParaRPr lang="tr-TR" altLang="en-US" sz="33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altLang="en-US"/>
              <a:t>Alan nedir ?</a:t>
            </a:r>
            <a:endParaRPr lang="tr-TR" altLang="en-US"/>
          </a:p>
        </p:txBody>
      </p:sp>
      <p:sp>
        <p:nvSpPr>
          <p:cNvPr id="3" name="Content Placeholder 2"/>
          <p:cNvSpPr>
            <a:spLocks noGrp="1"/>
          </p:cNvSpPr>
          <p:nvPr>
            <p:ph idx="1"/>
          </p:nvPr>
        </p:nvSpPr>
        <p:spPr/>
        <p:txBody>
          <a:bodyPr/>
          <a:p>
            <a:pPr>
              <a:lnSpc>
                <a:spcPct val="110000"/>
              </a:lnSpc>
              <a:buFont typeface="Wingdings" panose="05000000000000000000" charset="0"/>
              <a:buChar char="q"/>
            </a:pPr>
            <a:r>
              <a:rPr lang="tr-TR" altLang="en-US" sz="2300"/>
              <a:t>   	</a:t>
            </a:r>
            <a:r>
              <a:rPr lang="en-US" sz="2300"/>
              <a:t>Alan ya da yüzölçümü bir yüzeyin uzayda kapladığı iki boyutlu yer miktarını ölçen bir büyüklüktür </a:t>
            </a:r>
            <a:r>
              <a:rPr lang="tr-TR" altLang="en-US" sz="2300"/>
              <a:t>[2]</a:t>
            </a:r>
            <a:r>
              <a:rPr lang="en-US" sz="2300"/>
              <a:t>. SI birim sisteminde temel alan birimi m² : metrekare'dir. Diğer alan birimleri bundan türetilebilir:</a:t>
            </a:r>
            <a:endParaRPr lang="en-US" sz="2000"/>
          </a:p>
          <a:p>
            <a:pPr marL="0" indent="0">
              <a:buNone/>
            </a:pPr>
            <a:endParaRPr lang="en-US" sz="2000"/>
          </a:p>
          <a:p>
            <a:pPr marL="0" indent="0" algn="ctr">
              <a:buNone/>
            </a:pPr>
            <a:r>
              <a:rPr lang="en-US" sz="2300">
                <a:solidFill>
                  <a:schemeClr val="tx1"/>
                </a:solidFill>
                <a:effectLst>
                  <a:outerShdw blurRad="38100" dist="19050" dir="2700000" algn="tl" rotWithShape="0">
                    <a:schemeClr val="dk1">
                      <a:alpha val="40000"/>
                    </a:schemeClr>
                  </a:outerShdw>
                </a:effectLst>
              </a:rPr>
              <a:t>Ar = 100 metrekare (m²)</a:t>
            </a:r>
            <a:endParaRPr lang="en-US" sz="2300">
              <a:solidFill>
                <a:schemeClr val="tx1"/>
              </a:solidFill>
              <a:effectLst>
                <a:outerShdw blurRad="38100" dist="19050" dir="2700000" algn="tl" rotWithShape="0">
                  <a:schemeClr val="dk1">
                    <a:alpha val="40000"/>
                  </a:schemeClr>
                </a:outerShdw>
              </a:effectLst>
            </a:endParaRPr>
          </a:p>
          <a:p>
            <a:pPr marL="0" indent="0" algn="ctr">
              <a:buNone/>
            </a:pPr>
            <a:r>
              <a:rPr lang="en-US" sz="2300">
                <a:solidFill>
                  <a:schemeClr val="tx1"/>
                </a:solidFill>
                <a:effectLst>
                  <a:outerShdw blurRad="38100" dist="19050" dir="2700000" algn="tl" rotWithShape="0">
                    <a:schemeClr val="dk1">
                      <a:alpha val="40000"/>
                    </a:schemeClr>
                  </a:outerShdw>
                </a:effectLst>
              </a:rPr>
              <a:t>Dekar = 1000 metrekareye (m²)</a:t>
            </a:r>
            <a:endParaRPr lang="en-US" sz="2300">
              <a:solidFill>
                <a:schemeClr val="tx1"/>
              </a:solidFill>
              <a:effectLst>
                <a:outerShdw blurRad="38100" dist="19050" dir="2700000" algn="tl" rotWithShape="0">
                  <a:schemeClr val="dk1">
                    <a:alpha val="40000"/>
                  </a:schemeClr>
                </a:outerShdw>
              </a:effectLst>
            </a:endParaRPr>
          </a:p>
          <a:p>
            <a:pPr marL="0" indent="0" algn="ctr">
              <a:buNone/>
            </a:pPr>
            <a:r>
              <a:rPr lang="en-US" sz="2300">
                <a:solidFill>
                  <a:schemeClr val="tx1"/>
                </a:solidFill>
                <a:effectLst>
                  <a:outerShdw blurRad="38100" dist="19050" dir="2700000" algn="tl" rotWithShape="0">
                    <a:schemeClr val="dk1">
                      <a:alpha val="40000"/>
                    </a:schemeClr>
                  </a:outerShdw>
                </a:effectLst>
              </a:rPr>
              <a:t>Hektar = 10.000 metrekare (m²)</a:t>
            </a:r>
            <a:endParaRPr lang="en-US" sz="2300">
              <a:solidFill>
                <a:schemeClr val="tx1"/>
              </a:solidFill>
              <a:effectLst>
                <a:outerShdw blurRad="38100" dist="19050" dir="2700000" algn="tl" rotWithShape="0">
                  <a:schemeClr val="dk1">
                    <a:alpha val="40000"/>
                  </a:schemeClr>
                </a:outerShdw>
              </a:effectLst>
            </a:endParaRPr>
          </a:p>
          <a:p>
            <a:pPr marL="0" indent="0" algn="ctr">
              <a:buNone/>
            </a:pPr>
            <a:r>
              <a:rPr lang="en-US" sz="2300">
                <a:solidFill>
                  <a:schemeClr val="tx1"/>
                </a:solidFill>
                <a:effectLst>
                  <a:outerShdw blurRad="38100" dist="19050" dir="2700000" algn="tl" rotWithShape="0">
                    <a:schemeClr val="dk1">
                      <a:alpha val="40000"/>
                    </a:schemeClr>
                  </a:outerShdw>
                </a:effectLst>
              </a:rPr>
              <a:t>Kilometrekare = 1.000.000 metrekare (m²) </a:t>
            </a:r>
            <a:endParaRPr lang="en-US" sz="2300"/>
          </a:p>
          <a:p>
            <a:pPr marL="0" indent="0" algn="ctr">
              <a:buNone/>
            </a:pPr>
            <a:endParaRPr lang="en-US" sz="2000"/>
          </a:p>
          <a:p>
            <a:pPr marL="0" indent="0">
              <a:buNone/>
            </a:pPr>
            <a:endParaRPr lang="en-US"/>
          </a:p>
          <a:p>
            <a:pPr marL="0" indent="0">
              <a:buNone/>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altLang="en-US">
                <a:sym typeface="+mn-ea"/>
              </a:rPr>
              <a:t>Alan nedir ?</a:t>
            </a:r>
            <a:endParaRPr lang="en-US"/>
          </a:p>
        </p:txBody>
      </p:sp>
      <p:sp>
        <p:nvSpPr>
          <p:cNvPr id="3" name="Content Placeholder 2"/>
          <p:cNvSpPr>
            <a:spLocks noGrp="1"/>
          </p:cNvSpPr>
          <p:nvPr>
            <p:ph idx="1"/>
          </p:nvPr>
        </p:nvSpPr>
        <p:spPr>
          <a:xfrm>
            <a:off x="551180" y="1691005"/>
            <a:ext cx="10515600" cy="4351338"/>
          </a:xfrm>
        </p:spPr>
        <p:txBody>
          <a:bodyPr>
            <a:noAutofit/>
          </a:bodyPr>
          <a:p>
            <a:r>
              <a:rPr lang="en-US" sz="1900"/>
              <a:t>Bazı geometrik biçimlerin alanları</a:t>
            </a:r>
            <a:endParaRPr lang="en-US" sz="1900"/>
          </a:p>
          <a:p>
            <a:r>
              <a:rPr lang="en-US" sz="1900"/>
              <a:t>Kare A = Kenar a · Kenar a = Kenar a²</a:t>
            </a:r>
            <a:endParaRPr lang="en-US" sz="1900"/>
          </a:p>
          <a:p>
            <a:r>
              <a:rPr lang="en-US" sz="1900"/>
              <a:t>Dikdörtgen A = Kenar a · Kenar b</a:t>
            </a:r>
            <a:endParaRPr lang="en-US" sz="1900"/>
          </a:p>
          <a:p>
            <a:r>
              <a:rPr lang="en-US" sz="1900"/>
              <a:t>Üçgen A = Yükseklik · Taban · 0,5</a:t>
            </a:r>
            <a:endParaRPr lang="en-US" sz="1900"/>
          </a:p>
          <a:p>
            <a:r>
              <a:rPr lang="en-US" sz="1900"/>
              <a:t>Uçurtma A = Köşegen · Köşegen · 0,5</a:t>
            </a:r>
            <a:endParaRPr lang="en-US" sz="1900"/>
          </a:p>
          <a:p>
            <a:r>
              <a:rPr lang="en-US" sz="1900"/>
              <a:t>Paralelkenar A = Yükseklik · Taban</a:t>
            </a:r>
            <a:endParaRPr lang="en-US" sz="1900"/>
          </a:p>
          <a:p>
            <a:r>
              <a:rPr lang="en-US" sz="1900"/>
              <a:t>Düzgün altıgen A = Kenar2 · </a:t>
            </a:r>
            <a:r>
              <a:rPr lang="tr-TR" altLang="en-US" sz="1900"/>
              <a:t>kare</a:t>
            </a:r>
            <a:r>
              <a:rPr lang="tr-TR" altLang="en-US" sz="1900"/>
              <a:t>kök(675)</a:t>
            </a:r>
            <a:r>
              <a:rPr lang="en-US" sz="1900"/>
              <a:t> · 0,1</a:t>
            </a:r>
            <a:endParaRPr lang="en-US" sz="1900"/>
          </a:p>
          <a:p>
            <a:r>
              <a:rPr lang="en-US" sz="1900"/>
              <a:t>Sekizgen A = Kenar2 · 2 · (1+</a:t>
            </a:r>
            <a:r>
              <a:rPr lang="tr-TR" altLang="en-US" sz="1900"/>
              <a:t>karekök(2))</a:t>
            </a:r>
            <a:endParaRPr lang="en-US" sz="1900"/>
          </a:p>
          <a:p>
            <a:r>
              <a:rPr lang="en-US" sz="1900"/>
              <a:t>Elips A = a Ekseni · b Ekseni</a:t>
            </a:r>
            <a:endParaRPr lang="en-US" sz="1900"/>
          </a:p>
          <a:p>
            <a:r>
              <a:rPr lang="en-US" sz="1900"/>
              <a:t>Yamuk A = (a + c) · h · 0,5</a:t>
            </a:r>
            <a:endParaRPr lang="en-US" sz="1900"/>
          </a:p>
          <a:p>
            <a:r>
              <a:rPr lang="en-US" sz="1900"/>
              <a:t>Daire A = Yarıçap · Yarıçap · pi = Çap · Çap ·pi / 4</a:t>
            </a:r>
            <a:endParaRPr lang="en-US" sz="1900"/>
          </a:p>
          <a:p>
            <a:r>
              <a:rPr lang="en-US" sz="1900"/>
              <a:t>Düzgün Ngen A = [r^2*cos(a)]*n (köşelerinden geçen çemberin yarıçapı r, bu çemberin merkezinden bir kenarın köşelerine çizilen yarıçaplar arası açı a olmak üzere)</a:t>
            </a:r>
            <a:endParaRPr lang="en-US" sz="1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4294967295"/>
          </p:nvPr>
        </p:nvSpPr>
        <p:spPr>
          <a:xfrm>
            <a:off x="441960" y="107950"/>
            <a:ext cx="11477625" cy="6564630"/>
          </a:xfrm>
          <a:prstGeom prst="rect">
            <a:avLst/>
          </a:prstGeom>
        </p:spPr>
        <p:txBody>
          <a:bodyPr>
            <a:normAutofit lnSpcReduction="20000"/>
          </a:bodyPr>
          <a:lstStyle/>
          <a:p>
            <a:pPr marL="0" indent="0" algn="just">
              <a:buNone/>
            </a:pPr>
            <a:r>
              <a:rPr lang="tr-TR" sz="4000" dirty="0">
                <a:solidFill>
                  <a:schemeClr val="tx1"/>
                </a:solidFill>
                <a:latin typeface="Times New Roman" panose="02020603050405020304" pitchFamily="18" charset="0"/>
                <a:cs typeface="Times New Roman" panose="02020603050405020304" pitchFamily="18" charset="0"/>
              </a:rPr>
              <a:t>		</a:t>
            </a:r>
            <a:endParaRPr lang="tr-TR" sz="4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tr-TR" sz="4000" dirty="0">
                <a:solidFill>
                  <a:schemeClr val="tx1"/>
                </a:solidFill>
                <a:latin typeface="Times New Roman" panose="02020603050405020304" pitchFamily="18" charset="0"/>
                <a:cs typeface="Times New Roman" panose="02020603050405020304" pitchFamily="18" charset="0"/>
              </a:rPr>
              <a:t>		Google Earth görüntüleri nasıl işliyor?</a:t>
            </a:r>
            <a:endParaRPr lang="tr-TR" sz="4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tr-TR" dirty="0">
                <a:solidFill>
                  <a:schemeClr val="tx1"/>
                </a:solidFill>
                <a:latin typeface="Times New Roman" panose="02020603050405020304" pitchFamily="18" charset="0"/>
                <a:cs typeface="Times New Roman" panose="02020603050405020304" pitchFamily="18" charset="0"/>
              </a:rPr>
              <a:t>	</a:t>
            </a:r>
            <a:endParaRPr lang="tr-TR" dirty="0">
              <a:solidFill>
                <a:schemeClr val="tx1"/>
              </a:solidFill>
              <a:latin typeface="Times New Roman" panose="02020603050405020304" pitchFamily="18" charset="0"/>
              <a:cs typeface="Times New Roman" panose="02020603050405020304" pitchFamily="18" charset="0"/>
            </a:endParaRPr>
          </a:p>
          <a:p>
            <a:pPr marL="0" indent="0" algn="just">
              <a:lnSpc>
                <a:spcPct val="100000"/>
              </a:lnSpc>
              <a:buNone/>
            </a:pPr>
            <a:r>
              <a:rPr lang="tr-TR" dirty="0">
                <a:solidFill>
                  <a:schemeClr val="tx1"/>
                </a:solidFill>
                <a:latin typeface="Times New Roman" panose="02020603050405020304" pitchFamily="18" charset="0"/>
                <a:cs typeface="Times New Roman" panose="02020603050405020304" pitchFamily="18" charset="0"/>
              </a:rPr>
              <a:t>	Genel olarak</a:t>
            </a:r>
            <a:r>
              <a:rPr lang="tr-TR" sz="3200" dirty="0">
                <a:solidFill>
                  <a:schemeClr val="tx1"/>
                </a:solidFill>
                <a:latin typeface="Times New Roman" panose="02020603050405020304" pitchFamily="18" charset="0"/>
                <a:cs typeface="Times New Roman" panose="02020603050405020304" pitchFamily="18" charset="0"/>
              </a:rPr>
              <a:t> insanlar için Google Earth, dünyayı daha geniş bir bağlamda görmemizi sağlayan şehirleri ve manzaraları uydu yardımı ile keşfetmenin farklı bir yoludur [3]. Google Earth, dünyanın herhangi bir kısmının en net görüntüsünü oluşturmak için her bir fotoğraftan en yüksek kalitede pikselleri kullanarak uydu ve havadan fotoğrafçılıkla elde edilen milyarlarca görüntüyü dijital olarak birleştirir ve bizlere sunar. Biz de projemiz için bu görüntülerden faydanacağız.</a:t>
            </a:r>
            <a:endParaRPr lang="tr-TR" sz="3200" dirty="0">
              <a:solidFill>
                <a:schemeClr val="tx1"/>
              </a:solidFill>
              <a:latin typeface="Times New Roman" panose="02020603050405020304" pitchFamily="18" charset="0"/>
              <a:cs typeface="Times New Roman" panose="02020603050405020304" pitchFamily="18" charset="0"/>
            </a:endParaRPr>
          </a:p>
          <a:p>
            <a:pPr marL="0" indent="0" algn="just">
              <a:lnSpc>
                <a:spcPct val="100000"/>
              </a:lnSpc>
              <a:buNone/>
            </a:pPr>
            <a:r>
              <a:rPr lang="tr-TR" sz="3200" dirty="0">
                <a:solidFill>
                  <a:schemeClr val="tx1"/>
                </a:solidFill>
                <a:latin typeface="Times New Roman" panose="02020603050405020304" pitchFamily="18" charset="0"/>
                <a:cs typeface="Times New Roman" panose="02020603050405020304" pitchFamily="18" charset="0"/>
              </a:rPr>
              <a:t>	</a:t>
            </a:r>
            <a:endParaRPr lang="tr-TR" dirty="0">
              <a:solidFill>
                <a:schemeClr val="tx1"/>
              </a:solidFill>
              <a:latin typeface="Times New Roman" panose="02020603050405020304" pitchFamily="18" charset="0"/>
              <a:cs typeface="Times New Roman" panose="02020603050405020304" pitchFamily="18" charset="0"/>
            </a:endParaRPr>
          </a:p>
          <a:p>
            <a:pPr marL="0" indent="0" algn="just">
              <a:buNone/>
            </a:pPr>
            <a:r>
              <a:rPr lang="tr-TR" dirty="0">
                <a:solidFill>
                  <a:schemeClr val="tx1"/>
                </a:solidFill>
                <a:latin typeface="Times New Roman" panose="02020603050405020304" pitchFamily="18" charset="0"/>
                <a:cs typeface="Times New Roman" panose="02020603050405020304" pitchFamily="18" charset="0"/>
              </a:rPr>
              <a:t>	</a:t>
            </a:r>
            <a:endParaRPr lang="tr-TR" dirty="0">
              <a:solidFill>
                <a:schemeClr val="tx1"/>
              </a:solidFill>
              <a:latin typeface="Times New Roman" panose="02020603050405020304" pitchFamily="18" charset="0"/>
              <a:cs typeface="Times New Roman" panose="02020603050405020304" pitchFamily="18" charset="0"/>
            </a:endParaRPr>
          </a:p>
          <a:p>
            <a:pPr marL="0" indent="0" algn="just">
              <a:buNone/>
            </a:pPr>
            <a:r>
              <a:rPr lang="tr-TR" dirty="0">
                <a:solidFill>
                  <a:schemeClr val="tx1"/>
                </a:solidFill>
                <a:latin typeface="Times New Roman" panose="02020603050405020304" pitchFamily="18" charset="0"/>
                <a:cs typeface="Times New Roman" panose="02020603050405020304" pitchFamily="18" charset="0"/>
              </a:rPr>
              <a:t>	</a:t>
            </a:r>
            <a:endParaRPr lang="tr-TR"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descr="ttttsı"/>
          <p:cNvPicPr>
            <a:picLocks noChangeAspect="1"/>
          </p:cNvPicPr>
          <p:nvPr>
            <p:ph idx="1"/>
          </p:nvPr>
        </p:nvPicPr>
        <p:blipFill>
          <a:blip r:embed="rId1"/>
          <a:stretch>
            <a:fillRect/>
          </a:stretch>
        </p:blipFill>
        <p:spPr>
          <a:xfrm>
            <a:off x="1343025" y="1471295"/>
            <a:ext cx="9505315" cy="4569460"/>
          </a:xfrm>
          <a:prstGeom prst="rect">
            <a:avLst/>
          </a:prstGeom>
        </p:spPr>
      </p:pic>
      <p:sp>
        <p:nvSpPr>
          <p:cNvPr id="8" name="Text Box 7"/>
          <p:cNvSpPr txBox="1"/>
          <p:nvPr/>
        </p:nvSpPr>
        <p:spPr>
          <a:xfrm>
            <a:off x="664210" y="133350"/>
            <a:ext cx="11102975" cy="922020"/>
          </a:xfrm>
          <a:prstGeom prst="rect">
            <a:avLst/>
          </a:prstGeom>
          <a:noFill/>
        </p:spPr>
        <p:txBody>
          <a:bodyPr wrap="square" rtlCol="0">
            <a:spAutoFit/>
          </a:bodyPr>
          <a:p>
            <a:r>
              <a:rPr lang="tr-TR" altLang="en-US" sz="2700"/>
              <a:t>Görüntü'nün yani Şekil 1.1'in sağ altındaki kamera bize uzaklığı vermektedir. Piksel hesaplarken bize yardımcı olucak gereksinimlerin  başında gelir. </a:t>
            </a:r>
            <a:endParaRPr lang="tr-TR" altLang="en-US" sz="2700"/>
          </a:p>
        </p:txBody>
      </p:sp>
      <p:sp>
        <p:nvSpPr>
          <p:cNvPr id="2" name="Text Box 1"/>
          <p:cNvSpPr txBox="1"/>
          <p:nvPr/>
        </p:nvSpPr>
        <p:spPr>
          <a:xfrm>
            <a:off x="5030470" y="6223000"/>
            <a:ext cx="2130425" cy="445135"/>
          </a:xfrm>
          <a:prstGeom prst="rect">
            <a:avLst/>
          </a:prstGeom>
          <a:noFill/>
        </p:spPr>
        <p:txBody>
          <a:bodyPr wrap="square" rtlCol="0">
            <a:spAutoFit/>
          </a:bodyPr>
          <a:p>
            <a:r>
              <a:rPr lang="tr-TR" altLang="en-US" sz="2300">
                <a:solidFill>
                  <a:schemeClr val="tx1"/>
                </a:solidFill>
                <a:effectLst>
                  <a:outerShdw blurRad="38100" dist="19050" dir="2700000" algn="tl" rotWithShape="0">
                    <a:schemeClr val="dk1">
                      <a:alpha val="40000"/>
                    </a:schemeClr>
                  </a:outerShdw>
                </a:effectLst>
              </a:rPr>
              <a:t>Şekil 1.1</a:t>
            </a:r>
            <a:endParaRPr lang="tr-TR" altLang="en-US" sz="23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altLang="en-US"/>
              <a:t>Görüntü Türleri</a:t>
            </a:r>
            <a:endParaRPr lang="tr-TR" altLang="en-US"/>
          </a:p>
        </p:txBody>
      </p:sp>
      <p:sp>
        <p:nvSpPr>
          <p:cNvPr id="3" name="Content Placeholder 2"/>
          <p:cNvSpPr>
            <a:spLocks noGrp="1"/>
          </p:cNvSpPr>
          <p:nvPr>
            <p:ph idx="1"/>
          </p:nvPr>
        </p:nvSpPr>
        <p:spPr/>
        <p:txBody>
          <a:bodyPr>
            <a:noAutofit/>
          </a:bodyPr>
          <a:p>
            <a:pPr marL="0" indent="0" algn="just">
              <a:buNone/>
            </a:pPr>
            <a:r>
              <a:rPr lang="tr-TR" altLang="en-US" sz="3100"/>
              <a:t>Görüntü türleri içerisinde yer alan görütünün türleri yazılımsal anlamda hesaplamalar da yardımcı olucaktır. İkili Görüntü, Sadece siyah ve beyaz piksellerden oluşur [4]. 1 piksel, 1 bit yer kaplar. Bir diğer tür ise Gri Tonlamalı Görüntü bu tür ise sadece grinin tonlarından oluşur. Genelde piksel başına 8 bit ayrılmıştır. Renkli Görüntü ise RGB renk modeli ile üç renk katmanından oluşmaktadır. Bunların yanı sıra görüntü işlemek için kullanılıcak yazılım ve donanımlar C#, C++, MATLAB, ARM, FPGA ve Beagleboad bunlardan birkaç örneğidir [5]. Dijital görüntü formatları ise RGB, BMP, GIF, TIFF, PNG, JPG, JPEG ve PSD’dir. </a:t>
            </a:r>
            <a:endParaRPr lang="tr-TR" altLang="en-US" sz="3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Ekran Asssssssslıntısı"/>
          <p:cNvPicPr>
            <a:picLocks noChangeAspect="1"/>
          </p:cNvPicPr>
          <p:nvPr>
            <p:ph idx="1"/>
          </p:nvPr>
        </p:nvPicPr>
        <p:blipFill>
          <a:blip r:embed="rId1"/>
          <a:stretch>
            <a:fillRect/>
          </a:stretch>
        </p:blipFill>
        <p:spPr>
          <a:xfrm>
            <a:off x="1452245" y="1381125"/>
            <a:ext cx="9287510" cy="4624705"/>
          </a:xfrm>
          <a:prstGeom prst="rect">
            <a:avLst/>
          </a:prstGeom>
        </p:spPr>
      </p:pic>
      <p:sp>
        <p:nvSpPr>
          <p:cNvPr id="5" name="Text Box 4"/>
          <p:cNvSpPr txBox="1"/>
          <p:nvPr/>
        </p:nvSpPr>
        <p:spPr>
          <a:xfrm>
            <a:off x="423545" y="231775"/>
            <a:ext cx="10741660" cy="537210"/>
          </a:xfrm>
          <a:prstGeom prst="rect">
            <a:avLst/>
          </a:prstGeom>
          <a:noFill/>
        </p:spPr>
        <p:txBody>
          <a:bodyPr wrap="square" rtlCol="0">
            <a:spAutoFit/>
            <a:scene3d>
              <a:camera prst="orthographicFront"/>
              <a:lightRig rig="threePt" dir="t"/>
            </a:scene3d>
          </a:bodyPr>
          <a:p>
            <a:r>
              <a:rPr lang="tr-TR" altLang="en-US" sz="2900">
                <a:solidFill>
                  <a:schemeClr val="tx1"/>
                </a:solidFill>
                <a:effectLst>
                  <a:outerShdw blurRad="38100" dist="19050" dir="2700000" algn="tl" rotWithShape="0">
                    <a:schemeClr val="dk1">
                      <a:alpha val="40000"/>
                    </a:schemeClr>
                  </a:outerShdw>
                </a:effectLst>
              </a:rPr>
              <a:t>G</a:t>
            </a:r>
            <a:r>
              <a:rPr lang="tr-TR" altLang="en-US" sz="2900">
                <a:solidFill>
                  <a:schemeClr val="tx1"/>
                </a:solidFill>
                <a:effectLst>
                  <a:outerShdw blurRad="38100" dist="19050" dir="2700000" algn="tl" rotWithShape="0">
                    <a:schemeClr val="dk1">
                      <a:alpha val="40000"/>
                    </a:schemeClr>
                  </a:outerShdw>
                </a:effectLst>
              </a:rPr>
              <a:t>örüntü uzantılarının açılımları Şekil 1.2 de gösterilmiştir.</a:t>
            </a:r>
            <a:endParaRPr lang="tr-TR" altLang="en-US" sz="2900">
              <a:solidFill>
                <a:schemeClr val="tx1"/>
              </a:solidFill>
              <a:effectLst>
                <a:outerShdw blurRad="38100" dist="19050" dir="2700000" algn="tl" rotWithShape="0">
                  <a:schemeClr val="dk1">
                    <a:alpha val="40000"/>
                  </a:schemeClr>
                </a:outerShdw>
              </a:effectLst>
            </a:endParaRPr>
          </a:p>
        </p:txBody>
      </p:sp>
      <p:sp>
        <p:nvSpPr>
          <p:cNvPr id="2" name="Text Box 1"/>
          <p:cNvSpPr txBox="1"/>
          <p:nvPr/>
        </p:nvSpPr>
        <p:spPr>
          <a:xfrm>
            <a:off x="150495" y="6298565"/>
            <a:ext cx="11919585" cy="445135"/>
          </a:xfrm>
          <a:prstGeom prst="rect">
            <a:avLst/>
          </a:prstGeom>
          <a:noFill/>
        </p:spPr>
        <p:txBody>
          <a:bodyPr wrap="square" rtlCol="0">
            <a:spAutoFit/>
            <a:scene3d>
              <a:camera prst="orthographicFront"/>
              <a:lightRig rig="threePt" dir="t"/>
            </a:scene3d>
          </a:bodyPr>
          <a:p>
            <a:pPr algn="ctr"/>
            <a:r>
              <a:rPr lang="tr-TR" altLang="en-US" sz="2300">
                <a:solidFill>
                  <a:schemeClr val="tx1"/>
                </a:solidFill>
                <a:effectLst>
                  <a:outerShdw blurRad="38100" dist="19050" dir="2700000" algn="tl" rotWithShape="0">
                    <a:schemeClr val="dk1">
                      <a:alpha val="40000"/>
                    </a:schemeClr>
                  </a:outerShdw>
                </a:effectLst>
              </a:rPr>
              <a:t>Şekil 1.2</a:t>
            </a:r>
            <a:endParaRPr lang="tr-TR" altLang="en-US" sz="23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23695" y="273685"/>
            <a:ext cx="10515600" cy="1325563"/>
          </a:xfrm>
        </p:spPr>
        <p:txBody>
          <a:bodyPr/>
          <a:p>
            <a:pPr algn="ctr"/>
            <a:r>
              <a:rPr lang="en-US">
                <a:solidFill>
                  <a:schemeClr val="tx1"/>
                </a:solidFill>
                <a:effectLst>
                  <a:outerShdw blurRad="38100" dist="19050" dir="2700000" algn="tl" rotWithShape="0">
                    <a:schemeClr val="dk1">
                      <a:alpha val="40000"/>
                    </a:schemeClr>
                  </a:outerShdw>
                </a:effectLst>
                <a:sym typeface="+mn-ea"/>
              </a:rPr>
              <a:t>Fotoğraf </a:t>
            </a:r>
            <a:r>
              <a:rPr lang="tr-TR" altLang="en-US">
                <a:solidFill>
                  <a:schemeClr val="tx1"/>
                </a:solidFill>
                <a:effectLst>
                  <a:outerShdw blurRad="38100" dist="19050" dir="2700000" algn="tl" rotWithShape="0">
                    <a:schemeClr val="dk1">
                      <a:alpha val="40000"/>
                    </a:schemeClr>
                  </a:outerShdw>
                </a:effectLst>
                <a:sym typeface="+mn-ea"/>
              </a:rPr>
              <a:t>Ölçeklendirilmesi</a:t>
            </a:r>
            <a:endParaRPr lang="tr-TR" altLang="en-US">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445135" y="1599565"/>
            <a:ext cx="10908665" cy="4968875"/>
          </a:xfrm>
        </p:spPr>
        <p:txBody>
          <a:bodyPr>
            <a:noAutofit/>
          </a:bodyPr>
          <a:p>
            <a:endParaRPr lang="en-US" sz="1600"/>
          </a:p>
          <a:p>
            <a:pPr algn="l"/>
            <a:r>
              <a:rPr lang="en-US" sz="2300"/>
              <a:t> Obje düz ise fotoğraf da objeye tam paralel olarak çekilmişse geçerli</a:t>
            </a:r>
            <a:endParaRPr lang="en-US" sz="2300"/>
          </a:p>
          <a:p>
            <a:pPr marL="0" indent="0" algn="l">
              <a:buNone/>
            </a:pPr>
            <a:r>
              <a:rPr lang="en-US" sz="2300"/>
              <a:t>ve güvenilir bir ölçekten söz edilebilir </a:t>
            </a:r>
            <a:r>
              <a:rPr lang="tr-TR" altLang="en-US" sz="2300"/>
              <a:t>[7]</a:t>
            </a:r>
            <a:r>
              <a:rPr lang="tr-TR" altLang="en-US" sz="2300"/>
              <a:t>.</a:t>
            </a:r>
            <a:endParaRPr lang="en-US" sz="2300"/>
          </a:p>
          <a:p>
            <a:pPr algn="l"/>
            <a:r>
              <a:rPr lang="en-US" sz="2300"/>
              <a:t> Hava fotoğraflarında homojen bir ölçekten söz edilemez</a:t>
            </a:r>
            <a:r>
              <a:rPr lang="tr-TR" altLang="en-US" sz="2300"/>
              <a:t>.</a:t>
            </a:r>
            <a:endParaRPr lang="en-US" sz="2300"/>
          </a:p>
          <a:p>
            <a:pPr marL="0" indent="0" algn="l">
              <a:buNone/>
            </a:pPr>
            <a:r>
              <a:rPr lang="tr-TR" altLang="en-US" sz="2300"/>
              <a:t>	</a:t>
            </a:r>
            <a:r>
              <a:rPr lang="en-US" sz="2300"/>
              <a:t>– Uygulamada hava fotoğrafları tam olarak objeye paralel çekilemez</a:t>
            </a:r>
            <a:r>
              <a:rPr lang="tr-TR" altLang="en-US" sz="2300"/>
              <a:t>.</a:t>
            </a:r>
            <a:endParaRPr lang="en-US" sz="2300"/>
          </a:p>
          <a:p>
            <a:pPr marL="0" indent="0" algn="l">
              <a:buNone/>
            </a:pPr>
            <a:r>
              <a:rPr lang="tr-TR" altLang="en-US" sz="2300"/>
              <a:t>	</a:t>
            </a:r>
            <a:r>
              <a:rPr lang="en-US" sz="2300"/>
              <a:t>– Kamera ekseni düşey doğrultudan bir miktar sapar</a:t>
            </a:r>
            <a:r>
              <a:rPr lang="tr-TR" altLang="en-US" sz="2300"/>
              <a:t>.</a:t>
            </a:r>
            <a:endParaRPr lang="en-US" sz="2300"/>
          </a:p>
          <a:p>
            <a:pPr marL="0" indent="0" algn="l">
              <a:buNone/>
            </a:pPr>
            <a:r>
              <a:rPr lang="tr-TR" altLang="en-US" sz="2300"/>
              <a:t>	</a:t>
            </a:r>
            <a:r>
              <a:rPr lang="en-US" sz="2300"/>
              <a:t>– Yükseklik farklarından dolayı da ölçek değişebilir</a:t>
            </a:r>
            <a:r>
              <a:rPr lang="tr-TR" altLang="en-US" sz="2300"/>
              <a:t>.</a:t>
            </a:r>
            <a:endParaRPr lang="en-US" sz="2300"/>
          </a:p>
          <a:p>
            <a:pPr marL="0" indent="0" algn="l">
              <a:buNone/>
            </a:pPr>
            <a:r>
              <a:rPr lang="en-US" sz="2300"/>
              <a:t>• Sonuç olarak fotoğraf ölçekleri yaklaşık ölçeklerdir</a:t>
            </a:r>
            <a:r>
              <a:rPr lang="tr-TR" altLang="en-US" sz="2300"/>
              <a:t>.</a:t>
            </a:r>
            <a:endParaRPr lang="en-US" sz="2300"/>
          </a:p>
          <a:p>
            <a:pPr marL="0" indent="0" algn="l">
              <a:buNone/>
            </a:pPr>
            <a:r>
              <a:rPr lang="tr-TR" altLang="en-US" sz="2300"/>
              <a:t>	</a:t>
            </a:r>
            <a:r>
              <a:rPr lang="en-US" sz="2300"/>
              <a:t>– Hava fotoğraflarının çekimi ve planlaması sırasında ölçekler</a:t>
            </a:r>
            <a:r>
              <a:rPr lang="tr-TR" altLang="en-US" sz="2300"/>
              <a:t>,</a:t>
            </a:r>
            <a:endParaRPr lang="en-US" sz="2300"/>
          </a:p>
          <a:p>
            <a:pPr marL="0" indent="0" algn="l">
              <a:buNone/>
            </a:pPr>
            <a:r>
              <a:rPr lang="tr-TR" altLang="en-US" sz="2300"/>
              <a:t>              </a:t>
            </a:r>
            <a:r>
              <a:rPr lang="en-US" sz="2300"/>
              <a:t>1/6000, 1/14 000, 1/18 000 vb yuvarlak değerler olarak alınır</a:t>
            </a:r>
            <a:r>
              <a:rPr lang="tr-TR" altLang="en-US" sz="2300"/>
              <a:t>.</a:t>
            </a:r>
            <a:endParaRPr lang="en-US" sz="2300"/>
          </a:p>
          <a:p>
            <a:pPr marL="0" indent="0" algn="l">
              <a:buNone/>
            </a:pPr>
            <a:r>
              <a:rPr lang="tr-TR" altLang="en-US" sz="2300"/>
              <a:t>	</a:t>
            </a:r>
            <a:r>
              <a:rPr lang="en-US" sz="2300"/>
              <a:t>– Aslında 1/12530 gibi değerlerdir</a:t>
            </a:r>
            <a:r>
              <a:rPr lang="tr-TR" altLang="en-US" sz="2300"/>
              <a:t>.</a:t>
            </a:r>
            <a:endParaRPr lang="tr-TR" altLang="en-US" sz="2300"/>
          </a:p>
        </p:txBody>
      </p:sp>
    </p:spTree>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7196</Words>
  <Application>WPS Presentation</Application>
  <PresentationFormat>Geniş ekran</PresentationFormat>
  <Paragraphs>145</Paragraphs>
  <Slides>19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Arial</vt:lpstr>
      <vt:lpstr>SimSun</vt:lpstr>
      <vt:lpstr>Wingdings</vt:lpstr>
      <vt:lpstr>Times New Roman</vt:lpstr>
      <vt:lpstr>Wingdings</vt:lpstr>
      <vt:lpstr>Calibri</vt:lpstr>
      <vt:lpstr>Microsoft YaHei</vt:lpstr>
      <vt:lpstr>Arial Unicode MS</vt:lpstr>
      <vt:lpstr>Calibri Light</vt:lpstr>
      <vt:lpstr>Office Teması</vt:lpstr>
      <vt:lpstr>UYDU FOTOGRAFINDAN ALAN HESAPLAMA</vt:lpstr>
      <vt:lpstr>Giriş</vt:lpstr>
      <vt:lpstr>Alan nedir ?</vt:lpstr>
      <vt:lpstr>Alan nedir ?</vt:lpstr>
      <vt:lpstr>PowerPoint 演示文稿</vt:lpstr>
      <vt:lpstr>PowerPoint 演示文稿</vt:lpstr>
      <vt:lpstr>Görüntü Türleri</vt:lpstr>
      <vt:lpstr>PowerPoint 演示文稿</vt:lpstr>
      <vt:lpstr>Fotoğraf Ölçeklendirilmesi</vt:lpstr>
      <vt:lpstr>PowerPoint 演示文稿</vt:lpstr>
      <vt:lpstr>Piksel Başına Düşen Alan Hesaplanması </vt:lpstr>
      <vt:lpstr>Hesaplanması</vt:lpstr>
      <vt:lpstr>PowerPoint 演示文稿</vt:lpstr>
      <vt:lpstr>PowerPoint 演示文稿</vt:lpstr>
      <vt:lpstr>PowerPoint 演示文稿</vt:lpstr>
      <vt:lpstr>PowerPoint 演示文稿</vt:lpstr>
      <vt:lpstr>PowerPoint 演示文稿</vt:lpstr>
      <vt:lpstr>Sonuç </vt:lpstr>
      <vt:lpstr>Referans ve Kaynaklar</vt:lpstr>
    </vt:vector>
  </TitlesOfParts>
  <Company>Silentall Unattended Installer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rafet akdeniz</dc:creator>
  <cp:lastModifiedBy>hasan</cp:lastModifiedBy>
  <cp:revision>43</cp:revision>
  <dcterms:created xsi:type="dcterms:W3CDTF">2020-03-28T14:01:00Z</dcterms:created>
  <dcterms:modified xsi:type="dcterms:W3CDTF">2021-04-25T00:50:38Z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1033-11.2.0.10114</vt:lpwstr>
  </property>
</Properties>
</file>