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5" r:id="rId9"/>
    <p:sldId id="266" r:id="rId10"/>
    <p:sldId id="261" r:id="rId11"/>
    <p:sldId id="262" r:id="rId12"/>
    <p:sldId id="263" r:id="rId13"/>
    <p:sldId id="264" r:id="rId14"/>
    <p:sldId id="259" r:id="rId15"/>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2CDE1E-2464-42B8-B10C-B86A0389E29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B19042CC-8A5A-4D57-A9FD-072165A1C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28F31AA4-B773-4BA2-B890-6AF0EAB6F034}"/>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5" name="Нижний колонтитул 4">
            <a:extLst>
              <a:ext uri="{FF2B5EF4-FFF2-40B4-BE49-F238E27FC236}">
                <a16:creationId xmlns:a16="http://schemas.microsoft.com/office/drawing/2014/main" id="{7490B0B6-1604-4433-BB63-B21E4279F977}"/>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A625DD44-4E8E-471F-A946-BC8D9D463366}"/>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8792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E19FB2-2ACC-4BF9-B3CC-41BE56D24123}"/>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4F4F2EB9-6A52-4BD1-8C9C-FB4C06747AA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6E06DC99-F817-4C0F-8E1D-F7A733F8BEDD}"/>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5" name="Нижний колонтитул 4">
            <a:extLst>
              <a:ext uri="{FF2B5EF4-FFF2-40B4-BE49-F238E27FC236}">
                <a16:creationId xmlns:a16="http://schemas.microsoft.com/office/drawing/2014/main" id="{35769898-6E54-4E6C-84D1-7F062499EDF9}"/>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5EFDF156-B314-46AE-958F-39FD7259128E}"/>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60651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7B0252F-25D4-46A7-BFD3-51A3A9F0F28B}"/>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A6755B9A-79D0-4CC6-8BF0-759D06B8E90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576FAAB5-7BDD-4EE5-913A-3DEA954B1E70}"/>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5" name="Нижний колонтитул 4">
            <a:extLst>
              <a:ext uri="{FF2B5EF4-FFF2-40B4-BE49-F238E27FC236}">
                <a16:creationId xmlns:a16="http://schemas.microsoft.com/office/drawing/2014/main" id="{27BBFDCE-6329-43DA-815E-9CEBB97DD58A}"/>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AAA987A0-FA26-47C0-AFA8-48EBFC5B8E59}"/>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8414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A203A-1EBB-41FB-9AAC-E4A73013438E}"/>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04E3CF6D-14BB-438D-A498-18CCDCF7BEE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4BEA87CE-5A5C-467D-ADF9-C1B12497E612}"/>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5" name="Нижний колонтитул 4">
            <a:extLst>
              <a:ext uri="{FF2B5EF4-FFF2-40B4-BE49-F238E27FC236}">
                <a16:creationId xmlns:a16="http://schemas.microsoft.com/office/drawing/2014/main" id="{61DA28C5-ABEC-4508-B786-344049D4430D}"/>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84EA7487-FFF8-44FD-946E-2F25660AAA31}"/>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296353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997F1D-2482-4A76-9844-00041A21462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3E54C54B-A0A8-43FF-B288-D93668109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2619AEF-C089-4E10-8910-B35B12637846}"/>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5" name="Нижний колонтитул 4">
            <a:extLst>
              <a:ext uri="{FF2B5EF4-FFF2-40B4-BE49-F238E27FC236}">
                <a16:creationId xmlns:a16="http://schemas.microsoft.com/office/drawing/2014/main" id="{9B477688-A4C6-4D66-A89A-F8392977B5F9}"/>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FBB2206D-F243-4A35-8517-807199CB88CC}"/>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03950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523028-0C69-4789-B9AD-A8A11D812741}"/>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9F184D0C-D057-4391-8E79-E96490E8C58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41A76919-A969-473F-B08C-561F2D9F1F0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67755295-65CD-4F16-91D2-B7587E486845}"/>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6" name="Нижний колонтитул 5">
            <a:extLst>
              <a:ext uri="{FF2B5EF4-FFF2-40B4-BE49-F238E27FC236}">
                <a16:creationId xmlns:a16="http://schemas.microsoft.com/office/drawing/2014/main" id="{52763FAA-DFBA-4A07-98BA-4162E238EBE9}"/>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A64BE1CB-1B73-496A-971E-3C4B667952B0}"/>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59529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F52019-F2D9-47DD-A5B2-C8745A545F7A}"/>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BF535CE1-AE69-4533-8043-B75E7B0AA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F4FD3F5-9193-4689-8BA8-D82693FD227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872F077A-DE55-4278-BB8E-19162EFFD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28F5526-B3B0-4F2E-AD59-6BFA9E8FE62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FD7EA18E-2FD0-414F-9EEE-4884DBB7CCFC}"/>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8" name="Нижний колонтитул 7">
            <a:extLst>
              <a:ext uri="{FF2B5EF4-FFF2-40B4-BE49-F238E27FC236}">
                <a16:creationId xmlns:a16="http://schemas.microsoft.com/office/drawing/2014/main" id="{934E6ACB-29F5-491D-BF03-F12AD4869C99}"/>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A89D3514-638A-4AA9-933C-DF42C66978E9}"/>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85270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38F98-CE32-4780-9B2F-732A0F1745D9}"/>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C814FCA2-3115-4BA5-BD23-FB2430CAC1E9}"/>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4" name="Нижний колонтитул 3">
            <a:extLst>
              <a:ext uri="{FF2B5EF4-FFF2-40B4-BE49-F238E27FC236}">
                <a16:creationId xmlns:a16="http://schemas.microsoft.com/office/drawing/2014/main" id="{EB563D62-6359-43D2-813B-EE3D63B9CD67}"/>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FAB4B04C-0187-4400-A6CC-30DCFBC69297}"/>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211971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4EA33FE-A8FF-40C7-B929-CBFEFE5523D5}"/>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3" name="Нижний колонтитул 2">
            <a:extLst>
              <a:ext uri="{FF2B5EF4-FFF2-40B4-BE49-F238E27FC236}">
                <a16:creationId xmlns:a16="http://schemas.microsoft.com/office/drawing/2014/main" id="{0474B282-60B1-41AA-A50A-B08DEFB5AF0E}"/>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B4D0EE12-7AA7-4163-AE31-CE4E47623F86}"/>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80883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B6530C-43D5-4357-97AC-A5A3948D65F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82A45846-E988-45CE-A61B-C5432D618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BA7838D1-5A9A-48E2-BC09-6B5B86515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1B8F3B7-1CC2-458E-AE2F-0047B88E8BF4}"/>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6" name="Нижний колонтитул 5">
            <a:extLst>
              <a:ext uri="{FF2B5EF4-FFF2-40B4-BE49-F238E27FC236}">
                <a16:creationId xmlns:a16="http://schemas.microsoft.com/office/drawing/2014/main" id="{9B27B984-7A49-462A-82FC-B954E6D397D7}"/>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4BE573C3-3E39-4FDF-8872-EA366A3739D9}"/>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35219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8C2EF6-4F83-497E-B80F-C0069040A8E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A6E9CFC2-3F11-484D-91D7-A994F88CD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E88CCE40-0D49-49F7-9F27-47377DBAE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DDF3B03-ABA5-4987-9A1D-7788B8E0E0D3}"/>
              </a:ext>
            </a:extLst>
          </p:cNvPr>
          <p:cNvSpPr>
            <a:spLocks noGrp="1"/>
          </p:cNvSpPr>
          <p:nvPr>
            <p:ph type="dt" sz="half" idx="10"/>
          </p:nvPr>
        </p:nvSpPr>
        <p:spPr/>
        <p:txBody>
          <a:bodyPr/>
          <a:lstStyle/>
          <a:p>
            <a:fld id="{4F703141-9185-4E2C-9B27-583E84560234}" type="datetimeFigureOut">
              <a:rPr lang="ru-KZ" smtClean="0"/>
              <a:t>05.05.2025</a:t>
            </a:fld>
            <a:endParaRPr lang="ru-KZ"/>
          </a:p>
        </p:txBody>
      </p:sp>
      <p:sp>
        <p:nvSpPr>
          <p:cNvPr id="6" name="Нижний колонтитул 5">
            <a:extLst>
              <a:ext uri="{FF2B5EF4-FFF2-40B4-BE49-F238E27FC236}">
                <a16:creationId xmlns:a16="http://schemas.microsoft.com/office/drawing/2014/main" id="{07554573-C455-4AE6-A73A-4E86F297BA2F}"/>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737818D0-7BD2-48D2-B8A8-E5F3BE7BC54B}"/>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396673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424F9F-1B17-4B5E-A4E4-FE40295B7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8FD4E30B-69BA-46A6-876A-8201D3AE8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C70E89CE-6DBF-449C-9D54-490615CCD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03141-9185-4E2C-9B27-583E84560234}" type="datetimeFigureOut">
              <a:rPr lang="ru-KZ" smtClean="0"/>
              <a:t>05.05.2025</a:t>
            </a:fld>
            <a:endParaRPr lang="ru-KZ"/>
          </a:p>
        </p:txBody>
      </p:sp>
      <p:sp>
        <p:nvSpPr>
          <p:cNvPr id="5" name="Нижний колонтитул 4">
            <a:extLst>
              <a:ext uri="{FF2B5EF4-FFF2-40B4-BE49-F238E27FC236}">
                <a16:creationId xmlns:a16="http://schemas.microsoft.com/office/drawing/2014/main" id="{16003F03-B32C-4D7F-B0A9-1E203030A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KZ"/>
          </a:p>
        </p:txBody>
      </p:sp>
      <p:sp>
        <p:nvSpPr>
          <p:cNvPr id="6" name="Номер слайда 5">
            <a:extLst>
              <a:ext uri="{FF2B5EF4-FFF2-40B4-BE49-F238E27FC236}">
                <a16:creationId xmlns:a16="http://schemas.microsoft.com/office/drawing/2014/main" id="{B2B75F12-9048-4210-B0D5-9F2D48EE3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720EA-1535-4960-B271-4E26DE9B8440}" type="slidenum">
              <a:rPr lang="ru-KZ" smtClean="0"/>
              <a:t>‹#›</a:t>
            </a:fld>
            <a:endParaRPr lang="ru-KZ"/>
          </a:p>
        </p:txBody>
      </p:sp>
    </p:spTree>
    <p:extLst>
      <p:ext uri="{BB962C8B-B14F-4D97-AF65-F5344CB8AC3E}">
        <p14:creationId xmlns:p14="http://schemas.microsoft.com/office/powerpoint/2010/main" val="931514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BFCA2-488C-4C3A-9F99-FE4C5472562B}"/>
              </a:ext>
            </a:extLst>
          </p:cNvPr>
          <p:cNvSpPr>
            <a:spLocks noGrp="1"/>
          </p:cNvSpPr>
          <p:nvPr>
            <p:ph type="ctrTitle"/>
          </p:nvPr>
        </p:nvSpPr>
        <p:spPr>
          <a:xfrm>
            <a:off x="0" y="358219"/>
            <a:ext cx="12192000" cy="6141562"/>
          </a:xfrm>
        </p:spPr>
        <p:txBody>
          <a:bodyPr anchor="ctr">
            <a:noAutofit/>
          </a:bodyPr>
          <a:lstStyle/>
          <a:p>
            <a:pPr>
              <a:lnSpc>
                <a:spcPct val="100000"/>
              </a:lnSpc>
            </a:pPr>
            <a:r>
              <a:rPr lang="ru-RU" sz="2800" dirty="0">
                <a:latin typeface="Times New Roman" panose="02020603050405020304" pitchFamily="18" charset="0"/>
                <a:cs typeface="Times New Roman" panose="02020603050405020304" pitchFamily="18" charset="0"/>
              </a:rPr>
              <a:t>Министерство науки и высшего образования Республики Казахстан</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Северо-Казахстанский государственный университет им. М. </a:t>
            </a:r>
            <a:r>
              <a:rPr lang="ru-RU" sz="2800" dirty="0" err="1">
                <a:latin typeface="Times New Roman" panose="02020603050405020304" pitchFamily="18" charset="0"/>
                <a:cs typeface="Times New Roman" panose="02020603050405020304" pitchFamily="18" charset="0"/>
              </a:rPr>
              <a:t>Козыбаева</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Факультет инженерии и цифровых технологий</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Кафедра «Информационно-коммуникационные технологии»</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ТВОРЧЕСКИЙ ПРОЕКТ</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по дисциплине: Протоколы и интерфейсы компьютерных систем</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На тему: «Разработка новостного сайта по видеоиграм»</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Выполнил студент группы ИС-23-1                                     Прозоров А.В.</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Петропавловск, 2025</a:t>
            </a:r>
            <a:endParaRPr lang="ru-KZ"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13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B946B3-DD26-1D57-20E7-53A9107A5DE1}"/>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55CA29FE-1B56-7037-320D-F345F5E134C4}"/>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282278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B7D4AF-4D76-4C66-B341-1CABA9E73AA5}"/>
              </a:ext>
            </a:extLst>
          </p:cNvPr>
          <p:cNvSpPr>
            <a:spLocks noGrp="1"/>
          </p:cNvSpPr>
          <p:nvPr>
            <p:ph type="title"/>
          </p:nvPr>
        </p:nvSpPr>
        <p:spPr>
          <a:xfrm>
            <a:off x="335197" y="245097"/>
            <a:ext cx="5532437" cy="1080466"/>
          </a:xfrm>
        </p:spPr>
        <p:txBody>
          <a:bodyPr>
            <a:noAutofit/>
          </a:bodyPr>
          <a:lstStyle/>
          <a:p>
            <a:pPr algn="ctr"/>
            <a:r>
              <a:rPr lang="en-US" sz="3200" dirty="0">
                <a:latin typeface="Times New Roman" panose="02020603050405020304" pitchFamily="18" charset="0"/>
                <a:cs typeface="Times New Roman" panose="02020603050405020304" pitchFamily="18" charset="0"/>
              </a:rPr>
              <a:t>QR-</a:t>
            </a:r>
            <a:r>
              <a:rPr lang="ru-RU" sz="3200" dirty="0">
                <a:latin typeface="Times New Roman" panose="02020603050405020304" pitchFamily="18" charset="0"/>
                <a:cs typeface="Times New Roman" panose="02020603050405020304" pitchFamily="18" charset="0"/>
              </a:rPr>
              <a:t>код на </a:t>
            </a:r>
            <a:r>
              <a:rPr lang="en-US" sz="3200" dirty="0">
                <a:latin typeface="Times New Roman" panose="02020603050405020304" pitchFamily="18" charset="0"/>
                <a:cs typeface="Times New Roman" panose="02020603050405020304" pitchFamily="18" charset="0"/>
              </a:rPr>
              <a:t>GitHub </a:t>
            </a:r>
            <a:r>
              <a:rPr lang="ru-RU" sz="3200" dirty="0">
                <a:latin typeface="Times New Roman" panose="02020603050405020304" pitchFamily="18" charset="0"/>
                <a:cs typeface="Times New Roman" panose="02020603050405020304" pitchFamily="18" charset="0"/>
              </a:rPr>
              <a:t>с</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публикацией</a:t>
            </a:r>
            <a:endParaRPr lang="ru-KZ"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F6046B3-B2C3-4DA7-B60D-19AA47019C11}"/>
              </a:ext>
            </a:extLst>
          </p:cNvPr>
          <p:cNvSpPr txBox="1"/>
          <p:nvPr/>
        </p:nvSpPr>
        <p:spPr>
          <a:xfrm>
            <a:off x="6324365" y="431387"/>
            <a:ext cx="5532437"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QR-</a:t>
            </a:r>
            <a:r>
              <a:rPr lang="ru-RU" sz="3200" dirty="0">
                <a:latin typeface="Times New Roman" panose="02020603050405020304" pitchFamily="18" charset="0"/>
                <a:cs typeface="Times New Roman" panose="02020603050405020304" pitchFamily="18" charset="0"/>
              </a:rPr>
              <a:t>код на сайт</a:t>
            </a:r>
            <a:endParaRPr lang="ru-KZ" sz="32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CB52BF88-F17E-472A-AD0D-34F6F9378899}"/>
              </a:ext>
            </a:extLst>
          </p:cNvPr>
          <p:cNvPicPr>
            <a:picLocks noChangeAspect="1"/>
          </p:cNvPicPr>
          <p:nvPr/>
        </p:nvPicPr>
        <p:blipFill>
          <a:blip r:embed="rId2"/>
          <a:stretch>
            <a:fillRect/>
          </a:stretch>
        </p:blipFill>
        <p:spPr>
          <a:xfrm>
            <a:off x="6565805" y="1582988"/>
            <a:ext cx="5013282" cy="5013282"/>
          </a:xfrm>
          <a:prstGeom prst="rect">
            <a:avLst/>
          </a:prstGeom>
        </p:spPr>
      </p:pic>
      <p:pic>
        <p:nvPicPr>
          <p:cNvPr id="15" name="Рисунок 14">
            <a:extLst>
              <a:ext uri="{FF2B5EF4-FFF2-40B4-BE49-F238E27FC236}">
                <a16:creationId xmlns:a16="http://schemas.microsoft.com/office/drawing/2014/main" id="{531D2BA2-3747-8988-294D-620D5666451C}"/>
              </a:ext>
            </a:extLst>
          </p:cNvPr>
          <p:cNvPicPr>
            <a:picLocks noChangeAspect="1"/>
          </p:cNvPicPr>
          <p:nvPr/>
        </p:nvPicPr>
        <p:blipFill>
          <a:blip r:embed="rId3"/>
          <a:stretch>
            <a:fillRect/>
          </a:stretch>
        </p:blipFill>
        <p:spPr>
          <a:xfrm>
            <a:off x="612913" y="1582988"/>
            <a:ext cx="4982270" cy="5010658"/>
          </a:xfrm>
          <a:prstGeom prst="rect">
            <a:avLst/>
          </a:prstGeom>
        </p:spPr>
      </p:pic>
    </p:spTree>
    <p:extLst>
      <p:ext uri="{BB962C8B-B14F-4D97-AF65-F5344CB8AC3E}">
        <p14:creationId xmlns:p14="http://schemas.microsoft.com/office/powerpoint/2010/main" val="279184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E82676-B11B-4149-8463-1CE098E6DD6E}"/>
              </a:ext>
            </a:extLst>
          </p:cNvPr>
          <p:cNvSpPr>
            <a:spLocks noGrp="1"/>
          </p:cNvSpPr>
          <p:nvPr>
            <p:ph type="title"/>
          </p:nvPr>
        </p:nvSpPr>
        <p:spPr>
          <a:xfrm>
            <a:off x="0" y="506336"/>
            <a:ext cx="12192000" cy="556181"/>
          </a:xfrm>
        </p:spPr>
        <p:txBody>
          <a:bodyPr>
            <a:normAutofit/>
          </a:bodyPr>
          <a:lstStyle/>
          <a:p>
            <a:pPr algn="ctr"/>
            <a:r>
              <a:rPr lang="ru-RU" sz="3200" dirty="0">
                <a:latin typeface="Times New Roman" panose="02020603050405020304" pitchFamily="18" charset="0"/>
                <a:cs typeface="Times New Roman" panose="02020603050405020304" pitchFamily="18" charset="0"/>
              </a:rPr>
              <a:t>Актуальность разработки новостного сайта по видеоиграм</a:t>
            </a:r>
            <a:endParaRPr lang="ru-KZ"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C0B7CC1-CADA-426C-9F66-2103933765C8}"/>
              </a:ext>
            </a:extLst>
          </p:cNvPr>
          <p:cNvSpPr>
            <a:spLocks noGrp="1"/>
          </p:cNvSpPr>
          <p:nvPr>
            <p:ph idx="1"/>
          </p:nvPr>
        </p:nvSpPr>
        <p:spPr>
          <a:xfrm>
            <a:off x="705678" y="1340814"/>
            <a:ext cx="10783957" cy="5484192"/>
          </a:xfrm>
        </p:spPr>
        <p:txBody>
          <a:bodyPr>
            <a:normAutofit fontScale="85000" lnSpcReduction="20000"/>
          </a:bodyPr>
          <a:lstStyle/>
          <a:p>
            <a:pPr marL="0" indent="536575" algn="just">
              <a:buNone/>
            </a:pPr>
            <a:r>
              <a:rPr lang="ru-RU" dirty="0">
                <a:latin typeface="Times New Roman" panose="02020603050405020304" pitchFamily="18" charset="0"/>
                <a:cs typeface="Times New Roman" panose="02020603050405020304" pitchFamily="18" charset="0"/>
              </a:rPr>
              <a:t>Игровая индустрия стремительно развивается, создавая сенсации, анонсы новых игр и консолей каждый день. В Интернете существует огромное количество новостных сайтов по видеоиграм, предоставляющие статьи по данной сфере. Однако, доступ к статьям может быть ограничен в виде требования оформить платную подписку, создать аккаунт, или просмотр рекламы. Также новости могут оказаться ложными, устаревшими, или нести субъективный характер повествования, порой даже пропагандировать различные взгляды. Именно поэтому данный проект был разработан.</a:t>
            </a:r>
          </a:p>
          <a:p>
            <a:pPr marL="0" indent="536575" algn="just">
              <a:buNone/>
            </a:pPr>
            <a:r>
              <a:rPr lang="ru-RU" dirty="0">
                <a:latin typeface="Times New Roman" panose="02020603050405020304" pitchFamily="18" charset="0"/>
                <a:cs typeface="Times New Roman" panose="02020603050405020304" pitchFamily="18" charset="0"/>
              </a:rPr>
              <a:t>Данный сайт гарантирует актуальность статей, объективное повествование и интересные новости. Также статьи доступны для любого пользователя: достаточно просто открыть интересующую новость, и вся информация о ней будет показана; на сайте нет рекламы или каких-либо ограничений к просмотру страниц.</a:t>
            </a:r>
          </a:p>
          <a:p>
            <a:pPr marL="0" indent="536575" algn="just">
              <a:buNone/>
            </a:pPr>
            <a:r>
              <a:rPr lang="ru-RU" dirty="0">
                <a:latin typeface="Times New Roman" panose="02020603050405020304" pitchFamily="18" charset="0"/>
                <a:cs typeface="Times New Roman" panose="02020603050405020304" pitchFamily="18" charset="0"/>
              </a:rPr>
              <a:t>Интерфейс сайта соответствует стандартам </a:t>
            </a:r>
            <a:r>
              <a:rPr lang="en-US" dirty="0">
                <a:latin typeface="Times New Roman" panose="02020603050405020304" pitchFamily="18" charset="0"/>
                <a:cs typeface="Times New Roman" panose="02020603050405020304" pitchFamily="18" charset="0"/>
              </a:rPr>
              <a:t>UX/UI </a:t>
            </a:r>
            <a:r>
              <a:rPr lang="ru-RU" dirty="0">
                <a:latin typeface="Times New Roman" panose="02020603050405020304" pitchFamily="18" charset="0"/>
                <a:cs typeface="Times New Roman" panose="02020603050405020304" pitchFamily="18" charset="0"/>
              </a:rPr>
              <a:t>дизайна - минималистичный интерфейс, приятная цветовая палитра, удобное расположение элементов.</a:t>
            </a:r>
          </a:p>
          <a:p>
            <a:pPr marL="0" indent="536575" algn="just">
              <a:buNone/>
            </a:pPr>
            <a:r>
              <a:rPr lang="ru-RU" dirty="0">
                <a:latin typeface="Times New Roman" panose="02020603050405020304" pitchFamily="18" charset="0"/>
                <a:cs typeface="Times New Roman" panose="02020603050405020304" pitchFamily="18" charset="0"/>
              </a:rPr>
              <a:t>Ещё на сайте реализован обратный отзыв, в котором можно указать жалобы и предложения касаемо сайта, а также форма подписки на рассылку уведомления о свежих публикациях новостей.</a:t>
            </a:r>
            <a:endParaRPr lang="ru-K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44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BBF59A-16B5-4FDE-8AC4-A23CABBB9BF1}"/>
              </a:ext>
            </a:extLst>
          </p:cNvPr>
          <p:cNvSpPr>
            <a:spLocks noGrp="1"/>
          </p:cNvSpPr>
          <p:nvPr>
            <p:ph type="title"/>
          </p:nvPr>
        </p:nvSpPr>
        <p:spPr>
          <a:xfrm>
            <a:off x="953713" y="390694"/>
            <a:ext cx="11238287" cy="690677"/>
          </a:xfrm>
        </p:spPr>
        <p:txBody>
          <a:bodyPr>
            <a:normAutofit/>
          </a:bodyPr>
          <a:lstStyle/>
          <a:p>
            <a:r>
              <a:rPr lang="ru-RU" sz="3200" dirty="0">
                <a:latin typeface="Times New Roman" panose="02020603050405020304" pitchFamily="18" charset="0"/>
                <a:cs typeface="Times New Roman" panose="02020603050405020304" pitchFamily="18" charset="0"/>
              </a:rPr>
              <a:t>Цель проекта - разработка сайта для продажи видеоигр</a:t>
            </a:r>
            <a:endParaRPr lang="ru-KZ"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28E4423-B948-49DB-A086-202D02EC2E51}"/>
              </a:ext>
            </a:extLst>
          </p:cNvPr>
          <p:cNvSpPr>
            <a:spLocks noGrp="1"/>
          </p:cNvSpPr>
          <p:nvPr>
            <p:ph idx="1"/>
          </p:nvPr>
        </p:nvSpPr>
        <p:spPr>
          <a:xfrm>
            <a:off x="695738" y="1449119"/>
            <a:ext cx="11496261" cy="4925505"/>
          </a:xfrm>
        </p:spPr>
        <p:txBody>
          <a:bodyPr>
            <a:normAutofit/>
          </a:bodyPr>
          <a:lstStyle/>
          <a:p>
            <a:pPr marL="0" indent="536575">
              <a:buNone/>
            </a:pPr>
            <a:r>
              <a:rPr lang="ru-RU" sz="2400" dirty="0">
                <a:latin typeface="Times New Roman" panose="02020603050405020304" pitchFamily="18" charset="0"/>
                <a:cs typeface="Times New Roman" panose="02020603050405020304" pitchFamily="18" charset="0"/>
              </a:rPr>
              <a:t>Задачи проекта: </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Разработать минималистичный дизайн;</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Создать несколько страниц с полезной информацией;</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Создать страницу для регистрации;</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Создать диаграммы на </a:t>
            </a:r>
            <a:r>
              <a:rPr lang="en-US" sz="2400" dirty="0">
                <a:latin typeface="Times New Roman" panose="02020603050405020304" pitchFamily="18" charset="0"/>
                <a:cs typeface="Times New Roman" panose="02020603050405020304" pitchFamily="18" charset="0"/>
              </a:rPr>
              <a:t>JavaScript</a:t>
            </a:r>
            <a:r>
              <a:rPr lang="ru-RU" sz="2400" dirty="0">
                <a:latin typeface="Times New Roman" panose="02020603050405020304" pitchFamily="18" charset="0"/>
                <a:cs typeface="Times New Roman" panose="02020603050405020304" pitchFamily="18" charset="0"/>
              </a:rPr>
              <a:t> на отдельной странице;</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Оптимизировать</a:t>
            </a:r>
            <a:r>
              <a:rPr lang="en-US" sz="2400" dirty="0">
                <a:latin typeface="Times New Roman" panose="02020603050405020304" pitchFamily="18" charset="0"/>
                <a:cs typeface="Times New Roman" panose="02020603050405020304" pitchFamily="18" charset="0"/>
              </a:rPr>
              <a:t> CSS</a:t>
            </a:r>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HTML</a:t>
            </a:r>
            <a:r>
              <a:rPr lang="ru-RU" sz="2400" dirty="0">
                <a:latin typeface="Times New Roman" panose="02020603050405020304" pitchFamily="18" charset="0"/>
                <a:cs typeface="Times New Roman" panose="02020603050405020304" pitchFamily="18" charset="0"/>
              </a:rPr>
              <a:t> и</a:t>
            </a:r>
            <a:r>
              <a:rPr lang="en-US" sz="2400" dirty="0">
                <a:latin typeface="Times New Roman" panose="02020603050405020304" pitchFamily="18" charset="0"/>
                <a:cs typeface="Times New Roman" panose="02020603050405020304" pitchFamily="18" charset="0"/>
              </a:rPr>
              <a:t> JavaScript</a:t>
            </a:r>
            <a:r>
              <a:rPr lang="ru-RU" sz="2400" dirty="0">
                <a:latin typeface="Times New Roman" panose="02020603050405020304" pitchFamily="18" charset="0"/>
                <a:cs typeface="Times New Roman" panose="02020603050405020304" pitchFamily="18" charset="0"/>
              </a:rPr>
              <a:t> код;</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Оптимизация картинок для более быстрой загрузки страницы;</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Разработать скрипт для защиты от </a:t>
            </a:r>
            <a:r>
              <a:rPr lang="en-US" sz="2400" dirty="0">
                <a:latin typeface="Times New Roman" panose="02020603050405020304" pitchFamily="18" charset="0"/>
                <a:cs typeface="Times New Roman" panose="02020603050405020304" pitchFamily="18" charset="0"/>
              </a:rPr>
              <a:t>XSS</a:t>
            </a:r>
            <a:r>
              <a:rPr lang="ru-RU" sz="2400" dirty="0">
                <a:latin typeface="Times New Roman" panose="02020603050405020304" pitchFamily="18" charset="0"/>
                <a:cs typeface="Times New Roman" panose="02020603050405020304" pitchFamily="18" charset="0"/>
              </a:rPr>
              <a:t> атак на стороне пользователя;</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При публикации сайта использовать протокол </a:t>
            </a:r>
            <a:r>
              <a:rPr lang="en-US" sz="2400" dirty="0">
                <a:latin typeface="Times New Roman" panose="02020603050405020304" pitchFamily="18" charset="0"/>
                <a:cs typeface="Times New Roman" panose="02020603050405020304" pitchFamily="18" charset="0"/>
              </a:rPr>
              <a:t>HTTPS</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8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E663B69-3189-C657-05BE-D2B35A041C9D}"/>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D295E960-E8D8-7A9A-A55E-D46416453957}"/>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396801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F287043-6EE6-A849-C44E-AE4416266C38}"/>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450DC165-335E-13E4-399D-1CCBC22D8236}"/>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322124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07EEC6A-14A1-DEBF-4F52-FA574F9B95D8}"/>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33202204-4588-2EE4-194E-C15F9D66058F}"/>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299407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A4D46A6-FBB7-1AEF-739D-696615FFF40F}"/>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E9161EF9-17FE-5C03-C67E-7EDE7E9C4D1F}"/>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269050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856018-A52D-8AAF-71B1-8EA28F847634}"/>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25B5CD0C-7382-E255-5F19-BEECDA46D32E}"/>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160050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632F79A-9537-1CE6-D451-79568CE33AC7}"/>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0A2E433B-3D5C-9B9C-A786-D8602D83B8E5}"/>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12128048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98fd9e49-f926-48f6-b3ae-67fadd8aa76a" xsi:nil="true"/>
    <TaxCatchAll xmlns="6bef30d4-4844-452a-b837-86189c74a4dc" xsi:nil="true"/>
    <lcf76f155ced4ddcb4097134ff3c332f xmlns="98fd9e49-f926-48f6-b3ae-67fadd8aa76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AEC7556E806404FAE9164BBC5AE0811" ma:contentTypeVersion="12" ma:contentTypeDescription="Создание документа." ma:contentTypeScope="" ma:versionID="5a83790f0824a0a8c1ff4eaf58fd5c1c">
  <xsd:schema xmlns:xsd="http://www.w3.org/2001/XMLSchema" xmlns:xs="http://www.w3.org/2001/XMLSchema" xmlns:p="http://schemas.microsoft.com/office/2006/metadata/properties" xmlns:ns2="98fd9e49-f926-48f6-b3ae-67fadd8aa76a" xmlns:ns3="6bef30d4-4844-452a-b837-86189c74a4dc" targetNamespace="http://schemas.microsoft.com/office/2006/metadata/properties" ma:root="true" ma:fieldsID="2dc8733af91757548dcb964db8379ce1" ns2:_="" ns3:_="">
    <xsd:import namespace="98fd9e49-f926-48f6-b3ae-67fadd8aa76a"/>
    <xsd:import namespace="6bef30d4-4844-452a-b837-86189c74a4dc"/>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d9e49-f926-48f6-b3ae-67fadd8aa76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Теги изображений" ma:readOnly="false" ma:fieldId="{5cf76f15-5ced-4ddc-b409-7134ff3c332f}" ma:taxonomyMulti="true" ma:sspId="3508e978-076e-49fc-9a3c-480c0be263aa"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ef30d4-4844-452a-b837-86189c74a4dc"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bcd68d27-5941-4a0c-8e98-d36c1d1d8d35}" ma:internalName="TaxCatchAll" ma:showField="CatchAllData" ma:web="6bef30d4-4844-452a-b837-86189c74a4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05E07-8035-4EC1-9334-485650FC3C42}">
  <ds:schemaRefs>
    <ds:schemaRef ds:uri="http://schemas.microsoft.com/office/2006/metadata/properties"/>
    <ds:schemaRef ds:uri="http://schemas.microsoft.com/office/infopath/2007/PartnerControls"/>
    <ds:schemaRef ds:uri="98fd9e49-f926-48f6-b3ae-67fadd8aa76a"/>
    <ds:schemaRef ds:uri="6bef30d4-4844-452a-b837-86189c74a4dc"/>
  </ds:schemaRefs>
</ds:datastoreItem>
</file>

<file path=customXml/itemProps2.xml><?xml version="1.0" encoding="utf-8"?>
<ds:datastoreItem xmlns:ds="http://schemas.openxmlformats.org/officeDocument/2006/customXml" ds:itemID="{0FABAAE6-BF2C-4A64-8733-ED6C3E0BC5C9}">
  <ds:schemaRefs>
    <ds:schemaRef ds:uri="http://schemas.microsoft.com/sharepoint/v3/contenttype/forms"/>
  </ds:schemaRefs>
</ds:datastoreItem>
</file>

<file path=customXml/itemProps3.xml><?xml version="1.0" encoding="utf-8"?>
<ds:datastoreItem xmlns:ds="http://schemas.openxmlformats.org/officeDocument/2006/customXml" ds:itemID="{C5284896-84BB-4729-A8C2-5735406E5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fd9e49-f926-48f6-b3ae-67fadd8aa76a"/>
    <ds:schemaRef ds:uri="6bef30d4-4844-452a-b837-86189c74a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626</TotalTime>
  <Words>329</Words>
  <Application>Microsoft Office PowerPoint</Application>
  <PresentationFormat>Широкоэкранный</PresentationFormat>
  <Paragraphs>18</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Calibri Light</vt:lpstr>
      <vt:lpstr>Times New Roman</vt:lpstr>
      <vt:lpstr>Wingdings</vt:lpstr>
      <vt:lpstr>Тема Office</vt:lpstr>
      <vt:lpstr>Министерство науки и высшего образования Республики Казахстан Северо-Казахстанский государственный университет им. М. Козыбаева Факультет инженерии и цифровых технологий Кафедра «Информационно-коммуникационные технологии»  ТВОРЧЕСКИЙ ПРОЕКТ по дисциплине: Протоколы и интерфейсы компьютерных систем  На тему: «Разработка новостного сайта по видеоиграм»  Выполнил студент группы ИС-23-1                                     Прозоров А.В.   Петропавловск, 2025</vt:lpstr>
      <vt:lpstr>Актуальность разработки новостного сайта по видеоиграм</vt:lpstr>
      <vt:lpstr>Цель проекта - разработка сайта для продажи видеоигр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QR-код на GitHub с публикацией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и Науки Республики Казахстан Северо-Казахстанский университет им. Манаша Козыбаева Факультет Инженерии и Цифровых Технологий Информационно-коммуникационные технологии Предмет: Архитектура компьютера Задание №1 СРО Исполнитель студент группы ИС-23-1: Садыков Р. Р. Проверил: Профессор Куликов В. П.</dc:title>
  <dc:creator>user</dc:creator>
  <cp:lastModifiedBy>Прасолов Михаил Андреевич</cp:lastModifiedBy>
  <cp:revision>94</cp:revision>
  <dcterms:created xsi:type="dcterms:W3CDTF">2025-01-25T06:41:48Z</dcterms:created>
  <dcterms:modified xsi:type="dcterms:W3CDTF">2025-05-05T18:43:06Z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0x010100EAEC7556E806404FAE9164BBC5AE0811</vt:lpwstr>
  </property>
</Properties>
</file>