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6" r:id="rId3"/>
    <p:sldId id="276" r:id="rId4"/>
    <p:sldId id="268" r:id="rId5"/>
    <p:sldId id="278" r:id="rId6"/>
    <p:sldId id="279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80" r:id="rId18"/>
    <p:sldId id="293" r:id="rId19"/>
    <p:sldId id="294" r:id="rId20"/>
    <p:sldId id="299" r:id="rId21"/>
    <p:sldId id="296" r:id="rId22"/>
    <p:sldId id="300" r:id="rId23"/>
    <p:sldId id="298" r:id="rId24"/>
    <p:sldId id="277" r:id="rId25"/>
    <p:sldId id="301" r:id="rId26"/>
    <p:sldId id="303" r:id="rId27"/>
    <p:sldId id="304" r:id="rId28"/>
    <p:sldId id="305" r:id="rId29"/>
    <p:sldId id="307" r:id="rId30"/>
    <p:sldId id="306" r:id="rId31"/>
    <p:sldId id="267" r:id="rId32"/>
  </p:sldIdLst>
  <p:sldSz cx="9906000" cy="6858000" type="A4"/>
  <p:notesSz cx="6858000" cy="914400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백동훈" initials="백" lastIdx="2" clrIdx="0">
    <p:extLst>
      <p:ext uri="{19B8F6BF-5375-455C-9EA6-DF929625EA0E}">
        <p15:presenceInfo xmlns:p15="http://schemas.microsoft.com/office/powerpoint/2012/main" userId="S::hero589@konkuk.ac.kr::4a6cf89c-0a5e-4925-b9ef-2360d2474e3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B2B2"/>
    <a:srgbClr val="32AE51"/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4679"/>
  </p:normalViewPr>
  <p:slideViewPr>
    <p:cSldViewPr>
      <p:cViewPr varScale="1">
        <p:scale>
          <a:sx n="158" d="100"/>
          <a:sy n="158" d="100"/>
        </p:scale>
        <p:origin x="1256" y="20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2021. 3. 31.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9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2021. 3. 31.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2021. 3. 31.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2021. 3. 31.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7" y="207318"/>
            <a:ext cx="106070" cy="106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2021. 3. 31.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2021. 3. 31.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2021. 3. 31.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2021. 3. 31.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2021. 3. 31.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2021. 3. 31.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2021. 3. 31.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2021. 3. 31.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2021. 3. 31.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7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flowdas.com/library/exceptions.html#IndexErro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flowdas.com/library/exceptions.html#IndexErro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rot="-60000">
            <a:off x="-223" y="1787477"/>
            <a:ext cx="9945777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223" y="1931493"/>
            <a:ext cx="9945777" cy="22322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제목 5"/>
          <p:cNvSpPr txBox="1">
            <a:spLocks/>
          </p:cNvSpPr>
          <p:nvPr/>
        </p:nvSpPr>
        <p:spPr>
          <a:xfrm>
            <a:off x="3316481" y="2619005"/>
            <a:ext cx="3312368" cy="756085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3400" spc="-3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r>
              <a:rPr lang="ko-KR" altLang="en-US" sz="3400" spc="-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400" spc="-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heap</a:t>
            </a:r>
            <a:endParaRPr lang="ko-KR" altLang="en-US" sz="3400" spc="-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제목 5"/>
          <p:cNvSpPr txBox="1">
            <a:spLocks/>
          </p:cNvSpPr>
          <p:nvPr/>
        </p:nvSpPr>
        <p:spPr>
          <a:xfrm>
            <a:off x="7653702" y="63555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b="1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041724" y="3564064"/>
            <a:ext cx="1800200" cy="432047"/>
            <a:chOff x="8041724" y="3284985"/>
            <a:chExt cx="1800200" cy="432047"/>
          </a:xfrm>
        </p:grpSpPr>
        <p:sp>
          <p:nvSpPr>
            <p:cNvPr id="18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오예림</a:t>
              </a: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400" spc="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유의진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액자 2"/>
          <p:cNvSpPr/>
          <p:nvPr/>
        </p:nvSpPr>
        <p:spPr>
          <a:xfrm>
            <a:off x="3316481" y="2679783"/>
            <a:ext cx="3312368" cy="732470"/>
          </a:xfrm>
          <a:prstGeom prst="frame">
            <a:avLst>
              <a:gd name="adj1" fmla="val 104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654868-3B2E-4AE5-BA5A-7660BEA1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8" y="6260392"/>
            <a:ext cx="391662" cy="455989"/>
          </a:xfrm>
          <a:prstGeom prst="rect">
            <a:avLst/>
          </a:prstGeom>
        </p:spPr>
      </p:pic>
      <p:sp>
        <p:nvSpPr>
          <p:cNvPr id="16" name="제목 5">
            <a:extLst>
              <a:ext uri="{FF2B5EF4-FFF2-40B4-BE49-F238E27FC236}">
                <a16:creationId xmlns:a16="http://schemas.microsoft.com/office/drawing/2014/main" id="{7611E645-CC12-4629-B716-7EF18E91DBBD}"/>
              </a:ext>
            </a:extLst>
          </p:cNvPr>
          <p:cNvSpPr txBox="1">
            <a:spLocks/>
          </p:cNvSpPr>
          <p:nvPr/>
        </p:nvSpPr>
        <p:spPr>
          <a:xfrm>
            <a:off x="557325" y="6267695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12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457" y="-93402"/>
            <a:ext cx="72140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ko-KR" altLang="en-US" sz="28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구현 방법 </a:t>
            </a:r>
            <a:endParaRPr lang="en-US" altLang="ko-KR" sz="2800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69350"/>
              </p:ext>
            </p:extLst>
          </p:nvPr>
        </p:nvGraphicFramePr>
        <p:xfrm>
          <a:off x="2872263" y="836377"/>
          <a:ext cx="3284099" cy="779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157">
                  <a:extLst>
                    <a:ext uri="{9D8B030D-6E8A-4147-A177-3AD203B41FA5}">
                      <a16:colId xmlns:a16="http://schemas.microsoft.com/office/drawing/2014/main" val="20226654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274461883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6969838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006363574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151204176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626170080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808600785"/>
                    </a:ext>
                  </a:extLst>
                </a:gridCol>
              </a:tblGrid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6262097"/>
                  </a:ext>
                </a:extLst>
              </a:tr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7586631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592305" y="2414191"/>
            <a:ext cx="1876635" cy="115887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594834" y="2469116"/>
            <a:ext cx="1870334" cy="110394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376314" y="3615095"/>
            <a:ext cx="1027171" cy="1518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5368203" y="3615095"/>
            <a:ext cx="1048442" cy="15005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673405" y="3533923"/>
            <a:ext cx="1027171" cy="1518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1665294" y="3533923"/>
            <a:ext cx="1048442" cy="15005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084478" y="2008810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242992" y="3198452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961112" y="3195673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234880" y="4725372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248891" y="4731940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959639" y="4725372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973650" y="4731940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이등변 삼각형 25"/>
          <p:cNvSpPr/>
          <p:nvPr/>
        </p:nvSpPr>
        <p:spPr>
          <a:xfrm>
            <a:off x="1396129" y="1848832"/>
            <a:ext cx="6236366" cy="2199669"/>
          </a:xfrm>
          <a:prstGeom prst="triangl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13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457" y="-93402"/>
            <a:ext cx="72140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ko-KR" altLang="en-US" sz="28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구현 방법 </a:t>
            </a:r>
            <a:endParaRPr lang="en-US" altLang="ko-KR" sz="2800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52194"/>
              </p:ext>
            </p:extLst>
          </p:nvPr>
        </p:nvGraphicFramePr>
        <p:xfrm>
          <a:off x="2872263" y="836377"/>
          <a:ext cx="3284099" cy="779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157">
                  <a:extLst>
                    <a:ext uri="{9D8B030D-6E8A-4147-A177-3AD203B41FA5}">
                      <a16:colId xmlns:a16="http://schemas.microsoft.com/office/drawing/2014/main" val="20226654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274461883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6969838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006363574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151204176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626170080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808600785"/>
                    </a:ext>
                  </a:extLst>
                </a:gridCol>
              </a:tblGrid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6262097"/>
                  </a:ext>
                </a:extLst>
              </a:tr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7586631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592305" y="2414191"/>
            <a:ext cx="1876635" cy="115887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594834" y="2469116"/>
            <a:ext cx="1870334" cy="110394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376314" y="3615095"/>
            <a:ext cx="1027171" cy="1518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5368203" y="3615095"/>
            <a:ext cx="1048442" cy="15005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673405" y="3533923"/>
            <a:ext cx="1027171" cy="1518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1665294" y="3533923"/>
            <a:ext cx="1048442" cy="15005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084478" y="2008810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242992" y="3198452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961112" y="3195673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234880" y="4725372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248891" y="4731940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959639" y="4725372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973650" y="4731940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이등변 삼각형 27"/>
          <p:cNvSpPr/>
          <p:nvPr/>
        </p:nvSpPr>
        <p:spPr>
          <a:xfrm>
            <a:off x="811403" y="2605518"/>
            <a:ext cx="3702909" cy="2976108"/>
          </a:xfrm>
          <a:prstGeom prst="triangl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왼쪽/오른쪽 화살표 29"/>
          <p:cNvSpPr/>
          <p:nvPr/>
        </p:nvSpPr>
        <p:spPr>
          <a:xfrm rot="18242721">
            <a:off x="1464462" y="4108870"/>
            <a:ext cx="1409776" cy="504056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2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457" y="-93402"/>
            <a:ext cx="72140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ko-KR" altLang="en-US" sz="28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구현 방법 </a:t>
            </a:r>
            <a:endParaRPr lang="en-US" altLang="ko-KR" sz="2800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438591"/>
              </p:ext>
            </p:extLst>
          </p:nvPr>
        </p:nvGraphicFramePr>
        <p:xfrm>
          <a:off x="2872263" y="836377"/>
          <a:ext cx="3284099" cy="779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157">
                  <a:extLst>
                    <a:ext uri="{9D8B030D-6E8A-4147-A177-3AD203B41FA5}">
                      <a16:colId xmlns:a16="http://schemas.microsoft.com/office/drawing/2014/main" val="20226654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274461883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6969838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006363574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151204176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626170080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808600785"/>
                    </a:ext>
                  </a:extLst>
                </a:gridCol>
              </a:tblGrid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6262097"/>
                  </a:ext>
                </a:extLst>
              </a:tr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7586631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592305" y="2414191"/>
            <a:ext cx="1876635" cy="115887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594834" y="2469116"/>
            <a:ext cx="1870334" cy="110394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376314" y="3615095"/>
            <a:ext cx="1027171" cy="1518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5368203" y="3615095"/>
            <a:ext cx="1048442" cy="15005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673405" y="3533923"/>
            <a:ext cx="1027171" cy="1518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1665294" y="3533923"/>
            <a:ext cx="1048442" cy="15005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084478" y="2008810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242992" y="3198452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961112" y="3195673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234880" y="4725372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248891" y="4731940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959639" y="4725372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973650" y="4731940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086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457" y="-93402"/>
            <a:ext cx="72140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 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ko-KR" altLang="en-US" sz="28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힙에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자식 노드가 추가된 경우</a:t>
            </a:r>
            <a:endParaRPr lang="en-US" altLang="ko-KR" sz="2800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330017"/>
              </p:ext>
            </p:extLst>
          </p:nvPr>
        </p:nvGraphicFramePr>
        <p:xfrm>
          <a:off x="5626587" y="1189463"/>
          <a:ext cx="3687232" cy="779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904">
                  <a:extLst>
                    <a:ext uri="{9D8B030D-6E8A-4147-A177-3AD203B41FA5}">
                      <a16:colId xmlns:a16="http://schemas.microsoft.com/office/drawing/2014/main" val="202266549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274461883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69698389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1006363574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3151204176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1626170080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3808600785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4035101112"/>
                    </a:ext>
                  </a:extLst>
                </a:gridCol>
              </a:tblGrid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6262097"/>
                  </a:ext>
                </a:extLst>
              </a:tr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7586631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653043" y="1895977"/>
            <a:ext cx="1876635" cy="115887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655572" y="1950902"/>
            <a:ext cx="1870334" cy="110394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437052" y="3096881"/>
            <a:ext cx="1027171" cy="1518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5428941" y="3096881"/>
            <a:ext cx="1048442" cy="15005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734143" y="3015709"/>
            <a:ext cx="1027171" cy="1518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1726032" y="3015709"/>
            <a:ext cx="1048442" cy="15005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145216" y="1490596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303730" y="2680238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021850" y="2677459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309629" y="4213726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020377" y="4207158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034388" y="4213726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1062355" y="4575558"/>
            <a:ext cx="663098" cy="137481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632520" y="5548804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295618" y="4207158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왼쪽/오른쪽 화살표 29"/>
          <p:cNvSpPr/>
          <p:nvPr/>
        </p:nvSpPr>
        <p:spPr>
          <a:xfrm rot="17831071">
            <a:off x="881559" y="5070942"/>
            <a:ext cx="1024690" cy="504056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857207" y="1210698"/>
            <a:ext cx="488281" cy="8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457" y="-93402"/>
            <a:ext cx="72140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 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ko-KR" altLang="en-US" sz="28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힙에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자식 노드가 추가된 경우</a:t>
            </a:r>
            <a:endParaRPr lang="en-US" altLang="ko-KR" sz="2800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481303"/>
              </p:ext>
            </p:extLst>
          </p:nvPr>
        </p:nvGraphicFramePr>
        <p:xfrm>
          <a:off x="5626587" y="1189463"/>
          <a:ext cx="3687232" cy="779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904">
                  <a:extLst>
                    <a:ext uri="{9D8B030D-6E8A-4147-A177-3AD203B41FA5}">
                      <a16:colId xmlns:a16="http://schemas.microsoft.com/office/drawing/2014/main" val="202266549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274461883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69698389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1006363574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3151204176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1626170080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3808600785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4035101112"/>
                    </a:ext>
                  </a:extLst>
                </a:gridCol>
              </a:tblGrid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6262097"/>
                  </a:ext>
                </a:extLst>
              </a:tr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7586631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653043" y="1895977"/>
            <a:ext cx="1876635" cy="115887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655572" y="1950902"/>
            <a:ext cx="1870334" cy="110394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437052" y="3096881"/>
            <a:ext cx="1027171" cy="1518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5428941" y="3096881"/>
            <a:ext cx="1048442" cy="15005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734143" y="3015709"/>
            <a:ext cx="1027171" cy="1518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1726032" y="3015709"/>
            <a:ext cx="1048442" cy="15005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145216" y="1490596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303730" y="2680238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021850" y="2677459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309629" y="4213726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020377" y="4207158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034388" y="4213726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1062355" y="4575558"/>
            <a:ext cx="663098" cy="137481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632520" y="5548804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295618" y="4207158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왼쪽/오른쪽 화살표 37"/>
          <p:cNvSpPr/>
          <p:nvPr/>
        </p:nvSpPr>
        <p:spPr>
          <a:xfrm rot="18242721">
            <a:off x="1542860" y="3560730"/>
            <a:ext cx="1409776" cy="504056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89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457" y="-93402"/>
            <a:ext cx="72140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 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ko-KR" altLang="en-US" sz="28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힙에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자식 노드가 추가된 경우</a:t>
            </a:r>
            <a:endParaRPr lang="en-US" altLang="ko-KR" sz="2800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062772"/>
              </p:ext>
            </p:extLst>
          </p:nvPr>
        </p:nvGraphicFramePr>
        <p:xfrm>
          <a:off x="5626587" y="1189463"/>
          <a:ext cx="3687232" cy="779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904">
                  <a:extLst>
                    <a:ext uri="{9D8B030D-6E8A-4147-A177-3AD203B41FA5}">
                      <a16:colId xmlns:a16="http://schemas.microsoft.com/office/drawing/2014/main" val="202266549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274461883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69698389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1006363574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3151204176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1626170080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3808600785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4035101112"/>
                    </a:ext>
                  </a:extLst>
                </a:gridCol>
              </a:tblGrid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6262097"/>
                  </a:ext>
                </a:extLst>
              </a:tr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7586631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653043" y="1895977"/>
            <a:ext cx="1876635" cy="115887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655572" y="1950902"/>
            <a:ext cx="1870334" cy="110394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437052" y="3096881"/>
            <a:ext cx="1027171" cy="1518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5428941" y="3096881"/>
            <a:ext cx="1048442" cy="15005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734143" y="3015709"/>
            <a:ext cx="1027171" cy="1518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1726032" y="3015709"/>
            <a:ext cx="1048442" cy="15005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145216" y="1490596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303730" y="2680238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021850" y="2677459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309629" y="4213726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020377" y="4207158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034388" y="4213726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1062355" y="4575558"/>
            <a:ext cx="663098" cy="137481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632520" y="5548804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295618" y="4207158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왼쪽/오른쪽 화살표 37"/>
          <p:cNvSpPr/>
          <p:nvPr/>
        </p:nvSpPr>
        <p:spPr>
          <a:xfrm rot="19746252">
            <a:off x="2915058" y="2199042"/>
            <a:ext cx="1409776" cy="504056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1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457" y="-93402"/>
            <a:ext cx="72140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 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ko-KR" altLang="en-US" sz="28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힙에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자식 노드가 추가된 경우</a:t>
            </a:r>
            <a:endParaRPr lang="en-US" altLang="ko-KR" sz="2800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40103"/>
              </p:ext>
            </p:extLst>
          </p:nvPr>
        </p:nvGraphicFramePr>
        <p:xfrm>
          <a:off x="5626587" y="1189463"/>
          <a:ext cx="3687232" cy="779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904">
                  <a:extLst>
                    <a:ext uri="{9D8B030D-6E8A-4147-A177-3AD203B41FA5}">
                      <a16:colId xmlns:a16="http://schemas.microsoft.com/office/drawing/2014/main" val="202266549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274461883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69698389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1006363574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3151204176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1626170080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3808600785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4035101112"/>
                    </a:ext>
                  </a:extLst>
                </a:gridCol>
              </a:tblGrid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6262097"/>
                  </a:ext>
                </a:extLst>
              </a:tr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7586631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653043" y="1895977"/>
            <a:ext cx="1876635" cy="115887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655572" y="1950902"/>
            <a:ext cx="1870334" cy="110394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437052" y="3096881"/>
            <a:ext cx="1027171" cy="1518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5428941" y="3096881"/>
            <a:ext cx="1048442" cy="15005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734143" y="3015709"/>
            <a:ext cx="1027171" cy="1518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1726032" y="3015709"/>
            <a:ext cx="1048442" cy="15005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145216" y="1490596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303730" y="2680238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021850" y="2677459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309629" y="4213726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020377" y="4207158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034388" y="4213726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1062355" y="4575558"/>
            <a:ext cx="663098" cy="137481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632520" y="5548804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295618" y="4207158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249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457" y="-93402"/>
            <a:ext cx="72140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 </a:t>
            </a:r>
            <a:r>
              <a:rPr lang="ko-KR" altLang="en-US" sz="28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트리를 이용한 정렬</a:t>
            </a:r>
            <a:endParaRPr lang="en-US" altLang="ko-KR" sz="2800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315279"/>
              </p:ext>
            </p:extLst>
          </p:nvPr>
        </p:nvGraphicFramePr>
        <p:xfrm>
          <a:off x="704528" y="1033813"/>
          <a:ext cx="3284099" cy="779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157">
                  <a:extLst>
                    <a:ext uri="{9D8B030D-6E8A-4147-A177-3AD203B41FA5}">
                      <a16:colId xmlns:a16="http://schemas.microsoft.com/office/drawing/2014/main" val="20226654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274461883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6969838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006363574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151204176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626170080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808600785"/>
                    </a:ext>
                  </a:extLst>
                </a:gridCol>
              </a:tblGrid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6262097"/>
                  </a:ext>
                </a:extLst>
              </a:tr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75866319"/>
                  </a:ext>
                </a:extLst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 flipH="1">
            <a:off x="2592305" y="2828389"/>
            <a:ext cx="1876635" cy="115887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594834" y="2883314"/>
            <a:ext cx="1870334" cy="110394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376314" y="4029293"/>
            <a:ext cx="1027171" cy="1518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5368203" y="4029293"/>
            <a:ext cx="1048442" cy="15005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673405" y="3948121"/>
            <a:ext cx="1027171" cy="1518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665294" y="3948121"/>
            <a:ext cx="1048442" cy="15005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084478" y="2423008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242992" y="3612650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961112" y="3609871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234880" y="5139570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248891" y="5146138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959639" y="5139570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973650" y="5146138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099969" y="2420888"/>
            <a:ext cx="859670" cy="803142"/>
          </a:xfrm>
          <a:prstGeom prst="ellipse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973650" y="5146138"/>
            <a:ext cx="859670" cy="803142"/>
          </a:xfrm>
          <a:prstGeom prst="ellipse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531019"/>
              </p:ext>
            </p:extLst>
          </p:nvPr>
        </p:nvGraphicFramePr>
        <p:xfrm>
          <a:off x="4972665" y="1040877"/>
          <a:ext cx="3284099" cy="779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157">
                  <a:extLst>
                    <a:ext uri="{9D8B030D-6E8A-4147-A177-3AD203B41FA5}">
                      <a16:colId xmlns:a16="http://schemas.microsoft.com/office/drawing/2014/main" val="20226654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274461883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6969838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006363574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151204176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626170080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808600785"/>
                    </a:ext>
                  </a:extLst>
                </a:gridCol>
              </a:tblGrid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6262097"/>
                  </a:ext>
                </a:extLst>
              </a:tr>
              <a:tr h="36844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75866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78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457" y="-93402"/>
            <a:ext cx="72140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 </a:t>
            </a:r>
            <a:r>
              <a:rPr lang="ko-KR" altLang="en-US" sz="28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트리를 이용한 정렬</a:t>
            </a:r>
            <a:endParaRPr lang="en-US" altLang="ko-KR" sz="2800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2592305" y="2828389"/>
            <a:ext cx="1876635" cy="115887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594834" y="2883314"/>
            <a:ext cx="1870334" cy="110394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5368203" y="4029293"/>
            <a:ext cx="1048442" cy="15005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673405" y="3948121"/>
            <a:ext cx="1027171" cy="1518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665294" y="3948121"/>
            <a:ext cx="1048442" cy="15005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084478" y="2423008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242992" y="3612650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961112" y="3609871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234880" y="5139570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248891" y="5146138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959639" y="5139570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084477" y="2423008"/>
            <a:ext cx="859670" cy="803142"/>
          </a:xfrm>
          <a:prstGeom prst="ellipse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왼쪽/오른쪽 화살표 35"/>
          <p:cNvSpPr/>
          <p:nvPr/>
        </p:nvSpPr>
        <p:spPr>
          <a:xfrm rot="12689773">
            <a:off x="4729833" y="3173089"/>
            <a:ext cx="1409776" cy="504056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017045"/>
              </p:ext>
            </p:extLst>
          </p:nvPr>
        </p:nvGraphicFramePr>
        <p:xfrm>
          <a:off x="704528" y="1033813"/>
          <a:ext cx="3284099" cy="779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157">
                  <a:extLst>
                    <a:ext uri="{9D8B030D-6E8A-4147-A177-3AD203B41FA5}">
                      <a16:colId xmlns:a16="http://schemas.microsoft.com/office/drawing/2014/main" val="20226654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274461883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6969838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006363574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151204176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626170080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808600785"/>
                    </a:ext>
                  </a:extLst>
                </a:gridCol>
              </a:tblGrid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6262097"/>
                  </a:ext>
                </a:extLst>
              </a:tr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75866319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85918"/>
              </p:ext>
            </p:extLst>
          </p:nvPr>
        </p:nvGraphicFramePr>
        <p:xfrm>
          <a:off x="4972665" y="1040877"/>
          <a:ext cx="3284099" cy="779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157">
                  <a:extLst>
                    <a:ext uri="{9D8B030D-6E8A-4147-A177-3AD203B41FA5}">
                      <a16:colId xmlns:a16="http://schemas.microsoft.com/office/drawing/2014/main" val="20226654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274461883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6969838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006363574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151204176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626170080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808600785"/>
                    </a:ext>
                  </a:extLst>
                </a:gridCol>
              </a:tblGrid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6262097"/>
                  </a:ext>
                </a:extLst>
              </a:tr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75866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50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457" y="-93402"/>
            <a:ext cx="72140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 </a:t>
            </a:r>
            <a:r>
              <a:rPr lang="ko-KR" altLang="en-US" sz="28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트리를 이용한 정렬</a:t>
            </a:r>
            <a:endParaRPr lang="en-US" altLang="ko-KR" sz="2800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2592305" y="2828389"/>
            <a:ext cx="1876635" cy="115887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594834" y="2883314"/>
            <a:ext cx="1870334" cy="110394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5368203" y="4029293"/>
            <a:ext cx="1048442" cy="15005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673405" y="3948121"/>
            <a:ext cx="1027171" cy="1518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665294" y="3948121"/>
            <a:ext cx="1048442" cy="15005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084478" y="2423008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242992" y="3612650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961112" y="3609871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234880" y="5139570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248891" y="5146138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959639" y="5139570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119513"/>
              </p:ext>
            </p:extLst>
          </p:nvPr>
        </p:nvGraphicFramePr>
        <p:xfrm>
          <a:off x="704528" y="1033813"/>
          <a:ext cx="3284099" cy="779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157">
                  <a:extLst>
                    <a:ext uri="{9D8B030D-6E8A-4147-A177-3AD203B41FA5}">
                      <a16:colId xmlns:a16="http://schemas.microsoft.com/office/drawing/2014/main" val="20226654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274461883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6969838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006363574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151204176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626170080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808600785"/>
                    </a:ext>
                  </a:extLst>
                </a:gridCol>
              </a:tblGrid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6262097"/>
                  </a:ext>
                </a:extLst>
              </a:tr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75866319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559668"/>
              </p:ext>
            </p:extLst>
          </p:nvPr>
        </p:nvGraphicFramePr>
        <p:xfrm>
          <a:off x="4972665" y="1040877"/>
          <a:ext cx="3284099" cy="779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157">
                  <a:extLst>
                    <a:ext uri="{9D8B030D-6E8A-4147-A177-3AD203B41FA5}">
                      <a16:colId xmlns:a16="http://schemas.microsoft.com/office/drawing/2014/main" val="20226654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274461883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6969838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006363574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151204176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626170080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808600785"/>
                    </a:ext>
                  </a:extLst>
                </a:gridCol>
              </a:tblGrid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6262097"/>
                  </a:ext>
                </a:extLst>
              </a:tr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75866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27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88504" y="240233"/>
            <a:ext cx="1800200" cy="610138"/>
            <a:chOff x="388834" y="260648"/>
            <a:chExt cx="1800200" cy="610138"/>
          </a:xfrm>
        </p:grpSpPr>
        <p:sp>
          <p:nvSpPr>
            <p:cNvPr id="3" name="TextBox 2"/>
            <p:cNvSpPr txBox="1"/>
            <p:nvPr/>
          </p:nvSpPr>
          <p:spPr>
            <a:xfrm>
              <a:off x="388834" y="260648"/>
              <a:ext cx="1035774" cy="610138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ko-KR" altLang="en-US" sz="2800" spc="-30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 차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0922" y="542818"/>
              <a:ext cx="1008112" cy="27799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ko-KR" sz="900" b="1" spc="3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560512" y="838565"/>
            <a:ext cx="4594112" cy="176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15EEE54-F5EB-4B04-8F8F-8A9772584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21" name="제목 5">
            <a:extLst>
              <a:ext uri="{FF2B5EF4-FFF2-40B4-BE49-F238E27FC236}">
                <a16:creationId xmlns:a16="http://schemas.microsoft.com/office/drawing/2014/main" id="{5D50FAD4-1504-4210-BA97-6926B049BA0F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제목 5">
            <a:extLst>
              <a:ext uri="{FF2B5EF4-FFF2-40B4-BE49-F238E27FC236}">
                <a16:creationId xmlns:a16="http://schemas.microsoft.com/office/drawing/2014/main" id="{37AC3A4C-8C70-4EA1-ADA2-BB7567404AF1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4528" y="1233089"/>
            <a:ext cx="5846472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32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힙이란</a:t>
            </a:r>
            <a:r>
              <a:rPr lang="en-US" altLang="ko-KR" sz="32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z="32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- </a:t>
            </a:r>
            <a:r>
              <a:rPr lang="ko-KR" altLang="en-US" sz="32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</a:t>
            </a:r>
            <a:r>
              <a:rPr lang="en-US" altLang="ko-KR" sz="32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2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 </a:t>
            </a:r>
            <a:r>
              <a:rPr lang="ko-KR" altLang="en-US" sz="32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endParaRPr lang="en-US" altLang="ko-KR" sz="3200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z="32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- </a:t>
            </a:r>
            <a:r>
              <a:rPr lang="ko-KR" altLang="en-US" sz="32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ko-KR" altLang="en-US" sz="32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r>
              <a:rPr lang="ko-KR" altLang="en-US" sz="32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구현 방법</a:t>
            </a:r>
            <a:endParaRPr lang="en-US" altLang="ko-KR" sz="3200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z="32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- </a:t>
            </a:r>
            <a:r>
              <a:rPr lang="ko-KR" altLang="en-US" sz="32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r>
              <a:rPr lang="ko-KR" altLang="en-US" sz="32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트리를 이용한 정렬 </a:t>
            </a:r>
            <a:r>
              <a:rPr lang="en-US" altLang="ko-KR" sz="32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r>
              <a:rPr lang="ko-KR" altLang="en-US" sz="32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삭제</a:t>
            </a:r>
            <a:r>
              <a:rPr lang="en-US" altLang="ko-KR" sz="32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32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r>
              <a:rPr lang="ko-KR" altLang="en-US" sz="32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라이브러리</a:t>
            </a:r>
            <a:endParaRPr lang="en-US" altLang="ko-KR" sz="3200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5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457" y="-93402"/>
            <a:ext cx="72140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 </a:t>
            </a:r>
            <a:r>
              <a:rPr lang="ko-KR" altLang="en-US" sz="28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트리를 이용한 정렬</a:t>
            </a:r>
            <a:endParaRPr lang="en-US" altLang="ko-KR" sz="2800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2592305" y="2828389"/>
            <a:ext cx="1876635" cy="115887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594834" y="2883314"/>
            <a:ext cx="1870334" cy="110394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5368203" y="4029293"/>
            <a:ext cx="1048442" cy="15005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673405" y="3948121"/>
            <a:ext cx="1027171" cy="1518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665294" y="3948121"/>
            <a:ext cx="1048442" cy="15005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084478" y="2423008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242992" y="3612650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961112" y="3609871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234880" y="5139570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248891" y="5146138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959639" y="5139570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704528" y="1033813"/>
          <a:ext cx="3284099" cy="779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157">
                  <a:extLst>
                    <a:ext uri="{9D8B030D-6E8A-4147-A177-3AD203B41FA5}">
                      <a16:colId xmlns:a16="http://schemas.microsoft.com/office/drawing/2014/main" val="20226654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274461883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6969838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006363574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151204176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626170080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808600785"/>
                    </a:ext>
                  </a:extLst>
                </a:gridCol>
              </a:tblGrid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6262097"/>
                  </a:ext>
                </a:extLst>
              </a:tr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75866319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4972665" y="1040877"/>
          <a:ext cx="3284099" cy="779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157">
                  <a:extLst>
                    <a:ext uri="{9D8B030D-6E8A-4147-A177-3AD203B41FA5}">
                      <a16:colId xmlns:a16="http://schemas.microsoft.com/office/drawing/2014/main" val="20226654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274461883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6969838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006363574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151204176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626170080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808600785"/>
                    </a:ext>
                  </a:extLst>
                </a:gridCol>
              </a:tblGrid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6262097"/>
                  </a:ext>
                </a:extLst>
              </a:tr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75866319"/>
                  </a:ext>
                </a:extLst>
              </a:tr>
            </a:tbl>
          </a:graphicData>
        </a:graphic>
      </p:graphicFrame>
      <p:sp>
        <p:nvSpPr>
          <p:cNvPr id="29" name="타원 28"/>
          <p:cNvSpPr/>
          <p:nvPr/>
        </p:nvSpPr>
        <p:spPr>
          <a:xfrm>
            <a:off x="4093330" y="2420888"/>
            <a:ext cx="859670" cy="803142"/>
          </a:xfrm>
          <a:prstGeom prst="ellipse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937789" y="5121599"/>
            <a:ext cx="859670" cy="803142"/>
          </a:xfrm>
          <a:prstGeom prst="ellipse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101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457" y="-93402"/>
            <a:ext cx="72140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 </a:t>
            </a:r>
            <a:r>
              <a:rPr lang="ko-KR" altLang="en-US" sz="28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트리를 이용한 정렬</a:t>
            </a:r>
            <a:endParaRPr lang="en-US" altLang="ko-KR" sz="2800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2592305" y="2828389"/>
            <a:ext cx="1876635" cy="115887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594834" y="2883314"/>
            <a:ext cx="1870334" cy="110394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673405" y="3948121"/>
            <a:ext cx="1027171" cy="1518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665294" y="3948121"/>
            <a:ext cx="1048442" cy="15005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084478" y="2423008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242992" y="3612650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961112" y="3609871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234880" y="5139570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248891" y="5146138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079122" y="2396341"/>
            <a:ext cx="859670" cy="803142"/>
          </a:xfrm>
          <a:prstGeom prst="ellipse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97143"/>
              </p:ext>
            </p:extLst>
          </p:nvPr>
        </p:nvGraphicFramePr>
        <p:xfrm>
          <a:off x="704528" y="1033813"/>
          <a:ext cx="3284099" cy="779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157">
                  <a:extLst>
                    <a:ext uri="{9D8B030D-6E8A-4147-A177-3AD203B41FA5}">
                      <a16:colId xmlns:a16="http://schemas.microsoft.com/office/drawing/2014/main" val="20226654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274461883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6969838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006363574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151204176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626170080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808600785"/>
                    </a:ext>
                  </a:extLst>
                </a:gridCol>
              </a:tblGrid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6262097"/>
                  </a:ext>
                </a:extLst>
              </a:tr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75866319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002834"/>
              </p:ext>
            </p:extLst>
          </p:nvPr>
        </p:nvGraphicFramePr>
        <p:xfrm>
          <a:off x="4972665" y="1040877"/>
          <a:ext cx="3284099" cy="779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157">
                  <a:extLst>
                    <a:ext uri="{9D8B030D-6E8A-4147-A177-3AD203B41FA5}">
                      <a16:colId xmlns:a16="http://schemas.microsoft.com/office/drawing/2014/main" val="20226654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274461883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6969838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006363574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151204176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626170080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808600785"/>
                    </a:ext>
                  </a:extLst>
                </a:gridCol>
              </a:tblGrid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6262097"/>
                  </a:ext>
                </a:extLst>
              </a:tr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75866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3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457" y="-93402"/>
            <a:ext cx="72140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 </a:t>
            </a:r>
            <a:r>
              <a:rPr lang="ko-KR" altLang="en-US" sz="28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트리를 이용한 정렬</a:t>
            </a:r>
            <a:endParaRPr lang="en-US" altLang="ko-KR" sz="2800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2592305" y="2828389"/>
            <a:ext cx="1876635" cy="115887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594834" y="2883314"/>
            <a:ext cx="1870334" cy="110394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673405" y="3948121"/>
            <a:ext cx="1027171" cy="1518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665294" y="3948121"/>
            <a:ext cx="1048442" cy="15005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084478" y="2423008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242992" y="3612650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961112" y="3609871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234880" y="5139570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248891" y="5146138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079122" y="2396341"/>
            <a:ext cx="859670" cy="803142"/>
          </a:xfrm>
          <a:prstGeom prst="ellipse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704528" y="1033813"/>
          <a:ext cx="3284099" cy="779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157">
                  <a:extLst>
                    <a:ext uri="{9D8B030D-6E8A-4147-A177-3AD203B41FA5}">
                      <a16:colId xmlns:a16="http://schemas.microsoft.com/office/drawing/2014/main" val="20226654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274461883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6969838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006363574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151204176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626170080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808600785"/>
                    </a:ext>
                  </a:extLst>
                </a:gridCol>
              </a:tblGrid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6262097"/>
                  </a:ext>
                </a:extLst>
              </a:tr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75866319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4972665" y="1040877"/>
          <a:ext cx="3284099" cy="779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157">
                  <a:extLst>
                    <a:ext uri="{9D8B030D-6E8A-4147-A177-3AD203B41FA5}">
                      <a16:colId xmlns:a16="http://schemas.microsoft.com/office/drawing/2014/main" val="20226654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274461883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6969838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006363574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151204176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626170080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808600785"/>
                    </a:ext>
                  </a:extLst>
                </a:gridCol>
              </a:tblGrid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6262097"/>
                  </a:ext>
                </a:extLst>
              </a:tr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75866319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299866"/>
              </p:ext>
            </p:extLst>
          </p:nvPr>
        </p:nvGraphicFramePr>
        <p:xfrm>
          <a:off x="3136899" y="2988989"/>
          <a:ext cx="3284099" cy="779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157">
                  <a:extLst>
                    <a:ext uri="{9D8B030D-6E8A-4147-A177-3AD203B41FA5}">
                      <a16:colId xmlns:a16="http://schemas.microsoft.com/office/drawing/2014/main" val="20226654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274461883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6969838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006363574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151204176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626170080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808600785"/>
                    </a:ext>
                  </a:extLst>
                </a:gridCol>
              </a:tblGrid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6262097"/>
                  </a:ext>
                </a:extLst>
              </a:tr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75866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99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6" grpId="0" animBg="1"/>
      <p:bldP spid="27" grpId="0" animBg="1"/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457" y="-93402"/>
            <a:ext cx="72140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 </a:t>
            </a:r>
            <a:r>
              <a:rPr lang="ko-KR" altLang="en-US" sz="28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힙의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특징</a:t>
            </a:r>
            <a:endParaRPr lang="en-US" altLang="ko-KR" sz="2800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640510" y="2662690"/>
                <a:ext cx="8424936" cy="17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ko-KR" sz="3600" spc="-100" dirty="0">
                    <a:gradFill>
                      <a:gsLst>
                        <a:gs pos="0">
                          <a:schemeClr val="accent3">
                            <a:lumMod val="75000"/>
                          </a:schemeClr>
                        </a:gs>
                        <a:gs pos="100000">
                          <a:schemeClr val="accent3">
                            <a:lumMod val="75000"/>
                          </a:schemeClr>
                        </a:gs>
                      </a:gsLst>
                      <a:lin ang="16200000" scaled="1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- </a:t>
                </a:r>
                <a:r>
                  <a:rPr lang="ko-KR" altLang="en-US" sz="3600" spc="-100" dirty="0">
                    <a:gradFill>
                      <a:gsLst>
                        <a:gs pos="0">
                          <a:schemeClr val="accent3">
                            <a:lumMod val="75000"/>
                          </a:schemeClr>
                        </a:gs>
                        <a:gs pos="100000">
                          <a:schemeClr val="accent3">
                            <a:lumMod val="75000"/>
                          </a:schemeClr>
                        </a:gs>
                      </a:gsLst>
                      <a:lin ang="16200000" scaled="1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시간이 적게 걸림</a:t>
                </a:r>
                <a:r>
                  <a:rPr lang="en-US" altLang="ko-KR" sz="3600" spc="-100" dirty="0">
                    <a:gradFill>
                      <a:gsLst>
                        <a:gs pos="0">
                          <a:schemeClr val="accent3">
                            <a:lumMod val="75000"/>
                          </a:schemeClr>
                        </a:gs>
                        <a:gs pos="100000">
                          <a:schemeClr val="accent3">
                            <a:lumMod val="75000"/>
                          </a:schemeClr>
                        </a:gs>
                      </a:gsLst>
                      <a:lin ang="16200000" scaled="1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2800" spc="-100" dirty="0">
                    <a:gradFill>
                      <a:gsLst>
                        <a:gs pos="0">
                          <a:schemeClr val="accent3">
                            <a:lumMod val="75000"/>
                          </a:schemeClr>
                        </a:gs>
                        <a:gs pos="100000">
                          <a:schemeClr val="accent3">
                            <a:lumMod val="75000"/>
                          </a:schemeClr>
                        </a:gs>
                      </a:gsLst>
                      <a:lin ang="16200000" scaled="1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최악의 경우에도  </a:t>
                </a:r>
                <a14:m>
                  <m:oMath xmlns:m="http://schemas.openxmlformats.org/officeDocument/2006/math">
                    <m:r>
                      <a:rPr lang="en-US" altLang="ko-KR" sz="2800" i="1" spc="-100">
                        <a:gradFill>
                          <a:gsLst>
                            <a:gs pos="0">
                              <a:schemeClr val="accent3">
                                <a:lumMod val="75000"/>
                              </a:schemeClr>
                            </a:gs>
                            <a:gs pos="100000">
                              <a:schemeClr val="accent3">
                                <a:lumMod val="75000"/>
                              </a:schemeClr>
                            </a:gs>
                          </a:gsLst>
                          <a:lin ang="16200000" scaled="1"/>
                        </a:gra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𝑂</m:t>
                    </m:r>
                    <m:r>
                      <a:rPr lang="en-US" altLang="ko-KR" sz="2800" i="1" spc="-100">
                        <a:gradFill>
                          <a:gsLst>
                            <a:gs pos="0">
                              <a:schemeClr val="accent3">
                                <a:lumMod val="75000"/>
                              </a:schemeClr>
                            </a:gs>
                            <a:gs pos="100000">
                              <a:schemeClr val="accent3">
                                <a:lumMod val="75000"/>
                              </a:schemeClr>
                            </a:gs>
                          </a:gsLst>
                          <a:lin ang="16200000" scaled="1"/>
                        </a:gra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(</m:t>
                    </m:r>
                    <m:r>
                      <a:rPr lang="en-US" altLang="ko-KR" sz="2800" i="1" spc="-100">
                        <a:gradFill>
                          <a:gsLst>
                            <a:gs pos="0">
                              <a:schemeClr val="accent3">
                                <a:lumMod val="75000"/>
                              </a:schemeClr>
                            </a:gs>
                            <a:gs pos="100000">
                              <a:schemeClr val="accent3">
                                <a:lumMod val="75000"/>
                              </a:schemeClr>
                            </a:gs>
                          </a:gsLst>
                          <a:lin ang="16200000" scaled="1"/>
                        </a:gra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𝑛</m:t>
                    </m:r>
                    <m:func>
                      <m:funcPr>
                        <m:ctrlPr>
                          <a:rPr lang="en-US" altLang="ko-KR" sz="2800" i="1" spc="-100">
                            <a:gradFill>
                              <a:gsLst>
                                <a:gs pos="0">
                                  <a:schemeClr val="accent3">
                                    <a:lumMod val="75000"/>
                                  </a:schemeClr>
                                </a:gs>
                                <a:gs pos="100000">
                                  <a:schemeClr val="accent3">
                                    <a:lumMod val="75000"/>
                                  </a:schemeClr>
                                </a:gs>
                              </a:gsLst>
                              <a:lin ang="16200000" scaled="1"/>
                            </a:gra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 spc="-100">
                            <a:gradFill>
                              <a:gsLst>
                                <a:gs pos="0">
                                  <a:schemeClr val="accent3">
                                    <a:lumMod val="75000"/>
                                  </a:schemeClr>
                                </a:gs>
                                <a:gs pos="100000">
                                  <a:schemeClr val="accent3">
                                    <a:lumMod val="75000"/>
                                  </a:schemeClr>
                                </a:gs>
                              </a:gsLst>
                              <a:lin ang="16200000" scaled="1"/>
                            </a:gra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log</m:t>
                        </m:r>
                      </m:fName>
                      <m:e>
                        <m:r>
                          <a:rPr lang="en-US" altLang="ko-KR" sz="2800" i="1" spc="-100">
                            <a:gradFill>
                              <a:gsLst>
                                <a:gs pos="0">
                                  <a:schemeClr val="accent3">
                                    <a:lumMod val="75000"/>
                                  </a:schemeClr>
                                </a:gs>
                                <a:gs pos="100000">
                                  <a:schemeClr val="accent3">
                                    <a:lumMod val="75000"/>
                                  </a:schemeClr>
                                </a:gs>
                              </a:gsLst>
                              <a:lin ang="16200000" scaled="1"/>
                            </a:gra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𝑛</m:t>
                        </m:r>
                      </m:e>
                    </m:func>
                    <m:r>
                      <a:rPr lang="en-US" altLang="ko-KR" sz="2800" i="1" spc="-100">
                        <a:gradFill>
                          <a:gsLst>
                            <a:gs pos="0">
                              <a:schemeClr val="accent3">
                                <a:lumMod val="75000"/>
                              </a:schemeClr>
                            </a:gs>
                            <a:gs pos="100000">
                              <a:schemeClr val="accent3">
                                <a:lumMod val="75000"/>
                              </a:schemeClr>
                            </a:gs>
                          </a:gsLst>
                          <a:lin ang="16200000" scaled="1"/>
                        </a:gra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</m:oMath>
                </a14:m>
                <a:endParaRPr lang="en-US" altLang="ko-KR" sz="2800" spc="-100" dirty="0">
                  <a:gradFill>
                    <a:gsLst>
                      <a:gs pos="0">
                        <a:schemeClr val="accent3">
                          <a:lumMod val="75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62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spcBef>
                    <a:spcPts val="600"/>
                  </a:spcBef>
                </a:pPr>
                <a:endParaRPr lang="en-US" altLang="ko-KR" sz="2800" spc="-100" dirty="0">
                  <a:gradFill>
                    <a:gsLst>
                      <a:gs pos="0">
                        <a:schemeClr val="accent3">
                          <a:lumMod val="75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62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ko-KR" altLang="en-US" sz="3600" spc="-100" dirty="0">
                    <a:gradFill>
                      <a:gsLst>
                        <a:gs pos="0">
                          <a:schemeClr val="accent3">
                            <a:lumMod val="75000"/>
                          </a:schemeClr>
                        </a:gs>
                        <a:gs pos="100000">
                          <a:schemeClr val="accent3">
                            <a:lumMod val="75000"/>
                          </a:schemeClr>
                        </a:gs>
                      </a:gsLst>
                      <a:lin ang="16200000" scaled="1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3600" spc="-100" dirty="0">
                    <a:gradFill>
                      <a:gsLst>
                        <a:gs pos="0">
                          <a:schemeClr val="accent3">
                            <a:lumMod val="75000"/>
                          </a:schemeClr>
                        </a:gs>
                        <a:gs pos="100000">
                          <a:schemeClr val="accent3">
                            <a:lumMod val="75000"/>
                          </a:schemeClr>
                        </a:gs>
                      </a:gsLst>
                      <a:lin ang="16200000" scaled="1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- </a:t>
                </a:r>
                <a:r>
                  <a:rPr lang="ko-KR" altLang="en-US" sz="3600" spc="-100" dirty="0">
                    <a:gradFill>
                      <a:gsLst>
                        <a:gs pos="0">
                          <a:schemeClr val="accent3">
                            <a:lumMod val="75000"/>
                          </a:schemeClr>
                        </a:gs>
                        <a:gs pos="100000">
                          <a:schemeClr val="accent3">
                            <a:lumMod val="75000"/>
                          </a:schemeClr>
                        </a:gs>
                      </a:gsLst>
                      <a:lin ang="16200000" scaled="1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가장 크거나 작은 값 몇 개만 필요할 때 유용</a:t>
                </a:r>
                <a:endParaRPr lang="en-US" altLang="ko-KR" sz="3600" spc="-100" dirty="0">
                  <a:gradFill>
                    <a:gsLst>
                      <a:gs pos="0">
                        <a:schemeClr val="accent3">
                          <a:lumMod val="75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62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10" y="2662690"/>
                <a:ext cx="8424936" cy="17851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95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54857" y="1910805"/>
            <a:ext cx="6596242" cy="257054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lnSpc>
                <a:spcPct val="200000"/>
              </a:lnSpc>
              <a:spcBef>
                <a:spcPts val="600"/>
              </a:spcBef>
            </a:pPr>
            <a:r>
              <a:rPr lang="ko-KR" altLang="en-US" sz="8000" b="1" spc="-10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r>
              <a:rPr lang="ko-KR" altLang="en-US" sz="8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라이브러리</a:t>
            </a:r>
            <a:endParaRPr lang="en-US" altLang="ko-KR" sz="8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074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457" y="-93402"/>
            <a:ext cx="721404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8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라이브러리</a:t>
            </a:r>
            <a:r>
              <a:rPr lang="en-US" altLang="ko-KR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_C++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7005DD-F09D-0F4D-97BB-472E24118577}"/>
              </a:ext>
            </a:extLst>
          </p:cNvPr>
          <p:cNvSpPr txBox="1"/>
          <p:nvPr/>
        </p:nvSpPr>
        <p:spPr>
          <a:xfrm>
            <a:off x="241776" y="977708"/>
            <a:ext cx="21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/>
              <a:t>기본 형태</a:t>
            </a:r>
            <a:endParaRPr kumimoji="1" lang="ko-Kore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93D9DD-78F4-F643-B960-470163975836}"/>
              </a:ext>
            </a:extLst>
          </p:cNvPr>
          <p:cNvSpPr txBox="1"/>
          <p:nvPr/>
        </p:nvSpPr>
        <p:spPr>
          <a:xfrm>
            <a:off x="512868" y="1393206"/>
            <a:ext cx="854458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priority_queue</a:t>
            </a:r>
            <a:r>
              <a:rPr kumimoji="1" lang="en-US" altLang="ko-Kore-KR" dirty="0"/>
              <a:t>&lt;T, Container, Compare&gt; </a:t>
            </a:r>
          </a:p>
          <a:p>
            <a:pPr marL="879333" lvl="1" indent="-342900">
              <a:buFont typeface="Wingdings" pitchFamily="2" charset="2"/>
              <a:buChar char="§"/>
            </a:pPr>
            <a:r>
              <a:rPr kumimoji="1" lang="en-US" altLang="ko-Kore-KR" dirty="0"/>
              <a:t>T</a:t>
            </a:r>
            <a:r>
              <a:rPr kumimoji="1" lang="ko-KR" altLang="en-US" dirty="0"/>
              <a:t>는 원하는 </a:t>
            </a:r>
            <a:r>
              <a:rPr kumimoji="1" lang="ko-KR" altLang="en-US" dirty="0" err="1"/>
              <a:t>자료형이나</a:t>
            </a:r>
            <a:r>
              <a:rPr kumimoji="1" lang="ko-KR" altLang="en-US" dirty="0"/>
              <a:t> 클래스</a:t>
            </a:r>
            <a:endParaRPr kumimoji="1" lang="en-US" altLang="ko-KR" dirty="0"/>
          </a:p>
          <a:p>
            <a:pPr marL="879333" lvl="1" indent="-342900">
              <a:buFont typeface="Wingdings" pitchFamily="2" charset="2"/>
              <a:buChar char="§"/>
            </a:pPr>
            <a:r>
              <a:rPr kumimoji="1" lang="en-US" altLang="ko-Kore-KR" dirty="0"/>
              <a:t>Container : vector</a:t>
            </a:r>
            <a:r>
              <a:rPr kumimoji="1" lang="ko-KR" altLang="en-US" dirty="0"/>
              <a:t>와 같은 컨테이너</a:t>
            </a:r>
            <a:endParaRPr kumimoji="1" lang="en-US" altLang="ko-KR" dirty="0"/>
          </a:p>
          <a:p>
            <a:pPr marL="879333" lvl="1" indent="-342900">
              <a:buFont typeface="Wingdings" pitchFamily="2" charset="2"/>
              <a:buChar char="§"/>
            </a:pPr>
            <a:r>
              <a:rPr kumimoji="1" lang="en-US" altLang="ko-KR" dirty="0"/>
              <a:t>Compare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비교함수</a:t>
            </a:r>
            <a:r>
              <a:rPr kumimoji="1" lang="ko-KR" altLang="en-US" dirty="0"/>
              <a:t> 클래스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예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int</a:t>
            </a:r>
            <a:r>
              <a:rPr kumimoji="1" lang="ko-KR" altLang="en-US" dirty="0"/>
              <a:t>형의 </a:t>
            </a:r>
            <a:r>
              <a:rPr kumimoji="1" lang="ko-KR" altLang="en-US" dirty="0" err="1"/>
              <a:t>자료형을</a:t>
            </a:r>
            <a:r>
              <a:rPr kumimoji="1" lang="ko-KR" altLang="en-US" dirty="0"/>
              <a:t> 담는 </a:t>
            </a:r>
            <a:r>
              <a:rPr kumimoji="1" lang="en-US" altLang="ko-KR" dirty="0"/>
              <a:t>max heap</a:t>
            </a:r>
          </a:p>
          <a:p>
            <a:r>
              <a:rPr kumimoji="1" lang="en-US" altLang="ko-Kore-KR" dirty="0" err="1"/>
              <a:t>priority_queue</a:t>
            </a:r>
            <a:r>
              <a:rPr kumimoji="1" lang="en-US" altLang="ko-Kore-KR" dirty="0"/>
              <a:t>&lt;int, vector&lt;int&gt;, less&lt;int&gt;&gt; </a:t>
            </a:r>
            <a:r>
              <a:rPr kumimoji="1" lang="en-US" altLang="ko-Kore-KR" dirty="0" err="1"/>
              <a:t>maxHeap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예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int</a:t>
            </a:r>
            <a:r>
              <a:rPr kumimoji="1" lang="ko-KR" altLang="en-US" dirty="0"/>
              <a:t>형의 </a:t>
            </a:r>
            <a:r>
              <a:rPr kumimoji="1" lang="ko-KR" altLang="en-US" dirty="0" err="1"/>
              <a:t>자료형을</a:t>
            </a:r>
            <a:r>
              <a:rPr kumimoji="1" lang="ko-KR" altLang="en-US" dirty="0"/>
              <a:t> 담는 </a:t>
            </a:r>
            <a:r>
              <a:rPr kumimoji="1" lang="en-US" altLang="ko-KR" dirty="0"/>
              <a:t>min heap</a:t>
            </a:r>
          </a:p>
          <a:p>
            <a:r>
              <a:rPr kumimoji="1" lang="en-US" altLang="ko-Kore-KR" dirty="0" err="1"/>
              <a:t>priority_queue</a:t>
            </a:r>
            <a:r>
              <a:rPr kumimoji="1" lang="en-US" altLang="ko-Kore-KR" dirty="0"/>
              <a:t>&lt;int, vector&lt;int&gt;, greater&lt;int&gt;&gt; minheap</a:t>
            </a:r>
          </a:p>
          <a:p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22905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457" y="-93402"/>
            <a:ext cx="721404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8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라이브러리</a:t>
            </a:r>
            <a:r>
              <a:rPr lang="en-US" altLang="ko-KR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_C++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93D9DD-78F4-F643-B960-470163975836}"/>
              </a:ext>
            </a:extLst>
          </p:cNvPr>
          <p:cNvSpPr txBox="1"/>
          <p:nvPr/>
        </p:nvSpPr>
        <p:spPr>
          <a:xfrm>
            <a:off x="484191" y="1126287"/>
            <a:ext cx="854458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예</a:t>
            </a:r>
            <a:r>
              <a:rPr kumimoji="1" lang="en-US" altLang="ko-KR" dirty="0"/>
              <a:t>)</a:t>
            </a:r>
            <a:r>
              <a:rPr kumimoji="1" lang="ko-KR" altLang="en-US" dirty="0"/>
              <a:t> 제품 이름과 제품 가격의 </a:t>
            </a:r>
            <a:r>
              <a:rPr kumimoji="1" lang="ko-KR" altLang="en-US" dirty="0" err="1"/>
              <a:t>자료형에</a:t>
            </a:r>
            <a:r>
              <a:rPr kumimoji="1" lang="ko-KR" altLang="en-US" dirty="0"/>
              <a:t> 가격 순으로 정렬된 </a:t>
            </a:r>
            <a:r>
              <a:rPr kumimoji="1" lang="en-US" altLang="ko-KR" dirty="0"/>
              <a:t>max heap</a:t>
            </a:r>
          </a:p>
          <a:p>
            <a:r>
              <a:rPr kumimoji="1" lang="en-US" altLang="ko-Kore-KR" dirty="0"/>
              <a:t>struct T {</a:t>
            </a:r>
          </a:p>
          <a:p>
            <a:pPr lvl="1"/>
            <a:r>
              <a:rPr kumimoji="1" lang="en-US" altLang="ko-Kore-KR" dirty="0"/>
              <a:t>string name,</a:t>
            </a:r>
          </a:p>
          <a:p>
            <a:pPr lvl="1"/>
            <a:r>
              <a:rPr kumimoji="1" lang="en-US" altLang="ko-Kore-KR" dirty="0"/>
              <a:t>int cost,</a:t>
            </a:r>
          </a:p>
          <a:p>
            <a:pPr lvl="1"/>
            <a:r>
              <a:rPr kumimoji="1" lang="en-US" altLang="ko-Kore-KR" dirty="0"/>
              <a:t>T (string n, int c) : name(n), cost(c) {</a:t>
            </a:r>
          </a:p>
          <a:p>
            <a:pPr lvl="1"/>
            <a:r>
              <a:rPr kumimoji="1" lang="en-US" altLang="ko-Kore-KR" dirty="0"/>
              <a:t>}</a:t>
            </a:r>
          </a:p>
          <a:p>
            <a:r>
              <a:rPr kumimoji="1" lang="en-US" altLang="ko-Kore-KR" dirty="0"/>
              <a:t>};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struct Compare {</a:t>
            </a:r>
          </a:p>
          <a:p>
            <a:pPr lvl="1"/>
            <a:r>
              <a:rPr kumimoji="1" lang="en-US" altLang="ko-Kore-KR" dirty="0"/>
              <a:t>bool operator(T c1, T c2) {</a:t>
            </a:r>
          </a:p>
          <a:p>
            <a:pPr lvl="2"/>
            <a:r>
              <a:rPr kumimoji="1" lang="en-US" altLang="ko-Kore-KR" dirty="0"/>
              <a:t>return c1.cost &gt; c2.cost;</a:t>
            </a:r>
          </a:p>
          <a:p>
            <a:pPr lvl="1"/>
            <a:r>
              <a:rPr kumimoji="1" lang="en-US" altLang="ko-Kore-KR" dirty="0"/>
              <a:t>}</a:t>
            </a:r>
          </a:p>
          <a:p>
            <a:r>
              <a:rPr kumimoji="1" lang="en-US" altLang="ko-Kore-KR" dirty="0"/>
              <a:t>};</a:t>
            </a:r>
          </a:p>
          <a:p>
            <a:endParaRPr kumimoji="1" lang="en-US" altLang="ko-Kore-KR" dirty="0"/>
          </a:p>
          <a:p>
            <a:r>
              <a:rPr kumimoji="1" lang="en-US" altLang="ko-Kore-KR" dirty="0" err="1"/>
              <a:t>priority_queue</a:t>
            </a:r>
            <a:r>
              <a:rPr kumimoji="1" lang="en-US" altLang="ko-Kore-KR" dirty="0"/>
              <a:t>&lt;T, vector&lt;T&gt;, Compare&lt;T&gt;&gt; </a:t>
            </a:r>
            <a:r>
              <a:rPr kumimoji="1" lang="en-US" altLang="ko-Kore-KR" dirty="0" err="1"/>
              <a:t>nHeap</a:t>
            </a:r>
            <a:r>
              <a:rPr kumimoji="1" lang="en-US" altLang="ko-Kore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8290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457" y="-93402"/>
            <a:ext cx="721404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8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라이브러리</a:t>
            </a:r>
            <a:r>
              <a:rPr lang="en-US" altLang="ko-KR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_C++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7005DD-F09D-0F4D-97BB-472E24118577}"/>
              </a:ext>
            </a:extLst>
          </p:cNvPr>
          <p:cNvSpPr txBox="1"/>
          <p:nvPr/>
        </p:nvSpPr>
        <p:spPr>
          <a:xfrm>
            <a:off x="241776" y="977708"/>
            <a:ext cx="21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/>
              <a:t>추가 및 삭제</a:t>
            </a:r>
            <a:endParaRPr kumimoji="1" lang="ko-Kore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93D9DD-78F4-F643-B960-470163975836}"/>
              </a:ext>
            </a:extLst>
          </p:cNvPr>
          <p:cNvSpPr txBox="1"/>
          <p:nvPr/>
        </p:nvSpPr>
        <p:spPr>
          <a:xfrm>
            <a:off x="512868" y="1393206"/>
            <a:ext cx="854458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kumimoji="1" lang="en-US" altLang="ko-KR" dirty="0"/>
              <a:t>push(element)</a:t>
            </a:r>
          </a:p>
          <a:p>
            <a:pPr lvl="1"/>
            <a:r>
              <a:rPr kumimoji="1" lang="en-US" altLang="ko-KR" dirty="0"/>
              <a:t>: </a:t>
            </a:r>
            <a:r>
              <a:rPr kumimoji="1" lang="ko-KR" altLang="en-US" dirty="0"/>
              <a:t>우선 순위 큐에서 원소 추가</a:t>
            </a:r>
            <a:r>
              <a:rPr kumimoji="1" lang="en-US" altLang="ko-KR" dirty="0"/>
              <a:t> </a:t>
            </a:r>
          </a:p>
          <a:p>
            <a:pPr marL="342900" indent="-342900">
              <a:buFont typeface="Wingdings" pitchFamily="2" charset="2"/>
              <a:buChar char="§"/>
            </a:pPr>
            <a:endParaRPr kumimoji="1" lang="en-US" altLang="ko-Kore-KR" dirty="0"/>
          </a:p>
          <a:p>
            <a:pPr marL="342900" indent="-342900">
              <a:buFont typeface="Wingdings" pitchFamily="2" charset="2"/>
              <a:buChar char="§"/>
            </a:pPr>
            <a:r>
              <a:rPr kumimoji="1" lang="en-US" altLang="ko-Kore-KR" dirty="0"/>
              <a:t>pop()</a:t>
            </a:r>
          </a:p>
          <a:p>
            <a:pPr lvl="1"/>
            <a:r>
              <a:rPr kumimoji="1" lang="en-US" altLang="ko-KR" dirty="0"/>
              <a:t>:</a:t>
            </a:r>
            <a:r>
              <a:rPr kumimoji="1" lang="ko-KR" altLang="en-US" dirty="0"/>
              <a:t> 우선 순위 큐에서 </a:t>
            </a:r>
            <a:r>
              <a:rPr kumimoji="1" lang="en-US" altLang="ko-KR" dirty="0"/>
              <a:t>top</a:t>
            </a:r>
            <a:r>
              <a:rPr kumimoji="1" lang="ko-KR" altLang="en-US" dirty="0"/>
              <a:t>의 원소 삭제</a:t>
            </a:r>
            <a:endParaRPr kumimoji="1" lang="en-US" altLang="ko-Kore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C3AC4B-B1BE-4246-9878-5BCBC95A58B9}"/>
              </a:ext>
            </a:extLst>
          </p:cNvPr>
          <p:cNvSpPr txBox="1"/>
          <p:nvPr/>
        </p:nvSpPr>
        <p:spPr>
          <a:xfrm>
            <a:off x="241776" y="3444802"/>
            <a:ext cx="21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b="1" dirty="0"/>
              <a:t>조회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9051D1-66FF-9747-80C3-B025A5793E4A}"/>
              </a:ext>
            </a:extLst>
          </p:cNvPr>
          <p:cNvSpPr txBox="1"/>
          <p:nvPr/>
        </p:nvSpPr>
        <p:spPr>
          <a:xfrm>
            <a:off x="512868" y="3860300"/>
            <a:ext cx="8544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kumimoji="1" lang="en-US" altLang="ko-KR" dirty="0"/>
              <a:t>top()</a:t>
            </a:r>
          </a:p>
          <a:p>
            <a:pPr lvl="1"/>
            <a:r>
              <a:rPr kumimoji="1" lang="en-US" altLang="ko-KR" dirty="0"/>
              <a:t>: top</a:t>
            </a:r>
            <a:r>
              <a:rPr kumimoji="1" lang="ko-KR" altLang="en-US" dirty="0"/>
              <a:t>에 있는 원소 반환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485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457" y="-93402"/>
            <a:ext cx="721404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8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라이브러리</a:t>
            </a:r>
            <a:r>
              <a:rPr lang="en-US" altLang="ko-KR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_C++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7005DD-F09D-0F4D-97BB-472E24118577}"/>
              </a:ext>
            </a:extLst>
          </p:cNvPr>
          <p:cNvSpPr txBox="1"/>
          <p:nvPr/>
        </p:nvSpPr>
        <p:spPr>
          <a:xfrm>
            <a:off x="241776" y="977708"/>
            <a:ext cx="21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b="1" dirty="0"/>
              <a:t>기타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93D9DD-78F4-F643-B960-470163975836}"/>
              </a:ext>
            </a:extLst>
          </p:cNvPr>
          <p:cNvSpPr txBox="1"/>
          <p:nvPr/>
        </p:nvSpPr>
        <p:spPr>
          <a:xfrm>
            <a:off x="512868" y="1393206"/>
            <a:ext cx="854458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kumimoji="1" lang="en-US" altLang="ko-KR" dirty="0"/>
              <a:t>empty()</a:t>
            </a:r>
          </a:p>
          <a:p>
            <a:pPr lvl="1"/>
            <a:r>
              <a:rPr kumimoji="1" lang="en-US" altLang="ko-KR" dirty="0"/>
              <a:t>: </a:t>
            </a:r>
            <a:r>
              <a:rPr kumimoji="1" lang="ko-KR" altLang="en-US" dirty="0"/>
              <a:t>우선 순위 </a:t>
            </a:r>
            <a:r>
              <a:rPr kumimoji="1" lang="ko-KR" altLang="en-US" dirty="0" err="1"/>
              <a:t>힙이</a:t>
            </a:r>
            <a:r>
              <a:rPr kumimoji="1" lang="ko-KR" altLang="en-US" dirty="0"/>
              <a:t> 비어있는 경우 </a:t>
            </a:r>
            <a:r>
              <a:rPr kumimoji="1" lang="en-US" altLang="ko-KR" dirty="0"/>
              <a:t>true, </a:t>
            </a:r>
            <a:r>
              <a:rPr kumimoji="1" lang="ko-KR" altLang="en-US" dirty="0"/>
              <a:t>아닌</a:t>
            </a:r>
            <a:r>
              <a:rPr kumimoji="1" lang="en-US" altLang="ko-KR" dirty="0"/>
              <a:t> </a:t>
            </a:r>
            <a:r>
              <a:rPr kumimoji="1" lang="ko-KR" altLang="en-US" dirty="0"/>
              <a:t>경우 </a:t>
            </a:r>
            <a:r>
              <a:rPr kumimoji="1" lang="en-US" altLang="ko-KR" dirty="0"/>
              <a:t>false</a:t>
            </a:r>
          </a:p>
          <a:p>
            <a:pPr lvl="1"/>
            <a:endParaRPr kumimoji="1" lang="en-US" altLang="ko-Kore-KR" dirty="0"/>
          </a:p>
          <a:p>
            <a:pPr marL="342900" indent="-342900">
              <a:buFont typeface="Wingdings" pitchFamily="2" charset="2"/>
              <a:buChar char="§"/>
            </a:pPr>
            <a:r>
              <a:rPr kumimoji="1" lang="en-US" altLang="ko-Kore-KR" dirty="0"/>
              <a:t>size()</a:t>
            </a:r>
          </a:p>
          <a:p>
            <a:pPr lvl="1"/>
            <a:r>
              <a:rPr kumimoji="1" lang="en-US" altLang="ko-KR" dirty="0"/>
              <a:t>: </a:t>
            </a:r>
            <a:r>
              <a:rPr kumimoji="1" lang="ko-KR" altLang="en-US" dirty="0"/>
              <a:t>우선 순위 </a:t>
            </a:r>
            <a:r>
              <a:rPr kumimoji="1" lang="ko-KR" altLang="en-US" dirty="0" err="1"/>
              <a:t>힙에</a:t>
            </a:r>
            <a:r>
              <a:rPr kumimoji="1" lang="ko-KR" altLang="en-US" dirty="0"/>
              <a:t> 포함되어 있는 원소의 수를 반환</a:t>
            </a:r>
            <a:endParaRPr kumimoji="1" lang="en-US" altLang="ko-Kore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C3AC4B-B1BE-4246-9878-5BCBC95A58B9}"/>
              </a:ext>
            </a:extLst>
          </p:cNvPr>
          <p:cNvSpPr txBox="1"/>
          <p:nvPr/>
        </p:nvSpPr>
        <p:spPr>
          <a:xfrm>
            <a:off x="241776" y="3444802"/>
            <a:ext cx="21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b="1" dirty="0"/>
              <a:t>응용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9051D1-66FF-9747-80C3-B025A5793E4A}"/>
              </a:ext>
            </a:extLst>
          </p:cNvPr>
          <p:cNvSpPr txBox="1"/>
          <p:nvPr/>
        </p:nvSpPr>
        <p:spPr>
          <a:xfrm>
            <a:off x="512868" y="3860300"/>
            <a:ext cx="854458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kumimoji="1" lang="ko-KR" altLang="en-US" dirty="0"/>
              <a:t>우선 순위 </a:t>
            </a:r>
            <a:r>
              <a:rPr kumimoji="1" lang="ko-KR" altLang="en-US" dirty="0" err="1"/>
              <a:t>힙에</a:t>
            </a:r>
            <a:r>
              <a:rPr kumimoji="1" lang="ko-KR" altLang="en-US" dirty="0"/>
              <a:t> 있는 모든 원소들을 출력하고자 할</a:t>
            </a:r>
            <a:r>
              <a:rPr kumimoji="1" lang="en-US" altLang="ko-KR" dirty="0"/>
              <a:t> </a:t>
            </a:r>
            <a:r>
              <a:rPr kumimoji="1" lang="ko-KR" altLang="en-US" dirty="0"/>
              <a:t>때</a:t>
            </a:r>
          </a:p>
          <a:p>
            <a:pPr lvl="1"/>
            <a:r>
              <a:rPr kumimoji="1" lang="en-US" altLang="ko-KR" dirty="0"/>
              <a:t>while(!</a:t>
            </a:r>
            <a:r>
              <a:rPr kumimoji="1" lang="en-US" altLang="ko-KR" dirty="0" err="1"/>
              <a:t>heap.empty</a:t>
            </a:r>
            <a:r>
              <a:rPr kumimoji="1" lang="en-US" altLang="ko-KR" dirty="0"/>
              <a:t>()) {</a:t>
            </a:r>
          </a:p>
          <a:p>
            <a:pPr lvl="1"/>
            <a:r>
              <a:rPr kumimoji="1" lang="en-US" altLang="ko-KR" dirty="0"/>
              <a:t>	</a:t>
            </a:r>
            <a:r>
              <a:rPr kumimoji="1" lang="en-US" altLang="ko-KR" dirty="0" err="1"/>
              <a:t>cout</a:t>
            </a:r>
            <a:r>
              <a:rPr kumimoji="1" lang="en-US" altLang="ko-KR" dirty="0"/>
              <a:t> &lt;&lt; </a:t>
            </a:r>
            <a:r>
              <a:rPr kumimoji="1" lang="en-US" altLang="ko-KR" dirty="0" err="1"/>
              <a:t>heap.top</a:t>
            </a:r>
            <a:r>
              <a:rPr kumimoji="1" lang="en-US" altLang="ko-KR" dirty="0"/>
              <a:t>() &lt;&lt; </a:t>
            </a:r>
            <a:r>
              <a:rPr kumimoji="1" lang="en-US" altLang="ko-KR" dirty="0" err="1"/>
              <a:t>endl</a:t>
            </a:r>
            <a:r>
              <a:rPr kumimoji="1" lang="en-US" altLang="ko-KR" dirty="0"/>
              <a:t>;</a:t>
            </a:r>
          </a:p>
          <a:p>
            <a:pPr lvl="1"/>
            <a:r>
              <a:rPr kumimoji="1" lang="en-US" altLang="ko-KR" dirty="0"/>
              <a:t>	</a:t>
            </a:r>
            <a:r>
              <a:rPr kumimoji="1" lang="en-US" altLang="ko-KR" dirty="0" err="1"/>
              <a:t>heap.pop</a:t>
            </a:r>
            <a:r>
              <a:rPr kumimoji="1" lang="en-US" altLang="ko-KR" dirty="0"/>
              <a:t>();</a:t>
            </a:r>
          </a:p>
          <a:p>
            <a:pPr lvl="1"/>
            <a:r>
              <a:rPr kumimoji="1"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492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457" y="-93402"/>
            <a:ext cx="721404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8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라이브러리</a:t>
            </a:r>
            <a:r>
              <a:rPr lang="en-US" altLang="ko-KR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7005DD-F09D-0F4D-97BB-472E24118577}"/>
              </a:ext>
            </a:extLst>
          </p:cNvPr>
          <p:cNvSpPr txBox="1"/>
          <p:nvPr/>
        </p:nvSpPr>
        <p:spPr>
          <a:xfrm>
            <a:off x="241776" y="977708"/>
            <a:ext cx="2839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 err="1"/>
              <a:t>힙</a:t>
            </a:r>
            <a:r>
              <a:rPr kumimoji="1" lang="ko-KR" altLang="en-US" sz="2400" b="1" dirty="0"/>
              <a:t> 큐 모듈 </a:t>
            </a:r>
            <a:r>
              <a:rPr kumimoji="1" lang="en-US" altLang="ko-KR" sz="2400" b="1" dirty="0"/>
              <a:t>: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 err="1"/>
              <a:t>heapq</a:t>
            </a:r>
            <a:endParaRPr kumimoji="1" lang="ko-Kore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93D9DD-78F4-F643-B960-470163975836}"/>
              </a:ext>
            </a:extLst>
          </p:cNvPr>
          <p:cNvSpPr txBox="1"/>
          <p:nvPr/>
        </p:nvSpPr>
        <p:spPr>
          <a:xfrm>
            <a:off x="512868" y="1393206"/>
            <a:ext cx="854458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힙</a:t>
            </a:r>
            <a:r>
              <a:rPr kumimoji="1" lang="ko-KR" altLang="en-US" dirty="0"/>
              <a:t> 생성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[]</a:t>
            </a:r>
            <a:r>
              <a:rPr kumimoji="1" lang="ko-KR" altLang="en-US" dirty="0"/>
              <a:t> 로 초기화된 리스트를 사용하거나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heapify</a:t>
            </a:r>
            <a:r>
              <a:rPr kumimoji="1" lang="en-US" altLang="ko-KR" dirty="0"/>
              <a:t>()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값이 들어있는 리스트를 </a:t>
            </a:r>
            <a:r>
              <a:rPr kumimoji="1" lang="ko-KR" altLang="en-US" dirty="0" err="1"/>
              <a:t>힙으로</a:t>
            </a:r>
            <a:r>
              <a:rPr kumimoji="1" lang="ko-KR" altLang="en-US" dirty="0"/>
              <a:t> 변환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관련 함수</a:t>
            </a:r>
            <a:endParaRPr kumimoji="1" lang="en-US" altLang="ko-Kore-KR" dirty="0"/>
          </a:p>
          <a:p>
            <a:pPr lvl="1"/>
            <a:r>
              <a:rPr lang="en" altLang="ko-Kore-KR" sz="2400" b="1" dirty="0" err="1"/>
              <a:t>heapq.heappush</a:t>
            </a:r>
            <a:r>
              <a:rPr lang="en" altLang="ko-Kore-KR" sz="2400" b="1" dirty="0"/>
              <a:t>(</a:t>
            </a:r>
            <a:r>
              <a:rPr lang="en" altLang="ko-Kore-KR" sz="2400" b="1" i="1" dirty="0"/>
              <a:t>heap</a:t>
            </a:r>
            <a:r>
              <a:rPr lang="en" altLang="ko-Kore-KR" sz="2400" b="1" dirty="0"/>
              <a:t>, </a:t>
            </a:r>
            <a:r>
              <a:rPr lang="en" altLang="ko-Kore-KR" sz="2400" b="1" i="1" dirty="0"/>
              <a:t>item</a:t>
            </a:r>
            <a:r>
              <a:rPr lang="en" altLang="ko-Kore-KR" sz="2400" b="1" dirty="0"/>
              <a:t>)</a:t>
            </a:r>
          </a:p>
          <a:p>
            <a:pPr lvl="1"/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힙</a:t>
            </a:r>
            <a:r>
              <a:rPr lang="ko-KR" altLang="en-US" dirty="0"/>
              <a:t> 불변성을 유지하면서</a:t>
            </a:r>
            <a:r>
              <a:rPr lang="en-US" altLang="ko-KR" dirty="0"/>
              <a:t>, </a:t>
            </a:r>
            <a:r>
              <a:rPr lang="en" altLang="ko-Kore-KR" i="1" dirty="0"/>
              <a:t>item</a:t>
            </a:r>
            <a:r>
              <a:rPr lang="en" altLang="ko-Kore-KR" dirty="0"/>
              <a:t> </a:t>
            </a:r>
            <a:r>
              <a:rPr lang="ko-KR" altLang="en-US" dirty="0"/>
              <a:t>값을 </a:t>
            </a:r>
            <a:r>
              <a:rPr lang="en" altLang="ko-Kore-KR" i="1" dirty="0"/>
              <a:t>heap</a:t>
            </a:r>
            <a:r>
              <a:rPr lang="ko-KR" altLang="en-US" dirty="0" err="1"/>
              <a:t>으로</a:t>
            </a:r>
            <a:r>
              <a:rPr lang="ko-KR" altLang="en-US" dirty="0"/>
              <a:t> </a:t>
            </a:r>
            <a:r>
              <a:rPr lang="ko-KR" altLang="en-US" dirty="0" err="1"/>
              <a:t>푸시합니다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" altLang="ko-Kore-KR" sz="2400" b="1" dirty="0" err="1"/>
              <a:t>heapq.heappop</a:t>
            </a:r>
            <a:r>
              <a:rPr lang="en" altLang="ko-Kore-KR" sz="2400" b="1" dirty="0"/>
              <a:t>(</a:t>
            </a:r>
            <a:r>
              <a:rPr lang="en" altLang="ko-Kore-KR" sz="2400" b="1" i="1" dirty="0"/>
              <a:t>heap</a:t>
            </a:r>
            <a:r>
              <a:rPr lang="en" altLang="ko-Kore-KR" sz="2400" b="1" dirty="0"/>
              <a:t>)</a:t>
            </a:r>
          </a:p>
          <a:p>
            <a:pPr lvl="1"/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힙</a:t>
            </a:r>
            <a:r>
              <a:rPr lang="ko-KR" altLang="en-US" dirty="0"/>
              <a:t> 불변성을 유지하면서</a:t>
            </a:r>
            <a:r>
              <a:rPr lang="en-US" altLang="ko-KR" dirty="0"/>
              <a:t>, </a:t>
            </a:r>
            <a:r>
              <a:rPr lang="en" altLang="ko-Kore-KR" i="1" dirty="0"/>
              <a:t>heap</a:t>
            </a:r>
            <a:r>
              <a:rPr lang="ko-KR" altLang="en-US" dirty="0"/>
              <a:t>에서 가장 작은 항목을 </a:t>
            </a:r>
            <a:r>
              <a:rPr lang="ko-KR" altLang="en-US" dirty="0" err="1"/>
              <a:t>팝하고</a:t>
            </a:r>
            <a:r>
              <a:rPr lang="ko-KR" altLang="en-US" dirty="0"/>
              <a:t> 반환합니다</a:t>
            </a:r>
            <a:r>
              <a:rPr lang="en-US" altLang="ko-KR" dirty="0"/>
              <a:t>. </a:t>
            </a:r>
            <a:r>
              <a:rPr lang="ko-KR" altLang="en-US" dirty="0" err="1"/>
              <a:t>힙이</a:t>
            </a:r>
            <a:r>
              <a:rPr lang="ko-KR" altLang="en-US" dirty="0"/>
              <a:t> 비어 있으면</a:t>
            </a:r>
            <a:r>
              <a:rPr lang="en-US" altLang="ko-KR" dirty="0"/>
              <a:t>, </a:t>
            </a:r>
            <a:r>
              <a:rPr lang="en" altLang="ko-Kore-KR" dirty="0">
                <a:hlinkClick r:id="rId3" tooltip="IndexError"/>
              </a:rPr>
              <a:t>IndexError</a:t>
            </a:r>
            <a:r>
              <a:rPr lang="ko-KR" altLang="en-US" dirty="0"/>
              <a:t>가 발생합니다</a:t>
            </a:r>
            <a:r>
              <a:rPr lang="en-US" altLang="ko-KR" dirty="0"/>
              <a:t>. </a:t>
            </a:r>
            <a:r>
              <a:rPr lang="ko-KR" altLang="en-US" dirty="0"/>
              <a:t>팝 하지 않고 가장 작은 항목에 액세스하려면</a:t>
            </a:r>
            <a:r>
              <a:rPr lang="en-US" altLang="ko-KR" dirty="0"/>
              <a:t>, </a:t>
            </a:r>
            <a:r>
              <a:rPr lang="en" altLang="ko-Kore-KR" dirty="0"/>
              <a:t>heap[0]</a:t>
            </a:r>
            <a:r>
              <a:rPr lang="ko-KR" altLang="en-US" dirty="0"/>
              <a:t>을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513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048783" y="1919122"/>
            <a:ext cx="3608390" cy="257054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lnSpc>
                <a:spcPct val="200000"/>
              </a:lnSpc>
              <a:spcBef>
                <a:spcPts val="600"/>
              </a:spcBef>
            </a:pPr>
            <a:r>
              <a:rPr lang="ko-KR" altLang="en-US" sz="80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힙이란</a:t>
            </a:r>
            <a:r>
              <a:rPr lang="en-US" altLang="ko-KR" sz="8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68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457" y="-93402"/>
            <a:ext cx="721404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8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라이브러리</a:t>
            </a:r>
            <a:r>
              <a:rPr lang="en-US" altLang="ko-KR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7005DD-F09D-0F4D-97BB-472E24118577}"/>
              </a:ext>
            </a:extLst>
          </p:cNvPr>
          <p:cNvSpPr txBox="1"/>
          <p:nvPr/>
        </p:nvSpPr>
        <p:spPr>
          <a:xfrm>
            <a:off x="241776" y="977708"/>
            <a:ext cx="2839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 err="1"/>
              <a:t>힙</a:t>
            </a:r>
            <a:r>
              <a:rPr kumimoji="1" lang="ko-KR" altLang="en-US" sz="2400" b="1" dirty="0"/>
              <a:t> 큐 모듈 </a:t>
            </a:r>
            <a:r>
              <a:rPr kumimoji="1" lang="en-US" altLang="ko-KR" sz="2400" b="1" dirty="0"/>
              <a:t>: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 err="1"/>
              <a:t>heapq</a:t>
            </a:r>
            <a:endParaRPr kumimoji="1" lang="ko-Kore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93D9DD-78F4-F643-B960-470163975836}"/>
              </a:ext>
            </a:extLst>
          </p:cNvPr>
          <p:cNvSpPr txBox="1"/>
          <p:nvPr/>
        </p:nvSpPr>
        <p:spPr>
          <a:xfrm>
            <a:off x="512868" y="1393206"/>
            <a:ext cx="8544588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" altLang="ko-Kore-KR" sz="2400" b="1" dirty="0" err="1"/>
              <a:t>heapq.heappushpop</a:t>
            </a:r>
            <a:r>
              <a:rPr lang="en" altLang="ko-Kore-KR" sz="2400" b="1" dirty="0"/>
              <a:t>(</a:t>
            </a:r>
            <a:r>
              <a:rPr lang="en" altLang="ko-Kore-KR" sz="2400" b="1" i="1" dirty="0"/>
              <a:t>heap</a:t>
            </a:r>
            <a:r>
              <a:rPr lang="en" altLang="ko-Kore-KR" sz="2400" b="1" dirty="0"/>
              <a:t>, </a:t>
            </a:r>
            <a:r>
              <a:rPr lang="en" altLang="ko-Kore-KR" sz="2400" b="1" i="1" dirty="0"/>
              <a:t>item</a:t>
            </a:r>
            <a:r>
              <a:rPr lang="en" altLang="ko-Kore-KR" sz="2400" b="1" dirty="0"/>
              <a:t>)</a:t>
            </a:r>
          </a:p>
          <a:p>
            <a:pPr lvl="1"/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힙에</a:t>
            </a:r>
            <a:r>
              <a:rPr lang="ko-KR" altLang="en-US" dirty="0"/>
              <a:t> </a:t>
            </a:r>
            <a:r>
              <a:rPr lang="en" altLang="ko-Kore-KR" i="1" dirty="0"/>
              <a:t>item</a:t>
            </a:r>
            <a:r>
              <a:rPr lang="ko-KR" altLang="en-US" dirty="0"/>
              <a:t>을 </a:t>
            </a:r>
            <a:r>
              <a:rPr lang="ko-KR" altLang="en-US" dirty="0" err="1"/>
              <a:t>푸시한</a:t>
            </a:r>
            <a:r>
              <a:rPr lang="ko-KR" altLang="en-US" dirty="0"/>
              <a:t> 다음</a:t>
            </a:r>
            <a:r>
              <a:rPr lang="en-US" altLang="ko-KR" dirty="0"/>
              <a:t>, </a:t>
            </a:r>
            <a:r>
              <a:rPr lang="en" altLang="ko-Kore-KR" i="1" dirty="0"/>
              <a:t>heap</a:t>
            </a:r>
            <a:r>
              <a:rPr lang="ko-KR" altLang="en-US" dirty="0"/>
              <a:t>에서 가장 작은 항목을 </a:t>
            </a:r>
            <a:r>
              <a:rPr lang="ko-KR" altLang="en-US" dirty="0" err="1"/>
              <a:t>팝하고</a:t>
            </a:r>
            <a:r>
              <a:rPr lang="ko-KR" altLang="en-US" dirty="0"/>
              <a:t> 반환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heappush</a:t>
            </a:r>
            <a:r>
              <a:rPr lang="en-US" altLang="ko-KR" dirty="0"/>
              <a:t>()</a:t>
            </a:r>
            <a:r>
              <a:rPr lang="ko-KR" altLang="en-US" dirty="0"/>
              <a:t> 후 </a:t>
            </a:r>
            <a:r>
              <a:rPr lang="en-US" altLang="ko-KR" dirty="0" err="1"/>
              <a:t>heappop</a:t>
            </a:r>
            <a:r>
              <a:rPr lang="en-US" altLang="ko-KR" dirty="0"/>
              <a:t>()</a:t>
            </a:r>
            <a:r>
              <a:rPr lang="ko-KR" altLang="en-US" dirty="0"/>
              <a:t>한 것보다 효율적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" altLang="ko-Kore-KR" sz="2400" b="1" dirty="0" err="1"/>
              <a:t>heapq.heapify</a:t>
            </a:r>
            <a:r>
              <a:rPr lang="en" altLang="ko-Kore-KR" sz="2400" b="1" dirty="0"/>
              <a:t>(</a:t>
            </a:r>
            <a:r>
              <a:rPr lang="en" altLang="ko-Kore-KR" sz="2400" b="1" i="1" dirty="0"/>
              <a:t>x</a:t>
            </a:r>
            <a:r>
              <a:rPr lang="en" altLang="ko-Kore-KR" sz="2400" b="1" dirty="0"/>
              <a:t>)</a:t>
            </a:r>
          </a:p>
          <a:p>
            <a:pPr lvl="1"/>
            <a:r>
              <a:rPr lang="en" altLang="ko-KR" dirty="0"/>
              <a:t>: </a:t>
            </a:r>
            <a:r>
              <a:rPr lang="ko-KR" altLang="en-US" dirty="0"/>
              <a:t>리스트 </a:t>
            </a:r>
            <a:r>
              <a:rPr lang="en" altLang="ko-Kore-KR" i="1" dirty="0"/>
              <a:t>x</a:t>
            </a:r>
            <a:r>
              <a:rPr lang="ko-KR" altLang="en-US" dirty="0" err="1"/>
              <a:t>를</a:t>
            </a:r>
            <a:r>
              <a:rPr lang="ko-KR" altLang="en-US" dirty="0"/>
              <a:t> 선형 시간으로 제자리에서 </a:t>
            </a:r>
            <a:r>
              <a:rPr lang="ko-KR" altLang="en-US" dirty="0" err="1"/>
              <a:t>힙으로</a:t>
            </a:r>
            <a:r>
              <a:rPr lang="ko-KR" altLang="en-US" dirty="0"/>
              <a:t> 변환합니다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" altLang="ko-Kore-KR" sz="2400" b="1" dirty="0" err="1"/>
              <a:t>heapq.heapreplace</a:t>
            </a:r>
            <a:r>
              <a:rPr lang="en" altLang="ko-Kore-KR" sz="2400" b="1" dirty="0"/>
              <a:t>(</a:t>
            </a:r>
            <a:r>
              <a:rPr lang="en" altLang="ko-Kore-KR" sz="2400" b="1" i="1" dirty="0"/>
              <a:t>heap</a:t>
            </a:r>
            <a:r>
              <a:rPr lang="en" altLang="ko-Kore-KR" sz="2400" b="1" dirty="0"/>
              <a:t>, </a:t>
            </a:r>
            <a:r>
              <a:rPr lang="en" altLang="ko-Kore-KR" sz="2400" b="1" i="1" dirty="0"/>
              <a:t>item</a:t>
            </a:r>
            <a:r>
              <a:rPr lang="en" altLang="ko-Kore-KR" sz="2400" b="1" dirty="0"/>
              <a:t>)</a:t>
            </a:r>
          </a:p>
          <a:p>
            <a:pPr lvl="1"/>
            <a:r>
              <a:rPr lang="en" altLang="ko-Kore-KR" i="1" dirty="0"/>
              <a:t>: heap</a:t>
            </a:r>
            <a:r>
              <a:rPr lang="ko-KR" altLang="en-US" dirty="0"/>
              <a:t>에서 가장 작은 항목을 </a:t>
            </a:r>
            <a:r>
              <a:rPr lang="ko-KR" altLang="en-US" dirty="0" err="1"/>
              <a:t>팝하고</a:t>
            </a:r>
            <a:r>
              <a:rPr lang="ko-KR" altLang="en-US" dirty="0"/>
              <a:t> 반환하며</a:t>
            </a:r>
            <a:r>
              <a:rPr lang="en-US" altLang="ko-KR" dirty="0"/>
              <a:t>, </a:t>
            </a:r>
            <a:r>
              <a:rPr lang="ko-KR" altLang="en-US" dirty="0"/>
              <a:t>새로운 </a:t>
            </a:r>
            <a:r>
              <a:rPr lang="en" altLang="ko-Kore-KR" i="1" dirty="0"/>
              <a:t>item</a:t>
            </a:r>
            <a:r>
              <a:rPr lang="ko-KR" altLang="en-US" dirty="0"/>
              <a:t>도 </a:t>
            </a:r>
            <a:r>
              <a:rPr lang="ko-KR" altLang="en-US" dirty="0" err="1"/>
              <a:t>푸시합니다</a:t>
            </a:r>
            <a:r>
              <a:rPr lang="en-US" altLang="ko-KR" dirty="0"/>
              <a:t>. </a:t>
            </a:r>
            <a:r>
              <a:rPr lang="ko-KR" altLang="en-US" dirty="0" err="1"/>
              <a:t>힙</a:t>
            </a:r>
            <a:r>
              <a:rPr lang="ko-KR" altLang="en-US" dirty="0"/>
              <a:t> 크기는 변경되지 않습니다</a:t>
            </a:r>
            <a:r>
              <a:rPr lang="en-US" altLang="ko-KR" dirty="0"/>
              <a:t>. </a:t>
            </a:r>
            <a:r>
              <a:rPr lang="ko-KR" altLang="en-US" dirty="0" err="1"/>
              <a:t>힙이</a:t>
            </a:r>
            <a:r>
              <a:rPr lang="ko-KR" altLang="en-US" dirty="0"/>
              <a:t> 비어 있으면</a:t>
            </a:r>
            <a:r>
              <a:rPr lang="en-US" altLang="ko-KR" dirty="0"/>
              <a:t>, </a:t>
            </a:r>
            <a:r>
              <a:rPr lang="en" altLang="ko-Kore-KR" dirty="0">
                <a:hlinkClick r:id="rId3" tooltip="IndexError"/>
              </a:rPr>
              <a:t>IndexError</a:t>
            </a:r>
            <a:r>
              <a:rPr lang="ko-KR" altLang="en-US" dirty="0"/>
              <a:t>가 발생합니다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542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01457" y="2780928"/>
            <a:ext cx="19030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ko-KR" altLang="en-US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104342" y="6237312"/>
            <a:ext cx="1800200" cy="432047"/>
            <a:chOff x="8041724" y="3284985"/>
            <a:chExt cx="1800200" cy="432047"/>
          </a:xfrm>
        </p:grpSpPr>
        <p:sp>
          <p:nvSpPr>
            <p:cNvPr id="5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오예림</a:t>
              </a: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400" spc="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유의진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938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457" y="-93402"/>
            <a:ext cx="72140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sz="28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(heap)</a:t>
            </a:r>
          </a:p>
        </p:txBody>
      </p:sp>
      <p:pic>
        <p:nvPicPr>
          <p:cNvPr id="1028" name="Picture 4" descr="https://upload.wikimedia.org/wikipedia/commons/thumb/3/38/Max-Heap.svg/800px-Max-Heap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46"/>
          <a:stretch/>
        </p:blipFill>
        <p:spPr bwMode="auto">
          <a:xfrm>
            <a:off x="776536" y="1890594"/>
            <a:ext cx="4005337" cy="338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32520" y="1032825"/>
            <a:ext cx="5184576" cy="71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완전이진트리</a:t>
            </a:r>
            <a:r>
              <a:rPr lang="en-US" altLang="ko-KR" sz="24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(complete binary tree)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2001575" y="3029687"/>
            <a:ext cx="1789600" cy="37021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1641535" y="3798349"/>
            <a:ext cx="2592288" cy="36326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089963" y="2846183"/>
            <a:ext cx="15886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시간복잡도</a:t>
            </a:r>
            <a:endParaRPr lang="en-US" altLang="ko-KR" sz="2400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왼쪽/오른쪽 화살표 1"/>
          <p:cNvSpPr/>
          <p:nvPr/>
        </p:nvSpPr>
        <p:spPr>
          <a:xfrm rot="5400000">
            <a:off x="3770798" y="3522551"/>
            <a:ext cx="2334891" cy="338978"/>
          </a:xfrm>
          <a:prstGeom prst="left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5143227" y="3159534"/>
                <a:ext cx="1588602" cy="7378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pc="-100" smtClean="0">
                            <a:gradFill>
                              <a:gsLst>
                                <a:gs pos="0">
                                  <a:schemeClr val="accent3">
                                    <a:lumMod val="75000"/>
                                  </a:schemeClr>
                                </a:gs>
                                <a:gs pos="100000">
                                  <a:schemeClr val="accent3">
                                    <a:lumMod val="75000"/>
                                  </a:schemeClr>
                                </a:gs>
                              </a:gsLst>
                              <a:lin ang="16200000" scaled="1"/>
                            </a:gra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sz="2400" b="0" i="1" spc="-100" smtClean="0">
                            <a:gradFill>
                              <a:gsLst>
                                <a:gs pos="0">
                                  <a:schemeClr val="accent3">
                                    <a:lumMod val="75000"/>
                                  </a:schemeClr>
                                </a:gs>
                                <a:gs pos="100000">
                                  <a:schemeClr val="accent3">
                                    <a:lumMod val="75000"/>
                                  </a:schemeClr>
                                </a:gs>
                              </a:gsLst>
                              <a:lin ang="16200000" scaled="1"/>
                            </a:gra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𝑙𝑜𝑔</m:t>
                        </m:r>
                      </m:e>
                      <m:sub>
                        <m:r>
                          <a:rPr lang="en-US" altLang="ko-KR" sz="2400" b="0" i="1" spc="-100" smtClean="0">
                            <a:gradFill>
                              <a:gsLst>
                                <a:gs pos="0">
                                  <a:schemeClr val="accent3">
                                    <a:lumMod val="75000"/>
                                  </a:schemeClr>
                                </a:gs>
                                <a:gs pos="100000">
                                  <a:schemeClr val="accent3">
                                    <a:lumMod val="75000"/>
                                  </a:schemeClr>
                                </a:gs>
                              </a:gsLst>
                              <a:lin ang="16200000" scaled="1"/>
                            </a:gra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2</m:t>
                        </m:r>
                      </m:sub>
                    </m:sSub>
                    <m:r>
                      <a:rPr lang="en-US" altLang="ko-KR" sz="2400" b="0" i="1" spc="-100" smtClean="0">
                        <a:gradFill>
                          <a:gsLst>
                            <a:gs pos="0">
                              <a:schemeClr val="accent3">
                                <a:lumMod val="75000"/>
                              </a:schemeClr>
                            </a:gs>
                            <a:gs pos="100000">
                              <a:schemeClr val="accent3">
                                <a:lumMod val="75000"/>
                              </a:schemeClr>
                            </a:gs>
                          </a:gsLst>
                          <a:lin ang="16200000" scaled="1"/>
                        </a:gra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𝑛</m:t>
                    </m:r>
                  </m:oMath>
                </a14:m>
                <a:r>
                  <a:rPr lang="en-US" altLang="ko-KR" sz="2400" spc="-100" dirty="0">
                    <a:gradFill>
                      <a:gsLst>
                        <a:gs pos="0">
                          <a:schemeClr val="accent3">
                            <a:lumMod val="75000"/>
                          </a:schemeClr>
                        </a:gs>
                        <a:gs pos="100000">
                          <a:schemeClr val="accent3">
                            <a:lumMod val="75000"/>
                          </a:schemeClr>
                        </a:gs>
                      </a:gsLst>
                      <a:lin ang="16200000" scaled="1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2400" i="1" spc="-100" dirty="0" smtClean="0">
                        <a:gradFill>
                          <a:gsLst>
                            <a:gs pos="0">
                              <a:schemeClr val="accent3">
                                <a:lumMod val="75000"/>
                              </a:schemeClr>
                            </a:gs>
                            <a:gs pos="100000">
                              <a:schemeClr val="accent3">
                                <a:lumMod val="75000"/>
                              </a:schemeClr>
                            </a:gs>
                          </a:gsLst>
                          <a:lin ang="16200000" scaled="1"/>
                        </a:gra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400" b="0" i="1" spc="-100" dirty="0" smtClean="0">
                        <a:gradFill>
                          <a:gsLst>
                            <a:gs pos="0">
                              <a:schemeClr val="accent3">
                                <a:lumMod val="75000"/>
                              </a:schemeClr>
                            </a:gs>
                            <a:gs pos="100000">
                              <a:schemeClr val="accent3">
                                <a:lumMod val="75000"/>
                              </a:schemeClr>
                            </a:gs>
                          </a:gsLst>
                          <a:lin ang="16200000" scaled="1"/>
                        </a:gra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pc="-100" dirty="0" smtClean="0">
                        <a:gradFill>
                          <a:gsLst>
                            <a:gs pos="0">
                              <a:schemeClr val="accent3">
                                <a:lumMod val="75000"/>
                              </a:schemeClr>
                            </a:gs>
                            <a:gs pos="100000">
                              <a:schemeClr val="accent3">
                                <a:lumMod val="75000"/>
                              </a:schemeClr>
                            </a:gs>
                          </a:gsLst>
                          <a:lin ang="16200000" scaled="1"/>
                        </a:gra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sz="2400" spc="-100" dirty="0">
                  <a:gradFill>
                    <a:gsLst>
                      <a:gs pos="0">
                        <a:schemeClr val="accent3">
                          <a:lumMod val="75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62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227" y="3159534"/>
                <a:ext cx="1588602" cy="7378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6869932" y="3187084"/>
                <a:ext cx="1943674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pc="-100" smtClean="0">
                          <a:gradFill>
                            <a:gsLst>
                              <a:gs pos="0">
                                <a:schemeClr val="accent3">
                                  <a:lumMod val="75000"/>
                                </a:schemeClr>
                              </a:gs>
                              <a:gs pos="100000">
                                <a:schemeClr val="accent3">
                                  <a:lumMod val="75000"/>
                                </a:schemeClr>
                              </a:gs>
                            </a:gsLst>
                            <a:lin ang="16200000" scaled="1"/>
                          </a:gra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𝑂</m:t>
                      </m:r>
                      <m:r>
                        <a:rPr lang="en-US" altLang="ko-KR" sz="3200" b="0" i="1" spc="-100" smtClean="0">
                          <a:gradFill>
                            <a:gsLst>
                              <a:gs pos="0">
                                <a:schemeClr val="accent3">
                                  <a:lumMod val="75000"/>
                                </a:schemeClr>
                              </a:gs>
                              <a:gs pos="100000">
                                <a:schemeClr val="accent3">
                                  <a:lumMod val="75000"/>
                                </a:schemeClr>
                              </a:gs>
                            </a:gsLst>
                            <a:lin ang="16200000" scaled="1"/>
                          </a:gra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(</m:t>
                      </m:r>
                      <m:r>
                        <a:rPr lang="en-US" altLang="ko-KR" sz="3200" b="0" i="1" spc="-100" smtClean="0">
                          <a:gradFill>
                            <a:gsLst>
                              <a:gs pos="0">
                                <a:schemeClr val="accent3">
                                  <a:lumMod val="75000"/>
                                </a:schemeClr>
                              </a:gs>
                              <a:gs pos="100000">
                                <a:schemeClr val="accent3">
                                  <a:lumMod val="75000"/>
                                </a:schemeClr>
                              </a:gs>
                            </a:gsLst>
                            <a:lin ang="16200000" scaled="1"/>
                          </a:gra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𝑛</m:t>
                      </m:r>
                      <m:func>
                        <m:funcPr>
                          <m:ctrlPr>
                            <a:rPr lang="en-US" altLang="ko-KR" sz="3200" b="0" i="1" spc="-100" smtClean="0">
                              <a:gradFill>
                                <a:gsLst>
                                  <a:gs pos="0">
                                    <a:schemeClr val="accent3">
                                      <a:lumMod val="75000"/>
                                    </a:schemeClr>
                                  </a:gs>
                                  <a:gs pos="100000">
                                    <a:schemeClr val="accent3">
                                      <a:lumMod val="75000"/>
                                    </a:schemeClr>
                                  </a:gs>
                                </a:gsLst>
                                <a:lin ang="16200000" scaled="1"/>
                              </a:gra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200" b="0" i="0" spc="-100" smtClean="0">
                              <a:gradFill>
                                <a:gsLst>
                                  <a:gs pos="0">
                                    <a:schemeClr val="accent3">
                                      <a:lumMod val="75000"/>
                                    </a:schemeClr>
                                  </a:gs>
                                  <a:gs pos="100000">
                                    <a:schemeClr val="accent3">
                                      <a:lumMod val="75000"/>
                                    </a:schemeClr>
                                  </a:gs>
                                </a:gsLst>
                                <a:lin ang="16200000" scaled="1"/>
                              </a:gra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3200" b="0" i="1" spc="-100" smtClean="0">
                              <a:gradFill>
                                <a:gsLst>
                                  <a:gs pos="0">
                                    <a:schemeClr val="accent3">
                                      <a:lumMod val="75000"/>
                                    </a:schemeClr>
                                  </a:gs>
                                  <a:gs pos="100000">
                                    <a:schemeClr val="accent3">
                                      <a:lumMod val="75000"/>
                                    </a:schemeClr>
                                  </a:gs>
                                </a:gsLst>
                                <a:lin ang="16200000" scaled="1"/>
                              </a:gra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𝑛</m:t>
                          </m:r>
                        </m:e>
                      </m:func>
                      <m:r>
                        <a:rPr lang="en-US" altLang="ko-KR" sz="3200" b="0" i="1" spc="-100" smtClean="0">
                          <a:gradFill>
                            <a:gsLst>
                              <a:gs pos="0">
                                <a:schemeClr val="accent3">
                                  <a:lumMod val="75000"/>
                                </a:schemeClr>
                              </a:gs>
                              <a:gs pos="100000">
                                <a:schemeClr val="accent3">
                                  <a:lumMod val="75000"/>
                                </a:schemeClr>
                              </a:gs>
                            </a:gsLst>
                            <a:lin ang="16200000" scaled="1"/>
                          </a:gra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)</m:t>
                      </m:r>
                    </m:oMath>
                  </m:oMathPara>
                </a14:m>
                <a:endParaRPr lang="en-US" altLang="ko-KR" sz="3200" spc="-100" dirty="0">
                  <a:gradFill>
                    <a:gsLst>
                      <a:gs pos="0">
                        <a:schemeClr val="accent3">
                          <a:lumMod val="75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62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932" y="3187084"/>
                <a:ext cx="1943674" cy="107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49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7" grpId="0" animBg="1"/>
      <p:bldP spid="17" grpId="1" animBg="1"/>
      <p:bldP spid="30" grpId="0"/>
      <p:bldP spid="2" grpId="0" animBg="1"/>
      <p:bldP spid="3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457" y="-93402"/>
            <a:ext cx="72140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/>
              </a:rPr>
              <a:t>2 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/>
              </a:rPr>
              <a:t>최대 </a:t>
            </a:r>
            <a:r>
              <a:rPr lang="ko-KR" altLang="en-US" sz="28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/>
              </a:rPr>
              <a:t>힙과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/>
              </a:rPr>
              <a:t> 최소 </a:t>
            </a:r>
            <a:r>
              <a:rPr lang="ko-KR" altLang="en-US" sz="28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/>
              </a:rPr>
              <a:t>힙</a:t>
            </a:r>
            <a:endParaRPr lang="en-US" altLang="ko-KR" sz="2800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1026" name="Picture 2" descr="https://gmlwjd9405.github.io/images/data-structure-heap/types-of-heap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16"/>
          <a:stretch/>
        </p:blipFill>
        <p:spPr bwMode="auto">
          <a:xfrm>
            <a:off x="387963" y="1286650"/>
            <a:ext cx="4493030" cy="352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2842" y="1092087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32AE5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600" b="1" dirty="0">
              <a:solidFill>
                <a:srgbClr val="32AE5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0714" y="1798605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32AE5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600" b="1" dirty="0">
              <a:solidFill>
                <a:srgbClr val="32AE5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6978" y="1798605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32AE5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600" b="1" dirty="0">
              <a:solidFill>
                <a:srgbClr val="32AE5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4650" y="2656308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32AE5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1600" b="1" dirty="0">
              <a:solidFill>
                <a:srgbClr val="32AE5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34770" y="2656308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32AE5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1600" b="1" dirty="0">
              <a:solidFill>
                <a:srgbClr val="32AE5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30914" y="2656308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32AE5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sz="1600" b="1" dirty="0">
              <a:solidFill>
                <a:srgbClr val="32AE5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34600" y="2656308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32AE5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endParaRPr lang="ko-KR" altLang="en-US" sz="1600" b="1" dirty="0">
              <a:solidFill>
                <a:srgbClr val="32AE5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8974" y="3590906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32AE5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sz="1600" b="1" dirty="0">
              <a:solidFill>
                <a:srgbClr val="32AE5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86698" y="3590906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32AE5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endParaRPr lang="ko-KR" altLang="en-US" sz="1600" b="1" dirty="0">
              <a:solidFill>
                <a:srgbClr val="32AE5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97298" y="3590906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32AE5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endParaRPr lang="ko-KR" altLang="en-US" sz="1600" b="1" dirty="0">
              <a:solidFill>
                <a:srgbClr val="32AE5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745088" y="5404391"/>
            <a:ext cx="37032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부모 노드의 </a:t>
            </a: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 =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자식</a:t>
            </a: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 </a:t>
            </a:r>
            <a:r>
              <a:rPr lang="en-US" altLang="ko-KR" sz="20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2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몫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100779"/>
              </p:ext>
            </p:extLst>
          </p:nvPr>
        </p:nvGraphicFramePr>
        <p:xfrm>
          <a:off x="554650" y="5056767"/>
          <a:ext cx="4691570" cy="779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157">
                  <a:extLst>
                    <a:ext uri="{9D8B030D-6E8A-4147-A177-3AD203B41FA5}">
                      <a16:colId xmlns:a16="http://schemas.microsoft.com/office/drawing/2014/main" val="628156202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481140774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241969658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541739030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294788098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4084398834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2215301325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445048534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27707265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2665804098"/>
                    </a:ext>
                  </a:extLst>
                </a:gridCol>
              </a:tblGrid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9708112"/>
                  </a:ext>
                </a:extLst>
              </a:tr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69078676"/>
                  </a:ext>
                </a:extLst>
              </a:tr>
            </a:tbl>
          </a:graphicData>
        </a:graphic>
      </p:graphicFrame>
      <p:pic>
        <p:nvPicPr>
          <p:cNvPr id="38" name="Picture 2" descr="https://gmlwjd9405.github.io/images/data-structure-heap/types-of-heap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57"/>
          <a:stretch/>
        </p:blipFill>
        <p:spPr bwMode="auto">
          <a:xfrm>
            <a:off x="4795167" y="1322153"/>
            <a:ext cx="4348116" cy="352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12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0" grpId="0"/>
      <p:bldP spid="21" grpId="0"/>
      <p:bldP spid="24" grpId="0"/>
      <p:bldP spid="26" grpId="0"/>
      <p:bldP spid="29" grpId="0"/>
      <p:bldP spid="30" grpId="0"/>
      <p:bldP spid="33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457" y="-93402"/>
            <a:ext cx="72140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ko-KR" altLang="en-US" sz="28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구현 방법 </a:t>
            </a:r>
            <a:endParaRPr lang="en-US" altLang="ko-KR" sz="2800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730435"/>
              </p:ext>
            </p:extLst>
          </p:nvPr>
        </p:nvGraphicFramePr>
        <p:xfrm>
          <a:off x="2872263" y="836377"/>
          <a:ext cx="3284099" cy="779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157">
                  <a:extLst>
                    <a:ext uri="{9D8B030D-6E8A-4147-A177-3AD203B41FA5}">
                      <a16:colId xmlns:a16="http://schemas.microsoft.com/office/drawing/2014/main" val="20226654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274461883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6969838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006363574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151204176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626170080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808600785"/>
                    </a:ext>
                  </a:extLst>
                </a:gridCol>
              </a:tblGrid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6262097"/>
                  </a:ext>
                </a:extLst>
              </a:tr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7586631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592305" y="2414191"/>
            <a:ext cx="1876635" cy="115887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594834" y="2469116"/>
            <a:ext cx="1870334" cy="110394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376314" y="3615095"/>
            <a:ext cx="1027171" cy="1518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5368203" y="3615095"/>
            <a:ext cx="1048442" cy="15005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673405" y="3533923"/>
            <a:ext cx="1027171" cy="1518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1665294" y="3533923"/>
            <a:ext cx="1048442" cy="15005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084478" y="2008810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242992" y="3198452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961112" y="3195673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234880" y="4725372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248891" y="4731940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959639" y="4725372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973650" y="4731940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이등변 삼각형 25"/>
          <p:cNvSpPr/>
          <p:nvPr/>
        </p:nvSpPr>
        <p:spPr>
          <a:xfrm>
            <a:off x="811403" y="2605518"/>
            <a:ext cx="3702909" cy="2976108"/>
          </a:xfrm>
          <a:prstGeom prst="triangl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/오른쪽 화살표 27"/>
          <p:cNvSpPr/>
          <p:nvPr/>
        </p:nvSpPr>
        <p:spPr>
          <a:xfrm rot="3370832">
            <a:off x="2600886" y="4121548"/>
            <a:ext cx="1189545" cy="504056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04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6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457" y="-93402"/>
            <a:ext cx="72140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ko-KR" altLang="en-US" sz="28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구현 방법 </a:t>
            </a:r>
            <a:endParaRPr lang="en-US" altLang="ko-KR" sz="2800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949896"/>
              </p:ext>
            </p:extLst>
          </p:nvPr>
        </p:nvGraphicFramePr>
        <p:xfrm>
          <a:off x="2872263" y="836377"/>
          <a:ext cx="3284099" cy="779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157">
                  <a:extLst>
                    <a:ext uri="{9D8B030D-6E8A-4147-A177-3AD203B41FA5}">
                      <a16:colId xmlns:a16="http://schemas.microsoft.com/office/drawing/2014/main" val="20226654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274461883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6969838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006363574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151204176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626170080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808600785"/>
                    </a:ext>
                  </a:extLst>
                </a:gridCol>
              </a:tblGrid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6262097"/>
                  </a:ext>
                </a:extLst>
              </a:tr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7586631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592305" y="2414191"/>
            <a:ext cx="1876635" cy="115887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594834" y="2469116"/>
            <a:ext cx="1870334" cy="110394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376314" y="3615095"/>
            <a:ext cx="1027171" cy="1518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5368203" y="3615095"/>
            <a:ext cx="1048442" cy="15005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673405" y="3533923"/>
            <a:ext cx="1027171" cy="1518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1665294" y="3533923"/>
            <a:ext cx="1048442" cy="15005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084478" y="2008810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242992" y="3198452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961112" y="3195673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234880" y="4725372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248891" y="4731940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959639" y="4725372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973650" y="4731940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이등변 삼각형 25"/>
          <p:cNvSpPr/>
          <p:nvPr/>
        </p:nvSpPr>
        <p:spPr>
          <a:xfrm>
            <a:off x="811403" y="2605518"/>
            <a:ext cx="3702909" cy="2976108"/>
          </a:xfrm>
          <a:prstGeom prst="triangl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3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457" y="-93402"/>
            <a:ext cx="72140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ko-KR" altLang="en-US" sz="28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구현 방법 </a:t>
            </a:r>
            <a:endParaRPr lang="en-US" altLang="ko-KR" sz="2800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744098"/>
              </p:ext>
            </p:extLst>
          </p:nvPr>
        </p:nvGraphicFramePr>
        <p:xfrm>
          <a:off x="2872263" y="836377"/>
          <a:ext cx="3284099" cy="779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157">
                  <a:extLst>
                    <a:ext uri="{9D8B030D-6E8A-4147-A177-3AD203B41FA5}">
                      <a16:colId xmlns:a16="http://schemas.microsoft.com/office/drawing/2014/main" val="20226654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274461883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6969838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006363574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151204176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626170080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808600785"/>
                    </a:ext>
                  </a:extLst>
                </a:gridCol>
              </a:tblGrid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6262097"/>
                  </a:ext>
                </a:extLst>
              </a:tr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7586631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592305" y="2414191"/>
            <a:ext cx="1876635" cy="115887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594834" y="2469116"/>
            <a:ext cx="1870334" cy="110394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376314" y="3615095"/>
            <a:ext cx="1027171" cy="1518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5368203" y="3615095"/>
            <a:ext cx="1048442" cy="15005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673405" y="3533923"/>
            <a:ext cx="1027171" cy="1518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1665294" y="3533923"/>
            <a:ext cx="1048442" cy="15005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084478" y="2008810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242992" y="3198452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961112" y="3195673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234880" y="4725372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248891" y="4731940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959639" y="4725372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973650" y="4731940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이등변 삼각형 25"/>
          <p:cNvSpPr/>
          <p:nvPr/>
        </p:nvSpPr>
        <p:spPr>
          <a:xfrm>
            <a:off x="4524859" y="2644107"/>
            <a:ext cx="3702909" cy="2976108"/>
          </a:xfrm>
          <a:prstGeom prst="triangl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4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457" y="-93402"/>
            <a:ext cx="72140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ko-KR" altLang="en-US" sz="28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구현 방법 </a:t>
            </a:r>
            <a:endParaRPr lang="en-US" altLang="ko-KR" sz="2800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940900"/>
              </p:ext>
            </p:extLst>
          </p:nvPr>
        </p:nvGraphicFramePr>
        <p:xfrm>
          <a:off x="2872263" y="836377"/>
          <a:ext cx="3284099" cy="779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157">
                  <a:extLst>
                    <a:ext uri="{9D8B030D-6E8A-4147-A177-3AD203B41FA5}">
                      <a16:colId xmlns:a16="http://schemas.microsoft.com/office/drawing/2014/main" val="20226654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274461883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69698389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006363574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151204176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1626170080"/>
                    </a:ext>
                  </a:extLst>
                </a:gridCol>
                <a:gridCol w="469157">
                  <a:extLst>
                    <a:ext uri="{9D8B030D-6E8A-4147-A177-3AD203B41FA5}">
                      <a16:colId xmlns:a16="http://schemas.microsoft.com/office/drawing/2014/main" val="3808600785"/>
                    </a:ext>
                  </a:extLst>
                </a:gridCol>
              </a:tblGrid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6262097"/>
                  </a:ext>
                </a:extLst>
              </a:tr>
              <a:tr h="36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7586631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2592305" y="2414191"/>
            <a:ext cx="1876635" cy="115887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594834" y="2469116"/>
            <a:ext cx="1870334" cy="110394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376314" y="3615095"/>
            <a:ext cx="1027171" cy="1518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5368203" y="3615095"/>
            <a:ext cx="1048442" cy="15005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673405" y="3533923"/>
            <a:ext cx="1027171" cy="1518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1665294" y="3533923"/>
            <a:ext cx="1048442" cy="15005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084478" y="2008810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242992" y="3198452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961112" y="3195673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234880" y="4725372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248891" y="4731940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959639" y="4725372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973650" y="4731940"/>
            <a:ext cx="859670" cy="803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이등변 삼각형 25"/>
          <p:cNvSpPr/>
          <p:nvPr/>
        </p:nvSpPr>
        <p:spPr>
          <a:xfrm>
            <a:off x="1396129" y="1848832"/>
            <a:ext cx="6236366" cy="2199669"/>
          </a:xfrm>
          <a:prstGeom prst="triangl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/오른쪽 화살표 27"/>
          <p:cNvSpPr/>
          <p:nvPr/>
        </p:nvSpPr>
        <p:spPr>
          <a:xfrm rot="19651240">
            <a:off x="2892152" y="2688042"/>
            <a:ext cx="1397620" cy="504056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6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1184</Words>
  <Application>Microsoft Macintosh PowerPoint</Application>
  <PresentationFormat>A4 용지(210x297mm)</PresentationFormat>
  <Paragraphs>624</Paragraphs>
  <Slides>31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나눔바른고딕</vt:lpstr>
      <vt:lpstr>맑은 고딕</vt:lpstr>
      <vt:lpstr>Noto Sans Korean Bold</vt:lpstr>
      <vt:lpstr>Noto Sans Korean Medium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오예림</cp:lastModifiedBy>
  <cp:revision>145</cp:revision>
  <dcterms:created xsi:type="dcterms:W3CDTF">2014-08-30T22:01:36Z</dcterms:created>
  <dcterms:modified xsi:type="dcterms:W3CDTF">2021-03-31T11:40:13Z</dcterms:modified>
</cp:coreProperties>
</file>