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76" r:id="rId4"/>
    <p:sldId id="314" r:id="rId5"/>
    <p:sldId id="268" r:id="rId6"/>
    <p:sldId id="312" r:id="rId7"/>
    <p:sldId id="316" r:id="rId8"/>
    <p:sldId id="306" r:id="rId9"/>
    <p:sldId id="317" r:id="rId10"/>
    <p:sldId id="310" r:id="rId11"/>
    <p:sldId id="27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267" r:id="rId20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동훈" initials="백" lastIdx="2" clrIdx="0">
    <p:extLst>
      <p:ext uri="{19B8F6BF-5375-455C-9EA6-DF929625EA0E}">
        <p15:presenceInfo xmlns:p15="http://schemas.microsoft.com/office/powerpoint/2012/main" userId="S::hero589@konkuk.ac.kr::4a6cf89c-0a5e-4925-b9ef-2360d2474e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117DF-EE58-484F-9A01-6BC947AA5489}" v="112" dt="2021-04-27T08:43:00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7" y="8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9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4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7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918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2851480" y="2481935"/>
            <a:ext cx="4869969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ko-KR" altLang="en-US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이분 탐색</a:t>
            </a: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53702" y="63555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b="1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이성민</a:t>
              </a: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이주현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2851480" y="2579565"/>
            <a:ext cx="3102764" cy="732470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54868-3B2E-4AE5-BA5A-7660BEA1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8" y="6260392"/>
            <a:ext cx="391662" cy="455989"/>
          </a:xfrm>
          <a:prstGeom prst="rect">
            <a:avLst/>
          </a:prstGeom>
        </p:spPr>
      </p:pic>
      <p:sp>
        <p:nvSpPr>
          <p:cNvPr id="16" name="제목 5">
            <a:extLst>
              <a:ext uri="{FF2B5EF4-FFF2-40B4-BE49-F238E27FC236}">
                <a16:creationId xmlns:a16="http://schemas.microsoft.com/office/drawing/2014/main" id="{7611E645-CC12-4629-B716-7EF18E91DBBD}"/>
              </a:ext>
            </a:extLst>
          </p:cNvPr>
          <p:cNvSpPr txBox="1">
            <a:spLocks/>
          </p:cNvSpPr>
          <p:nvPr/>
        </p:nvSpPr>
        <p:spPr>
          <a:xfrm>
            <a:off x="557325" y="6267695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12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이분 탐색 시간 복잡도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D67E05-D9F1-4350-A05C-A2C79B98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53" y="980728"/>
            <a:ext cx="4095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CD59C80-FF06-49C3-8202-DD73C694C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402" y="1919531"/>
            <a:ext cx="8286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855C58F-91E4-4B97-93AA-621A9C6DC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89" y="3182654"/>
            <a:ext cx="12573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3BEB4F4-1042-455A-BC0A-15D55C945A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105" y="5439215"/>
            <a:ext cx="828675" cy="571500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78C5849-2294-4D95-8897-6A019D7BA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406" y="2391776"/>
            <a:ext cx="13239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1C002F2-DFC9-4456-9020-F751CCC24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331" y="3415769"/>
            <a:ext cx="1162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E7CDF34F-D51D-48F3-9B86-C9B963E4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4511595"/>
            <a:ext cx="8477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2B5C9DC-2847-42E5-BDC9-23C5FD5A5997}"/>
              </a:ext>
            </a:extLst>
          </p:cNvPr>
          <p:cNvCxnSpPr/>
          <p:nvPr/>
        </p:nvCxnSpPr>
        <p:spPr>
          <a:xfrm>
            <a:off x="1872641" y="1052736"/>
            <a:ext cx="0" cy="467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06DC829-96D7-4D89-9CC4-A5BBAAFEAFBF}"/>
              </a:ext>
            </a:extLst>
          </p:cNvPr>
          <p:cNvSpPr txBox="1"/>
          <p:nvPr/>
        </p:nvSpPr>
        <p:spPr>
          <a:xfrm>
            <a:off x="7041232" y="821802"/>
            <a:ext cx="2232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바른고딕" panose="020B0603020101020101"/>
              </a:rPr>
              <a:t>N: </a:t>
            </a:r>
            <a:r>
              <a:rPr lang="ko-KR" altLang="en-US" dirty="0">
                <a:ea typeface="나눔바른고딕" panose="020B0603020101020101"/>
              </a:rPr>
              <a:t>총 자료의 수</a:t>
            </a:r>
            <a:endParaRPr lang="en-US" altLang="ko-KR" dirty="0">
              <a:ea typeface="나눔바른고딕" panose="020B0603020101020101"/>
            </a:endParaRPr>
          </a:p>
          <a:p>
            <a:r>
              <a:rPr lang="en-US" altLang="ko-KR" dirty="0">
                <a:ea typeface="나눔바른고딕" panose="020B0603020101020101"/>
              </a:rPr>
              <a:t>K: </a:t>
            </a:r>
            <a:r>
              <a:rPr lang="ko-KR" altLang="en-US" dirty="0">
                <a:ea typeface="나눔바른고딕" panose="020B0603020101020101"/>
              </a:rPr>
              <a:t>시행 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40F053-69C7-4178-B2DD-47C02AB9B0A1}"/>
              </a:ext>
            </a:extLst>
          </p:cNvPr>
          <p:cNvSpPr txBox="1"/>
          <p:nvPr/>
        </p:nvSpPr>
        <p:spPr>
          <a:xfrm>
            <a:off x="931152" y="1108529"/>
            <a:ext cx="648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바른고딕" panose="020B0603020101020101"/>
              </a:rPr>
              <a:t>1</a:t>
            </a:r>
            <a:r>
              <a:rPr lang="ko-KR" altLang="en-US" dirty="0">
                <a:ea typeface="나눔바른고딕" panose="020B0603020101020101"/>
              </a:rPr>
              <a:t>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D160E1-2FA5-47AD-8D91-CD18F1B21D2B}"/>
              </a:ext>
            </a:extLst>
          </p:cNvPr>
          <p:cNvSpPr txBox="1"/>
          <p:nvPr/>
        </p:nvSpPr>
        <p:spPr>
          <a:xfrm>
            <a:off x="940310" y="1972641"/>
            <a:ext cx="648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바른고딕" panose="020B0603020101020101"/>
              </a:rPr>
              <a:t>2</a:t>
            </a:r>
            <a:r>
              <a:rPr lang="ko-KR" altLang="en-US" dirty="0">
                <a:ea typeface="나눔바른고딕" panose="020B0603020101020101"/>
              </a:rPr>
              <a:t>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095BEE-FAF8-4CB0-951E-6D604C86168A}"/>
              </a:ext>
            </a:extLst>
          </p:cNvPr>
          <p:cNvSpPr txBox="1"/>
          <p:nvPr/>
        </p:nvSpPr>
        <p:spPr>
          <a:xfrm>
            <a:off x="983142" y="5535356"/>
            <a:ext cx="648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바른고딕" panose="020B0603020101020101"/>
              </a:rPr>
              <a:t>K</a:t>
            </a:r>
            <a:r>
              <a:rPr lang="ko-KR" altLang="en-US" dirty="0">
                <a:ea typeface="나눔바른고딕" panose="020B0603020101020101"/>
              </a:rPr>
              <a:t>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5CC9D6-FD4F-4203-AC24-2061EABCAB82}"/>
              </a:ext>
            </a:extLst>
          </p:cNvPr>
          <p:cNvSpPr txBox="1"/>
          <p:nvPr/>
        </p:nvSpPr>
        <p:spPr>
          <a:xfrm>
            <a:off x="3080792" y="1000658"/>
            <a:ext cx="318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ea typeface="나눔바른고딕" panose="020B0603020101020101"/>
              </a:rPr>
              <a:t>이후 </a:t>
            </a:r>
            <a:r>
              <a:rPr lang="en-US" altLang="ko-KR" sz="1800" dirty="0">
                <a:ea typeface="나눔바른고딕" panose="020B0603020101020101"/>
              </a:rPr>
              <a:t>N/2</a:t>
            </a:r>
            <a:r>
              <a:rPr lang="ko-KR" altLang="en-US" sz="1800" dirty="0">
                <a:ea typeface="나눔바른고딕" panose="020B0603020101020101"/>
              </a:rPr>
              <a:t>개의 자료로 탐색 진행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C1A0D1-020B-4DFE-9D82-6C254FBD5ACA}"/>
              </a:ext>
            </a:extLst>
          </p:cNvPr>
          <p:cNvSpPr txBox="1"/>
          <p:nvPr/>
        </p:nvSpPr>
        <p:spPr>
          <a:xfrm>
            <a:off x="3259242" y="1863156"/>
            <a:ext cx="318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ea typeface="나눔바른고딕" panose="020B0603020101020101"/>
              </a:rPr>
              <a:t>이후 </a:t>
            </a:r>
            <a:r>
              <a:rPr lang="en-US" altLang="ko-KR" sz="1800" dirty="0">
                <a:ea typeface="나눔바른고딕" panose="020B0603020101020101"/>
              </a:rPr>
              <a:t>N/4</a:t>
            </a:r>
            <a:r>
              <a:rPr lang="ko-KR" altLang="en-US" sz="1800" dirty="0">
                <a:ea typeface="나눔바른고딕" panose="020B0603020101020101"/>
              </a:rPr>
              <a:t>개의 자료로 탐색 진행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F95DB68-ADF2-4DD4-BE2D-EA57062E9156}"/>
              </a:ext>
            </a:extLst>
          </p:cNvPr>
          <p:cNvCxnSpPr>
            <a:cxnSpLocks/>
          </p:cNvCxnSpPr>
          <p:nvPr/>
        </p:nvCxnSpPr>
        <p:spPr>
          <a:xfrm flipV="1">
            <a:off x="3728864" y="2743508"/>
            <a:ext cx="2712282" cy="298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88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4506" y="2121828"/>
            <a:ext cx="8496943" cy="217870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lnSpc>
                <a:spcPct val="200000"/>
              </a:lnSpc>
              <a:spcBef>
                <a:spcPts val="600"/>
              </a:spcBef>
            </a:pPr>
            <a:r>
              <a:rPr lang="ko-KR" altLang="en-US" sz="8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이분 탐색 활용</a:t>
            </a:r>
            <a:endParaRPr lang="en-US" altLang="ko-KR" sz="8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10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이분탐색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48134-975E-4924-8CC1-F1BC911ABD2B}"/>
              </a:ext>
            </a:extLst>
          </p:cNvPr>
          <p:cNvSpPr txBox="1"/>
          <p:nvPr/>
        </p:nvSpPr>
        <p:spPr>
          <a:xfrm>
            <a:off x="416496" y="836037"/>
            <a:ext cx="54482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비재귀함수</a:t>
            </a:r>
            <a:endParaRPr lang="ko-KR" altLang="en-US" b="1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6F4891A-5E5D-4AE5-BA7A-1B858BE7B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83" y="1251535"/>
            <a:ext cx="7398399" cy="48966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B5137B-CBC9-4B61-8C56-941822E84539}"/>
              </a:ext>
            </a:extLst>
          </p:cNvPr>
          <p:cNvSpPr txBox="1"/>
          <p:nvPr/>
        </p:nvSpPr>
        <p:spPr>
          <a:xfrm>
            <a:off x="7951790" y="5814687"/>
            <a:ext cx="193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&gt;&gt;&gt;7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946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이분탐색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48134-975E-4924-8CC1-F1BC911ABD2B}"/>
              </a:ext>
            </a:extLst>
          </p:cNvPr>
          <p:cNvSpPr txBox="1"/>
          <p:nvPr/>
        </p:nvSpPr>
        <p:spPr>
          <a:xfrm>
            <a:off x="416496" y="836037"/>
            <a:ext cx="54482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재귀함수</a:t>
            </a:r>
            <a:endParaRPr lang="ko-KR" altLang="en-US" b="1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3C39385-7989-4772-87B4-B98F05BEE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68" y="1251535"/>
            <a:ext cx="8680220" cy="36896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2805C3-9918-40A6-8607-9DECD460E692}"/>
              </a:ext>
            </a:extLst>
          </p:cNvPr>
          <p:cNvSpPr txBox="1"/>
          <p:nvPr/>
        </p:nvSpPr>
        <p:spPr>
          <a:xfrm>
            <a:off x="412508" y="4978199"/>
            <a:ext cx="174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&gt;&gt;&gt;7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2140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이분 탐색의 활용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F38D81-26FC-417C-9759-8E0499309656}"/>
              </a:ext>
            </a:extLst>
          </p:cNvPr>
          <p:cNvSpPr txBox="1"/>
          <p:nvPr/>
        </p:nvSpPr>
        <p:spPr>
          <a:xfrm>
            <a:off x="512868" y="908720"/>
            <a:ext cx="80405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파라메트릭</a:t>
            </a:r>
            <a:r>
              <a:rPr lang="ko-KR" altLang="en-US" b="1" dirty="0"/>
              <a:t> </a:t>
            </a:r>
            <a:r>
              <a:rPr lang="ko-KR" altLang="en-US" b="1" dirty="0" err="1"/>
              <a:t>서치</a:t>
            </a:r>
            <a:r>
              <a:rPr lang="en-US" altLang="ko-KR" b="1" dirty="0"/>
              <a:t>(Parametric</a:t>
            </a:r>
            <a:r>
              <a:rPr lang="ko-KR" altLang="en-US" b="1" dirty="0"/>
              <a:t> </a:t>
            </a:r>
            <a:r>
              <a:rPr lang="en-US" altLang="ko-KR" b="1" dirty="0"/>
              <a:t>Search)</a:t>
            </a:r>
          </a:p>
          <a:p>
            <a:r>
              <a:rPr lang="ko-KR" altLang="en-US" dirty="0"/>
              <a:t>주어진 범위 내에서 원하는 값</a:t>
            </a:r>
            <a:r>
              <a:rPr lang="en-US" altLang="ko-KR" dirty="0"/>
              <a:t>(</a:t>
            </a:r>
            <a:r>
              <a:rPr lang="ko-KR" altLang="en-US" dirty="0"/>
              <a:t>또는 조건</a:t>
            </a:r>
            <a:r>
              <a:rPr lang="en-US" altLang="ko-KR" dirty="0"/>
              <a:t>)</a:t>
            </a:r>
            <a:r>
              <a:rPr lang="ko-KR" altLang="en-US" dirty="0"/>
              <a:t>에 가장 일치하는 값을 찾아내는 알고리즘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4D0524B-88D0-47D8-B3EC-C4A251CC3E80}"/>
              </a:ext>
            </a:extLst>
          </p:cNvPr>
          <p:cNvGrpSpPr/>
          <p:nvPr/>
        </p:nvGrpSpPr>
        <p:grpSpPr>
          <a:xfrm>
            <a:off x="77912" y="2192406"/>
            <a:ext cx="9539708" cy="1807110"/>
            <a:chOff x="26436" y="3066223"/>
            <a:chExt cx="9539708" cy="1917628"/>
          </a:xfrm>
        </p:grpSpPr>
        <p:pic>
          <p:nvPicPr>
            <p:cNvPr id="5" name="그래픽 4" descr="남자 윤곽선">
              <a:extLst>
                <a:ext uri="{FF2B5EF4-FFF2-40B4-BE49-F238E27FC236}">
                  <a16:creationId xmlns:a16="http://schemas.microsoft.com/office/drawing/2014/main" id="{E66B8D97-2C9F-4630-89D4-B337899B3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436" y="3066224"/>
              <a:ext cx="2025488" cy="1917627"/>
            </a:xfrm>
            <a:prstGeom prst="rect">
              <a:avLst/>
            </a:prstGeom>
          </p:spPr>
        </p:pic>
        <p:pic>
          <p:nvPicPr>
            <p:cNvPr id="17" name="그래픽 16" descr="남자 윤곽선">
              <a:extLst>
                <a:ext uri="{FF2B5EF4-FFF2-40B4-BE49-F238E27FC236}">
                  <a16:creationId xmlns:a16="http://schemas.microsoft.com/office/drawing/2014/main" id="{B25D23F4-D93F-4D1C-8581-0D492AB25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78735" y="3066224"/>
              <a:ext cx="2025488" cy="1917627"/>
            </a:xfrm>
            <a:prstGeom prst="rect">
              <a:avLst/>
            </a:prstGeom>
          </p:spPr>
        </p:pic>
        <p:pic>
          <p:nvPicPr>
            <p:cNvPr id="18" name="그래픽 17" descr="남자 윤곽선">
              <a:extLst>
                <a:ext uri="{FF2B5EF4-FFF2-40B4-BE49-F238E27FC236}">
                  <a16:creationId xmlns:a16="http://schemas.microsoft.com/office/drawing/2014/main" id="{58E158C4-83E2-4F1A-8F5B-BCF936768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38356" y="3066223"/>
              <a:ext cx="2025488" cy="1917627"/>
            </a:xfrm>
            <a:prstGeom prst="rect">
              <a:avLst/>
            </a:prstGeom>
          </p:spPr>
        </p:pic>
        <p:pic>
          <p:nvPicPr>
            <p:cNvPr id="19" name="그래픽 18" descr="남자 윤곽선">
              <a:extLst>
                <a:ext uri="{FF2B5EF4-FFF2-40B4-BE49-F238E27FC236}">
                  <a16:creationId xmlns:a16="http://schemas.microsoft.com/office/drawing/2014/main" id="{6C66CF2F-84BE-45FA-8AAF-C24E8755A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90655" y="3066223"/>
              <a:ext cx="2025488" cy="1917627"/>
            </a:xfrm>
            <a:prstGeom prst="rect">
              <a:avLst/>
            </a:prstGeom>
          </p:spPr>
        </p:pic>
        <p:pic>
          <p:nvPicPr>
            <p:cNvPr id="20" name="그래픽 19" descr="남자 윤곽선">
              <a:extLst>
                <a:ext uri="{FF2B5EF4-FFF2-40B4-BE49-F238E27FC236}">
                  <a16:creationId xmlns:a16="http://schemas.microsoft.com/office/drawing/2014/main" id="{4F3D15C4-7F8C-4973-8ACC-376421F4E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72665" y="3066223"/>
              <a:ext cx="2025488" cy="1917627"/>
            </a:xfrm>
            <a:prstGeom prst="rect">
              <a:avLst/>
            </a:prstGeom>
          </p:spPr>
        </p:pic>
        <p:pic>
          <p:nvPicPr>
            <p:cNvPr id="21" name="그래픽 20" descr="남자 윤곽선">
              <a:extLst>
                <a:ext uri="{FF2B5EF4-FFF2-40B4-BE49-F238E27FC236}">
                  <a16:creationId xmlns:a16="http://schemas.microsoft.com/office/drawing/2014/main" id="{88A45275-C498-4B84-9506-221E3AA85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24964" y="3066223"/>
              <a:ext cx="2025488" cy="1917627"/>
            </a:xfrm>
            <a:prstGeom prst="rect">
              <a:avLst/>
            </a:prstGeom>
          </p:spPr>
        </p:pic>
        <p:pic>
          <p:nvPicPr>
            <p:cNvPr id="26" name="그래픽 25" descr="남자 윤곽선">
              <a:extLst>
                <a:ext uri="{FF2B5EF4-FFF2-40B4-BE49-F238E27FC236}">
                  <a16:creationId xmlns:a16="http://schemas.microsoft.com/office/drawing/2014/main" id="{736921A2-3BA9-444C-9A7D-C0DEC634D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40656" y="3066223"/>
              <a:ext cx="2025488" cy="191762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874C650-63C0-49D8-8A80-86F8DFC4D3C7}"/>
              </a:ext>
            </a:extLst>
          </p:cNvPr>
          <p:cNvSpPr txBox="1"/>
          <p:nvPr/>
        </p:nvSpPr>
        <p:spPr>
          <a:xfrm>
            <a:off x="512868" y="1882126"/>
            <a:ext cx="62783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가장 어린 성인을 찾는 문제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67DA34-C580-46AB-B033-5EACD5036F55}"/>
              </a:ext>
            </a:extLst>
          </p:cNvPr>
          <p:cNvCxnSpPr>
            <a:cxnSpLocks/>
          </p:cNvCxnSpPr>
          <p:nvPr/>
        </p:nvCxnSpPr>
        <p:spPr>
          <a:xfrm>
            <a:off x="604506" y="4365104"/>
            <a:ext cx="85249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080D69C-9854-4939-A2A9-DFE082D1AAFA}"/>
              </a:ext>
            </a:extLst>
          </p:cNvPr>
          <p:cNvCxnSpPr/>
          <p:nvPr/>
        </p:nvCxnSpPr>
        <p:spPr>
          <a:xfrm>
            <a:off x="601138" y="4002289"/>
            <a:ext cx="0" cy="7256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AB3F0A1-5235-453E-BBA8-237514AA9BD0}"/>
              </a:ext>
            </a:extLst>
          </p:cNvPr>
          <p:cNvCxnSpPr/>
          <p:nvPr/>
        </p:nvCxnSpPr>
        <p:spPr>
          <a:xfrm>
            <a:off x="9129464" y="4002289"/>
            <a:ext cx="0" cy="7256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F914DB3-775C-4793-B9D2-8CA6211DD274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5538750" y="4346011"/>
            <a:ext cx="3592430" cy="23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691369CA-0C1A-4CC9-8930-511C299240D0}"/>
              </a:ext>
            </a:extLst>
          </p:cNvPr>
          <p:cNvSpPr/>
          <p:nvPr/>
        </p:nvSpPr>
        <p:spPr>
          <a:xfrm>
            <a:off x="5379954" y="4294754"/>
            <a:ext cx="158796" cy="1495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1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이분 탐색의 활용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F38D81-26FC-417C-9759-8E0499309656}"/>
              </a:ext>
            </a:extLst>
          </p:cNvPr>
          <p:cNvSpPr txBox="1"/>
          <p:nvPr/>
        </p:nvSpPr>
        <p:spPr>
          <a:xfrm>
            <a:off x="512868" y="908720"/>
            <a:ext cx="80405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파라메트릭</a:t>
            </a:r>
            <a:r>
              <a:rPr lang="ko-KR" altLang="en-US" b="1" dirty="0"/>
              <a:t> </a:t>
            </a:r>
            <a:r>
              <a:rPr lang="ko-KR" altLang="en-US" b="1" dirty="0" err="1"/>
              <a:t>서치</a:t>
            </a:r>
            <a:r>
              <a:rPr lang="en-US" altLang="ko-KR" b="1" dirty="0"/>
              <a:t>(Parametric</a:t>
            </a:r>
            <a:r>
              <a:rPr lang="ko-KR" altLang="en-US" b="1" dirty="0"/>
              <a:t> </a:t>
            </a:r>
            <a:r>
              <a:rPr lang="en-US" altLang="ko-KR" b="1" dirty="0"/>
              <a:t>Search)</a:t>
            </a:r>
          </a:p>
          <a:p>
            <a:r>
              <a:rPr lang="ko-KR" altLang="en-US" dirty="0"/>
              <a:t>주어진 범위 내에서 원하는 값</a:t>
            </a:r>
            <a:r>
              <a:rPr lang="en-US" altLang="ko-KR" dirty="0"/>
              <a:t>(</a:t>
            </a:r>
            <a:r>
              <a:rPr lang="ko-KR" altLang="en-US" dirty="0"/>
              <a:t>또는 조건</a:t>
            </a:r>
            <a:r>
              <a:rPr lang="en-US" altLang="ko-KR" dirty="0"/>
              <a:t>)</a:t>
            </a:r>
            <a:r>
              <a:rPr lang="ko-KR" altLang="en-US" dirty="0"/>
              <a:t>에 가장 일치하는 값을 찾아내는 알고리즘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4D0524B-88D0-47D8-B3EC-C4A251CC3E80}"/>
              </a:ext>
            </a:extLst>
          </p:cNvPr>
          <p:cNvGrpSpPr/>
          <p:nvPr/>
        </p:nvGrpSpPr>
        <p:grpSpPr>
          <a:xfrm>
            <a:off x="77912" y="2192406"/>
            <a:ext cx="9539708" cy="1807110"/>
            <a:chOff x="26436" y="3066223"/>
            <a:chExt cx="9539708" cy="1917628"/>
          </a:xfrm>
        </p:grpSpPr>
        <p:pic>
          <p:nvPicPr>
            <p:cNvPr id="5" name="그래픽 4" descr="남자 윤곽선">
              <a:extLst>
                <a:ext uri="{FF2B5EF4-FFF2-40B4-BE49-F238E27FC236}">
                  <a16:creationId xmlns:a16="http://schemas.microsoft.com/office/drawing/2014/main" id="{E66B8D97-2C9F-4630-89D4-B337899B3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436" y="3066224"/>
              <a:ext cx="2025488" cy="1917627"/>
            </a:xfrm>
            <a:prstGeom prst="rect">
              <a:avLst/>
            </a:prstGeom>
          </p:spPr>
        </p:pic>
        <p:pic>
          <p:nvPicPr>
            <p:cNvPr id="17" name="그래픽 16" descr="남자 윤곽선">
              <a:extLst>
                <a:ext uri="{FF2B5EF4-FFF2-40B4-BE49-F238E27FC236}">
                  <a16:creationId xmlns:a16="http://schemas.microsoft.com/office/drawing/2014/main" id="{B25D23F4-D93F-4D1C-8581-0D492AB25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78735" y="3066224"/>
              <a:ext cx="2025488" cy="1917627"/>
            </a:xfrm>
            <a:prstGeom prst="rect">
              <a:avLst/>
            </a:prstGeom>
          </p:spPr>
        </p:pic>
        <p:pic>
          <p:nvPicPr>
            <p:cNvPr id="18" name="그래픽 17" descr="남자 윤곽선">
              <a:extLst>
                <a:ext uri="{FF2B5EF4-FFF2-40B4-BE49-F238E27FC236}">
                  <a16:creationId xmlns:a16="http://schemas.microsoft.com/office/drawing/2014/main" id="{58E158C4-83E2-4F1A-8F5B-BCF936768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38356" y="3066223"/>
              <a:ext cx="2025488" cy="1917627"/>
            </a:xfrm>
            <a:prstGeom prst="rect">
              <a:avLst/>
            </a:prstGeom>
          </p:spPr>
        </p:pic>
        <p:pic>
          <p:nvPicPr>
            <p:cNvPr id="19" name="그래픽 18" descr="남자 윤곽선">
              <a:extLst>
                <a:ext uri="{FF2B5EF4-FFF2-40B4-BE49-F238E27FC236}">
                  <a16:creationId xmlns:a16="http://schemas.microsoft.com/office/drawing/2014/main" id="{6C66CF2F-84BE-45FA-8AAF-C24E8755A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90655" y="3066223"/>
              <a:ext cx="2025488" cy="1917627"/>
            </a:xfrm>
            <a:prstGeom prst="rect">
              <a:avLst/>
            </a:prstGeom>
          </p:spPr>
        </p:pic>
        <p:pic>
          <p:nvPicPr>
            <p:cNvPr id="20" name="그래픽 19" descr="남자 윤곽선">
              <a:extLst>
                <a:ext uri="{FF2B5EF4-FFF2-40B4-BE49-F238E27FC236}">
                  <a16:creationId xmlns:a16="http://schemas.microsoft.com/office/drawing/2014/main" id="{4F3D15C4-7F8C-4973-8ACC-376421F4E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72665" y="3066223"/>
              <a:ext cx="2025488" cy="1917627"/>
            </a:xfrm>
            <a:prstGeom prst="rect">
              <a:avLst/>
            </a:prstGeom>
          </p:spPr>
        </p:pic>
        <p:pic>
          <p:nvPicPr>
            <p:cNvPr id="21" name="그래픽 20" descr="남자 윤곽선">
              <a:extLst>
                <a:ext uri="{FF2B5EF4-FFF2-40B4-BE49-F238E27FC236}">
                  <a16:creationId xmlns:a16="http://schemas.microsoft.com/office/drawing/2014/main" id="{88A45275-C498-4B84-9506-221E3AA85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24964" y="3066223"/>
              <a:ext cx="2025488" cy="1917627"/>
            </a:xfrm>
            <a:prstGeom prst="rect">
              <a:avLst/>
            </a:prstGeom>
          </p:spPr>
        </p:pic>
        <p:pic>
          <p:nvPicPr>
            <p:cNvPr id="26" name="그래픽 25" descr="남자 윤곽선">
              <a:extLst>
                <a:ext uri="{FF2B5EF4-FFF2-40B4-BE49-F238E27FC236}">
                  <a16:creationId xmlns:a16="http://schemas.microsoft.com/office/drawing/2014/main" id="{736921A2-3BA9-444C-9A7D-C0DEC634D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40656" y="3066223"/>
              <a:ext cx="2025488" cy="191762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874C650-63C0-49D8-8A80-86F8DFC4D3C7}"/>
              </a:ext>
            </a:extLst>
          </p:cNvPr>
          <p:cNvSpPr txBox="1"/>
          <p:nvPr/>
        </p:nvSpPr>
        <p:spPr>
          <a:xfrm>
            <a:off x="512868" y="1882126"/>
            <a:ext cx="62783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가장 어린 성인을 찾는 문제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67DA34-C580-46AB-B033-5EACD5036F55}"/>
              </a:ext>
            </a:extLst>
          </p:cNvPr>
          <p:cNvCxnSpPr>
            <a:cxnSpLocks/>
          </p:cNvCxnSpPr>
          <p:nvPr/>
        </p:nvCxnSpPr>
        <p:spPr>
          <a:xfrm>
            <a:off x="604506" y="4365104"/>
            <a:ext cx="85249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080D69C-9854-4939-A2A9-DFE082D1AAFA}"/>
              </a:ext>
            </a:extLst>
          </p:cNvPr>
          <p:cNvCxnSpPr/>
          <p:nvPr/>
        </p:nvCxnSpPr>
        <p:spPr>
          <a:xfrm>
            <a:off x="601138" y="4002289"/>
            <a:ext cx="0" cy="7256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AB3F0A1-5235-453E-BBA8-237514AA9BD0}"/>
              </a:ext>
            </a:extLst>
          </p:cNvPr>
          <p:cNvCxnSpPr/>
          <p:nvPr/>
        </p:nvCxnSpPr>
        <p:spPr>
          <a:xfrm>
            <a:off x="9129464" y="4002289"/>
            <a:ext cx="0" cy="7256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F914DB3-775C-4793-B9D2-8CA6211DD274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5538750" y="4346011"/>
            <a:ext cx="3592430" cy="23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691369CA-0C1A-4CC9-8930-511C299240D0}"/>
              </a:ext>
            </a:extLst>
          </p:cNvPr>
          <p:cNvSpPr/>
          <p:nvPr/>
        </p:nvSpPr>
        <p:spPr>
          <a:xfrm>
            <a:off x="5379954" y="4294754"/>
            <a:ext cx="158796" cy="1495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264F3F6-67C6-4AD6-A0E6-59C409E7FA8B}"/>
              </a:ext>
            </a:extLst>
          </p:cNvPr>
          <p:cNvGrpSpPr/>
          <p:nvPr/>
        </p:nvGrpSpPr>
        <p:grpSpPr>
          <a:xfrm>
            <a:off x="694611" y="4535566"/>
            <a:ext cx="792089" cy="837650"/>
            <a:chOff x="694611" y="4557194"/>
            <a:chExt cx="792089" cy="837650"/>
          </a:xfrm>
        </p:grpSpPr>
        <p:sp>
          <p:nvSpPr>
            <p:cNvPr id="3" name="화살표: 위쪽 2">
              <a:extLst>
                <a:ext uri="{FF2B5EF4-FFF2-40B4-BE49-F238E27FC236}">
                  <a16:creationId xmlns:a16="http://schemas.microsoft.com/office/drawing/2014/main" id="{B6021A1C-6000-4D73-8CCA-1775A930CD38}"/>
                </a:ext>
              </a:extLst>
            </p:cNvPr>
            <p:cNvSpPr/>
            <p:nvPr/>
          </p:nvSpPr>
          <p:spPr>
            <a:xfrm>
              <a:off x="850029" y="4557194"/>
              <a:ext cx="414739" cy="4221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92CD83-78EC-41AC-AA5C-8E77C5AADEB9}"/>
                </a:ext>
              </a:extLst>
            </p:cNvPr>
            <p:cNvSpPr txBox="1"/>
            <p:nvPr/>
          </p:nvSpPr>
          <p:spPr>
            <a:xfrm>
              <a:off x="694611" y="4979346"/>
              <a:ext cx="79208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First</a:t>
              </a:r>
              <a:endParaRPr lang="ko-KR" altLang="en-US" b="1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7A4D054-1596-475F-AF57-F018A5BB34CC}"/>
              </a:ext>
            </a:extLst>
          </p:cNvPr>
          <p:cNvGrpSpPr/>
          <p:nvPr/>
        </p:nvGrpSpPr>
        <p:grpSpPr>
          <a:xfrm>
            <a:off x="8245264" y="4535566"/>
            <a:ext cx="792089" cy="837650"/>
            <a:chOff x="694611" y="4557194"/>
            <a:chExt cx="792089" cy="837650"/>
          </a:xfrm>
        </p:grpSpPr>
        <p:sp>
          <p:nvSpPr>
            <p:cNvPr id="36" name="화살표: 위쪽 35">
              <a:extLst>
                <a:ext uri="{FF2B5EF4-FFF2-40B4-BE49-F238E27FC236}">
                  <a16:creationId xmlns:a16="http://schemas.microsoft.com/office/drawing/2014/main" id="{A720CCDA-E288-425F-AC64-732C9415827B}"/>
                </a:ext>
              </a:extLst>
            </p:cNvPr>
            <p:cNvSpPr/>
            <p:nvPr/>
          </p:nvSpPr>
          <p:spPr>
            <a:xfrm>
              <a:off x="850029" y="4557194"/>
              <a:ext cx="414739" cy="4221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FE7E5D-99CF-4D8C-9B97-6245F3EA2466}"/>
                </a:ext>
              </a:extLst>
            </p:cNvPr>
            <p:cNvSpPr txBox="1"/>
            <p:nvPr/>
          </p:nvSpPr>
          <p:spPr>
            <a:xfrm>
              <a:off x="694611" y="4979346"/>
              <a:ext cx="79208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Last</a:t>
              </a:r>
              <a:endParaRPr lang="ko-KR" altLang="en-US" b="1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88F164C-54BB-458E-BCBB-923BFA821F79}"/>
              </a:ext>
            </a:extLst>
          </p:cNvPr>
          <p:cNvGrpSpPr/>
          <p:nvPr/>
        </p:nvGrpSpPr>
        <p:grpSpPr>
          <a:xfrm>
            <a:off x="4489233" y="4588802"/>
            <a:ext cx="792089" cy="837650"/>
            <a:chOff x="694611" y="4557194"/>
            <a:chExt cx="792089" cy="837650"/>
          </a:xfrm>
        </p:grpSpPr>
        <p:sp>
          <p:nvSpPr>
            <p:cNvPr id="39" name="화살표: 위쪽 38">
              <a:extLst>
                <a:ext uri="{FF2B5EF4-FFF2-40B4-BE49-F238E27FC236}">
                  <a16:creationId xmlns:a16="http://schemas.microsoft.com/office/drawing/2014/main" id="{D174D053-5A17-4093-A07F-5ED93AF81F6A}"/>
                </a:ext>
              </a:extLst>
            </p:cNvPr>
            <p:cNvSpPr/>
            <p:nvPr/>
          </p:nvSpPr>
          <p:spPr>
            <a:xfrm>
              <a:off x="850029" y="4557194"/>
              <a:ext cx="414739" cy="4221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692E8C-F231-4FD9-BF5F-80209AC5350F}"/>
                </a:ext>
              </a:extLst>
            </p:cNvPr>
            <p:cNvSpPr txBox="1"/>
            <p:nvPr/>
          </p:nvSpPr>
          <p:spPr>
            <a:xfrm>
              <a:off x="694611" y="4979346"/>
              <a:ext cx="79208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Mid</a:t>
              </a:r>
              <a:endParaRPr lang="ko-KR" altLang="en-US" b="1" dirty="0"/>
            </a:p>
          </p:txBody>
        </p:sp>
      </p:grpSp>
      <p:sp>
        <p:nvSpPr>
          <p:cNvPr id="41" name="말풍선: 사각형 40">
            <a:extLst>
              <a:ext uri="{FF2B5EF4-FFF2-40B4-BE49-F238E27FC236}">
                <a16:creationId xmlns:a16="http://schemas.microsoft.com/office/drawing/2014/main" id="{F02E7335-0A0C-40DF-B924-185FB513EC39}"/>
              </a:ext>
            </a:extLst>
          </p:cNvPr>
          <p:cNvSpPr/>
          <p:nvPr/>
        </p:nvSpPr>
        <p:spPr>
          <a:xfrm>
            <a:off x="5090505" y="2034660"/>
            <a:ext cx="766820" cy="290808"/>
          </a:xfrm>
          <a:prstGeom prst="wedgeRectCallout">
            <a:avLst>
              <a:gd name="adj1" fmla="val -35129"/>
              <a:gd name="adj2" fmla="val 729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아니요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말풍선: 사각형 41">
            <a:extLst>
              <a:ext uri="{FF2B5EF4-FFF2-40B4-BE49-F238E27FC236}">
                <a16:creationId xmlns:a16="http://schemas.microsoft.com/office/drawing/2014/main" id="{83C29569-F77A-4D09-8313-7F3874205B2E}"/>
              </a:ext>
            </a:extLst>
          </p:cNvPr>
          <p:cNvSpPr/>
          <p:nvPr/>
        </p:nvSpPr>
        <p:spPr>
          <a:xfrm>
            <a:off x="5199787" y="4450345"/>
            <a:ext cx="1074173" cy="290808"/>
          </a:xfrm>
          <a:prstGeom prst="wedgeRectCallout">
            <a:avLst>
              <a:gd name="adj1" fmla="val -35129"/>
              <a:gd name="adj2" fmla="val 729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성인인가요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40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이분 탐색의 활용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F38D81-26FC-417C-9759-8E0499309656}"/>
              </a:ext>
            </a:extLst>
          </p:cNvPr>
          <p:cNvSpPr txBox="1"/>
          <p:nvPr/>
        </p:nvSpPr>
        <p:spPr>
          <a:xfrm>
            <a:off x="512868" y="908720"/>
            <a:ext cx="80405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파라메트릭</a:t>
            </a:r>
            <a:r>
              <a:rPr lang="ko-KR" altLang="en-US" b="1" dirty="0"/>
              <a:t> </a:t>
            </a:r>
            <a:r>
              <a:rPr lang="ko-KR" altLang="en-US" b="1" dirty="0" err="1"/>
              <a:t>서치</a:t>
            </a:r>
            <a:r>
              <a:rPr lang="en-US" altLang="ko-KR" b="1" dirty="0"/>
              <a:t>(Parametric</a:t>
            </a:r>
            <a:r>
              <a:rPr lang="ko-KR" altLang="en-US" b="1" dirty="0"/>
              <a:t> </a:t>
            </a:r>
            <a:r>
              <a:rPr lang="en-US" altLang="ko-KR" b="1" dirty="0"/>
              <a:t>Search)</a:t>
            </a:r>
          </a:p>
          <a:p>
            <a:r>
              <a:rPr lang="ko-KR" altLang="en-US" dirty="0"/>
              <a:t>주어진 범위 내에서 원하는 값</a:t>
            </a:r>
            <a:r>
              <a:rPr lang="en-US" altLang="ko-KR" dirty="0"/>
              <a:t>(</a:t>
            </a:r>
            <a:r>
              <a:rPr lang="ko-KR" altLang="en-US" dirty="0"/>
              <a:t>또는 조건</a:t>
            </a:r>
            <a:r>
              <a:rPr lang="en-US" altLang="ko-KR" dirty="0"/>
              <a:t>)</a:t>
            </a:r>
            <a:r>
              <a:rPr lang="ko-KR" altLang="en-US" dirty="0"/>
              <a:t>에 가장 일치하는 값을 찾아내는 알고리즘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4D0524B-88D0-47D8-B3EC-C4A251CC3E80}"/>
              </a:ext>
            </a:extLst>
          </p:cNvPr>
          <p:cNvGrpSpPr/>
          <p:nvPr/>
        </p:nvGrpSpPr>
        <p:grpSpPr>
          <a:xfrm>
            <a:off x="77912" y="2192406"/>
            <a:ext cx="9539708" cy="1807110"/>
            <a:chOff x="26436" y="3066223"/>
            <a:chExt cx="9539708" cy="1917628"/>
          </a:xfrm>
        </p:grpSpPr>
        <p:pic>
          <p:nvPicPr>
            <p:cNvPr id="5" name="그래픽 4" descr="남자 윤곽선">
              <a:extLst>
                <a:ext uri="{FF2B5EF4-FFF2-40B4-BE49-F238E27FC236}">
                  <a16:creationId xmlns:a16="http://schemas.microsoft.com/office/drawing/2014/main" id="{E66B8D97-2C9F-4630-89D4-B337899B3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436" y="3066224"/>
              <a:ext cx="2025488" cy="1917627"/>
            </a:xfrm>
            <a:prstGeom prst="rect">
              <a:avLst/>
            </a:prstGeom>
          </p:spPr>
        </p:pic>
        <p:pic>
          <p:nvPicPr>
            <p:cNvPr id="17" name="그래픽 16" descr="남자 윤곽선">
              <a:extLst>
                <a:ext uri="{FF2B5EF4-FFF2-40B4-BE49-F238E27FC236}">
                  <a16:creationId xmlns:a16="http://schemas.microsoft.com/office/drawing/2014/main" id="{B25D23F4-D93F-4D1C-8581-0D492AB25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735" y="3066224"/>
              <a:ext cx="2025488" cy="1917627"/>
            </a:xfrm>
            <a:prstGeom prst="rect">
              <a:avLst/>
            </a:prstGeom>
          </p:spPr>
        </p:pic>
        <p:pic>
          <p:nvPicPr>
            <p:cNvPr id="18" name="그래픽 17" descr="남자 윤곽선">
              <a:extLst>
                <a:ext uri="{FF2B5EF4-FFF2-40B4-BE49-F238E27FC236}">
                  <a16:creationId xmlns:a16="http://schemas.microsoft.com/office/drawing/2014/main" id="{58E158C4-83E2-4F1A-8F5B-BCF936768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38356" y="3066223"/>
              <a:ext cx="2025488" cy="1917627"/>
            </a:xfrm>
            <a:prstGeom prst="rect">
              <a:avLst/>
            </a:prstGeom>
          </p:spPr>
        </p:pic>
        <p:pic>
          <p:nvPicPr>
            <p:cNvPr id="19" name="그래픽 18" descr="남자 윤곽선">
              <a:extLst>
                <a:ext uri="{FF2B5EF4-FFF2-40B4-BE49-F238E27FC236}">
                  <a16:creationId xmlns:a16="http://schemas.microsoft.com/office/drawing/2014/main" id="{6C66CF2F-84BE-45FA-8AAF-C24E8755A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90655" y="3066223"/>
              <a:ext cx="2025488" cy="1917627"/>
            </a:xfrm>
            <a:prstGeom prst="rect">
              <a:avLst/>
            </a:prstGeom>
          </p:spPr>
        </p:pic>
        <p:pic>
          <p:nvPicPr>
            <p:cNvPr id="20" name="그래픽 19" descr="남자 윤곽선">
              <a:extLst>
                <a:ext uri="{FF2B5EF4-FFF2-40B4-BE49-F238E27FC236}">
                  <a16:creationId xmlns:a16="http://schemas.microsoft.com/office/drawing/2014/main" id="{4F3D15C4-7F8C-4973-8ACC-376421F4E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72665" y="3066223"/>
              <a:ext cx="2025488" cy="1917627"/>
            </a:xfrm>
            <a:prstGeom prst="rect">
              <a:avLst/>
            </a:prstGeom>
          </p:spPr>
        </p:pic>
        <p:pic>
          <p:nvPicPr>
            <p:cNvPr id="21" name="그래픽 20" descr="남자 윤곽선">
              <a:extLst>
                <a:ext uri="{FF2B5EF4-FFF2-40B4-BE49-F238E27FC236}">
                  <a16:creationId xmlns:a16="http://schemas.microsoft.com/office/drawing/2014/main" id="{88A45275-C498-4B84-9506-221E3AA85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24964" y="3066223"/>
              <a:ext cx="2025488" cy="1917627"/>
            </a:xfrm>
            <a:prstGeom prst="rect">
              <a:avLst/>
            </a:prstGeom>
          </p:spPr>
        </p:pic>
        <p:pic>
          <p:nvPicPr>
            <p:cNvPr id="26" name="그래픽 25" descr="남자 윤곽선">
              <a:extLst>
                <a:ext uri="{FF2B5EF4-FFF2-40B4-BE49-F238E27FC236}">
                  <a16:creationId xmlns:a16="http://schemas.microsoft.com/office/drawing/2014/main" id="{736921A2-3BA9-444C-9A7D-C0DEC634D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40656" y="3066223"/>
              <a:ext cx="2025488" cy="191762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874C650-63C0-49D8-8A80-86F8DFC4D3C7}"/>
              </a:ext>
            </a:extLst>
          </p:cNvPr>
          <p:cNvSpPr txBox="1"/>
          <p:nvPr/>
        </p:nvSpPr>
        <p:spPr>
          <a:xfrm>
            <a:off x="512868" y="1882126"/>
            <a:ext cx="62783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가장 어린 성인을 찾는 문제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67DA34-C580-46AB-B033-5EACD5036F55}"/>
              </a:ext>
            </a:extLst>
          </p:cNvPr>
          <p:cNvCxnSpPr>
            <a:cxnSpLocks/>
          </p:cNvCxnSpPr>
          <p:nvPr/>
        </p:nvCxnSpPr>
        <p:spPr>
          <a:xfrm>
            <a:off x="604506" y="4365104"/>
            <a:ext cx="85249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080D69C-9854-4939-A2A9-DFE082D1AAFA}"/>
              </a:ext>
            </a:extLst>
          </p:cNvPr>
          <p:cNvCxnSpPr/>
          <p:nvPr/>
        </p:nvCxnSpPr>
        <p:spPr>
          <a:xfrm>
            <a:off x="601138" y="4002289"/>
            <a:ext cx="0" cy="7256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AB3F0A1-5235-453E-BBA8-237514AA9BD0}"/>
              </a:ext>
            </a:extLst>
          </p:cNvPr>
          <p:cNvCxnSpPr/>
          <p:nvPr/>
        </p:nvCxnSpPr>
        <p:spPr>
          <a:xfrm>
            <a:off x="9129464" y="4002289"/>
            <a:ext cx="0" cy="7256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F914DB3-775C-4793-B9D2-8CA6211DD274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5538750" y="4346011"/>
            <a:ext cx="3592430" cy="23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691369CA-0C1A-4CC9-8930-511C299240D0}"/>
              </a:ext>
            </a:extLst>
          </p:cNvPr>
          <p:cNvSpPr/>
          <p:nvPr/>
        </p:nvSpPr>
        <p:spPr>
          <a:xfrm>
            <a:off x="5379954" y="4294754"/>
            <a:ext cx="158796" cy="1495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264F3F6-67C6-4AD6-A0E6-59C409E7FA8B}"/>
              </a:ext>
            </a:extLst>
          </p:cNvPr>
          <p:cNvGrpSpPr/>
          <p:nvPr/>
        </p:nvGrpSpPr>
        <p:grpSpPr>
          <a:xfrm>
            <a:off x="5673079" y="4535566"/>
            <a:ext cx="792089" cy="837650"/>
            <a:chOff x="694611" y="4557194"/>
            <a:chExt cx="792089" cy="837650"/>
          </a:xfrm>
        </p:grpSpPr>
        <p:sp>
          <p:nvSpPr>
            <p:cNvPr id="3" name="화살표: 위쪽 2">
              <a:extLst>
                <a:ext uri="{FF2B5EF4-FFF2-40B4-BE49-F238E27FC236}">
                  <a16:creationId xmlns:a16="http://schemas.microsoft.com/office/drawing/2014/main" id="{B6021A1C-6000-4D73-8CCA-1775A930CD38}"/>
                </a:ext>
              </a:extLst>
            </p:cNvPr>
            <p:cNvSpPr/>
            <p:nvPr/>
          </p:nvSpPr>
          <p:spPr>
            <a:xfrm>
              <a:off x="850029" y="4557194"/>
              <a:ext cx="414739" cy="4221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92CD83-78EC-41AC-AA5C-8E77C5AADEB9}"/>
                </a:ext>
              </a:extLst>
            </p:cNvPr>
            <p:cNvSpPr txBox="1"/>
            <p:nvPr/>
          </p:nvSpPr>
          <p:spPr>
            <a:xfrm>
              <a:off x="694611" y="4979346"/>
              <a:ext cx="79208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First</a:t>
              </a:r>
              <a:endParaRPr lang="ko-KR" altLang="en-US" b="1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7A4D054-1596-475F-AF57-F018A5BB34CC}"/>
              </a:ext>
            </a:extLst>
          </p:cNvPr>
          <p:cNvGrpSpPr/>
          <p:nvPr/>
        </p:nvGrpSpPr>
        <p:grpSpPr>
          <a:xfrm>
            <a:off x="8245264" y="4535566"/>
            <a:ext cx="792089" cy="837650"/>
            <a:chOff x="694611" y="4557194"/>
            <a:chExt cx="792089" cy="837650"/>
          </a:xfrm>
        </p:grpSpPr>
        <p:sp>
          <p:nvSpPr>
            <p:cNvPr id="36" name="화살표: 위쪽 35">
              <a:extLst>
                <a:ext uri="{FF2B5EF4-FFF2-40B4-BE49-F238E27FC236}">
                  <a16:creationId xmlns:a16="http://schemas.microsoft.com/office/drawing/2014/main" id="{A720CCDA-E288-425F-AC64-732C9415827B}"/>
                </a:ext>
              </a:extLst>
            </p:cNvPr>
            <p:cNvSpPr/>
            <p:nvPr/>
          </p:nvSpPr>
          <p:spPr>
            <a:xfrm>
              <a:off x="850029" y="4557194"/>
              <a:ext cx="414739" cy="4221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FE7E5D-99CF-4D8C-9B97-6245F3EA2466}"/>
                </a:ext>
              </a:extLst>
            </p:cNvPr>
            <p:cNvSpPr txBox="1"/>
            <p:nvPr/>
          </p:nvSpPr>
          <p:spPr>
            <a:xfrm>
              <a:off x="694611" y="4979346"/>
              <a:ext cx="79208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Last</a:t>
              </a:r>
              <a:endParaRPr lang="ko-KR" altLang="en-US" b="1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88F164C-54BB-458E-BCBB-923BFA821F79}"/>
              </a:ext>
            </a:extLst>
          </p:cNvPr>
          <p:cNvGrpSpPr/>
          <p:nvPr/>
        </p:nvGrpSpPr>
        <p:grpSpPr>
          <a:xfrm>
            <a:off x="6969224" y="4535566"/>
            <a:ext cx="792089" cy="837650"/>
            <a:chOff x="694611" y="4557194"/>
            <a:chExt cx="792089" cy="837650"/>
          </a:xfrm>
        </p:grpSpPr>
        <p:sp>
          <p:nvSpPr>
            <p:cNvPr id="39" name="화살표: 위쪽 38">
              <a:extLst>
                <a:ext uri="{FF2B5EF4-FFF2-40B4-BE49-F238E27FC236}">
                  <a16:creationId xmlns:a16="http://schemas.microsoft.com/office/drawing/2014/main" id="{D174D053-5A17-4093-A07F-5ED93AF81F6A}"/>
                </a:ext>
              </a:extLst>
            </p:cNvPr>
            <p:cNvSpPr/>
            <p:nvPr/>
          </p:nvSpPr>
          <p:spPr>
            <a:xfrm>
              <a:off x="850029" y="4557194"/>
              <a:ext cx="414739" cy="4221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692E8C-F231-4FD9-BF5F-80209AC5350F}"/>
                </a:ext>
              </a:extLst>
            </p:cNvPr>
            <p:cNvSpPr txBox="1"/>
            <p:nvPr/>
          </p:nvSpPr>
          <p:spPr>
            <a:xfrm>
              <a:off x="694611" y="4979346"/>
              <a:ext cx="79208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Mid</a:t>
              </a:r>
              <a:endParaRPr lang="ko-KR" altLang="en-US" b="1" dirty="0"/>
            </a:p>
          </p:txBody>
        </p:sp>
      </p:grpSp>
      <p:sp>
        <p:nvSpPr>
          <p:cNvPr id="41" name="말풍선: 사각형 40">
            <a:extLst>
              <a:ext uri="{FF2B5EF4-FFF2-40B4-BE49-F238E27FC236}">
                <a16:creationId xmlns:a16="http://schemas.microsoft.com/office/drawing/2014/main" id="{F02E7335-0A0C-40DF-B924-185FB513EC39}"/>
              </a:ext>
            </a:extLst>
          </p:cNvPr>
          <p:cNvSpPr/>
          <p:nvPr/>
        </p:nvSpPr>
        <p:spPr>
          <a:xfrm>
            <a:off x="7458450" y="2032894"/>
            <a:ext cx="766820" cy="290808"/>
          </a:xfrm>
          <a:prstGeom prst="wedgeRectCallout">
            <a:avLst>
              <a:gd name="adj1" fmla="val -35129"/>
              <a:gd name="adj2" fmla="val 729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네</a:t>
            </a:r>
          </a:p>
        </p:txBody>
      </p:sp>
      <p:sp>
        <p:nvSpPr>
          <p:cNvPr id="42" name="말풍선: 사각형 41">
            <a:extLst>
              <a:ext uri="{FF2B5EF4-FFF2-40B4-BE49-F238E27FC236}">
                <a16:creationId xmlns:a16="http://schemas.microsoft.com/office/drawing/2014/main" id="{83C29569-F77A-4D09-8313-7F3874205B2E}"/>
              </a:ext>
            </a:extLst>
          </p:cNvPr>
          <p:cNvSpPr/>
          <p:nvPr/>
        </p:nvSpPr>
        <p:spPr>
          <a:xfrm>
            <a:off x="7551235" y="4437112"/>
            <a:ext cx="1074173" cy="290808"/>
          </a:xfrm>
          <a:prstGeom prst="wedgeRectCallout">
            <a:avLst>
              <a:gd name="adj1" fmla="val -35129"/>
              <a:gd name="adj2" fmla="val 729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성인인가요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5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88504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이분 탐색의 활용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F38D81-26FC-417C-9759-8E0499309656}"/>
              </a:ext>
            </a:extLst>
          </p:cNvPr>
          <p:cNvSpPr txBox="1"/>
          <p:nvPr/>
        </p:nvSpPr>
        <p:spPr>
          <a:xfrm>
            <a:off x="512868" y="908720"/>
            <a:ext cx="80405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파라메트릭</a:t>
            </a:r>
            <a:r>
              <a:rPr lang="ko-KR" altLang="en-US" b="1" dirty="0"/>
              <a:t> </a:t>
            </a:r>
            <a:r>
              <a:rPr lang="ko-KR" altLang="en-US" b="1" dirty="0" err="1"/>
              <a:t>서치</a:t>
            </a:r>
            <a:r>
              <a:rPr lang="en-US" altLang="ko-KR" b="1" dirty="0"/>
              <a:t>(Parametric</a:t>
            </a:r>
            <a:r>
              <a:rPr lang="ko-KR" altLang="en-US" b="1" dirty="0"/>
              <a:t> </a:t>
            </a:r>
            <a:r>
              <a:rPr lang="en-US" altLang="ko-KR" b="1" dirty="0"/>
              <a:t>Search)</a:t>
            </a:r>
          </a:p>
          <a:p>
            <a:r>
              <a:rPr lang="ko-KR" altLang="en-US" dirty="0"/>
              <a:t>주어진 범위 내에서 원하는 값</a:t>
            </a:r>
            <a:r>
              <a:rPr lang="en-US" altLang="ko-KR" dirty="0"/>
              <a:t>(</a:t>
            </a:r>
            <a:r>
              <a:rPr lang="ko-KR" altLang="en-US" dirty="0"/>
              <a:t>또는 조건</a:t>
            </a:r>
            <a:r>
              <a:rPr lang="en-US" altLang="ko-KR" dirty="0"/>
              <a:t>)</a:t>
            </a:r>
            <a:r>
              <a:rPr lang="ko-KR" altLang="en-US" dirty="0"/>
              <a:t>에 가장 일치하는 값을 찾아내는 알고리즘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4D0524B-88D0-47D8-B3EC-C4A251CC3E80}"/>
              </a:ext>
            </a:extLst>
          </p:cNvPr>
          <p:cNvGrpSpPr/>
          <p:nvPr/>
        </p:nvGrpSpPr>
        <p:grpSpPr>
          <a:xfrm>
            <a:off x="77912" y="2192406"/>
            <a:ext cx="9539708" cy="1807110"/>
            <a:chOff x="26436" y="3066223"/>
            <a:chExt cx="9539708" cy="1917628"/>
          </a:xfrm>
        </p:grpSpPr>
        <p:pic>
          <p:nvPicPr>
            <p:cNvPr id="5" name="그래픽 4" descr="남자 윤곽선">
              <a:extLst>
                <a:ext uri="{FF2B5EF4-FFF2-40B4-BE49-F238E27FC236}">
                  <a16:creationId xmlns:a16="http://schemas.microsoft.com/office/drawing/2014/main" id="{E66B8D97-2C9F-4630-89D4-B337899B3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436" y="3066224"/>
              <a:ext cx="2025488" cy="1917627"/>
            </a:xfrm>
            <a:prstGeom prst="rect">
              <a:avLst/>
            </a:prstGeom>
          </p:spPr>
        </p:pic>
        <p:pic>
          <p:nvPicPr>
            <p:cNvPr id="17" name="그래픽 16" descr="남자 윤곽선">
              <a:extLst>
                <a:ext uri="{FF2B5EF4-FFF2-40B4-BE49-F238E27FC236}">
                  <a16:creationId xmlns:a16="http://schemas.microsoft.com/office/drawing/2014/main" id="{B25D23F4-D93F-4D1C-8581-0D492AB25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735" y="3066224"/>
              <a:ext cx="2025488" cy="1917627"/>
            </a:xfrm>
            <a:prstGeom prst="rect">
              <a:avLst/>
            </a:prstGeom>
          </p:spPr>
        </p:pic>
        <p:pic>
          <p:nvPicPr>
            <p:cNvPr id="18" name="그래픽 17" descr="남자 윤곽선">
              <a:extLst>
                <a:ext uri="{FF2B5EF4-FFF2-40B4-BE49-F238E27FC236}">
                  <a16:creationId xmlns:a16="http://schemas.microsoft.com/office/drawing/2014/main" id="{58E158C4-83E2-4F1A-8F5B-BCF936768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38356" y="3066223"/>
              <a:ext cx="2025488" cy="1917627"/>
            </a:xfrm>
            <a:prstGeom prst="rect">
              <a:avLst/>
            </a:prstGeom>
          </p:spPr>
        </p:pic>
        <p:pic>
          <p:nvPicPr>
            <p:cNvPr id="19" name="그래픽 18" descr="남자 윤곽선">
              <a:extLst>
                <a:ext uri="{FF2B5EF4-FFF2-40B4-BE49-F238E27FC236}">
                  <a16:creationId xmlns:a16="http://schemas.microsoft.com/office/drawing/2014/main" id="{6C66CF2F-84BE-45FA-8AAF-C24E8755A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90655" y="3066223"/>
              <a:ext cx="2025488" cy="1917627"/>
            </a:xfrm>
            <a:prstGeom prst="rect">
              <a:avLst/>
            </a:prstGeom>
          </p:spPr>
        </p:pic>
        <p:pic>
          <p:nvPicPr>
            <p:cNvPr id="20" name="그래픽 19" descr="남자 윤곽선">
              <a:extLst>
                <a:ext uri="{FF2B5EF4-FFF2-40B4-BE49-F238E27FC236}">
                  <a16:creationId xmlns:a16="http://schemas.microsoft.com/office/drawing/2014/main" id="{4F3D15C4-7F8C-4973-8ACC-376421F4E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72665" y="3066223"/>
              <a:ext cx="2025488" cy="1917627"/>
            </a:xfrm>
            <a:prstGeom prst="rect">
              <a:avLst/>
            </a:prstGeom>
          </p:spPr>
        </p:pic>
        <p:pic>
          <p:nvPicPr>
            <p:cNvPr id="21" name="그래픽 20" descr="남자 윤곽선">
              <a:extLst>
                <a:ext uri="{FF2B5EF4-FFF2-40B4-BE49-F238E27FC236}">
                  <a16:creationId xmlns:a16="http://schemas.microsoft.com/office/drawing/2014/main" id="{88A45275-C498-4B84-9506-221E3AA85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24964" y="3066223"/>
              <a:ext cx="2025488" cy="1917627"/>
            </a:xfrm>
            <a:prstGeom prst="rect">
              <a:avLst/>
            </a:prstGeom>
          </p:spPr>
        </p:pic>
        <p:pic>
          <p:nvPicPr>
            <p:cNvPr id="26" name="그래픽 25" descr="남자 윤곽선">
              <a:extLst>
                <a:ext uri="{FF2B5EF4-FFF2-40B4-BE49-F238E27FC236}">
                  <a16:creationId xmlns:a16="http://schemas.microsoft.com/office/drawing/2014/main" id="{736921A2-3BA9-444C-9A7D-C0DEC634D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40656" y="3066223"/>
              <a:ext cx="2025488" cy="191762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874C650-63C0-49D8-8A80-86F8DFC4D3C7}"/>
              </a:ext>
            </a:extLst>
          </p:cNvPr>
          <p:cNvSpPr txBox="1"/>
          <p:nvPr/>
        </p:nvSpPr>
        <p:spPr>
          <a:xfrm>
            <a:off x="512868" y="1882126"/>
            <a:ext cx="62783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가장 어린 성인을 찾는 문제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67DA34-C580-46AB-B033-5EACD5036F55}"/>
              </a:ext>
            </a:extLst>
          </p:cNvPr>
          <p:cNvCxnSpPr>
            <a:cxnSpLocks/>
          </p:cNvCxnSpPr>
          <p:nvPr/>
        </p:nvCxnSpPr>
        <p:spPr>
          <a:xfrm>
            <a:off x="604506" y="4365104"/>
            <a:ext cx="85249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080D69C-9854-4939-A2A9-DFE082D1AAFA}"/>
              </a:ext>
            </a:extLst>
          </p:cNvPr>
          <p:cNvCxnSpPr/>
          <p:nvPr/>
        </p:nvCxnSpPr>
        <p:spPr>
          <a:xfrm>
            <a:off x="601138" y="4002289"/>
            <a:ext cx="0" cy="7256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AB3F0A1-5235-453E-BBA8-237514AA9BD0}"/>
              </a:ext>
            </a:extLst>
          </p:cNvPr>
          <p:cNvCxnSpPr/>
          <p:nvPr/>
        </p:nvCxnSpPr>
        <p:spPr>
          <a:xfrm>
            <a:off x="9129464" y="4002289"/>
            <a:ext cx="0" cy="7256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F914DB3-775C-4793-B9D2-8CA6211DD274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5538750" y="4346011"/>
            <a:ext cx="3592430" cy="23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691369CA-0C1A-4CC9-8930-511C299240D0}"/>
              </a:ext>
            </a:extLst>
          </p:cNvPr>
          <p:cNvSpPr/>
          <p:nvPr/>
        </p:nvSpPr>
        <p:spPr>
          <a:xfrm>
            <a:off x="5379954" y="4294754"/>
            <a:ext cx="158796" cy="1495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88F164C-54BB-458E-BCBB-923BFA821F79}"/>
              </a:ext>
            </a:extLst>
          </p:cNvPr>
          <p:cNvGrpSpPr/>
          <p:nvPr/>
        </p:nvGrpSpPr>
        <p:grpSpPr>
          <a:xfrm>
            <a:off x="5684259" y="4535566"/>
            <a:ext cx="792089" cy="837650"/>
            <a:chOff x="694611" y="4557194"/>
            <a:chExt cx="792089" cy="837650"/>
          </a:xfrm>
        </p:grpSpPr>
        <p:sp>
          <p:nvSpPr>
            <p:cNvPr id="39" name="화살표: 위쪽 38">
              <a:extLst>
                <a:ext uri="{FF2B5EF4-FFF2-40B4-BE49-F238E27FC236}">
                  <a16:creationId xmlns:a16="http://schemas.microsoft.com/office/drawing/2014/main" id="{D174D053-5A17-4093-A07F-5ED93AF81F6A}"/>
                </a:ext>
              </a:extLst>
            </p:cNvPr>
            <p:cNvSpPr/>
            <p:nvPr/>
          </p:nvSpPr>
          <p:spPr>
            <a:xfrm>
              <a:off x="850029" y="4557194"/>
              <a:ext cx="414739" cy="4221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692E8C-F231-4FD9-BF5F-80209AC5350F}"/>
                </a:ext>
              </a:extLst>
            </p:cNvPr>
            <p:cNvSpPr txBox="1"/>
            <p:nvPr/>
          </p:nvSpPr>
          <p:spPr>
            <a:xfrm>
              <a:off x="694611" y="4979346"/>
              <a:ext cx="79208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Mid</a:t>
              </a:r>
              <a:endParaRPr lang="ko-KR" altLang="en-US" b="1" dirty="0"/>
            </a:p>
          </p:txBody>
        </p:sp>
      </p:grpSp>
      <p:sp>
        <p:nvSpPr>
          <p:cNvPr id="41" name="말풍선: 사각형 40">
            <a:extLst>
              <a:ext uri="{FF2B5EF4-FFF2-40B4-BE49-F238E27FC236}">
                <a16:creationId xmlns:a16="http://schemas.microsoft.com/office/drawing/2014/main" id="{F02E7335-0A0C-40DF-B924-185FB513EC39}"/>
              </a:ext>
            </a:extLst>
          </p:cNvPr>
          <p:cNvSpPr/>
          <p:nvPr/>
        </p:nvSpPr>
        <p:spPr>
          <a:xfrm>
            <a:off x="6166893" y="1962605"/>
            <a:ext cx="766820" cy="290808"/>
          </a:xfrm>
          <a:prstGeom prst="wedgeRectCallout">
            <a:avLst>
              <a:gd name="adj1" fmla="val -35129"/>
              <a:gd name="adj2" fmla="val 729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네</a:t>
            </a:r>
          </a:p>
        </p:txBody>
      </p:sp>
      <p:sp>
        <p:nvSpPr>
          <p:cNvPr id="42" name="말풍선: 사각형 41">
            <a:extLst>
              <a:ext uri="{FF2B5EF4-FFF2-40B4-BE49-F238E27FC236}">
                <a16:creationId xmlns:a16="http://schemas.microsoft.com/office/drawing/2014/main" id="{83C29569-F77A-4D09-8313-7F3874205B2E}"/>
              </a:ext>
            </a:extLst>
          </p:cNvPr>
          <p:cNvSpPr/>
          <p:nvPr/>
        </p:nvSpPr>
        <p:spPr>
          <a:xfrm>
            <a:off x="6311642" y="4437109"/>
            <a:ext cx="1074173" cy="290808"/>
          </a:xfrm>
          <a:prstGeom prst="wedgeRectCallout">
            <a:avLst>
              <a:gd name="adj1" fmla="val -35129"/>
              <a:gd name="adj2" fmla="val 729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성인인가요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7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이분 탐색의 활용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F38D81-26FC-417C-9759-8E0499309656}"/>
              </a:ext>
            </a:extLst>
          </p:cNvPr>
          <p:cNvSpPr txBox="1"/>
          <p:nvPr/>
        </p:nvSpPr>
        <p:spPr>
          <a:xfrm>
            <a:off x="512868" y="908720"/>
            <a:ext cx="80405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파라메트릭</a:t>
            </a:r>
            <a:r>
              <a:rPr lang="ko-KR" altLang="en-US" b="1" dirty="0"/>
              <a:t> </a:t>
            </a:r>
            <a:r>
              <a:rPr lang="ko-KR" altLang="en-US" b="1" dirty="0" err="1"/>
              <a:t>서치</a:t>
            </a:r>
            <a:r>
              <a:rPr lang="en-US" altLang="ko-KR" b="1" dirty="0"/>
              <a:t>(Parametric</a:t>
            </a:r>
            <a:r>
              <a:rPr lang="ko-KR" altLang="en-US" b="1" dirty="0"/>
              <a:t> </a:t>
            </a:r>
            <a:r>
              <a:rPr lang="en-US" altLang="ko-KR" b="1" dirty="0"/>
              <a:t>Search)</a:t>
            </a:r>
          </a:p>
          <a:p>
            <a:r>
              <a:rPr lang="ko-KR" altLang="en-US" dirty="0"/>
              <a:t>주어진 범위 내에서 원하는 값</a:t>
            </a:r>
            <a:r>
              <a:rPr lang="en-US" altLang="ko-KR" dirty="0"/>
              <a:t>(</a:t>
            </a:r>
            <a:r>
              <a:rPr lang="ko-KR" altLang="en-US" dirty="0"/>
              <a:t>또는 조건</a:t>
            </a:r>
            <a:r>
              <a:rPr lang="en-US" altLang="ko-KR" dirty="0"/>
              <a:t>)</a:t>
            </a:r>
            <a:r>
              <a:rPr lang="ko-KR" altLang="en-US" dirty="0"/>
              <a:t>에 가장 일치하는 값을 찾아내는 알고리즘</a:t>
            </a:r>
            <a:endParaRPr lang="en-US" altLang="ko-KR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846BE77-204E-47D6-ACED-9082B091A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0" y="1970549"/>
            <a:ext cx="5006774" cy="42370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CA3CD8-D8CC-4348-80A6-5EDA9A0C576F}"/>
              </a:ext>
            </a:extLst>
          </p:cNvPr>
          <p:cNvSpPr txBox="1"/>
          <p:nvPr/>
        </p:nvSpPr>
        <p:spPr>
          <a:xfrm>
            <a:off x="5743319" y="5850823"/>
            <a:ext cx="174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/>
              <a:t>&gt;&gt;&gt;6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1719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1457" y="2780928"/>
            <a:ext cx="1903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448944" y="6237312"/>
            <a:ext cx="1800200" cy="432047"/>
            <a:chOff x="8041724" y="3284985"/>
            <a:chExt cx="1800200" cy="432047"/>
          </a:xfrm>
        </p:grpSpPr>
        <p:sp>
          <p:nvSpPr>
            <p:cNvPr id="5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이성민</a:t>
              </a: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이주현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88504" y="240233"/>
            <a:ext cx="1676226" cy="668487"/>
            <a:chOff x="388834" y="260648"/>
            <a:chExt cx="1676226" cy="668487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260648"/>
              <a:ext cx="1035774" cy="6684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5"/>
            <a:ext cx="4594112" cy="17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60510" y="1563473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이분 탐색 이론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60512" y="2723892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이분 탐색 활용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87" y="2492896"/>
            <a:ext cx="1504950" cy="349567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15EEE54-F5EB-4B04-8F8F-8A977258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21" name="제목 5">
            <a:extLst>
              <a:ext uri="{FF2B5EF4-FFF2-40B4-BE49-F238E27FC236}">
                <a16:creationId xmlns:a16="http://schemas.microsoft.com/office/drawing/2014/main" id="{5D50FAD4-1504-4210-BA97-6926B049BA0F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제목 5">
            <a:extLst>
              <a:ext uri="{FF2B5EF4-FFF2-40B4-BE49-F238E27FC236}">
                <a16:creationId xmlns:a16="http://schemas.microsoft.com/office/drawing/2014/main" id="{37AC3A4C-8C70-4EA1-ADA2-BB7567404AF1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54105" y="2134311"/>
            <a:ext cx="7037119" cy="217870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8000" b="1" spc="-10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이분 탐색 이론</a:t>
            </a:r>
            <a:endParaRPr lang="en-US" altLang="ko-KR" sz="8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6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이분 탐색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8AF346-F268-49DE-8AD8-67883F32970F}"/>
              </a:ext>
            </a:extLst>
          </p:cNvPr>
          <p:cNvSpPr txBox="1"/>
          <p:nvPr/>
        </p:nvSpPr>
        <p:spPr>
          <a:xfrm>
            <a:off x="634826" y="1205450"/>
            <a:ext cx="8422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바른고딕" panose="020B0603020101020101"/>
              </a:rPr>
              <a:t>정렬된 리스트에서 특정한 값을 찾는 알고리즘</a:t>
            </a:r>
            <a:endParaRPr lang="en-US" altLang="ko-KR" dirty="0">
              <a:ea typeface="나눔바른고딕" panose="020B0603020101020101"/>
            </a:endParaRPr>
          </a:p>
          <a:p>
            <a:r>
              <a:rPr lang="ko-KR" altLang="en-US" dirty="0">
                <a:ea typeface="나눔바른고딕" panose="020B0603020101020101"/>
              </a:rPr>
              <a:t>처음에 배열 또는 리스트의 </a:t>
            </a:r>
            <a:r>
              <a:rPr lang="ko-KR" altLang="en-US" dirty="0" err="1">
                <a:ea typeface="나눔바른고딕" panose="020B0603020101020101"/>
              </a:rPr>
              <a:t>중간값을</a:t>
            </a:r>
            <a:r>
              <a:rPr lang="ko-KR" altLang="en-US" dirty="0">
                <a:ea typeface="나눔바른고딕" panose="020B0603020101020101"/>
              </a:rPr>
              <a:t> 선택하여</a:t>
            </a:r>
            <a:r>
              <a:rPr lang="en-US" altLang="ko-KR" dirty="0">
                <a:ea typeface="나눔바른고딕" panose="020B0603020101020101"/>
              </a:rPr>
              <a:t>, </a:t>
            </a:r>
            <a:r>
              <a:rPr lang="ko-KR" altLang="en-US" dirty="0">
                <a:ea typeface="나눔바른고딕" panose="020B0603020101020101"/>
              </a:rPr>
              <a:t>그 값을 찾고자 하는 값과 비교하여 일치하거나 크고 작음을 비교하는 방식</a:t>
            </a:r>
            <a:endParaRPr lang="en-US" altLang="ko-KR" dirty="0">
              <a:ea typeface="나눔바른고딕" panose="020B0603020101020101"/>
            </a:endParaRPr>
          </a:p>
          <a:p>
            <a:r>
              <a:rPr lang="ko-KR" altLang="en-US" dirty="0">
                <a:ea typeface="나눔바른고딕" panose="020B0603020101020101"/>
              </a:rPr>
              <a:t>처음 선택한 중앙값이 만약 찾는 값보다 크면 그 값은 새로운 </a:t>
            </a:r>
            <a:r>
              <a:rPr lang="ko-KR" altLang="en-US" dirty="0" err="1">
                <a:ea typeface="나눔바른고딕" panose="020B0603020101020101"/>
              </a:rPr>
              <a:t>최고값이</a:t>
            </a:r>
            <a:r>
              <a:rPr lang="ko-KR" altLang="en-US" dirty="0">
                <a:ea typeface="나눔바른고딕" panose="020B0603020101020101"/>
              </a:rPr>
              <a:t> 되며</a:t>
            </a:r>
            <a:r>
              <a:rPr lang="en-US" altLang="ko-KR" dirty="0">
                <a:ea typeface="나눔바른고딕" panose="020B0603020101020101"/>
              </a:rPr>
              <a:t>, </a:t>
            </a:r>
            <a:r>
              <a:rPr lang="ko-KR" altLang="en-US" dirty="0">
                <a:ea typeface="나눔바른고딕" panose="020B0603020101020101"/>
              </a:rPr>
              <a:t>작으면 그 값은 새로운 </a:t>
            </a:r>
            <a:r>
              <a:rPr lang="ko-KR" altLang="en-US" dirty="0" err="1">
                <a:ea typeface="나눔바른고딕" panose="020B0603020101020101"/>
              </a:rPr>
              <a:t>최하값으로</a:t>
            </a:r>
            <a:r>
              <a:rPr lang="ko-KR" altLang="en-US" dirty="0">
                <a:ea typeface="나눔바른고딕" panose="020B0603020101020101"/>
              </a:rPr>
              <a:t> 설정</a:t>
            </a:r>
            <a:r>
              <a:rPr lang="en-US" altLang="ko-KR" dirty="0">
                <a:ea typeface="나눔바른고딕" panose="020B0603020101020101"/>
              </a:rPr>
              <a:t> </a:t>
            </a:r>
          </a:p>
          <a:p>
            <a:r>
              <a:rPr lang="ko-KR" altLang="en-US" dirty="0">
                <a:ea typeface="나눔바른고딕" panose="020B0603020101020101"/>
              </a:rPr>
              <a:t>이진 탐색은 분할 정복</a:t>
            </a:r>
            <a:r>
              <a:rPr lang="en-US" altLang="ko-KR" dirty="0">
                <a:ea typeface="나눔바른고딕" panose="020B0603020101020101"/>
              </a:rPr>
              <a:t>(Divide and conquer)</a:t>
            </a:r>
            <a:r>
              <a:rPr lang="ko-KR" altLang="en-US" dirty="0">
                <a:ea typeface="나눔바른고딕" panose="020B0603020101020101"/>
              </a:rPr>
              <a:t>을 잘 활용한 예</a:t>
            </a:r>
          </a:p>
        </p:txBody>
      </p:sp>
    </p:spTree>
    <p:extLst>
      <p:ext uri="{BB962C8B-B14F-4D97-AF65-F5344CB8AC3E}">
        <p14:creationId xmlns:p14="http://schemas.microsoft.com/office/powerpoint/2010/main" val="8892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이분 탐색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82C06-187F-423D-A8CE-E1435C031E68}"/>
              </a:ext>
            </a:extLst>
          </p:cNvPr>
          <p:cNvSpPr txBox="1"/>
          <p:nvPr/>
        </p:nvSpPr>
        <p:spPr>
          <a:xfrm rot="20132542">
            <a:off x="141539" y="1625466"/>
            <a:ext cx="5968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바른고딕" panose="020B0603020101020101"/>
              </a:rPr>
              <a:t>divide and conquer algorithms</a:t>
            </a:r>
          </a:p>
          <a:p>
            <a:r>
              <a:rPr lang="ko-KR" altLang="en-US" dirty="0">
                <a:ea typeface="나눔바른고딕" panose="020B0603020101020101"/>
              </a:rPr>
              <a:t>분할 정복 알고리즘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8A3F6-AD77-47B7-B0CA-4CA7AACA7AA9}"/>
              </a:ext>
            </a:extLst>
          </p:cNvPr>
          <p:cNvSpPr txBox="1"/>
          <p:nvPr/>
        </p:nvSpPr>
        <p:spPr>
          <a:xfrm rot="240356">
            <a:off x="3598423" y="3221250"/>
            <a:ext cx="59686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미리 정렬이 되어 있어야 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대게 오름차순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72043A-BE7E-4926-9C16-ECC5AD174C82}"/>
              </a:ext>
            </a:extLst>
          </p:cNvPr>
          <p:cNvSpPr txBox="1"/>
          <p:nvPr/>
        </p:nvSpPr>
        <p:spPr>
          <a:xfrm rot="21327420">
            <a:off x="1697407" y="3998602"/>
            <a:ext cx="59686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바른고딕" panose="020B0603020101020101"/>
              </a:rPr>
              <a:t>O(</a:t>
            </a:r>
            <a:r>
              <a:rPr lang="en-US" altLang="ko-KR" dirty="0" err="1">
                <a:ea typeface="나눔바른고딕" panose="020B0603020101020101"/>
              </a:rPr>
              <a:t>logn</a:t>
            </a:r>
            <a:r>
              <a:rPr lang="en-US" altLang="ko-KR" dirty="0">
                <a:ea typeface="나눔바른고딕" panose="020B0603020101020101"/>
              </a:rPr>
              <a:t>)</a:t>
            </a: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344CD6F-96E1-404A-A6AF-7068A8376A69}"/>
              </a:ext>
            </a:extLst>
          </p:cNvPr>
          <p:cNvSpPr/>
          <p:nvPr/>
        </p:nvSpPr>
        <p:spPr>
          <a:xfrm rot="20171389">
            <a:off x="-78455" y="1977043"/>
            <a:ext cx="4554917" cy="9596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7A8253-0151-46A7-A77F-2BA821768C58}"/>
              </a:ext>
            </a:extLst>
          </p:cNvPr>
          <p:cNvSpPr txBox="1"/>
          <p:nvPr/>
        </p:nvSpPr>
        <p:spPr>
          <a:xfrm rot="21327420">
            <a:off x="5614825" y="1932492"/>
            <a:ext cx="17192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ea typeface="나눔바른고딕" panose="020B0603020101020101"/>
              </a:rPr>
              <a:t>업다운</a:t>
            </a:r>
            <a:r>
              <a:rPr lang="ko-KR" altLang="en-US" dirty="0">
                <a:ea typeface="나눔바른고딕" panose="020B0603020101020101"/>
              </a:rPr>
              <a:t> 게임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551559-703B-4D3F-8333-CBF010298433}"/>
              </a:ext>
            </a:extLst>
          </p:cNvPr>
          <p:cNvSpPr txBox="1"/>
          <p:nvPr/>
        </p:nvSpPr>
        <p:spPr>
          <a:xfrm rot="844905">
            <a:off x="3376045" y="4564998"/>
            <a:ext cx="59686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중간값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최하값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최고값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5894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분할 정복 알고리즘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4B4D48-6C9E-4962-8C72-9948743EB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26" y="3066738"/>
            <a:ext cx="4567440" cy="17889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0A38C3-0C96-4F24-925F-4BF04DACE730}"/>
              </a:ext>
            </a:extLst>
          </p:cNvPr>
          <p:cNvSpPr txBox="1"/>
          <p:nvPr/>
        </p:nvSpPr>
        <p:spPr>
          <a:xfrm>
            <a:off x="634826" y="1205450"/>
            <a:ext cx="71984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바른고딕" panose="020B0603020101020101"/>
              </a:rPr>
              <a:t>분할 정복 알고리즘</a:t>
            </a:r>
            <a:r>
              <a:rPr lang="en-US" altLang="ko-KR" dirty="0">
                <a:ea typeface="나눔바른고딕" panose="020B0603020101020101"/>
              </a:rPr>
              <a:t>(Divide and conquer algorithm)</a:t>
            </a:r>
            <a:r>
              <a:rPr lang="ko-KR" altLang="en-US" dirty="0">
                <a:ea typeface="나눔바른고딕" panose="020B0603020101020101"/>
              </a:rPr>
              <a:t>은 그대로 해결할 수 없는 문제를 작은 문제로 분할하여 문제를 해결하는 방법이나 알고리즘</a:t>
            </a:r>
            <a:endParaRPr lang="en-US" altLang="ko-KR" dirty="0">
              <a:ea typeface="나눔바른고딕" panose="020B0603020101020101"/>
            </a:endParaRPr>
          </a:p>
          <a:p>
            <a:r>
              <a:rPr lang="ko-KR" altLang="en-US" dirty="0">
                <a:ea typeface="나눔바른고딕" panose="020B0603020101020101"/>
              </a:rPr>
              <a:t>재귀를 이용</a:t>
            </a:r>
          </a:p>
        </p:txBody>
      </p:sp>
    </p:spTree>
    <p:extLst>
      <p:ext uri="{BB962C8B-B14F-4D97-AF65-F5344CB8AC3E}">
        <p14:creationId xmlns:p14="http://schemas.microsoft.com/office/powerpoint/2010/main" val="235009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이분 탐색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8A3F6-AD77-47B7-B0CA-4CA7AACA7AA9}"/>
              </a:ext>
            </a:extLst>
          </p:cNvPr>
          <p:cNvSpPr txBox="1"/>
          <p:nvPr/>
        </p:nvSpPr>
        <p:spPr>
          <a:xfrm rot="240356">
            <a:off x="3598423" y="3059667"/>
            <a:ext cx="5968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미리 정렬이 되어 있어야 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대게 오름차순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  <a:ea typeface="나눔바른고딕" panose="020B0603020101020101"/>
              </a:rPr>
              <a:t>     -&gt;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  <a:ea typeface="나눔바른고딕" panose="020B0603020101020101"/>
              </a:rPr>
              <a:t>연결리스트에서는 복잡함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  <a:ea typeface="나눔바른고딕" panose="020B0603020101020101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  <a:ea typeface="나눔바른고딕" panose="020B0603020101020101"/>
              </a:rPr>
              <a:t>비추천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  <a:ea typeface="나눔바른고딕" panose="020B0603020101020101"/>
              </a:rPr>
              <a:t>)</a:t>
            </a: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72043A-BE7E-4926-9C16-ECC5AD174C82}"/>
              </a:ext>
            </a:extLst>
          </p:cNvPr>
          <p:cNvSpPr txBox="1"/>
          <p:nvPr/>
        </p:nvSpPr>
        <p:spPr>
          <a:xfrm rot="21327420">
            <a:off x="1697407" y="3998602"/>
            <a:ext cx="59686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바른고딕" panose="020B0603020101020101"/>
              </a:rPr>
              <a:t>O(</a:t>
            </a:r>
            <a:r>
              <a:rPr lang="en-US" altLang="ko-KR" dirty="0" err="1">
                <a:ea typeface="나눔바른고딕" panose="020B0603020101020101"/>
              </a:rPr>
              <a:t>logn</a:t>
            </a:r>
            <a:r>
              <a:rPr lang="en-US" altLang="ko-KR" dirty="0">
                <a:ea typeface="나눔바른고딕" panose="020B0603020101020101"/>
              </a:rPr>
              <a:t>)</a:t>
            </a: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7A8253-0151-46A7-A77F-2BA821768C58}"/>
              </a:ext>
            </a:extLst>
          </p:cNvPr>
          <p:cNvSpPr txBox="1"/>
          <p:nvPr/>
        </p:nvSpPr>
        <p:spPr>
          <a:xfrm rot="21327420">
            <a:off x="5614825" y="1932492"/>
            <a:ext cx="17192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ea typeface="나눔바른고딕" panose="020B0603020101020101"/>
              </a:rPr>
              <a:t>업다운</a:t>
            </a:r>
            <a:r>
              <a:rPr lang="ko-KR" altLang="en-US" dirty="0">
                <a:ea typeface="나눔바른고딕" panose="020B0603020101020101"/>
              </a:rPr>
              <a:t> 게임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551559-703B-4D3F-8333-CBF010298433}"/>
              </a:ext>
            </a:extLst>
          </p:cNvPr>
          <p:cNvSpPr txBox="1"/>
          <p:nvPr/>
        </p:nvSpPr>
        <p:spPr>
          <a:xfrm rot="844905">
            <a:off x="3376045" y="4564998"/>
            <a:ext cx="59686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중간값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최하값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최고값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4379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이분 탐색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026" name="Picture 2" descr="5-18-1">
            <a:extLst>
              <a:ext uri="{FF2B5EF4-FFF2-40B4-BE49-F238E27FC236}">
                <a16:creationId xmlns:a16="http://schemas.microsoft.com/office/drawing/2014/main" id="{9DA9CD82-F7FD-4827-BD12-C2A3404BB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744" y="873460"/>
            <a:ext cx="3192066" cy="536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이분 탐색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04DA3C9-F093-4558-A78D-FEAE4140E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919288"/>
            <a:ext cx="76962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52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453</Words>
  <Application>Microsoft Office PowerPoint</Application>
  <PresentationFormat>A4 용지(210x297mm)</PresentationFormat>
  <Paragraphs>121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Noto Sans Korean Bold</vt:lpstr>
      <vt:lpstr>Noto Sans Korean Medium</vt:lpstr>
      <vt:lpstr>나눔바른고딕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이성민</cp:lastModifiedBy>
  <cp:revision>83</cp:revision>
  <dcterms:created xsi:type="dcterms:W3CDTF">2014-08-30T22:01:36Z</dcterms:created>
  <dcterms:modified xsi:type="dcterms:W3CDTF">2021-04-27T09:40:33Z</dcterms:modified>
</cp:coreProperties>
</file>