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6" r:id="rId4"/>
    <p:sldId id="268" r:id="rId5"/>
    <p:sldId id="308" r:id="rId6"/>
    <p:sldId id="310" r:id="rId7"/>
    <p:sldId id="309" r:id="rId8"/>
    <p:sldId id="293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67" r:id="rId18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786" y="1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2021-05-26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254168" y="2594665"/>
            <a:ext cx="3600400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다이나믹 프로그래밍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4"/>
            <a:ext cx="4405776" cy="878757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0648"/>
            <a:ext cx="904864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피보나치 함수 풀이 </a:t>
            </a:r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백준 </a:t>
            </a:r>
            <a:r>
              <a:rPr lang="en-US" altLang="ko-KR" b="1" dirty="0">
                <a:solidFill>
                  <a:srgbClr val="00B050"/>
                </a:solidFill>
              </a:rPr>
              <a:t>1003</a:t>
            </a:r>
            <a:r>
              <a:rPr lang="ko-KR" altLang="en-US" b="1" dirty="0">
                <a:solidFill>
                  <a:srgbClr val="00B050"/>
                </a:solidFill>
              </a:rPr>
              <a:t>번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12D8D-B599-44F7-AB35-966AD70D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8" y="980728"/>
            <a:ext cx="5977807" cy="2160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7A754D-A685-4670-8D24-1B3236CF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0" y="3467848"/>
            <a:ext cx="3905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0648"/>
            <a:ext cx="904864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피보나치 함수 풀이 </a:t>
            </a:r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백준 </a:t>
            </a:r>
            <a:r>
              <a:rPr lang="en-US" altLang="ko-KR" b="1" dirty="0">
                <a:solidFill>
                  <a:srgbClr val="00B050"/>
                </a:solidFill>
              </a:rPr>
              <a:t>1003</a:t>
            </a:r>
            <a:r>
              <a:rPr lang="ko-KR" altLang="en-US" b="1" dirty="0">
                <a:solidFill>
                  <a:srgbClr val="00B050"/>
                </a:solidFill>
              </a:rPr>
              <a:t>번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EDE73-941B-4999-8C2E-E520B119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76" y="3751106"/>
            <a:ext cx="8514644" cy="2121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578958-649C-4F74-B52C-3C96FBFA9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40" y="864508"/>
            <a:ext cx="3487454" cy="2494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30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0648"/>
            <a:ext cx="904864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피보나치 함수 풀이 </a:t>
            </a:r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백준 </a:t>
            </a:r>
            <a:r>
              <a:rPr lang="en-US" altLang="ko-KR" b="1" dirty="0">
                <a:solidFill>
                  <a:srgbClr val="00B050"/>
                </a:solidFill>
              </a:rPr>
              <a:t>1003</a:t>
            </a:r>
            <a:r>
              <a:rPr lang="ko-KR" altLang="en-US" b="1" dirty="0">
                <a:solidFill>
                  <a:srgbClr val="00B050"/>
                </a:solidFill>
              </a:rPr>
              <a:t>번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3CB10-6F0C-4975-AEE9-614548A5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94" y="903945"/>
            <a:ext cx="5112568" cy="52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0648"/>
            <a:ext cx="904864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다리놓기 풀이 </a:t>
            </a:r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백준 </a:t>
            </a:r>
            <a:r>
              <a:rPr lang="en-US" altLang="ko-KR" b="1" dirty="0">
                <a:solidFill>
                  <a:srgbClr val="00B050"/>
                </a:solidFill>
              </a:rPr>
              <a:t>1010</a:t>
            </a:r>
            <a:r>
              <a:rPr lang="ko-KR" altLang="en-US" b="1" dirty="0">
                <a:solidFill>
                  <a:srgbClr val="00B050"/>
                </a:solidFill>
              </a:rPr>
              <a:t>번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E2DE91-0BE2-40D9-8112-272919446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8" y="896642"/>
            <a:ext cx="8121352" cy="5243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36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0648"/>
            <a:ext cx="904864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다리놓기 풀이 </a:t>
            </a:r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백준 </a:t>
            </a:r>
            <a:r>
              <a:rPr lang="en-US" altLang="ko-KR" b="1" dirty="0">
                <a:solidFill>
                  <a:srgbClr val="00B050"/>
                </a:solidFill>
              </a:rPr>
              <a:t>1010</a:t>
            </a:r>
            <a:r>
              <a:rPr lang="ko-KR" altLang="en-US" b="1" dirty="0">
                <a:solidFill>
                  <a:srgbClr val="00B050"/>
                </a:solidFill>
              </a:rPr>
              <a:t>번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215EAE-B29B-495B-8145-C618F1BA9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4" y="1279512"/>
            <a:ext cx="9102725" cy="4298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719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0648"/>
            <a:ext cx="904864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다리놓기 풀이 </a:t>
            </a:r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백준 </a:t>
            </a:r>
            <a:r>
              <a:rPr lang="en-US" altLang="ko-KR" b="1" dirty="0">
                <a:solidFill>
                  <a:srgbClr val="00B050"/>
                </a:solidFill>
              </a:rPr>
              <a:t>1010</a:t>
            </a:r>
            <a:r>
              <a:rPr lang="ko-KR" altLang="en-US" b="1" dirty="0">
                <a:solidFill>
                  <a:srgbClr val="00B050"/>
                </a:solidFill>
              </a:rPr>
              <a:t>번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33DA78-9552-4AB9-B62C-63BE8A98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1" y="1052736"/>
            <a:ext cx="4437623" cy="2788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37281F-D4C8-4F56-A4F0-6DC06420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352" y="1071760"/>
            <a:ext cx="4154015" cy="4394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9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0648"/>
            <a:ext cx="904864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다리놓기 풀이 </a:t>
            </a:r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백준 </a:t>
            </a:r>
            <a:r>
              <a:rPr lang="en-US" altLang="ko-KR" b="1" dirty="0">
                <a:solidFill>
                  <a:srgbClr val="00B050"/>
                </a:solidFill>
              </a:rPr>
              <a:t>1010</a:t>
            </a:r>
            <a:r>
              <a:rPr lang="ko-KR" altLang="en-US" b="1" dirty="0">
                <a:solidFill>
                  <a:srgbClr val="00B050"/>
                </a:solidFill>
              </a:rPr>
              <a:t>번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738264-4BE0-4E8D-AF35-96438C25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3" y="1268760"/>
            <a:ext cx="5544616" cy="621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33B9A8-7C49-409E-B474-9A0B0A897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24" y="887687"/>
            <a:ext cx="3096344" cy="5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2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104342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유의진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0510" y="2270792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이론편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0512" y="3431211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실습편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00789" y="1844824"/>
            <a:ext cx="3304378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이론편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211" y="86747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동적 프로그래밍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Dynamic Programming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656C5-7224-40FB-B421-EB7E12C4E157}"/>
              </a:ext>
            </a:extLst>
          </p:cNvPr>
          <p:cNvSpPr txBox="1"/>
          <p:nvPr/>
        </p:nvSpPr>
        <p:spPr>
          <a:xfrm>
            <a:off x="939746" y="1759860"/>
            <a:ext cx="5736430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작은 문제가 중복으로 일어날 때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같은 문제는 구할 때마다 정답이 같을 때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DD813-F0FF-4854-BA64-04C4E1757810}"/>
              </a:ext>
            </a:extLst>
          </p:cNvPr>
          <p:cNvSpPr txBox="1"/>
          <p:nvPr/>
        </p:nvSpPr>
        <p:spPr>
          <a:xfrm>
            <a:off x="1533597" y="3112315"/>
            <a:ext cx="7205448" cy="86238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중복으로 일어나는 작은 문제 </a:t>
            </a: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8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번만 </a:t>
            </a:r>
            <a:r>
              <a:rPr lang="ko-KR" altLang="en-US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풀어야 함</a:t>
            </a:r>
            <a:r>
              <a:rPr lang="en-US" altLang="ko-KR" sz="28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A3C3E-7A6E-4D8F-A377-B90362DD7ED5}"/>
              </a:ext>
            </a:extLst>
          </p:cNvPr>
          <p:cNvSpPr txBox="1"/>
          <p:nvPr/>
        </p:nvSpPr>
        <p:spPr>
          <a:xfrm>
            <a:off x="2288704" y="3950409"/>
            <a:ext cx="60486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계산하지 않고 저장해서 사용 </a:t>
            </a:r>
            <a:r>
              <a:rPr lang="en-US" altLang="ko-KR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메모이제이션</a:t>
            </a:r>
            <a:r>
              <a:rPr lang="en-US" altLang="ko-KR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211" y="86747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수열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26" name="Picture 2" descr="알고리즘 - Dynamic Programming(동적프로그래밍)이란?">
            <a:extLst>
              <a:ext uri="{FF2B5EF4-FFF2-40B4-BE49-F238E27FC236}">
                <a16:creationId xmlns:a16="http://schemas.microsoft.com/office/drawing/2014/main" id="{4E97C3A4-70A1-4070-94FB-F2A19596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88" y="1699679"/>
            <a:ext cx="4032217" cy="28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C7E202D-1B2B-4571-9C88-D761F4450CDD}"/>
              </a:ext>
            </a:extLst>
          </p:cNvPr>
          <p:cNvSpPr/>
          <p:nvPr/>
        </p:nvSpPr>
        <p:spPr>
          <a:xfrm>
            <a:off x="3440832" y="2363456"/>
            <a:ext cx="576064" cy="3157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CFCFD7-D0A3-4CEC-B237-DBC37D23B874}"/>
              </a:ext>
            </a:extLst>
          </p:cNvPr>
          <p:cNvSpPr/>
          <p:nvPr/>
        </p:nvSpPr>
        <p:spPr>
          <a:xfrm>
            <a:off x="1136576" y="2996952"/>
            <a:ext cx="576064" cy="3157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A5F37C-356E-408E-9E6C-F7D9343303BE}"/>
              </a:ext>
            </a:extLst>
          </p:cNvPr>
          <p:cNvSpPr/>
          <p:nvPr/>
        </p:nvSpPr>
        <p:spPr>
          <a:xfrm>
            <a:off x="848544" y="3615020"/>
            <a:ext cx="576064" cy="3312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A72A0A-1B9C-4F5F-923C-577F3E7F5834}"/>
              </a:ext>
            </a:extLst>
          </p:cNvPr>
          <p:cNvSpPr/>
          <p:nvPr/>
        </p:nvSpPr>
        <p:spPr>
          <a:xfrm>
            <a:off x="2041365" y="2996952"/>
            <a:ext cx="576064" cy="3312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4E514-2FA2-456F-9A78-570EEAAEE5B1}"/>
              </a:ext>
            </a:extLst>
          </p:cNvPr>
          <p:cNvSpPr txBox="1"/>
          <p:nvPr/>
        </p:nvSpPr>
        <p:spPr>
          <a:xfrm>
            <a:off x="4742202" y="1797635"/>
            <a:ext cx="4450886" cy="133944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작은 문제가 중복으로 일어날 때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같은 문제는 구할 때마다 정답이 같을 때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6251A-F6D1-495E-A5A5-E325CD920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059" y="1879613"/>
            <a:ext cx="394490" cy="3944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1B52967-2F3D-48EA-A05A-244B6898F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059" y="2583047"/>
            <a:ext cx="394490" cy="394490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ED812AC-0D1A-4759-B123-DAB43B921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84977"/>
              </p:ext>
            </p:extLst>
          </p:nvPr>
        </p:nvGraphicFramePr>
        <p:xfrm>
          <a:off x="4344421" y="4112258"/>
          <a:ext cx="5246448" cy="646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806">
                  <a:extLst>
                    <a:ext uri="{9D8B030D-6E8A-4147-A177-3AD203B41FA5}">
                      <a16:colId xmlns:a16="http://schemas.microsoft.com/office/drawing/2014/main" val="2675460718"/>
                    </a:ext>
                  </a:extLst>
                </a:gridCol>
                <a:gridCol w="655806">
                  <a:extLst>
                    <a:ext uri="{9D8B030D-6E8A-4147-A177-3AD203B41FA5}">
                      <a16:colId xmlns:a16="http://schemas.microsoft.com/office/drawing/2014/main" val="2338493483"/>
                    </a:ext>
                  </a:extLst>
                </a:gridCol>
                <a:gridCol w="655806">
                  <a:extLst>
                    <a:ext uri="{9D8B030D-6E8A-4147-A177-3AD203B41FA5}">
                      <a16:colId xmlns:a16="http://schemas.microsoft.com/office/drawing/2014/main" val="1996481836"/>
                    </a:ext>
                  </a:extLst>
                </a:gridCol>
                <a:gridCol w="655806">
                  <a:extLst>
                    <a:ext uri="{9D8B030D-6E8A-4147-A177-3AD203B41FA5}">
                      <a16:colId xmlns:a16="http://schemas.microsoft.com/office/drawing/2014/main" val="1332971541"/>
                    </a:ext>
                  </a:extLst>
                </a:gridCol>
                <a:gridCol w="655806">
                  <a:extLst>
                    <a:ext uri="{9D8B030D-6E8A-4147-A177-3AD203B41FA5}">
                      <a16:colId xmlns:a16="http://schemas.microsoft.com/office/drawing/2014/main" val="1898884123"/>
                    </a:ext>
                  </a:extLst>
                </a:gridCol>
                <a:gridCol w="655806">
                  <a:extLst>
                    <a:ext uri="{9D8B030D-6E8A-4147-A177-3AD203B41FA5}">
                      <a16:colId xmlns:a16="http://schemas.microsoft.com/office/drawing/2014/main" val="3150058474"/>
                    </a:ext>
                  </a:extLst>
                </a:gridCol>
                <a:gridCol w="655806">
                  <a:extLst>
                    <a:ext uri="{9D8B030D-6E8A-4147-A177-3AD203B41FA5}">
                      <a16:colId xmlns:a16="http://schemas.microsoft.com/office/drawing/2014/main" val="1700754690"/>
                    </a:ext>
                  </a:extLst>
                </a:gridCol>
                <a:gridCol w="655806">
                  <a:extLst>
                    <a:ext uri="{9D8B030D-6E8A-4147-A177-3AD203B41FA5}">
                      <a16:colId xmlns:a16="http://schemas.microsoft.com/office/drawing/2014/main" val="3295195526"/>
                    </a:ext>
                  </a:extLst>
                </a:gridCol>
              </a:tblGrid>
              <a:tr h="64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0445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0ADBAE-AC98-4049-A82A-D947A5426382}"/>
              </a:ext>
            </a:extLst>
          </p:cNvPr>
          <p:cNvSpPr txBox="1"/>
          <p:nvPr/>
        </p:nvSpPr>
        <p:spPr>
          <a:xfrm>
            <a:off x="4498916" y="3688899"/>
            <a:ext cx="394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9F590-064C-4BBC-91C4-D11BA065854B}"/>
              </a:ext>
            </a:extLst>
          </p:cNvPr>
          <p:cNvSpPr txBox="1"/>
          <p:nvPr/>
        </p:nvSpPr>
        <p:spPr>
          <a:xfrm>
            <a:off x="5124582" y="3688481"/>
            <a:ext cx="394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DB4E0D-8E60-4D74-9A18-F2614AA3B4AF}"/>
              </a:ext>
            </a:extLst>
          </p:cNvPr>
          <p:cNvSpPr txBox="1"/>
          <p:nvPr/>
        </p:nvSpPr>
        <p:spPr>
          <a:xfrm>
            <a:off x="5817096" y="3688481"/>
            <a:ext cx="394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A3212E-99CD-4C71-816F-FA46DE158E3D}"/>
              </a:ext>
            </a:extLst>
          </p:cNvPr>
          <p:cNvSpPr txBox="1"/>
          <p:nvPr/>
        </p:nvSpPr>
        <p:spPr>
          <a:xfrm>
            <a:off x="6429706" y="3688481"/>
            <a:ext cx="394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E5912-D9C0-4A2C-AE86-C924F5F23D24}"/>
              </a:ext>
            </a:extLst>
          </p:cNvPr>
          <p:cNvSpPr txBox="1"/>
          <p:nvPr/>
        </p:nvSpPr>
        <p:spPr>
          <a:xfrm>
            <a:off x="7085336" y="3688481"/>
            <a:ext cx="394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F1D07D-24D2-4332-A4C9-0B50F933E989}"/>
              </a:ext>
            </a:extLst>
          </p:cNvPr>
          <p:cNvSpPr txBox="1"/>
          <p:nvPr/>
        </p:nvSpPr>
        <p:spPr>
          <a:xfrm>
            <a:off x="7761312" y="3688481"/>
            <a:ext cx="394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CA472A-80EA-4BEE-AB48-5100D1BD8B43}"/>
              </a:ext>
            </a:extLst>
          </p:cNvPr>
          <p:cNvSpPr txBox="1"/>
          <p:nvPr/>
        </p:nvSpPr>
        <p:spPr>
          <a:xfrm>
            <a:off x="8401826" y="3688481"/>
            <a:ext cx="394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E4E0CB-C3B7-49A4-9E34-904D15D950FE}"/>
              </a:ext>
            </a:extLst>
          </p:cNvPr>
          <p:cNvSpPr txBox="1"/>
          <p:nvPr/>
        </p:nvSpPr>
        <p:spPr>
          <a:xfrm>
            <a:off x="9057456" y="3688481"/>
            <a:ext cx="3941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78F523-D8F9-4076-90A2-815BBE0F6D32}"/>
                  </a:ext>
                </a:extLst>
              </p:cNvPr>
              <p:cNvSpPr txBox="1"/>
              <p:nvPr/>
            </p:nvSpPr>
            <p:spPr>
              <a:xfrm>
                <a:off x="1054044" y="5015251"/>
                <a:ext cx="3443039" cy="752100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ko-KR" altLang="en-US" sz="2400" spc="-100" dirty="0" err="1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이진트리</a:t>
                </a:r>
                <a:r>
                  <a:rPr lang="ko-KR" altLang="en-US" sz="24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탐색속도  </a:t>
                </a:r>
                <a14:m>
                  <m:oMath xmlns:m="http://schemas.openxmlformats.org/officeDocument/2006/math">
                    <m:r>
                      <a:rPr lang="en-US" altLang="ko-KR" sz="2400" b="0" i="1" spc="-10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𝑂</m:t>
                    </m:r>
                    <m:r>
                      <a:rPr lang="en-US" altLang="ko-KR" sz="2400" b="0" i="1" spc="-10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2400" b="0" i="1" spc="-100" smtClean="0">
                            <a:gradFill>
                              <a:gsLst>
                                <a:gs pos="0">
                                  <a:schemeClr val="accent3">
                                    <a:lumMod val="75000"/>
                                  </a:schemeClr>
                                </a:gs>
                                <a:gs pos="100000">
                                  <a:schemeClr val="accent3">
                                    <a:lumMod val="75000"/>
                                  </a:schemeClr>
                                </a:gs>
                              </a:gsLst>
                              <a:lin ang="16200000" scaled="1"/>
                            </a:gra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pPr>
                      <m:e>
                        <m:r>
                          <a:rPr lang="en-US" altLang="ko-KR" sz="2400" b="0" i="1" spc="-100" smtClean="0">
                            <a:gradFill>
                              <a:gsLst>
                                <a:gs pos="0">
                                  <a:schemeClr val="accent3">
                                    <a:lumMod val="75000"/>
                                  </a:schemeClr>
                                </a:gs>
                                <a:gs pos="100000">
                                  <a:schemeClr val="accent3">
                                    <a:lumMod val="75000"/>
                                  </a:schemeClr>
                                </a:gs>
                              </a:gsLst>
                              <a:lin ang="16200000" scaled="1"/>
                            </a:gra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pc="-100" smtClean="0">
                            <a:gradFill>
                              <a:gsLst>
                                <a:gs pos="0">
                                  <a:schemeClr val="accent3">
                                    <a:lumMod val="75000"/>
                                  </a:schemeClr>
                                </a:gs>
                                <a:gs pos="100000">
                                  <a:schemeClr val="accent3">
                                    <a:lumMod val="75000"/>
                                  </a:schemeClr>
                                </a:gs>
                              </a:gsLst>
                              <a:lin ang="16200000" scaled="1"/>
                            </a:gra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𝑁</m:t>
                        </m:r>
                      </m:sup>
                    </m:sSup>
                    <m:r>
                      <a:rPr lang="en-US" altLang="ko-KR" sz="2400" b="0" i="1" spc="-10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endParaRPr lang="en-US" altLang="ko-KR" sz="2400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78F523-D8F9-4076-90A2-815BBE0F6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44" y="5015251"/>
                <a:ext cx="3443039" cy="752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F99482F-019D-49A2-AD67-E3001B7F6714}"/>
                  </a:ext>
                </a:extLst>
              </p:cNvPr>
              <p:cNvSpPr txBox="1"/>
              <p:nvPr/>
            </p:nvSpPr>
            <p:spPr>
              <a:xfrm>
                <a:off x="4143695" y="5026099"/>
                <a:ext cx="2067516" cy="753895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ko-KR" altLang="en-US" sz="2400" spc="-100" dirty="0">
                    <a:gradFill>
                      <a:gsLst>
                        <a:gs pos="0">
                          <a:schemeClr val="accent3">
                            <a:lumMod val="75000"/>
                          </a:schemeClr>
                        </a:gs>
                        <a:gs pos="100000">
                          <a:schemeClr val="accent3">
                            <a:lumMod val="75000"/>
                          </a:schemeClr>
                        </a:gs>
                      </a:gsLst>
                      <a:lin ang="162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 </a:t>
                </a:r>
                <a14:m>
                  <m:oMath xmlns:m="http://schemas.openxmlformats.org/officeDocument/2006/math">
                    <m:r>
                      <a:rPr lang="en-US" altLang="ko-KR" sz="2400" b="0" i="1" spc="-10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𝑂</m:t>
                    </m:r>
                    <m:r>
                      <a:rPr lang="en-US" altLang="ko-KR" sz="2400" b="0" i="1" spc="-10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r>
                      <a:rPr lang="en-US" altLang="ko-KR" sz="2400" b="0" i="1" spc="-10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𝑁</m:t>
                    </m:r>
                    <m:r>
                      <a:rPr lang="en-US" altLang="ko-KR" sz="2400" b="0" i="1" spc="-100" smtClean="0">
                        <a:gradFill>
                          <a:gsLst>
                            <a:gs pos="0">
                              <a:schemeClr val="accent3">
                                <a:lumMod val="75000"/>
                              </a:schemeClr>
                            </a:gs>
                            <a:gs pos="100000">
                              <a:schemeClr val="accent3">
                                <a:lumMod val="75000"/>
                              </a:schemeClr>
                            </a:gs>
                          </a:gsLst>
                          <a:lin ang="16200000" scaled="1"/>
                        </a:gra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endParaRPr lang="en-US" altLang="ko-KR" sz="2400" spc="-100" dirty="0">
                  <a:gradFill>
                    <a:gsLst>
                      <a:gs pos="0">
                        <a:schemeClr val="accent3">
                          <a:lumMod val="75000"/>
                        </a:schemeClr>
                      </a:gs>
                      <a:gs pos="100000">
                        <a:schemeClr val="accent3">
                          <a:lumMod val="75000"/>
                        </a:schemeClr>
                      </a:gs>
                    </a:gsLst>
                    <a:lin ang="162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F99482F-019D-49A2-AD67-E3001B7F6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95" y="5026099"/>
                <a:ext cx="2067516" cy="753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DB433CF-7041-415A-B6D8-1B8D468D0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778" y="4204407"/>
            <a:ext cx="514564" cy="4909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0E11708-1ADC-40F6-AB7F-C9DCC7628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783" y="4204407"/>
            <a:ext cx="514564" cy="49090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2C94507-97B6-4051-B6CD-1BC9031F8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855" y="4204407"/>
            <a:ext cx="514564" cy="49090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9AC652A-54A3-493F-9276-62EC9192E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927" y="4204407"/>
            <a:ext cx="514564" cy="49090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A05309A-1506-4121-9182-5054BAEA3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488" y="4246234"/>
            <a:ext cx="514564" cy="49090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CCCAC7F-C90A-459F-AEFB-07CFA327B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8436" y="4235490"/>
            <a:ext cx="514564" cy="4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3" grpId="0" animBg="1"/>
      <p:bldP spid="17" grpId="0" animBg="1"/>
      <p:bldP spid="18" grpId="0"/>
      <p:bldP spid="7" grpId="0"/>
      <p:bldP spid="26" grpId="0"/>
      <p:bldP spid="27" grpId="0"/>
      <p:bldP spid="28" grpId="0"/>
      <p:bldP spid="29" grpId="0"/>
      <p:bldP spid="30" grpId="0"/>
      <p:bldP spid="33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AC0EE6-B19B-4660-9CC1-46AD46E1447E}"/>
              </a:ext>
            </a:extLst>
          </p:cNvPr>
          <p:cNvGrpSpPr/>
          <p:nvPr/>
        </p:nvGrpSpPr>
        <p:grpSpPr>
          <a:xfrm>
            <a:off x="194696" y="3956554"/>
            <a:ext cx="4032216" cy="2424774"/>
            <a:chOff x="332929" y="4007415"/>
            <a:chExt cx="3053708" cy="182683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012652-28BB-449E-BED5-42FCDAE0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929" y="4007415"/>
              <a:ext cx="3053708" cy="182683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DECAC39-E386-464B-B485-5DDF82F11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687" t="2505" r="14126" b="76423"/>
            <a:stretch/>
          </p:blipFill>
          <p:spPr>
            <a:xfrm>
              <a:off x="2081479" y="4700207"/>
              <a:ext cx="1305157" cy="38494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12211" y="86747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다이나믹 프로그래밍의 구현 방식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026" name="Picture 2" descr="알고리즘 - Dynamic Programming(동적프로그래밍)이란?">
            <a:extLst>
              <a:ext uri="{FF2B5EF4-FFF2-40B4-BE49-F238E27FC236}">
                <a16:creationId xmlns:a16="http://schemas.microsoft.com/office/drawing/2014/main" id="{4E97C3A4-70A1-4070-94FB-F2A19596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36" y="1722122"/>
            <a:ext cx="4032217" cy="28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44E514-2FA2-456F-9A78-570EEAAEE5B1}"/>
              </a:ext>
            </a:extLst>
          </p:cNvPr>
          <p:cNvSpPr txBox="1"/>
          <p:nvPr/>
        </p:nvSpPr>
        <p:spPr>
          <a:xfrm>
            <a:off x="186864" y="1023753"/>
            <a:ext cx="3099018" cy="195499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Top-down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작은 문제로 나누어 작은 문제부터 해결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17631B-5B92-4942-A770-C05EDBF974B0}"/>
              </a:ext>
            </a:extLst>
          </p:cNvPr>
          <p:cNvSpPr txBox="1"/>
          <p:nvPr/>
        </p:nvSpPr>
        <p:spPr>
          <a:xfrm>
            <a:off x="6501001" y="1131792"/>
            <a:ext cx="3147501" cy="195499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Bottom-up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문제부터 차례대로 풀어서 크기를 크게 만들기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167907A-1D32-4A09-812E-E8A3CE7D9001}"/>
              </a:ext>
            </a:extLst>
          </p:cNvPr>
          <p:cNvSpPr/>
          <p:nvPr/>
        </p:nvSpPr>
        <p:spPr>
          <a:xfrm>
            <a:off x="3033854" y="1722122"/>
            <a:ext cx="504056" cy="2978085"/>
          </a:xfrm>
          <a:prstGeom prst="downArrow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398CF667-6860-4A03-A5C3-15A995FCE83F}"/>
              </a:ext>
            </a:extLst>
          </p:cNvPr>
          <p:cNvSpPr/>
          <p:nvPr/>
        </p:nvSpPr>
        <p:spPr>
          <a:xfrm flipV="1">
            <a:off x="5864036" y="1660620"/>
            <a:ext cx="504056" cy="2978085"/>
          </a:xfrm>
          <a:prstGeom prst="downArrow">
            <a:avLst/>
          </a:prstGeom>
          <a:solidFill>
            <a:schemeClr val="tx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A41EB8-F108-42B3-AE0C-EEC4770AEAF1}"/>
              </a:ext>
            </a:extLst>
          </p:cNvPr>
          <p:cNvSpPr txBox="1"/>
          <p:nvPr/>
        </p:nvSpPr>
        <p:spPr>
          <a:xfrm>
            <a:off x="655337" y="3162199"/>
            <a:ext cx="2162072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 호출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endParaRPr lang="en-US" altLang="ko-KR" sz="20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830B94-DD98-4BE9-BC65-0B1956471889}"/>
              </a:ext>
            </a:extLst>
          </p:cNvPr>
          <p:cNvSpPr txBox="1"/>
          <p:nvPr/>
        </p:nvSpPr>
        <p:spPr>
          <a:xfrm>
            <a:off x="6993716" y="3162199"/>
            <a:ext cx="2162072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endParaRPr lang="en-US" altLang="ko-KR" sz="20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84BF8F-6C03-40CD-A41E-E492B0DA5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001" y="3884556"/>
            <a:ext cx="2963914" cy="2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7" grpId="0"/>
      <p:bldP spid="4" grpId="0" animBg="1"/>
      <p:bldP spid="40" grpId="0" animBg="1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211" y="86747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다이나믹 프로그래밍의 장단점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EF71B2-FB2D-49F0-A46A-BA72703986C7}"/>
              </a:ext>
            </a:extLst>
          </p:cNvPr>
          <p:cNvSpPr txBox="1"/>
          <p:nvPr/>
        </p:nvSpPr>
        <p:spPr>
          <a:xfrm>
            <a:off x="519002" y="1204363"/>
            <a:ext cx="5736430" cy="215504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</a:t>
            </a:r>
            <a:endParaRPr lang="en-US" altLang="ko-KR" sz="24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방법을 검토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최적의 </a:t>
            </a: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풀이법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찾아냄</a:t>
            </a:r>
            <a:endParaRPr lang="en-US" altLang="ko-KR" sz="20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횟수를 줄일 수 있음</a:t>
            </a:r>
            <a:endParaRPr lang="en-US" altLang="ko-KR" sz="20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EB478B-766D-4F7F-B032-F20C25C34076}"/>
              </a:ext>
            </a:extLst>
          </p:cNvPr>
          <p:cNvSpPr txBox="1"/>
          <p:nvPr/>
        </p:nvSpPr>
        <p:spPr>
          <a:xfrm>
            <a:off x="519002" y="3653586"/>
            <a:ext cx="8250422" cy="146255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가능한 모든 방법을 고려해야 하므로 비교적 시간 측면에서 효율적이지 못함</a:t>
            </a:r>
            <a:endParaRPr lang="en-US" altLang="ko-KR" sz="20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0847B-B710-44B5-819A-83160B7293EF}"/>
              </a:ext>
            </a:extLst>
          </p:cNvPr>
          <p:cNvSpPr txBox="1"/>
          <p:nvPr/>
        </p:nvSpPr>
        <p:spPr>
          <a:xfrm>
            <a:off x="3160790" y="5013763"/>
            <a:ext cx="3384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보완 </a:t>
            </a:r>
            <a:r>
              <a:rPr lang="en-US" altLang="ko-KR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그리디</a:t>
            </a:r>
            <a:r>
              <a:rPr lang="ko-KR" altLang="en-US" sz="24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  <a:endParaRPr lang="en-US" altLang="ko-KR" sz="2400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9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20476" y="1628800"/>
            <a:ext cx="3304378" cy="218832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실습편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0648"/>
            <a:ext cx="904864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피보나치 함수 풀이 </a:t>
            </a:r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백준 </a:t>
            </a:r>
            <a:r>
              <a:rPr lang="en-US" altLang="ko-KR" b="1" dirty="0">
                <a:solidFill>
                  <a:srgbClr val="00B050"/>
                </a:solidFill>
              </a:rPr>
              <a:t>1003</a:t>
            </a:r>
            <a:r>
              <a:rPr lang="ko-KR" altLang="en-US" b="1" dirty="0">
                <a:solidFill>
                  <a:srgbClr val="00B050"/>
                </a:solidFill>
              </a:rPr>
              <a:t>번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76B550-6815-4F59-B01B-786FE275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1" y="1011324"/>
            <a:ext cx="8383463" cy="5082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47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278</Words>
  <Application>Microsoft Office PowerPoint</Application>
  <PresentationFormat>A4 용지(210x297mm)</PresentationFormat>
  <Paragraphs>92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 Sans Korean Bold</vt:lpstr>
      <vt:lpstr>Noto Sans Korean Medium</vt:lpstr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유의진</cp:lastModifiedBy>
  <cp:revision>136</cp:revision>
  <dcterms:created xsi:type="dcterms:W3CDTF">2014-08-30T22:01:36Z</dcterms:created>
  <dcterms:modified xsi:type="dcterms:W3CDTF">2021-05-26T04:55:37Z</dcterms:modified>
</cp:coreProperties>
</file>