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7" r:id="rId4"/>
    <p:sldId id="272" r:id="rId5"/>
    <p:sldId id="273" r:id="rId6"/>
    <p:sldId id="278" r:id="rId7"/>
    <p:sldId id="267" r:id="rId8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4" autoAdjust="0"/>
    <p:restoredTop sz="94660"/>
  </p:normalViewPr>
  <p:slideViewPr>
    <p:cSldViewPr>
      <p:cViewPr>
        <p:scale>
          <a:sx n="75" d="100"/>
          <a:sy n="75" d="100"/>
        </p:scale>
        <p:origin x="68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71063" y="3024002"/>
            <a:ext cx="5669677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이성민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1496616" y="3214039"/>
            <a:ext cx="3312368" cy="671686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098" y="2317012"/>
            <a:ext cx="7567214" cy="15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 Security Fact </a:t>
            </a: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스터디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   스택 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큐 알고리즘   이론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5952300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스택과 큐에 대해</a:t>
            </a:r>
            <a:endParaRPr lang="en-US" altLang="ko-KR" sz="16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8465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6A321B-E2BB-485B-BA63-D368FECA4F06}"/>
              </a:ext>
            </a:extLst>
          </p:cNvPr>
          <p:cNvGrpSpPr/>
          <p:nvPr/>
        </p:nvGrpSpPr>
        <p:grpSpPr>
          <a:xfrm>
            <a:off x="128464" y="836712"/>
            <a:ext cx="1929243" cy="2677655"/>
            <a:chOff x="1791807" y="1798015"/>
            <a:chExt cx="1818718" cy="28258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C79BCD-73B1-46B5-A039-ED4C1F0C4733}"/>
                </a:ext>
              </a:extLst>
            </p:cNvPr>
            <p:cNvSpPr/>
            <p:nvPr/>
          </p:nvSpPr>
          <p:spPr>
            <a:xfrm>
              <a:off x="1791807" y="1798015"/>
              <a:ext cx="235669" cy="2825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12B812A-4AD0-4DD2-A2D7-EC0D81648BE9}"/>
                </a:ext>
              </a:extLst>
            </p:cNvPr>
            <p:cNvSpPr/>
            <p:nvPr/>
          </p:nvSpPr>
          <p:spPr>
            <a:xfrm>
              <a:off x="3371603" y="1798016"/>
              <a:ext cx="238921" cy="28258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0BF1B9-CB50-443C-B3FE-7BA1EE3CA9A5}"/>
                </a:ext>
              </a:extLst>
            </p:cNvPr>
            <p:cNvSpPr/>
            <p:nvPr/>
          </p:nvSpPr>
          <p:spPr>
            <a:xfrm rot="5400000">
              <a:off x="2587327" y="3600668"/>
              <a:ext cx="227678" cy="1818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699EA-14CE-43B8-98B1-C79659BAB6BF}"/>
              </a:ext>
            </a:extLst>
          </p:cNvPr>
          <p:cNvSpPr/>
          <p:nvPr/>
        </p:nvSpPr>
        <p:spPr>
          <a:xfrm>
            <a:off x="396358" y="2738758"/>
            <a:ext cx="1390638" cy="536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5E8CD-3734-4031-89C5-D39D1762DF8A}"/>
              </a:ext>
            </a:extLst>
          </p:cNvPr>
          <p:cNvSpPr/>
          <p:nvPr/>
        </p:nvSpPr>
        <p:spPr>
          <a:xfrm>
            <a:off x="404993" y="2149930"/>
            <a:ext cx="1390638" cy="536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54749-4E19-45ED-8B5F-CEDF0867DC50}"/>
              </a:ext>
            </a:extLst>
          </p:cNvPr>
          <p:cNvSpPr/>
          <p:nvPr/>
        </p:nvSpPr>
        <p:spPr>
          <a:xfrm>
            <a:off x="401756" y="1560247"/>
            <a:ext cx="1384607" cy="536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7D2228-037F-4234-AFBD-51F1D36F3BDA}"/>
              </a:ext>
            </a:extLst>
          </p:cNvPr>
          <p:cNvSpPr/>
          <p:nvPr/>
        </p:nvSpPr>
        <p:spPr>
          <a:xfrm>
            <a:off x="378455" y="956665"/>
            <a:ext cx="1420099" cy="536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514C9-EB06-41A6-ACA9-1156AA1F19EA}"/>
              </a:ext>
            </a:extLst>
          </p:cNvPr>
          <p:cNvSpPr txBox="1"/>
          <p:nvPr/>
        </p:nvSpPr>
        <p:spPr>
          <a:xfrm>
            <a:off x="2190142" y="840688"/>
            <a:ext cx="2486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&lt;Stack?&gt;</a:t>
            </a:r>
          </a:p>
          <a:p>
            <a:r>
              <a:rPr lang="ko-KR" altLang="en-US" sz="1400" b="1" dirty="0"/>
              <a:t>스택</a:t>
            </a:r>
            <a:r>
              <a:rPr lang="en-US" altLang="ko-KR" sz="1400" b="1" dirty="0"/>
              <a:t>/stack (</a:t>
            </a:r>
            <a:r>
              <a:rPr lang="ko-KR" altLang="en-US" sz="1400" b="1" dirty="0"/>
              <a:t>쌓다</a:t>
            </a:r>
            <a:r>
              <a:rPr lang="en-US" altLang="ko-KR" sz="1400" b="1" dirty="0"/>
              <a:t>)  </a:t>
            </a:r>
          </a:p>
          <a:p>
            <a:r>
              <a:rPr lang="en-US" altLang="ko-KR" sz="1400" b="1" dirty="0"/>
              <a:t>ex) </a:t>
            </a:r>
            <a:r>
              <a:rPr lang="ko-KR" altLang="en-US" sz="1400" b="1" dirty="0"/>
              <a:t>정복자 스택을 쌓다</a:t>
            </a:r>
            <a:endParaRPr lang="en-US" altLang="ko-KR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B72AA-894D-426C-A067-B2800C23A3C7}"/>
              </a:ext>
            </a:extLst>
          </p:cNvPr>
          <p:cNvSpPr txBox="1"/>
          <p:nvPr/>
        </p:nvSpPr>
        <p:spPr>
          <a:xfrm>
            <a:off x="2201163" y="1729263"/>
            <a:ext cx="3398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스택의 특징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LIFO / (Last In First Out) </a:t>
            </a:r>
          </a:p>
          <a:p>
            <a:r>
              <a:rPr lang="ko-KR" altLang="en-US" sz="1400" b="1" dirty="0"/>
              <a:t>나중에 들어간 요소가 먼저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CFA15-C465-444C-B22E-EF7716417652}"/>
              </a:ext>
            </a:extLst>
          </p:cNvPr>
          <p:cNvSpPr txBox="1"/>
          <p:nvPr/>
        </p:nvSpPr>
        <p:spPr>
          <a:xfrm>
            <a:off x="2176416" y="2676490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스택에 접근하는 법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Push : </a:t>
            </a:r>
            <a:r>
              <a:rPr lang="ko-KR" altLang="en-US" sz="1400" b="1" dirty="0"/>
              <a:t>스택에 자료를 넣는 것 </a:t>
            </a:r>
            <a:endParaRPr lang="en-US" altLang="ko-KR" sz="1400" b="1" dirty="0"/>
          </a:p>
          <a:p>
            <a:r>
              <a:rPr lang="en-US" altLang="ko-KR" sz="1400" b="1" dirty="0"/>
              <a:t>Pop : </a:t>
            </a:r>
            <a:r>
              <a:rPr lang="ko-KR" altLang="en-US" sz="1400" b="1" dirty="0"/>
              <a:t>스택의 자료를 빼는 것</a:t>
            </a:r>
            <a:endParaRPr lang="en-US" altLang="ko-KR" sz="1400" b="1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CB2108F-647B-42C6-A4E3-300B1B34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17765"/>
              </p:ext>
            </p:extLst>
          </p:nvPr>
        </p:nvGraphicFramePr>
        <p:xfrm>
          <a:off x="128464" y="3937619"/>
          <a:ext cx="4424065" cy="19163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813">
                  <a:extLst>
                    <a:ext uri="{9D8B030D-6E8A-4147-A177-3AD203B41FA5}">
                      <a16:colId xmlns:a16="http://schemas.microsoft.com/office/drawing/2014/main" val="4157252483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574244960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1470789244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1583702028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4206168195"/>
                    </a:ext>
                  </a:extLst>
                </a:gridCol>
              </a:tblGrid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00125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04508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2228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78317"/>
                  </a:ext>
                </a:extLst>
              </a:tr>
              <a:tr h="57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Push(2)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Push(3)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Push(4)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pop(4)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071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7E6DFA9-71C9-4DBE-9048-2BEF696653DB}"/>
              </a:ext>
            </a:extLst>
          </p:cNvPr>
          <p:cNvSpPr txBox="1"/>
          <p:nvPr/>
        </p:nvSpPr>
        <p:spPr>
          <a:xfrm>
            <a:off x="7106868" y="692696"/>
            <a:ext cx="2207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&lt;Queue?&gt;</a:t>
            </a:r>
          </a:p>
          <a:p>
            <a:r>
              <a:rPr lang="ko-KR" altLang="en-US" sz="1400" b="1" dirty="0"/>
              <a:t>큐</a:t>
            </a:r>
            <a:r>
              <a:rPr lang="en-US" altLang="ko-KR" sz="1400" b="1" dirty="0"/>
              <a:t>/Queue (</a:t>
            </a:r>
            <a:r>
              <a:rPr lang="ko-KR" altLang="en-US" sz="1400" b="1" dirty="0"/>
              <a:t>줄을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서다</a:t>
            </a:r>
            <a:r>
              <a:rPr lang="en-US" altLang="ko-KR" sz="1400" b="1" dirty="0"/>
              <a:t>) </a:t>
            </a:r>
          </a:p>
          <a:p>
            <a:r>
              <a:rPr lang="en-US" altLang="ko-KR" sz="1400" b="1" dirty="0"/>
              <a:t>ex) </a:t>
            </a:r>
            <a:r>
              <a:rPr lang="ko-KR" altLang="en-US" sz="1400" b="1" dirty="0"/>
              <a:t>솔로 큐를 돌리다</a:t>
            </a:r>
            <a:endParaRPr lang="en-US" altLang="ko-KR" sz="14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700C47-70F1-4999-95B7-628844C37D33}"/>
              </a:ext>
            </a:extLst>
          </p:cNvPr>
          <p:cNvGrpSpPr/>
          <p:nvPr/>
        </p:nvGrpSpPr>
        <p:grpSpPr>
          <a:xfrm>
            <a:off x="5110899" y="788340"/>
            <a:ext cx="1920079" cy="2807777"/>
            <a:chOff x="1791808" y="1924607"/>
            <a:chExt cx="1810079" cy="240926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52BDD2-CDFD-46C2-B551-7CB04B9F983C}"/>
                </a:ext>
              </a:extLst>
            </p:cNvPr>
            <p:cNvSpPr/>
            <p:nvPr/>
          </p:nvSpPr>
          <p:spPr>
            <a:xfrm>
              <a:off x="1791808" y="1924607"/>
              <a:ext cx="235668" cy="240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9FCDE0-6513-4BFF-A9F2-7821EB8976F3}"/>
                </a:ext>
              </a:extLst>
            </p:cNvPr>
            <p:cNvSpPr/>
            <p:nvPr/>
          </p:nvSpPr>
          <p:spPr>
            <a:xfrm>
              <a:off x="3371603" y="1924608"/>
              <a:ext cx="230284" cy="2409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1D68AE-1EB0-4710-83D8-948990222575}"/>
              </a:ext>
            </a:extLst>
          </p:cNvPr>
          <p:cNvSpPr/>
          <p:nvPr/>
        </p:nvSpPr>
        <p:spPr>
          <a:xfrm>
            <a:off x="5375619" y="2918429"/>
            <a:ext cx="1390638" cy="66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8ED439-A7D6-4836-8070-049BF97A520C}"/>
              </a:ext>
            </a:extLst>
          </p:cNvPr>
          <p:cNvSpPr/>
          <p:nvPr/>
        </p:nvSpPr>
        <p:spPr>
          <a:xfrm>
            <a:off x="5376898" y="2222155"/>
            <a:ext cx="1390638" cy="66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69A903-D047-476D-B403-C818B334A3CF}"/>
              </a:ext>
            </a:extLst>
          </p:cNvPr>
          <p:cNvSpPr/>
          <p:nvPr/>
        </p:nvSpPr>
        <p:spPr>
          <a:xfrm>
            <a:off x="5368712" y="1515215"/>
            <a:ext cx="1417987" cy="66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4A240D-765B-4C5E-B6B2-2DC93205EE60}"/>
              </a:ext>
            </a:extLst>
          </p:cNvPr>
          <p:cNvSpPr/>
          <p:nvPr/>
        </p:nvSpPr>
        <p:spPr>
          <a:xfrm>
            <a:off x="5367681" y="818941"/>
            <a:ext cx="1420099" cy="66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9C5550-B857-483D-B05A-A05695D934B7}"/>
              </a:ext>
            </a:extLst>
          </p:cNvPr>
          <p:cNvSpPr txBox="1"/>
          <p:nvPr/>
        </p:nvSpPr>
        <p:spPr>
          <a:xfrm>
            <a:off x="7106868" y="1574984"/>
            <a:ext cx="32223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큐의 특징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FIFO / (Last In First Out) </a:t>
            </a:r>
          </a:p>
          <a:p>
            <a:r>
              <a:rPr lang="ko-KR" altLang="en-US" sz="1400" b="1" dirty="0"/>
              <a:t>먼저 들어간 요소가 먼저 나온다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54C777-9BA3-4D21-9266-5440F871D2F6}"/>
              </a:ext>
            </a:extLst>
          </p:cNvPr>
          <p:cNvSpPr txBox="1"/>
          <p:nvPr/>
        </p:nvSpPr>
        <p:spPr>
          <a:xfrm>
            <a:off x="7030595" y="2671340"/>
            <a:ext cx="30242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큐에 접근하는 법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Enqueue : </a:t>
            </a:r>
            <a:r>
              <a:rPr lang="ko-KR" altLang="en-US" sz="1400" b="1" dirty="0"/>
              <a:t>큐에 자료를 넣는 것 </a:t>
            </a:r>
            <a:endParaRPr lang="en-US" altLang="ko-KR" sz="1400" b="1" dirty="0"/>
          </a:p>
          <a:p>
            <a:r>
              <a:rPr lang="en-US" altLang="ko-KR" sz="1400" b="1" dirty="0"/>
              <a:t>Dequeue : </a:t>
            </a:r>
            <a:r>
              <a:rPr lang="ko-KR" altLang="en-US" sz="1400" b="1" dirty="0"/>
              <a:t>큐의 자료를 빼는 것</a:t>
            </a:r>
            <a:endParaRPr lang="en-US" altLang="ko-KR" sz="1400" b="1" dirty="0"/>
          </a:p>
        </p:txBody>
      </p:sp>
      <p:graphicFrame>
        <p:nvGraphicFramePr>
          <p:cNvPr id="40" name="표 8">
            <a:extLst>
              <a:ext uri="{FF2B5EF4-FFF2-40B4-BE49-F238E27FC236}">
                <a16:creationId xmlns:a16="http://schemas.microsoft.com/office/drawing/2014/main" id="{C12A289D-50A0-4BA1-A110-0180A111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12409"/>
              </p:ext>
            </p:extLst>
          </p:nvPr>
        </p:nvGraphicFramePr>
        <p:xfrm>
          <a:off x="5110899" y="3935247"/>
          <a:ext cx="4424065" cy="19163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813">
                  <a:extLst>
                    <a:ext uri="{9D8B030D-6E8A-4147-A177-3AD203B41FA5}">
                      <a16:colId xmlns:a16="http://schemas.microsoft.com/office/drawing/2014/main" val="4157252483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574244960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1470789244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1583702028"/>
                    </a:ext>
                  </a:extLst>
                </a:gridCol>
                <a:gridCol w="884813">
                  <a:extLst>
                    <a:ext uri="{9D8B030D-6E8A-4147-A177-3AD203B41FA5}">
                      <a16:colId xmlns:a16="http://schemas.microsoft.com/office/drawing/2014/main" val="4206168195"/>
                    </a:ext>
                  </a:extLst>
                </a:gridCol>
              </a:tblGrid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00125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04508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2228"/>
                  </a:ext>
                </a:extLst>
              </a:tr>
              <a:tr h="333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78317"/>
                  </a:ext>
                </a:extLst>
              </a:tr>
              <a:tr h="57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ENQ(2)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ENQ(3)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DEQ(1)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ENQ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0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CD8529-3A6F-48AB-A297-39C6220C4F9E}"/>
              </a:ext>
            </a:extLst>
          </p:cNvPr>
          <p:cNvSpPr txBox="1"/>
          <p:nvPr/>
        </p:nvSpPr>
        <p:spPr>
          <a:xfrm>
            <a:off x="5393307" y="517739"/>
            <a:ext cx="141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프런트</a:t>
            </a:r>
            <a:r>
              <a:rPr lang="en-US" altLang="ko-KR" sz="1600" b="1" dirty="0"/>
              <a:t>(front)</a:t>
            </a:r>
            <a:endParaRPr lang="ko-KR" alt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45F48-4CAB-4FBB-AE85-96081E4A8BC1}"/>
              </a:ext>
            </a:extLst>
          </p:cNvPr>
          <p:cNvSpPr txBox="1"/>
          <p:nvPr/>
        </p:nvSpPr>
        <p:spPr>
          <a:xfrm>
            <a:off x="5537330" y="3571407"/>
            <a:ext cx="13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리어</a:t>
            </a:r>
            <a:r>
              <a:rPr lang="en-US" altLang="ko-KR" sz="1600" b="1" dirty="0"/>
              <a:t>(rear)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653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50"/>
                            </p:stCondLst>
                            <p:childTnLst>
                              <p:par>
                                <p:cTn id="8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50"/>
                            </p:stCondLst>
                            <p:childTnLst>
                              <p:par>
                                <p:cTn id="9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30" grpId="0" animBg="1"/>
      <p:bldP spid="30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2495915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스택과 큐에 대해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0E367-440A-4006-820D-7DEE6DD08A51}"/>
              </a:ext>
            </a:extLst>
          </p:cNvPr>
          <p:cNvSpPr txBox="1"/>
          <p:nvPr/>
        </p:nvSpPr>
        <p:spPr>
          <a:xfrm>
            <a:off x="631208" y="1474760"/>
            <a:ext cx="3048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&gt;&gt;&gt; stack = [1,2,3,4,5,6,7,8,9]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stack.append</a:t>
            </a:r>
            <a:r>
              <a:rPr lang="en-US" altLang="ko-KR" sz="1600" b="1" dirty="0"/>
              <a:t>(10)</a:t>
            </a:r>
          </a:p>
          <a:p>
            <a:r>
              <a:rPr lang="en-US" altLang="ko-KR" sz="1600" b="1" dirty="0"/>
              <a:t>&gt;&gt;&gt; stack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[1, 2, 3, 4, 6, 7, 8, 9, 10]</a:t>
            </a:r>
            <a:endParaRPr lang="en-US" altLang="ko-KR" sz="1600" b="1" dirty="0"/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stack.pop</a:t>
            </a:r>
            <a:r>
              <a:rPr lang="en-US" altLang="ko-KR" sz="1600" b="1" dirty="0"/>
              <a:t>(-1)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</a:p>
          <a:p>
            <a:r>
              <a:rPr lang="en-US" altLang="ko-KR" sz="1600" b="1" dirty="0"/>
              <a:t>&gt;&gt;&gt; stack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[1, 2, 3, 4, 6, 7, 8, 9]</a:t>
            </a:r>
            <a:endParaRPr lang="ko-KR" altLang="en-US" sz="1600" dirty="0"/>
          </a:p>
          <a:p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74F6945-D4CD-4DCD-9B51-629F2039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84636"/>
              </p:ext>
            </p:extLst>
          </p:nvPr>
        </p:nvGraphicFramePr>
        <p:xfrm>
          <a:off x="3838692" y="1808886"/>
          <a:ext cx="5688630" cy="41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41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52E5B32F-0474-4699-AC94-E8EEDF0B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40142"/>
              </p:ext>
            </p:extLst>
          </p:nvPr>
        </p:nvGraphicFramePr>
        <p:xfrm>
          <a:off x="3838692" y="2294801"/>
          <a:ext cx="5688630" cy="41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41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FAF57E45-4192-4566-9C4A-4DD65AC74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7131"/>
              </p:ext>
            </p:extLst>
          </p:nvPr>
        </p:nvGraphicFramePr>
        <p:xfrm>
          <a:off x="3838692" y="2785383"/>
          <a:ext cx="5688630" cy="41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41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92C1AA-171D-466C-B1EA-CDBE7AEE527F}"/>
              </a:ext>
            </a:extLst>
          </p:cNvPr>
          <p:cNvSpPr txBox="1"/>
          <p:nvPr/>
        </p:nvSpPr>
        <p:spPr>
          <a:xfrm>
            <a:off x="704528" y="975752"/>
            <a:ext cx="56886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간단한 </a:t>
            </a:r>
            <a:r>
              <a:rPr lang="en-US" altLang="ko-KR" b="1" dirty="0"/>
              <a:t>Stack/Queue </a:t>
            </a:r>
            <a:r>
              <a:rPr lang="ko-KR" altLang="en-US" b="1" dirty="0"/>
              <a:t>구현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E80EF-9605-4CF8-869E-2F895A32050B}"/>
              </a:ext>
            </a:extLst>
          </p:cNvPr>
          <p:cNvSpPr txBox="1"/>
          <p:nvPr/>
        </p:nvSpPr>
        <p:spPr>
          <a:xfrm>
            <a:off x="511015" y="3820145"/>
            <a:ext cx="3168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&gt;&gt;&gt; queue = [1,2,3,4,5,6,7,8,9]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queue.append</a:t>
            </a:r>
            <a:r>
              <a:rPr lang="en-US" altLang="ko-KR" sz="1600" b="1" dirty="0"/>
              <a:t>(10)</a:t>
            </a:r>
          </a:p>
          <a:p>
            <a:r>
              <a:rPr lang="en-US" altLang="ko-KR" sz="1600" b="1" dirty="0"/>
              <a:t>&gt;&gt;&gt; queue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[1, 2, 3, 4, 5, 6, 7, 8, 9, 10]</a:t>
            </a:r>
          </a:p>
          <a:p>
            <a:r>
              <a:rPr lang="en-US" altLang="ko-KR" sz="1600" b="1" dirty="0"/>
              <a:t>&gt;&gt;&gt; </a:t>
            </a:r>
            <a:r>
              <a:rPr lang="en-US" altLang="ko-KR" sz="1600" b="1" dirty="0" err="1"/>
              <a:t>queue.pop</a:t>
            </a:r>
            <a:r>
              <a:rPr lang="en-US" altLang="ko-KR" sz="1600" b="1" dirty="0"/>
              <a:t>(0)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lang="en-US" altLang="ko-KR" sz="1600" b="1" dirty="0"/>
              <a:t>&gt;&gt;&gt; queue</a:t>
            </a:r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[2, 3, 4, 5, 6, 7, 8, 9, 10]</a:t>
            </a:r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68C3F4E2-071B-483B-912B-429B85F3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22567"/>
              </p:ext>
            </p:extLst>
          </p:nvPr>
        </p:nvGraphicFramePr>
        <p:xfrm>
          <a:off x="3816817" y="3961632"/>
          <a:ext cx="568863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66DA9FE8-F535-4CF4-BCFF-DA48E16B5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35149"/>
              </p:ext>
            </p:extLst>
          </p:nvPr>
        </p:nvGraphicFramePr>
        <p:xfrm>
          <a:off x="3816817" y="4447547"/>
          <a:ext cx="568863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CDABC3D7-D2FC-4135-B6E1-2713048D4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92397"/>
              </p:ext>
            </p:extLst>
          </p:nvPr>
        </p:nvGraphicFramePr>
        <p:xfrm>
          <a:off x="3816817" y="4938129"/>
          <a:ext cx="568863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7DCEBD4E-0F1A-4D39-90B4-EC5EEB49F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35869"/>
              </p:ext>
            </p:extLst>
          </p:nvPr>
        </p:nvGraphicFramePr>
        <p:xfrm>
          <a:off x="3817358" y="5426469"/>
          <a:ext cx="568863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3889324459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586335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007756901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90344052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77768867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145613281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9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225AF1-052F-4F1D-A844-0C38B48076E7}"/>
              </a:ext>
            </a:extLst>
          </p:cNvPr>
          <p:cNvSpPr/>
          <p:nvPr/>
        </p:nvSpPr>
        <p:spPr>
          <a:xfrm>
            <a:off x="6321152" y="3296120"/>
            <a:ext cx="2376264" cy="1881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2869" y="-27384"/>
            <a:ext cx="4152100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스택과 큐에 대해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99A510EA-4D43-4CE4-86AE-EE11890A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08999"/>
              </p:ext>
            </p:extLst>
          </p:nvPr>
        </p:nvGraphicFramePr>
        <p:xfrm>
          <a:off x="1697644" y="955448"/>
          <a:ext cx="3143988" cy="1584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5997">
                  <a:extLst>
                    <a:ext uri="{9D8B030D-6E8A-4147-A177-3AD203B41FA5}">
                      <a16:colId xmlns:a16="http://schemas.microsoft.com/office/drawing/2014/main" val="4157252483"/>
                    </a:ext>
                  </a:extLst>
                </a:gridCol>
                <a:gridCol w="785997">
                  <a:extLst>
                    <a:ext uri="{9D8B030D-6E8A-4147-A177-3AD203B41FA5}">
                      <a16:colId xmlns:a16="http://schemas.microsoft.com/office/drawing/2014/main" val="574244960"/>
                    </a:ext>
                  </a:extLst>
                </a:gridCol>
                <a:gridCol w="785997">
                  <a:extLst>
                    <a:ext uri="{9D8B030D-6E8A-4147-A177-3AD203B41FA5}">
                      <a16:colId xmlns:a16="http://schemas.microsoft.com/office/drawing/2014/main" val="1470789244"/>
                    </a:ext>
                  </a:extLst>
                </a:gridCol>
                <a:gridCol w="785997">
                  <a:extLst>
                    <a:ext uri="{9D8B030D-6E8A-4147-A177-3AD203B41FA5}">
                      <a16:colId xmlns:a16="http://schemas.microsoft.com/office/drawing/2014/main" val="1583702028"/>
                    </a:ext>
                  </a:extLst>
                </a:gridCol>
              </a:tblGrid>
              <a:tr h="264132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04508"/>
                  </a:ext>
                </a:extLst>
              </a:tr>
              <a:tr h="264132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2228"/>
                  </a:ext>
                </a:extLst>
              </a:tr>
              <a:tr h="264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78317"/>
                  </a:ext>
                </a:extLst>
              </a:tr>
              <a:tr h="456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ENQ(2)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ENQ(3)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DEQ(1)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00715"/>
                  </a:ext>
                </a:extLst>
              </a:tr>
            </a:tbl>
          </a:graphicData>
        </a:graphic>
      </p:graphicFrame>
      <p:sp>
        <p:nvSpPr>
          <p:cNvPr id="8" name="화살표: 왼쪽으로 구부러짐 7">
            <a:extLst>
              <a:ext uri="{FF2B5EF4-FFF2-40B4-BE49-F238E27FC236}">
                <a16:creationId xmlns:a16="http://schemas.microsoft.com/office/drawing/2014/main" id="{943F24FF-A16E-4746-8636-297A995D6DC3}"/>
              </a:ext>
            </a:extLst>
          </p:cNvPr>
          <p:cNvSpPr/>
          <p:nvPr/>
        </p:nvSpPr>
        <p:spPr>
          <a:xfrm>
            <a:off x="4880223" y="975762"/>
            <a:ext cx="360040" cy="457286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06073B11-6723-4541-B536-FFB8DE50A03B}"/>
              </a:ext>
            </a:extLst>
          </p:cNvPr>
          <p:cNvSpPr/>
          <p:nvPr/>
        </p:nvSpPr>
        <p:spPr>
          <a:xfrm>
            <a:off x="4880992" y="1429727"/>
            <a:ext cx="360040" cy="47667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9E38-E96C-4ADC-93E2-21C28685F9FE}"/>
              </a:ext>
            </a:extLst>
          </p:cNvPr>
          <p:cNvSpPr txBox="1"/>
          <p:nvPr/>
        </p:nvSpPr>
        <p:spPr>
          <a:xfrm>
            <a:off x="6183403" y="975762"/>
            <a:ext cx="294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Dequeue</a:t>
            </a:r>
            <a:r>
              <a:rPr lang="ko-KR" altLang="en-US" sz="1600" b="1" dirty="0"/>
              <a:t>시 데이터가 한 </a:t>
            </a:r>
            <a:r>
              <a:rPr lang="ko-KR" altLang="en-US" sz="1600" b="1" dirty="0" err="1"/>
              <a:t>칸씩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이동해야함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</a:t>
            </a:r>
            <a:r>
              <a:rPr lang="ko-KR" altLang="en-US" sz="1600" b="1" dirty="0"/>
              <a:t>효율 낮아짐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8206F-13F2-45F3-8722-BCB55B09C5F2}"/>
              </a:ext>
            </a:extLst>
          </p:cNvPr>
          <p:cNvSpPr txBox="1"/>
          <p:nvPr/>
        </p:nvSpPr>
        <p:spPr>
          <a:xfrm>
            <a:off x="6209721" y="271134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데이터가 이동하는 것이 아닌</a:t>
            </a:r>
            <a:r>
              <a:rPr lang="en-US" altLang="ko-KR" sz="1600" b="1" dirty="0"/>
              <a:t>, front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rear</a:t>
            </a:r>
            <a:r>
              <a:rPr lang="ko-KR" altLang="en-US" sz="1600" b="1" dirty="0"/>
              <a:t>가 이동</a:t>
            </a:r>
            <a:endParaRPr lang="en-US" altLang="ko-KR" sz="1600" b="1" dirty="0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2B5698A-5F91-4944-8817-CA90BEB493C3}"/>
              </a:ext>
            </a:extLst>
          </p:cNvPr>
          <p:cNvSpPr/>
          <p:nvPr/>
        </p:nvSpPr>
        <p:spPr>
          <a:xfrm>
            <a:off x="7415956" y="1823123"/>
            <a:ext cx="484632" cy="6256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D2D84-915D-4664-AD9E-6C8F73416E1E}"/>
              </a:ext>
            </a:extLst>
          </p:cNvPr>
          <p:cNvSpPr txBox="1"/>
          <p:nvPr/>
        </p:nvSpPr>
        <p:spPr>
          <a:xfrm>
            <a:off x="5874636" y="5202631"/>
            <a:ext cx="33344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&lt;</a:t>
            </a:r>
            <a:r>
              <a:rPr lang="ko-KR" altLang="en-US" sz="1800" b="1" dirty="0" err="1"/>
              <a:t>인큐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/ </a:t>
            </a:r>
            <a:r>
              <a:rPr lang="ko-KR" altLang="en-US" sz="1800" b="1" dirty="0" err="1"/>
              <a:t>디큐</a:t>
            </a:r>
            <a:r>
              <a:rPr lang="ko-KR" altLang="en-US" sz="1800" b="1" dirty="0"/>
              <a:t> 시 복잡도</a:t>
            </a:r>
            <a:r>
              <a:rPr lang="en-US" altLang="ko-KR" sz="1800" b="1" dirty="0"/>
              <a:t>?&gt;</a:t>
            </a:r>
            <a:br>
              <a:rPr lang="ko-KR" altLang="en-US" sz="1600" b="1" dirty="0"/>
            </a:br>
            <a:r>
              <a:rPr lang="ko-KR" altLang="en-US" sz="1600" b="1" dirty="0"/>
              <a:t>배열로 만든 일반 큐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복잡도 </a:t>
            </a:r>
            <a:r>
              <a:rPr lang="en-US" altLang="ko-KR" sz="1600" b="1" dirty="0"/>
              <a:t>O(n)</a:t>
            </a:r>
            <a:br>
              <a:rPr lang="en-US" altLang="ko-KR" sz="1600" b="1" dirty="0"/>
            </a:br>
            <a:r>
              <a:rPr lang="ko-KR" altLang="en-US" sz="1600" b="1" dirty="0"/>
              <a:t>배열로 만든 원형 큐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복잡도 </a:t>
            </a:r>
            <a:r>
              <a:rPr lang="en-US" altLang="ko-KR" sz="1600" b="1" dirty="0"/>
              <a:t>O(1)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D6FADE-738F-4D40-A61D-34859253AD4B}"/>
              </a:ext>
            </a:extLst>
          </p:cNvPr>
          <p:cNvSpPr txBox="1"/>
          <p:nvPr/>
        </p:nvSpPr>
        <p:spPr>
          <a:xfrm>
            <a:off x="6380463" y="3311335"/>
            <a:ext cx="2322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front = 0</a:t>
            </a:r>
          </a:p>
          <a:p>
            <a:r>
              <a:rPr lang="en-US" altLang="ko-KR" sz="1400" dirty="0"/>
              <a:t>Rear = 0</a:t>
            </a:r>
          </a:p>
          <a:p>
            <a:r>
              <a:rPr lang="en-US" altLang="ko-KR" sz="1400" dirty="0"/>
              <a:t>def dequeue():</a:t>
            </a:r>
          </a:p>
          <a:p>
            <a:r>
              <a:rPr lang="en-US" altLang="ko-KR" sz="1400" dirty="0"/>
              <a:t>	…</a:t>
            </a:r>
          </a:p>
          <a:p>
            <a:r>
              <a:rPr lang="en-US" altLang="ko-KR" sz="1400" dirty="0"/>
              <a:t>	front +=1</a:t>
            </a:r>
          </a:p>
          <a:p>
            <a:r>
              <a:rPr lang="en-US" altLang="ko-KR" sz="1400" dirty="0"/>
              <a:t>def enqueue():</a:t>
            </a:r>
          </a:p>
          <a:p>
            <a:r>
              <a:rPr lang="en-US" altLang="ko-KR" sz="1400" dirty="0"/>
              <a:t>	…</a:t>
            </a:r>
          </a:p>
          <a:p>
            <a:r>
              <a:rPr lang="en-US" altLang="ko-KR" sz="1400" dirty="0"/>
              <a:t>	rear+=1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0B05D0-3E5D-4F6B-A1A4-38C3A22F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71" y="4599181"/>
            <a:ext cx="4230650" cy="1439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44FAA2-F380-45EB-A82F-2C3E1F268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87" y="2955191"/>
            <a:ext cx="4924400" cy="13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4152100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스택과 큐에 대해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6BC1A-695C-4D0E-B864-3BB313BC91D1}"/>
              </a:ext>
            </a:extLst>
          </p:cNvPr>
          <p:cNvSpPr txBox="1"/>
          <p:nvPr/>
        </p:nvSpPr>
        <p:spPr>
          <a:xfrm>
            <a:off x="324859" y="4584610"/>
            <a:ext cx="86802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큐</a:t>
            </a:r>
            <a:r>
              <a:rPr lang="en-US" altLang="ko-KR" b="1" dirty="0"/>
              <a:t>(Queue)</a:t>
            </a:r>
            <a:r>
              <a:rPr lang="ko-KR" altLang="en-US" b="1" dirty="0"/>
              <a:t>의 사용 사례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r>
              <a:rPr lang="ko-KR" altLang="en-US" sz="1800" b="1" dirty="0"/>
              <a:t>데이터가 입력된 시간 순서대로 처리해야 할 </a:t>
            </a:r>
            <a:endParaRPr lang="en-US" altLang="ko-KR" sz="1800" b="1" dirty="0"/>
          </a:p>
          <a:p>
            <a:r>
              <a:rPr lang="ko-KR" altLang="en-US" sz="1800" b="1" dirty="0"/>
              <a:t>필요가 있는 상황에 이용한다</a:t>
            </a:r>
            <a:r>
              <a:rPr lang="en-US" altLang="ko-KR" sz="18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4FEEC7-66CE-4492-A944-5A69C64C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1852652"/>
            <a:ext cx="3435091" cy="4277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33D9E-0E3C-4B6E-9477-A7CAA4DC4E9D}"/>
              </a:ext>
            </a:extLst>
          </p:cNvPr>
          <p:cNvSpPr txBox="1"/>
          <p:nvPr/>
        </p:nvSpPr>
        <p:spPr>
          <a:xfrm>
            <a:off x="309121" y="770400"/>
            <a:ext cx="906827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스택</a:t>
            </a:r>
            <a:r>
              <a:rPr lang="en-US" altLang="ko-KR" b="1" dirty="0"/>
              <a:t>(Stack)</a:t>
            </a:r>
            <a:r>
              <a:rPr lang="ko-KR" altLang="en-US" b="1" dirty="0"/>
              <a:t>의 사용 사례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sz="1800" b="1" dirty="0"/>
              <a:t>재귀적으로 함수를 호출해야 하는 경우에 </a:t>
            </a:r>
            <a:endParaRPr lang="en-US" altLang="ko-KR" sz="1800" b="1" dirty="0"/>
          </a:p>
          <a:p>
            <a:r>
              <a:rPr lang="ko-KR" altLang="en-US" sz="1800" b="1" dirty="0"/>
              <a:t>임시 데이터를 스택에 넣어준다</a:t>
            </a:r>
            <a:r>
              <a:rPr lang="en-US" altLang="ko-KR" sz="1800" b="1" dirty="0"/>
              <a:t>.</a:t>
            </a:r>
          </a:p>
          <a:p>
            <a:r>
              <a:rPr lang="ko-KR" altLang="en-US" sz="1800" b="1" dirty="0"/>
              <a:t>재귀함수를 빠져 나와 백트래킹을 할 때는 </a:t>
            </a:r>
            <a:endParaRPr lang="en-US" altLang="ko-KR" sz="1800" b="1" dirty="0"/>
          </a:p>
          <a:p>
            <a:r>
              <a:rPr lang="ko-KR" altLang="en-US" sz="1800" b="1" dirty="0"/>
              <a:t>스택에 넣어 두었던 </a:t>
            </a:r>
            <a:endParaRPr lang="en-US" altLang="ko-KR" sz="1800" b="1" dirty="0"/>
          </a:p>
          <a:p>
            <a:r>
              <a:rPr lang="ko-KR" altLang="en-US" sz="1800" b="1" dirty="0"/>
              <a:t>임시 데이터를 빼 줘야 한다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웹 브라우저 방문기록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뒤로가기</a:t>
            </a:r>
            <a:r>
              <a:rPr lang="en-US" altLang="ko-KR" sz="1800" b="1" dirty="0"/>
              <a:t>)</a:t>
            </a:r>
          </a:p>
          <a:p>
            <a:r>
              <a:rPr lang="ko-KR" altLang="en-US" sz="1800" b="1" dirty="0"/>
              <a:t>실행 취소 </a:t>
            </a:r>
            <a:r>
              <a:rPr lang="en-US" altLang="ko-KR" sz="1800" b="1" dirty="0"/>
              <a:t>(undo)</a:t>
            </a:r>
          </a:p>
          <a:p>
            <a:r>
              <a:rPr lang="ko-KR" altLang="en-US" sz="1800" b="1" dirty="0"/>
              <a:t>역순 문자열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751CA-BB3F-4291-884F-7507F0CF3F9B}"/>
              </a:ext>
            </a:extLst>
          </p:cNvPr>
          <p:cNvSpPr txBox="1"/>
          <p:nvPr/>
        </p:nvSpPr>
        <p:spPr>
          <a:xfrm>
            <a:off x="6033120" y="980728"/>
            <a:ext cx="302433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너비 우선 탐색</a:t>
            </a:r>
            <a:r>
              <a:rPr lang="en-US" altLang="ko-KR" sz="2000" b="1" dirty="0"/>
              <a:t>(BFS, Breadth-First Search)&gt;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4152100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스택과 큐에 대해 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r>
              <a:rPr lang="ko-KR" altLang="en-US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6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6BC1A-695C-4D0E-B864-3BB313BC91D1}"/>
              </a:ext>
            </a:extLst>
          </p:cNvPr>
          <p:cNvSpPr txBox="1"/>
          <p:nvPr/>
        </p:nvSpPr>
        <p:spPr>
          <a:xfrm>
            <a:off x="324859" y="702082"/>
            <a:ext cx="906827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스택</a:t>
            </a:r>
            <a:r>
              <a:rPr lang="en-US" altLang="ko-KR" b="1" dirty="0"/>
              <a:t>(Stack)</a:t>
            </a:r>
            <a:r>
              <a:rPr lang="ko-KR" altLang="en-US" b="1" dirty="0"/>
              <a:t>의 사용 사례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/>
              <a:t>재귀적으로 함수를 호출해야 하는 경우에 임시 데이터를 스택에 넣어준다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재귀함수를 빠져 나와 백트래킹을 할 때는 스택에 넣어 두었던 임시 데이터를 빼 줘야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웹 브라우저 방문기록 </a:t>
            </a:r>
            <a:r>
              <a:rPr lang="en-US" altLang="ko-KR" b="1" dirty="0"/>
              <a:t>(</a:t>
            </a:r>
            <a:r>
              <a:rPr lang="ko-KR" altLang="en-US" b="1" dirty="0" err="1"/>
              <a:t>뒤로가기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실행 취소 </a:t>
            </a:r>
            <a:r>
              <a:rPr lang="en-US" altLang="ko-KR" b="1" dirty="0"/>
              <a:t>(undo)</a:t>
            </a:r>
          </a:p>
          <a:p>
            <a:r>
              <a:rPr lang="ko-KR" altLang="en-US" b="1" dirty="0"/>
              <a:t>역순 문자열 만들기</a:t>
            </a:r>
          </a:p>
        </p:txBody>
      </p:sp>
    </p:spTree>
    <p:extLst>
      <p:ext uri="{BB962C8B-B14F-4D97-AF65-F5344CB8AC3E}">
        <p14:creationId xmlns:p14="http://schemas.microsoft.com/office/powerpoint/2010/main" val="163627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이성민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616</Words>
  <Application>Microsoft Office PowerPoint</Application>
  <PresentationFormat>A4 용지(210x297mm)</PresentationFormat>
  <Paragraphs>179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lsm010711@konkuk.ac.kr</cp:lastModifiedBy>
  <cp:revision>121</cp:revision>
  <dcterms:created xsi:type="dcterms:W3CDTF">2014-08-30T22:01:36Z</dcterms:created>
  <dcterms:modified xsi:type="dcterms:W3CDTF">2021-03-24T06:19:11Z</dcterms:modified>
</cp:coreProperties>
</file>