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76" r:id="rId4"/>
    <p:sldId id="268" r:id="rId5"/>
    <p:sldId id="272" r:id="rId6"/>
    <p:sldId id="273" r:id="rId7"/>
    <p:sldId id="275" r:id="rId8"/>
    <p:sldId id="274" r:id="rId9"/>
    <p:sldId id="291" r:id="rId10"/>
    <p:sldId id="292" r:id="rId11"/>
    <p:sldId id="277" r:id="rId12"/>
    <p:sldId id="269" r:id="rId13"/>
    <p:sldId id="297" r:id="rId14"/>
    <p:sldId id="279" r:id="rId15"/>
    <p:sldId id="278" r:id="rId16"/>
    <p:sldId id="295" r:id="rId17"/>
    <p:sldId id="280" r:id="rId18"/>
    <p:sldId id="281" r:id="rId19"/>
    <p:sldId id="296" r:id="rId20"/>
    <p:sldId id="293" r:id="rId21"/>
    <p:sldId id="294" r:id="rId22"/>
    <p:sldId id="271" r:id="rId23"/>
    <p:sldId id="285" r:id="rId24"/>
    <p:sldId id="287" r:id="rId25"/>
    <p:sldId id="289" r:id="rId26"/>
    <p:sldId id="288" r:id="rId27"/>
    <p:sldId id="290" r:id="rId28"/>
    <p:sldId id="267" r:id="rId29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06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851480" y="2481935"/>
            <a:ext cx="4869969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</a:t>
            </a:r>
            <a:r>
              <a:rPr lang="en-US" altLang="ko-KR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복잡도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백동훈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5748" y="45719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Big-O Notation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723D5-F87B-4097-962B-4EF688AFFC71}"/>
              </a:ext>
            </a:extLst>
          </p:cNvPr>
          <p:cNvSpPr txBox="1"/>
          <p:nvPr/>
        </p:nvSpPr>
        <p:spPr>
          <a:xfrm>
            <a:off x="2722993" y="977424"/>
            <a:ext cx="4459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ea typeface="나눔바른고딕" panose="020B0603020101020101"/>
              </a:rPr>
              <a:t>변화량이 가장 큰 부분만 표시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1B1F0E-83CB-4B24-862D-DF34DA9A84F1}"/>
                  </a:ext>
                </a:extLst>
              </p:cNvPr>
              <p:cNvSpPr txBox="1"/>
              <p:nvPr/>
            </p:nvSpPr>
            <p:spPr>
              <a:xfrm>
                <a:off x="2807063" y="2286687"/>
                <a:ext cx="4291428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500" dirty="0"/>
                  <a:t> </a:t>
                </a:r>
                <a:r>
                  <a:rPr lang="en-US" altLang="ko-KR" sz="25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5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500" dirty="0">
                  <a:sym typeface="Wingdings" panose="05000000000000000000" pitchFamily="2" charset="2"/>
                </a:endParaRPr>
              </a:p>
              <a:p>
                <a:r>
                  <a:rPr lang="en-US" altLang="ko-KR" sz="2500" dirty="0">
                    <a:sym typeface="Wingdings" panose="05000000000000000000" pitchFamily="2" charset="2"/>
                  </a:rPr>
                  <a:t>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altLang="ko-KR" sz="2500" dirty="0">
                    <a:sym typeface="Wingdings" panose="05000000000000000000" pitchFamily="2" charset="2"/>
                  </a:rPr>
                  <a:t> </a:t>
                </a:r>
                <a14:m>
                  <m:oMath xmlns:m="http://schemas.openxmlformats.org/officeDocument/2006/math">
                    <m:r>
                      <a:rPr lang="en-US" altLang="ko-KR" sz="25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sz="25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5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5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ko-KR" sz="25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5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500" dirty="0">
                  <a:sym typeface="Wingdings" panose="05000000000000000000" pitchFamily="2" charset="2"/>
                </a:endParaRPr>
              </a:p>
              <a:p>
                <a:endParaRPr lang="en-US" altLang="ko-KR" sz="25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𝑛𝑙𝑜𝑔𝑛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altLang="ko-KR" sz="25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𝑛𝑙𝑜𝑔𝑛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500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5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81123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𝑛𝑙𝑜𝑔𝑛</m:t>
                    </m:r>
                  </m:oMath>
                </a14:m>
                <a:r>
                  <a:rPr lang="en-US" altLang="ko-KR" sz="25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5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1B1F0E-83CB-4B24-862D-DF34DA9A8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63" y="2286687"/>
                <a:ext cx="4291428" cy="2785378"/>
              </a:xfrm>
              <a:prstGeom prst="rect">
                <a:avLst/>
              </a:prstGeom>
              <a:blipFill>
                <a:blip r:embed="rId3"/>
                <a:stretch>
                  <a:fillRect l="-2273" t="-1532" b="-4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28681" y="1700808"/>
            <a:ext cx="5248594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공간복잡도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1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655A-84AB-4C32-B4B8-21DED0D6C36A}"/>
              </a:ext>
            </a:extLst>
          </p:cNvPr>
          <p:cNvSpPr txBox="1"/>
          <p:nvPr/>
        </p:nvSpPr>
        <p:spPr>
          <a:xfrm>
            <a:off x="2072457" y="3152001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ea typeface="나눔바른고딕" panose="020B0603020101020101"/>
              </a:rPr>
              <a:t>얼마나 많은 공간을 차지하는가</a:t>
            </a:r>
            <a:r>
              <a:rPr lang="en-US" altLang="ko-KR" sz="3000" dirty="0">
                <a:ea typeface="나눔바른고딕" panose="020B0603020101020101"/>
              </a:rPr>
              <a:t>?</a:t>
            </a:r>
            <a:endParaRPr lang="ko-KR" altLang="en-US" sz="30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2695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6D7092-696A-4C11-AAE1-296A815B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22" y="1743472"/>
            <a:ext cx="3936912" cy="1685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C370E3-917C-477D-A40E-EA09EF2092BC}"/>
                  </a:ext>
                </a:extLst>
              </p:cNvPr>
              <p:cNvSpPr txBox="1"/>
              <p:nvPr/>
            </p:nvSpPr>
            <p:spPr>
              <a:xfrm>
                <a:off x="2008662" y="4713953"/>
                <a:ext cx="5688632" cy="421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−1,  …,  1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</a:rPr>
                      <m:t>값</m:t>
                    </m:r>
                  </m:oMath>
                </a14:m>
                <a:r>
                  <a:rPr lang="ko-KR" altLang="en-US" dirty="0">
                    <a:ea typeface="나눔바른고딕" panose="020B0603020101020101"/>
                  </a:rPr>
                  <a:t>을 저장 </a:t>
                </a:r>
                <a:r>
                  <a:rPr lang="en-US" altLang="ko-KR" dirty="0">
                    <a:ea typeface="나눔바른고딕" panose="020B0603020101020101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 err="1">
                    <a:ea typeface="나눔바른고딕" panose="020B0603020101020101"/>
                    <a:sym typeface="Wingdings" panose="05000000000000000000" pitchFamily="2" charset="2"/>
                  </a:rPr>
                  <a:t>공간복잡도</a:t>
                </a:r>
                <a:r>
                  <a:rPr lang="ko-KR" altLang="en-US" dirty="0">
                    <a:ea typeface="나눔바른고딕" panose="020B0603020101020101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ea typeface="나눔바른고딕" panose="020B0603020101020101"/>
                    <a:sym typeface="Wingdings" panose="05000000000000000000" pitchFamily="2" charset="2"/>
                  </a:rPr>
                  <a:t>: O(n)</a:t>
                </a:r>
                <a:endParaRPr lang="ko-KR" altLang="en-US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C370E3-917C-477D-A40E-EA09EF209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662" y="4713953"/>
                <a:ext cx="5688632" cy="421590"/>
              </a:xfrm>
              <a:prstGeom prst="rect">
                <a:avLst/>
              </a:prstGeom>
              <a:blipFill>
                <a:blip r:embed="rId4"/>
                <a:stretch>
                  <a:fillRect t="-7246" r="-2680" b="-28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4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F56155-34AA-43E2-A926-67562800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02" y="1628800"/>
            <a:ext cx="3776396" cy="16729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3801E-9B89-4BE2-A66D-CF06864F6189}"/>
              </a:ext>
            </a:extLst>
          </p:cNvPr>
          <p:cNvSpPr txBox="1"/>
          <p:nvPr/>
        </p:nvSpPr>
        <p:spPr>
          <a:xfrm>
            <a:off x="2264685" y="4630734"/>
            <a:ext cx="5176586" cy="42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fac</a:t>
            </a:r>
            <a:r>
              <a:rPr lang="ko-KR" altLang="en-US" dirty="0">
                <a:ea typeface="나눔바른고딕" panose="020B0603020101020101"/>
              </a:rPr>
              <a:t>값만 저장하면 됨 </a:t>
            </a:r>
            <a:r>
              <a:rPr lang="en-US" altLang="ko-KR" dirty="0">
                <a:ea typeface="나눔바른고딕" panose="020B0603020101020101"/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ea typeface="나눔바른고딕" panose="020B0603020101020101"/>
                <a:sym typeface="Wingdings" panose="05000000000000000000" pitchFamily="2" charset="2"/>
              </a:rPr>
              <a:t>공간복잡도</a:t>
            </a:r>
            <a:r>
              <a:rPr lang="ko-KR" altLang="en-US" dirty="0">
                <a:ea typeface="나눔바른고딕" panose="020B0603020101020101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나눔바른고딕" panose="020B0603020101020101"/>
                <a:sym typeface="Wingdings" panose="05000000000000000000" pitchFamily="2" charset="2"/>
              </a:rPr>
              <a:t>: O(1)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77174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88481" y="1743288"/>
            <a:ext cx="5328592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2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42CD0-A3D8-4295-842E-41C726E17FB3}"/>
              </a:ext>
            </a:extLst>
          </p:cNvPr>
          <p:cNvSpPr txBox="1"/>
          <p:nvPr/>
        </p:nvSpPr>
        <p:spPr>
          <a:xfrm>
            <a:off x="2440710" y="2690336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ea typeface="나눔바른고딕" panose="020B0603020101020101"/>
              </a:rPr>
              <a:t>얼만큼 시간이 걸리는가</a:t>
            </a:r>
            <a:r>
              <a:rPr lang="en-US" altLang="ko-KR" sz="3000" dirty="0">
                <a:ea typeface="나눔바른고딕" panose="020B0603020101020101"/>
              </a:rPr>
              <a:t>?</a:t>
            </a:r>
          </a:p>
          <a:p>
            <a:endParaRPr lang="en-US" altLang="ko-KR" sz="3000" dirty="0">
              <a:ea typeface="나눔바른고딕" panose="020B0603020101020101"/>
              <a:sym typeface="Wingdings" panose="05000000000000000000" pitchFamily="2" charset="2"/>
            </a:endParaRPr>
          </a:p>
          <a:p>
            <a:r>
              <a:rPr lang="en-US" altLang="ko-KR" sz="3000" dirty="0">
                <a:ea typeface="나눔바른고딕" panose="020B0603020101020101"/>
                <a:sym typeface="Wingdings" panose="05000000000000000000" pitchFamily="2" charset="2"/>
              </a:rPr>
              <a:t> </a:t>
            </a:r>
            <a:r>
              <a:rPr lang="ko-KR" altLang="en-US" sz="3000" dirty="0">
                <a:ea typeface="나눔바른고딕" panose="020B0603020101020101"/>
                <a:sym typeface="Wingdings" panose="05000000000000000000" pitchFamily="2" charset="2"/>
              </a:rPr>
              <a:t>보통 연산 횟수를 계산</a:t>
            </a:r>
            <a:endParaRPr lang="ko-KR" altLang="en-US" sz="30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208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BE8EF37-2231-401E-BBBA-79762AC5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540" y="1484784"/>
            <a:ext cx="3810875" cy="2318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F12708-C183-49CD-8CB0-F19CD52A807D}"/>
              </a:ext>
            </a:extLst>
          </p:cNvPr>
          <p:cNvSpPr txBox="1"/>
          <p:nvPr/>
        </p:nvSpPr>
        <p:spPr>
          <a:xfrm>
            <a:off x="1738065" y="4851383"/>
            <a:ext cx="6928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for</a:t>
            </a:r>
            <a:r>
              <a:rPr lang="ko-KR" altLang="en-US" dirty="0">
                <a:ea typeface="나눔바른고딕" panose="020B0603020101020101"/>
              </a:rPr>
              <a:t>문으로 인해 </a:t>
            </a:r>
            <a:r>
              <a:rPr lang="ko-KR" altLang="en-US" dirty="0" err="1">
                <a:ea typeface="나눔바른고딕" panose="020B0603020101020101"/>
              </a:rPr>
              <a:t>연산량이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n</a:t>
            </a:r>
            <a:r>
              <a:rPr lang="ko-KR" altLang="en-US" dirty="0">
                <a:ea typeface="나눔바른고딕" panose="020B0603020101020101"/>
              </a:rPr>
              <a:t>에 비례 </a:t>
            </a:r>
            <a:r>
              <a:rPr lang="en-US" altLang="ko-KR" dirty="0">
                <a:ea typeface="나눔바른고딕" panose="020B0603020101020101"/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ea typeface="나눔바른고딕" panose="020B0603020101020101"/>
                <a:sym typeface="Wingdings" panose="05000000000000000000" pitchFamily="2" charset="2"/>
              </a:rPr>
              <a:t>시간복잡도</a:t>
            </a:r>
            <a:r>
              <a:rPr lang="ko-KR" altLang="en-US" dirty="0">
                <a:ea typeface="나눔바른고딕" panose="020B0603020101020101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나눔바른고딕" panose="020B0603020101020101"/>
                <a:sym typeface="Wingdings" panose="05000000000000000000" pitchFamily="2" charset="2"/>
              </a:rPr>
              <a:t>: O(n)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94174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27AD0-13E2-4B00-876E-1D17A103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87" y="1391586"/>
            <a:ext cx="4230380" cy="1519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F0CC87-26E8-4AC1-8B2A-2A42C67E2680}"/>
              </a:ext>
            </a:extLst>
          </p:cNvPr>
          <p:cNvSpPr txBox="1"/>
          <p:nvPr/>
        </p:nvSpPr>
        <p:spPr>
          <a:xfrm>
            <a:off x="1279726" y="4869160"/>
            <a:ext cx="7385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n</a:t>
            </a:r>
            <a:r>
              <a:rPr lang="ko-KR" altLang="en-US" dirty="0">
                <a:ea typeface="나눔바른고딕" panose="020B0603020101020101"/>
              </a:rPr>
              <a:t>의 값과 상관없이 한 번의 연산 수행 </a:t>
            </a:r>
            <a:r>
              <a:rPr lang="en-US" altLang="ko-KR" dirty="0">
                <a:ea typeface="나눔바른고딕" panose="020B0603020101020101"/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ea typeface="나눔바른고딕" panose="020B0603020101020101"/>
                <a:sym typeface="Wingdings" panose="05000000000000000000" pitchFamily="2" charset="2"/>
              </a:rPr>
              <a:t>시간복잡도</a:t>
            </a:r>
            <a:r>
              <a:rPr lang="ko-KR" altLang="en-US" dirty="0">
                <a:ea typeface="나눔바른고딕" panose="020B0603020101020101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나눔바른고딕" panose="020B0603020101020101"/>
                <a:sym typeface="Wingdings" panose="05000000000000000000" pitchFamily="2" charset="2"/>
              </a:rPr>
              <a:t>: O(1)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914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D64107-426A-4147-B7BF-210909A42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071" y="1294369"/>
            <a:ext cx="4674417" cy="1577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178EC-6C90-414E-8110-C4654E615D7C}"/>
                  </a:ext>
                </a:extLst>
              </p:cNvPr>
              <p:cNvSpPr txBox="1"/>
              <p:nvPr/>
            </p:nvSpPr>
            <p:spPr>
              <a:xfrm>
                <a:off x="3352964" y="3877450"/>
                <a:ext cx="3000027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a typeface="나눔바른고딕" panose="020B0603020101020101"/>
                  </a:rPr>
                  <a:t>c</a:t>
                </a:r>
                <a:r>
                  <a:rPr lang="en-US" altLang="ko-KR" dirty="0" err="1">
                    <a:ea typeface="나눔바른고딕" panose="020B0603020101020101"/>
                  </a:rPr>
                  <a:t>alc_sum_recur</a:t>
                </a:r>
                <a:r>
                  <a:rPr lang="en-US" altLang="ko-KR" dirty="0">
                    <a:ea typeface="나눔바른고딕" panose="020B0603020101020101"/>
                  </a:rPr>
                  <a:t>(n),</a:t>
                </a:r>
              </a:p>
              <a:p>
                <a:r>
                  <a:rPr lang="en-US" altLang="ko-KR" dirty="0" err="1">
                    <a:ea typeface="나눔바른고딕" panose="020B0603020101020101"/>
                  </a:rPr>
                  <a:t>calc_sum_recur</a:t>
                </a:r>
                <a:r>
                  <a:rPr lang="en-US" altLang="ko-KR" dirty="0">
                    <a:ea typeface="나눔바른고딕" panose="020B0603020101020101"/>
                  </a:rPr>
                  <a:t>(n-1), …,</a:t>
                </a:r>
              </a:p>
              <a:p>
                <a:r>
                  <a:rPr lang="en-US" altLang="ko-KR" dirty="0" err="1">
                    <a:ea typeface="나눔바른고딕" panose="020B0603020101020101"/>
                  </a:rPr>
                  <a:t>calc_sum_recur</a:t>
                </a:r>
                <a:r>
                  <a:rPr lang="en-US" altLang="ko-KR" dirty="0">
                    <a:ea typeface="나눔바른고딕" panose="020B0603020101020101"/>
                  </a:rPr>
                  <a:t>(1)</a:t>
                </a:r>
              </a:p>
              <a:p>
                <a:endParaRPr lang="en-US" altLang="ko-KR" dirty="0">
                  <a:ea typeface="나눔바른고딕" panose="020B0603020101020101"/>
                </a:endParaRPr>
              </a:p>
              <a:p>
                <a:r>
                  <a:rPr lang="en-US" altLang="ko-KR" dirty="0">
                    <a:ea typeface="나눔바른고딕" panose="020B0603020101020101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 err="1">
                    <a:ea typeface="나눔바른고딕" panose="020B0603020101020101"/>
                    <a:sym typeface="Wingdings" panose="05000000000000000000" pitchFamily="2" charset="2"/>
                  </a:rPr>
                  <a:t>시간복잡도</a:t>
                </a:r>
                <a:r>
                  <a:rPr lang="ko-KR" altLang="en-US" dirty="0">
                    <a:ea typeface="나눔바른고딕" panose="020B0603020101020101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ea typeface="나눔바른고딕" panose="020B0603020101020101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178EC-6C90-414E-8110-C4654E61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64" y="3877450"/>
                <a:ext cx="3000027" cy="1708160"/>
              </a:xfrm>
              <a:prstGeom prst="rect">
                <a:avLst/>
              </a:prstGeom>
              <a:blipFill>
                <a:blip r:embed="rId4"/>
                <a:stretch>
                  <a:fillRect l="-2439" t="-2143" r="-1220" b="-6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0510" y="1563473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0512" y="2723892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 복잡도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912DB-8DD2-401B-984F-E5B495E97764}"/>
              </a:ext>
            </a:extLst>
          </p:cNvPr>
          <p:cNvSpPr txBox="1"/>
          <p:nvPr/>
        </p:nvSpPr>
        <p:spPr>
          <a:xfrm>
            <a:off x="560511" y="378380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복잡도</a:t>
            </a: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5016196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경우의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시간복잡도를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사용할까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048FEB7-4B51-47AF-9BD3-9A4ACEF2A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2399464"/>
            <a:ext cx="4608512" cy="2059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842CAD-7B2D-41F9-8512-8B1209038201}"/>
                  </a:ext>
                </a:extLst>
              </p:cNvPr>
              <p:cNvSpPr txBox="1"/>
              <p:nvPr/>
            </p:nvSpPr>
            <p:spPr>
              <a:xfrm>
                <a:off x="6012528" y="2508362"/>
                <a:ext cx="2736304" cy="187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나눔바른고딕" panose="020B0603020101020101"/>
                  </a:rPr>
                  <a:t>최선 </a:t>
                </a:r>
                <a:r>
                  <a:rPr lang="en-US" altLang="ko-KR" dirty="0">
                    <a:ea typeface="나눔바른고딕" panose="020B0603020101020101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(1)</m:t>
                    </m:r>
                  </m:oMath>
                </a14:m>
                <a:endParaRPr lang="en-US" altLang="ko-KR" dirty="0">
                  <a:ea typeface="나눔바른고딕" panose="020B0603020101020101"/>
                </a:endParaRPr>
              </a:p>
              <a:p>
                <a:endParaRPr lang="en-US" altLang="ko-KR" dirty="0">
                  <a:ea typeface="나눔바른고딕" panose="020B0603020101020101"/>
                </a:endParaRPr>
              </a:p>
              <a:p>
                <a:r>
                  <a:rPr lang="ko-KR" altLang="en-US" dirty="0">
                    <a:ea typeface="나눔바른고딕" panose="020B0603020101020101"/>
                  </a:rPr>
                  <a:t>평균 </a:t>
                </a:r>
                <a:r>
                  <a:rPr lang="en-US" altLang="ko-KR" dirty="0">
                    <a:ea typeface="나눔바른고딕" panose="020B060302010102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+1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dirty="0">
                  <a:ea typeface="나눔바른고딕" panose="020B0603020101020101"/>
                </a:endParaRPr>
              </a:p>
              <a:p>
                <a:endParaRPr lang="en-US" altLang="ko-KR" dirty="0">
                  <a:ea typeface="나눔바른고딕" panose="020B0603020101020101"/>
                </a:endParaRPr>
              </a:p>
              <a:p>
                <a:r>
                  <a:rPr lang="ko-KR" altLang="en-US" dirty="0">
                    <a:ea typeface="나눔바른고딕" panose="020B0603020101020101"/>
                  </a:rPr>
                  <a:t>최악 </a:t>
                </a:r>
                <a:r>
                  <a:rPr lang="en-US" altLang="ko-KR" dirty="0">
                    <a:ea typeface="나눔바른고딕" panose="020B0603020101020101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b="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842CAD-7B2D-41F9-8512-8B1209038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528" y="2508362"/>
                <a:ext cx="2736304" cy="1870577"/>
              </a:xfrm>
              <a:prstGeom prst="rect">
                <a:avLst/>
              </a:prstGeom>
              <a:blipFill>
                <a:blip r:embed="rId4"/>
                <a:stretch>
                  <a:fillRect l="-2673" t="-1954" b="-3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8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048FEB7-4B51-47AF-9BD3-9A4ACEF2A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2399464"/>
            <a:ext cx="4608512" cy="2059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842CAD-7B2D-41F9-8512-8B1209038201}"/>
                  </a:ext>
                </a:extLst>
              </p:cNvPr>
              <p:cNvSpPr txBox="1"/>
              <p:nvPr/>
            </p:nvSpPr>
            <p:spPr>
              <a:xfrm>
                <a:off x="6012528" y="2508362"/>
                <a:ext cx="2736304" cy="187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나눔바른고딕" panose="020B0603020101020101"/>
                  </a:rPr>
                  <a:t>최선 </a:t>
                </a:r>
                <a:r>
                  <a:rPr lang="en-US" altLang="ko-KR" dirty="0">
                    <a:ea typeface="나눔바른고딕" panose="020B0603020101020101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(1)</m:t>
                    </m:r>
                  </m:oMath>
                </a14:m>
                <a:endParaRPr lang="en-US" altLang="ko-KR" dirty="0">
                  <a:ea typeface="나눔바른고딕" panose="020B0603020101020101"/>
                </a:endParaRPr>
              </a:p>
              <a:p>
                <a:endParaRPr lang="en-US" altLang="ko-KR" dirty="0">
                  <a:ea typeface="나눔바른고딕" panose="020B0603020101020101"/>
                </a:endParaRPr>
              </a:p>
              <a:p>
                <a:r>
                  <a:rPr lang="ko-KR" altLang="en-US" dirty="0">
                    <a:ea typeface="나눔바른고딕" panose="020B0603020101020101"/>
                  </a:rPr>
                  <a:t>평균 </a:t>
                </a:r>
                <a:r>
                  <a:rPr lang="en-US" altLang="ko-KR" dirty="0">
                    <a:ea typeface="나눔바른고딕" panose="020B0603020101020101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+1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dirty="0">
                  <a:ea typeface="나눔바른고딕" panose="020B0603020101020101"/>
                </a:endParaRPr>
              </a:p>
              <a:p>
                <a:endParaRPr lang="en-US" altLang="ko-KR" dirty="0">
                  <a:ea typeface="나눔바른고딕" panose="020B0603020101020101"/>
                </a:endParaRPr>
              </a:p>
              <a:p>
                <a:r>
                  <a:rPr lang="ko-KR" altLang="en-US" dirty="0">
                    <a:solidFill>
                      <a:srgbClr val="FF0000"/>
                    </a:solidFill>
                    <a:ea typeface="나눔바른고딕" panose="020B0603020101020101"/>
                  </a:rPr>
                  <a:t>최악 </a:t>
                </a:r>
                <a:r>
                  <a:rPr lang="en-US" altLang="ko-KR" dirty="0">
                    <a:solidFill>
                      <a:srgbClr val="FF0000"/>
                    </a:solidFill>
                    <a:ea typeface="나눔바른고딕" panose="020B0603020101020101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/>
                      </a:rPr>
                      <m:t>O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b="0" dirty="0">
                  <a:solidFill>
                    <a:srgbClr val="FF0000"/>
                  </a:solidFill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842CAD-7B2D-41F9-8512-8B1209038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528" y="2508362"/>
                <a:ext cx="2736304" cy="1870577"/>
              </a:xfrm>
              <a:prstGeom prst="rect">
                <a:avLst/>
              </a:prstGeom>
              <a:blipFill>
                <a:blip r:embed="rId4"/>
                <a:stretch>
                  <a:fillRect l="-2673" t="-1954" b="-3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라이브러리의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5FF7B4-A904-4813-92C0-7690922506F1}"/>
                  </a:ext>
                </a:extLst>
              </p:cNvPr>
              <p:cNvSpPr txBox="1"/>
              <p:nvPr/>
            </p:nvSpPr>
            <p:spPr>
              <a:xfrm>
                <a:off x="6047183" y="2898085"/>
                <a:ext cx="2736304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②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5FF7B4-A904-4813-92C0-769092250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83" y="2898085"/>
                <a:ext cx="2736304" cy="1061829"/>
              </a:xfrm>
              <a:prstGeom prst="rect">
                <a:avLst/>
              </a:prstGeom>
              <a:blipFill>
                <a:blip r:embed="rId3"/>
                <a:stretch>
                  <a:fillRect l="-2673" t="-3429" b="-10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79AEE6C-07BF-4841-A385-AEB53774C3F6}"/>
              </a:ext>
            </a:extLst>
          </p:cNvPr>
          <p:cNvSpPr txBox="1"/>
          <p:nvPr/>
        </p:nvSpPr>
        <p:spPr>
          <a:xfrm>
            <a:off x="2148460" y="1114268"/>
            <a:ext cx="5608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target</a:t>
            </a:r>
            <a:r>
              <a:rPr lang="ko-KR" altLang="en-US" dirty="0">
                <a:ea typeface="나눔바른고딕" panose="020B0603020101020101"/>
              </a:rPr>
              <a:t> 숫자 가 </a:t>
            </a:r>
            <a:r>
              <a:rPr lang="en-US" altLang="ko-KR" dirty="0" err="1">
                <a:ea typeface="나눔바른고딕" panose="020B0603020101020101"/>
              </a:rPr>
              <a:t>nums</a:t>
            </a:r>
            <a:r>
              <a:rPr lang="ko-KR" altLang="en-US" dirty="0">
                <a:ea typeface="나눔바른고딕" panose="020B0603020101020101"/>
              </a:rPr>
              <a:t>에 포함되어 있는지 체크</a:t>
            </a:r>
            <a:endParaRPr lang="en-US" altLang="ko-KR" dirty="0">
              <a:ea typeface="나눔바른고딕" panose="020B0603020101020101"/>
            </a:endParaRPr>
          </a:p>
          <a:p>
            <a:r>
              <a:rPr lang="en-US" altLang="ko-KR" dirty="0">
                <a:ea typeface="나눔바른고딕" panose="020B0603020101020101"/>
              </a:rPr>
              <a:t>(n : </a:t>
            </a:r>
            <a:r>
              <a:rPr lang="en-US" altLang="ko-KR" dirty="0" err="1">
                <a:ea typeface="나눔바른고딕" panose="020B0603020101020101"/>
              </a:rPr>
              <a:t>nums</a:t>
            </a:r>
            <a:r>
              <a:rPr lang="ko-KR" altLang="en-US" dirty="0">
                <a:ea typeface="나눔바른고딕" panose="020B0603020101020101"/>
              </a:rPr>
              <a:t>의 길이</a:t>
            </a:r>
            <a:r>
              <a:rPr lang="en-US" altLang="ko-KR" dirty="0">
                <a:ea typeface="나눔바른고딕" panose="020B0603020101020101"/>
              </a:rPr>
              <a:t>)</a:t>
            </a:r>
            <a:endParaRPr lang="ko-KR" altLang="en-US" dirty="0">
              <a:ea typeface="나눔바른고딕" panose="020B0603020101020101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E8F017E-D73C-44B6-9A04-49DDBD33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846" y="2497142"/>
            <a:ext cx="4170633" cy="18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399B03-5077-40CD-8E39-1DE05620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61" y="2520757"/>
            <a:ext cx="4064939" cy="18164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F84F-D28B-4F34-8ADF-97CD39ABAFEF}"/>
              </a:ext>
            </a:extLst>
          </p:cNvPr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라이브러리의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225AF1-BC16-41AD-BECB-8467BBE911F8}"/>
                  </a:ext>
                </a:extLst>
              </p:cNvPr>
              <p:cNvSpPr txBox="1"/>
              <p:nvPr/>
            </p:nvSpPr>
            <p:spPr>
              <a:xfrm>
                <a:off x="6047183" y="2898085"/>
                <a:ext cx="2736304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②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225AF1-BC16-41AD-BECB-8467BBE9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83" y="2898085"/>
                <a:ext cx="2736304" cy="1061829"/>
              </a:xfrm>
              <a:prstGeom prst="rect">
                <a:avLst/>
              </a:prstGeom>
              <a:blipFill>
                <a:blip r:embed="rId4"/>
                <a:stretch>
                  <a:fillRect l="-2673" t="-3429" b="-10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9C685E0-7ED0-41A6-AD8A-7C44DF72568A}"/>
              </a:ext>
            </a:extLst>
          </p:cNvPr>
          <p:cNvSpPr txBox="1"/>
          <p:nvPr/>
        </p:nvSpPr>
        <p:spPr>
          <a:xfrm>
            <a:off x="2148460" y="1114268"/>
            <a:ext cx="5608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target</a:t>
            </a:r>
            <a:r>
              <a:rPr lang="ko-KR" altLang="en-US" dirty="0">
                <a:ea typeface="나눔바른고딕" panose="020B0603020101020101"/>
              </a:rPr>
              <a:t> 숫자 가 </a:t>
            </a:r>
            <a:r>
              <a:rPr lang="en-US" altLang="ko-KR" dirty="0" err="1">
                <a:ea typeface="나눔바른고딕" panose="020B0603020101020101"/>
              </a:rPr>
              <a:t>nums</a:t>
            </a:r>
            <a:r>
              <a:rPr lang="ko-KR" altLang="en-US" dirty="0">
                <a:ea typeface="나눔바른고딕" panose="020B0603020101020101"/>
              </a:rPr>
              <a:t>에 포함되어 있는지 체크</a:t>
            </a:r>
            <a:endParaRPr lang="en-US" altLang="ko-KR" dirty="0">
              <a:ea typeface="나눔바른고딕" panose="020B0603020101020101"/>
            </a:endParaRPr>
          </a:p>
          <a:p>
            <a:r>
              <a:rPr lang="en-US" altLang="ko-KR" dirty="0">
                <a:ea typeface="나눔바른고딕" panose="020B0603020101020101"/>
              </a:rPr>
              <a:t>(n : </a:t>
            </a:r>
            <a:r>
              <a:rPr lang="en-US" altLang="ko-KR" dirty="0" err="1">
                <a:ea typeface="나눔바른고딕" panose="020B0603020101020101"/>
              </a:rPr>
              <a:t>nums</a:t>
            </a:r>
            <a:r>
              <a:rPr lang="ko-KR" altLang="en-US" dirty="0">
                <a:ea typeface="나눔바른고딕" panose="020B0603020101020101"/>
              </a:rPr>
              <a:t>의 길이</a:t>
            </a:r>
            <a:r>
              <a:rPr lang="en-US" altLang="ko-KR" dirty="0">
                <a:ea typeface="나눔바른고딕" panose="020B0603020101020101"/>
              </a:rPr>
              <a:t>)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1724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0F84F-D28B-4F34-8ADF-97CD39ABAFEF}"/>
              </a:ext>
            </a:extLst>
          </p:cNvPr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라이브러리의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A84D648-7272-40E9-8132-F6E637D2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88" y="876300"/>
            <a:ext cx="425958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3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0F84F-D28B-4F34-8ADF-97CD39ABAFEF}"/>
              </a:ext>
            </a:extLst>
          </p:cNvPr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라이브러리의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DBA8869-09D4-4AE1-A513-D178728F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74" y="1641385"/>
            <a:ext cx="5100786" cy="35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0F84F-D28B-4F34-8ADF-97CD39ABAFEF}"/>
              </a:ext>
            </a:extLst>
          </p:cNvPr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라이브러리의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8F06107-56D2-4748-B4F8-6A63CBBB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17" y="2589927"/>
            <a:ext cx="3718919" cy="167814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E042EA-11D0-4B48-9296-E3ADBA473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254" y="2395843"/>
            <a:ext cx="3990821" cy="20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0F84F-D28B-4F34-8ADF-97CD39ABAFEF}"/>
              </a:ext>
            </a:extLst>
          </p:cNvPr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라이브러리의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7DF19-C45A-4D4E-971F-6C98522B8731}"/>
              </a:ext>
            </a:extLst>
          </p:cNvPr>
          <p:cNvSpPr txBox="1"/>
          <p:nvPr/>
        </p:nvSpPr>
        <p:spPr>
          <a:xfrm>
            <a:off x="2059287" y="2914923"/>
            <a:ext cx="5786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ea typeface="나눔바른고딕" panose="020B0603020101020101"/>
              </a:rPr>
              <a:t>자주 사용하는 라이브러리의</a:t>
            </a:r>
            <a:endParaRPr lang="en-US" altLang="ko-KR" sz="3000" dirty="0">
              <a:ea typeface="나눔바른고딕" panose="020B0603020101020101"/>
            </a:endParaRPr>
          </a:p>
          <a:p>
            <a:r>
              <a:rPr lang="ko-KR" altLang="en-US" sz="3000" dirty="0">
                <a:ea typeface="나눔바른고딕" panose="020B0603020101020101"/>
              </a:rPr>
              <a:t>시간 복잡도를 알고 있으면 좋다</a:t>
            </a:r>
            <a:r>
              <a:rPr lang="en-US" altLang="ko-KR" sz="3000" dirty="0">
                <a:ea typeface="나눔바른고딕" panose="020B060302010102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백동훈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64846" y="1628800"/>
            <a:ext cx="2376264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82C06-187F-423D-A8CE-E1435C031E68}"/>
              </a:ext>
            </a:extLst>
          </p:cNvPr>
          <p:cNvSpPr txBox="1"/>
          <p:nvPr/>
        </p:nvSpPr>
        <p:spPr>
          <a:xfrm>
            <a:off x="2217930" y="2898085"/>
            <a:ext cx="59686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바른고딕" panose="020B0603020101020101"/>
              </a:rPr>
              <a:t>저도 초보라 발표 중 틀린 부분이 있을 수 있음</a:t>
            </a:r>
            <a:endParaRPr lang="en-US" altLang="ko-KR" dirty="0">
              <a:ea typeface="나눔바른고딕" panose="020B0603020101020101"/>
            </a:endParaRPr>
          </a:p>
          <a:p>
            <a:endParaRPr lang="en-US" altLang="ko-KR" dirty="0">
              <a:ea typeface="나눔바른고딕" panose="020B0603020101020101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dirty="0">
                <a:ea typeface="나눔바른고딕" panose="020B0603020101020101"/>
                <a:sym typeface="Wingdings" panose="05000000000000000000" pitchFamily="2" charset="2"/>
              </a:rPr>
              <a:t>지적 환영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알고리즘이란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2B333-5EF8-46DE-B359-438848C91201}"/>
              </a:ext>
            </a:extLst>
          </p:cNvPr>
          <p:cNvSpPr txBox="1"/>
          <p:nvPr/>
        </p:nvSpPr>
        <p:spPr>
          <a:xfrm>
            <a:off x="1819271" y="2455116"/>
            <a:ext cx="6765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ea typeface="나눔바른고딕" panose="020B0603020101020101"/>
              </a:rPr>
              <a:t>속도가 빠르면서</a:t>
            </a:r>
            <a:r>
              <a:rPr lang="en-US" altLang="ko-KR" sz="4000" dirty="0">
                <a:ea typeface="나눔바른고딕" panose="020B0603020101020101"/>
              </a:rPr>
              <a:t>, </a:t>
            </a:r>
          </a:p>
          <a:p>
            <a:r>
              <a:rPr lang="ko-KR" altLang="en-US" sz="4000" dirty="0">
                <a:solidFill>
                  <a:srgbClr val="FF0000"/>
                </a:solidFill>
                <a:ea typeface="나눔바른고딕" panose="020B0603020101020101"/>
              </a:rPr>
              <a:t>컴퓨터 자원을 덜 사용</a:t>
            </a:r>
            <a:r>
              <a:rPr lang="ko-KR" altLang="en-US" sz="4000" dirty="0">
                <a:ea typeface="나눔바른고딕" panose="020B0603020101020101"/>
              </a:rPr>
              <a:t>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29459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알고리즘이란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E3113-92E8-4F81-A817-D6002D5D642C}"/>
              </a:ext>
            </a:extLst>
          </p:cNvPr>
          <p:cNvSpPr txBox="1"/>
          <p:nvPr/>
        </p:nvSpPr>
        <p:spPr>
          <a:xfrm>
            <a:off x="1521467" y="2455116"/>
            <a:ext cx="6902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ea typeface="나눔바른고딕" panose="020B0603020101020101"/>
              </a:rPr>
              <a:t>즉</a:t>
            </a:r>
            <a:r>
              <a:rPr lang="en-US" altLang="ko-KR" sz="4000" dirty="0">
                <a:ea typeface="나눔바른고딕" panose="020B0603020101020101"/>
              </a:rPr>
              <a:t>,</a:t>
            </a:r>
          </a:p>
          <a:p>
            <a:r>
              <a:rPr lang="ko-KR" altLang="en-US" sz="4000" dirty="0">
                <a:solidFill>
                  <a:srgbClr val="FF0000"/>
                </a:solidFill>
                <a:ea typeface="나눔바른고딕" panose="020B0603020101020101"/>
              </a:rPr>
              <a:t>시간 복잡도</a:t>
            </a:r>
            <a:r>
              <a:rPr lang="ko-KR" altLang="en-US" sz="4000" dirty="0">
                <a:ea typeface="나눔바른고딕" panose="020B0603020101020101"/>
              </a:rPr>
              <a:t>와 </a:t>
            </a:r>
            <a:r>
              <a:rPr lang="ko-KR" altLang="en-US" sz="4000" dirty="0">
                <a:solidFill>
                  <a:srgbClr val="FF0000"/>
                </a:solidFill>
                <a:ea typeface="나눔바른고딕" panose="020B0603020101020101"/>
              </a:rPr>
              <a:t>공간 복잡도</a:t>
            </a:r>
            <a:r>
              <a:rPr lang="ko-KR" altLang="en-US" sz="4000" dirty="0">
                <a:ea typeface="나눔바른고딕" panose="020B0603020101020101"/>
              </a:rPr>
              <a:t>가 </a:t>
            </a:r>
            <a:r>
              <a:rPr lang="ko-KR" altLang="en-US" sz="4000" dirty="0">
                <a:solidFill>
                  <a:srgbClr val="FF0000"/>
                </a:solidFill>
                <a:ea typeface="나눔바른고딕" panose="020B0603020101020101"/>
              </a:rPr>
              <a:t>낮은</a:t>
            </a:r>
            <a:r>
              <a:rPr lang="ko-KR" altLang="en-US" sz="4000" dirty="0">
                <a:ea typeface="나눔바른고딕" panose="020B0603020101020101"/>
              </a:rPr>
              <a:t> 알고리즘</a:t>
            </a:r>
            <a:endParaRPr lang="en-US" altLang="ko-KR" sz="40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8687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40232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짧은 경험상 알고리즘 문제를 풀 때는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E3113-92E8-4F81-A817-D6002D5D642C}"/>
              </a:ext>
            </a:extLst>
          </p:cNvPr>
          <p:cNvSpPr txBox="1"/>
          <p:nvPr/>
        </p:nvSpPr>
        <p:spPr>
          <a:xfrm>
            <a:off x="2105260" y="3075057"/>
            <a:ext cx="5495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나눔바른고딕" panose="020B0603020101020101"/>
              </a:rPr>
              <a:t>공간 복잡도</a:t>
            </a:r>
            <a:r>
              <a:rPr lang="ko-KR" altLang="en-US" sz="4000" dirty="0">
                <a:ea typeface="나눔바른고딕" panose="020B0603020101020101"/>
              </a:rPr>
              <a:t> </a:t>
            </a:r>
            <a:r>
              <a:rPr lang="en-US" altLang="ko-KR" sz="4000" dirty="0">
                <a:ea typeface="나눔바른고딕" panose="020B0603020101020101"/>
              </a:rPr>
              <a:t>&lt;&lt; </a:t>
            </a:r>
            <a:r>
              <a:rPr lang="ko-KR" altLang="en-US" sz="4000" dirty="0">
                <a:ea typeface="나눔바른고딕" panose="020B0603020101020101"/>
              </a:rPr>
              <a:t>시간 복잡도</a:t>
            </a:r>
            <a:endParaRPr lang="en-US" altLang="ko-KR" sz="40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90106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5748" y="45719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Big-O Notation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AF1FAA8-8EAB-4EFF-9B96-A982EA1C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250345"/>
            <a:ext cx="7696200" cy="23573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3F3DCC-797B-48A8-9F48-ED158EAA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892" y="1544919"/>
            <a:ext cx="4134510" cy="37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5748" y="45719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Big-O Notation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C3588C5-9428-4FB1-828B-8E956D3D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74" y="1736349"/>
            <a:ext cx="7146746" cy="33853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AE4969-51E3-409F-A43F-46B9DD3A6E3D}"/>
              </a:ext>
            </a:extLst>
          </p:cNvPr>
          <p:cNvSpPr txBox="1"/>
          <p:nvPr/>
        </p:nvSpPr>
        <p:spPr>
          <a:xfrm>
            <a:off x="2722993" y="977424"/>
            <a:ext cx="4459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ea typeface="나눔바른고딕" panose="020B0603020101020101"/>
              </a:rPr>
              <a:t>변화량이 가장 큰 부분만 표시</a:t>
            </a:r>
          </a:p>
        </p:txBody>
      </p:sp>
    </p:spTree>
    <p:extLst>
      <p:ext uri="{BB962C8B-B14F-4D97-AF65-F5344CB8AC3E}">
        <p14:creationId xmlns:p14="http://schemas.microsoft.com/office/powerpoint/2010/main" val="17499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452</Words>
  <Application>Microsoft Office PowerPoint</Application>
  <PresentationFormat>A4 용지(210x297mm)</PresentationFormat>
  <Paragraphs>142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Noto Sans Korean Bold</vt:lpstr>
      <vt:lpstr>Noto Sans Korean Medium</vt:lpstr>
      <vt:lpstr>나눔바른고딕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백동훈</cp:lastModifiedBy>
  <cp:revision>74</cp:revision>
  <dcterms:created xsi:type="dcterms:W3CDTF">2014-08-30T22:01:36Z</dcterms:created>
  <dcterms:modified xsi:type="dcterms:W3CDTF">2021-03-17T04:58:50Z</dcterms:modified>
</cp:coreProperties>
</file>