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66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5" r:id="rId20"/>
    <p:sldId id="284" r:id="rId21"/>
    <p:sldId id="286" r:id="rId22"/>
    <p:sldId id="287" r:id="rId23"/>
    <p:sldId id="288" r:id="rId24"/>
    <p:sldId id="289" r:id="rId25"/>
    <p:sldId id="291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267" r:id="rId35"/>
  </p:sldIdLst>
  <p:sldSz cx="9906000" cy="6858000" type="A4"/>
  <p:notesSz cx="6858000" cy="9144000"/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2" y="126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9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522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6240" y="151896"/>
            <a:ext cx="9633520" cy="65174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210477" y="207318"/>
            <a:ext cx="106070" cy="106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25400" dist="381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567" y="-28997"/>
            <a:ext cx="254254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1072866" rtl="0" eaLnBrk="1" latinLnBrk="1" hangingPunct="1">
        <a:spcBef>
          <a:spcPct val="0"/>
        </a:spcBef>
        <a:buNone/>
        <a:defRPr sz="5200" kern="1200" spc="-176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 rot="-60000">
            <a:off x="-223" y="1787477"/>
            <a:ext cx="9945777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223" y="1931493"/>
            <a:ext cx="9945777" cy="22322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6" name="제목 5"/>
          <p:cNvSpPr txBox="1">
            <a:spLocks/>
          </p:cNvSpPr>
          <p:nvPr/>
        </p:nvSpPr>
        <p:spPr>
          <a:xfrm>
            <a:off x="371063" y="3024002"/>
            <a:ext cx="6454145" cy="756085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4000" spc="-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Hash </a:t>
            </a:r>
            <a:r>
              <a:rPr lang="ko-KR" altLang="en-US" sz="4000" spc="-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고득점 </a:t>
            </a:r>
            <a:r>
              <a:rPr lang="en-US" altLang="ko-KR" sz="4000" spc="-3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kit</a:t>
            </a:r>
            <a:endParaRPr lang="ko-KR" altLang="en-US" sz="4000" spc="-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제목 5"/>
          <p:cNvSpPr txBox="1">
            <a:spLocks/>
          </p:cNvSpPr>
          <p:nvPr/>
        </p:nvSpPr>
        <p:spPr>
          <a:xfrm>
            <a:off x="7653702" y="63555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b="1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041724" y="3564064"/>
            <a:ext cx="1800200" cy="432047"/>
            <a:chOff x="8041724" y="3284985"/>
            <a:chExt cx="1800200" cy="432047"/>
          </a:xfrm>
        </p:grpSpPr>
        <p:sp>
          <p:nvSpPr>
            <p:cNvPr id="18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ko-KR" altLang="en-US" sz="1400" spc="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전계원</a:t>
              </a:r>
              <a:endParaRPr lang="en-US" altLang="ko-KR" sz="14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액자 2"/>
          <p:cNvSpPr/>
          <p:nvPr/>
        </p:nvSpPr>
        <p:spPr>
          <a:xfrm>
            <a:off x="344488" y="3068960"/>
            <a:ext cx="3384376" cy="732470"/>
          </a:xfrm>
          <a:prstGeom prst="frame">
            <a:avLst>
              <a:gd name="adj1" fmla="val 104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4098" y="2317012"/>
            <a:ext cx="20826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en-US" altLang="ko-KR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3200" spc="-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  <a:r>
              <a:rPr lang="en-US" altLang="ko-KR" sz="3200" spc="-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H</a:t>
            </a:r>
            <a:r>
              <a:rPr lang="en-US" altLang="ko-KR" sz="3200" spc="-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ash</a:t>
            </a:r>
            <a:endParaRPr lang="en-US" altLang="ko-KR" sz="3200" spc="-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6654868-3B2E-4AE5-BA5A-7660BEA14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8" y="6260392"/>
            <a:ext cx="391662" cy="455989"/>
          </a:xfrm>
          <a:prstGeom prst="rect">
            <a:avLst/>
          </a:prstGeom>
        </p:spPr>
      </p:pic>
      <p:sp>
        <p:nvSpPr>
          <p:cNvPr id="16" name="제목 5">
            <a:extLst>
              <a:ext uri="{FF2B5EF4-FFF2-40B4-BE49-F238E27FC236}">
                <a16:creationId xmlns:a16="http://schemas.microsoft.com/office/drawing/2014/main" xmlns="" id="{7611E645-CC12-4629-B716-7EF18E91DBBD}"/>
              </a:ext>
            </a:extLst>
          </p:cNvPr>
          <p:cNvSpPr txBox="1">
            <a:spLocks/>
          </p:cNvSpPr>
          <p:nvPr/>
        </p:nvSpPr>
        <p:spPr>
          <a:xfrm>
            <a:off x="557325" y="6267695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12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완주하지 못한 선수 </a:t>
            </a: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(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코드 </a:t>
            </a: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/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결과</a:t>
            </a: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)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xmlns="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xmlns="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64" y="763117"/>
            <a:ext cx="5116178" cy="55604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040" y="1322956"/>
            <a:ext cx="4460886" cy="44200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443" y="3680487"/>
            <a:ext cx="3409950" cy="2962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6409" y="3680487"/>
            <a:ext cx="35052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43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전화번호 목록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xmlns="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xmlns="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89104" y="1538603"/>
            <a:ext cx="3480386" cy="187804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요약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전화번호 목록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phone_book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전화번호 길이는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~ 20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전화번호 배열의 길이는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~ 1,000,000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어떤 번호가 다른 번호의 </a:t>
            </a:r>
            <a:r>
              <a:rPr lang="ko-KR" altLang="en-US" sz="1500" b="1" spc="-100" dirty="0" err="1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접두어인지</a:t>
            </a: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체크</a:t>
            </a:r>
            <a:endParaRPr lang="en-US" altLang="ko-KR" sz="1500" b="1" spc="-100" dirty="0" smtClean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중복되는 전화번호 없음</a:t>
            </a:r>
            <a:endParaRPr lang="en-US" altLang="ko-KR" sz="1500" b="1" spc="-100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745088" y="4077072"/>
            <a:ext cx="4032448" cy="95471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 &lt;= N &lt;= 1,000,000) 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이다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O(N</a:t>
            </a:r>
            <a:r>
              <a:rPr lang="en-US" altLang="ko-KR" sz="1500" b="1" spc="-100" baseline="30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시간초과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되도록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O(N) </a:t>
            </a:r>
            <a:r>
              <a:rPr lang="ko-KR" altLang="en-US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or  O(</a:t>
            </a:r>
            <a:r>
              <a:rPr lang="en-US" altLang="ko-KR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NlogN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 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구현하자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0" name="Picture 2" descr="https://postfiles.pstatic.net/MjAyMTAzMThfMjIx/MDAxNjE2MDM5MTIwMTE2.CBQJqBE7nRsrWqI_J-EK-MNz0Glqrys78sr3C6yeUxMg.NIBeMsG1QzioTOvKoRiIDjMg84FxLU59dnt_yLaGhy0g.PNG.ponson1017/image.png?type=w96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60"/>
          <a:stretch/>
        </p:blipFill>
        <p:spPr bwMode="auto">
          <a:xfrm>
            <a:off x="217097" y="908719"/>
            <a:ext cx="5095943" cy="54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8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전화번호 </a:t>
            </a: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목록 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(</a:t>
            </a: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풀이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)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xmlns="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xmlns="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2520" y="1237968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phone_book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: [“12“, “123”, “456“]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851527" y="2204462"/>
            <a:ext cx="1872208" cy="2929437"/>
            <a:chOff x="5025008" y="2560232"/>
            <a:chExt cx="1872208" cy="2929437"/>
          </a:xfrm>
        </p:grpSpPr>
        <p:sp>
          <p:nvSpPr>
            <p:cNvPr id="42" name="직사각형 41"/>
            <p:cNvSpPr/>
            <p:nvPr/>
          </p:nvSpPr>
          <p:spPr>
            <a:xfrm>
              <a:off x="5025008" y="2937976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025008" y="3365680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025008" y="3793384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025008" y="4221088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54859" y="2560232"/>
              <a:ext cx="532386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key</a:t>
              </a:r>
            </a:p>
          </p:txBody>
        </p:sp>
        <p:cxnSp>
          <p:nvCxnSpPr>
            <p:cNvPr id="53" name="직선 화살표 연결선 52"/>
            <p:cNvCxnSpPr/>
            <p:nvPr/>
          </p:nvCxnSpPr>
          <p:spPr>
            <a:xfrm>
              <a:off x="5817096" y="3140968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>
              <a:off x="5817096" y="3573072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>
              <a:off x="5817096" y="4009408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5817096" y="4437112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249144" y="2560740"/>
              <a:ext cx="648072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value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025008" y="4629917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025008" y="5057621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>
              <a:off x="5817096" y="4845941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5817096" y="5273645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1169819" y="2666595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   Hash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</a:t>
            </a: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접두어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목록 초기화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725983" y="1756702"/>
            <a:ext cx="1059469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접두어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97216" y="1756702"/>
            <a:ext cx="1059469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접두어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수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69819" y="3352095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    </a:t>
            </a:r>
            <a:r>
              <a:rPr lang="en-US" altLang="ko-KR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phone_book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</a:t>
            </a: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접두어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수 </a:t>
            </a:r>
            <a:r>
              <a:rPr lang="ko-KR" altLang="en-US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더해주기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69819" y="4037595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    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자신의 전화번호가 </a:t>
            </a: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접두어로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속해있는지 찾기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793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전화번호 </a:t>
            </a: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목록 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(</a:t>
            </a: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풀이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)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xmlns="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xmlns="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2520" y="1237968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phone_book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: [“12“, “123”, “456“]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851527" y="2204462"/>
            <a:ext cx="1872208" cy="2929437"/>
            <a:chOff x="5025008" y="2560232"/>
            <a:chExt cx="1872208" cy="2929437"/>
          </a:xfrm>
        </p:grpSpPr>
        <p:sp>
          <p:nvSpPr>
            <p:cNvPr id="42" name="직사각형 41"/>
            <p:cNvSpPr/>
            <p:nvPr/>
          </p:nvSpPr>
          <p:spPr>
            <a:xfrm>
              <a:off x="5025008" y="2937976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025008" y="3365680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025008" y="3793384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025008" y="4221088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54859" y="2560232"/>
              <a:ext cx="532386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key</a:t>
              </a:r>
            </a:p>
          </p:txBody>
        </p:sp>
        <p:cxnSp>
          <p:nvCxnSpPr>
            <p:cNvPr id="53" name="직선 화살표 연결선 52"/>
            <p:cNvCxnSpPr/>
            <p:nvPr/>
          </p:nvCxnSpPr>
          <p:spPr>
            <a:xfrm>
              <a:off x="5817096" y="3140968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>
              <a:off x="5817096" y="3573072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>
              <a:off x="5817096" y="4009408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5817096" y="4437112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249144" y="2560740"/>
              <a:ext cx="648072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value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025008" y="4629917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025008" y="5057621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>
              <a:off x="5817096" y="4845941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5817096" y="5273645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1169819" y="2666595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   Hash</a:t>
            </a: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</a:t>
            </a:r>
            <a:r>
              <a:rPr lang="ko-KR" altLang="en-US" sz="1500" b="1" spc="-100" dirty="0" err="1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접두어</a:t>
            </a: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목록 초기화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725983" y="1756702"/>
            <a:ext cx="1059469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접두어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97216" y="1756702"/>
            <a:ext cx="1059469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접두어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수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69819" y="3352095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    </a:t>
            </a:r>
            <a:r>
              <a:rPr lang="en-US" altLang="ko-KR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phone_book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</a:t>
            </a: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접두어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수 </a:t>
            </a:r>
            <a:r>
              <a:rPr lang="ko-KR" altLang="en-US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더해주기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69819" y="4037595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    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자신의 전화번호가 </a:t>
            </a: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접두어로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속해있는지 찾기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06038" y="2628647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“1”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58166" y="2628647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06038" y="3064093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“12”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58166" y="3064093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06038" y="3490287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“123”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058166" y="3490287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906038" y="3908554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“4”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058166" y="3908554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06038" y="4325286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“45”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058166" y="4325286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06038" y="4753017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“456”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058166" y="4753017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72880" y="2652250"/>
            <a:ext cx="61923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O(N)</a:t>
            </a:r>
            <a:endParaRPr lang="ko-KR" altLang="en-US" sz="1500" b="1" spc="-100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0276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1" grpId="0"/>
      <p:bldP spid="46" grpId="0"/>
      <p:bldP spid="47" grpId="0"/>
      <p:bldP spid="48" grpId="0"/>
      <p:bldP spid="49" grpId="0"/>
      <p:bldP spid="50" grpId="0"/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전화번호 </a:t>
            </a: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목록 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(</a:t>
            </a: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풀이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)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xmlns="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xmlns="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2520" y="1237968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phone_book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: [“12“, “123”, “456“]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851527" y="2204462"/>
            <a:ext cx="1872208" cy="2929437"/>
            <a:chOff x="5025008" y="2560232"/>
            <a:chExt cx="1872208" cy="2929437"/>
          </a:xfrm>
        </p:grpSpPr>
        <p:sp>
          <p:nvSpPr>
            <p:cNvPr id="42" name="직사각형 41"/>
            <p:cNvSpPr/>
            <p:nvPr/>
          </p:nvSpPr>
          <p:spPr>
            <a:xfrm>
              <a:off x="5025008" y="2937976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025008" y="3365680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025008" y="3793384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025008" y="4221088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54859" y="2560232"/>
              <a:ext cx="532386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key</a:t>
              </a:r>
            </a:p>
          </p:txBody>
        </p:sp>
        <p:cxnSp>
          <p:nvCxnSpPr>
            <p:cNvPr id="53" name="직선 화살표 연결선 52"/>
            <p:cNvCxnSpPr/>
            <p:nvPr/>
          </p:nvCxnSpPr>
          <p:spPr>
            <a:xfrm>
              <a:off x="5817096" y="3140968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>
              <a:off x="5817096" y="3573072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>
              <a:off x="5817096" y="4009408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5817096" y="4437112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249144" y="2560740"/>
              <a:ext cx="648072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value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025008" y="4629917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025008" y="5057621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>
              <a:off x="5817096" y="4845941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5817096" y="5273645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1169819" y="2666595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   Hash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</a:t>
            </a: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접두어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목록 초기화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725983" y="1756702"/>
            <a:ext cx="1059469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접두어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97216" y="1756702"/>
            <a:ext cx="1059469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접두어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수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69819" y="3352095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    </a:t>
            </a:r>
            <a:r>
              <a:rPr lang="en-US" altLang="ko-KR" sz="1500" b="1" spc="-100" dirty="0" err="1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phone_book</a:t>
            </a: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</a:t>
            </a:r>
            <a:r>
              <a:rPr lang="ko-KR" altLang="en-US" sz="1500" b="1" spc="-100" dirty="0" err="1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접두어</a:t>
            </a: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수 </a:t>
            </a:r>
            <a:r>
              <a:rPr lang="ko-KR" altLang="en-US" sz="1500" b="1" spc="-100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더해주기</a:t>
            </a:r>
            <a:endParaRPr lang="en-US" altLang="ko-KR" sz="1500" b="1" spc="-100" dirty="0" smtClean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69819" y="4037595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    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자신의 전화번호가 </a:t>
            </a: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접두어로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속해있는지 찾기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06038" y="2628647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“1”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58166" y="2628647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06038" y="3064093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“12”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06038" y="3490287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“123”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906038" y="3908554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“4”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06038" y="4325286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“45”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06038" y="4753017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“456”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058166" y="2615918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58166" y="3065831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58166" y="3053102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58166" y="3472265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058166" y="3459536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058166" y="2635837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058166" y="3063516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058166" y="3947870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058166" y="3935141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058166" y="4343908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058166" y="4331179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058166" y="4763381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058166" y="4750652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583028" y="3364738"/>
            <a:ext cx="853947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O(MN)</a:t>
            </a:r>
            <a:endParaRPr lang="ko-KR" altLang="en-US" sz="1500" b="1" spc="-100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74936" y="2604249"/>
            <a:ext cx="1595458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 = </a:t>
            </a: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문자 길이</a:t>
            </a:r>
            <a:endParaRPr lang="en-US" altLang="ko-KR" sz="1500" b="1" spc="-100" dirty="0" smtClean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 = </a:t>
            </a: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문자 총 개수</a:t>
            </a:r>
            <a:endParaRPr lang="ko-KR" altLang="en-US" sz="1500" b="1" spc="-100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3820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3" grpId="0"/>
      <p:bldP spid="63" grpId="1"/>
      <p:bldP spid="66" grpId="0"/>
      <p:bldP spid="67" grpId="0"/>
      <p:bldP spid="67" grpId="1"/>
      <p:bldP spid="68" grpId="0"/>
      <p:bldP spid="69" grpId="0"/>
      <p:bldP spid="70" grpId="0"/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전화번호 </a:t>
            </a: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목록 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(</a:t>
            </a: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풀이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)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xmlns="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xmlns="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2520" y="1237968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phone_book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: [“12“, “123”, “456“]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851527" y="2204462"/>
            <a:ext cx="1872208" cy="2929437"/>
            <a:chOff x="5025008" y="2560232"/>
            <a:chExt cx="1872208" cy="2929437"/>
          </a:xfrm>
        </p:grpSpPr>
        <p:sp>
          <p:nvSpPr>
            <p:cNvPr id="42" name="직사각형 41"/>
            <p:cNvSpPr/>
            <p:nvPr/>
          </p:nvSpPr>
          <p:spPr>
            <a:xfrm>
              <a:off x="5025008" y="2937976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025008" y="3365680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025008" y="3793384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025008" y="4221088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54859" y="2560232"/>
              <a:ext cx="532386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key</a:t>
              </a:r>
            </a:p>
          </p:txBody>
        </p:sp>
        <p:cxnSp>
          <p:nvCxnSpPr>
            <p:cNvPr id="53" name="직선 화살표 연결선 52"/>
            <p:cNvCxnSpPr/>
            <p:nvPr/>
          </p:nvCxnSpPr>
          <p:spPr>
            <a:xfrm>
              <a:off x="5817096" y="3140968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>
              <a:off x="5817096" y="3573072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>
              <a:off x="5817096" y="4009408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5817096" y="4437112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249144" y="2560740"/>
              <a:ext cx="648072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value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025008" y="4629917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025008" y="5057621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>
              <a:off x="5817096" y="4845941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5817096" y="5273645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1169819" y="2666595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   Hash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</a:t>
            </a: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접두어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목록 초기화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725983" y="1756702"/>
            <a:ext cx="1059469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접두어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97216" y="1756702"/>
            <a:ext cx="1059469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접두어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수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69819" y="3352095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    </a:t>
            </a:r>
            <a:r>
              <a:rPr lang="en-US" altLang="ko-KR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phone_book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</a:t>
            </a: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접두어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수 </a:t>
            </a:r>
            <a:r>
              <a:rPr lang="ko-KR" altLang="en-US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더해주기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69819" y="4037595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    </a:t>
            </a: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자신의 전화번호가 </a:t>
            </a:r>
            <a:r>
              <a:rPr lang="ko-KR" altLang="en-US" sz="1500" b="1" spc="-100" dirty="0" err="1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접두어로</a:t>
            </a: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속해있는지 찾기</a:t>
            </a:r>
            <a:endParaRPr lang="en-US" altLang="ko-KR" sz="1500" b="1" spc="-100" dirty="0" smtClean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06038" y="2628647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“1”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06038" y="3064093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“12”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06038" y="3490287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“123”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906038" y="3908554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“4”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06038" y="4325286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“45”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06038" y="4753017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“456”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058166" y="2628647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058166" y="3064093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058166" y="3490287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058166" y="3908554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058166" y="4325286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058166" y="4753017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72036" y="4037595"/>
            <a:ext cx="853947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O(MN)</a:t>
            </a:r>
            <a:endParaRPr lang="ko-KR" altLang="en-US" sz="1500" b="1" spc="-100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1361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전화번호 </a:t>
            </a: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목록 </a:t>
            </a: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(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코드 </a:t>
            </a: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/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결과</a:t>
            </a: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)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xmlns="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xmlns="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080" y="1152525"/>
            <a:ext cx="4629150" cy="4552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34" y="768160"/>
            <a:ext cx="4817889" cy="55290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786" y="3215679"/>
            <a:ext cx="3600450" cy="3419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5550" y="3228763"/>
            <a:ext cx="36004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3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위장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xmlns="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xmlns="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89104" y="1538603"/>
            <a:ext cx="3480386" cy="272443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요약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의상 종류</a:t>
            </a: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목록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clothes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Clothes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[[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의상이름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의상종류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], </a:t>
            </a: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의상이름</a:t>
            </a: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의상종류</a:t>
            </a: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],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… ]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의상 수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~ 30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의상 이름길이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1~20, (</a:t>
            </a:r>
            <a:r>
              <a:rPr lang="en-US" altLang="ko-KR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a~z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 )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서로 다른 옷의 조합 수</a:t>
            </a:r>
            <a:endParaRPr lang="en-US" altLang="ko-KR" sz="1500" b="1" spc="-100" dirty="0" smtClean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중복되는 전화번호 없음</a:t>
            </a:r>
            <a:endParaRPr lang="en-US" altLang="ko-KR" sz="1500" b="1" spc="-100" dirty="0" smtClean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최소 </a:t>
            </a: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옷은 선택</a:t>
            </a:r>
            <a:endParaRPr lang="en-US" altLang="ko-KR" sz="1500" b="1" spc="-100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69057" y="4509120"/>
            <a:ext cx="4320480" cy="95471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의상 수가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1~30 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이라 알고리즘이 복잡해도 괜찮을 듯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조합의 수 이기에 수학적 지식 도입 가능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218" name="Picture 2" descr="https://postfiles.pstatic.net/MjAyMTAzMThfMjgg/MDAxNjE2MDQ0NTg5ODAy.NK0NoAytYZJGiKZjlh_rz4BdjkJHQgZ37mKK3tnv6Vsg.eXMAoj3j_qcDZc6I09btFVlh3Ey1InfA6pTm-U_KQOUg.PNG.ponson1017/image.png?type=w96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31"/>
          <a:stretch/>
        </p:blipFill>
        <p:spPr bwMode="auto">
          <a:xfrm>
            <a:off x="222979" y="755710"/>
            <a:ext cx="5090061" cy="559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358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위장 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(</a:t>
            </a: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풀이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)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xmlns="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xmlns="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2520" y="1237968"/>
            <a:ext cx="4896544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lothes : [[“</a:t>
            </a: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볼캡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“, 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모자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”], [“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삿갓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”, 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모자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”], [“</a:t>
            </a: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옥반지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”, 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반지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”]]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24608" y="2810639"/>
            <a:ext cx="1199772" cy="157027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볼캡</a:t>
            </a:r>
            <a:endParaRPr lang="en-US" altLang="ko-KR" sz="1500" b="1" spc="-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spcBef>
                <a:spcPts val="600"/>
              </a:spcBef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삿갓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spcBef>
                <a:spcPts val="600"/>
              </a:spcBef>
            </a:pP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옥반지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spcBef>
                <a:spcPts val="600"/>
              </a:spcBef>
            </a:pP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볼캡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옥반지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spcBef>
                <a:spcPts val="600"/>
              </a:spcBef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삿갓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옥반지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16896" y="3038422"/>
            <a:ext cx="248471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모자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  X  ,  </a:t>
            </a: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볼캡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삿갓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16896" y="3716816"/>
            <a:ext cx="248471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반지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  X  ,  </a:t>
            </a: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옥반지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94242" y="2656750"/>
            <a:ext cx="1199772" cy="187804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</a:t>
            </a:r>
          </a:p>
          <a:p>
            <a:pPr>
              <a:spcBef>
                <a:spcPts val="600"/>
              </a:spcBef>
            </a:pPr>
            <a:r>
              <a:rPr lang="ko-KR" altLang="en-US" sz="1500" b="1" spc="-100" dirty="0" err="1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볼캡</a:t>
            </a:r>
            <a:endParaRPr lang="en-US" altLang="ko-KR" sz="1500" b="1" spc="-100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spcBef>
                <a:spcPts val="600"/>
              </a:spcBef>
            </a:pP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삿갓</a:t>
            </a:r>
            <a:endParaRPr lang="en-US" altLang="ko-KR" sz="1500" b="1" spc="-100" dirty="0" smtClean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spcBef>
                <a:spcPts val="600"/>
              </a:spcBef>
            </a:pPr>
            <a:r>
              <a:rPr lang="ko-KR" altLang="en-US" sz="1500" b="1" spc="-100" dirty="0" err="1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옥반지</a:t>
            </a:r>
            <a:endParaRPr lang="en-US" altLang="ko-KR" sz="1500" b="1" spc="-100" dirty="0" smtClean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spcBef>
                <a:spcPts val="600"/>
              </a:spcBef>
            </a:pPr>
            <a:r>
              <a:rPr lang="ko-KR" altLang="en-US" sz="1500" b="1" spc="-100" dirty="0" err="1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볼캡</a:t>
            </a: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500" b="1" spc="-100" dirty="0" err="1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옥반지</a:t>
            </a:r>
            <a:endParaRPr lang="en-US" altLang="ko-KR" sz="1500" b="1" spc="-100" dirty="0" smtClean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spcBef>
                <a:spcPts val="600"/>
              </a:spcBef>
            </a:pP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삿갓</a:t>
            </a: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500" b="1" spc="-100" dirty="0" err="1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옥반지</a:t>
            </a:r>
            <a:endParaRPr lang="en-US" altLang="ko-KR" sz="1500" b="1" spc="-100" dirty="0" smtClean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3022813" y="3307957"/>
            <a:ext cx="595650" cy="424940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>
            <a:off x="6300159" y="3307957"/>
            <a:ext cx="595650" cy="424940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024494" y="5332899"/>
            <a:ext cx="5673376" cy="49305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2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((N</a:t>
            </a:r>
            <a:r>
              <a:rPr lang="ko-KR" altLang="en-US" sz="14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모자</a:t>
            </a:r>
            <a:r>
              <a:rPr lang="en-US" altLang="ko-KR" sz="2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+1)</a:t>
            </a:r>
            <a:r>
              <a:rPr lang="ko-KR" altLang="en-US" sz="2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en-US" altLang="ko-KR" sz="2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   (N</a:t>
            </a:r>
            <a:r>
              <a:rPr lang="ko-KR" altLang="en-US" sz="14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반지</a:t>
            </a:r>
            <a:r>
              <a:rPr lang="en-US" altLang="ko-KR" sz="14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</a:t>
            </a:r>
            <a:r>
              <a:rPr lang="en-US" altLang="ko-KR" sz="2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</a:t>
            </a:r>
            <a:r>
              <a:rPr lang="ko-KR" altLang="en-US" sz="14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ko-KR" altLang="en-US" sz="2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   …</a:t>
            </a:r>
            <a:r>
              <a:rPr lang="ko-KR" altLang="en-US" sz="2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en-US" altLang="ko-KR" sz="2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  -   1</a:t>
            </a:r>
          </a:p>
        </p:txBody>
      </p:sp>
    </p:spTree>
    <p:extLst>
      <p:ext uri="{BB962C8B-B14F-4D97-AF65-F5344CB8AC3E}">
        <p14:creationId xmlns:p14="http://schemas.microsoft.com/office/powerpoint/2010/main" val="891548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위장 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(</a:t>
            </a: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풀이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)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xmlns="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xmlns="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851527" y="2719511"/>
            <a:ext cx="1872208" cy="2092904"/>
            <a:chOff x="5025008" y="2560232"/>
            <a:chExt cx="1872208" cy="2092904"/>
          </a:xfrm>
        </p:grpSpPr>
        <p:sp>
          <p:nvSpPr>
            <p:cNvPr id="20" name="직사각형 19"/>
            <p:cNvSpPr/>
            <p:nvPr/>
          </p:nvSpPr>
          <p:spPr>
            <a:xfrm>
              <a:off x="5025008" y="2937976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025008" y="3365680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025008" y="3793384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025008" y="4221088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54859" y="2560232"/>
              <a:ext cx="532386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key</a:t>
              </a: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5817096" y="3140968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5817096" y="3573072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5817096" y="4009408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5817096" y="4437112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249144" y="2560740"/>
              <a:ext cx="648072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value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169819" y="2773502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   Hash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의상종류 초기화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25983" y="2271751"/>
            <a:ext cx="1059469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접두어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97216" y="2271751"/>
            <a:ext cx="1059469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접두어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수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69819" y="3459002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    </a:t>
            </a:r>
            <a:r>
              <a:rPr lang="en-US" altLang="ko-KR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phone_book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의상종류 수 </a:t>
            </a:r>
            <a:r>
              <a:rPr lang="ko-KR" altLang="en-US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더해주기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69819" y="4144502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    </a:t>
            </a: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조합찾기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연산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2520" y="1237968"/>
            <a:ext cx="4896544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lothes : [[“</a:t>
            </a: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볼캡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“, 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모자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”], [“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삿갓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”, 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모자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”], [“</a:t>
            </a: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옥반지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”, 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반지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”]]</a:t>
            </a:r>
          </a:p>
        </p:txBody>
      </p:sp>
    </p:spTree>
    <p:extLst>
      <p:ext uri="{BB962C8B-B14F-4D97-AF65-F5344CB8AC3E}">
        <p14:creationId xmlns:p14="http://schemas.microsoft.com/office/powerpoint/2010/main" val="423585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88504" y="240233"/>
            <a:ext cx="1676226" cy="668487"/>
            <a:chOff x="388834" y="260648"/>
            <a:chExt cx="1676226" cy="668487"/>
          </a:xfrm>
        </p:grpSpPr>
        <p:sp>
          <p:nvSpPr>
            <p:cNvPr id="3" name="TextBox 2"/>
            <p:cNvSpPr txBox="1"/>
            <p:nvPr/>
          </p:nvSpPr>
          <p:spPr>
            <a:xfrm>
              <a:off x="388834" y="260648"/>
              <a:ext cx="1035774" cy="668487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ko-KR" altLang="en-US" sz="2800" spc="-30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목차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56948" y="542818"/>
              <a:ext cx="1008112" cy="27799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ko-KR" sz="900" b="1" spc="3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560512" y="838565"/>
            <a:ext cx="4594112" cy="1764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512868" y="1082569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1.   </a:t>
            </a: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해시  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1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컷</a:t>
            </a: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복습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387" y="2492896"/>
            <a:ext cx="1504950" cy="3495675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815EEE54-F5EB-4B04-8F8F-8A9772584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21" name="제목 5">
            <a:extLst>
              <a:ext uri="{FF2B5EF4-FFF2-40B4-BE49-F238E27FC236}">
                <a16:creationId xmlns:a16="http://schemas.microsoft.com/office/drawing/2014/main" xmlns="" id="{5D50FAD4-1504-4210-BA97-6926B049BA0F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제목 5">
            <a:extLst>
              <a:ext uri="{FF2B5EF4-FFF2-40B4-BE49-F238E27FC236}">
                <a16:creationId xmlns:a16="http://schemas.microsoft.com/office/drawing/2014/main" xmlns="" id="{37AC3A4C-8C70-4EA1-ADA2-BB7567404AF1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512868" y="2066363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2.  </a:t>
            </a: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완주하지 못한 선수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512868" y="3070478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3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.  </a:t>
            </a: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전화번호 목록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512868" y="4185365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4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.  </a:t>
            </a: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위장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512868" y="5266441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5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.  </a:t>
            </a: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베스트 앨범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5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위장 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(</a:t>
            </a: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풀이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)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xmlns="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xmlns="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851527" y="2719511"/>
            <a:ext cx="1872208" cy="2092904"/>
            <a:chOff x="5025008" y="2560232"/>
            <a:chExt cx="1872208" cy="2092904"/>
          </a:xfrm>
        </p:grpSpPr>
        <p:sp>
          <p:nvSpPr>
            <p:cNvPr id="20" name="직사각형 19"/>
            <p:cNvSpPr/>
            <p:nvPr/>
          </p:nvSpPr>
          <p:spPr>
            <a:xfrm>
              <a:off x="5025008" y="2937976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025008" y="3365680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025008" y="3793384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025008" y="4221088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54859" y="2560232"/>
              <a:ext cx="532386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key</a:t>
              </a: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5817096" y="3140968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5817096" y="3573072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5817096" y="4009408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5817096" y="4437112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249144" y="2560740"/>
              <a:ext cx="648072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value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169819" y="2773502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   Hash</a:t>
            </a: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의상종류 초기화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25983" y="2271751"/>
            <a:ext cx="1059469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접두어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97216" y="2271751"/>
            <a:ext cx="1059469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접두어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수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69819" y="3459002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    </a:t>
            </a:r>
            <a:r>
              <a:rPr lang="en-US" altLang="ko-KR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phone_book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의상종류 수 </a:t>
            </a:r>
            <a:r>
              <a:rPr lang="ko-KR" altLang="en-US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더해주기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69819" y="4144502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    </a:t>
            </a: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조합찾기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연산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2520" y="1237968"/>
            <a:ext cx="4896544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lothes : [[“</a:t>
            </a: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볼캡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“, 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모자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”], [“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삿갓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”, 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모자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”], [“</a:t>
            </a: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옥반지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”, 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반지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”]]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906038" y="3144841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모자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58166" y="3144841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906038" y="3575955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반지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058166" y="3575955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72880" y="2753566"/>
            <a:ext cx="61923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O(N)</a:t>
            </a:r>
            <a:endParaRPr lang="ko-KR" altLang="en-US" sz="1500" b="1" spc="-100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291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위장 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(</a:t>
            </a: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풀이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)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xmlns="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xmlns="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851527" y="2719511"/>
            <a:ext cx="1872208" cy="2092904"/>
            <a:chOff x="5025008" y="2560232"/>
            <a:chExt cx="1872208" cy="2092904"/>
          </a:xfrm>
        </p:grpSpPr>
        <p:sp>
          <p:nvSpPr>
            <p:cNvPr id="20" name="직사각형 19"/>
            <p:cNvSpPr/>
            <p:nvPr/>
          </p:nvSpPr>
          <p:spPr>
            <a:xfrm>
              <a:off x="5025008" y="2937976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025008" y="3365680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025008" y="3793384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025008" y="4221088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54859" y="2560232"/>
              <a:ext cx="532386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key</a:t>
              </a: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5817096" y="3140968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5817096" y="3573072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5817096" y="4009408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5817096" y="4437112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249144" y="2560740"/>
              <a:ext cx="648072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value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169819" y="2773502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   Hash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의상종류 초기화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25983" y="2271751"/>
            <a:ext cx="1059469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접두어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97216" y="2271751"/>
            <a:ext cx="1059469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접두어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수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69819" y="3459002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    </a:t>
            </a:r>
            <a:r>
              <a:rPr lang="en-US" altLang="ko-KR" sz="1500" b="1" spc="-100" dirty="0" err="1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phone_book</a:t>
            </a: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의상종류 수 </a:t>
            </a:r>
            <a:r>
              <a:rPr lang="ko-KR" altLang="en-US" sz="1500" b="1" spc="-100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더해주기</a:t>
            </a:r>
            <a:endParaRPr lang="en-US" altLang="ko-KR" sz="1500" b="1" spc="-100" dirty="0" smtClean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69819" y="4144502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    </a:t>
            </a: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조합찾기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연산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2520" y="1237968"/>
            <a:ext cx="4896544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lothes : [[“</a:t>
            </a: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볼캡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“, 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모자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”], [“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삿갓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”, 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모자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”], [“</a:t>
            </a: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옥반지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”, 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반지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”]]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906038" y="3144841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모자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58166" y="3144841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906038" y="3575955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반지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058166" y="3575955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85390" y="3462258"/>
            <a:ext cx="61923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O(N)</a:t>
            </a:r>
            <a:endParaRPr lang="ko-KR" altLang="en-US" sz="1500" b="1" spc="-100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384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위장 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(</a:t>
            </a: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풀이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)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xmlns="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xmlns="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851527" y="2719511"/>
            <a:ext cx="1872208" cy="2092904"/>
            <a:chOff x="5025008" y="2560232"/>
            <a:chExt cx="1872208" cy="2092904"/>
          </a:xfrm>
        </p:grpSpPr>
        <p:sp>
          <p:nvSpPr>
            <p:cNvPr id="20" name="직사각형 19"/>
            <p:cNvSpPr/>
            <p:nvPr/>
          </p:nvSpPr>
          <p:spPr>
            <a:xfrm>
              <a:off x="5025008" y="2937976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025008" y="3365680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025008" y="3793384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025008" y="4221088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54859" y="2560232"/>
              <a:ext cx="532386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key</a:t>
              </a: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5817096" y="3140968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5817096" y="3573072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5817096" y="4009408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5817096" y="4437112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249144" y="2560740"/>
              <a:ext cx="648072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value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169819" y="2773502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   Hash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의상종류 초기화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25983" y="2271751"/>
            <a:ext cx="1059469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접두어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97216" y="2271751"/>
            <a:ext cx="1059469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접두어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수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69819" y="3459002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    </a:t>
            </a:r>
            <a:r>
              <a:rPr lang="en-US" altLang="ko-KR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phone_book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의상종류 수 </a:t>
            </a:r>
            <a:r>
              <a:rPr lang="ko-KR" altLang="en-US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더해주기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69819" y="4144502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    </a:t>
            </a:r>
            <a:r>
              <a:rPr lang="ko-KR" altLang="en-US" sz="1500" b="1" spc="-100" dirty="0" err="1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조합찾기</a:t>
            </a: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연산</a:t>
            </a:r>
            <a:endParaRPr lang="en-US" altLang="ko-KR" sz="1500" b="1" spc="-100" dirty="0" smtClean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2520" y="1237968"/>
            <a:ext cx="4896544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lothes : [[“</a:t>
            </a: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볼캡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“, 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모자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”], [“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삿갓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”, 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모자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”], [“</a:t>
            </a:r>
            <a:r>
              <a:rPr lang="ko-KR" altLang="en-US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옥반지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”, 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반지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”]]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906038" y="3144841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모자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58166" y="3144841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906038" y="3575955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반지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058166" y="3575955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68311" y="5481389"/>
            <a:ext cx="4032448" cy="49305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2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( 2+1 ) x ( 1+1 )  - 1   =   </a:t>
            </a:r>
            <a:r>
              <a:rPr lang="en-US" altLang="ko-KR" sz="2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6043" y="4135289"/>
            <a:ext cx="61923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O(1)</a:t>
            </a:r>
            <a:endParaRPr lang="ko-KR" altLang="en-US" sz="1500" b="1" spc="-100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6440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위장 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(</a:t>
            </a: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코드 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/ </a:t>
            </a: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결과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)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xmlns="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xmlns="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763118"/>
            <a:ext cx="5400600" cy="55519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960" y="1628800"/>
            <a:ext cx="5171516" cy="35283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2011" y="4414417"/>
            <a:ext cx="3438525" cy="23431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3500" y="4357267"/>
            <a:ext cx="33718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27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베스트앨범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xmlns="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xmlns="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89104" y="1352658"/>
            <a:ext cx="3480386" cy="280137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요약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장르 배열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genres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재생횟수 </a:t>
            </a:r>
            <a:r>
              <a:rPr lang="ko-KR" altLang="en-US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배열</a:t>
            </a: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plays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genres 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종류 수 </a:t>
            </a: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1~99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genres 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길이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plays 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길이 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~ 10,000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많이 재생된 장르 순서</a:t>
            </a:r>
            <a:endParaRPr lang="en-US" altLang="ko-KR" sz="1500" b="1" spc="-100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</a:t>
            </a: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같은 장르면</a:t>
            </a: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많이 재생된 노래 순서</a:t>
            </a:r>
            <a:endParaRPr lang="en-US" altLang="ko-KR" sz="1500" b="1" spc="-100" dirty="0" smtClean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500" b="1" spc="-100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</a:t>
            </a: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같은 재생수면</a:t>
            </a: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고유번호 빠른 노래 순서</a:t>
            </a:r>
            <a:endParaRPr lang="en-US" altLang="ko-KR" sz="1500" b="1" spc="-100" dirty="0" smtClean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장르별 </a:t>
            </a:r>
            <a:r>
              <a:rPr lang="ko-KR" altLang="en-US" sz="1500" b="1" spc="-100" dirty="0" err="1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재생수</a:t>
            </a: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합이 모두 다름</a:t>
            </a:r>
            <a:endParaRPr lang="en-US" altLang="ko-KR" sz="1500" b="1" spc="-100" dirty="0" smtClean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69057" y="4509120"/>
            <a:ext cx="4320480" cy="95471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O(</a:t>
            </a: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</a:t>
            </a:r>
            <a:r>
              <a:rPr lang="en-US" altLang="ko-KR" sz="1500" b="1" spc="-100" baseline="30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까진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OK    ( 10,000</a:t>
            </a:r>
            <a:r>
              <a:rPr lang="en-US" altLang="ko-KR" sz="1500" b="1" spc="-100" baseline="30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= 1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억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정렬 기능 필요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5362" name="Picture 2" descr="https://postfiles.pstatic.net/MjAyMTAzMThfMTQw/MDAxNjE2MDY2OTgwNTcy.U9zgrzYFlUuGUobSw--LqMM2PNcVHpdyqB5orQ0dj6cg.m5HE4lGJHhdj911PMdhaoCVFpKTOQsToIjlsSDkq6Jkg.PNG.ponson1017/image.png?type=w96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91"/>
          <a:stretch/>
        </p:blipFill>
        <p:spPr bwMode="auto">
          <a:xfrm>
            <a:off x="189548" y="804571"/>
            <a:ext cx="4763452" cy="549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677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베스트앨범 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(</a:t>
            </a: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풀이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)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xmlns="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xmlns="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529064" y="1990306"/>
            <a:ext cx="2557857" cy="1669544"/>
            <a:chOff x="5851527" y="2719511"/>
            <a:chExt cx="2557857" cy="1669544"/>
          </a:xfrm>
        </p:grpSpPr>
        <p:sp>
          <p:nvSpPr>
            <p:cNvPr id="20" name="직사각형 19"/>
            <p:cNvSpPr/>
            <p:nvPr/>
          </p:nvSpPr>
          <p:spPr>
            <a:xfrm>
              <a:off x="5851527" y="3097255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851527" y="3524959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981378" y="2719511"/>
              <a:ext cx="532386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key</a:t>
              </a: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6643615" y="3300247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6643615" y="3732351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761312" y="2720019"/>
              <a:ext cx="648072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value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851527" y="3957007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화살표 연결선 54"/>
            <p:cNvCxnSpPr/>
            <p:nvPr/>
          </p:nvCxnSpPr>
          <p:spPr>
            <a:xfrm>
              <a:off x="6643615" y="4164399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847356" y="2562618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   Hash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장르 종류 초기화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03520" y="1627174"/>
            <a:ext cx="1059469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장르 이름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56837" y="1627174"/>
            <a:ext cx="2520280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1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 고유번호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2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 고유번호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47355" y="3248118"/>
            <a:ext cx="4354911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    genres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plays 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바탕으로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2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 찾아 넣어주기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7356" y="3933618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    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장르별 순서 정렬하기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2520" y="1237968"/>
            <a:ext cx="4896544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genres : [“classic”, “pop”, “classic”, “classic”, “pop”, “jazz”]</a:t>
            </a:r>
          </a:p>
          <a:p>
            <a:pPr>
              <a:spcBef>
                <a:spcPts val="600"/>
              </a:spcBef>
            </a:pP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plays : [500, 600, 150, 800, 2500, 1000]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47356" y="4619118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    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앨범에 넣어주기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5529064" y="4492034"/>
            <a:ext cx="2557857" cy="1669544"/>
            <a:chOff x="5851527" y="2719511"/>
            <a:chExt cx="2557857" cy="1669544"/>
          </a:xfrm>
        </p:grpSpPr>
        <p:sp>
          <p:nvSpPr>
            <p:cNvPr id="57" name="직사각형 56"/>
            <p:cNvSpPr/>
            <p:nvPr/>
          </p:nvSpPr>
          <p:spPr>
            <a:xfrm>
              <a:off x="5851527" y="3097255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851527" y="3524959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981378" y="2719511"/>
              <a:ext cx="532386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key</a:t>
              </a:r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>
              <a:off x="6643615" y="3300247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>
              <a:off x="6643615" y="3732351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761312" y="2720019"/>
              <a:ext cx="648072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value</a:t>
              </a: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851527" y="3957007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6643615" y="4164399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5403520" y="4128377"/>
            <a:ext cx="1059469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장르 이름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56837" y="4128377"/>
            <a:ext cx="2520280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재생   수   총합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0377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베스트앨범 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(</a:t>
            </a: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풀이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)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xmlns="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xmlns="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529064" y="1990306"/>
            <a:ext cx="2557857" cy="1669544"/>
            <a:chOff x="5851527" y="2719511"/>
            <a:chExt cx="2557857" cy="1669544"/>
          </a:xfrm>
        </p:grpSpPr>
        <p:sp>
          <p:nvSpPr>
            <p:cNvPr id="20" name="직사각형 19"/>
            <p:cNvSpPr/>
            <p:nvPr/>
          </p:nvSpPr>
          <p:spPr>
            <a:xfrm>
              <a:off x="5851527" y="3097255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851527" y="3524959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981378" y="2719511"/>
              <a:ext cx="532386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key</a:t>
              </a: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6643615" y="3300247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6643615" y="3732351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761312" y="2720019"/>
              <a:ext cx="648072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value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851527" y="3957007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화살표 연결선 54"/>
            <p:cNvCxnSpPr/>
            <p:nvPr/>
          </p:nvCxnSpPr>
          <p:spPr>
            <a:xfrm>
              <a:off x="6643615" y="4164399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847356" y="2562618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   Hash</a:t>
            </a: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장르 종류 초기화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03520" y="1627174"/>
            <a:ext cx="1059469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장르 이름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56837" y="1627174"/>
            <a:ext cx="2520280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1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 고유번호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2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 고유번호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47355" y="3248118"/>
            <a:ext cx="4354911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    genres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plays 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바탕으로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2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 찾아 넣어주기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7356" y="3933618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    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장르별 순서 정하기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2520" y="1237968"/>
            <a:ext cx="4896544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genres : [“classic”, “pop”, “classic”, “classic”, “pop”, “jazz”]</a:t>
            </a:r>
          </a:p>
          <a:p>
            <a:pPr>
              <a:spcBef>
                <a:spcPts val="600"/>
              </a:spcBef>
            </a:pP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plays : [500, 600, 150, 800, 2500, 1000]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47356" y="4619118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    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앨범에 넣어주기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5529064" y="4492034"/>
            <a:ext cx="2557857" cy="1669544"/>
            <a:chOff x="5851527" y="2719511"/>
            <a:chExt cx="2557857" cy="1669544"/>
          </a:xfrm>
        </p:grpSpPr>
        <p:sp>
          <p:nvSpPr>
            <p:cNvPr id="57" name="직사각형 56"/>
            <p:cNvSpPr/>
            <p:nvPr/>
          </p:nvSpPr>
          <p:spPr>
            <a:xfrm>
              <a:off x="5851527" y="3097255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851527" y="3524959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981378" y="2719511"/>
              <a:ext cx="532386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key</a:t>
              </a:r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>
              <a:off x="6643615" y="3300247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>
              <a:off x="6643615" y="3732351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761312" y="2720019"/>
              <a:ext cx="648072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value</a:t>
              </a: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851527" y="3957007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6643615" y="4164399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5403520" y="4128377"/>
            <a:ext cx="1059469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장르 이름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56837" y="4128377"/>
            <a:ext cx="2520280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재생   수   총합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29064" y="2413096"/>
            <a:ext cx="79208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클래식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35618" y="2413096"/>
            <a:ext cx="217782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-1, -1 &gt;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29064" y="4929322"/>
            <a:ext cx="79208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클래식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35618" y="4929322"/>
            <a:ext cx="217782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29064" y="2842252"/>
            <a:ext cx="79208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팝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35618" y="2842252"/>
            <a:ext cx="217782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-1, -1 &gt;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29064" y="5329176"/>
            <a:ext cx="79208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팝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735618" y="5329176"/>
            <a:ext cx="217782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529064" y="3272724"/>
            <a:ext cx="79208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재즈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35618" y="3272724"/>
            <a:ext cx="217782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-1, -1 &gt;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529064" y="5759648"/>
            <a:ext cx="79208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재즈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735618" y="5759648"/>
            <a:ext cx="217782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46147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  <p:bldP spid="44" grpId="0"/>
      <p:bldP spid="45" grpId="0"/>
      <p:bldP spid="46" grpId="0"/>
      <p:bldP spid="47" grpId="0"/>
      <p:bldP spid="53" grpId="0"/>
      <p:bldP spid="6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베스트앨범 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(</a:t>
            </a: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풀이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)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xmlns="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xmlns="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529064" y="1990306"/>
            <a:ext cx="2557857" cy="1669544"/>
            <a:chOff x="5851527" y="2719511"/>
            <a:chExt cx="2557857" cy="1669544"/>
          </a:xfrm>
        </p:grpSpPr>
        <p:sp>
          <p:nvSpPr>
            <p:cNvPr id="20" name="직사각형 19"/>
            <p:cNvSpPr/>
            <p:nvPr/>
          </p:nvSpPr>
          <p:spPr>
            <a:xfrm>
              <a:off x="5851527" y="3097255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851527" y="3524959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981378" y="2719511"/>
              <a:ext cx="532386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key</a:t>
              </a: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6643615" y="3300247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6643615" y="3732351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761312" y="2720019"/>
              <a:ext cx="648072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value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851527" y="3957007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화살표 연결선 54"/>
            <p:cNvCxnSpPr/>
            <p:nvPr/>
          </p:nvCxnSpPr>
          <p:spPr>
            <a:xfrm>
              <a:off x="6643615" y="4164399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847356" y="2562618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   Hash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장르 종류 초기화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03520" y="1627174"/>
            <a:ext cx="1059469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장르 이름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56837" y="1627174"/>
            <a:ext cx="2520280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1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 고유번호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2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 고유번호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47355" y="3248118"/>
            <a:ext cx="4354911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    genres</a:t>
            </a: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plays </a:t>
            </a: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바탕으로 </a:t>
            </a: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</a:t>
            </a: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2</a:t>
            </a: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 찾아 넣어주기</a:t>
            </a:r>
            <a:endParaRPr lang="en-US" altLang="ko-KR" sz="1500" b="1" spc="-100" dirty="0" smtClean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7356" y="3933618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    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장르별 순서 정렬하기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2520" y="1237968"/>
            <a:ext cx="4896544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genres : [“classic”, “pop”, “classic”, “classic”, “pop”, “jazz”]</a:t>
            </a:r>
          </a:p>
          <a:p>
            <a:pPr>
              <a:spcBef>
                <a:spcPts val="600"/>
              </a:spcBef>
            </a:pP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plays : [500, 600, 150, 800, 2500, 1000]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47356" y="4619118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    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앨범에 넣어주기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5529064" y="4492034"/>
            <a:ext cx="2557857" cy="1669544"/>
            <a:chOff x="5851527" y="2719511"/>
            <a:chExt cx="2557857" cy="1669544"/>
          </a:xfrm>
        </p:grpSpPr>
        <p:sp>
          <p:nvSpPr>
            <p:cNvPr id="57" name="직사각형 56"/>
            <p:cNvSpPr/>
            <p:nvPr/>
          </p:nvSpPr>
          <p:spPr>
            <a:xfrm>
              <a:off x="5851527" y="3097255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851527" y="3524959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981378" y="2719511"/>
              <a:ext cx="532386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key</a:t>
              </a:r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>
              <a:off x="6643615" y="3300247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>
              <a:off x="6643615" y="3732351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761312" y="2720019"/>
              <a:ext cx="648072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value</a:t>
              </a: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851527" y="3957007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6643615" y="4164399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5403520" y="4128377"/>
            <a:ext cx="1059469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장르 이름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56837" y="4128377"/>
            <a:ext cx="2520280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재생   수   총합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29064" y="2413096"/>
            <a:ext cx="79208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클래식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35618" y="2413096"/>
            <a:ext cx="217782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-1, -1 &gt;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29064" y="4929322"/>
            <a:ext cx="79208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클래식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35618" y="4929322"/>
            <a:ext cx="217782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29064" y="2842252"/>
            <a:ext cx="79208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팝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35618" y="2842252"/>
            <a:ext cx="217782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-1, -1 &gt;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29064" y="5329176"/>
            <a:ext cx="79208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팝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735618" y="5329176"/>
            <a:ext cx="217782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529064" y="3272724"/>
            <a:ext cx="79208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재즈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35618" y="3272724"/>
            <a:ext cx="217782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-1, -1 &gt;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529064" y="5759648"/>
            <a:ext cx="79208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재즈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735618" y="5759648"/>
            <a:ext cx="217782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735618" y="2413901"/>
            <a:ext cx="217782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500, -1 &gt;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735618" y="4921578"/>
            <a:ext cx="217782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500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735618" y="2824352"/>
            <a:ext cx="217782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600, -1 &gt;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735618" y="5312287"/>
            <a:ext cx="217782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600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735618" y="2418527"/>
            <a:ext cx="217782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500, 150 &gt;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735618" y="4915686"/>
            <a:ext cx="217782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650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735618" y="2409772"/>
            <a:ext cx="217782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800, 500 &gt;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735618" y="4924378"/>
            <a:ext cx="217782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1450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35618" y="2806372"/>
            <a:ext cx="217782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2500, 600 &gt;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735618" y="5332701"/>
            <a:ext cx="217782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3100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735618" y="3253763"/>
            <a:ext cx="217782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1000, -1 &gt;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735618" y="5770187"/>
            <a:ext cx="217782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3103751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2" grpId="0"/>
      <p:bldP spid="45" grpId="0"/>
      <p:bldP spid="47" grpId="0"/>
      <p:bldP spid="68" grpId="0"/>
      <p:bldP spid="69" grpId="0"/>
      <p:bldP spid="69" grpId="1"/>
      <p:bldP spid="71" grpId="0"/>
      <p:bldP spid="71" grpId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9" grpId="0"/>
      <p:bldP spid="80" grpId="0"/>
      <p:bldP spid="81" grpId="0"/>
      <p:bldP spid="82" grpId="0"/>
      <p:bldP spid="8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베스트앨범 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(</a:t>
            </a: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풀이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)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xmlns="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xmlns="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529064" y="1990306"/>
            <a:ext cx="2557857" cy="1669544"/>
            <a:chOff x="5851527" y="2719511"/>
            <a:chExt cx="2557857" cy="1669544"/>
          </a:xfrm>
        </p:grpSpPr>
        <p:sp>
          <p:nvSpPr>
            <p:cNvPr id="20" name="직사각형 19"/>
            <p:cNvSpPr/>
            <p:nvPr/>
          </p:nvSpPr>
          <p:spPr>
            <a:xfrm>
              <a:off x="5851527" y="3097255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851527" y="3524959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981378" y="2719511"/>
              <a:ext cx="532386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key</a:t>
              </a: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6643615" y="3300247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6643615" y="3732351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761312" y="2720019"/>
              <a:ext cx="648072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value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851527" y="3957007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화살표 연결선 54"/>
            <p:cNvCxnSpPr/>
            <p:nvPr/>
          </p:nvCxnSpPr>
          <p:spPr>
            <a:xfrm>
              <a:off x="6643615" y="4164399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847356" y="2562618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   Hash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장르 종류 초기화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03520" y="1627174"/>
            <a:ext cx="1059469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장르 이름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56837" y="1627174"/>
            <a:ext cx="2520280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1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 고유번호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2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 고유번호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47355" y="3248118"/>
            <a:ext cx="4354911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    genres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plays 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바탕으로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2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 찾아 넣어주기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7356" y="3933618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    </a:t>
            </a: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장르별 순서 정렬하기</a:t>
            </a:r>
            <a:endParaRPr lang="en-US" altLang="ko-KR" sz="1500" b="1" spc="-100" dirty="0" smtClean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2520" y="1237968"/>
            <a:ext cx="4896544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genres : [“classic”, “pop”, “classic”, “classic”, “pop”, “jazz”]</a:t>
            </a:r>
          </a:p>
          <a:p>
            <a:pPr>
              <a:spcBef>
                <a:spcPts val="600"/>
              </a:spcBef>
            </a:pP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plays : [500, 600, 150, 800, 2500, 1000]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47356" y="4619118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    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앨범에 넣어주기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29064" y="2413096"/>
            <a:ext cx="79208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클래식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29064" y="2842252"/>
            <a:ext cx="79208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팝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35618" y="2842252"/>
            <a:ext cx="217782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2500, 600 &gt;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529064" y="3272724"/>
            <a:ext cx="79208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재즈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35618" y="3272724"/>
            <a:ext cx="217782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1000, -1 &gt;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735618" y="2413901"/>
            <a:ext cx="217782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800, 500 &gt;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3742265" y="4492034"/>
            <a:ext cx="2151831" cy="1669544"/>
            <a:chOff x="5851527" y="2719511"/>
            <a:chExt cx="2151831" cy="1669544"/>
          </a:xfrm>
        </p:grpSpPr>
        <p:sp>
          <p:nvSpPr>
            <p:cNvPr id="57" name="직사각형 56"/>
            <p:cNvSpPr/>
            <p:nvPr/>
          </p:nvSpPr>
          <p:spPr>
            <a:xfrm>
              <a:off x="5851527" y="3097255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851527" y="3524959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981378" y="2719511"/>
              <a:ext cx="532386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key</a:t>
              </a:r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>
              <a:off x="6643615" y="3300247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>
              <a:off x="6643615" y="3732351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355286" y="2720019"/>
              <a:ext cx="648072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value</a:t>
              </a: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851527" y="3957007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6643615" y="4164399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3616721" y="4128377"/>
            <a:ext cx="1059469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장르 이름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81314" y="4128377"/>
            <a:ext cx="2520280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재생   수   총합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42265" y="4929322"/>
            <a:ext cx="79208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클래식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42265" y="5329176"/>
            <a:ext cx="79208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팝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2265" y="5759648"/>
            <a:ext cx="79208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재즈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48819" y="5782589"/>
            <a:ext cx="124248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1000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48819" y="4921578"/>
            <a:ext cx="124248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1450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948819" y="5343447"/>
            <a:ext cx="124248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3100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411480" y="4545113"/>
            <a:ext cx="1633581" cy="1680725"/>
            <a:chOff x="6411480" y="4545113"/>
            <a:chExt cx="1633581" cy="1680725"/>
          </a:xfrm>
        </p:grpSpPr>
        <p:grpSp>
          <p:nvGrpSpPr>
            <p:cNvPr id="5" name="그룹 4"/>
            <p:cNvGrpSpPr/>
            <p:nvPr/>
          </p:nvGrpSpPr>
          <p:grpSpPr>
            <a:xfrm>
              <a:off x="6411480" y="4934038"/>
              <a:ext cx="1633581" cy="1291800"/>
              <a:chOff x="6967861" y="4934038"/>
              <a:chExt cx="1633581" cy="1291800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6969224" y="4934038"/>
                <a:ext cx="1597577" cy="432048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6969224" y="5361742"/>
                <a:ext cx="1597577" cy="432048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6969224" y="5793790"/>
                <a:ext cx="1597577" cy="432048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967861" y="4973420"/>
                <a:ext cx="1633581" cy="339166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altLang="ko-KR" sz="1500" b="1" spc="-10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&lt;1450, </a:t>
                </a:r>
                <a:r>
                  <a:rPr lang="en-US" altLang="ko-KR" sz="1500" b="1" spc="-1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“</a:t>
                </a:r>
                <a:r>
                  <a:rPr lang="ko-KR" altLang="en-US" sz="1500" b="1" spc="-1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클래식</a:t>
                </a:r>
                <a:r>
                  <a:rPr lang="en-US" altLang="ko-KR" sz="1500" b="1" spc="-1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”</a:t>
                </a:r>
                <a:r>
                  <a:rPr lang="en-US" altLang="ko-KR" sz="1500" b="1" spc="-10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&gt;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967861" y="5410355"/>
                <a:ext cx="1633581" cy="339166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altLang="ko-KR" sz="1500" b="1" spc="-10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&lt;3100, “</a:t>
                </a:r>
                <a:r>
                  <a:rPr lang="ko-KR" altLang="en-US" sz="1500" b="1" spc="-10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팝</a:t>
                </a:r>
                <a:r>
                  <a:rPr lang="en-US" altLang="ko-KR" sz="1500" b="1" spc="-10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”&gt;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967861" y="5828310"/>
                <a:ext cx="1633581" cy="339166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altLang="ko-KR" sz="1500" b="1" spc="-10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&lt;1000, “</a:t>
                </a:r>
                <a:r>
                  <a:rPr lang="ko-KR" altLang="en-US" sz="1500" b="1" spc="-10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재즈</a:t>
                </a:r>
                <a:r>
                  <a:rPr lang="en-US" altLang="ko-KR" sz="1500" b="1" spc="-10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”&gt;</a:t>
                </a:r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6798482" y="4545113"/>
              <a:ext cx="802364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ko-KR" sz="1500" b="1" spc="-10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</a:t>
              </a:r>
              <a:r>
                <a:rPr lang="ko-KR" altLang="en-US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정렬 전</a:t>
              </a: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8160326" y="4545113"/>
            <a:ext cx="1633581" cy="1680725"/>
            <a:chOff x="8160326" y="4545113"/>
            <a:chExt cx="1633581" cy="1680725"/>
          </a:xfrm>
        </p:grpSpPr>
        <p:grpSp>
          <p:nvGrpSpPr>
            <p:cNvPr id="88" name="그룹 87"/>
            <p:cNvGrpSpPr/>
            <p:nvPr/>
          </p:nvGrpSpPr>
          <p:grpSpPr>
            <a:xfrm>
              <a:off x="8160326" y="4934038"/>
              <a:ext cx="1633581" cy="1291800"/>
              <a:chOff x="6967861" y="4934038"/>
              <a:chExt cx="1633581" cy="1291800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6969224" y="4934038"/>
                <a:ext cx="1597577" cy="432048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6969224" y="5361742"/>
                <a:ext cx="1597577" cy="432048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6969224" y="5793790"/>
                <a:ext cx="1597577" cy="432048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967861" y="4973420"/>
                <a:ext cx="1633581" cy="339166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altLang="ko-KR" sz="1500" b="1" spc="-1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&lt;3100, “</a:t>
                </a:r>
                <a:r>
                  <a:rPr lang="ko-KR" altLang="en-US" sz="1500" b="1" spc="-1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팝</a:t>
                </a:r>
                <a:r>
                  <a:rPr lang="en-US" altLang="ko-KR" sz="1500" b="1" spc="-1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”&gt;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6967861" y="5410355"/>
                <a:ext cx="1633581" cy="646943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altLang="ko-KR" sz="1500" b="1" spc="-1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&lt;1450, “</a:t>
                </a:r>
                <a:r>
                  <a:rPr lang="ko-KR" altLang="en-US" sz="1500" b="1" spc="-1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클래식</a:t>
                </a:r>
                <a:r>
                  <a:rPr lang="en-US" altLang="ko-KR" sz="1500" b="1" spc="-1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”&gt;</a:t>
                </a:r>
              </a:p>
              <a:p>
                <a:pPr algn="ctr">
                  <a:spcBef>
                    <a:spcPts val="600"/>
                  </a:spcBef>
                </a:pPr>
                <a:endPara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967861" y="5828310"/>
                <a:ext cx="1633581" cy="339166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altLang="ko-KR" sz="1500" b="1" spc="-10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&lt;1000, “</a:t>
                </a:r>
                <a:r>
                  <a:rPr lang="ko-KR" altLang="en-US" sz="1500" b="1" spc="-10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재즈</a:t>
                </a:r>
                <a:r>
                  <a:rPr lang="en-US" altLang="ko-KR" sz="1500" b="1" spc="-10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”&gt;</a:t>
                </a: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8575934" y="4545113"/>
              <a:ext cx="802364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</a:t>
              </a:r>
              <a:r>
                <a:rPr lang="ko-KR" altLang="en-US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정렬 후</a:t>
              </a: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8936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베스트앨범 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(</a:t>
            </a: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풀이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)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xmlns="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xmlns="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529064" y="1990306"/>
            <a:ext cx="2557857" cy="1669544"/>
            <a:chOff x="5851527" y="2719511"/>
            <a:chExt cx="2557857" cy="1669544"/>
          </a:xfrm>
        </p:grpSpPr>
        <p:sp>
          <p:nvSpPr>
            <p:cNvPr id="20" name="직사각형 19"/>
            <p:cNvSpPr/>
            <p:nvPr/>
          </p:nvSpPr>
          <p:spPr>
            <a:xfrm>
              <a:off x="5851527" y="3097255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851527" y="3524959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981378" y="2719511"/>
              <a:ext cx="532386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key</a:t>
              </a: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6643615" y="3300247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6643615" y="3732351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761312" y="2720019"/>
              <a:ext cx="648072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value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851527" y="3957007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화살표 연결선 54"/>
            <p:cNvCxnSpPr/>
            <p:nvPr/>
          </p:nvCxnSpPr>
          <p:spPr>
            <a:xfrm>
              <a:off x="6643615" y="4164399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847356" y="2562618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   Hash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장르 종류 초기화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03520" y="1627174"/>
            <a:ext cx="1059469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장르 이름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56837" y="1627174"/>
            <a:ext cx="2520280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1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 고유번호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2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 고유번호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47355" y="3248118"/>
            <a:ext cx="4354911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    genres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plays 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바탕으로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2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 찾아 넣어주기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7356" y="3933618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    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장르별 순서 정렬하기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2520" y="1237968"/>
            <a:ext cx="4896544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genres : [“classic”, “pop”, “classic”, “classic”, “pop”, “jazz”]</a:t>
            </a:r>
          </a:p>
          <a:p>
            <a:pPr>
              <a:spcBef>
                <a:spcPts val="600"/>
              </a:spcBef>
            </a:pP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plays : [500, 600, 150, 800, 2500, 1000]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47356" y="4619118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    </a:t>
            </a: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앨범에 넣어주기</a:t>
            </a:r>
            <a:endParaRPr lang="en-US" altLang="ko-KR" sz="1500" b="1" spc="-100" dirty="0" smtClean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29064" y="2413096"/>
            <a:ext cx="79208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클래식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29064" y="2842252"/>
            <a:ext cx="79208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팝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35618" y="2842252"/>
            <a:ext cx="217782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2500, 600 &gt;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529064" y="3272724"/>
            <a:ext cx="79208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재즈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35618" y="3272724"/>
            <a:ext cx="217782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1000, -1 &gt;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735618" y="2413901"/>
            <a:ext cx="217782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800, 500 &gt;</a:t>
            </a:r>
          </a:p>
        </p:txBody>
      </p:sp>
      <p:grpSp>
        <p:nvGrpSpPr>
          <p:cNvPr id="88" name="그룹 87"/>
          <p:cNvGrpSpPr/>
          <p:nvPr/>
        </p:nvGrpSpPr>
        <p:grpSpPr>
          <a:xfrm>
            <a:off x="8160326" y="4934038"/>
            <a:ext cx="1633581" cy="1291800"/>
            <a:chOff x="6967861" y="4934038"/>
            <a:chExt cx="1633581" cy="1291800"/>
          </a:xfrm>
        </p:grpSpPr>
        <p:sp>
          <p:nvSpPr>
            <p:cNvPr id="89" name="직사각형 88"/>
            <p:cNvSpPr/>
            <p:nvPr/>
          </p:nvSpPr>
          <p:spPr>
            <a:xfrm>
              <a:off x="6969224" y="4934038"/>
              <a:ext cx="1597577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969224" y="5361742"/>
              <a:ext cx="1597577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6969224" y="5793790"/>
              <a:ext cx="1597577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967861" y="4973420"/>
              <a:ext cx="1633581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ko-KR" sz="1500" b="1" spc="-1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&lt;3100, “</a:t>
              </a:r>
              <a:r>
                <a:rPr lang="ko-KR" altLang="en-US" sz="1500" b="1" spc="-1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팝</a:t>
              </a:r>
              <a:r>
                <a:rPr lang="en-US" altLang="ko-KR" sz="1500" b="1" spc="-1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”&gt;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967861" y="5410355"/>
              <a:ext cx="1633581" cy="646943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ko-KR" sz="1500" b="1" spc="-1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&lt;1450, “</a:t>
              </a:r>
              <a:r>
                <a:rPr lang="ko-KR" altLang="en-US" sz="1500" b="1" spc="-1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클래식</a:t>
              </a:r>
              <a:r>
                <a:rPr lang="en-US" altLang="ko-KR" sz="1500" b="1" spc="-1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”&gt;</a:t>
              </a:r>
            </a:p>
            <a:p>
              <a:pPr algn="ctr">
                <a:spcBef>
                  <a:spcPts val="600"/>
                </a:spcBef>
              </a:pPr>
              <a:endPara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967861" y="5828310"/>
              <a:ext cx="1633581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&lt;1000, “</a:t>
              </a:r>
              <a:r>
                <a:rPr lang="ko-KR" altLang="en-US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재즈</a:t>
              </a: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”&gt;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616721" y="4128377"/>
            <a:ext cx="4428340" cy="2097461"/>
            <a:chOff x="3616721" y="4128377"/>
            <a:chExt cx="4428340" cy="2097461"/>
          </a:xfrm>
        </p:grpSpPr>
        <p:grpSp>
          <p:nvGrpSpPr>
            <p:cNvPr id="56" name="그룹 55"/>
            <p:cNvGrpSpPr/>
            <p:nvPr/>
          </p:nvGrpSpPr>
          <p:grpSpPr>
            <a:xfrm>
              <a:off x="3742265" y="4492034"/>
              <a:ext cx="2151831" cy="1669544"/>
              <a:chOff x="5851527" y="2719511"/>
              <a:chExt cx="2151831" cy="1669544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5851527" y="3097255"/>
                <a:ext cx="792088" cy="432048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5851527" y="3524959"/>
                <a:ext cx="792088" cy="432048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981378" y="2719511"/>
                <a:ext cx="532386" cy="339166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ko-KR" sz="1500" b="1" spc="-10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key</a:t>
                </a:r>
              </a:p>
            </p:txBody>
          </p:sp>
          <p:cxnSp>
            <p:nvCxnSpPr>
              <p:cNvPr id="60" name="직선 화살표 연결선 59"/>
              <p:cNvCxnSpPr/>
              <p:nvPr/>
            </p:nvCxnSpPr>
            <p:spPr>
              <a:xfrm>
                <a:off x="6643615" y="3300247"/>
                <a:ext cx="36004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/>
              <p:cNvCxnSpPr/>
              <p:nvPr/>
            </p:nvCxnSpPr>
            <p:spPr>
              <a:xfrm>
                <a:off x="6643615" y="3732351"/>
                <a:ext cx="36004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7355286" y="2720019"/>
                <a:ext cx="648072" cy="339166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ko-KR" sz="1500" b="1" spc="-10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value</a:t>
                </a: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5851527" y="3957007"/>
                <a:ext cx="792088" cy="432048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4" name="직선 화살표 연결선 63"/>
              <p:cNvCxnSpPr/>
              <p:nvPr/>
            </p:nvCxnSpPr>
            <p:spPr>
              <a:xfrm>
                <a:off x="6643615" y="4164399"/>
                <a:ext cx="36004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/>
            <p:cNvSpPr txBox="1"/>
            <p:nvPr/>
          </p:nvSpPr>
          <p:spPr>
            <a:xfrm>
              <a:off x="3616721" y="4128377"/>
              <a:ext cx="1059469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ko-KR" altLang="en-US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장르 이름</a:t>
              </a:r>
              <a:endPara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281314" y="4128377"/>
              <a:ext cx="2520280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ko-KR" altLang="en-US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재생   수   총합</a:t>
              </a:r>
              <a:endPara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42265" y="4929322"/>
              <a:ext cx="792088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“</a:t>
              </a:r>
              <a:r>
                <a:rPr lang="ko-KR" altLang="en-US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클래식</a:t>
              </a: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”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42265" y="5329176"/>
              <a:ext cx="792088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“</a:t>
              </a:r>
              <a:r>
                <a:rPr lang="ko-KR" altLang="en-US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팝</a:t>
              </a: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”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42265" y="5759648"/>
              <a:ext cx="792088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“</a:t>
              </a:r>
              <a:r>
                <a:rPr lang="ko-KR" altLang="en-US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재즈</a:t>
              </a: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”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948819" y="5782589"/>
              <a:ext cx="1242482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1000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948819" y="4921578"/>
              <a:ext cx="1242482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1450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948819" y="5343447"/>
              <a:ext cx="1242482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3100</a:t>
              </a: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6411480" y="4934038"/>
              <a:ext cx="1633581" cy="1291800"/>
              <a:chOff x="6967861" y="4934038"/>
              <a:chExt cx="1633581" cy="1291800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6969224" y="4934038"/>
                <a:ext cx="1597577" cy="432048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6969224" y="5361742"/>
                <a:ext cx="1597577" cy="432048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6969224" y="5793790"/>
                <a:ext cx="1597577" cy="432048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967861" y="4973420"/>
                <a:ext cx="1633581" cy="339166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altLang="ko-KR" sz="1500" b="1" spc="-10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&lt;1450, </a:t>
                </a:r>
                <a:r>
                  <a:rPr lang="en-US" altLang="ko-KR" sz="1500" b="1" spc="-1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“</a:t>
                </a:r>
                <a:r>
                  <a:rPr lang="ko-KR" altLang="en-US" sz="1500" b="1" spc="-1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클래식</a:t>
                </a:r>
                <a:r>
                  <a:rPr lang="en-US" altLang="ko-KR" sz="1500" b="1" spc="-1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”</a:t>
                </a:r>
                <a:r>
                  <a:rPr lang="en-US" altLang="ko-KR" sz="1500" b="1" spc="-10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&gt;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967861" y="5410355"/>
                <a:ext cx="1633581" cy="339166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altLang="ko-KR" sz="1500" b="1" spc="-10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&lt;3100, “</a:t>
                </a:r>
                <a:r>
                  <a:rPr lang="ko-KR" altLang="en-US" sz="1500" b="1" spc="-10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팝</a:t>
                </a:r>
                <a:r>
                  <a:rPr lang="en-US" altLang="ko-KR" sz="1500" b="1" spc="-10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”&gt;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967861" y="5828310"/>
                <a:ext cx="1633581" cy="339166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altLang="ko-KR" sz="1500" b="1" spc="-10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&lt;1000, “</a:t>
                </a:r>
                <a:r>
                  <a:rPr lang="ko-KR" altLang="en-US" sz="1500" b="1" spc="-10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재즈</a:t>
                </a:r>
                <a:r>
                  <a:rPr lang="en-US" altLang="ko-KR" sz="1500" b="1" spc="-10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”&gt;</a:t>
                </a:r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6798482" y="4545113"/>
              <a:ext cx="802364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ko-KR" sz="1500" b="1" spc="-10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</a:t>
              </a:r>
              <a:r>
                <a:rPr lang="ko-KR" altLang="en-US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정렬 전</a:t>
              </a: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8575934" y="4545113"/>
            <a:ext cx="802364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정렬 후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7207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화살표 연결선 47"/>
          <p:cNvCxnSpPr/>
          <p:nvPr/>
        </p:nvCxnSpPr>
        <p:spPr>
          <a:xfrm>
            <a:off x="6005114" y="1749287"/>
            <a:ext cx="1036118" cy="80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2868" y="19615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해시 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1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컷</a:t>
            </a: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복습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xmlns="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xmlns="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53739" y="1763730"/>
            <a:ext cx="1703828" cy="5699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myHash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“ 1231“]</a:t>
            </a:r>
            <a:endParaRPr lang="en-US" altLang="ko-KR" sz="1500" b="1" spc="-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2520" y="3068957"/>
            <a:ext cx="1703828" cy="5699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myHash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“ hello“]</a:t>
            </a:r>
            <a:endParaRPr lang="en-US" altLang="ko-KR" sz="1500" b="1" spc="-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12640" y="4213750"/>
            <a:ext cx="1703828" cy="5699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myHash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“ world“]</a:t>
            </a:r>
            <a:endParaRPr lang="en-US" altLang="ko-KR" sz="1500" b="1" spc="-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화살표 연결선 4"/>
          <p:cNvCxnSpPr>
            <a:stCxn id="26" idx="3"/>
          </p:cNvCxnSpPr>
          <p:nvPr/>
        </p:nvCxnSpPr>
        <p:spPr>
          <a:xfrm flipV="1">
            <a:off x="2857567" y="1763730"/>
            <a:ext cx="2887521" cy="285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2216696" y="3041006"/>
            <a:ext cx="3528392" cy="3604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3416468" y="2657525"/>
            <a:ext cx="2328620" cy="18888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5529064" y="980728"/>
            <a:ext cx="1224136" cy="5548347"/>
            <a:chOff x="5529064" y="980728"/>
            <a:chExt cx="1224136" cy="5548347"/>
          </a:xfrm>
        </p:grpSpPr>
        <p:grpSp>
          <p:nvGrpSpPr>
            <p:cNvPr id="9" name="그룹 8"/>
            <p:cNvGrpSpPr/>
            <p:nvPr/>
          </p:nvGrpSpPr>
          <p:grpSpPr>
            <a:xfrm>
              <a:off x="5529064" y="1124744"/>
              <a:ext cx="811494" cy="5404331"/>
              <a:chOff x="5529064" y="1124744"/>
              <a:chExt cx="811494" cy="540433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5529064" y="1124744"/>
                <a:ext cx="792088" cy="432048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529064" y="1552448"/>
                <a:ext cx="792088" cy="432048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5529064" y="1980152"/>
                <a:ext cx="792088" cy="432048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529064" y="2407856"/>
                <a:ext cx="792088" cy="432048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5529064" y="2831216"/>
                <a:ext cx="792088" cy="432048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5529064" y="3258920"/>
                <a:ext cx="792088" cy="432048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5529064" y="3686624"/>
                <a:ext cx="792088" cy="432048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5529064" y="4114328"/>
                <a:ext cx="792088" cy="432048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5529064" y="4542032"/>
                <a:ext cx="792088" cy="432048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529064" y="4969736"/>
                <a:ext cx="792088" cy="432048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29064" y="5397440"/>
                <a:ext cx="792088" cy="432048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662224" y="5959076"/>
                <a:ext cx="678334" cy="569999"/>
              </a:xfrm>
              <a:prstGeom prst="rect">
                <a:avLst/>
              </a:prstGeom>
              <a:noFill/>
            </p:spPr>
            <p:txBody>
              <a:bodyPr vert="eaVert" wrap="square" lIns="107287" tIns="53643" rIns="107287" bIns="53643" rtlCol="0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</a:pPr>
                <a:r>
                  <a:rPr lang="en-US" altLang="ko-KR" sz="1500" b="1" spc="-10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…</a:t>
                </a:r>
                <a:endParaRPr lang="en-US" altLang="ko-KR" sz="1500" b="1" spc="-1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6321152" y="980728"/>
              <a:ext cx="432048" cy="4466227"/>
              <a:chOff x="6321152" y="980728"/>
              <a:chExt cx="432048" cy="4466227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6321152" y="980728"/>
                <a:ext cx="432048" cy="569999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</a:pPr>
                <a:r>
                  <a:rPr lang="en-US" altLang="ko-KR" sz="1500" b="1" spc="-10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0</a:t>
                </a:r>
                <a:endParaRPr lang="en-US" altLang="ko-KR" sz="1500" b="1" spc="-1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21152" y="1416670"/>
                <a:ext cx="432048" cy="569999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</a:pPr>
                <a:r>
                  <a:rPr lang="en-US" altLang="ko-KR" sz="1500" b="1" spc="-10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</a:t>
                </a:r>
                <a:endParaRPr lang="en-US" altLang="ko-KR" sz="1500" b="1" spc="-1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321152" y="1835679"/>
                <a:ext cx="432048" cy="569999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</a:pPr>
                <a:r>
                  <a:rPr lang="en-US" altLang="ko-KR" sz="1500" b="1" spc="-1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2</a:t>
                </a:r>
                <a:endParaRPr lang="en-US" altLang="ko-KR" sz="1500" b="1" spc="-1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321152" y="2271621"/>
                <a:ext cx="432048" cy="569999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</a:pPr>
                <a:r>
                  <a:rPr lang="en-US" altLang="ko-KR" sz="1500" b="1" spc="-10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3</a:t>
                </a:r>
                <a:endParaRPr lang="en-US" altLang="ko-KR" sz="1500" b="1" spc="-1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321152" y="2708920"/>
                <a:ext cx="432048" cy="569999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</a:pPr>
                <a:r>
                  <a:rPr lang="en-US" altLang="ko-KR" sz="1500" b="1" spc="-10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4</a:t>
                </a:r>
                <a:endParaRPr lang="en-US" altLang="ko-KR" sz="1500" b="1" spc="-1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321152" y="3140968"/>
                <a:ext cx="432048" cy="569999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</a:pPr>
                <a:r>
                  <a:rPr lang="en-US" altLang="ko-KR" sz="1500" b="1" spc="-1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5</a:t>
                </a:r>
                <a:endParaRPr lang="en-US" altLang="ko-KR" sz="1500" b="1" spc="-1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321152" y="3573016"/>
                <a:ext cx="432048" cy="569999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</a:pPr>
                <a:r>
                  <a:rPr lang="en-US" altLang="ko-KR" sz="1500" b="1" spc="-10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6</a:t>
                </a:r>
                <a:endParaRPr lang="en-US" altLang="ko-KR" sz="1500" b="1" spc="-1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321152" y="4005064"/>
                <a:ext cx="432048" cy="569999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</a:pPr>
                <a:r>
                  <a:rPr lang="en-US" altLang="ko-KR" sz="1500" b="1" spc="-10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7</a:t>
                </a:r>
                <a:endParaRPr lang="en-US" altLang="ko-KR" sz="1500" b="1" spc="-1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321152" y="4457947"/>
                <a:ext cx="432048" cy="569999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</a:pPr>
                <a:r>
                  <a:rPr lang="en-US" altLang="ko-KR" sz="1500" b="1" spc="-10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8</a:t>
                </a:r>
                <a:endParaRPr lang="en-US" altLang="ko-KR" sz="1500" b="1" spc="-1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321152" y="4876956"/>
                <a:ext cx="432048" cy="569999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</a:pPr>
                <a:r>
                  <a:rPr lang="en-US" altLang="ko-KR" sz="1500" b="1" spc="-1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9</a:t>
                </a:r>
                <a:endParaRPr lang="en-US" altLang="ko-KR" sz="1500" b="1" spc="-1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49" name="TextBox 48"/>
          <p:cNvSpPr txBox="1"/>
          <p:nvPr/>
        </p:nvSpPr>
        <p:spPr>
          <a:xfrm>
            <a:off x="7113240" y="1437220"/>
            <a:ext cx="1703828" cy="5699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 text1 “</a:t>
            </a:r>
            <a:endParaRPr lang="en-US" altLang="ko-KR" sz="1500" b="1" spc="-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113240" y="2301805"/>
            <a:ext cx="1703828" cy="5699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 text2“</a:t>
            </a:r>
            <a:endParaRPr lang="en-US" altLang="ko-KR" sz="1500" b="1" spc="-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13240" y="2712032"/>
            <a:ext cx="1703828" cy="5699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 text3“</a:t>
            </a:r>
            <a:endParaRPr lang="en-US" altLang="ko-KR" sz="1500" b="1" spc="-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6005114" y="2611831"/>
            <a:ext cx="1036118" cy="80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6005114" y="3038889"/>
            <a:ext cx="1036118" cy="80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TextBox 54"/>
          <p:cNvSpPr txBox="1">
            <a:spLocks/>
          </p:cNvSpPr>
          <p:nvPr/>
        </p:nvSpPr>
        <p:spPr>
          <a:xfrm>
            <a:off x="340048" y="5433026"/>
            <a:ext cx="4036888" cy="72388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“ key – value</a:t>
            </a:r>
            <a:r>
              <a:rPr lang="ko-KR" altLang="en-US" sz="2000" spc="-1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로 이루어진 자료</a:t>
            </a:r>
            <a:r>
              <a:rPr lang="ko-KR" altLang="en-US" sz="2000" spc="-1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구조 </a:t>
            </a:r>
            <a:r>
              <a:rPr lang="en-US" altLang="ko-KR" sz="2000" spc="-1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“</a:t>
            </a:r>
            <a:endParaRPr lang="en-US" altLang="ko-KR" sz="2000" b="1" spc="-1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949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베스트앨범 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(</a:t>
            </a: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풀이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)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xmlns="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xmlns="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529064" y="1990306"/>
            <a:ext cx="2557857" cy="1669544"/>
            <a:chOff x="5851527" y="2719511"/>
            <a:chExt cx="2557857" cy="1669544"/>
          </a:xfrm>
        </p:grpSpPr>
        <p:sp>
          <p:nvSpPr>
            <p:cNvPr id="20" name="직사각형 19"/>
            <p:cNvSpPr/>
            <p:nvPr/>
          </p:nvSpPr>
          <p:spPr>
            <a:xfrm>
              <a:off x="5851527" y="3097255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851527" y="3524959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981378" y="2719511"/>
              <a:ext cx="532386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key</a:t>
              </a: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6643615" y="3300247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6643615" y="3732351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761312" y="2720019"/>
              <a:ext cx="648072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value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851527" y="3957007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화살표 연결선 54"/>
            <p:cNvCxnSpPr/>
            <p:nvPr/>
          </p:nvCxnSpPr>
          <p:spPr>
            <a:xfrm>
              <a:off x="6643615" y="4164399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847356" y="2562618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   Hash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장르 종류 초기화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03520" y="1627174"/>
            <a:ext cx="1059469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장르 이름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56837" y="1627174"/>
            <a:ext cx="2520280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1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 고유번호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2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 고유번호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47355" y="3248118"/>
            <a:ext cx="4354911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    genres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plays 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바탕으로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2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 찾아 넣어주기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7356" y="3933618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    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장르별 순서 정렬하기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2520" y="1237968"/>
            <a:ext cx="4896544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genres : [“classic”, “pop”, “classic”, “classic”, “pop”, “jazz”]</a:t>
            </a:r>
          </a:p>
          <a:p>
            <a:pPr>
              <a:spcBef>
                <a:spcPts val="600"/>
              </a:spcBef>
            </a:pP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plays : [500, 600, 150, 800, 2500, 1000]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47356" y="4619118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    </a:t>
            </a: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앨범에 넣어주기</a:t>
            </a:r>
            <a:endParaRPr lang="en-US" altLang="ko-KR" sz="1500" b="1" spc="-100" dirty="0" smtClean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29064" y="2413096"/>
            <a:ext cx="79208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클래식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29064" y="2842252"/>
            <a:ext cx="79208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팝</a:t>
            </a: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35618" y="2842252"/>
            <a:ext cx="217782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2500, 600 &gt;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529064" y="3272724"/>
            <a:ext cx="79208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재즈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35618" y="3272724"/>
            <a:ext cx="217782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1000, -1 &gt;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735618" y="2413901"/>
            <a:ext cx="217782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800, 500 &gt;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129304" y="4165171"/>
            <a:ext cx="1633581" cy="1680725"/>
            <a:chOff x="8160326" y="4545113"/>
            <a:chExt cx="1633581" cy="1680725"/>
          </a:xfrm>
        </p:grpSpPr>
        <p:grpSp>
          <p:nvGrpSpPr>
            <p:cNvPr id="88" name="그룹 87"/>
            <p:cNvGrpSpPr/>
            <p:nvPr/>
          </p:nvGrpSpPr>
          <p:grpSpPr>
            <a:xfrm>
              <a:off x="8160326" y="4934038"/>
              <a:ext cx="1633581" cy="1291800"/>
              <a:chOff x="6967861" y="4934038"/>
              <a:chExt cx="1633581" cy="1291800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6969224" y="4934038"/>
                <a:ext cx="1597577" cy="432048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6969224" y="5361742"/>
                <a:ext cx="1597577" cy="432048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6969224" y="5793790"/>
                <a:ext cx="1597577" cy="432048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967861" y="4973420"/>
                <a:ext cx="1633581" cy="339166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altLang="ko-KR" sz="1500" b="1" spc="-1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&lt;3100, </a:t>
                </a:r>
                <a:r>
                  <a:rPr lang="en-US" altLang="ko-KR" sz="1500" b="1" spc="-100" dirty="0">
                    <a:solidFill>
                      <a:srgbClr val="C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“</a:t>
                </a:r>
                <a:r>
                  <a:rPr lang="ko-KR" altLang="en-US" sz="1500" b="1" spc="-100" dirty="0">
                    <a:solidFill>
                      <a:srgbClr val="C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팝</a:t>
                </a:r>
                <a:r>
                  <a:rPr lang="en-US" altLang="ko-KR" sz="1500" b="1" spc="-100" dirty="0">
                    <a:solidFill>
                      <a:srgbClr val="C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”</a:t>
                </a:r>
                <a:r>
                  <a:rPr lang="en-US" altLang="ko-KR" sz="1500" b="1" spc="-1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&gt;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6967861" y="5410355"/>
                <a:ext cx="1633581" cy="646943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altLang="ko-KR" sz="1500" b="1" spc="-1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&lt;1450, “</a:t>
                </a:r>
                <a:r>
                  <a:rPr lang="ko-KR" altLang="en-US" sz="1500" b="1" spc="-1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클래식</a:t>
                </a:r>
                <a:r>
                  <a:rPr lang="en-US" altLang="ko-KR" sz="1500" b="1" spc="-1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”&gt;</a:t>
                </a:r>
              </a:p>
              <a:p>
                <a:pPr algn="ctr">
                  <a:spcBef>
                    <a:spcPts val="600"/>
                  </a:spcBef>
                </a:pPr>
                <a:endPara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967861" y="5828310"/>
                <a:ext cx="1633581" cy="339166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altLang="ko-KR" sz="1500" b="1" spc="-10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&lt;1000, “</a:t>
                </a:r>
                <a:r>
                  <a:rPr lang="ko-KR" altLang="en-US" sz="1500" b="1" spc="-10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재즈</a:t>
                </a:r>
                <a:r>
                  <a:rPr lang="en-US" altLang="ko-KR" sz="1500" b="1" spc="-10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”&gt;</a:t>
                </a: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8575934" y="4545113"/>
              <a:ext cx="802364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</a:t>
              </a:r>
              <a:r>
                <a:rPr lang="ko-KR" altLang="en-US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정렬 후</a:t>
              </a: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561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베스트앨범 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(</a:t>
            </a: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풀이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)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xmlns="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xmlns="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529064" y="1990306"/>
            <a:ext cx="2557857" cy="1669544"/>
            <a:chOff x="5851527" y="2719511"/>
            <a:chExt cx="2557857" cy="1669544"/>
          </a:xfrm>
        </p:grpSpPr>
        <p:sp>
          <p:nvSpPr>
            <p:cNvPr id="20" name="직사각형 19"/>
            <p:cNvSpPr/>
            <p:nvPr/>
          </p:nvSpPr>
          <p:spPr>
            <a:xfrm>
              <a:off x="5851527" y="3097255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851527" y="3524959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981378" y="2719511"/>
              <a:ext cx="532386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key</a:t>
              </a: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6643615" y="3300247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6643615" y="3732351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761312" y="2720019"/>
              <a:ext cx="648072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value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851527" y="3957007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화살표 연결선 54"/>
            <p:cNvCxnSpPr/>
            <p:nvPr/>
          </p:nvCxnSpPr>
          <p:spPr>
            <a:xfrm>
              <a:off x="6643615" y="4164399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847356" y="2562618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   Hash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장르 종류 초기화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03520" y="1627174"/>
            <a:ext cx="1059469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장르 이름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56837" y="1627174"/>
            <a:ext cx="2520280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1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 고유번호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2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 고유번호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47355" y="3248118"/>
            <a:ext cx="4354911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    genres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plays 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바탕으로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2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 찾아 넣어주기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7356" y="3933618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    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장르별 순서 정렬하기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2520" y="1237968"/>
            <a:ext cx="4896544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genres : [“classic”, “pop”, “classic”, “classic”, “pop”, “jazz”]</a:t>
            </a:r>
          </a:p>
          <a:p>
            <a:pPr>
              <a:spcBef>
                <a:spcPts val="600"/>
              </a:spcBef>
            </a:pP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plays : [500, 600, 150, 800, 2500, 1000]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47356" y="4619118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    </a:t>
            </a: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앨범에 넣어주기</a:t>
            </a:r>
            <a:endParaRPr lang="en-US" altLang="ko-KR" sz="1500" b="1" spc="-100" dirty="0" smtClean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29064" y="2413096"/>
            <a:ext cx="79208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클래식</a:t>
            </a: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29064" y="2842252"/>
            <a:ext cx="79208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팝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35618" y="2842252"/>
            <a:ext cx="217782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2500, 600 &gt;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529064" y="3272724"/>
            <a:ext cx="79208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재즈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35618" y="3272724"/>
            <a:ext cx="217782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1000, -1 &gt;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735618" y="2413901"/>
            <a:ext cx="217782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800, 500 &gt;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6129304" y="4165171"/>
            <a:ext cx="1633581" cy="1680725"/>
            <a:chOff x="8160326" y="4545113"/>
            <a:chExt cx="1633581" cy="1680725"/>
          </a:xfrm>
        </p:grpSpPr>
        <p:grpSp>
          <p:nvGrpSpPr>
            <p:cNvPr id="74" name="그룹 73"/>
            <p:cNvGrpSpPr/>
            <p:nvPr/>
          </p:nvGrpSpPr>
          <p:grpSpPr>
            <a:xfrm>
              <a:off x="8160326" y="4934038"/>
              <a:ext cx="1633581" cy="1291800"/>
              <a:chOff x="6967861" y="4934038"/>
              <a:chExt cx="1633581" cy="1291800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6969224" y="4934038"/>
                <a:ext cx="1597577" cy="432048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6969224" y="5361742"/>
                <a:ext cx="1597577" cy="432048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6969224" y="5793790"/>
                <a:ext cx="1597577" cy="432048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6967861" y="4973420"/>
                <a:ext cx="1633581" cy="339166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altLang="ko-KR" sz="1500" b="1" spc="-1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&lt;3100, “</a:t>
                </a:r>
                <a:r>
                  <a:rPr lang="ko-KR" altLang="en-US" sz="1500" b="1" spc="-1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팝</a:t>
                </a:r>
                <a:r>
                  <a:rPr lang="en-US" altLang="ko-KR" sz="1500" b="1" spc="-1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”&gt;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967861" y="5410355"/>
                <a:ext cx="1633581" cy="646943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altLang="ko-KR" sz="1500" b="1" spc="-1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&lt;1450, </a:t>
                </a:r>
                <a:r>
                  <a:rPr lang="en-US" altLang="ko-KR" sz="1500" b="1" spc="-100" dirty="0">
                    <a:solidFill>
                      <a:srgbClr val="C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“</a:t>
                </a:r>
                <a:r>
                  <a:rPr lang="ko-KR" altLang="en-US" sz="1500" b="1" spc="-100" dirty="0">
                    <a:solidFill>
                      <a:srgbClr val="C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클래식</a:t>
                </a:r>
                <a:r>
                  <a:rPr lang="en-US" altLang="ko-KR" sz="1500" b="1" spc="-100" dirty="0">
                    <a:solidFill>
                      <a:srgbClr val="C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”</a:t>
                </a:r>
                <a:r>
                  <a:rPr lang="en-US" altLang="ko-KR" sz="1500" b="1" spc="-1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&gt;</a:t>
                </a:r>
              </a:p>
              <a:p>
                <a:pPr algn="ctr">
                  <a:spcBef>
                    <a:spcPts val="600"/>
                  </a:spcBef>
                </a:pPr>
                <a:endPara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967861" y="5828310"/>
                <a:ext cx="1633581" cy="339166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altLang="ko-KR" sz="1500" b="1" spc="-10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&lt;1000, “</a:t>
                </a:r>
                <a:r>
                  <a:rPr lang="ko-KR" altLang="en-US" sz="1500" b="1" spc="-10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재즈</a:t>
                </a:r>
                <a:r>
                  <a:rPr lang="en-US" altLang="ko-KR" sz="1500" b="1" spc="-10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”&gt;</a:t>
                </a:r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8575934" y="4545113"/>
              <a:ext cx="802364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</a:t>
              </a:r>
              <a:r>
                <a:rPr lang="ko-KR" altLang="en-US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정렬 후</a:t>
              </a: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4102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베스트앨범 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(</a:t>
            </a: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풀이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)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xmlns="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xmlns="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529064" y="1990306"/>
            <a:ext cx="2557857" cy="1669544"/>
            <a:chOff x="5851527" y="2719511"/>
            <a:chExt cx="2557857" cy="1669544"/>
          </a:xfrm>
        </p:grpSpPr>
        <p:sp>
          <p:nvSpPr>
            <p:cNvPr id="20" name="직사각형 19"/>
            <p:cNvSpPr/>
            <p:nvPr/>
          </p:nvSpPr>
          <p:spPr>
            <a:xfrm>
              <a:off x="5851527" y="3097255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851527" y="3524959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981378" y="2719511"/>
              <a:ext cx="532386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key</a:t>
              </a: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6643615" y="3300247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6643615" y="3732351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761312" y="2720019"/>
              <a:ext cx="648072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value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851527" y="3957007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화살표 연결선 54"/>
            <p:cNvCxnSpPr/>
            <p:nvPr/>
          </p:nvCxnSpPr>
          <p:spPr>
            <a:xfrm>
              <a:off x="6643615" y="4164399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847356" y="2562618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   Hash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장르 종류 초기화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03520" y="1627174"/>
            <a:ext cx="1059469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장르 이름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56837" y="1627174"/>
            <a:ext cx="2520280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1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 고유번호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2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 고유번호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47355" y="3248118"/>
            <a:ext cx="4354911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    genres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plays 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바탕으로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2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 찾아 넣어주기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7356" y="3933618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    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장르별 순서 정렬하기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2520" y="1237968"/>
            <a:ext cx="4896544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genres : [“classic”, “pop”, “classic”, “classic”, “pop”, “jazz”]</a:t>
            </a:r>
          </a:p>
          <a:p>
            <a:pPr>
              <a:spcBef>
                <a:spcPts val="600"/>
              </a:spcBef>
            </a:pP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plays : [500, 600, 150, 800, 2500, 1000]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47356" y="4619118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    </a:t>
            </a: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앨범에 넣어주기</a:t>
            </a:r>
            <a:endParaRPr lang="en-US" altLang="ko-KR" sz="1500" b="1" spc="-100" dirty="0" smtClean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29064" y="2413096"/>
            <a:ext cx="79208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클래식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29064" y="2842252"/>
            <a:ext cx="79208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팝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35618" y="2842252"/>
            <a:ext cx="217782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2500, 600 &gt;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529064" y="3272724"/>
            <a:ext cx="79208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재즈</a:t>
            </a: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35618" y="3272724"/>
            <a:ext cx="217782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1000, -1 &gt;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735618" y="2413901"/>
            <a:ext cx="217782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800, 500 &gt;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6129304" y="4165171"/>
            <a:ext cx="1633581" cy="1680725"/>
            <a:chOff x="8160326" y="4545113"/>
            <a:chExt cx="1633581" cy="1680725"/>
          </a:xfrm>
        </p:grpSpPr>
        <p:grpSp>
          <p:nvGrpSpPr>
            <p:cNvPr id="74" name="그룹 73"/>
            <p:cNvGrpSpPr/>
            <p:nvPr/>
          </p:nvGrpSpPr>
          <p:grpSpPr>
            <a:xfrm>
              <a:off x="8160326" y="4934038"/>
              <a:ext cx="1633581" cy="1291800"/>
              <a:chOff x="6967861" y="4934038"/>
              <a:chExt cx="1633581" cy="1291800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6969224" y="4934038"/>
                <a:ext cx="1597577" cy="432048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6969224" y="5361742"/>
                <a:ext cx="1597577" cy="432048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6969224" y="5793790"/>
                <a:ext cx="1597577" cy="432048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6967861" y="4973420"/>
                <a:ext cx="1633581" cy="339166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altLang="ko-KR" sz="1500" b="1" spc="-1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&lt;3100, “</a:t>
                </a:r>
                <a:r>
                  <a:rPr lang="ko-KR" altLang="en-US" sz="1500" b="1" spc="-1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팝</a:t>
                </a:r>
                <a:r>
                  <a:rPr lang="en-US" altLang="ko-KR" sz="1500" b="1" spc="-1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”&gt;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967861" y="5410355"/>
                <a:ext cx="1633581" cy="646943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altLang="ko-KR" sz="1500" b="1" spc="-1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&lt;1450, “</a:t>
                </a:r>
                <a:r>
                  <a:rPr lang="ko-KR" altLang="en-US" sz="1500" b="1" spc="-1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클래식</a:t>
                </a:r>
                <a:r>
                  <a:rPr lang="en-US" altLang="ko-KR" sz="1500" b="1" spc="-1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”&gt;</a:t>
                </a:r>
              </a:p>
              <a:p>
                <a:pPr algn="ctr">
                  <a:spcBef>
                    <a:spcPts val="600"/>
                  </a:spcBef>
                </a:pPr>
                <a:endPara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967861" y="5828310"/>
                <a:ext cx="1633581" cy="339166"/>
              </a:xfrm>
              <a:prstGeom prst="rect">
                <a:avLst/>
              </a:prstGeom>
              <a:noFill/>
            </p:spPr>
            <p:txBody>
              <a:bodyPr wrap="square" lIns="107287" tIns="53643" rIns="107287" bIns="53643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altLang="ko-KR" sz="1500" b="1" spc="-10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&lt;1000, </a:t>
                </a:r>
                <a:r>
                  <a:rPr lang="en-US" altLang="ko-KR" sz="1500" b="1" spc="-100" dirty="0" smtClean="0">
                    <a:solidFill>
                      <a:srgbClr val="C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“</a:t>
                </a:r>
                <a:r>
                  <a:rPr lang="ko-KR" altLang="en-US" sz="1500" b="1" spc="-100" dirty="0" smtClean="0">
                    <a:solidFill>
                      <a:srgbClr val="C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재즈</a:t>
                </a:r>
                <a:r>
                  <a:rPr lang="en-US" altLang="ko-KR" sz="1500" b="1" spc="-100" dirty="0" smtClean="0">
                    <a:solidFill>
                      <a:srgbClr val="C0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”</a:t>
                </a:r>
                <a:r>
                  <a:rPr lang="en-US" altLang="ko-KR" sz="1500" b="1" spc="-10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&gt;</a:t>
                </a:r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8575934" y="4545113"/>
              <a:ext cx="802364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</a:t>
              </a:r>
              <a:r>
                <a:rPr lang="ko-KR" altLang="en-US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정렬 후</a:t>
              </a: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5750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베스트앨범 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(</a:t>
            </a: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코드 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/ </a:t>
            </a: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결과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)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xmlns="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xmlns="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54865" y="763117"/>
            <a:ext cx="3590023" cy="5471989"/>
            <a:chOff x="757237" y="-1243013"/>
            <a:chExt cx="8391525" cy="1279054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b="50000"/>
            <a:stretch/>
          </p:blipFill>
          <p:spPr>
            <a:xfrm>
              <a:off x="757237" y="-1243013"/>
              <a:ext cx="8391525" cy="467201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/>
            <a:srcRect l="1342" r="6613"/>
            <a:stretch/>
          </p:blipFill>
          <p:spPr>
            <a:xfrm>
              <a:off x="766598" y="3413178"/>
              <a:ext cx="8372805" cy="8134350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8864" y="1109389"/>
            <a:ext cx="6006389" cy="47397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rcRect r="49360"/>
          <a:stretch/>
        </p:blipFill>
        <p:spPr>
          <a:xfrm>
            <a:off x="6276512" y="2334469"/>
            <a:ext cx="3450332" cy="386096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7"/>
          <a:srcRect r="50126"/>
          <a:stretch/>
        </p:blipFill>
        <p:spPr>
          <a:xfrm>
            <a:off x="2183204" y="2303404"/>
            <a:ext cx="3402901" cy="390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04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448944" y="6237312"/>
            <a:ext cx="1800200" cy="432047"/>
            <a:chOff x="8041724" y="3284985"/>
            <a:chExt cx="1800200" cy="432047"/>
          </a:xfrm>
        </p:grpSpPr>
        <p:sp>
          <p:nvSpPr>
            <p:cNvPr id="5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ko-KR" altLang="en-US" sz="1400" spc="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전계원</a:t>
              </a:r>
              <a:endParaRPr lang="ko-KR" altLang="en-US" sz="18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209052" y="2178342"/>
            <a:ext cx="1487908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Bef>
                <a:spcPts val="500"/>
              </a:spcBef>
            </a:pPr>
            <a:r>
              <a:rPr lang="en-US" altLang="ko-KR" sz="4000" spc="-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Q &amp; A</a:t>
            </a:r>
            <a:endParaRPr lang="en-US" altLang="ko-KR" sz="4000" spc="-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91708" y="3501008"/>
            <a:ext cx="2922595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Bef>
                <a:spcPts val="500"/>
              </a:spcBef>
            </a:pPr>
            <a:r>
              <a:rPr lang="ko-KR" altLang="en-US" sz="4000" spc="-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감 사 합 </a:t>
            </a:r>
            <a:r>
              <a:rPr lang="ko-KR" altLang="en-US" sz="4000" spc="-300" dirty="0" err="1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니</a:t>
            </a:r>
            <a:r>
              <a:rPr lang="ko-KR" altLang="en-US" sz="4000" spc="-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다 </a:t>
            </a:r>
            <a:r>
              <a:rPr lang="en-US" altLang="ko-KR" sz="4000" spc="-3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.</a:t>
            </a:r>
            <a:endParaRPr lang="en-US" altLang="ko-KR" sz="4000" spc="-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38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완주하지 못한 선수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xmlns="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xmlns="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77136" y="1538603"/>
            <a:ext cx="3192354" cy="187804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요약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참가한 사람 배열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participant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도착한 사람 배열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completion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배열의 길이는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~ 100,000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참가했는데 도착하지 못한 </a:t>
            </a: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 찾기</a:t>
            </a:r>
            <a:endParaRPr lang="en-US" altLang="ko-KR" sz="1500" b="1" spc="-100" dirty="0" smtClean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동명이인 주의</a:t>
            </a:r>
            <a:endParaRPr lang="en-US" altLang="ko-KR" sz="1500" b="1" spc="-100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 descr="https://postfiles.pstatic.net/MjAyMTAzMThfMTYz/MDAxNjE2MDAyNjEwMDY4.OLDgsvTokg0kjUL7kqylDsfNk4Aw-j9BRws9mEAzhpwg.3H4IoKyjM4-8DWDGiVg6GJSvaDnRj-7uTAkz41Bacc4g.PNG.ponson1017/image.png?type=w96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68"/>
          <a:stretch/>
        </p:blipFill>
        <p:spPr bwMode="auto">
          <a:xfrm>
            <a:off x="362646" y="830934"/>
            <a:ext cx="5094410" cy="543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5745088" y="4077072"/>
            <a:ext cx="4032448" cy="95471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 &lt;= N &lt;= 100,000) 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이다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O(N</a:t>
            </a:r>
            <a:r>
              <a:rPr lang="en-US" altLang="ko-KR" sz="1500" b="1" spc="-100" baseline="30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아슬아슬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되도록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O(N) </a:t>
            </a:r>
            <a:r>
              <a:rPr lang="ko-KR" altLang="en-US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or  O(</a:t>
            </a:r>
            <a:r>
              <a:rPr lang="en-US" altLang="ko-KR" sz="1500" b="1" spc="-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NlogN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 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구현하자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601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완주하지 못한 선수 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(</a:t>
            </a: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풀이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)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xmlns="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xmlns="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2520" y="957525"/>
            <a:ext cx="4032448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participant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[“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붕어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“, 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송사리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”, 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연어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“, 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붕어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“]</a:t>
            </a:r>
          </a:p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completion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[“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붕어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”, 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연어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“, 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붕어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”]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851527" y="2920733"/>
            <a:ext cx="1872208" cy="2092904"/>
            <a:chOff x="5025008" y="2560232"/>
            <a:chExt cx="1872208" cy="2092904"/>
          </a:xfrm>
        </p:grpSpPr>
        <p:sp>
          <p:nvSpPr>
            <p:cNvPr id="42" name="직사각형 41"/>
            <p:cNvSpPr/>
            <p:nvPr/>
          </p:nvSpPr>
          <p:spPr>
            <a:xfrm>
              <a:off x="5025008" y="2937976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025008" y="3365680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025008" y="3793384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025008" y="4221088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54859" y="2560232"/>
              <a:ext cx="532386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key</a:t>
              </a:r>
            </a:p>
          </p:txBody>
        </p:sp>
        <p:cxnSp>
          <p:nvCxnSpPr>
            <p:cNvPr id="53" name="직선 화살표 연결선 52"/>
            <p:cNvCxnSpPr/>
            <p:nvPr/>
          </p:nvCxnSpPr>
          <p:spPr>
            <a:xfrm>
              <a:off x="5817096" y="3140968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>
              <a:off x="5817096" y="3573072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>
              <a:off x="5817096" y="4009408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5817096" y="4437112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249144" y="2560740"/>
              <a:ext cx="648072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value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169819" y="2644834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   Hash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참가자 초기화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764166" y="2472973"/>
            <a:ext cx="1059469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500" b="1" spc="-1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참가자 이름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03655" y="2472973"/>
            <a:ext cx="1059469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500" b="1" spc="-1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참가자 수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69819" y="3330334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    participant</a:t>
            </a:r>
            <a:r>
              <a:rPr lang="ko-KR" altLang="en-US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이름에 따른 사람 수 더해주기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69819" y="4015834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    completion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이름에 따른 사람 수 빼주기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69819" y="4705007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    Hash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참가자 수가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 참가자 이름 찾기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351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완주하지 못한 선수 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(</a:t>
            </a: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풀이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)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xmlns="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xmlns="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2520" y="957525"/>
            <a:ext cx="4032448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participant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[“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붕어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“, 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송사리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”, 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연어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“, 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붕어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“]</a:t>
            </a:r>
          </a:p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completion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[“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붕어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”, 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연어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“, 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붕어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”]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851527" y="2920733"/>
            <a:ext cx="1872208" cy="2092904"/>
            <a:chOff x="5025008" y="2560232"/>
            <a:chExt cx="1872208" cy="2092904"/>
          </a:xfrm>
        </p:grpSpPr>
        <p:sp>
          <p:nvSpPr>
            <p:cNvPr id="42" name="직사각형 41"/>
            <p:cNvSpPr/>
            <p:nvPr/>
          </p:nvSpPr>
          <p:spPr>
            <a:xfrm>
              <a:off x="5025008" y="2937976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025008" y="3365680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025008" y="3793384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025008" y="4221088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54859" y="2560232"/>
              <a:ext cx="532386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key</a:t>
              </a:r>
            </a:p>
          </p:txBody>
        </p:sp>
        <p:cxnSp>
          <p:nvCxnSpPr>
            <p:cNvPr id="53" name="직선 화살표 연결선 52"/>
            <p:cNvCxnSpPr/>
            <p:nvPr/>
          </p:nvCxnSpPr>
          <p:spPr>
            <a:xfrm>
              <a:off x="5817096" y="3140968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>
              <a:off x="5817096" y="3573072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>
              <a:off x="5817096" y="4009408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5817096" y="4437112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249144" y="2560740"/>
              <a:ext cx="648072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value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169819" y="2644834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   Hash</a:t>
            </a: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참가자 초기화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764166" y="2472973"/>
            <a:ext cx="1059469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500" b="1" spc="-1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참가자 이름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03655" y="2472973"/>
            <a:ext cx="1059469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500" b="1" spc="-1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참가자 수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69819" y="3330334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    participant</a:t>
            </a:r>
            <a:r>
              <a:rPr lang="ko-KR" altLang="en-US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이름에 따른 사람 수 더해주기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69819" y="4015834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    completion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이름에 따른 사람 수 빼주기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69819" y="4705007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    Hash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참가자 수가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 참가자 이름 찾기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06038" y="3776046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송사리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06038" y="4199406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연어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06038" y="3352687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붕어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63812" y="3352687"/>
            <a:ext cx="49716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63812" y="3776046"/>
            <a:ext cx="49716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163812" y="4203745"/>
            <a:ext cx="49716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56856" y="2644834"/>
            <a:ext cx="100811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O(</a:t>
            </a:r>
            <a:r>
              <a:rPr lang="en-US" altLang="ko-KR" sz="1500" b="1" spc="-100" dirty="0" err="1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</a:t>
            </a:r>
            <a:r>
              <a:rPr lang="en-US" altLang="ko-KR" sz="1100" b="1" spc="-100" dirty="0" err="1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</a:t>
            </a: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1500" b="1" spc="-100" dirty="0" smtClean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062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3" grpId="0"/>
      <p:bldP spid="36" grpId="0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완주하지 못한 선수 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(</a:t>
            </a: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풀이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)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xmlns="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xmlns="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2520" y="957525"/>
            <a:ext cx="4032448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participant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[“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붕어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“, 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송사리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”, 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연어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“, 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붕어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“]</a:t>
            </a:r>
          </a:p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completion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[“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붕어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”, 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연어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“, 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붕어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”]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851527" y="2920733"/>
            <a:ext cx="1872208" cy="2092904"/>
            <a:chOff x="5025008" y="2560232"/>
            <a:chExt cx="1872208" cy="2092904"/>
          </a:xfrm>
        </p:grpSpPr>
        <p:sp>
          <p:nvSpPr>
            <p:cNvPr id="42" name="직사각형 41"/>
            <p:cNvSpPr/>
            <p:nvPr/>
          </p:nvSpPr>
          <p:spPr>
            <a:xfrm>
              <a:off x="5025008" y="2937976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025008" y="3365680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025008" y="3793384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025008" y="4221088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54859" y="2560232"/>
              <a:ext cx="532386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key</a:t>
              </a:r>
            </a:p>
          </p:txBody>
        </p:sp>
        <p:cxnSp>
          <p:nvCxnSpPr>
            <p:cNvPr id="53" name="직선 화살표 연결선 52"/>
            <p:cNvCxnSpPr/>
            <p:nvPr/>
          </p:nvCxnSpPr>
          <p:spPr>
            <a:xfrm>
              <a:off x="5817096" y="3140968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>
              <a:off x="5817096" y="3573072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>
              <a:off x="5817096" y="4009408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5817096" y="4437112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249144" y="2560740"/>
              <a:ext cx="648072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value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169819" y="2644834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   Hash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참가자 초기화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764166" y="2472973"/>
            <a:ext cx="1059469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500" b="1" spc="-1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참가자 이름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03655" y="2472973"/>
            <a:ext cx="1059469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500" b="1" spc="-1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참가자 수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69819" y="3330334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    participant</a:t>
            </a:r>
            <a:r>
              <a:rPr lang="ko-KR" altLang="en-US" sz="1500" b="1" spc="-100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이름에 따른 사람 수 더해주기</a:t>
            </a:r>
            <a:endParaRPr lang="en-US" altLang="ko-KR" sz="1500" b="1" spc="-100" dirty="0" smtClean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69819" y="4015834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    completion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이름에 따른 사람 수 빼주기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69819" y="4705007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    Hash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참가자 수가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 참가자 이름 찾기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06038" y="3776046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송사리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06038" y="4199406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연어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06038" y="3352687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붕어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63812" y="3352687"/>
            <a:ext cx="49716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63812" y="3776046"/>
            <a:ext cx="49716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163812" y="4203745"/>
            <a:ext cx="49716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02588" y="3330334"/>
            <a:ext cx="61923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O(</a:t>
            </a:r>
            <a:r>
              <a:rPr lang="en-US" altLang="ko-KR" sz="1500" b="1" spc="-100" dirty="0" err="1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</a:t>
            </a:r>
            <a:r>
              <a:rPr lang="en-US" altLang="ko-KR" sz="1100" b="1" spc="-100" dirty="0" err="1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</a:t>
            </a:r>
            <a:r>
              <a:rPr lang="en-US" altLang="ko-KR" sz="1500" b="1" spc="-100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1500" b="1" spc="-100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63812" y="3344600"/>
            <a:ext cx="49716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31945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40" grpId="0"/>
      <p:bldP spid="4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완주하지 못한 선수 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(</a:t>
            </a: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풀이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)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xmlns="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xmlns="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2520" y="957525"/>
            <a:ext cx="4032448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participant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[“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붕어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“, 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송사리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”, 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연어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“, 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붕어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“]</a:t>
            </a:r>
          </a:p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completion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[“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붕어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”, 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연어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“, 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붕어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”]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851527" y="2920733"/>
            <a:ext cx="1872208" cy="2092904"/>
            <a:chOff x="5025008" y="2560232"/>
            <a:chExt cx="1872208" cy="2092904"/>
          </a:xfrm>
        </p:grpSpPr>
        <p:sp>
          <p:nvSpPr>
            <p:cNvPr id="42" name="직사각형 41"/>
            <p:cNvSpPr/>
            <p:nvPr/>
          </p:nvSpPr>
          <p:spPr>
            <a:xfrm>
              <a:off x="5025008" y="2937976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025008" y="3365680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025008" y="3793384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025008" y="4221088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54859" y="2560232"/>
              <a:ext cx="532386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key</a:t>
              </a:r>
            </a:p>
          </p:txBody>
        </p:sp>
        <p:cxnSp>
          <p:nvCxnSpPr>
            <p:cNvPr id="53" name="직선 화살표 연결선 52"/>
            <p:cNvCxnSpPr/>
            <p:nvPr/>
          </p:nvCxnSpPr>
          <p:spPr>
            <a:xfrm>
              <a:off x="5817096" y="3140968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>
              <a:off x="5817096" y="3573072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>
              <a:off x="5817096" y="4009408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5817096" y="4437112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249144" y="2560740"/>
              <a:ext cx="648072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value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169819" y="2644834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   Hash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참가자 초기화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764166" y="2472973"/>
            <a:ext cx="1059469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500" b="1" spc="-1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참가자 이름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03655" y="2472973"/>
            <a:ext cx="1059469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500" b="1" spc="-1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참가자 수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69819" y="3330334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    participant</a:t>
            </a:r>
            <a:r>
              <a:rPr lang="ko-KR" altLang="en-US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이름에 따른 사람 수 더해주기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69819" y="4015834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    completion</a:t>
            </a: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이름에 따른 사람 수 빼주기</a:t>
            </a:r>
            <a:endParaRPr lang="en-US" altLang="ko-KR" sz="1500" b="1" spc="-100" dirty="0" smtClean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69819" y="4705007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    Hash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참가자 수가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 참가자 이름 찾기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06038" y="3776046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송사리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06038" y="4199406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연어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06038" y="3352687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붕어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63812" y="3776046"/>
            <a:ext cx="49716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163812" y="4203745"/>
            <a:ext cx="49716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31320" y="4024987"/>
            <a:ext cx="61923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O(</a:t>
            </a:r>
            <a:r>
              <a:rPr lang="en-US" altLang="ko-KR" sz="1500" b="1" spc="-100" dirty="0" err="1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</a:t>
            </a:r>
            <a:r>
              <a:rPr lang="en-US" altLang="ko-KR" sz="1100" b="1" spc="-100" dirty="0" err="1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1500" b="1" spc="-100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63812" y="3338646"/>
            <a:ext cx="49716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51118" y="3327820"/>
            <a:ext cx="49716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163812" y="4169954"/>
            <a:ext cx="49716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76506" y="3349472"/>
            <a:ext cx="49716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6855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  <p:bldP spid="46" grpId="0"/>
      <p:bldP spid="46" grpId="1"/>
      <p:bldP spid="48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완주하지 못한 선수 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(</a:t>
            </a:r>
            <a:r>
              <a:rPr lang="ko-KR" altLang="en-US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풀이</a:t>
            </a:r>
            <a:r>
              <a:rPr lang="en-US" altLang="ko-KR" sz="2000" spc="-100" dirty="0" smtClean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)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xmlns="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xmlns="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2520" y="957525"/>
            <a:ext cx="4032448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participant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[“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붕어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“, 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송사리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”, 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연어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“, 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붕어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“]</a:t>
            </a:r>
          </a:p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completion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[“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붕어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”, 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연어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“, “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붕어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”]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851527" y="2920733"/>
            <a:ext cx="1872208" cy="2092904"/>
            <a:chOff x="5025008" y="2560232"/>
            <a:chExt cx="1872208" cy="2092904"/>
          </a:xfrm>
        </p:grpSpPr>
        <p:sp>
          <p:nvSpPr>
            <p:cNvPr id="42" name="직사각형 41"/>
            <p:cNvSpPr/>
            <p:nvPr/>
          </p:nvSpPr>
          <p:spPr>
            <a:xfrm>
              <a:off x="5025008" y="2937976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025008" y="3365680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025008" y="3793384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025008" y="4221088"/>
              <a:ext cx="792088" cy="4320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54859" y="2560232"/>
              <a:ext cx="532386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key</a:t>
              </a:r>
            </a:p>
          </p:txBody>
        </p:sp>
        <p:cxnSp>
          <p:nvCxnSpPr>
            <p:cNvPr id="53" name="직선 화살표 연결선 52"/>
            <p:cNvCxnSpPr/>
            <p:nvPr/>
          </p:nvCxnSpPr>
          <p:spPr>
            <a:xfrm>
              <a:off x="5817096" y="3140968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>
              <a:off x="5817096" y="3573072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>
              <a:off x="5817096" y="4009408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5817096" y="4437112"/>
              <a:ext cx="3600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249144" y="2560740"/>
              <a:ext cx="648072" cy="33916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1500" b="1" spc="-1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value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169819" y="2644834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   Hash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참가자 초기화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764166" y="2472973"/>
            <a:ext cx="1059469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500" b="1" spc="-1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참가자 이름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03655" y="2472973"/>
            <a:ext cx="1059469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500" b="1" spc="-1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참가자 수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69819" y="3330334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    participant</a:t>
            </a:r>
            <a:r>
              <a:rPr lang="ko-KR" altLang="en-US" sz="15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이름에 따른 사람 수 더해주기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69819" y="4015834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    completion</a:t>
            </a: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이름에 따른 사람 수 빼주기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69819" y="4705007"/>
            <a:ext cx="403244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    Hash</a:t>
            </a: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참가자 수가 </a:t>
            </a: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 참가자 이름 찾기</a:t>
            </a:r>
            <a:endParaRPr lang="en-US" altLang="ko-KR" sz="1500" b="1" spc="-100" dirty="0" smtClean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06038" y="3776046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송사리</a:t>
            </a:r>
            <a:endParaRPr lang="en-US" altLang="ko-KR" sz="1500" b="1" spc="-100" dirty="0" smtClean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06038" y="4199406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연어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06038" y="3352687"/>
            <a:ext cx="703146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붕어</a:t>
            </a:r>
            <a:endParaRPr lang="en-US" altLang="ko-KR" sz="1500" b="1" spc="-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63812" y="3352687"/>
            <a:ext cx="49716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63812" y="3776046"/>
            <a:ext cx="49716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163812" y="4203745"/>
            <a:ext cx="497162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500" b="1" spc="-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72249" y="4701334"/>
            <a:ext cx="619238" cy="3391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spc="-100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O(</a:t>
            </a:r>
            <a:r>
              <a:rPr lang="en-US" altLang="ko-KR" sz="1500" b="1" spc="-100" dirty="0" err="1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</a:t>
            </a:r>
            <a:r>
              <a:rPr lang="en-US" altLang="ko-KR" sz="1100" b="1" spc="-100" dirty="0" err="1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</a:t>
            </a:r>
            <a:r>
              <a:rPr lang="en-US" altLang="ko-KR" sz="1500" b="1" spc="-100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1500" b="1" spc="-100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200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2515</Words>
  <Application>Microsoft Office PowerPoint</Application>
  <PresentationFormat>A4 용지(210x297mm)</PresentationFormat>
  <Paragraphs>604</Paragraphs>
  <Slides>34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210 맨발의청춘 B</vt:lpstr>
      <vt:lpstr>Noto Sans Korean Bold</vt:lpstr>
      <vt:lpstr>Noto Sans Korean Medium</vt:lpstr>
      <vt:lpstr>나눔바른고딕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전 계원</cp:lastModifiedBy>
  <cp:revision>79</cp:revision>
  <dcterms:created xsi:type="dcterms:W3CDTF">2014-08-30T22:01:36Z</dcterms:created>
  <dcterms:modified xsi:type="dcterms:W3CDTF">2021-03-21T06:20:22Z</dcterms:modified>
</cp:coreProperties>
</file>