
<file path=[Content_Types].xml><?xml version="1.0" encoding="utf-8"?>
<Types xmlns="http://schemas.openxmlformats.org/package/2006/content-types">
  <Default Extension="png" ContentType="image/png"/>
  <Default Extension="tmp" ContentType="image/png"/>
  <Default Extension="com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6" r:id="rId21"/>
    <p:sldId id="275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39FD-449E-466B-9CA0-E9E2798C5862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DB36-88F6-464D-A445-180115BEF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7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3777-F07F-4A65-A0A7-732EA4DC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88E386-EC32-4A41-9789-A06FAFD20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155C7-D83D-4CF2-B89F-F397C389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280-D11A-4E49-AF73-C8D16D02913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0A5F-92B4-40FE-B58F-1ADB7F46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A54AB-E86F-4CFC-A06A-0F163703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2C9-50C5-4089-B286-EB36E692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701A7-4F25-4998-9075-BE06A78C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8905B-C032-4039-83E4-A195E1C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8468-B17E-476B-BF47-91D712FF49D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1B995-0359-4AB9-A3E5-AF1BE311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593C3-231A-4D7B-B14A-A8DB5C1D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4D5AD-FC25-48D5-AEC7-402CE388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12CE7-4C8B-4256-AB65-91225581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6C1B-2373-4516-BAEF-6B8059D7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8810-02F8-47F1-B4C7-F84E7D0FC800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F72C3-A3EF-4BBA-890A-1C605E3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F6D30-B3FB-481F-BBE3-43ECA3B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CDDDE-BC95-4141-A1EE-FF995646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6B9B-6E11-4048-A724-ED13F699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49CFB-F62D-49FA-B51B-013D062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BDAE-B893-46FA-ACBB-4B016CAD82EB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A5858-A017-47B9-926F-240E2929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9597-3D9D-47DA-AE43-D847BE47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2AA7-8C18-4EF4-A0FC-BCBE14D8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BB469-4045-48C2-AF3F-037D2236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92F46-CD80-4FFB-B2E1-3666B217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216-D88C-43D5-AA41-7CD1E17B4189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5ABC-C647-48A2-A595-19E81940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DC232-2D02-4B23-A40A-01B9B08D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ADBD-CFAA-4CBE-9EDC-4011DEB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D7588-4558-4622-8718-3CEDC5A4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C79B1-EDE5-4751-852E-D4149DE9F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F7FBE-1BC4-4BDA-B9D3-9D613972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C54-98E1-42BD-B4E9-FA992193C4C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784C8-A143-48F8-BC0B-56BCBB47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31567-98AA-4947-B9CA-8BCB21A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3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F4416-994C-490D-AB93-D792E9A0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DB662-55C3-4380-8A2D-9D3A9EF1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EE98A5-28F5-47D7-B734-DAF8826B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9C37DE-42B8-4182-BA88-BB9CE17F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16156-8B65-4B40-A381-2E8F2CCA3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78AD2-E580-438F-8381-93E3AD07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BB-7266-4572-8D7A-565CD6810B55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C32326-52E3-4055-BCA9-61DE681C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9E6E3C-E9C7-4375-BA9A-E2C90FE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8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EA36-2140-4F08-8578-4DF7ED4F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839C8-63F3-4B92-8803-59080F0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2BDC-972D-4883-A8E7-484745D37620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FCF24-7FD0-41EE-BA6C-410A886E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9C96F-5146-4CD0-AB03-836D004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78548B-305B-4BBD-AB5E-AAF6708F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9979-0FD6-4F6F-BD2B-981911CB165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F983D-B0AD-46FC-B831-4062816B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AA0B5-67EE-4D97-956E-E5EE6B53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6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E43A4-2FF2-4C2D-9B55-2A7103AB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93077-391E-4248-82AC-655030F8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D44CB-2A55-4B8C-B7BB-E938C0EF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63575-7A3A-4DA8-8296-8DEAEC4E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3DC0-655B-48BD-BC15-CE6B64C3C36C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D057B-F4FD-4283-ABBE-4DED8EAB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08DB4-E0A4-412E-BDFD-9F691996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A59DA-C24D-4C83-8474-D63142C9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B4D5E-CA6B-4D8E-8EDC-BFE410413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B7E88-1431-44C9-8B99-E198C794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43ECC-B021-49E6-88A6-47000AE1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1FB7-929A-4120-A5F0-8F0A3D126B2C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17AAA-D743-4354-9093-DED5DFC4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E7C15-45BF-4901-80AC-631DF04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6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64D06-02AE-4EC6-AEB6-B2D27001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F8454-F4B2-40DB-9EED-503F65DB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F63BE-5DC7-4547-B194-E6CB33E6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4621-DD13-4561-9BCE-E96330886C9A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72D69-F7DB-441C-A0D9-696E5EA60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B1A20-B476-4C01-864D-FDAA0EF08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B4E9-2757-469E-8DE3-42D09FE95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poem23.com/3115" TargetMode="External"/><Relationship Id="rId4" Type="http://schemas.openxmlformats.org/officeDocument/2006/relationships/image" Target="../media/image4.com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rtin_Coo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eungtaeluck.tistory.com/entry/%ED%95%B8%EB%93%9C%ED%8F%B0-%EB%8D%94-%EC%A0%80%EB%A0%B4%ED%95%98%EA%B2%8C-%EA%B5%AC%EB%A7%A4%ED%95%98%EB%8A%94%EB%B2%95" TargetMode="External"/><Relationship Id="rId4" Type="http://schemas.openxmlformats.org/officeDocument/2006/relationships/image" Target="../media/image3.com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rtin_Coo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rtin_Coo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rtin_Coo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.wikipedia.org/wiki/Martin_Cooper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ungtaeluck.tistory.com/entry/%ED%95%B8%EB%93%9C%ED%8F%B0-%EB%8D%94-%EC%A0%80%EB%A0%B4%ED%95%98%EA%B2%8C-%EA%B5%AC%EB%A7%A4%ED%95%98%EB%8A%94%EB%B2%95" TargetMode="External"/><Relationship Id="rId2" Type="http://schemas.openxmlformats.org/officeDocument/2006/relationships/image" Target="../media/image3.com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ommons.wikimedia.org/wiki/File:Ringtone_symbol.sv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ingtone_symbo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9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 받기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56133" y="1860840"/>
            <a:ext cx="3668176" cy="277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C2F8-4663-445D-849E-3BC955A747A2}"/>
              </a:ext>
            </a:extLst>
          </p:cNvPr>
          <p:cNvSpPr txBox="1"/>
          <p:nvPr/>
        </p:nvSpPr>
        <p:spPr>
          <a:xfrm>
            <a:off x="3679994" y="2136710"/>
            <a:ext cx="7376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/>
              <a:t>전화기 사기 </a:t>
            </a:r>
            <a:r>
              <a:rPr lang="en-US" altLang="ko-KR" sz="3600" dirty="0"/>
              <a:t> </a:t>
            </a:r>
            <a:r>
              <a:rPr lang="ko-KR" altLang="en-US" dirty="0"/>
              <a:t>소켓 생성</a:t>
            </a:r>
            <a:r>
              <a:rPr lang="en-US" altLang="ko-KR" dirty="0"/>
              <a:t>(socket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3600" dirty="0"/>
              <a:t>전화번호 할당 </a:t>
            </a:r>
            <a:r>
              <a:rPr lang="en-US" altLang="ko-KR" sz="3600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 할당</a:t>
            </a:r>
            <a:r>
              <a:rPr lang="en-US" altLang="ko-KR" dirty="0"/>
              <a:t>(bind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3600" dirty="0"/>
              <a:t>전화기 연결 </a:t>
            </a:r>
            <a:r>
              <a:rPr lang="en-US" altLang="ko-KR" sz="3600" dirty="0"/>
              <a:t> </a:t>
            </a:r>
            <a:r>
              <a:rPr lang="ko-KR" altLang="en-US" dirty="0"/>
              <a:t>연결요청 가능상태로 변경</a:t>
            </a:r>
            <a:r>
              <a:rPr lang="en-US" altLang="ko-KR" dirty="0"/>
              <a:t>(listen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3600" dirty="0"/>
              <a:t>수화기 들기 </a:t>
            </a:r>
            <a:r>
              <a:rPr lang="en-US" altLang="ko-KR" sz="3600" dirty="0"/>
              <a:t> </a:t>
            </a:r>
            <a:r>
              <a:rPr lang="ko-KR" altLang="en-US" dirty="0"/>
              <a:t>연결요청에 대한 수락</a:t>
            </a:r>
            <a:r>
              <a:rPr lang="en-US" altLang="ko-KR" dirty="0"/>
              <a:t>(accept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 받기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551" y="1940768"/>
            <a:ext cx="3668176" cy="277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C2F8-4663-445D-849E-3BC955A747A2}"/>
              </a:ext>
            </a:extLst>
          </p:cNvPr>
          <p:cNvSpPr txBox="1"/>
          <p:nvPr/>
        </p:nvSpPr>
        <p:spPr>
          <a:xfrm>
            <a:off x="3977019" y="1940768"/>
            <a:ext cx="7376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이렇게 받는 녀석을 서버라고 부른다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8" name="그림 7" descr="사람, 남자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D5EF3B8-368A-4857-9447-B15398CB8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52091" y="3012582"/>
            <a:ext cx="5646270" cy="3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C4D60-081B-49C1-AEB4-2CF1A0C37933}"/>
              </a:ext>
            </a:extLst>
          </p:cNvPr>
          <p:cNvSpPr txBox="1"/>
          <p:nvPr/>
        </p:nvSpPr>
        <p:spPr>
          <a:xfrm>
            <a:off x="329682" y="537741"/>
            <a:ext cx="47135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string.h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unistd.h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arpa</a:t>
            </a:r>
            <a:r>
              <a:rPr lang="en-US" altLang="ko-KR" b="1" dirty="0"/>
              <a:t>/</a:t>
            </a:r>
            <a:r>
              <a:rPr lang="en-US" altLang="ko-KR" b="1" dirty="0" err="1"/>
              <a:t>inet.h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&lt;sys/</a:t>
            </a:r>
            <a:r>
              <a:rPr lang="en-US" altLang="ko-KR" b="1" dirty="0" err="1"/>
              <a:t>socket.h</a:t>
            </a:r>
            <a:r>
              <a:rPr lang="en-US" altLang="ko-KR" b="1" dirty="0"/>
              <a:t>&gt;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 *message);</a:t>
            </a:r>
          </a:p>
          <a:p>
            <a:endParaRPr lang="ko-KR" altLang="en-US" b="1" dirty="0"/>
          </a:p>
          <a:p>
            <a:r>
              <a:rPr lang="en-US" altLang="ko-KR" b="1" dirty="0"/>
              <a:t>int main(int </a:t>
            </a:r>
            <a:r>
              <a:rPr lang="en-US" altLang="ko-KR" b="1" dirty="0" err="1"/>
              <a:t>argc</a:t>
            </a:r>
            <a:r>
              <a:rPr lang="en-US" altLang="ko-KR" b="1" dirty="0"/>
              <a:t>, char *</a:t>
            </a:r>
            <a:r>
              <a:rPr lang="en-US" altLang="ko-KR" b="1" dirty="0" err="1"/>
              <a:t>argv</a:t>
            </a:r>
            <a:r>
              <a:rPr lang="en-US" altLang="ko-KR" b="1" dirty="0"/>
              <a:t>[])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int </a:t>
            </a:r>
            <a:r>
              <a:rPr lang="en-US" altLang="ko-KR" b="1" dirty="0" err="1"/>
              <a:t>serv_sock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int </a:t>
            </a:r>
            <a:r>
              <a:rPr lang="en-US" altLang="ko-KR" b="1" dirty="0" err="1"/>
              <a:t>clnt_sock</a:t>
            </a:r>
            <a:r>
              <a:rPr lang="en-US" altLang="ko-KR" b="1" dirty="0"/>
              <a:t>;</a:t>
            </a:r>
          </a:p>
          <a:p>
            <a:endParaRPr lang="ko-KR" altLang="en-US" b="1" dirty="0"/>
          </a:p>
          <a:p>
            <a:r>
              <a:rPr lang="en-US" altLang="ko-KR" b="1" dirty="0"/>
              <a:t>struct </a:t>
            </a:r>
            <a:r>
              <a:rPr lang="en-US" altLang="ko-KR" b="1" dirty="0" err="1"/>
              <a:t>sockaddr_in</a:t>
            </a:r>
            <a:r>
              <a:rPr lang="en-US" altLang="ko-KR" b="1" dirty="0"/>
              <a:t> </a:t>
            </a:r>
            <a:r>
              <a:rPr lang="en-US" altLang="ko-KR" b="1" dirty="0" err="1"/>
              <a:t>serv_addr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struct </a:t>
            </a:r>
            <a:r>
              <a:rPr lang="en-US" altLang="ko-KR" b="1" dirty="0" err="1"/>
              <a:t>sockaddr_in</a:t>
            </a:r>
            <a:r>
              <a:rPr lang="en-US" altLang="ko-KR" b="1" dirty="0"/>
              <a:t> </a:t>
            </a:r>
            <a:r>
              <a:rPr lang="en-US" altLang="ko-KR" b="1" dirty="0" err="1"/>
              <a:t>clnt_addr</a:t>
            </a:r>
            <a:r>
              <a:rPr lang="en-US" altLang="ko-KR" b="1" dirty="0"/>
              <a:t>;</a:t>
            </a:r>
          </a:p>
          <a:p>
            <a:r>
              <a:rPr lang="en-US" altLang="ko-KR" b="1" dirty="0" err="1"/>
              <a:t>socklen_t</a:t>
            </a:r>
            <a:r>
              <a:rPr lang="en-US" altLang="ko-KR" b="1" dirty="0"/>
              <a:t> </a:t>
            </a:r>
            <a:r>
              <a:rPr lang="en-US" altLang="ko-KR" b="1" dirty="0" err="1"/>
              <a:t>clnt_addr_size</a:t>
            </a:r>
            <a:r>
              <a:rPr lang="en-US" altLang="ko-KR" b="1" dirty="0"/>
              <a:t>;</a:t>
            </a:r>
          </a:p>
          <a:p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AB770-2A21-43D9-9C2A-8E78B1EAF981}"/>
              </a:ext>
            </a:extLst>
          </p:cNvPr>
          <p:cNvSpPr txBox="1"/>
          <p:nvPr/>
        </p:nvSpPr>
        <p:spPr>
          <a:xfrm>
            <a:off x="5358881" y="1133412"/>
            <a:ext cx="65034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char message[]="Hello World!";</a:t>
            </a:r>
          </a:p>
          <a:p>
            <a:endParaRPr lang="ko-KR" altLang="en-US" sz="2000" b="1" dirty="0"/>
          </a:p>
          <a:p>
            <a:r>
              <a:rPr lang="en-US" altLang="ko-KR" sz="2000" b="1" dirty="0"/>
              <a:t>if(</a:t>
            </a:r>
            <a:r>
              <a:rPr lang="en-US" altLang="ko-KR" sz="2000" b="1" dirty="0" err="1"/>
              <a:t>argc</a:t>
            </a:r>
            <a:r>
              <a:rPr lang="en-US" altLang="ko-KR" sz="2000" b="1" dirty="0"/>
              <a:t>!=2){</a:t>
            </a:r>
          </a:p>
          <a:p>
            <a:r>
              <a:rPr lang="en-US" altLang="ko-KR" sz="2000" b="1" dirty="0" err="1"/>
              <a:t>printf</a:t>
            </a:r>
            <a:r>
              <a:rPr lang="en-US" altLang="ko-KR" sz="2000" b="1" dirty="0"/>
              <a:t>("Usage : %s &lt;port&gt;\n", </a:t>
            </a:r>
            <a:r>
              <a:rPr lang="en-US" altLang="ko-KR" sz="2000" b="1" dirty="0" err="1"/>
              <a:t>argv</a:t>
            </a:r>
            <a:r>
              <a:rPr lang="en-US" altLang="ko-KR" sz="2000" b="1" dirty="0"/>
              <a:t>[0]);</a:t>
            </a:r>
          </a:p>
          <a:p>
            <a:r>
              <a:rPr lang="en-US" altLang="ko-KR" sz="2000" b="1" dirty="0"/>
              <a:t>exit(1);</a:t>
            </a:r>
          </a:p>
          <a:p>
            <a:r>
              <a:rPr lang="en-US" altLang="ko-KR" sz="2000" b="1" dirty="0"/>
              <a:t>}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serv_sock</a:t>
            </a:r>
            <a:r>
              <a:rPr lang="en-US" altLang="ko-KR" sz="2000" b="1" dirty="0"/>
              <a:t>=</a:t>
            </a:r>
            <a:r>
              <a:rPr lang="en-US" altLang="ko-KR" sz="2000" b="1" dirty="0">
                <a:solidFill>
                  <a:srgbClr val="FF0000"/>
                </a:solidFill>
              </a:rPr>
              <a:t>socket</a:t>
            </a:r>
            <a:r>
              <a:rPr lang="en-US" altLang="ko-KR" sz="2000" b="1" dirty="0"/>
              <a:t>(PF_INET, SOCK_STREAM, 0);</a:t>
            </a:r>
          </a:p>
          <a:p>
            <a:r>
              <a:rPr lang="en-US" altLang="ko-KR" sz="2000" b="1" dirty="0"/>
              <a:t>if(</a:t>
            </a:r>
            <a:r>
              <a:rPr lang="en-US" altLang="ko-KR" sz="2000" b="1" dirty="0" err="1"/>
              <a:t>serv_sock</a:t>
            </a:r>
            <a:r>
              <a:rPr lang="en-US" altLang="ko-KR" sz="2000" b="1" dirty="0"/>
              <a:t> == -1)</a:t>
            </a:r>
          </a:p>
          <a:p>
            <a:r>
              <a:rPr lang="en-US" altLang="ko-KR" sz="2000" b="1" dirty="0" err="1"/>
              <a:t>error_handling</a:t>
            </a:r>
            <a:r>
              <a:rPr lang="en-US" altLang="ko-KR" sz="2000" b="1" dirty="0"/>
              <a:t>("socket() error");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647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C4D60-081B-49C1-AEB4-2CF1A0C37933}"/>
              </a:ext>
            </a:extLst>
          </p:cNvPr>
          <p:cNvSpPr txBox="1"/>
          <p:nvPr/>
        </p:nvSpPr>
        <p:spPr>
          <a:xfrm>
            <a:off x="6096000" y="1157182"/>
            <a:ext cx="5851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clnt_addr_size</a:t>
            </a:r>
            <a:r>
              <a:rPr lang="en-US" altLang="ko-KR" b="1" dirty="0"/>
              <a:t>=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clnt_addr</a:t>
            </a:r>
            <a:r>
              <a:rPr lang="en-US" altLang="ko-KR" b="1" dirty="0"/>
              <a:t>);  </a:t>
            </a:r>
          </a:p>
          <a:p>
            <a:r>
              <a:rPr lang="en-US" altLang="ko-KR" b="1" dirty="0" err="1"/>
              <a:t>clnt_sock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rgbClr val="FF0000"/>
                </a:solidFill>
              </a:rPr>
              <a:t>accept</a:t>
            </a:r>
            <a:r>
              <a:rPr lang="en-US" altLang="ko-KR" b="1" dirty="0"/>
              <a:t>(</a:t>
            </a:r>
            <a:r>
              <a:rPr lang="en-US" altLang="ko-KR" b="1" dirty="0" err="1"/>
              <a:t>serv_sock</a:t>
            </a:r>
            <a:r>
              <a:rPr lang="en-US" altLang="ko-KR" b="1" dirty="0"/>
              <a:t>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*)&amp;clnt_</a:t>
            </a:r>
            <a:r>
              <a:rPr lang="en-US" altLang="ko-KR" b="1" dirty="0" err="1"/>
              <a:t>addr</a:t>
            </a:r>
            <a:r>
              <a:rPr lang="en-US" altLang="ko-KR" b="1" dirty="0"/>
              <a:t>,&amp;</a:t>
            </a:r>
            <a:r>
              <a:rPr lang="en-US" altLang="ko-KR" b="1" dirty="0" err="1"/>
              <a:t>clnt_addr_size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clnt_sock</a:t>
            </a:r>
            <a:r>
              <a:rPr lang="en-US" altLang="ko-KR" b="1" dirty="0"/>
              <a:t>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("accept() error");  </a:t>
            </a:r>
          </a:p>
          <a:p>
            <a:endParaRPr lang="ko-KR" altLang="en-US" b="1" dirty="0"/>
          </a:p>
          <a:p>
            <a:r>
              <a:rPr lang="en-US" altLang="ko-KR" b="1" dirty="0"/>
              <a:t>write(</a:t>
            </a:r>
            <a:r>
              <a:rPr lang="en-US" altLang="ko-KR" b="1" dirty="0" err="1"/>
              <a:t>clnt_sock</a:t>
            </a:r>
            <a:r>
              <a:rPr lang="en-US" altLang="ko-KR" b="1" dirty="0"/>
              <a:t>, message, </a:t>
            </a:r>
            <a:r>
              <a:rPr lang="en-US" altLang="ko-KR" b="1" dirty="0" err="1"/>
              <a:t>sizeof</a:t>
            </a:r>
            <a:r>
              <a:rPr lang="en-US" altLang="ko-KR" b="1" dirty="0"/>
              <a:t>(message));</a:t>
            </a:r>
          </a:p>
          <a:p>
            <a:r>
              <a:rPr lang="en-US" altLang="ko-KR" b="1" dirty="0"/>
              <a:t>close(</a:t>
            </a:r>
            <a:r>
              <a:rPr lang="en-US" altLang="ko-KR" b="1" dirty="0" err="1"/>
              <a:t>clnt_sock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close(</a:t>
            </a:r>
            <a:r>
              <a:rPr lang="en-US" altLang="ko-KR" b="1" dirty="0" err="1"/>
              <a:t>serv_sock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return 0;</a:t>
            </a:r>
          </a:p>
          <a:p>
            <a:r>
              <a:rPr lang="en-US" altLang="ko-KR" b="1" dirty="0"/>
              <a:t>}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 *message)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 err="1"/>
              <a:t>fputs</a:t>
            </a:r>
            <a:r>
              <a:rPr lang="en-US" altLang="ko-KR" b="1" dirty="0"/>
              <a:t>(message, stderr);</a:t>
            </a:r>
          </a:p>
          <a:p>
            <a:r>
              <a:rPr lang="en-US" altLang="ko-KR" b="1" dirty="0" err="1"/>
              <a:t>fputc</a:t>
            </a:r>
            <a:r>
              <a:rPr lang="en-US" altLang="ko-KR" b="1" dirty="0"/>
              <a:t>('\n', stderr);</a:t>
            </a:r>
          </a:p>
          <a:p>
            <a:r>
              <a:rPr lang="en-US" altLang="ko-KR" b="1" dirty="0"/>
              <a:t>exit(1);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CB463-0CAD-417C-8B8C-3A2B125A1AC4}"/>
              </a:ext>
            </a:extLst>
          </p:cNvPr>
          <p:cNvSpPr txBox="1"/>
          <p:nvPr/>
        </p:nvSpPr>
        <p:spPr>
          <a:xfrm>
            <a:off x="306355" y="1931623"/>
            <a:ext cx="5962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memset</a:t>
            </a:r>
            <a:r>
              <a:rPr lang="en-US" altLang="ko-KR" b="1" dirty="0"/>
              <a:t>(&amp;</a:t>
            </a:r>
            <a:r>
              <a:rPr lang="en-US" altLang="ko-KR" b="1" dirty="0" err="1"/>
              <a:t>serv_addr</a:t>
            </a:r>
            <a:r>
              <a:rPr lang="en-US" altLang="ko-KR" b="1" dirty="0"/>
              <a:t>, 0,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serv_addr</a:t>
            </a:r>
            <a:r>
              <a:rPr lang="en-US" altLang="ko-KR" b="1" dirty="0"/>
              <a:t>));</a:t>
            </a:r>
          </a:p>
          <a:p>
            <a:r>
              <a:rPr lang="en-US" altLang="ko-KR" b="1" dirty="0" err="1"/>
              <a:t>serv_addr.sin_family</a:t>
            </a:r>
            <a:r>
              <a:rPr lang="en-US" altLang="ko-KR" b="1" dirty="0"/>
              <a:t>=AF_INET;</a:t>
            </a:r>
          </a:p>
          <a:p>
            <a:r>
              <a:rPr lang="en-US" altLang="ko-KR" b="1" dirty="0" err="1"/>
              <a:t>serv_addr.sin_addr.s_addr</a:t>
            </a:r>
            <a:r>
              <a:rPr lang="en-US" altLang="ko-KR" b="1" dirty="0"/>
              <a:t>=</a:t>
            </a:r>
            <a:r>
              <a:rPr lang="en-US" altLang="ko-KR" b="1" dirty="0" err="1"/>
              <a:t>htonl</a:t>
            </a:r>
            <a:r>
              <a:rPr lang="en-US" altLang="ko-KR" b="1" dirty="0"/>
              <a:t>(INADDR_ANY);</a:t>
            </a:r>
          </a:p>
          <a:p>
            <a:r>
              <a:rPr lang="en-US" altLang="ko-KR" b="1" dirty="0" err="1"/>
              <a:t>serv_addr.sin_port</a:t>
            </a:r>
            <a:r>
              <a:rPr lang="en-US" altLang="ko-KR" b="1" dirty="0"/>
              <a:t>=</a:t>
            </a:r>
            <a:r>
              <a:rPr lang="en-US" altLang="ko-KR" b="1" dirty="0" err="1"/>
              <a:t>htons</a:t>
            </a:r>
            <a:r>
              <a:rPr lang="en-US" altLang="ko-KR" b="1" dirty="0"/>
              <a:t>(</a:t>
            </a:r>
            <a:r>
              <a:rPr lang="en-US" altLang="ko-KR" b="1" dirty="0" err="1"/>
              <a:t>atoi</a:t>
            </a:r>
            <a:r>
              <a:rPr lang="en-US" altLang="ko-KR" b="1" dirty="0"/>
              <a:t>(</a:t>
            </a:r>
            <a:r>
              <a:rPr lang="en-US" altLang="ko-KR" b="1" dirty="0" err="1"/>
              <a:t>argv</a:t>
            </a:r>
            <a:r>
              <a:rPr lang="en-US" altLang="ko-KR" b="1" dirty="0"/>
              <a:t>[1]));</a:t>
            </a:r>
          </a:p>
          <a:p>
            <a:endParaRPr lang="ko-KR" altLang="en-US" b="1" dirty="0"/>
          </a:p>
          <a:p>
            <a:r>
              <a:rPr lang="en-US" altLang="ko-KR" b="1" dirty="0"/>
              <a:t>if(</a:t>
            </a:r>
            <a:r>
              <a:rPr lang="en-US" altLang="ko-KR" b="1" dirty="0">
                <a:solidFill>
                  <a:srgbClr val="FF0000"/>
                </a:solidFill>
              </a:rPr>
              <a:t>bind</a:t>
            </a:r>
            <a:r>
              <a:rPr lang="en-US" altLang="ko-KR" b="1" dirty="0"/>
              <a:t>(</a:t>
            </a:r>
            <a:r>
              <a:rPr lang="en-US" altLang="ko-KR" b="1" dirty="0" err="1"/>
              <a:t>serv_sock</a:t>
            </a:r>
            <a:r>
              <a:rPr lang="en-US" altLang="ko-KR" b="1" dirty="0"/>
              <a:t>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 &amp;</a:t>
            </a:r>
            <a:r>
              <a:rPr lang="en-US" altLang="ko-KR" b="1" dirty="0" err="1"/>
              <a:t>serv_addr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serv_addr</a:t>
            </a:r>
            <a:r>
              <a:rPr lang="en-US" altLang="ko-KR" b="1" dirty="0"/>
              <a:t>))==-1 )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("bind() error"); </a:t>
            </a:r>
          </a:p>
          <a:p>
            <a:endParaRPr lang="ko-KR" altLang="en-US" b="1" dirty="0"/>
          </a:p>
          <a:p>
            <a:r>
              <a:rPr lang="da-DK" altLang="ko-KR" b="1" dirty="0"/>
              <a:t>if(</a:t>
            </a:r>
            <a:r>
              <a:rPr lang="da-DK" altLang="ko-KR" b="1" dirty="0">
                <a:solidFill>
                  <a:srgbClr val="FF0000"/>
                </a:solidFill>
              </a:rPr>
              <a:t>listen</a:t>
            </a:r>
            <a:r>
              <a:rPr lang="da-DK" altLang="ko-KR" b="1" dirty="0"/>
              <a:t>(serv_sock, 5)==-1)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("listen() error");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014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026367" y="3080089"/>
            <a:ext cx="7007290" cy="1735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전화걸기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06759" y="2313972"/>
            <a:ext cx="97784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전화를 거는 방법은 </a:t>
            </a:r>
            <a:r>
              <a:rPr lang="ko-KR" altLang="en-US" dirty="0" err="1"/>
              <a:t>어떠한가</a:t>
            </a:r>
            <a:r>
              <a:rPr lang="en-US" altLang="ko-KR" dirty="0"/>
              <a:t>? </a:t>
            </a:r>
            <a:r>
              <a:rPr lang="ko-KR" altLang="en-US" dirty="0"/>
              <a:t>매우 간단하다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일단</a:t>
            </a:r>
            <a:r>
              <a:rPr lang="en-US" altLang="ko-KR" dirty="0"/>
              <a:t> </a:t>
            </a:r>
            <a:r>
              <a:rPr lang="ko-KR" altLang="en-US" dirty="0"/>
              <a:t>전화기를 구매한다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socket(int domain, int type, int protocol);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사람, 남자, 정장, 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DEE31D3A-4916-4A90-8732-9F247DD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3657" y="0"/>
            <a:ext cx="2232349" cy="2976465"/>
          </a:xfrm>
          <a:prstGeom prst="rect">
            <a:avLst/>
          </a:prstGeom>
        </p:spPr>
      </p:pic>
      <p:pic>
        <p:nvPicPr>
          <p:cNvPr id="10" name="그림 9" descr="모니터, 텔레비전, 전자기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C1E41082-655F-4BEA-925E-A48344942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77200" y="3055410"/>
            <a:ext cx="4049486" cy="30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026367" y="3080089"/>
            <a:ext cx="9958874" cy="1735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전화걸기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06759" y="2313972"/>
            <a:ext cx="97784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전화를 </a:t>
            </a:r>
            <a:r>
              <a:rPr lang="ko-KR" altLang="en-US" dirty="0" err="1"/>
              <a:t>걸면된다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connect(int </a:t>
            </a:r>
            <a:r>
              <a:rPr lang="en-US" altLang="ko-KR" sz="2400" dirty="0" err="1"/>
              <a:t>sockfd</a:t>
            </a:r>
            <a:r>
              <a:rPr lang="en-US" altLang="ko-KR" sz="2400" dirty="0"/>
              <a:t>, struct </a:t>
            </a:r>
            <a:r>
              <a:rPr lang="en-US" altLang="ko-KR" sz="2400" dirty="0" err="1"/>
              <a:t>sockaddr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serv_addr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socklen_t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addrlen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</a:t>
            </a:r>
            <a:r>
              <a:rPr lang="en-US" altLang="ko-KR" sz="2000" dirty="0"/>
              <a:t>0,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사람, 남자, 정장, 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DEE31D3A-4916-4A90-8732-9F247DD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3657" y="0"/>
            <a:ext cx="2232349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전화 걸기 정리</a:t>
            </a:r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62C2F8-4663-445D-849E-3BC955A747A2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5400" dirty="0"/>
              <a:t>전화기 사기 </a:t>
            </a:r>
            <a:endParaRPr lang="en-US" altLang="ko-KR" sz="5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/>
              <a:t>소켓 생성</a:t>
            </a:r>
            <a:r>
              <a:rPr lang="en-US" altLang="ko-KR" dirty="0"/>
              <a:t>(socket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5400" dirty="0"/>
              <a:t>전화 걸기  </a:t>
            </a:r>
            <a:endParaRPr lang="en-US" altLang="ko-KR" sz="5400" dirty="0"/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/>
              <a:t>연결 요청</a:t>
            </a:r>
            <a:r>
              <a:rPr lang="en-US" altLang="ko-KR" dirty="0"/>
              <a:t>(connect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SecurityFACT </a:t>
            </a:r>
            <a:r>
              <a:rPr lang="ko-KR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  <a:defRPr/>
            </a:pPr>
            <a:fld id="{A78EB4E9-2757-469E-8DE3-42D09FE95BA9}" type="slidenum">
              <a:rPr lang="en-US" altLang="ko-K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latinLnBrk="0">
                <a:spcAft>
                  <a:spcPts val="600"/>
                </a:spcAft>
                <a:defRPr/>
              </a:pPr>
              <a:t>16</a:t>
            </a:fld>
            <a:endParaRPr lang="en-US" altLang="ko-K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8" name="그림 7" descr="사람, 남자, 정장, 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4239153D-F10E-409D-94F1-62F03C407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852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25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 걸기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2C2F8-4663-445D-849E-3BC955A747A2}"/>
              </a:ext>
            </a:extLst>
          </p:cNvPr>
          <p:cNvSpPr txBox="1"/>
          <p:nvPr/>
        </p:nvSpPr>
        <p:spPr>
          <a:xfrm>
            <a:off x="3977020" y="1940768"/>
            <a:ext cx="71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이렇게 거는 </a:t>
            </a:r>
            <a:r>
              <a:rPr lang="ko-KR" altLang="en-US" sz="3200"/>
              <a:t>녀석을 클라이언트라고 </a:t>
            </a:r>
            <a:r>
              <a:rPr lang="ko-KR" altLang="en-US" sz="3200" dirty="0"/>
              <a:t>부른다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9" name="그림 8" descr="사람, 남자, 정장, 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78B6E4CB-B438-48FF-87F3-703F8174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940768"/>
            <a:ext cx="2232349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B3638-7484-45A3-A8F0-28CAD83A9645}"/>
              </a:ext>
            </a:extLst>
          </p:cNvPr>
          <p:cNvSpPr txBox="1"/>
          <p:nvPr/>
        </p:nvSpPr>
        <p:spPr>
          <a:xfrm>
            <a:off x="597159" y="513184"/>
            <a:ext cx="5113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string.h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unistd.h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arpa</a:t>
            </a:r>
            <a:r>
              <a:rPr lang="en-US" altLang="ko-KR" b="1" dirty="0"/>
              <a:t>/</a:t>
            </a:r>
            <a:r>
              <a:rPr lang="en-US" altLang="ko-KR" b="1" dirty="0" err="1"/>
              <a:t>inet.h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&lt;sys/</a:t>
            </a:r>
            <a:r>
              <a:rPr lang="en-US" altLang="ko-KR" b="1" dirty="0" err="1"/>
              <a:t>socket.h</a:t>
            </a:r>
            <a:r>
              <a:rPr lang="en-US" altLang="ko-KR" b="1" dirty="0"/>
              <a:t>&gt;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 *message);</a:t>
            </a:r>
          </a:p>
          <a:p>
            <a:endParaRPr lang="ko-KR" altLang="en-US" b="1" dirty="0"/>
          </a:p>
          <a:p>
            <a:r>
              <a:rPr lang="en-US" altLang="ko-KR" b="1" dirty="0"/>
              <a:t>int main(int </a:t>
            </a:r>
            <a:r>
              <a:rPr lang="en-US" altLang="ko-KR" b="1" dirty="0" err="1"/>
              <a:t>argc</a:t>
            </a:r>
            <a:r>
              <a:rPr lang="en-US" altLang="ko-KR" b="1" dirty="0"/>
              <a:t>, char* </a:t>
            </a:r>
            <a:r>
              <a:rPr lang="en-US" altLang="ko-KR" b="1" dirty="0" err="1"/>
              <a:t>argv</a:t>
            </a:r>
            <a:r>
              <a:rPr lang="en-US" altLang="ko-KR" b="1" dirty="0"/>
              <a:t>[])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int sock;</a:t>
            </a:r>
          </a:p>
          <a:p>
            <a:r>
              <a:rPr lang="en-US" altLang="ko-KR" b="1" dirty="0"/>
              <a:t>struct </a:t>
            </a:r>
            <a:r>
              <a:rPr lang="en-US" altLang="ko-KR" b="1" dirty="0" err="1"/>
              <a:t>sockaddr_in</a:t>
            </a:r>
            <a:r>
              <a:rPr lang="en-US" altLang="ko-KR" b="1" dirty="0"/>
              <a:t> </a:t>
            </a:r>
            <a:r>
              <a:rPr lang="en-US" altLang="ko-KR" b="1" dirty="0" err="1"/>
              <a:t>serv_addr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char message[30];</a:t>
            </a:r>
          </a:p>
          <a:p>
            <a:r>
              <a:rPr lang="en-US" altLang="ko-KR" b="1" dirty="0"/>
              <a:t>int </a:t>
            </a:r>
            <a:r>
              <a:rPr lang="en-US" altLang="ko-KR" b="1" dirty="0" err="1"/>
              <a:t>str_len</a:t>
            </a:r>
            <a:r>
              <a:rPr lang="en-US" altLang="ko-KR" b="1" dirty="0"/>
              <a:t>;</a:t>
            </a:r>
          </a:p>
          <a:p>
            <a:endParaRPr lang="ko-KR" altLang="en-US" b="1" dirty="0"/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argc</a:t>
            </a:r>
            <a:r>
              <a:rPr lang="en-US" altLang="ko-KR" b="1" dirty="0"/>
              <a:t>!=3){</a:t>
            </a:r>
          </a:p>
          <a:p>
            <a:r>
              <a:rPr lang="en-US" altLang="ko-KR" b="1" dirty="0" err="1"/>
              <a:t>printf</a:t>
            </a:r>
            <a:r>
              <a:rPr lang="en-US" altLang="ko-KR" b="1" dirty="0"/>
              <a:t>("Usage : %s &lt;IP&gt; &lt;port&gt;\n", </a:t>
            </a:r>
            <a:r>
              <a:rPr lang="en-US" altLang="ko-KR" b="1" dirty="0" err="1"/>
              <a:t>argv</a:t>
            </a:r>
            <a:r>
              <a:rPr lang="en-US" altLang="ko-KR" b="1" dirty="0"/>
              <a:t>[0]);</a:t>
            </a:r>
          </a:p>
          <a:p>
            <a:r>
              <a:rPr lang="en-US" altLang="ko-KR" b="1" dirty="0"/>
              <a:t>exit(1);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FC342-89BA-40B6-AF39-24559585E090}"/>
              </a:ext>
            </a:extLst>
          </p:cNvPr>
          <p:cNvSpPr txBox="1"/>
          <p:nvPr/>
        </p:nvSpPr>
        <p:spPr>
          <a:xfrm>
            <a:off x="6027576" y="2563084"/>
            <a:ext cx="64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sock=</a:t>
            </a:r>
            <a:r>
              <a:rPr lang="en-US" altLang="ko-KR" b="1" dirty="0">
                <a:solidFill>
                  <a:srgbClr val="FF0000"/>
                </a:solidFill>
              </a:rPr>
              <a:t>socket</a:t>
            </a:r>
            <a:r>
              <a:rPr lang="en-US" altLang="ko-KR" b="1" dirty="0"/>
              <a:t>(PF_INET, SOCK_STREAM, 0);</a:t>
            </a:r>
          </a:p>
          <a:p>
            <a:r>
              <a:rPr lang="en-US" altLang="ko-KR" b="1" dirty="0"/>
              <a:t>if(sock == 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("socket() error");</a:t>
            </a:r>
          </a:p>
          <a:p>
            <a:endParaRPr lang="ko-KR" altLang="en-US" b="1" dirty="0"/>
          </a:p>
          <a:p>
            <a:r>
              <a:rPr lang="en-US" altLang="ko-KR" b="1" dirty="0" err="1"/>
              <a:t>memset</a:t>
            </a:r>
            <a:r>
              <a:rPr lang="en-US" altLang="ko-KR" b="1" dirty="0"/>
              <a:t>(&amp;</a:t>
            </a:r>
            <a:r>
              <a:rPr lang="en-US" altLang="ko-KR" b="1" dirty="0" err="1"/>
              <a:t>serv_addr</a:t>
            </a:r>
            <a:r>
              <a:rPr lang="en-US" altLang="ko-KR" b="1" dirty="0"/>
              <a:t>, 0,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serv_addr</a:t>
            </a:r>
            <a:r>
              <a:rPr lang="en-US" altLang="ko-KR" b="1" dirty="0"/>
              <a:t>));</a:t>
            </a:r>
          </a:p>
          <a:p>
            <a:r>
              <a:rPr lang="en-US" altLang="ko-KR" b="1" dirty="0" err="1"/>
              <a:t>serv_addr.sin_family</a:t>
            </a:r>
            <a:r>
              <a:rPr lang="en-US" altLang="ko-KR" b="1" dirty="0"/>
              <a:t>=AF_INET;</a:t>
            </a:r>
          </a:p>
          <a:p>
            <a:r>
              <a:rPr lang="en-US" altLang="ko-KR" b="1" dirty="0" err="1"/>
              <a:t>serv_addr.sin_addr.s_addr</a:t>
            </a:r>
            <a:r>
              <a:rPr lang="en-US" altLang="ko-KR" b="1" dirty="0"/>
              <a:t>=</a:t>
            </a:r>
            <a:r>
              <a:rPr lang="en-US" altLang="ko-KR" b="1" dirty="0" err="1"/>
              <a:t>inet_addr</a:t>
            </a:r>
            <a:r>
              <a:rPr lang="en-US" altLang="ko-KR" b="1" dirty="0"/>
              <a:t>(</a:t>
            </a:r>
            <a:r>
              <a:rPr lang="en-US" altLang="ko-KR" b="1" dirty="0" err="1"/>
              <a:t>argv</a:t>
            </a:r>
            <a:r>
              <a:rPr lang="en-US" altLang="ko-KR" b="1" dirty="0"/>
              <a:t>[1]);</a:t>
            </a:r>
          </a:p>
          <a:p>
            <a:r>
              <a:rPr lang="en-US" altLang="ko-KR" b="1" dirty="0" err="1"/>
              <a:t>serv_addr.sin_port</a:t>
            </a:r>
            <a:r>
              <a:rPr lang="en-US" altLang="ko-KR" b="1" dirty="0"/>
              <a:t>=</a:t>
            </a:r>
            <a:r>
              <a:rPr lang="en-US" altLang="ko-KR" b="1" dirty="0" err="1"/>
              <a:t>htons</a:t>
            </a:r>
            <a:r>
              <a:rPr lang="en-US" altLang="ko-KR" b="1" dirty="0"/>
              <a:t>(</a:t>
            </a:r>
            <a:r>
              <a:rPr lang="en-US" altLang="ko-KR" b="1" dirty="0" err="1"/>
              <a:t>atoi</a:t>
            </a:r>
            <a:r>
              <a:rPr lang="en-US" altLang="ko-KR" b="1" dirty="0"/>
              <a:t>(</a:t>
            </a:r>
            <a:r>
              <a:rPr lang="en-US" altLang="ko-KR" b="1" dirty="0" err="1"/>
              <a:t>argv</a:t>
            </a:r>
            <a:r>
              <a:rPr lang="en-US" altLang="ko-KR" b="1" dirty="0"/>
              <a:t>[2]));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31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B3638-7484-45A3-A8F0-28CAD83A9645}"/>
              </a:ext>
            </a:extLst>
          </p:cNvPr>
          <p:cNvSpPr txBox="1"/>
          <p:nvPr/>
        </p:nvSpPr>
        <p:spPr>
          <a:xfrm>
            <a:off x="343679" y="298093"/>
            <a:ext cx="11010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  <a:p>
            <a:r>
              <a:rPr lang="en-US" altLang="ko-KR" b="1" dirty="0"/>
              <a:t>if(</a:t>
            </a:r>
            <a:r>
              <a:rPr lang="en-US" altLang="ko-KR" b="1" dirty="0">
                <a:solidFill>
                  <a:srgbClr val="FF0000"/>
                </a:solidFill>
              </a:rPr>
              <a:t>connect</a:t>
            </a:r>
            <a:r>
              <a:rPr lang="en-US" altLang="ko-KR" b="1" dirty="0"/>
              <a:t>(sock, (struct </a:t>
            </a:r>
            <a:r>
              <a:rPr lang="en-US" altLang="ko-KR" b="1" dirty="0" err="1"/>
              <a:t>sockaddr</a:t>
            </a:r>
            <a:r>
              <a:rPr lang="en-US" altLang="ko-KR" b="1" dirty="0"/>
              <a:t>*)&amp;</a:t>
            </a:r>
            <a:r>
              <a:rPr lang="en-US" altLang="ko-KR" b="1" dirty="0" err="1"/>
              <a:t>serv_addr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serv_addr</a:t>
            </a:r>
            <a:r>
              <a:rPr lang="en-US" altLang="ko-KR" b="1" dirty="0"/>
              <a:t>))==-1) 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("connect() error!");</a:t>
            </a:r>
          </a:p>
          <a:p>
            <a:endParaRPr lang="ko-KR" altLang="en-US" b="1" dirty="0"/>
          </a:p>
          <a:p>
            <a:r>
              <a:rPr lang="en-US" altLang="ko-KR" b="1" dirty="0" err="1"/>
              <a:t>str_len</a:t>
            </a:r>
            <a:r>
              <a:rPr lang="en-US" altLang="ko-KR" b="1" dirty="0"/>
              <a:t>=read(sock, message, </a:t>
            </a:r>
            <a:r>
              <a:rPr lang="en-US" altLang="ko-KR" b="1" dirty="0" err="1"/>
              <a:t>sizeof</a:t>
            </a:r>
            <a:r>
              <a:rPr lang="en-US" altLang="ko-KR" b="1" dirty="0"/>
              <a:t>(message)-1);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str_len</a:t>
            </a:r>
            <a:r>
              <a:rPr lang="en-US" altLang="ko-KR" b="1" dirty="0"/>
              <a:t>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("read() error!");</a:t>
            </a:r>
          </a:p>
          <a:p>
            <a:endParaRPr lang="ko-KR" altLang="en-US" b="1" dirty="0"/>
          </a:p>
          <a:p>
            <a:r>
              <a:rPr lang="en-US" altLang="ko-KR" b="1" dirty="0" err="1"/>
              <a:t>printf</a:t>
            </a:r>
            <a:r>
              <a:rPr lang="en-US" altLang="ko-KR" b="1" dirty="0"/>
              <a:t>("Message from server: %s \n", message);  </a:t>
            </a:r>
          </a:p>
          <a:p>
            <a:r>
              <a:rPr lang="en-US" altLang="ko-KR" b="1" dirty="0"/>
              <a:t>close(sock);</a:t>
            </a:r>
          </a:p>
          <a:p>
            <a:r>
              <a:rPr lang="en-US" altLang="ko-KR" b="1" dirty="0"/>
              <a:t>return 0;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FC342-89BA-40B6-AF39-24559585E090}"/>
              </a:ext>
            </a:extLst>
          </p:cNvPr>
          <p:cNvSpPr txBox="1"/>
          <p:nvPr/>
        </p:nvSpPr>
        <p:spPr>
          <a:xfrm>
            <a:off x="343679" y="4296661"/>
            <a:ext cx="64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b="1" dirty="0"/>
              <a:t>void error_handling(char *message)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 err="1"/>
              <a:t>fputs</a:t>
            </a:r>
            <a:r>
              <a:rPr lang="en-US" altLang="ko-KR" b="1" dirty="0"/>
              <a:t>(message, stderr);</a:t>
            </a:r>
          </a:p>
          <a:p>
            <a:r>
              <a:rPr lang="en-US" altLang="ko-KR" b="1" dirty="0" err="1"/>
              <a:t>fputc</a:t>
            </a:r>
            <a:r>
              <a:rPr lang="en-US" altLang="ko-KR" b="1" dirty="0"/>
              <a:t>('\n', stderr);</a:t>
            </a:r>
          </a:p>
          <a:p>
            <a:r>
              <a:rPr lang="en-US" altLang="ko-KR" b="1" dirty="0"/>
              <a:t>exit(1);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822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프로그래밍</a:t>
            </a:r>
            <a:r>
              <a:rPr lang="en-US" altLang="ko-KR" dirty="0"/>
              <a:t>? </a:t>
            </a:r>
            <a:r>
              <a:rPr lang="ko-KR" altLang="en-US" dirty="0"/>
              <a:t>소켓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FEA64-DB08-4257-8218-22F8B7FF34CE}"/>
              </a:ext>
            </a:extLst>
          </p:cNvPr>
          <p:cNvSpPr txBox="1"/>
          <p:nvPr/>
        </p:nvSpPr>
        <p:spPr>
          <a:xfrm>
            <a:off x="1464905" y="2416629"/>
            <a:ext cx="9339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네트워크 프로그래밍이 무엇인가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네트워크로 연결되어 있는 서로 다른 두 컴퓨터가 데이터를 주고받을 수 있도록 하는 것이 네트워크 프로그래밍이다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82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25E14-E638-43EB-8FF3-2E2C910D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실행해보기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SecurityFACT</a:t>
            </a:r>
            <a:r>
              <a:rPr lang="en-US" altLang="ko-KR" dirty="0"/>
              <a:t> </a:t>
            </a:r>
            <a:r>
              <a:rPr lang="ko-KR" altLang="en-US" dirty="0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9DBD0D-C2F8-4123-8F1B-DC8B82747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3" y="2088178"/>
            <a:ext cx="9111054" cy="617699"/>
          </a:xfrm>
          <a:prstGeom prst="rect">
            <a:avLst/>
          </a:prstGeom>
        </p:spPr>
      </p:pic>
      <p:pic>
        <p:nvPicPr>
          <p:cNvPr id="8" name="그림 7" descr="병, 개체이(가) 표시된 사진&#10;&#10;높은 신뢰도로 생성된 설명">
            <a:extLst>
              <a:ext uri="{FF2B5EF4-FFF2-40B4-BE49-F238E27FC236}">
                <a16:creationId xmlns:a16="http://schemas.microsoft.com/office/drawing/2014/main" id="{4EF42690-325E-4D28-A6E4-9FC16F8F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3" y="3256286"/>
            <a:ext cx="9111054" cy="921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09356-07C4-4749-B783-D1862AF67F58}"/>
              </a:ext>
            </a:extLst>
          </p:cNvPr>
          <p:cNvSpPr txBox="1"/>
          <p:nvPr/>
        </p:nvSpPr>
        <p:spPr>
          <a:xfrm>
            <a:off x="1203649" y="4851918"/>
            <a:ext cx="911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팁</a:t>
            </a:r>
            <a:r>
              <a:rPr lang="en-US" altLang="ko-KR" dirty="0"/>
              <a:t>, </a:t>
            </a:r>
            <a:r>
              <a:rPr lang="ko-KR" altLang="en-US" dirty="0"/>
              <a:t>프로그램 종료 후 같은 포트로 바로 재실행하면 접속이 되지않는다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TCP </a:t>
            </a:r>
            <a:r>
              <a:rPr lang="ko-KR" altLang="en-US" dirty="0"/>
              <a:t>연결 종료 과정에 있는 </a:t>
            </a:r>
            <a:r>
              <a:rPr lang="en-US" altLang="ko-KR" dirty="0" err="1"/>
              <a:t>time_wait</a:t>
            </a:r>
            <a:r>
              <a:rPr lang="en-US" altLang="ko-KR" dirty="0"/>
              <a:t> </a:t>
            </a:r>
            <a:r>
              <a:rPr lang="ko-KR" altLang="en-US" dirty="0"/>
              <a:t>과정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 시간이후 재 실행 해야 한다</a:t>
            </a:r>
            <a:r>
              <a:rPr lang="en-US" altLang="ko-KR" dirty="0"/>
              <a:t>. </a:t>
            </a:r>
            <a:r>
              <a:rPr lang="ko-KR" altLang="en-US" dirty="0"/>
              <a:t>대략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02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267BB07B-44F0-445E-9E55-D5DB8BE8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7" y="3182502"/>
            <a:ext cx="7164232" cy="1312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A8866-AA35-4CF0-A727-B0100C95BB3D}"/>
              </a:ext>
            </a:extLst>
          </p:cNvPr>
          <p:cNvSpPr txBox="1"/>
          <p:nvPr/>
        </p:nvSpPr>
        <p:spPr>
          <a:xfrm>
            <a:off x="963037" y="1690688"/>
            <a:ext cx="98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디스크립터란</a:t>
            </a:r>
            <a:r>
              <a:rPr lang="ko-KR" altLang="en-US" dirty="0"/>
              <a:t> 시스템으로부터 할당 받은 파일 또는 소켓에 부여된 정수를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F056A-A078-47C6-BB13-223EABEED578}"/>
              </a:ext>
            </a:extLst>
          </p:cNvPr>
          <p:cNvSpPr txBox="1"/>
          <p:nvPr/>
        </p:nvSpPr>
        <p:spPr>
          <a:xfrm>
            <a:off x="838200" y="5236382"/>
            <a:ext cx="981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파일과 소켓은 생성의 과정을 거쳐야 파일 </a:t>
            </a:r>
            <a:r>
              <a:rPr lang="ko-KR" altLang="en-US" dirty="0" err="1"/>
              <a:t>디스크립터가</a:t>
            </a:r>
            <a:r>
              <a:rPr lang="ko-KR" altLang="en-US" dirty="0"/>
              <a:t> 할당된다</a:t>
            </a:r>
            <a:r>
              <a:rPr lang="en-US" altLang="ko-KR" dirty="0"/>
              <a:t>. </a:t>
            </a:r>
            <a:r>
              <a:rPr lang="ko-KR" altLang="en-US" dirty="0"/>
              <a:t>반면 위에서 보이는 세가지 입출력 대상은 별도의 생성과정을 거치지 않아도 프로그램이 실행되면 자동으로 할당되는 파일 </a:t>
            </a:r>
            <a:r>
              <a:rPr lang="ko-KR" altLang="en-US" dirty="0" err="1"/>
              <a:t>디스크립터들이다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87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457ABC4-338C-48E2-8022-040BABE8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" b="1"/>
          <a:stretch/>
        </p:blipFill>
        <p:spPr>
          <a:xfrm>
            <a:off x="6247885" y="420745"/>
            <a:ext cx="5944115" cy="56556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F046340-BEB5-489D-AC3B-4383539B741D}"/>
              </a:ext>
            </a:extLst>
          </p:cNvPr>
          <p:cNvSpPr/>
          <p:nvPr/>
        </p:nvSpPr>
        <p:spPr>
          <a:xfrm>
            <a:off x="1082351" y="1772797"/>
            <a:ext cx="5514392" cy="2407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150775" y="1772797"/>
            <a:ext cx="5585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&lt;sys/</a:t>
            </a:r>
            <a:r>
              <a:rPr lang="en-US" altLang="ko-KR" sz="2000" dirty="0" err="1"/>
              <a:t>types.h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&lt;sys/</a:t>
            </a:r>
            <a:r>
              <a:rPr lang="en-US" altLang="ko-KR" sz="2000" dirty="0" err="1"/>
              <a:t>stat.h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fcntl.h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open(const char *path, int flag);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→ 성공 시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D716F-AB15-48E6-9E2E-1F0D984E6555}"/>
              </a:ext>
            </a:extLst>
          </p:cNvPr>
          <p:cNvSpPr txBox="1"/>
          <p:nvPr/>
        </p:nvSpPr>
        <p:spPr>
          <a:xfrm>
            <a:off x="1150775" y="4876102"/>
            <a:ext cx="4264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 : </a:t>
            </a:r>
            <a:r>
              <a:rPr lang="ko-KR" altLang="en-US" dirty="0"/>
              <a:t>파일 이름을 나타내는 문자열의 주소 값 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Flag : </a:t>
            </a:r>
            <a:r>
              <a:rPr lang="ko-KR" altLang="en-US" dirty="0"/>
              <a:t>파일의 오픈 모드 정보 전달</a:t>
            </a:r>
          </a:p>
        </p:txBody>
      </p:sp>
    </p:spTree>
    <p:extLst>
      <p:ext uri="{BB962C8B-B14F-4D97-AF65-F5344CB8AC3E}">
        <p14:creationId xmlns:p14="http://schemas.microsoft.com/office/powerpoint/2010/main" val="274923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046340-BEB5-489D-AC3B-4383539B741D}"/>
              </a:ext>
            </a:extLst>
          </p:cNvPr>
          <p:cNvSpPr/>
          <p:nvPr/>
        </p:nvSpPr>
        <p:spPr>
          <a:xfrm>
            <a:off x="3097763" y="1847442"/>
            <a:ext cx="4170784" cy="1754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3166187" y="1847442"/>
            <a:ext cx="5585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close(int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→ 성공 시 </a:t>
            </a:r>
            <a:r>
              <a:rPr lang="en-US" altLang="ko-KR" sz="2000" dirty="0"/>
              <a:t>0,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D716F-AB15-48E6-9E2E-1F0D984E6555}"/>
              </a:ext>
            </a:extLst>
          </p:cNvPr>
          <p:cNvSpPr txBox="1"/>
          <p:nvPr/>
        </p:nvSpPr>
        <p:spPr>
          <a:xfrm>
            <a:off x="3097763" y="4409894"/>
            <a:ext cx="42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닫고자 하는 파일 또는 소켓의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17290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046340-BEB5-489D-AC3B-4383539B741D}"/>
              </a:ext>
            </a:extLst>
          </p:cNvPr>
          <p:cNvSpPr/>
          <p:nvPr/>
        </p:nvSpPr>
        <p:spPr>
          <a:xfrm>
            <a:off x="3097763" y="1847442"/>
            <a:ext cx="6643396" cy="1754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데이터 쓰기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SecurityFACT</a:t>
            </a:r>
            <a:r>
              <a:rPr lang="en-US" altLang="ko-KR" dirty="0"/>
              <a:t> </a:t>
            </a:r>
            <a:r>
              <a:rPr lang="ko-KR" altLang="en-US" dirty="0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3166187" y="1847442"/>
            <a:ext cx="7097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ssize_t</a:t>
            </a:r>
            <a:r>
              <a:rPr lang="en-US" altLang="ko-KR" sz="2000" dirty="0"/>
              <a:t> write(int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const void * </a:t>
            </a:r>
            <a:r>
              <a:rPr lang="en-US" altLang="ko-KR" sz="2000" dirty="0" err="1"/>
              <a:t>buf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nbytes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→ 성공 시 전달한 바이트 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D716F-AB15-48E6-9E2E-1F0D984E6555}"/>
              </a:ext>
            </a:extLst>
          </p:cNvPr>
          <p:cNvSpPr txBox="1"/>
          <p:nvPr/>
        </p:nvSpPr>
        <p:spPr>
          <a:xfrm>
            <a:off x="3097762" y="4409894"/>
            <a:ext cx="6643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데이터 전송대상을 나타내는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Buf</a:t>
            </a:r>
            <a:r>
              <a:rPr lang="en-US" altLang="ko-KR" dirty="0"/>
              <a:t> : </a:t>
            </a:r>
            <a:r>
              <a:rPr lang="ko-KR" altLang="en-US" dirty="0"/>
              <a:t>전송할 데이터가 저장된 버퍼의 주소 값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Nbytes</a:t>
            </a:r>
            <a:r>
              <a:rPr lang="en-US" altLang="ko-KR" dirty="0"/>
              <a:t> : </a:t>
            </a:r>
            <a:r>
              <a:rPr lang="ko-KR" altLang="en-US" dirty="0"/>
              <a:t>전송할 데이터의 바이트 수 전달</a:t>
            </a:r>
          </a:p>
        </p:txBody>
      </p:sp>
    </p:spTree>
    <p:extLst>
      <p:ext uri="{BB962C8B-B14F-4D97-AF65-F5344CB8AC3E}">
        <p14:creationId xmlns:p14="http://schemas.microsoft.com/office/powerpoint/2010/main" val="127148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F10CA3-7568-4F04-97F0-FF99256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6F820-B6EE-42F0-80FD-4E9489C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61296-0471-45E7-9973-A558A1C89FBE}"/>
              </a:ext>
            </a:extLst>
          </p:cNvPr>
          <p:cNvSpPr txBox="1"/>
          <p:nvPr/>
        </p:nvSpPr>
        <p:spPr>
          <a:xfrm>
            <a:off x="1147665" y="891675"/>
            <a:ext cx="4506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unistd.h</a:t>
            </a:r>
            <a:r>
              <a:rPr lang="en-US" altLang="ko-KR" b="1" dirty="0"/>
              <a:t>&gt;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error_handling(char* message);</a:t>
            </a:r>
          </a:p>
          <a:p>
            <a:endParaRPr lang="ko-KR" altLang="en-US" b="1" dirty="0"/>
          </a:p>
          <a:p>
            <a:r>
              <a:rPr lang="en-US" altLang="ko-KR" b="1" dirty="0"/>
              <a:t>int main(void)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int </a:t>
            </a:r>
            <a:r>
              <a:rPr lang="en-US" altLang="ko-KR" b="1" dirty="0" err="1"/>
              <a:t>fd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char </a:t>
            </a:r>
            <a:r>
              <a:rPr lang="en-US" altLang="ko-KR" b="1" dirty="0" err="1"/>
              <a:t>buf</a:t>
            </a:r>
            <a:r>
              <a:rPr lang="en-US" altLang="ko-KR" b="1" dirty="0"/>
              <a:t>[]="Let's go!\n";</a:t>
            </a:r>
          </a:p>
          <a:p>
            <a:endParaRPr lang="ko-KR" altLang="en-US" b="1" dirty="0"/>
          </a:p>
          <a:p>
            <a:r>
              <a:rPr lang="en-US" altLang="ko-KR" b="1" dirty="0" err="1"/>
              <a:t>fd</a:t>
            </a:r>
            <a:r>
              <a:rPr lang="en-US" altLang="ko-KR" b="1" dirty="0"/>
              <a:t>=open("data.txt", O_CREAT|O_WRONLY|O_TRUNC, 0644);</a:t>
            </a:r>
          </a:p>
          <a:p>
            <a:endParaRPr lang="en-US" altLang="ko-KR" b="1" dirty="0"/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fd</a:t>
            </a:r>
            <a:r>
              <a:rPr lang="en-US" altLang="ko-KR" b="1" dirty="0"/>
              <a:t>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("open() error!");</a:t>
            </a:r>
          </a:p>
          <a:p>
            <a:endParaRPr lang="en-US" altLang="ko-KR" b="1" dirty="0"/>
          </a:p>
          <a:p>
            <a:r>
              <a:rPr lang="pt-BR" altLang="ko-KR" b="1" dirty="0"/>
              <a:t>printf("file descriptor: %d \n", fd);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52C13-8ECE-40EB-8A69-C3B702A00AA8}"/>
              </a:ext>
            </a:extLst>
          </p:cNvPr>
          <p:cNvSpPr txBox="1"/>
          <p:nvPr/>
        </p:nvSpPr>
        <p:spPr>
          <a:xfrm>
            <a:off x="6291943" y="782311"/>
            <a:ext cx="4382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if(write(</a:t>
            </a:r>
            <a:r>
              <a:rPr lang="en-US" altLang="ko-KR" b="1" dirty="0" err="1"/>
              <a:t>fd</a:t>
            </a:r>
            <a:r>
              <a:rPr lang="en-US" altLang="ko-KR" b="1" dirty="0"/>
              <a:t>, </a:t>
            </a:r>
            <a:r>
              <a:rPr lang="en-US" altLang="ko-KR" b="1" dirty="0" err="1"/>
              <a:t>buf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buf</a:t>
            </a:r>
            <a:r>
              <a:rPr lang="en-US" altLang="ko-KR" b="1" dirty="0"/>
              <a:t>))==-1)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("write() error!");</a:t>
            </a:r>
          </a:p>
          <a:p>
            <a:endParaRPr lang="ko-KR" altLang="en-US" b="1" dirty="0"/>
          </a:p>
          <a:p>
            <a:r>
              <a:rPr lang="en-US" altLang="ko-KR" b="1" dirty="0"/>
              <a:t>close(</a:t>
            </a:r>
            <a:r>
              <a:rPr lang="en-US" altLang="ko-KR" b="1" dirty="0" err="1"/>
              <a:t>fd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return 0;</a:t>
            </a:r>
          </a:p>
          <a:p>
            <a:r>
              <a:rPr lang="en-US" altLang="ko-KR" b="1" dirty="0"/>
              <a:t>}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error_handling(char* message)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 err="1"/>
              <a:t>fputs</a:t>
            </a:r>
            <a:r>
              <a:rPr lang="en-US" altLang="ko-KR" b="1" dirty="0"/>
              <a:t>(message, stderr);</a:t>
            </a:r>
          </a:p>
          <a:p>
            <a:r>
              <a:rPr lang="en-US" altLang="ko-KR" b="1" dirty="0" err="1"/>
              <a:t>fputc</a:t>
            </a:r>
            <a:r>
              <a:rPr lang="en-US" altLang="ko-KR" b="1" dirty="0"/>
              <a:t>('\n', stderr);</a:t>
            </a:r>
          </a:p>
          <a:p>
            <a:r>
              <a:rPr lang="en-US" altLang="ko-KR" b="1" dirty="0"/>
              <a:t>exit(1);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pic>
        <p:nvPicPr>
          <p:cNvPr id="8" name="그림 7" descr="사진이(가) 표시된 사진&#10;&#10;높은 신뢰도로 생성된 설명">
            <a:extLst>
              <a:ext uri="{FF2B5EF4-FFF2-40B4-BE49-F238E27FC236}">
                <a16:creationId xmlns:a16="http://schemas.microsoft.com/office/drawing/2014/main" id="{46E41C0A-B804-490D-92FE-BCE9661A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0" y="4780109"/>
            <a:ext cx="6153622" cy="9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046340-BEB5-489D-AC3B-4383539B741D}"/>
              </a:ext>
            </a:extLst>
          </p:cNvPr>
          <p:cNvSpPr/>
          <p:nvPr/>
        </p:nvSpPr>
        <p:spPr>
          <a:xfrm>
            <a:off x="3097763" y="1847442"/>
            <a:ext cx="6643396" cy="1754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데이터 읽기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SecurityFACT</a:t>
            </a:r>
            <a:r>
              <a:rPr lang="en-US" altLang="ko-KR" dirty="0"/>
              <a:t> </a:t>
            </a:r>
            <a:r>
              <a:rPr lang="ko-KR" altLang="en-US" dirty="0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3166187" y="1847442"/>
            <a:ext cx="7097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ssize_t</a:t>
            </a:r>
            <a:r>
              <a:rPr lang="en-US" altLang="ko-KR" sz="2000" dirty="0"/>
              <a:t> read(int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void * </a:t>
            </a:r>
            <a:r>
              <a:rPr lang="en-US" altLang="ko-KR" sz="2000" dirty="0" err="1"/>
              <a:t>buf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nbytes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→ 성공 시 전달한 바이트 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D716F-AB15-48E6-9E2E-1F0D984E6555}"/>
              </a:ext>
            </a:extLst>
          </p:cNvPr>
          <p:cNvSpPr txBox="1"/>
          <p:nvPr/>
        </p:nvSpPr>
        <p:spPr>
          <a:xfrm>
            <a:off x="3097762" y="4409894"/>
            <a:ext cx="6643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데이터 수신대상을 나타내는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Buf</a:t>
            </a:r>
            <a:r>
              <a:rPr lang="en-US" altLang="ko-KR" dirty="0"/>
              <a:t> : </a:t>
            </a:r>
            <a:r>
              <a:rPr lang="ko-KR" altLang="en-US" dirty="0"/>
              <a:t>수신한 데이터를 저장할 버퍼의 주소 값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Nbytes</a:t>
            </a:r>
            <a:r>
              <a:rPr lang="en-US" altLang="ko-KR" dirty="0"/>
              <a:t> : </a:t>
            </a:r>
            <a:r>
              <a:rPr lang="ko-KR" altLang="en-US" dirty="0"/>
              <a:t>수신할 최대 바이트 수 전달</a:t>
            </a:r>
          </a:p>
        </p:txBody>
      </p:sp>
    </p:spTree>
    <p:extLst>
      <p:ext uri="{BB962C8B-B14F-4D97-AF65-F5344CB8AC3E}">
        <p14:creationId xmlns:p14="http://schemas.microsoft.com/office/powerpoint/2010/main" val="318543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F10CA3-7568-4F04-97F0-FF99256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6F820-B6EE-42F0-80FD-4E9489C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61296-0471-45E7-9973-A558A1C89FBE}"/>
              </a:ext>
            </a:extLst>
          </p:cNvPr>
          <p:cNvSpPr txBox="1"/>
          <p:nvPr/>
        </p:nvSpPr>
        <p:spPr>
          <a:xfrm>
            <a:off x="625150" y="250466"/>
            <a:ext cx="4506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stdlib.h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fcntl.h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unistd.h</a:t>
            </a:r>
            <a:r>
              <a:rPr lang="en-US" altLang="ko-KR" b="1" dirty="0"/>
              <a:t>&gt;</a:t>
            </a:r>
          </a:p>
          <a:p>
            <a:endParaRPr lang="ko-KR" altLang="en-US" b="1" dirty="0"/>
          </a:p>
          <a:p>
            <a:r>
              <a:rPr lang="en-US" altLang="ko-KR" b="1" dirty="0"/>
              <a:t>#define BUF_SIZE 100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error_handling(char* message);</a:t>
            </a:r>
          </a:p>
          <a:p>
            <a:endParaRPr lang="ko-KR" altLang="en-US" b="1" dirty="0"/>
          </a:p>
          <a:p>
            <a:r>
              <a:rPr lang="en-US" altLang="ko-KR" b="1" dirty="0"/>
              <a:t>int main(void)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int </a:t>
            </a:r>
            <a:r>
              <a:rPr lang="en-US" altLang="ko-KR" b="1" dirty="0" err="1"/>
              <a:t>fd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char </a:t>
            </a:r>
            <a:r>
              <a:rPr lang="en-US" altLang="ko-KR" b="1" dirty="0" err="1"/>
              <a:t>buf</a:t>
            </a:r>
            <a:r>
              <a:rPr lang="en-US" altLang="ko-KR" b="1" dirty="0"/>
              <a:t>[BUF_SIZE];</a:t>
            </a:r>
          </a:p>
          <a:p>
            <a:endParaRPr lang="ko-KR" altLang="en-US" b="1" dirty="0"/>
          </a:p>
          <a:p>
            <a:r>
              <a:rPr lang="en-US" altLang="ko-KR" b="1" dirty="0" err="1"/>
              <a:t>fd</a:t>
            </a:r>
            <a:r>
              <a:rPr lang="en-US" altLang="ko-KR" b="1" dirty="0"/>
              <a:t>=open("data.txt", O_RDONLY);</a:t>
            </a:r>
          </a:p>
          <a:p>
            <a:r>
              <a:rPr lang="en-US" altLang="ko-KR" b="1" dirty="0"/>
              <a:t>if( </a:t>
            </a:r>
            <a:r>
              <a:rPr lang="en-US" altLang="ko-KR" b="1" dirty="0" err="1"/>
              <a:t>fd</a:t>
            </a:r>
            <a:r>
              <a:rPr lang="en-US" altLang="ko-KR" b="1" dirty="0"/>
              <a:t>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("open() error!");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52C13-8ECE-40EB-8A69-C3B702A00AA8}"/>
              </a:ext>
            </a:extLst>
          </p:cNvPr>
          <p:cNvSpPr txBox="1"/>
          <p:nvPr/>
        </p:nvSpPr>
        <p:spPr>
          <a:xfrm>
            <a:off x="6096000" y="250466"/>
            <a:ext cx="43822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b="1" dirty="0"/>
              <a:t>printf("file descriptor: %d \n" , fd);</a:t>
            </a:r>
          </a:p>
          <a:p>
            <a:endParaRPr lang="ko-KR" altLang="en-US" b="1" dirty="0"/>
          </a:p>
          <a:p>
            <a:r>
              <a:rPr lang="en-US" altLang="ko-KR" b="1" dirty="0"/>
              <a:t>if(read(</a:t>
            </a:r>
            <a:r>
              <a:rPr lang="en-US" altLang="ko-KR" b="1" dirty="0" err="1"/>
              <a:t>fd</a:t>
            </a:r>
            <a:r>
              <a:rPr lang="en-US" altLang="ko-KR" b="1" dirty="0"/>
              <a:t>, </a:t>
            </a:r>
            <a:r>
              <a:rPr lang="en-US" altLang="ko-KR" b="1" dirty="0" err="1"/>
              <a:t>buf</a:t>
            </a:r>
            <a:r>
              <a:rPr lang="en-US" altLang="ko-KR" b="1" dirty="0"/>
              <a:t>,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buf</a:t>
            </a:r>
            <a:r>
              <a:rPr lang="en-US" altLang="ko-KR" b="1" dirty="0"/>
              <a:t>))==-1)</a:t>
            </a:r>
          </a:p>
          <a:p>
            <a:r>
              <a:rPr lang="en-US" altLang="ko-KR" b="1" dirty="0" err="1"/>
              <a:t>error_handling</a:t>
            </a:r>
            <a:r>
              <a:rPr lang="en-US" altLang="ko-KR" b="1" dirty="0"/>
              <a:t>("read() error!");</a:t>
            </a:r>
          </a:p>
          <a:p>
            <a:endParaRPr lang="ko-KR" altLang="en-US" b="1" dirty="0"/>
          </a:p>
          <a:p>
            <a:r>
              <a:rPr lang="en-US" altLang="ko-KR" b="1" dirty="0" err="1"/>
              <a:t>printf</a:t>
            </a:r>
            <a:r>
              <a:rPr lang="en-US" altLang="ko-KR" b="1" dirty="0"/>
              <a:t>("file data: %s", </a:t>
            </a:r>
            <a:r>
              <a:rPr lang="en-US" altLang="ko-KR" b="1" dirty="0" err="1"/>
              <a:t>buf</a:t>
            </a:r>
            <a:r>
              <a:rPr lang="en-US" altLang="ko-KR" b="1" dirty="0"/>
              <a:t>);</a:t>
            </a:r>
          </a:p>
          <a:p>
            <a:endParaRPr lang="ko-KR" altLang="en-US" b="1" dirty="0"/>
          </a:p>
          <a:p>
            <a:r>
              <a:rPr lang="en-US" altLang="ko-KR" b="1" dirty="0"/>
              <a:t>close(</a:t>
            </a:r>
            <a:r>
              <a:rPr lang="en-US" altLang="ko-KR" b="1" dirty="0" err="1"/>
              <a:t>fd</a:t>
            </a:r>
            <a:r>
              <a:rPr lang="en-US" altLang="ko-KR" b="1" dirty="0"/>
              <a:t>);</a:t>
            </a:r>
          </a:p>
          <a:p>
            <a:r>
              <a:rPr lang="en-US" altLang="ko-KR" b="1" dirty="0"/>
              <a:t>return 0;</a:t>
            </a:r>
          </a:p>
          <a:p>
            <a:r>
              <a:rPr lang="en-US" altLang="ko-KR" b="1" dirty="0"/>
              <a:t>}</a:t>
            </a:r>
          </a:p>
          <a:p>
            <a:endParaRPr lang="ko-KR" altLang="en-US" b="1" dirty="0"/>
          </a:p>
          <a:p>
            <a:r>
              <a:rPr lang="da-DK" altLang="ko-KR" b="1" dirty="0"/>
              <a:t>void error_handling(char* message)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 err="1"/>
              <a:t>fputs</a:t>
            </a:r>
            <a:r>
              <a:rPr lang="en-US" altLang="ko-KR" b="1" dirty="0"/>
              <a:t>(message, stderr);</a:t>
            </a:r>
          </a:p>
          <a:p>
            <a:r>
              <a:rPr lang="en-US" altLang="ko-KR" b="1" dirty="0" err="1"/>
              <a:t>fputc</a:t>
            </a:r>
            <a:r>
              <a:rPr lang="en-US" altLang="ko-KR" b="1" dirty="0"/>
              <a:t>('\n', stderr);</a:t>
            </a:r>
          </a:p>
          <a:p>
            <a:r>
              <a:rPr lang="en-US" altLang="ko-KR" b="1" dirty="0"/>
              <a:t>exit(1);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pic>
        <p:nvPicPr>
          <p:cNvPr id="7" name="그림 6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DC17920F-45D6-424C-B589-38870241F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3" b="-2501"/>
          <a:stretch/>
        </p:blipFill>
        <p:spPr>
          <a:xfrm>
            <a:off x="4341948" y="5155660"/>
            <a:ext cx="5785626" cy="7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F10CA3-7568-4F04-97F0-FF99256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6F820-B6EE-42F0-80FD-4E9489C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61296-0471-45E7-9973-A558A1C89FBE}"/>
              </a:ext>
            </a:extLst>
          </p:cNvPr>
          <p:cNvSpPr txBox="1"/>
          <p:nvPr/>
        </p:nvSpPr>
        <p:spPr>
          <a:xfrm>
            <a:off x="625150" y="250466"/>
            <a:ext cx="4506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fcntl.h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</a:t>
            </a:r>
            <a:r>
              <a:rPr lang="en-US" altLang="ko-KR" b="1" dirty="0" err="1"/>
              <a:t>unistd.h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#include &lt;sys/</a:t>
            </a:r>
            <a:r>
              <a:rPr lang="en-US" altLang="ko-KR" b="1" dirty="0" err="1"/>
              <a:t>socket.h</a:t>
            </a:r>
            <a:r>
              <a:rPr lang="en-US" altLang="ko-KR" b="1" dirty="0"/>
              <a:t>&gt;</a:t>
            </a:r>
          </a:p>
          <a:p>
            <a:endParaRPr lang="ko-KR" altLang="en-US" b="1" dirty="0"/>
          </a:p>
          <a:p>
            <a:r>
              <a:rPr lang="en-US" altLang="ko-KR" b="1" dirty="0"/>
              <a:t>int main(void)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int fd1, fd2, fd3;</a:t>
            </a:r>
          </a:p>
          <a:p>
            <a:r>
              <a:rPr lang="en-US" altLang="ko-KR" b="1" dirty="0"/>
              <a:t>fd1=socket(PF_INET, SOCK_STREAM, 0);</a:t>
            </a:r>
          </a:p>
          <a:p>
            <a:r>
              <a:rPr lang="en-US" altLang="ko-KR" b="1" dirty="0"/>
              <a:t>fd2=open("test.dat", O_CREAT|O_WRONLY|O_TRUNC);</a:t>
            </a:r>
          </a:p>
          <a:p>
            <a:r>
              <a:rPr lang="sv-SE" altLang="ko-KR" b="1" dirty="0"/>
              <a:t>fd3=socket(PF_INET, SOCK_DGRAM, 0);</a:t>
            </a:r>
          </a:p>
          <a:p>
            <a:endParaRPr lang="ko-KR" altLang="en-US" b="1" dirty="0"/>
          </a:p>
          <a:p>
            <a:r>
              <a:rPr lang="pt-BR" altLang="ko-KR" b="1" dirty="0"/>
              <a:t>printf("file descriptor 1: %d\n", fd1);</a:t>
            </a:r>
          </a:p>
          <a:p>
            <a:r>
              <a:rPr lang="pt-BR" altLang="ko-KR" b="1" dirty="0"/>
              <a:t>printf("file descriptor 2: %d\n", fd2);</a:t>
            </a:r>
          </a:p>
          <a:p>
            <a:r>
              <a:rPr lang="pt-BR" altLang="ko-KR" b="1" dirty="0"/>
              <a:t>printf("file descriptor 3: %d\n", fd3);</a:t>
            </a:r>
          </a:p>
          <a:p>
            <a:endParaRPr lang="ko-KR" altLang="en-US" b="1" dirty="0"/>
          </a:p>
          <a:p>
            <a:r>
              <a:rPr lang="en-US" altLang="ko-KR" b="1" dirty="0"/>
              <a:t>close(fd1);</a:t>
            </a:r>
          </a:p>
          <a:p>
            <a:r>
              <a:rPr lang="en-US" altLang="ko-KR" b="1" dirty="0"/>
              <a:t>close(fd2);</a:t>
            </a:r>
          </a:p>
          <a:p>
            <a:r>
              <a:rPr lang="en-US" altLang="ko-KR" b="1" dirty="0"/>
              <a:t>close(fd3);</a:t>
            </a:r>
          </a:p>
          <a:p>
            <a:r>
              <a:rPr lang="en-US" altLang="ko-KR" b="1" dirty="0"/>
              <a:t>return 0;</a:t>
            </a:r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02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프로그래밍</a:t>
            </a:r>
            <a:r>
              <a:rPr lang="en-US" altLang="ko-KR" dirty="0"/>
              <a:t>? </a:t>
            </a:r>
            <a:r>
              <a:rPr lang="ko-KR" altLang="en-US" dirty="0"/>
              <a:t>소켓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FEA64-DB08-4257-8218-22F8B7FF34CE}"/>
              </a:ext>
            </a:extLst>
          </p:cNvPr>
          <p:cNvSpPr txBox="1"/>
          <p:nvPr/>
        </p:nvSpPr>
        <p:spPr>
          <a:xfrm>
            <a:off x="1343607" y="2108719"/>
            <a:ext cx="9339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데이터를 주고 받기 위해선 무엇이 필요한가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물리적 연결</a:t>
            </a:r>
            <a:r>
              <a:rPr lang="en-US" altLang="ko-KR" sz="2400" dirty="0">
                <a:solidFill>
                  <a:srgbClr val="FF0000"/>
                </a:solidFill>
              </a:rPr>
              <a:t>? 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이미 세계는 거대한 네트워크가 </a:t>
            </a:r>
            <a:r>
              <a:rPr lang="ko-KR" altLang="en-US" sz="2400" dirty="0" err="1"/>
              <a:t>구축되어있다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>
                <a:solidFill>
                  <a:srgbClr val="FF0000"/>
                </a:solidFill>
              </a:rPr>
              <a:t>소프트웨어적인</a:t>
            </a:r>
            <a:r>
              <a:rPr lang="ko-KR" altLang="en-US" sz="2400" dirty="0">
                <a:solidFill>
                  <a:srgbClr val="FF0000"/>
                </a:solidFill>
              </a:rPr>
              <a:t> 방법</a:t>
            </a:r>
            <a:r>
              <a:rPr lang="en-US" altLang="ko-KR" sz="2400" dirty="0">
                <a:solidFill>
                  <a:srgbClr val="FF0000"/>
                </a:solidFill>
              </a:rPr>
              <a:t>? </a:t>
            </a:r>
            <a:r>
              <a:rPr lang="en-US" altLang="ko-KR" sz="2400" dirty="0"/>
              <a:t>-&gt; </a:t>
            </a:r>
            <a:r>
              <a:rPr lang="ko-KR" altLang="en-US" sz="2400" dirty="0"/>
              <a:t>운영체제가 </a:t>
            </a:r>
            <a:r>
              <a:rPr lang="en-US" altLang="ko-KR" sz="2400" dirty="0"/>
              <a:t>“</a:t>
            </a:r>
            <a:r>
              <a:rPr lang="ko-KR" altLang="en-US" sz="2400" dirty="0"/>
              <a:t>소켓</a:t>
            </a:r>
            <a:r>
              <a:rPr lang="en-US" altLang="ko-KR" sz="2400" dirty="0"/>
              <a:t>”</a:t>
            </a:r>
            <a:r>
              <a:rPr lang="ko-KR" altLang="en-US" sz="2400" dirty="0"/>
              <a:t>이라는 데이터를 송수신 할 수 있는 </a:t>
            </a:r>
            <a:r>
              <a:rPr lang="ko-KR" altLang="en-US" sz="2400" dirty="0" err="1"/>
              <a:t>소프트웨어적인</a:t>
            </a:r>
            <a:r>
              <a:rPr lang="ko-KR" altLang="en-US" sz="2400" dirty="0"/>
              <a:t> 장치를 제공한다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??</a:t>
            </a:r>
          </a:p>
          <a:p>
            <a:r>
              <a:rPr lang="ko-KR" altLang="en-US" sz="2400" dirty="0"/>
              <a:t>그럼 난 뭐해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195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프로그래밍</a:t>
            </a:r>
            <a:r>
              <a:rPr lang="en-US" altLang="ko-KR" dirty="0"/>
              <a:t>? </a:t>
            </a:r>
            <a:r>
              <a:rPr lang="ko-KR" altLang="en-US" dirty="0"/>
              <a:t>소켓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FEA64-DB08-4257-8218-22F8B7FF34CE}"/>
              </a:ext>
            </a:extLst>
          </p:cNvPr>
          <p:cNvSpPr txBox="1"/>
          <p:nvPr/>
        </p:nvSpPr>
        <p:spPr>
          <a:xfrm>
            <a:off x="1343607" y="2108719"/>
            <a:ext cx="9339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소켓이라는것을</a:t>
            </a:r>
            <a:r>
              <a:rPr lang="ko-KR" altLang="en-US" sz="2400" dirty="0"/>
              <a:t> 잘 </a:t>
            </a:r>
            <a:r>
              <a:rPr lang="ko-KR" altLang="en-US" sz="2400" dirty="0" err="1"/>
              <a:t>이용만하면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소켓이 </a:t>
            </a:r>
            <a:r>
              <a:rPr lang="ko-KR" altLang="en-US" sz="2400" dirty="0" err="1"/>
              <a:t>뭐여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우리는 전력망으로부터 전기를 공급받기 위해 소켓을 꽂는다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가전기기의 소켓은 전력망으로의 연결에 사용된다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마찬가지로 멀리 떨어져 있는 컴퓨터와 통신하기위해서 네트워크망에 연결되어 </a:t>
            </a:r>
            <a:r>
              <a:rPr lang="ko-KR" altLang="en-US" sz="2400" dirty="0" err="1"/>
              <a:t>있어야하며</a:t>
            </a:r>
            <a:r>
              <a:rPr lang="ko-KR" altLang="en-US" sz="2400" dirty="0"/>
              <a:t> 프로그래밍에서 소켓은 네트워크 망 연결에 사용되는 도구이다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0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전화기로 배우는 </a:t>
            </a:r>
            <a:r>
              <a:rPr lang="en-US" altLang="ko-KR" dirty="0"/>
              <a:t>TCP </a:t>
            </a:r>
            <a:r>
              <a:rPr lang="ko-KR" altLang="en-US" dirty="0"/>
              <a:t>소켓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FEA64-DB08-4257-8218-22F8B7FF34CE}"/>
              </a:ext>
            </a:extLst>
          </p:cNvPr>
          <p:cNvSpPr txBox="1"/>
          <p:nvPr/>
        </p:nvSpPr>
        <p:spPr>
          <a:xfrm>
            <a:off x="1343607" y="2108719"/>
            <a:ext cx="933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다만 이 전화기 소켓은 받는 녀석과 거는 녀석에 차이가 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9271" y="2961853"/>
            <a:ext cx="3668176" cy="2771192"/>
          </a:xfrm>
          <a:prstGeom prst="rect">
            <a:avLst/>
          </a:prstGeom>
        </p:spPr>
      </p:pic>
      <p:pic>
        <p:nvPicPr>
          <p:cNvPr id="10" name="그림 9" descr="사람, 남자, 정장, 의류이(가) 표시된 사진&#10;&#10;매우 높은 신뢰도로 생성된 설명">
            <a:extLst>
              <a:ext uri="{FF2B5EF4-FFF2-40B4-BE49-F238E27FC236}">
                <a16:creationId xmlns:a16="http://schemas.microsoft.com/office/drawing/2014/main" id="{0A692D0D-3C9F-4590-B4FF-84427CD1D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83278" y="2988415"/>
            <a:ext cx="2232349" cy="297646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690A60C-19A3-419A-9967-13FE5DF8D2AD}"/>
              </a:ext>
            </a:extLst>
          </p:cNvPr>
          <p:cNvSpPr/>
          <p:nvPr/>
        </p:nvSpPr>
        <p:spPr>
          <a:xfrm>
            <a:off x="5374431" y="4116617"/>
            <a:ext cx="1278294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7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모니터, 텔레비전, 전자기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90C74393-ADAC-4453-A78B-3E4CDCB4E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200" y="3055410"/>
            <a:ext cx="4049486" cy="3033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026367" y="3080089"/>
            <a:ext cx="7007290" cy="1735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받는 전화기 소켓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2891" y="107916"/>
            <a:ext cx="3205839" cy="242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06759" y="2313972"/>
            <a:ext cx="9778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전화를 받으려면 어떻게 </a:t>
            </a:r>
            <a:r>
              <a:rPr lang="ko-KR" altLang="en-US" dirty="0" err="1"/>
              <a:t>해야하나</a:t>
            </a:r>
            <a:r>
              <a:rPr lang="en-US" altLang="ko-KR" dirty="0"/>
              <a:t>? </a:t>
            </a:r>
            <a:r>
              <a:rPr lang="ko-KR" altLang="en-US" dirty="0"/>
              <a:t>일단 전화기를 구입하자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socket(int domain, int type, int protocol);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662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7430" y="4436089"/>
            <a:ext cx="3205839" cy="2421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160105" y="3429000"/>
            <a:ext cx="9386595" cy="1699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받는 전화기 소켓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50302" y="2332653"/>
            <a:ext cx="9778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실제로는 전화기를 구입하면 전화국 직원이 전화번호를 할당해 주지만 소켓은 우리가 직접 할당 </a:t>
            </a:r>
            <a:r>
              <a:rPr lang="ko-KR" altLang="en-US" dirty="0" err="1"/>
              <a:t>해줘야한다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bind(int </a:t>
            </a:r>
            <a:r>
              <a:rPr lang="en-US" altLang="ko-KR" sz="2400" dirty="0" err="1"/>
              <a:t>sockfd</a:t>
            </a:r>
            <a:r>
              <a:rPr lang="en-US" altLang="ko-KR" sz="2400" dirty="0"/>
              <a:t>, struct </a:t>
            </a:r>
            <a:r>
              <a:rPr lang="en-US" altLang="ko-KR" sz="2400" dirty="0" err="1"/>
              <a:t>sockaddr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myaddr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socklen_t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addrlen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</a:t>
            </a:r>
            <a:r>
              <a:rPr lang="en-US" altLang="ko-KR" sz="2000" dirty="0"/>
              <a:t>0,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33C6-B872-4C00-A5E3-640129F86B2A}"/>
              </a:ext>
            </a:extLst>
          </p:cNvPr>
          <p:cNvSpPr txBox="1"/>
          <p:nvPr/>
        </p:nvSpPr>
        <p:spPr>
          <a:xfrm>
            <a:off x="6503437" y="528530"/>
            <a:ext cx="507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00FF00"/>
                </a:highlight>
              </a:rPr>
              <a:t>Q. “</a:t>
            </a:r>
            <a:r>
              <a:rPr lang="ko-KR" altLang="en-US" sz="2400" dirty="0">
                <a:highlight>
                  <a:srgbClr val="00FF00"/>
                </a:highlight>
              </a:rPr>
              <a:t>전화번호가 어떻게 되세요</a:t>
            </a:r>
            <a:r>
              <a:rPr lang="en-US" altLang="ko-KR" sz="2400" dirty="0">
                <a:highlight>
                  <a:srgbClr val="00FF00"/>
                </a:highlight>
              </a:rPr>
              <a:t>?”</a:t>
            </a:r>
          </a:p>
          <a:p>
            <a:r>
              <a:rPr lang="en-US" altLang="ko-KR" sz="2400" dirty="0">
                <a:highlight>
                  <a:srgbClr val="00FF00"/>
                </a:highlight>
              </a:rPr>
              <a:t>A. “</a:t>
            </a:r>
            <a:r>
              <a:rPr lang="ko-KR" altLang="en-US" sz="2400" dirty="0">
                <a:highlight>
                  <a:srgbClr val="00FF00"/>
                </a:highlight>
              </a:rPr>
              <a:t>제 전화번호는 </a:t>
            </a:r>
            <a:r>
              <a:rPr lang="en-US" altLang="ko-KR" sz="2400" dirty="0">
                <a:highlight>
                  <a:srgbClr val="00FF00"/>
                </a:highlight>
              </a:rPr>
              <a:t>123-1234</a:t>
            </a:r>
            <a:r>
              <a:rPr lang="ko-KR" altLang="en-US" sz="2400" dirty="0">
                <a:highlight>
                  <a:srgbClr val="00FF00"/>
                </a:highlight>
              </a:rPr>
              <a:t>입니다</a:t>
            </a:r>
            <a:r>
              <a:rPr lang="en-US" altLang="ko-KR" sz="2400" dirty="0">
                <a:highlight>
                  <a:srgbClr val="00FF00"/>
                </a:highlight>
              </a:rPr>
              <a:t>!”</a:t>
            </a:r>
            <a:endParaRPr lang="ko-KR" alt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56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7430" y="4436089"/>
            <a:ext cx="3205839" cy="2421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163216" y="3321698"/>
            <a:ext cx="9383484" cy="1806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받는 전화기 소켓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50302" y="2332653"/>
            <a:ext cx="9778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전화기를 연결해서 전화를 받을 수 있는 상태가 되어야한다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아래함수는 소켓을 연결요청이 가능한 상태가 되게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listen(int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sockfd</a:t>
            </a:r>
            <a:r>
              <a:rPr lang="en-US" altLang="ko-KR" sz="2400" dirty="0"/>
              <a:t>, int backlog);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</a:t>
            </a:r>
            <a:r>
              <a:rPr lang="en-US" altLang="ko-KR" sz="2000" dirty="0"/>
              <a:t>0,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33C6-B872-4C00-A5E3-640129F86B2A}"/>
              </a:ext>
            </a:extLst>
          </p:cNvPr>
          <p:cNvSpPr txBox="1"/>
          <p:nvPr/>
        </p:nvSpPr>
        <p:spPr>
          <a:xfrm>
            <a:off x="6503437" y="528530"/>
            <a:ext cx="5075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00FF00"/>
                </a:highlight>
              </a:rPr>
              <a:t>Q. “</a:t>
            </a:r>
            <a:r>
              <a:rPr lang="ko-KR" altLang="en-US" sz="2400" dirty="0">
                <a:highlight>
                  <a:srgbClr val="00FF00"/>
                </a:highlight>
              </a:rPr>
              <a:t>전화번호를 받았으니 전화기를 연결만 하면 되나요</a:t>
            </a:r>
            <a:r>
              <a:rPr lang="en-US" altLang="ko-KR" sz="2400" dirty="0">
                <a:highlight>
                  <a:srgbClr val="00FF00"/>
                </a:highlight>
              </a:rPr>
              <a:t>?”</a:t>
            </a:r>
          </a:p>
          <a:p>
            <a:r>
              <a:rPr lang="en-US" altLang="ko-KR" sz="2400" dirty="0">
                <a:highlight>
                  <a:srgbClr val="00FF00"/>
                </a:highlight>
              </a:rPr>
              <a:t>A. “</a:t>
            </a:r>
            <a:r>
              <a:rPr lang="ko-KR" altLang="en-US" sz="2400" dirty="0">
                <a:highlight>
                  <a:srgbClr val="00FF00"/>
                </a:highlight>
              </a:rPr>
              <a:t>네 연결만 하면 걸려오는 전화를 받을 수 있습니다</a:t>
            </a:r>
            <a:r>
              <a:rPr lang="en-US" altLang="ko-KR" sz="2400" dirty="0">
                <a:highlight>
                  <a:srgbClr val="00FF00"/>
                </a:highlight>
              </a:rPr>
              <a:t>.”</a:t>
            </a:r>
            <a:endParaRPr lang="ko-KR" alt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683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7A623D-3362-47C1-91FB-21B3F3C8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7430" y="4436089"/>
            <a:ext cx="3205839" cy="24219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FDCE88-5421-4418-A4E2-0FC1DB173BB2}"/>
              </a:ext>
            </a:extLst>
          </p:cNvPr>
          <p:cNvSpPr/>
          <p:nvPr/>
        </p:nvSpPr>
        <p:spPr>
          <a:xfrm>
            <a:off x="1163216" y="3321698"/>
            <a:ext cx="9383484" cy="1806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76CE45-0ADD-4834-898B-A18261FD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1325563"/>
          </a:xfrm>
        </p:spPr>
        <p:txBody>
          <a:bodyPr/>
          <a:lstStyle/>
          <a:p>
            <a:r>
              <a:rPr lang="ko-KR" altLang="en-US" dirty="0"/>
              <a:t>받는 전화기 소켓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749428-39CC-4476-B778-FDEDBC19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SecurityFACT </a:t>
            </a:r>
            <a:r>
              <a:rPr lang="ko-KR" altLang="en-US"/>
              <a:t>이희광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EA82B-3822-4ED4-94BB-8FCA463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B4E9-2757-469E-8DE3-42D09FE95B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F4CC8-E4AB-44F6-B7FE-E1DBC2E90BE3}"/>
              </a:ext>
            </a:extLst>
          </p:cNvPr>
          <p:cNvSpPr txBox="1"/>
          <p:nvPr/>
        </p:nvSpPr>
        <p:spPr>
          <a:xfrm>
            <a:off x="1250302" y="2332653"/>
            <a:ext cx="9778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수화기를 들었다는 것은 연결요청에 대한 수락을 의미한다</a:t>
            </a:r>
            <a:r>
              <a:rPr lang="en-US" altLang="ko-KR" dirty="0"/>
              <a:t>. </a:t>
            </a:r>
            <a:r>
              <a:rPr lang="ko-KR" altLang="en-US" dirty="0"/>
              <a:t>소켓도 마찬가지다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누군가 연결요청을 해오면 다음 함수를 통해 요청을 수락해보자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socket.h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int accept(int </a:t>
            </a:r>
            <a:r>
              <a:rPr lang="en-US" altLang="ko-KR" sz="2400" dirty="0" err="1"/>
              <a:t>sockfd</a:t>
            </a:r>
            <a:r>
              <a:rPr lang="en-US" altLang="ko-KR" sz="2400" dirty="0"/>
              <a:t>, struct </a:t>
            </a:r>
            <a:r>
              <a:rPr lang="en-US" altLang="ko-KR" sz="2400" dirty="0" err="1"/>
              <a:t>sockaddr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addr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socklen_t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addrlen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r>
              <a:rPr lang="ko-KR" altLang="en-US" sz="2000" dirty="0"/>
              <a:t>→ </a:t>
            </a:r>
            <a:r>
              <a:rPr lang="ko-KR" altLang="en-US" sz="2000" dirty="0" err="1"/>
              <a:t>성공시</a:t>
            </a:r>
            <a:r>
              <a:rPr lang="ko-KR" altLang="en-US" sz="2000" dirty="0"/>
              <a:t>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-1 </a:t>
            </a:r>
            <a:r>
              <a:rPr lang="ko-KR" altLang="en-US" sz="2000" dirty="0"/>
              <a:t>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33C6-B872-4C00-A5E3-640129F86B2A}"/>
              </a:ext>
            </a:extLst>
          </p:cNvPr>
          <p:cNvSpPr txBox="1"/>
          <p:nvPr/>
        </p:nvSpPr>
        <p:spPr>
          <a:xfrm>
            <a:off x="5343179" y="534395"/>
            <a:ext cx="655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00FF00"/>
                </a:highlight>
              </a:rPr>
              <a:t>Q. “</a:t>
            </a:r>
            <a:r>
              <a:rPr lang="ko-KR" altLang="en-US" sz="2400" dirty="0">
                <a:highlight>
                  <a:srgbClr val="00FF00"/>
                </a:highlight>
              </a:rPr>
              <a:t>전화기가 울립니다</a:t>
            </a:r>
            <a:r>
              <a:rPr lang="en-US" altLang="ko-KR" sz="2400" dirty="0">
                <a:highlight>
                  <a:srgbClr val="00FF00"/>
                </a:highlight>
              </a:rPr>
              <a:t>. </a:t>
            </a:r>
            <a:r>
              <a:rPr lang="ko-KR" altLang="en-US" sz="2400" dirty="0">
                <a:highlight>
                  <a:srgbClr val="00FF00"/>
                </a:highlight>
              </a:rPr>
              <a:t>어떻게 해야 하나요</a:t>
            </a:r>
            <a:r>
              <a:rPr lang="en-US" altLang="ko-KR" sz="2400" dirty="0">
                <a:highlight>
                  <a:srgbClr val="00FF00"/>
                </a:highlight>
              </a:rPr>
              <a:t>?”</a:t>
            </a:r>
          </a:p>
          <a:p>
            <a:r>
              <a:rPr lang="en-US" altLang="ko-KR" sz="2400" dirty="0">
                <a:highlight>
                  <a:srgbClr val="00FF00"/>
                </a:highlight>
              </a:rPr>
              <a:t>A. “</a:t>
            </a:r>
            <a:r>
              <a:rPr lang="ko-KR" altLang="en-US" sz="2400" dirty="0">
                <a:highlight>
                  <a:srgbClr val="00FF00"/>
                </a:highlight>
              </a:rPr>
              <a:t>정말로 몰라서 물으세요</a:t>
            </a:r>
            <a:r>
              <a:rPr lang="en-US" altLang="ko-KR" sz="2400" dirty="0">
                <a:highlight>
                  <a:srgbClr val="00FF00"/>
                </a:highlight>
              </a:rPr>
              <a:t>? </a:t>
            </a:r>
            <a:r>
              <a:rPr lang="ko-KR" altLang="en-US" sz="2400" dirty="0">
                <a:highlight>
                  <a:srgbClr val="00FF00"/>
                </a:highlight>
              </a:rPr>
              <a:t>전화를 받으세요</a:t>
            </a:r>
            <a:r>
              <a:rPr lang="en-US" altLang="ko-KR" sz="2400" dirty="0">
                <a:highlight>
                  <a:srgbClr val="00FF00"/>
                </a:highlight>
              </a:rPr>
              <a:t>!”</a:t>
            </a:r>
            <a:endParaRPr lang="ko-KR" alt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198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2078</Words>
  <Application>Microsoft Office PowerPoint</Application>
  <PresentationFormat>와이드스크린</PresentationFormat>
  <Paragraphs>387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테마</vt:lpstr>
      <vt:lpstr>네트워크 프로그래밍 1회차</vt:lpstr>
      <vt:lpstr>네트워크 프로그래밍? 소켓?</vt:lpstr>
      <vt:lpstr>네트워크 프로그래밍? 소켓?</vt:lpstr>
      <vt:lpstr>네트워크 프로그래밍? 소켓?</vt:lpstr>
      <vt:lpstr>전화기로 배우는 TCP 소켓</vt:lpstr>
      <vt:lpstr>받는 전화기 소켓</vt:lpstr>
      <vt:lpstr>받는 전화기 소켓</vt:lpstr>
      <vt:lpstr>받는 전화기 소켓</vt:lpstr>
      <vt:lpstr>받는 전화기 소켓</vt:lpstr>
      <vt:lpstr>전화 받기 정리</vt:lpstr>
      <vt:lpstr>전화 받기 정리</vt:lpstr>
      <vt:lpstr>PowerPoint 프레젠테이션</vt:lpstr>
      <vt:lpstr>PowerPoint 프레젠테이션</vt:lpstr>
      <vt:lpstr>전화걸기</vt:lpstr>
      <vt:lpstr>전화걸기</vt:lpstr>
      <vt:lpstr>전화 걸기 정리</vt:lpstr>
      <vt:lpstr>전화 걸기 정리</vt:lpstr>
      <vt:lpstr>PowerPoint 프레젠테이션</vt:lpstr>
      <vt:lpstr>PowerPoint 프레젠테이션</vt:lpstr>
      <vt:lpstr>실행해보기</vt:lpstr>
      <vt:lpstr>파일 디스크립터</vt:lpstr>
      <vt:lpstr>파일 열기</vt:lpstr>
      <vt:lpstr>파일 닫기</vt:lpstr>
      <vt:lpstr>파일에 데이터 쓰기</vt:lpstr>
      <vt:lpstr>PowerPoint 프레젠테이션</vt:lpstr>
      <vt:lpstr>파일에 데이터 읽기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 1회차</dc:title>
  <dc:creator>이희광</dc:creator>
  <cp:lastModifiedBy>이희광</cp:lastModifiedBy>
  <cp:revision>12</cp:revision>
  <dcterms:created xsi:type="dcterms:W3CDTF">2018-07-23T05:56:00Z</dcterms:created>
  <dcterms:modified xsi:type="dcterms:W3CDTF">2018-07-23T08:36:52Z</dcterms:modified>
</cp:coreProperties>
</file>