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305" r:id="rId4"/>
    <p:sldId id="308" r:id="rId5"/>
    <p:sldId id="309" r:id="rId6"/>
    <p:sldId id="306" r:id="rId7"/>
    <p:sldId id="307" r:id="rId8"/>
    <p:sldId id="303" r:id="rId9"/>
    <p:sldId id="268" r:id="rId10"/>
    <p:sldId id="304" r:id="rId11"/>
    <p:sldId id="296" r:id="rId12"/>
    <p:sldId id="283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2761"/>
  </p:normalViewPr>
  <p:slideViewPr>
    <p:cSldViewPr snapToGrid="0">
      <p:cViewPr varScale="1">
        <p:scale>
          <a:sx n="71" d="100"/>
          <a:sy n="71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7584-8309-4FBF-8BF1-CECA940419B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7E8F4-EE89-49F6-8717-2401423B37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3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E8F4-EE89-49F6-8717-2401423B37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8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529-51EC-48B3-FE1E-B8FCB3B3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4325F-EBD5-09B3-29D7-1224C7756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797B-9536-720D-879B-CB5B4BE9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C383-3E3E-D1D9-3678-9C3D9D0C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AEBB-A45A-DF5A-797D-5FDD295D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5279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2419-03AE-73F3-D3A6-463E62F6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9515-3A35-E168-356D-4F08B0DD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A539-4F1A-46CC-E98F-F37A18B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F5A08-40BE-EE9A-6037-DCE2E706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31BB-76EF-E4BE-97FE-24EA937D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585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E473-1C11-946F-1C36-8C99971EE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FAE1B-24F1-84AC-D6E9-36D012A3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A3B5-6CC5-D230-62B4-BB123DBA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CEE0-36E0-F4A6-7D37-A06C362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B7EA-3144-32BC-1284-31AFDFCE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126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A321-CF72-8CDE-4490-C3A017C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A33B-00AC-EC91-4A18-D9DF8EE9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DA2A-870F-59C6-E89A-4DD1A1EC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F64-9935-9F10-B2F6-FCDDD28E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7720-352F-8BB6-115E-1B5DA295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52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73FB-780C-8F08-8BF1-6F693AB5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ADA0-794A-D92B-0542-7D350C4D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9484-79CC-F179-94FC-4C582F78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1BF9-6AB2-3F04-EF66-9B8DD2EB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12EC-520D-FA21-8970-E8EB8E41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13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52B3-15B8-B99B-C7CC-57633CB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B840-822E-36F3-6829-2F3875D1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A88F3-EAF2-C378-E398-D09E25C6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2E485-EDD9-CADB-6E84-D1ED4A65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7AFEE-001F-C009-7F24-6491D397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801C3-6A9E-99FE-97C8-3BC5A96F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74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708C-A4BC-EEB4-BF68-3C9632A0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4000-88DA-0A7B-58C4-332EA3B2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223B0-4152-3EC7-6A3B-5E1301B1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252A-C8EE-6118-2320-C77495DE9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CE9FA-9733-4F5F-2235-9BFC6FBB4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CBEDC-C12F-614A-6EA1-E4A1434E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0875-7FD1-1477-5DA4-61190D6F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E50F-2A16-BBC8-72D7-1E68F9E7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213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D7F-E29C-56C8-3C31-0D06C15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C56EA-5AFD-6BC5-0E53-CF3B04BC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7A5F2-7BE1-448B-C8C5-C8B2C8AF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F025-11D6-470E-F9A0-D407EEE2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064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EE1FE-5742-6170-2F48-B115679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FA94A-FC58-AC12-844B-D79CEF3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5D3A-8886-9D10-49DF-A225C568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460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6D0E-7378-AB9F-FB24-81E619BB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3C74-264C-B781-08FA-4D801AD2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8F8A0-2A18-D98D-421B-3A935434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BC3E-6B1B-D833-0E65-6537DCB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FE175-B004-A0CF-6459-2DB7BB30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5F79-5716-B85D-90DA-ED44812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4131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6EC-AD13-D00C-3E58-D2F94E02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CA9EC-44AA-5147-9AC0-7F3C9201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8FBA-BD64-D7FF-DEAE-8F1CB92F1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0007-1494-0BBD-3556-8868224B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AC715-C3F7-3498-6886-6933827B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F303-D2FA-0801-27C1-F3F6C140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703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C0EA0-14FB-D322-3340-C74BA62B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4ABF-9D82-6CB0-E1B1-CAAE513F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D988-64A5-605C-1D43-BBA549B1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085A-3C32-254F-8744-3C78F7C80A6D}" type="datetimeFigureOut">
              <a:rPr lang="en-BR" smtClean="0"/>
              <a:t>11/28/2023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4D64-973E-88B1-286B-7D2EEC3F5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1E3C-3A3F-7CD4-E4F1-13DAD9DA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7889-05DE-5948-B96A-1CC7EB1B32EC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8009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F3B803-1F61-D6B6-A014-536ECB56FFA7}"/>
              </a:ext>
            </a:extLst>
          </p:cNvPr>
          <p:cNvSpPr txBox="1"/>
          <p:nvPr/>
        </p:nvSpPr>
        <p:spPr>
          <a:xfrm>
            <a:off x="9607613" y="6488668"/>
            <a:ext cx="82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Dev by: </a:t>
            </a:r>
            <a:r>
              <a:rPr lang="pt-BR" dirty="0" smtClean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Ricardo  Rodrigues</a:t>
            </a:r>
            <a:endParaRPr lang="en-BR" dirty="0">
              <a:latin typeface="Calibri" panose="020F0502020204030204" pitchFamily="34" charset="0"/>
              <a:ea typeface="Apple Symbols" panose="02000000000000000000" pitchFamily="2" charset="-79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2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4200D8C2-DC18-40EE-D394-2F134D24BEFB}"/>
              </a:ext>
            </a:extLst>
          </p:cNvPr>
          <p:cNvSpPr/>
          <p:nvPr/>
        </p:nvSpPr>
        <p:spPr>
          <a:xfrm rot="10800000">
            <a:off x="11099999" y="-1103184"/>
            <a:ext cx="2184002" cy="2206405"/>
          </a:xfrm>
          <a:prstGeom prst="arc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46F09B4-9EE2-EB86-137F-2C5D12D94950}"/>
              </a:ext>
            </a:extLst>
          </p:cNvPr>
          <p:cNvSpPr/>
          <p:nvPr/>
        </p:nvSpPr>
        <p:spPr>
          <a:xfrm>
            <a:off x="-1092001" y="5754797"/>
            <a:ext cx="2184002" cy="2206405"/>
          </a:xfrm>
          <a:prstGeom prst="arc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pic>
        <p:nvPicPr>
          <p:cNvPr id="1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672335"/>
            <a:ext cx="4196060" cy="5647783"/>
          </a:xfrm>
          <a:prstGeom prst="rect">
            <a:avLst/>
          </a:prstGeom>
        </p:spPr>
      </p:pic>
      <p:pic>
        <p:nvPicPr>
          <p:cNvPr id="1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5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pic>
        <p:nvPicPr>
          <p:cNvPr id="3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54" y="487666"/>
            <a:ext cx="4165474" cy="5765216"/>
          </a:xfrm>
          <a:prstGeom prst="rect">
            <a:avLst/>
          </a:prstGeom>
        </p:spPr>
      </p:pic>
      <p:pic>
        <p:nvPicPr>
          <p:cNvPr id="10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5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44051" y="6488667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94" y="363071"/>
            <a:ext cx="4308495" cy="6049154"/>
          </a:xfrm>
          <a:prstGeom prst="rect">
            <a:avLst/>
          </a:prstGeom>
        </p:spPr>
      </p:pic>
      <p:pic>
        <p:nvPicPr>
          <p:cNvPr id="12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5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sp>
        <p:nvSpPr>
          <p:cNvPr id="6" name="CaixaDeTexto 5"/>
          <p:cNvSpPr txBox="1"/>
          <p:nvPr/>
        </p:nvSpPr>
        <p:spPr>
          <a:xfrm>
            <a:off x="591671" y="1937772"/>
            <a:ext cx="6010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principal objetivo desse treinamento é para o desenvolvimento e avaliação dos membros envolvidos no dia a dia da nossa empresa, prezando as seguintes avaliações.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012093" y="1982459"/>
            <a:ext cx="4087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-Performance </a:t>
            </a:r>
          </a:p>
          <a:p>
            <a:endParaRPr lang="pt-BR" sz="2800" dirty="0"/>
          </a:p>
          <a:p>
            <a:r>
              <a:rPr lang="pt-BR" sz="2800" dirty="0"/>
              <a:t>-Comprometimento</a:t>
            </a:r>
          </a:p>
          <a:p>
            <a:r>
              <a:rPr lang="pt-BR" sz="2800" dirty="0"/>
              <a:t> </a:t>
            </a:r>
          </a:p>
          <a:p>
            <a:r>
              <a:rPr lang="pt-BR" sz="2800" dirty="0"/>
              <a:t>-Pontualidade</a:t>
            </a:r>
          </a:p>
          <a:p>
            <a:endParaRPr lang="pt-BR" sz="2800" dirty="0"/>
          </a:p>
          <a:p>
            <a:r>
              <a:rPr lang="pt-BR" sz="2800" dirty="0"/>
              <a:t>-</a:t>
            </a:r>
            <a:r>
              <a:rPr lang="pt-BR" sz="2800" dirty="0" smtClean="0"/>
              <a:t>Organização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-Cultura </a:t>
            </a:r>
            <a:endParaRPr lang="pt-BR" sz="2800" dirty="0"/>
          </a:p>
          <a:p>
            <a:endParaRPr lang="pt-BR" dirty="0"/>
          </a:p>
        </p:txBody>
      </p:sp>
      <p:pic>
        <p:nvPicPr>
          <p:cNvPr id="11" name="Google Shape;8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32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4384653" y="6464713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sp>
        <p:nvSpPr>
          <p:cNvPr id="6" name="CaixaDeTexto 5"/>
          <p:cNvSpPr txBox="1"/>
          <p:nvPr/>
        </p:nvSpPr>
        <p:spPr>
          <a:xfrm>
            <a:off x="3090582" y="462926"/>
            <a:ext cx="601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Valores da Cultura de Performance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9424" y="986146"/>
            <a:ext cx="368976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sz="1400" dirty="0">
                <a:solidFill>
                  <a:srgbClr val="002060"/>
                </a:solidFill>
              </a:rPr>
              <a:t>➞ </a:t>
            </a:r>
            <a:r>
              <a:rPr lang="pt-BR" sz="1400" b="1" dirty="0">
                <a:solidFill>
                  <a:srgbClr val="002060"/>
                </a:solidFill>
              </a:rPr>
              <a:t>Não temos o braço curto</a:t>
            </a:r>
            <a:r>
              <a:rPr lang="pt-BR" sz="1400" dirty="0">
                <a:solidFill>
                  <a:srgbClr val="002060"/>
                </a:solidFill>
              </a:rPr>
              <a:t>: </a:t>
            </a:r>
            <a:br>
              <a:rPr lang="pt-BR" sz="1400" dirty="0">
                <a:solidFill>
                  <a:srgbClr val="002060"/>
                </a:solidFill>
              </a:rPr>
            </a:br>
            <a:r>
              <a:rPr lang="pt-BR" sz="1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Como Vivemos</a:t>
            </a:r>
            <a:r>
              <a:rPr lang="pt-BR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1400" dirty="0">
                <a:solidFill>
                  <a:srgbClr val="002060"/>
                </a:solidFill>
              </a:rPr>
              <a:t>Fazemos o que precisa ser feito. Agimos de acordo com o que é melhor para a empresa, equipe e indivíduo. Assumimos a responsabilidade. </a:t>
            </a:r>
            <a:br>
              <a:rPr lang="pt-BR" sz="1400" dirty="0">
                <a:solidFill>
                  <a:srgbClr val="002060"/>
                </a:solidFill>
              </a:rPr>
            </a:br>
            <a:r>
              <a:rPr lang="pt-BR" sz="1400" b="1" i="1" dirty="0">
                <a:solidFill>
                  <a:srgbClr val="FF0000"/>
                </a:solidFill>
              </a:rPr>
              <a:t>Como não vivemos</a:t>
            </a:r>
            <a:r>
              <a:rPr lang="pt-BR" sz="1400" i="1" dirty="0">
                <a:solidFill>
                  <a:srgbClr val="FF0000"/>
                </a:solidFill>
              </a:rPr>
              <a:t>: </a:t>
            </a:r>
            <a:r>
              <a:rPr lang="pt-BR" sz="1400" dirty="0">
                <a:solidFill>
                  <a:srgbClr val="002060"/>
                </a:solidFill>
              </a:rPr>
              <a:t>Culpando fatores externos pelos nossos fracassos. Se limitando apenas por aquilo que é responsável</a:t>
            </a:r>
            <a:r>
              <a:rPr lang="pt-BR" sz="1400" dirty="0" smtClean="0">
                <a:solidFill>
                  <a:srgbClr val="002060"/>
                </a:solidFill>
              </a:rPr>
              <a:t>.</a:t>
            </a:r>
            <a:br>
              <a:rPr lang="pt-BR" sz="1400" dirty="0" smtClean="0">
                <a:solidFill>
                  <a:srgbClr val="002060"/>
                </a:solidFill>
              </a:rPr>
            </a:br>
            <a:endParaRPr lang="pt-BR" sz="1400" dirty="0">
              <a:solidFill>
                <a:srgbClr val="002060"/>
              </a:solidFill>
            </a:endParaRPr>
          </a:p>
          <a:p>
            <a:pPr fontAlgn="ctr"/>
            <a:r>
              <a:rPr lang="pt-BR" sz="1400" dirty="0">
                <a:solidFill>
                  <a:srgbClr val="002060"/>
                </a:solidFill>
              </a:rPr>
              <a:t>➞ </a:t>
            </a:r>
            <a:r>
              <a:rPr lang="pt-BR" sz="1400" b="1" dirty="0">
                <a:solidFill>
                  <a:srgbClr val="002060"/>
                </a:solidFill>
              </a:rPr>
              <a:t>Temos os mais altos padrões: </a:t>
            </a:r>
            <a:br>
              <a:rPr lang="pt-BR" sz="1400" b="1" dirty="0">
                <a:solidFill>
                  <a:srgbClr val="002060"/>
                </a:solidFill>
              </a:rPr>
            </a:br>
            <a:r>
              <a:rPr lang="pt-BR" sz="1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Como Vivemos</a:t>
            </a:r>
            <a:r>
              <a:rPr lang="pt-BR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1400" dirty="0">
                <a:solidFill>
                  <a:srgbClr val="002060"/>
                </a:solidFill>
              </a:rPr>
              <a:t>Estamos sempre na zona de crescimento e não na zona de conforto. Sempre faremos melhor do que fizemos antes. </a:t>
            </a:r>
            <a:r>
              <a:rPr lang="pt-BR" sz="1400" dirty="0" smtClean="0">
                <a:solidFill>
                  <a:srgbClr val="002060"/>
                </a:solidFill>
              </a:rPr>
              <a:t>(Aprimoram.)</a:t>
            </a:r>
            <a:r>
              <a:rPr lang="pt-BR" sz="1400" dirty="0">
                <a:solidFill>
                  <a:srgbClr val="002060"/>
                </a:solidFill>
              </a:rPr>
              <a:t/>
            </a:r>
            <a:br>
              <a:rPr lang="pt-BR" sz="1400" dirty="0">
                <a:solidFill>
                  <a:srgbClr val="002060"/>
                </a:solidFill>
              </a:rPr>
            </a:br>
            <a:r>
              <a:rPr lang="pt-BR" sz="1400" b="1" i="1" dirty="0">
                <a:solidFill>
                  <a:srgbClr val="FF0000"/>
                </a:solidFill>
              </a:rPr>
              <a:t>Como não vivemos</a:t>
            </a:r>
            <a:r>
              <a:rPr lang="pt-BR" sz="1400" i="1" dirty="0">
                <a:solidFill>
                  <a:srgbClr val="002060"/>
                </a:solidFill>
              </a:rPr>
              <a:t>: </a:t>
            </a:r>
            <a:r>
              <a:rPr lang="pt-BR" sz="1400" dirty="0">
                <a:solidFill>
                  <a:srgbClr val="002060"/>
                </a:solidFill>
              </a:rPr>
              <a:t>Tolerando a mediocridade. Deixando de proporcionar momentos “</a:t>
            </a:r>
            <a:r>
              <a:rPr lang="pt-BR" sz="1400" dirty="0" err="1">
                <a:solidFill>
                  <a:srgbClr val="002060"/>
                </a:solidFill>
              </a:rPr>
              <a:t>wow</a:t>
            </a:r>
            <a:r>
              <a:rPr lang="pt-BR" sz="1400" dirty="0">
                <a:solidFill>
                  <a:srgbClr val="002060"/>
                </a:solidFill>
              </a:rPr>
              <a:t>” e não indo além das expectativas. (</a:t>
            </a:r>
            <a:r>
              <a:rPr lang="pt-BR" sz="1400" dirty="0" smtClean="0">
                <a:solidFill>
                  <a:srgbClr val="002060"/>
                </a:solidFill>
              </a:rPr>
              <a:t>Aprimoramento ,inovação e compartilhar sonhos).</a:t>
            </a:r>
            <a:br>
              <a:rPr lang="pt-BR" sz="1400" dirty="0" smtClean="0">
                <a:solidFill>
                  <a:srgbClr val="002060"/>
                </a:solidFill>
              </a:rPr>
            </a:br>
            <a:r>
              <a:rPr lang="pt-BR" sz="1400" dirty="0" smtClean="0">
                <a:solidFill>
                  <a:srgbClr val="002060"/>
                </a:solidFill>
              </a:rPr>
              <a:t/>
            </a:r>
            <a:br>
              <a:rPr lang="pt-BR" sz="1400" dirty="0" smtClean="0">
                <a:solidFill>
                  <a:srgbClr val="002060"/>
                </a:solidFill>
              </a:rPr>
            </a:b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➞ Somos uma tropa de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elite</a:t>
            </a:r>
            <a:b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Como Vivemos</a:t>
            </a:r>
            <a:r>
              <a:rPr lang="pt-BR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Estudamos e aprendemos aquilo que for necessário. Treinamos juntos, jogamos juntos, ganhamos juntos. Os melhores devem ser protagonistas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b="1" i="1" dirty="0">
                <a:solidFill>
                  <a:srgbClr val="FF0000"/>
                </a:solidFill>
              </a:rPr>
              <a:t>Como não vivemos</a:t>
            </a:r>
            <a:r>
              <a:rPr lang="pt-BR" sz="1400" i="1" dirty="0">
                <a:solidFill>
                  <a:srgbClr val="FF0000"/>
                </a:solidFill>
              </a:rPr>
              <a:t>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Achando que sabemos tudo e não queremos aprender. Com improdutividade e preguiça.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6514" y="999520"/>
            <a:ext cx="40879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sz="1400" dirty="0" smtClean="0"/>
              <a:t>-</a:t>
            </a:r>
            <a:r>
              <a:rPr lang="pt-BR" sz="1400" b="1" dirty="0">
                <a:solidFill>
                  <a:srgbClr val="0F1A45"/>
                </a:solidFill>
                <a:latin typeface="Montserrat"/>
              </a:rPr>
              <a:t>➞ Jogamos o Jogo Abertamente</a:t>
            </a:r>
            <a:br>
              <a:rPr lang="pt-BR" sz="1400" b="1" dirty="0">
                <a:solidFill>
                  <a:srgbClr val="0F1A45"/>
                </a:solidFill>
                <a:latin typeface="Montserrat"/>
              </a:rPr>
            </a:br>
            <a:r>
              <a:rPr lang="pt-BR" sz="1400" b="1" i="1" dirty="0">
                <a:solidFill>
                  <a:srgbClr val="476382"/>
                </a:solidFill>
                <a:latin typeface="Montserrat"/>
              </a:rPr>
              <a:t>Como Vivemos</a:t>
            </a:r>
            <a:r>
              <a:rPr lang="pt-BR" sz="1400" i="1" dirty="0">
                <a:solidFill>
                  <a:srgbClr val="0F1A45"/>
                </a:solidFill>
                <a:latin typeface="Montserrat"/>
              </a:rPr>
              <a:t>: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> Falamos o que precisa ser dito. Sem faltar com respeito. Ouvimos e somos receptivos às opiniões diversas. </a:t>
            </a:r>
            <a:r>
              <a:rPr lang="pt-BR" sz="1400" dirty="0" smtClean="0">
                <a:solidFill>
                  <a:srgbClr val="0F1A45"/>
                </a:solidFill>
                <a:latin typeface="Montserrat"/>
              </a:rPr>
              <a:t>(Engajamento ,Feedbacks )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/>
            </a:r>
            <a:br>
              <a:rPr lang="pt-BR" sz="1400" dirty="0">
                <a:solidFill>
                  <a:srgbClr val="0F1A45"/>
                </a:solidFill>
                <a:latin typeface="Montserrat"/>
              </a:rPr>
            </a:br>
            <a:r>
              <a:rPr lang="pt-BR" sz="1400" b="1" i="1" dirty="0">
                <a:solidFill>
                  <a:srgbClr val="FF0000"/>
                </a:solidFill>
                <a:latin typeface="Montserrat"/>
              </a:rPr>
              <a:t>Como não vivemos</a:t>
            </a:r>
            <a:r>
              <a:rPr lang="pt-BR" sz="1400" i="1" dirty="0">
                <a:solidFill>
                  <a:srgbClr val="0F1A45"/>
                </a:solidFill>
                <a:latin typeface="Montserrat"/>
              </a:rPr>
              <a:t>: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> Deixando de falar algo por medo. Sendo reativo ao receber feedbacks.</a:t>
            </a:r>
          </a:p>
          <a:p>
            <a:endParaRPr lang="pt-BR" sz="1400" dirty="0"/>
          </a:p>
          <a:p>
            <a:pPr fontAlgn="ctr"/>
            <a:r>
              <a:rPr lang="pt-BR" sz="1400" b="1" dirty="0">
                <a:solidFill>
                  <a:srgbClr val="0F1A45"/>
                </a:solidFill>
                <a:latin typeface="Montserrat"/>
              </a:rPr>
              <a:t>➞ Focamos no Resultado</a:t>
            </a:r>
            <a:br>
              <a:rPr lang="pt-BR" sz="1400" b="1" dirty="0">
                <a:solidFill>
                  <a:srgbClr val="0F1A45"/>
                </a:solidFill>
                <a:latin typeface="Montserrat"/>
              </a:rPr>
            </a:br>
            <a:r>
              <a:rPr lang="pt-BR" sz="1400" b="1" i="1" dirty="0">
                <a:solidFill>
                  <a:srgbClr val="476382"/>
                </a:solidFill>
                <a:latin typeface="Montserrat"/>
              </a:rPr>
              <a:t>Como Vivemos</a:t>
            </a:r>
            <a:r>
              <a:rPr lang="pt-BR" sz="1400" i="1" dirty="0">
                <a:solidFill>
                  <a:srgbClr val="0F1A45"/>
                </a:solidFill>
                <a:latin typeface="Montserrat"/>
              </a:rPr>
              <a:t>: 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>Sabemos a situação dos principais indicadores da empresa. O tempo todo. </a:t>
            </a:r>
            <a:br>
              <a:rPr lang="pt-BR" sz="1400" dirty="0">
                <a:solidFill>
                  <a:srgbClr val="0F1A45"/>
                </a:solidFill>
                <a:latin typeface="Montserrat"/>
              </a:rPr>
            </a:br>
            <a:r>
              <a:rPr lang="pt-BR" sz="1400" b="1" i="1" dirty="0">
                <a:solidFill>
                  <a:srgbClr val="FF0000"/>
                </a:solidFill>
                <a:latin typeface="Montserrat"/>
              </a:rPr>
              <a:t>Como não vivemos</a:t>
            </a:r>
            <a:r>
              <a:rPr lang="pt-BR" sz="1400" i="1" dirty="0">
                <a:solidFill>
                  <a:srgbClr val="0F1A45"/>
                </a:solidFill>
                <a:latin typeface="Montserrat"/>
              </a:rPr>
              <a:t>: 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>Dizendo que não conseguimos. Direcionando energia para entregas que não nos levem ao nosso objetivo.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pPr fontAlgn="ctr"/>
            <a:r>
              <a:rPr lang="pt-BR" sz="1400" b="1" dirty="0">
                <a:solidFill>
                  <a:srgbClr val="0F1A45"/>
                </a:solidFill>
                <a:latin typeface="Montserrat"/>
              </a:rPr>
              <a:t>➞ </a:t>
            </a:r>
            <a:r>
              <a:rPr lang="pt-BR" sz="1400" b="1" dirty="0" smtClean="0">
                <a:solidFill>
                  <a:srgbClr val="0F1A45"/>
                </a:solidFill>
                <a:latin typeface="Montserrat"/>
              </a:rPr>
              <a:t>Alegria </a:t>
            </a:r>
            <a:r>
              <a:rPr lang="pt-BR" sz="1400" b="1" dirty="0">
                <a:solidFill>
                  <a:srgbClr val="0F1A45"/>
                </a:solidFill>
                <a:latin typeface="Montserrat"/>
              </a:rPr>
              <a:t>pela jornada</a:t>
            </a:r>
            <a:br>
              <a:rPr lang="pt-BR" sz="1400" b="1" dirty="0">
                <a:solidFill>
                  <a:srgbClr val="0F1A45"/>
                </a:solidFill>
                <a:latin typeface="Montserrat"/>
              </a:rPr>
            </a:br>
            <a:r>
              <a:rPr lang="pt-BR" sz="1400" b="1" i="1" dirty="0">
                <a:solidFill>
                  <a:srgbClr val="476382"/>
                </a:solidFill>
                <a:latin typeface="Montserrat"/>
              </a:rPr>
              <a:t>Como Vivemos</a:t>
            </a:r>
            <a:r>
              <a:rPr lang="pt-BR" sz="1400" i="1" dirty="0">
                <a:solidFill>
                  <a:srgbClr val="0F1A45"/>
                </a:solidFill>
                <a:latin typeface="Montserrat"/>
              </a:rPr>
              <a:t>: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> Acreditamos que pessoas mais felizes produzem mais e melhor. Sabemos que: “O sucesso é uma coisa diária, não uma coisa do destino… o sucesso é uma </a:t>
            </a:r>
            <a:r>
              <a:rPr lang="pt-BR" sz="1400" b="1" dirty="0">
                <a:solidFill>
                  <a:srgbClr val="0F1A45"/>
                </a:solidFill>
                <a:latin typeface="Montserrat"/>
              </a:rPr>
              <a:t>viagem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>, não um destino” - John C. Maxwell. </a:t>
            </a:r>
            <a:br>
              <a:rPr lang="pt-BR" sz="1400" dirty="0">
                <a:solidFill>
                  <a:srgbClr val="0F1A45"/>
                </a:solidFill>
                <a:latin typeface="Montserrat"/>
              </a:rPr>
            </a:br>
            <a:r>
              <a:rPr lang="pt-BR" sz="1400" b="1" i="1" dirty="0">
                <a:solidFill>
                  <a:srgbClr val="FF0000"/>
                </a:solidFill>
                <a:latin typeface="Montserrat"/>
              </a:rPr>
              <a:t>Como não vivemos</a:t>
            </a:r>
            <a:r>
              <a:rPr lang="pt-BR" sz="1400" i="1" dirty="0">
                <a:solidFill>
                  <a:srgbClr val="0F1A45"/>
                </a:solidFill>
                <a:latin typeface="Montserrat"/>
              </a:rPr>
              <a:t>: </a:t>
            </a:r>
            <a:r>
              <a:rPr lang="pt-BR" sz="1400" dirty="0">
                <a:solidFill>
                  <a:srgbClr val="0F1A45"/>
                </a:solidFill>
                <a:latin typeface="Montserrat"/>
              </a:rPr>
              <a:t>Aceitando pessoas desconectadas com nosso propósito e nossos valores. 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13" name="Google Shape;8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49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8" y="459921"/>
            <a:ext cx="7974166" cy="5980625"/>
          </a:xfrm>
          <a:prstGeom prst="rect">
            <a:avLst/>
          </a:prstGeom>
        </p:spPr>
      </p:pic>
      <p:pic>
        <p:nvPicPr>
          <p:cNvPr id="13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</p:spTree>
    <p:extLst>
      <p:ext uri="{BB962C8B-B14F-4D97-AF65-F5344CB8AC3E}">
        <p14:creationId xmlns:p14="http://schemas.microsoft.com/office/powerpoint/2010/main" val="11531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pic>
        <p:nvPicPr>
          <p:cNvPr id="6" name="Google Shape;8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18" y="442641"/>
            <a:ext cx="7959445" cy="59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" y="1797187"/>
            <a:ext cx="11970204" cy="3332880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4200D8C2-DC18-40EE-D394-2F134D24BEFB}"/>
              </a:ext>
            </a:extLst>
          </p:cNvPr>
          <p:cNvSpPr/>
          <p:nvPr/>
        </p:nvSpPr>
        <p:spPr>
          <a:xfrm rot="10800000">
            <a:off x="11099999" y="-1103184"/>
            <a:ext cx="2184002" cy="2206405"/>
          </a:xfrm>
          <a:prstGeom prst="arc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46F09B4-9EE2-EB86-137F-2C5D12D94950}"/>
              </a:ext>
            </a:extLst>
          </p:cNvPr>
          <p:cNvSpPr/>
          <p:nvPr/>
        </p:nvSpPr>
        <p:spPr>
          <a:xfrm>
            <a:off x="-1092001" y="5754797"/>
            <a:ext cx="2184002" cy="2206405"/>
          </a:xfrm>
          <a:prstGeom prst="arc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44051" y="6488667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sp>
        <p:nvSpPr>
          <p:cNvPr id="6" name="CaixaDeTexto 5"/>
          <p:cNvSpPr txBox="1"/>
          <p:nvPr/>
        </p:nvSpPr>
        <p:spPr>
          <a:xfrm>
            <a:off x="3434570" y="765957"/>
            <a:ext cx="601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KPIs (em inglês Key Performance Indicators) são os </a:t>
            </a:r>
            <a:r>
              <a:rPr lang="pt-BR" b="1" dirty="0"/>
              <a:t>Indicadores-Chave de Desempenho</a:t>
            </a:r>
            <a:endParaRPr lang="pt-BR" sz="2800" b="1" dirty="0"/>
          </a:p>
        </p:txBody>
      </p:sp>
      <p:pic>
        <p:nvPicPr>
          <p:cNvPr id="10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" y="503845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75899"/>
            <a:ext cx="11898630" cy="419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44051" y="6488667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5D85E8-D19D-7C82-960C-2A26962B8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pic>
        <p:nvPicPr>
          <p:cNvPr id="10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259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EA2CA42-E7B3-B232-9B65-464F304490E1}"/>
              </a:ext>
            </a:extLst>
          </p:cNvPr>
          <p:cNvSpPr txBox="1"/>
          <p:nvPr/>
        </p:nvSpPr>
        <p:spPr>
          <a:xfrm>
            <a:off x="9544051" y="6488667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5" name="Espaço Reservado para Conteúdo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87" y="445775"/>
            <a:ext cx="4599441" cy="5966450"/>
          </a:xfrm>
          <a:prstGeom prst="rect">
            <a:avLst/>
          </a:prstGeom>
        </p:spPr>
      </p:pic>
      <p:pic>
        <p:nvPicPr>
          <p:cNvPr id="10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5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>
            <a:extLst>
              <a:ext uri="{FF2B5EF4-FFF2-40B4-BE49-F238E27FC236}">
                <a16:creationId xmlns:a16="http://schemas.microsoft.com/office/drawing/2014/main" id="{9FBF6F79-4ECE-B1E7-81A7-77EA4FBF4A82}"/>
              </a:ext>
            </a:extLst>
          </p:cNvPr>
          <p:cNvSpPr/>
          <p:nvPr/>
        </p:nvSpPr>
        <p:spPr>
          <a:xfrm>
            <a:off x="-1964928" y="5006897"/>
            <a:ext cx="3929855" cy="3702205"/>
          </a:xfrm>
          <a:prstGeom prst="arc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200D8C2-DC18-40EE-D394-2F134D24BEFB}"/>
              </a:ext>
            </a:extLst>
          </p:cNvPr>
          <p:cNvSpPr/>
          <p:nvPr/>
        </p:nvSpPr>
        <p:spPr>
          <a:xfrm rot="10800000">
            <a:off x="10227072" y="-1851103"/>
            <a:ext cx="3929855" cy="3702205"/>
          </a:xfrm>
          <a:prstGeom prst="arc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A2CA42-E7B3-B232-9B65-464F304490E1}"/>
              </a:ext>
            </a:extLst>
          </p:cNvPr>
          <p:cNvSpPr txBox="1"/>
          <p:nvPr/>
        </p:nvSpPr>
        <p:spPr>
          <a:xfrm>
            <a:off x="9544051" y="6488667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6" y="537882"/>
            <a:ext cx="4254719" cy="5849471"/>
          </a:xfrm>
          <a:prstGeom prst="rect">
            <a:avLst/>
          </a:prstGeom>
        </p:spPr>
      </p:pic>
      <p:pic>
        <p:nvPicPr>
          <p:cNvPr id="11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2225"/>
            <a:ext cx="12192000" cy="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E3161598-C648-6E17-A8F7-63A35447194A}"/>
              </a:ext>
            </a:extLst>
          </p:cNvPr>
          <p:cNvSpPr txBox="1"/>
          <p:nvPr/>
        </p:nvSpPr>
        <p:spPr>
          <a:xfrm>
            <a:off x="9515583" y="648866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MATERIAL CONFIDENCIAL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75"/>
            <a:ext cx="2085224" cy="5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10713</TotalTime>
  <Words>103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Apple Symbols</vt:lpstr>
      <vt:lpstr>Arial</vt:lpstr>
      <vt:lpstr>Calibri</vt:lpstr>
      <vt:lpstr>Calibri Light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Pedri</dc:creator>
  <cp:lastModifiedBy>106-PC</cp:lastModifiedBy>
  <cp:revision>236</cp:revision>
  <dcterms:created xsi:type="dcterms:W3CDTF">2023-08-10T11:47:16Z</dcterms:created>
  <dcterms:modified xsi:type="dcterms:W3CDTF">2023-11-28T16:27:08Z</dcterms:modified>
</cp:coreProperties>
</file>