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7_138E21E.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sldIdLst>
    <p:sldId id="256" r:id="rId2"/>
    <p:sldId id="262" r:id="rId3"/>
    <p:sldId id="263" r:id="rId4"/>
    <p:sldId id="264" r:id="rId5"/>
    <p:sldId id="265" r:id="rId6"/>
    <p:sldId id="259" r:id="rId7"/>
    <p:sldId id="266" r:id="rId8"/>
    <p:sldId id="267"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4022FE-D38B-ADF0-CDEE-88100A3BC8E9}" name="Thuận Minh" initials="TM" userId="16a8190bedcb7d8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7_138E21E.xml><?xml version="1.0" encoding="utf-8"?>
<p188:cmLst xmlns:a="http://schemas.openxmlformats.org/drawingml/2006/main" xmlns:r="http://schemas.openxmlformats.org/officeDocument/2006/relationships" xmlns:p188="http://schemas.microsoft.com/office/powerpoint/2018/8/main">
  <p188:cm id="{8A022560-B650-42E3-AAB7-E62C4B62B9B7}" authorId="{584022FE-D38B-ADF0-CDEE-88100A3BC8E9}" created="2024-08-12T12:58:04.670">
    <ac:deMkLst xmlns:ac="http://schemas.microsoft.com/office/drawing/2013/main/command">
      <pc:docMk xmlns:pc="http://schemas.microsoft.com/office/powerpoint/2013/main/command"/>
      <pc:sldMk xmlns:pc="http://schemas.microsoft.com/office/powerpoint/2013/main/command" cId="20505118" sldId="263"/>
      <ac:picMk id="6" creationId="{A15762AE-50E3-F53F-4D83-C2BC2B06849E}"/>
    </ac:deMkLst>
    <p188:txBody>
      <a:bodyPr/>
      <a:lstStyle/>
      <a:p>
        <a:r>
          <a:rPr lang="en-US"/>
          <a:t>Ảnh hưởng của Covid 19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17AD5-5DCC-47FF-88D1-E7C29C1C45E2}"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47D1F-D1EA-4A4A-A911-E0F2B548E6B3}" type="slidenum">
              <a:rPr lang="en-US" smtClean="0"/>
              <a:t>‹#›</a:t>
            </a:fld>
            <a:endParaRPr lang="en-US"/>
          </a:p>
        </p:txBody>
      </p:sp>
    </p:spTree>
    <p:extLst>
      <p:ext uri="{BB962C8B-B14F-4D97-AF65-F5344CB8AC3E}">
        <p14:creationId xmlns:p14="http://schemas.microsoft.com/office/powerpoint/2010/main" val="360556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Do ảnh hưởng của covid 19 nên các kênh siêu thị (MT) bị ảnh hưởng doanh số nặng nề, kênh bán hàng GT cũng bị ảnh hưởng nhưng không đáng kể</a:t>
            </a:r>
          </a:p>
          <a:p>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3</a:t>
            </a:fld>
            <a:endParaRPr lang="en-US"/>
          </a:p>
        </p:txBody>
      </p:sp>
    </p:spTree>
    <p:extLst>
      <p:ext uri="{BB962C8B-B14F-4D97-AF65-F5344CB8AC3E}">
        <p14:creationId xmlns:p14="http://schemas.microsoft.com/office/powerpoint/2010/main" val="2661697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Không như khu vực miền bắc, miền trung tập trung chủ yếu vào mặt hàng váng sữa và sữa uống.</a:t>
            </a: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13</a:t>
            </a:fld>
            <a:endParaRPr lang="en-US"/>
          </a:p>
        </p:txBody>
      </p:sp>
    </p:spTree>
    <p:extLst>
      <p:ext uri="{BB962C8B-B14F-4D97-AF65-F5344CB8AC3E}">
        <p14:creationId xmlns:p14="http://schemas.microsoft.com/office/powerpoint/2010/main" val="2264935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Do chủ yếu chỉ có kênh GT phân phối mặt hàng PHÔ MAI ĂN LIỀN tại khu vực miền Nam và Miền Trung nên mặt hàng này chiếm tỷ lệ nhỏ trong doanh số bán hàng </a:t>
            </a:r>
            <a:br>
              <a:rPr lang="vi-VN" dirty="0"/>
            </a:b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14</a:t>
            </a:fld>
            <a:endParaRPr lang="en-US"/>
          </a:p>
        </p:txBody>
      </p:sp>
    </p:spTree>
    <p:extLst>
      <p:ext uri="{BB962C8B-B14F-4D97-AF65-F5344CB8AC3E}">
        <p14:creationId xmlns:p14="http://schemas.microsoft.com/office/powerpoint/2010/main" val="540086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Nếu em chọn, em sẽ chọn 3 tỉnh thôi</a:t>
            </a:r>
          </a:p>
          <a:p>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18</a:t>
            </a:fld>
            <a:endParaRPr lang="en-US"/>
          </a:p>
        </p:txBody>
      </p:sp>
    </p:spTree>
    <p:extLst>
      <p:ext uri="{BB962C8B-B14F-4D97-AF65-F5344CB8AC3E}">
        <p14:creationId xmlns:p14="http://schemas.microsoft.com/office/powerpoint/2010/main" val="249918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tăng trưởng giảm trầm trọng do ảnh hưởng của dịch covid 19</a:t>
            </a: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4</a:t>
            </a:fld>
            <a:endParaRPr lang="en-US"/>
          </a:p>
        </p:txBody>
      </p:sp>
    </p:spTree>
    <p:extLst>
      <p:ext uri="{BB962C8B-B14F-4D97-AF65-F5344CB8AC3E}">
        <p14:creationId xmlns:p14="http://schemas.microsoft.com/office/powerpoint/2010/main" val="325389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Năm 2020, Kênh MT chiếm toàn bộ thị phần bán hàng,</a:t>
            </a:r>
          </a:p>
          <a:p>
            <a:r>
              <a:rPr lang="vi-VN" dirty="0"/>
              <a:t> kênh GT thì tập trung phân phối ở khu vực miền nam và miền trung là chủ yếu, </a:t>
            </a:r>
          </a:p>
          <a:p>
            <a:r>
              <a:rPr lang="vi-VN" dirty="0"/>
              <a:t>kênh MT cũng góp gần 1 nửa thị phần bán hàng ở khu vực miền nam, chỉ riêng mặt hàng PHÔ MAI ĂN LIỀN ở miền nam và miền trung được kênh GT độc quyền.</a:t>
            </a:r>
          </a:p>
          <a:p>
            <a:endParaRPr lang="vi-VN" dirty="0"/>
          </a:p>
          <a:p>
            <a:endParaRPr lang="vi-VN" dirty="0"/>
          </a:p>
          <a:p>
            <a:r>
              <a:rPr lang="vi-VN" dirty="0"/>
              <a:t>Năm 2021, kênh GT có đẩy các mặt hàng sản phẩm ra thị trường miền bắc nhưng kênh MT vẫn chiếm đa số, Kênh GT gần như độc quyền phân phối tại miền trung sau 2 năm.</a:t>
            </a:r>
          </a:p>
          <a:p>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6</a:t>
            </a:fld>
            <a:endParaRPr lang="en-US"/>
          </a:p>
        </p:txBody>
      </p:sp>
    </p:spTree>
    <p:extLst>
      <p:ext uri="{BB962C8B-B14F-4D97-AF65-F5344CB8AC3E}">
        <p14:creationId xmlns:p14="http://schemas.microsoft.com/office/powerpoint/2010/main" val="229298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Biểu đồ cho thấy, năm 2020, doanh kênh MT chiếm 56% so với doanh thu của kênh bán hàng GT, chỉ 44%</a:t>
            </a:r>
            <a:br>
              <a:rPr lang="vi-VN" dirty="0"/>
            </a:br>
            <a:br>
              <a:rPr lang="vi-VN" dirty="0"/>
            </a:br>
            <a:r>
              <a:rPr lang="vi-VN" dirty="0"/>
              <a:t>Năm 2021, doanh số kênh GT gần như ngang ngửa với doanh thu đến từ kênh MT</a:t>
            </a:r>
            <a:br>
              <a:rPr lang="vi-VN" dirty="0"/>
            </a:br>
            <a:br>
              <a:rPr lang="vi-VN" dirty="0"/>
            </a:br>
            <a:r>
              <a:rPr lang="vi-VN" dirty="0"/>
              <a:t>Nhìn chung, kênh MT vẫn chiếm % tổng doanh thu cao hơn so với kênh GT</a:t>
            </a:r>
          </a:p>
          <a:p>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7</a:t>
            </a:fld>
            <a:endParaRPr lang="en-US"/>
          </a:p>
        </p:txBody>
      </p:sp>
    </p:spTree>
    <p:extLst>
      <p:ext uri="{BB962C8B-B14F-4D97-AF65-F5344CB8AC3E}">
        <p14:creationId xmlns:p14="http://schemas.microsoft.com/office/powerpoint/2010/main" val="2806167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Biểu đồ cho thấy 3 khu vực Bắc, Trung, Nam có thị phần gần bằng nhau, 2021, Miền Bắc tăng lên về % doanh thu do kênh GT mới bắt đầu bán các mặt hàng sản phẩm của mình tại đây</a:t>
            </a:r>
          </a:p>
          <a:p>
            <a:endParaRPr lang="vi-VN" dirty="0"/>
          </a:p>
          <a:p>
            <a:r>
              <a:rPr lang="vi-VN" dirty="0"/>
              <a:t>Kênh GT bắt đầu phân phối sản phẩm ra thị trường miền bắc vào năm 2021</a:t>
            </a:r>
            <a:br>
              <a:rPr lang="vi-VN" dirty="0"/>
            </a:br>
            <a:br>
              <a:rPr lang="vi-VN" dirty="0"/>
            </a:br>
            <a:br>
              <a:rPr lang="vi-VN" dirty="0"/>
            </a:b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8</a:t>
            </a:fld>
            <a:endParaRPr lang="en-US"/>
          </a:p>
        </p:txBody>
      </p:sp>
    </p:spTree>
    <p:extLst>
      <p:ext uri="{BB962C8B-B14F-4D97-AF65-F5344CB8AC3E}">
        <p14:creationId xmlns:p14="http://schemas.microsoft.com/office/powerpoint/2010/main" val="2183179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Nhìn sâu hơn thì ta có thể thấy, toàn bộ doanh thu kênh GT ở năm 2021 đến từ Lạng Sơn. </a:t>
            </a:r>
            <a:br>
              <a:rPr lang="vi-VN" dirty="0"/>
            </a:br>
            <a:br>
              <a:rPr lang="vi-VN" dirty="0"/>
            </a:br>
            <a:r>
              <a:rPr lang="vi-VN" dirty="0"/>
              <a:t>Lạng Sơn góp phần không nhỏ vào tổng doanh thu của khu vực miền bắc năm 2021 so với năm 2020 khi mà Hải Phòng đứng top 2 doanh số bán hàng ở năm 2020, đến năm 2021, Lạng Sơn có tốc độ tăng trưởng vượt bậc và lọt vào top 2, đẩy Hải Phòng xuống top 3</a:t>
            </a:r>
            <a:br>
              <a:rPr lang="vi-VN" dirty="0"/>
            </a:br>
            <a:br>
              <a:rPr lang="vi-VN" dirty="0"/>
            </a:br>
            <a:r>
              <a:rPr lang="vi-VN" dirty="0"/>
              <a:t>Hà Nội dẫn đầu doanh thu trong 2 năm</a:t>
            </a:r>
          </a:p>
          <a:p>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9</a:t>
            </a:fld>
            <a:endParaRPr lang="en-US"/>
          </a:p>
        </p:txBody>
      </p:sp>
    </p:spTree>
    <p:extLst>
      <p:ext uri="{BB962C8B-B14F-4D97-AF65-F5344CB8AC3E}">
        <p14:creationId xmlns:p14="http://schemas.microsoft.com/office/powerpoint/2010/main" val="196725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Ở miền trung, Đà Nẵng vẫn chiếm đa số về doanh số bán hàng trong khu vực cả 2 năm.</a:t>
            </a:r>
            <a:br>
              <a:rPr lang="vi-VN" dirty="0"/>
            </a:br>
            <a:br>
              <a:rPr lang="vi-VN" dirty="0"/>
            </a:br>
            <a:r>
              <a:rPr lang="vi-VN" dirty="0"/>
              <a:t>Doanh số kênh MT khá đều nhau ở các tỉnh năm 2020, năm 2021 mở rộng thị trường sang các tỉnh lân cận như Ninh Thuận (5%) và Khánh Hòa (4.5%)</a:t>
            </a: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10</a:t>
            </a:fld>
            <a:endParaRPr lang="en-US"/>
          </a:p>
        </p:txBody>
      </p:sp>
    </p:spTree>
    <p:extLst>
      <p:ext uri="{BB962C8B-B14F-4D97-AF65-F5344CB8AC3E}">
        <p14:creationId xmlns:p14="http://schemas.microsoft.com/office/powerpoint/2010/main" val="130140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Khu vực miền nam không có gì thay đổi nhiều cho thấy đây là khu vực có lượng khách hàng tiêu thụ ổn định</a:t>
            </a: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11</a:t>
            </a:fld>
            <a:endParaRPr lang="en-US"/>
          </a:p>
        </p:txBody>
      </p:sp>
    </p:spTree>
    <p:extLst>
      <p:ext uri="{BB962C8B-B14F-4D97-AF65-F5344CB8AC3E}">
        <p14:creationId xmlns:p14="http://schemas.microsoft.com/office/powerpoint/2010/main" val="83763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Váng sữa là mặt hàng bán chạy nhất</a:t>
            </a:r>
            <a:br>
              <a:rPr lang="vi-VN" dirty="0"/>
            </a:br>
            <a:r>
              <a:rPr lang="vi-VN" dirty="0"/>
              <a:t>2021, do được khách hàng ưa chuộng nên kênh GT chủ yếu phân phối và bán ra mặt hàng này rất nhiều (chiếm tới 70% tổng doanh thu kênh MT năm 2021) </a:t>
            </a:r>
            <a:br>
              <a:rPr lang="vi-VN" dirty="0"/>
            </a:br>
            <a:endParaRPr lang="en-US" dirty="0"/>
          </a:p>
        </p:txBody>
      </p:sp>
      <p:sp>
        <p:nvSpPr>
          <p:cNvPr id="4" name="Slide Number Placeholder 3"/>
          <p:cNvSpPr>
            <a:spLocks noGrp="1"/>
          </p:cNvSpPr>
          <p:nvPr>
            <p:ph type="sldNum" sz="quarter" idx="5"/>
          </p:nvPr>
        </p:nvSpPr>
        <p:spPr/>
        <p:txBody>
          <a:bodyPr/>
          <a:lstStyle/>
          <a:p>
            <a:fld id="{3FB47D1F-D1EA-4A4A-A911-E0F2B548E6B3}" type="slidenum">
              <a:rPr lang="en-US" smtClean="0"/>
              <a:t>12</a:t>
            </a:fld>
            <a:endParaRPr lang="en-US"/>
          </a:p>
        </p:txBody>
      </p:sp>
    </p:spTree>
    <p:extLst>
      <p:ext uri="{BB962C8B-B14F-4D97-AF65-F5344CB8AC3E}">
        <p14:creationId xmlns:p14="http://schemas.microsoft.com/office/powerpoint/2010/main" val="417068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5875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037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196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476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699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65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7280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590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573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8/12/2024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3013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01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8/12/2024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60096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lang="en-US" sz="2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2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7_138E21E.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9E46995B-41E7-8221-34A7-4DC556F5A89D}"/>
              </a:ext>
            </a:extLst>
          </p:cNvPr>
          <p:cNvPicPr>
            <a:picLocks noChangeAspect="1"/>
          </p:cNvPicPr>
          <p:nvPr/>
        </p:nvPicPr>
        <p:blipFill>
          <a:blip r:embed="rId2"/>
          <a:srcRect t="25613" b="1813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CF20799C-0114-2723-A998-E7B45CF41258}"/>
              </a:ext>
            </a:extLst>
          </p:cNvPr>
          <p:cNvSpPr>
            <a:spLocks noGrp="1"/>
          </p:cNvSpPr>
          <p:nvPr>
            <p:ph type="ctrTitle"/>
          </p:nvPr>
        </p:nvSpPr>
        <p:spPr>
          <a:xfrm>
            <a:off x="1578316" y="1348844"/>
            <a:ext cx="5409468" cy="3042706"/>
          </a:xfrm>
        </p:spPr>
        <p:txBody>
          <a:bodyPr>
            <a:normAutofit/>
          </a:bodyPr>
          <a:lstStyle/>
          <a:p>
            <a:r>
              <a:rPr lang="vi-VN" sz="7200" dirty="0">
                <a:solidFill>
                  <a:schemeClr val="tx1"/>
                </a:solidFill>
              </a:rPr>
              <a:t>Báo cáo tài chính</a:t>
            </a:r>
            <a:endParaRPr lang="en-US" sz="7200" dirty="0">
              <a:solidFill>
                <a:schemeClr val="tx1"/>
              </a:solidFill>
            </a:endParaRPr>
          </a:p>
        </p:txBody>
      </p:sp>
      <p:sp>
        <p:nvSpPr>
          <p:cNvPr id="3" name="Subtitle 2">
            <a:extLst>
              <a:ext uri="{FF2B5EF4-FFF2-40B4-BE49-F238E27FC236}">
                <a16:creationId xmlns:a16="http://schemas.microsoft.com/office/drawing/2014/main" id="{D078973D-8747-5E58-4531-E26FCB317E1E}"/>
              </a:ext>
            </a:extLst>
          </p:cNvPr>
          <p:cNvSpPr>
            <a:spLocks noGrp="1"/>
          </p:cNvSpPr>
          <p:nvPr>
            <p:ph type="subTitle" idx="1"/>
          </p:nvPr>
        </p:nvSpPr>
        <p:spPr>
          <a:xfrm>
            <a:off x="1578316" y="4682061"/>
            <a:ext cx="5409468" cy="95097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377054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A0A3EA-E16C-06D0-6235-C9C74EE0E00E}"/>
              </a:ext>
            </a:extLst>
          </p:cNvPr>
          <p:cNvSpPr>
            <a:spLocks noGrp="1"/>
          </p:cNvSpPr>
          <p:nvPr>
            <p:ph type="title"/>
          </p:nvPr>
        </p:nvSpPr>
        <p:spPr>
          <a:xfrm>
            <a:off x="8431530" y="2606040"/>
            <a:ext cx="3144774" cy="1645920"/>
          </a:xfrm>
        </p:spPr>
        <p:txBody>
          <a:bodyPr/>
          <a:lstStyle/>
          <a:p>
            <a:r>
              <a:rPr lang="vi-VN" dirty="0"/>
              <a:t>2.5. Cơ cấu doanh thu khu vực miền Trung theo tỉnh</a:t>
            </a:r>
            <a:endParaRPr lang="en-US" dirty="0"/>
          </a:p>
        </p:txBody>
      </p:sp>
      <p:pic>
        <p:nvPicPr>
          <p:cNvPr id="5" name="Picture 4">
            <a:extLst>
              <a:ext uri="{FF2B5EF4-FFF2-40B4-BE49-F238E27FC236}">
                <a16:creationId xmlns:a16="http://schemas.microsoft.com/office/drawing/2014/main" id="{05A93207-B864-8ED0-0FB3-CC6BC6528D3A}"/>
              </a:ext>
            </a:extLst>
          </p:cNvPr>
          <p:cNvPicPr>
            <a:picLocks noChangeAspect="1"/>
          </p:cNvPicPr>
          <p:nvPr/>
        </p:nvPicPr>
        <p:blipFill>
          <a:blip r:embed="rId3"/>
          <a:stretch>
            <a:fillRect/>
          </a:stretch>
        </p:blipFill>
        <p:spPr>
          <a:xfrm>
            <a:off x="851307" y="1387011"/>
            <a:ext cx="3030667" cy="1631322"/>
          </a:xfrm>
          <a:prstGeom prst="rect">
            <a:avLst/>
          </a:prstGeom>
        </p:spPr>
      </p:pic>
      <p:pic>
        <p:nvPicPr>
          <p:cNvPr id="6" name="Picture 5">
            <a:extLst>
              <a:ext uri="{FF2B5EF4-FFF2-40B4-BE49-F238E27FC236}">
                <a16:creationId xmlns:a16="http://schemas.microsoft.com/office/drawing/2014/main" id="{F64735BF-70A0-EE39-E66D-2FA479C443E9}"/>
              </a:ext>
            </a:extLst>
          </p:cNvPr>
          <p:cNvPicPr>
            <a:picLocks noChangeAspect="1"/>
          </p:cNvPicPr>
          <p:nvPr/>
        </p:nvPicPr>
        <p:blipFill>
          <a:blip r:embed="rId4"/>
          <a:stretch>
            <a:fillRect/>
          </a:stretch>
        </p:blipFill>
        <p:spPr>
          <a:xfrm>
            <a:off x="851306" y="3260612"/>
            <a:ext cx="2973289" cy="1637891"/>
          </a:xfrm>
          <a:prstGeom prst="rect">
            <a:avLst/>
          </a:prstGeom>
        </p:spPr>
      </p:pic>
      <p:pic>
        <p:nvPicPr>
          <p:cNvPr id="7" name="Picture 6">
            <a:extLst>
              <a:ext uri="{FF2B5EF4-FFF2-40B4-BE49-F238E27FC236}">
                <a16:creationId xmlns:a16="http://schemas.microsoft.com/office/drawing/2014/main" id="{17F8FD8D-7DE1-2820-EACE-C62BCC289370}"/>
              </a:ext>
            </a:extLst>
          </p:cNvPr>
          <p:cNvPicPr>
            <a:picLocks noChangeAspect="1"/>
          </p:cNvPicPr>
          <p:nvPr/>
        </p:nvPicPr>
        <p:blipFill>
          <a:blip r:embed="rId5"/>
          <a:stretch>
            <a:fillRect/>
          </a:stretch>
        </p:blipFill>
        <p:spPr>
          <a:xfrm>
            <a:off x="823245" y="4948439"/>
            <a:ext cx="3058729" cy="1631322"/>
          </a:xfrm>
          <a:prstGeom prst="rect">
            <a:avLst/>
          </a:prstGeom>
        </p:spPr>
      </p:pic>
      <p:sp>
        <p:nvSpPr>
          <p:cNvPr id="8" name="TextBox 7">
            <a:extLst>
              <a:ext uri="{FF2B5EF4-FFF2-40B4-BE49-F238E27FC236}">
                <a16:creationId xmlns:a16="http://schemas.microsoft.com/office/drawing/2014/main" id="{34CF045D-4DFF-3033-C031-B0F0852119B2}"/>
              </a:ext>
            </a:extLst>
          </p:cNvPr>
          <p:cNvSpPr txBox="1"/>
          <p:nvPr/>
        </p:nvSpPr>
        <p:spPr>
          <a:xfrm>
            <a:off x="1785704" y="427932"/>
            <a:ext cx="1984248" cy="369332"/>
          </a:xfrm>
          <a:prstGeom prst="rect">
            <a:avLst/>
          </a:prstGeom>
          <a:noFill/>
        </p:spPr>
        <p:txBody>
          <a:bodyPr wrap="square" rtlCol="0">
            <a:spAutoFit/>
          </a:bodyPr>
          <a:lstStyle/>
          <a:p>
            <a:pPr algn="ctr"/>
            <a:r>
              <a:rPr lang="vi-VN" dirty="0"/>
              <a:t>2020</a:t>
            </a:r>
            <a:endParaRPr lang="en-US" dirty="0"/>
          </a:p>
        </p:txBody>
      </p:sp>
      <p:sp>
        <p:nvSpPr>
          <p:cNvPr id="9" name="TextBox 8">
            <a:extLst>
              <a:ext uri="{FF2B5EF4-FFF2-40B4-BE49-F238E27FC236}">
                <a16:creationId xmlns:a16="http://schemas.microsoft.com/office/drawing/2014/main" id="{B1E6A741-7926-A611-DC3E-3318D7B0AB31}"/>
              </a:ext>
            </a:extLst>
          </p:cNvPr>
          <p:cNvSpPr txBox="1"/>
          <p:nvPr/>
        </p:nvSpPr>
        <p:spPr>
          <a:xfrm>
            <a:off x="1665211" y="797264"/>
            <a:ext cx="2104742" cy="369332"/>
          </a:xfrm>
          <a:prstGeom prst="rect">
            <a:avLst/>
          </a:prstGeom>
          <a:noFill/>
        </p:spPr>
        <p:txBody>
          <a:bodyPr wrap="square" rtlCol="0">
            <a:spAutoFit/>
          </a:bodyPr>
          <a:lstStyle/>
          <a:p>
            <a:pPr algn="ctr"/>
            <a:r>
              <a:rPr lang="vi-VN" dirty="0"/>
              <a:t>Miền Trung</a:t>
            </a:r>
            <a:endParaRPr lang="en-US" dirty="0"/>
          </a:p>
        </p:txBody>
      </p:sp>
      <p:sp>
        <p:nvSpPr>
          <p:cNvPr id="10" name="TextBox 9">
            <a:extLst>
              <a:ext uri="{FF2B5EF4-FFF2-40B4-BE49-F238E27FC236}">
                <a16:creationId xmlns:a16="http://schemas.microsoft.com/office/drawing/2014/main" id="{00853365-3413-2776-F896-A1E522AAE912}"/>
              </a:ext>
            </a:extLst>
          </p:cNvPr>
          <p:cNvSpPr txBox="1"/>
          <p:nvPr/>
        </p:nvSpPr>
        <p:spPr>
          <a:xfrm>
            <a:off x="4552206" y="427932"/>
            <a:ext cx="1984248" cy="369332"/>
          </a:xfrm>
          <a:prstGeom prst="rect">
            <a:avLst/>
          </a:prstGeom>
          <a:noFill/>
        </p:spPr>
        <p:txBody>
          <a:bodyPr wrap="square" rtlCol="0">
            <a:spAutoFit/>
          </a:bodyPr>
          <a:lstStyle/>
          <a:p>
            <a:pPr algn="ctr"/>
            <a:r>
              <a:rPr lang="vi-VN" dirty="0"/>
              <a:t>2021</a:t>
            </a:r>
            <a:endParaRPr lang="en-US" dirty="0"/>
          </a:p>
        </p:txBody>
      </p:sp>
      <p:sp>
        <p:nvSpPr>
          <p:cNvPr id="11" name="TextBox 10">
            <a:extLst>
              <a:ext uri="{FF2B5EF4-FFF2-40B4-BE49-F238E27FC236}">
                <a16:creationId xmlns:a16="http://schemas.microsoft.com/office/drawing/2014/main" id="{9F95B15E-3C78-EF52-4402-6697070F3C50}"/>
              </a:ext>
            </a:extLst>
          </p:cNvPr>
          <p:cNvSpPr txBox="1"/>
          <p:nvPr/>
        </p:nvSpPr>
        <p:spPr>
          <a:xfrm>
            <a:off x="4431713" y="797264"/>
            <a:ext cx="2104742" cy="369332"/>
          </a:xfrm>
          <a:prstGeom prst="rect">
            <a:avLst/>
          </a:prstGeom>
          <a:noFill/>
        </p:spPr>
        <p:txBody>
          <a:bodyPr wrap="square" rtlCol="0">
            <a:spAutoFit/>
          </a:bodyPr>
          <a:lstStyle/>
          <a:p>
            <a:pPr algn="ctr"/>
            <a:r>
              <a:rPr lang="vi-VN" dirty="0"/>
              <a:t>Miền Trung</a:t>
            </a:r>
            <a:endParaRPr lang="en-US" dirty="0"/>
          </a:p>
        </p:txBody>
      </p:sp>
      <p:pic>
        <p:nvPicPr>
          <p:cNvPr id="12" name="Picture 11">
            <a:extLst>
              <a:ext uri="{FF2B5EF4-FFF2-40B4-BE49-F238E27FC236}">
                <a16:creationId xmlns:a16="http://schemas.microsoft.com/office/drawing/2014/main" id="{E29BFD17-E1EC-CFC7-170F-43885EF6841B}"/>
              </a:ext>
            </a:extLst>
          </p:cNvPr>
          <p:cNvPicPr>
            <a:picLocks noChangeAspect="1"/>
          </p:cNvPicPr>
          <p:nvPr/>
        </p:nvPicPr>
        <p:blipFill>
          <a:blip r:embed="rId6"/>
          <a:stretch>
            <a:fillRect/>
          </a:stretch>
        </p:blipFill>
        <p:spPr>
          <a:xfrm>
            <a:off x="4166288" y="3260611"/>
            <a:ext cx="3203628" cy="1637891"/>
          </a:xfrm>
          <a:prstGeom prst="rect">
            <a:avLst/>
          </a:prstGeom>
        </p:spPr>
      </p:pic>
      <p:pic>
        <p:nvPicPr>
          <p:cNvPr id="13" name="Picture 12">
            <a:extLst>
              <a:ext uri="{FF2B5EF4-FFF2-40B4-BE49-F238E27FC236}">
                <a16:creationId xmlns:a16="http://schemas.microsoft.com/office/drawing/2014/main" id="{1B8161E1-9C80-C07A-45E6-489D9CA99DB8}"/>
              </a:ext>
            </a:extLst>
          </p:cNvPr>
          <p:cNvPicPr>
            <a:picLocks noChangeAspect="1"/>
          </p:cNvPicPr>
          <p:nvPr/>
        </p:nvPicPr>
        <p:blipFill>
          <a:blip r:embed="rId7"/>
          <a:stretch>
            <a:fillRect/>
          </a:stretch>
        </p:blipFill>
        <p:spPr>
          <a:xfrm>
            <a:off x="4218289" y="4948439"/>
            <a:ext cx="3188826" cy="1631322"/>
          </a:xfrm>
          <a:prstGeom prst="rect">
            <a:avLst/>
          </a:prstGeom>
        </p:spPr>
      </p:pic>
      <p:pic>
        <p:nvPicPr>
          <p:cNvPr id="14" name="Picture 13">
            <a:extLst>
              <a:ext uri="{FF2B5EF4-FFF2-40B4-BE49-F238E27FC236}">
                <a16:creationId xmlns:a16="http://schemas.microsoft.com/office/drawing/2014/main" id="{B67678C2-32CD-5A2E-94B8-40328D0A4ABA}"/>
              </a:ext>
            </a:extLst>
          </p:cNvPr>
          <p:cNvPicPr>
            <a:picLocks noChangeAspect="1"/>
          </p:cNvPicPr>
          <p:nvPr/>
        </p:nvPicPr>
        <p:blipFill>
          <a:blip r:embed="rId8"/>
          <a:stretch>
            <a:fillRect/>
          </a:stretch>
        </p:blipFill>
        <p:spPr>
          <a:xfrm>
            <a:off x="4098945" y="1387011"/>
            <a:ext cx="3308170" cy="1631322"/>
          </a:xfrm>
          <a:prstGeom prst="rect">
            <a:avLst/>
          </a:prstGeom>
        </p:spPr>
      </p:pic>
    </p:spTree>
    <p:extLst>
      <p:ext uri="{BB962C8B-B14F-4D97-AF65-F5344CB8AC3E}">
        <p14:creationId xmlns:p14="http://schemas.microsoft.com/office/powerpoint/2010/main" val="32237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B3427E-4913-65A9-4373-3966426B460F}"/>
              </a:ext>
            </a:extLst>
          </p:cNvPr>
          <p:cNvSpPr>
            <a:spLocks noGrp="1"/>
          </p:cNvSpPr>
          <p:nvPr>
            <p:ph type="title"/>
          </p:nvPr>
        </p:nvSpPr>
        <p:spPr>
          <a:xfrm>
            <a:off x="8489824" y="2606040"/>
            <a:ext cx="3144774" cy="1645920"/>
          </a:xfrm>
        </p:spPr>
        <p:txBody>
          <a:bodyPr/>
          <a:lstStyle/>
          <a:p>
            <a:r>
              <a:rPr lang="vi-VN" dirty="0"/>
              <a:t>2.6. Cơ cấu doanh thu khu vực miền Nam theo tỉnh</a:t>
            </a:r>
            <a:endParaRPr lang="en-US" dirty="0"/>
          </a:p>
        </p:txBody>
      </p:sp>
      <p:sp>
        <p:nvSpPr>
          <p:cNvPr id="5" name="TextBox 4">
            <a:extLst>
              <a:ext uri="{FF2B5EF4-FFF2-40B4-BE49-F238E27FC236}">
                <a16:creationId xmlns:a16="http://schemas.microsoft.com/office/drawing/2014/main" id="{A360F324-055D-810A-A8C3-707D8F4F1240}"/>
              </a:ext>
            </a:extLst>
          </p:cNvPr>
          <p:cNvSpPr txBox="1"/>
          <p:nvPr/>
        </p:nvSpPr>
        <p:spPr>
          <a:xfrm>
            <a:off x="1082095" y="417655"/>
            <a:ext cx="1984248" cy="369332"/>
          </a:xfrm>
          <a:prstGeom prst="rect">
            <a:avLst/>
          </a:prstGeom>
          <a:noFill/>
        </p:spPr>
        <p:txBody>
          <a:bodyPr wrap="square" rtlCol="0">
            <a:spAutoFit/>
          </a:bodyPr>
          <a:lstStyle/>
          <a:p>
            <a:pPr algn="ctr"/>
            <a:r>
              <a:rPr lang="vi-VN" dirty="0"/>
              <a:t>2020</a:t>
            </a:r>
            <a:endParaRPr lang="en-US" dirty="0"/>
          </a:p>
        </p:txBody>
      </p:sp>
      <p:sp>
        <p:nvSpPr>
          <p:cNvPr id="6" name="TextBox 5">
            <a:extLst>
              <a:ext uri="{FF2B5EF4-FFF2-40B4-BE49-F238E27FC236}">
                <a16:creationId xmlns:a16="http://schemas.microsoft.com/office/drawing/2014/main" id="{60354125-6F0E-A756-4B07-C206511CA30D}"/>
              </a:ext>
            </a:extLst>
          </p:cNvPr>
          <p:cNvSpPr txBox="1"/>
          <p:nvPr/>
        </p:nvSpPr>
        <p:spPr>
          <a:xfrm>
            <a:off x="961602" y="786987"/>
            <a:ext cx="2104742" cy="369332"/>
          </a:xfrm>
          <a:prstGeom prst="rect">
            <a:avLst/>
          </a:prstGeom>
          <a:noFill/>
        </p:spPr>
        <p:txBody>
          <a:bodyPr wrap="square" rtlCol="0">
            <a:spAutoFit/>
          </a:bodyPr>
          <a:lstStyle/>
          <a:p>
            <a:pPr algn="ctr"/>
            <a:r>
              <a:rPr lang="vi-VN" dirty="0"/>
              <a:t>Miền Nam</a:t>
            </a:r>
            <a:endParaRPr lang="en-US" dirty="0"/>
          </a:p>
        </p:txBody>
      </p:sp>
      <p:pic>
        <p:nvPicPr>
          <p:cNvPr id="7" name="Picture 6">
            <a:extLst>
              <a:ext uri="{FF2B5EF4-FFF2-40B4-BE49-F238E27FC236}">
                <a16:creationId xmlns:a16="http://schemas.microsoft.com/office/drawing/2014/main" id="{76AACA28-B52D-C590-B5B5-1398EFF7FD4B}"/>
              </a:ext>
            </a:extLst>
          </p:cNvPr>
          <p:cNvPicPr>
            <a:picLocks noChangeAspect="1"/>
          </p:cNvPicPr>
          <p:nvPr/>
        </p:nvPicPr>
        <p:blipFill>
          <a:blip r:embed="rId3"/>
          <a:stretch>
            <a:fillRect/>
          </a:stretch>
        </p:blipFill>
        <p:spPr>
          <a:xfrm>
            <a:off x="398477" y="1262558"/>
            <a:ext cx="3351484" cy="1759529"/>
          </a:xfrm>
          <a:prstGeom prst="rect">
            <a:avLst/>
          </a:prstGeom>
        </p:spPr>
      </p:pic>
      <p:pic>
        <p:nvPicPr>
          <p:cNvPr id="8" name="Picture 7">
            <a:extLst>
              <a:ext uri="{FF2B5EF4-FFF2-40B4-BE49-F238E27FC236}">
                <a16:creationId xmlns:a16="http://schemas.microsoft.com/office/drawing/2014/main" id="{4C30A482-4D9E-5247-049B-DF5180AAE8B4}"/>
              </a:ext>
            </a:extLst>
          </p:cNvPr>
          <p:cNvPicPr>
            <a:picLocks noChangeAspect="1"/>
          </p:cNvPicPr>
          <p:nvPr/>
        </p:nvPicPr>
        <p:blipFill>
          <a:blip r:embed="rId4"/>
          <a:stretch>
            <a:fillRect/>
          </a:stretch>
        </p:blipFill>
        <p:spPr>
          <a:xfrm>
            <a:off x="343762" y="3042238"/>
            <a:ext cx="3338910" cy="1587351"/>
          </a:xfrm>
          <a:prstGeom prst="rect">
            <a:avLst/>
          </a:prstGeom>
        </p:spPr>
      </p:pic>
      <p:pic>
        <p:nvPicPr>
          <p:cNvPr id="9" name="Picture 8">
            <a:extLst>
              <a:ext uri="{FF2B5EF4-FFF2-40B4-BE49-F238E27FC236}">
                <a16:creationId xmlns:a16="http://schemas.microsoft.com/office/drawing/2014/main" id="{5E5BBCDC-586B-E2C9-4E9F-74310183CC83}"/>
              </a:ext>
            </a:extLst>
          </p:cNvPr>
          <p:cNvPicPr>
            <a:picLocks noChangeAspect="1"/>
          </p:cNvPicPr>
          <p:nvPr/>
        </p:nvPicPr>
        <p:blipFill>
          <a:blip r:embed="rId5"/>
          <a:stretch>
            <a:fillRect/>
          </a:stretch>
        </p:blipFill>
        <p:spPr>
          <a:xfrm>
            <a:off x="338843" y="4671263"/>
            <a:ext cx="3398544" cy="1759529"/>
          </a:xfrm>
          <a:prstGeom prst="rect">
            <a:avLst/>
          </a:prstGeom>
        </p:spPr>
      </p:pic>
      <p:pic>
        <p:nvPicPr>
          <p:cNvPr id="12" name="Picture 11">
            <a:extLst>
              <a:ext uri="{FF2B5EF4-FFF2-40B4-BE49-F238E27FC236}">
                <a16:creationId xmlns:a16="http://schemas.microsoft.com/office/drawing/2014/main" id="{ABD1CAE4-CDC7-38E3-12F7-AB5A98A9D18C}"/>
              </a:ext>
            </a:extLst>
          </p:cNvPr>
          <p:cNvPicPr>
            <a:picLocks noChangeAspect="1"/>
          </p:cNvPicPr>
          <p:nvPr/>
        </p:nvPicPr>
        <p:blipFill>
          <a:blip r:embed="rId6"/>
          <a:stretch>
            <a:fillRect/>
          </a:stretch>
        </p:blipFill>
        <p:spPr>
          <a:xfrm>
            <a:off x="4365115" y="1258994"/>
            <a:ext cx="3461770" cy="1759529"/>
          </a:xfrm>
          <a:prstGeom prst="rect">
            <a:avLst/>
          </a:prstGeom>
        </p:spPr>
      </p:pic>
      <p:pic>
        <p:nvPicPr>
          <p:cNvPr id="13" name="Picture 12">
            <a:extLst>
              <a:ext uri="{FF2B5EF4-FFF2-40B4-BE49-F238E27FC236}">
                <a16:creationId xmlns:a16="http://schemas.microsoft.com/office/drawing/2014/main" id="{1EFC0ED1-DEED-9FAF-4162-7957325F4B7D}"/>
              </a:ext>
            </a:extLst>
          </p:cNvPr>
          <p:cNvPicPr>
            <a:picLocks noChangeAspect="1"/>
          </p:cNvPicPr>
          <p:nvPr/>
        </p:nvPicPr>
        <p:blipFill>
          <a:blip r:embed="rId7"/>
          <a:stretch>
            <a:fillRect/>
          </a:stretch>
        </p:blipFill>
        <p:spPr>
          <a:xfrm>
            <a:off x="4400326" y="3018524"/>
            <a:ext cx="3144774" cy="1661930"/>
          </a:xfrm>
          <a:prstGeom prst="rect">
            <a:avLst/>
          </a:prstGeom>
        </p:spPr>
      </p:pic>
      <p:pic>
        <p:nvPicPr>
          <p:cNvPr id="14" name="Picture 13">
            <a:extLst>
              <a:ext uri="{FF2B5EF4-FFF2-40B4-BE49-F238E27FC236}">
                <a16:creationId xmlns:a16="http://schemas.microsoft.com/office/drawing/2014/main" id="{DEFF6DC2-A121-2873-C318-EAA09AD08E3A}"/>
              </a:ext>
            </a:extLst>
          </p:cNvPr>
          <p:cNvPicPr>
            <a:picLocks noChangeAspect="1"/>
          </p:cNvPicPr>
          <p:nvPr/>
        </p:nvPicPr>
        <p:blipFill>
          <a:blip r:embed="rId8"/>
          <a:stretch>
            <a:fillRect/>
          </a:stretch>
        </p:blipFill>
        <p:spPr>
          <a:xfrm>
            <a:off x="4365115" y="4719241"/>
            <a:ext cx="3534837" cy="1759529"/>
          </a:xfrm>
          <a:prstGeom prst="rect">
            <a:avLst/>
          </a:prstGeom>
        </p:spPr>
      </p:pic>
      <p:sp>
        <p:nvSpPr>
          <p:cNvPr id="15" name="TextBox 14">
            <a:extLst>
              <a:ext uri="{FF2B5EF4-FFF2-40B4-BE49-F238E27FC236}">
                <a16:creationId xmlns:a16="http://schemas.microsoft.com/office/drawing/2014/main" id="{4D4F5860-F149-BFDE-EC63-3323D743C8A7}"/>
              </a:ext>
            </a:extLst>
          </p:cNvPr>
          <p:cNvSpPr txBox="1"/>
          <p:nvPr/>
        </p:nvSpPr>
        <p:spPr>
          <a:xfrm>
            <a:off x="5021581" y="417655"/>
            <a:ext cx="1984248" cy="369332"/>
          </a:xfrm>
          <a:prstGeom prst="rect">
            <a:avLst/>
          </a:prstGeom>
          <a:noFill/>
        </p:spPr>
        <p:txBody>
          <a:bodyPr wrap="square" rtlCol="0">
            <a:spAutoFit/>
          </a:bodyPr>
          <a:lstStyle/>
          <a:p>
            <a:pPr algn="ctr"/>
            <a:r>
              <a:rPr lang="vi-VN" dirty="0"/>
              <a:t>2021</a:t>
            </a:r>
            <a:endParaRPr lang="en-US" dirty="0"/>
          </a:p>
        </p:txBody>
      </p:sp>
      <p:sp>
        <p:nvSpPr>
          <p:cNvPr id="16" name="TextBox 15">
            <a:extLst>
              <a:ext uri="{FF2B5EF4-FFF2-40B4-BE49-F238E27FC236}">
                <a16:creationId xmlns:a16="http://schemas.microsoft.com/office/drawing/2014/main" id="{0C31FBB5-E478-CE4F-44D5-CD85FA3C25DA}"/>
              </a:ext>
            </a:extLst>
          </p:cNvPr>
          <p:cNvSpPr txBox="1"/>
          <p:nvPr/>
        </p:nvSpPr>
        <p:spPr>
          <a:xfrm>
            <a:off x="4901087" y="786987"/>
            <a:ext cx="2104742" cy="369332"/>
          </a:xfrm>
          <a:prstGeom prst="rect">
            <a:avLst/>
          </a:prstGeom>
          <a:noFill/>
        </p:spPr>
        <p:txBody>
          <a:bodyPr wrap="square" rtlCol="0">
            <a:spAutoFit/>
          </a:bodyPr>
          <a:lstStyle/>
          <a:p>
            <a:pPr algn="ctr"/>
            <a:r>
              <a:rPr lang="vi-VN" dirty="0"/>
              <a:t>Miền Nam</a:t>
            </a:r>
            <a:endParaRPr lang="en-US" dirty="0"/>
          </a:p>
        </p:txBody>
      </p:sp>
    </p:spTree>
    <p:extLst>
      <p:ext uri="{BB962C8B-B14F-4D97-AF65-F5344CB8AC3E}">
        <p14:creationId xmlns:p14="http://schemas.microsoft.com/office/powerpoint/2010/main" val="226763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0BE976-2831-8FA6-F3CA-28A326BF5DD2}"/>
              </a:ext>
            </a:extLst>
          </p:cNvPr>
          <p:cNvSpPr>
            <a:spLocks noGrp="1"/>
          </p:cNvSpPr>
          <p:nvPr>
            <p:ph type="title"/>
          </p:nvPr>
        </p:nvSpPr>
        <p:spPr>
          <a:xfrm>
            <a:off x="8477250" y="2606040"/>
            <a:ext cx="3144774" cy="1645920"/>
          </a:xfrm>
        </p:spPr>
        <p:txBody>
          <a:bodyPr/>
          <a:lstStyle/>
          <a:p>
            <a:r>
              <a:rPr lang="vi-VN" dirty="0"/>
              <a:t>2.7. Cơ cấu doanh thu miền Bắc theo sản phẩm</a:t>
            </a:r>
            <a:endParaRPr lang="en-US" dirty="0"/>
          </a:p>
        </p:txBody>
      </p:sp>
      <p:sp>
        <p:nvSpPr>
          <p:cNvPr id="2" name="TextBox 1">
            <a:extLst>
              <a:ext uri="{FF2B5EF4-FFF2-40B4-BE49-F238E27FC236}">
                <a16:creationId xmlns:a16="http://schemas.microsoft.com/office/drawing/2014/main" id="{BB9CEBD6-8936-DF35-0486-FE75F820981E}"/>
              </a:ext>
            </a:extLst>
          </p:cNvPr>
          <p:cNvSpPr txBox="1"/>
          <p:nvPr/>
        </p:nvSpPr>
        <p:spPr>
          <a:xfrm>
            <a:off x="1192879" y="264648"/>
            <a:ext cx="1984248" cy="369332"/>
          </a:xfrm>
          <a:prstGeom prst="rect">
            <a:avLst/>
          </a:prstGeom>
          <a:noFill/>
        </p:spPr>
        <p:txBody>
          <a:bodyPr wrap="square" rtlCol="0">
            <a:spAutoFit/>
          </a:bodyPr>
          <a:lstStyle/>
          <a:p>
            <a:pPr algn="ctr"/>
            <a:r>
              <a:rPr lang="vi-VN" dirty="0"/>
              <a:t>2020</a:t>
            </a:r>
            <a:endParaRPr lang="en-US" dirty="0"/>
          </a:p>
        </p:txBody>
      </p:sp>
      <p:sp>
        <p:nvSpPr>
          <p:cNvPr id="5" name="TextBox 4">
            <a:extLst>
              <a:ext uri="{FF2B5EF4-FFF2-40B4-BE49-F238E27FC236}">
                <a16:creationId xmlns:a16="http://schemas.microsoft.com/office/drawing/2014/main" id="{AAEA6B68-60AA-4510-8A95-60A7D99D6289}"/>
              </a:ext>
            </a:extLst>
          </p:cNvPr>
          <p:cNvSpPr txBox="1"/>
          <p:nvPr/>
        </p:nvSpPr>
        <p:spPr>
          <a:xfrm>
            <a:off x="1072386" y="633980"/>
            <a:ext cx="2104742" cy="369332"/>
          </a:xfrm>
          <a:prstGeom prst="rect">
            <a:avLst/>
          </a:prstGeom>
          <a:noFill/>
        </p:spPr>
        <p:txBody>
          <a:bodyPr wrap="square" rtlCol="0">
            <a:spAutoFit/>
          </a:bodyPr>
          <a:lstStyle/>
          <a:p>
            <a:pPr algn="ctr"/>
            <a:r>
              <a:rPr lang="vi-VN" dirty="0"/>
              <a:t>Miền Bắc</a:t>
            </a:r>
            <a:endParaRPr lang="en-US" dirty="0"/>
          </a:p>
        </p:txBody>
      </p:sp>
      <p:sp>
        <p:nvSpPr>
          <p:cNvPr id="6" name="TextBox 5">
            <a:extLst>
              <a:ext uri="{FF2B5EF4-FFF2-40B4-BE49-F238E27FC236}">
                <a16:creationId xmlns:a16="http://schemas.microsoft.com/office/drawing/2014/main" id="{D6E8A172-DE0A-75B2-C2A3-6BF043A6331A}"/>
              </a:ext>
            </a:extLst>
          </p:cNvPr>
          <p:cNvSpPr txBox="1"/>
          <p:nvPr/>
        </p:nvSpPr>
        <p:spPr>
          <a:xfrm>
            <a:off x="4901390" y="285812"/>
            <a:ext cx="1984248" cy="369332"/>
          </a:xfrm>
          <a:prstGeom prst="rect">
            <a:avLst/>
          </a:prstGeom>
          <a:noFill/>
        </p:spPr>
        <p:txBody>
          <a:bodyPr wrap="square" rtlCol="0">
            <a:spAutoFit/>
          </a:bodyPr>
          <a:lstStyle/>
          <a:p>
            <a:pPr algn="ctr"/>
            <a:r>
              <a:rPr lang="vi-VN" dirty="0"/>
              <a:t>2021</a:t>
            </a:r>
            <a:endParaRPr lang="en-US" dirty="0"/>
          </a:p>
        </p:txBody>
      </p:sp>
      <p:sp>
        <p:nvSpPr>
          <p:cNvPr id="7" name="TextBox 6">
            <a:extLst>
              <a:ext uri="{FF2B5EF4-FFF2-40B4-BE49-F238E27FC236}">
                <a16:creationId xmlns:a16="http://schemas.microsoft.com/office/drawing/2014/main" id="{B8AD95B9-5C53-DC09-649E-5DD98D1FD220}"/>
              </a:ext>
            </a:extLst>
          </p:cNvPr>
          <p:cNvSpPr txBox="1"/>
          <p:nvPr/>
        </p:nvSpPr>
        <p:spPr>
          <a:xfrm>
            <a:off x="4780897" y="655144"/>
            <a:ext cx="2104742" cy="369332"/>
          </a:xfrm>
          <a:prstGeom prst="rect">
            <a:avLst/>
          </a:prstGeom>
          <a:noFill/>
        </p:spPr>
        <p:txBody>
          <a:bodyPr wrap="square" rtlCol="0">
            <a:spAutoFit/>
          </a:bodyPr>
          <a:lstStyle/>
          <a:p>
            <a:pPr algn="ctr"/>
            <a:r>
              <a:rPr lang="vi-VN"/>
              <a:t>Miền Bắc</a:t>
            </a:r>
            <a:endParaRPr lang="en-US" dirty="0"/>
          </a:p>
        </p:txBody>
      </p:sp>
      <p:pic>
        <p:nvPicPr>
          <p:cNvPr id="9" name="Picture 8">
            <a:extLst>
              <a:ext uri="{FF2B5EF4-FFF2-40B4-BE49-F238E27FC236}">
                <a16:creationId xmlns:a16="http://schemas.microsoft.com/office/drawing/2014/main" id="{B804E2AC-F455-9780-B46F-3FD673A1245E}"/>
              </a:ext>
            </a:extLst>
          </p:cNvPr>
          <p:cNvPicPr>
            <a:picLocks noChangeAspect="1"/>
          </p:cNvPicPr>
          <p:nvPr/>
        </p:nvPicPr>
        <p:blipFill>
          <a:blip r:embed="rId3"/>
          <a:stretch>
            <a:fillRect/>
          </a:stretch>
        </p:blipFill>
        <p:spPr>
          <a:xfrm>
            <a:off x="569976" y="1031973"/>
            <a:ext cx="3437548" cy="5192047"/>
          </a:xfrm>
          <a:prstGeom prst="rect">
            <a:avLst/>
          </a:prstGeom>
          <a:solidFill>
            <a:schemeClr val="accent1">
              <a:lumMod val="60000"/>
              <a:lumOff val="40000"/>
            </a:schemeClr>
          </a:solidFill>
        </p:spPr>
      </p:pic>
      <p:pic>
        <p:nvPicPr>
          <p:cNvPr id="11" name="Picture 10">
            <a:extLst>
              <a:ext uri="{FF2B5EF4-FFF2-40B4-BE49-F238E27FC236}">
                <a16:creationId xmlns:a16="http://schemas.microsoft.com/office/drawing/2014/main" id="{0F48E958-5C08-0945-C7F0-32FB08C26D52}"/>
              </a:ext>
            </a:extLst>
          </p:cNvPr>
          <p:cNvPicPr>
            <a:picLocks noChangeAspect="1"/>
          </p:cNvPicPr>
          <p:nvPr/>
        </p:nvPicPr>
        <p:blipFill>
          <a:blip r:embed="rId4"/>
          <a:stretch>
            <a:fillRect/>
          </a:stretch>
        </p:blipFill>
        <p:spPr>
          <a:xfrm>
            <a:off x="4238457" y="1024476"/>
            <a:ext cx="3541309" cy="5216253"/>
          </a:xfrm>
          <a:prstGeom prst="rect">
            <a:avLst/>
          </a:prstGeom>
        </p:spPr>
      </p:pic>
      <p:sp>
        <p:nvSpPr>
          <p:cNvPr id="8" name="Rectangle 7">
            <a:extLst>
              <a:ext uri="{FF2B5EF4-FFF2-40B4-BE49-F238E27FC236}">
                <a16:creationId xmlns:a16="http://schemas.microsoft.com/office/drawing/2014/main" id="{0C6B0CFC-C1D9-88AB-A9F9-DE4677DF8A78}"/>
              </a:ext>
            </a:extLst>
          </p:cNvPr>
          <p:cNvSpPr/>
          <p:nvPr/>
        </p:nvSpPr>
        <p:spPr>
          <a:xfrm>
            <a:off x="1072386" y="2606040"/>
            <a:ext cx="2468587" cy="274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9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22BE39-C4DB-33B6-8AC8-78187B0CE9E5}"/>
              </a:ext>
            </a:extLst>
          </p:cNvPr>
          <p:cNvSpPr>
            <a:spLocks noGrp="1"/>
          </p:cNvSpPr>
          <p:nvPr>
            <p:ph type="title"/>
          </p:nvPr>
        </p:nvSpPr>
        <p:spPr>
          <a:xfrm>
            <a:off x="8458962" y="2606040"/>
            <a:ext cx="3144774" cy="1645920"/>
          </a:xfrm>
        </p:spPr>
        <p:txBody>
          <a:bodyPr/>
          <a:lstStyle/>
          <a:p>
            <a:r>
              <a:rPr lang="vi-VN" dirty="0"/>
              <a:t>2.8. Cơ cấu doanh thu miền Trung theo sản phẩm</a:t>
            </a:r>
            <a:endParaRPr lang="en-US" dirty="0"/>
          </a:p>
        </p:txBody>
      </p:sp>
      <p:sp>
        <p:nvSpPr>
          <p:cNvPr id="5" name="TextBox 4">
            <a:extLst>
              <a:ext uri="{FF2B5EF4-FFF2-40B4-BE49-F238E27FC236}">
                <a16:creationId xmlns:a16="http://schemas.microsoft.com/office/drawing/2014/main" id="{BECFE1DE-A43A-8B72-8DDA-51BD661D8F81}"/>
              </a:ext>
            </a:extLst>
          </p:cNvPr>
          <p:cNvSpPr txBox="1"/>
          <p:nvPr/>
        </p:nvSpPr>
        <p:spPr>
          <a:xfrm>
            <a:off x="1785704" y="427932"/>
            <a:ext cx="1984248" cy="369332"/>
          </a:xfrm>
          <a:prstGeom prst="rect">
            <a:avLst/>
          </a:prstGeom>
          <a:noFill/>
        </p:spPr>
        <p:txBody>
          <a:bodyPr wrap="square" rtlCol="0">
            <a:spAutoFit/>
          </a:bodyPr>
          <a:lstStyle/>
          <a:p>
            <a:pPr algn="ctr"/>
            <a:r>
              <a:rPr lang="vi-VN" dirty="0"/>
              <a:t>2020</a:t>
            </a:r>
            <a:endParaRPr lang="en-US" dirty="0"/>
          </a:p>
        </p:txBody>
      </p:sp>
      <p:sp>
        <p:nvSpPr>
          <p:cNvPr id="6" name="TextBox 5">
            <a:extLst>
              <a:ext uri="{FF2B5EF4-FFF2-40B4-BE49-F238E27FC236}">
                <a16:creationId xmlns:a16="http://schemas.microsoft.com/office/drawing/2014/main" id="{91A0C01D-29D1-0A20-7174-2F4730CD9BC6}"/>
              </a:ext>
            </a:extLst>
          </p:cNvPr>
          <p:cNvSpPr txBox="1"/>
          <p:nvPr/>
        </p:nvSpPr>
        <p:spPr>
          <a:xfrm>
            <a:off x="1665211" y="797264"/>
            <a:ext cx="2104742" cy="369332"/>
          </a:xfrm>
          <a:prstGeom prst="rect">
            <a:avLst/>
          </a:prstGeom>
          <a:noFill/>
        </p:spPr>
        <p:txBody>
          <a:bodyPr wrap="square" rtlCol="0">
            <a:spAutoFit/>
          </a:bodyPr>
          <a:lstStyle/>
          <a:p>
            <a:pPr algn="ctr"/>
            <a:r>
              <a:rPr lang="vi-VN" dirty="0"/>
              <a:t>Miền Trung</a:t>
            </a:r>
            <a:endParaRPr lang="en-US" dirty="0"/>
          </a:p>
        </p:txBody>
      </p:sp>
      <p:sp>
        <p:nvSpPr>
          <p:cNvPr id="7" name="TextBox 6">
            <a:extLst>
              <a:ext uri="{FF2B5EF4-FFF2-40B4-BE49-F238E27FC236}">
                <a16:creationId xmlns:a16="http://schemas.microsoft.com/office/drawing/2014/main" id="{7CFD40AD-C99B-7CE1-4B60-80746BA54CFE}"/>
              </a:ext>
            </a:extLst>
          </p:cNvPr>
          <p:cNvSpPr txBox="1"/>
          <p:nvPr/>
        </p:nvSpPr>
        <p:spPr>
          <a:xfrm>
            <a:off x="4552206" y="427932"/>
            <a:ext cx="1984248" cy="369332"/>
          </a:xfrm>
          <a:prstGeom prst="rect">
            <a:avLst/>
          </a:prstGeom>
          <a:noFill/>
        </p:spPr>
        <p:txBody>
          <a:bodyPr wrap="square" rtlCol="0">
            <a:spAutoFit/>
          </a:bodyPr>
          <a:lstStyle/>
          <a:p>
            <a:pPr algn="ctr"/>
            <a:r>
              <a:rPr lang="vi-VN" dirty="0"/>
              <a:t>2021</a:t>
            </a:r>
            <a:endParaRPr lang="en-US" dirty="0"/>
          </a:p>
        </p:txBody>
      </p:sp>
      <p:sp>
        <p:nvSpPr>
          <p:cNvPr id="8" name="TextBox 7">
            <a:extLst>
              <a:ext uri="{FF2B5EF4-FFF2-40B4-BE49-F238E27FC236}">
                <a16:creationId xmlns:a16="http://schemas.microsoft.com/office/drawing/2014/main" id="{27E0163A-4599-6EB3-B722-2D6FF2052852}"/>
              </a:ext>
            </a:extLst>
          </p:cNvPr>
          <p:cNvSpPr txBox="1"/>
          <p:nvPr/>
        </p:nvSpPr>
        <p:spPr>
          <a:xfrm>
            <a:off x="4431713" y="797264"/>
            <a:ext cx="2104742" cy="369332"/>
          </a:xfrm>
          <a:prstGeom prst="rect">
            <a:avLst/>
          </a:prstGeom>
          <a:noFill/>
        </p:spPr>
        <p:txBody>
          <a:bodyPr wrap="square" rtlCol="0">
            <a:spAutoFit/>
          </a:bodyPr>
          <a:lstStyle/>
          <a:p>
            <a:pPr algn="ctr"/>
            <a:r>
              <a:rPr lang="vi-VN" dirty="0"/>
              <a:t>Miền Trung</a:t>
            </a:r>
            <a:endParaRPr lang="en-US" dirty="0"/>
          </a:p>
        </p:txBody>
      </p:sp>
      <p:pic>
        <p:nvPicPr>
          <p:cNvPr id="10" name="Picture 9">
            <a:extLst>
              <a:ext uri="{FF2B5EF4-FFF2-40B4-BE49-F238E27FC236}">
                <a16:creationId xmlns:a16="http://schemas.microsoft.com/office/drawing/2014/main" id="{419FC2E7-CDAD-4875-3845-09AE54E7A697}"/>
              </a:ext>
            </a:extLst>
          </p:cNvPr>
          <p:cNvPicPr>
            <a:picLocks noChangeAspect="1"/>
          </p:cNvPicPr>
          <p:nvPr/>
        </p:nvPicPr>
        <p:blipFill>
          <a:blip r:embed="rId3"/>
          <a:stretch>
            <a:fillRect/>
          </a:stretch>
        </p:blipFill>
        <p:spPr>
          <a:xfrm>
            <a:off x="726475" y="1166595"/>
            <a:ext cx="3481676" cy="5063551"/>
          </a:xfrm>
          <a:prstGeom prst="rect">
            <a:avLst/>
          </a:prstGeom>
        </p:spPr>
      </p:pic>
      <p:pic>
        <p:nvPicPr>
          <p:cNvPr id="12" name="Picture 11">
            <a:extLst>
              <a:ext uri="{FF2B5EF4-FFF2-40B4-BE49-F238E27FC236}">
                <a16:creationId xmlns:a16="http://schemas.microsoft.com/office/drawing/2014/main" id="{885CADA8-5AA4-E672-E9A3-92BC8F06B71B}"/>
              </a:ext>
            </a:extLst>
          </p:cNvPr>
          <p:cNvPicPr>
            <a:picLocks noChangeAspect="1"/>
          </p:cNvPicPr>
          <p:nvPr/>
        </p:nvPicPr>
        <p:blipFill>
          <a:blip r:embed="rId4"/>
          <a:stretch>
            <a:fillRect/>
          </a:stretch>
        </p:blipFill>
        <p:spPr>
          <a:xfrm>
            <a:off x="4188849" y="1166596"/>
            <a:ext cx="3481677" cy="5044563"/>
          </a:xfrm>
          <a:prstGeom prst="rect">
            <a:avLst/>
          </a:prstGeom>
        </p:spPr>
      </p:pic>
    </p:spTree>
    <p:extLst>
      <p:ext uri="{BB962C8B-B14F-4D97-AF65-F5344CB8AC3E}">
        <p14:creationId xmlns:p14="http://schemas.microsoft.com/office/powerpoint/2010/main" val="2757422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E9030-9C72-DBA2-2BD9-1A54D5B76F24}"/>
              </a:ext>
            </a:extLst>
          </p:cNvPr>
          <p:cNvSpPr>
            <a:spLocks noGrp="1"/>
          </p:cNvSpPr>
          <p:nvPr>
            <p:ph type="title"/>
          </p:nvPr>
        </p:nvSpPr>
        <p:spPr>
          <a:xfrm>
            <a:off x="8477250" y="2606040"/>
            <a:ext cx="3144774" cy="1645920"/>
          </a:xfrm>
        </p:spPr>
        <p:txBody>
          <a:bodyPr/>
          <a:lstStyle/>
          <a:p>
            <a:r>
              <a:rPr lang="vi-VN" dirty="0"/>
              <a:t>2.9. Cơ cấu doanh thu miền Nam theo sản phẩm</a:t>
            </a:r>
            <a:endParaRPr lang="en-US" dirty="0"/>
          </a:p>
        </p:txBody>
      </p:sp>
      <p:sp>
        <p:nvSpPr>
          <p:cNvPr id="5" name="TextBox 4">
            <a:extLst>
              <a:ext uri="{FF2B5EF4-FFF2-40B4-BE49-F238E27FC236}">
                <a16:creationId xmlns:a16="http://schemas.microsoft.com/office/drawing/2014/main" id="{706F7302-A0A0-2E02-050C-D6B5DED33384}"/>
              </a:ext>
            </a:extLst>
          </p:cNvPr>
          <p:cNvSpPr txBox="1"/>
          <p:nvPr/>
        </p:nvSpPr>
        <p:spPr>
          <a:xfrm>
            <a:off x="1082095" y="417655"/>
            <a:ext cx="1984248" cy="369332"/>
          </a:xfrm>
          <a:prstGeom prst="rect">
            <a:avLst/>
          </a:prstGeom>
          <a:noFill/>
        </p:spPr>
        <p:txBody>
          <a:bodyPr wrap="square" rtlCol="0">
            <a:spAutoFit/>
          </a:bodyPr>
          <a:lstStyle/>
          <a:p>
            <a:pPr algn="ctr"/>
            <a:r>
              <a:rPr lang="vi-VN" dirty="0"/>
              <a:t>2020</a:t>
            </a:r>
            <a:endParaRPr lang="en-US" dirty="0"/>
          </a:p>
        </p:txBody>
      </p:sp>
      <p:sp>
        <p:nvSpPr>
          <p:cNvPr id="6" name="TextBox 5">
            <a:extLst>
              <a:ext uri="{FF2B5EF4-FFF2-40B4-BE49-F238E27FC236}">
                <a16:creationId xmlns:a16="http://schemas.microsoft.com/office/drawing/2014/main" id="{7CB9FB4E-59AB-9F9B-6C9E-A5E72258AE93}"/>
              </a:ext>
            </a:extLst>
          </p:cNvPr>
          <p:cNvSpPr txBox="1"/>
          <p:nvPr/>
        </p:nvSpPr>
        <p:spPr>
          <a:xfrm>
            <a:off x="961602" y="786987"/>
            <a:ext cx="2104742" cy="369332"/>
          </a:xfrm>
          <a:prstGeom prst="rect">
            <a:avLst/>
          </a:prstGeom>
          <a:noFill/>
        </p:spPr>
        <p:txBody>
          <a:bodyPr wrap="square" rtlCol="0">
            <a:spAutoFit/>
          </a:bodyPr>
          <a:lstStyle/>
          <a:p>
            <a:pPr algn="ctr"/>
            <a:r>
              <a:rPr lang="vi-VN" dirty="0"/>
              <a:t>Miền Nam</a:t>
            </a:r>
            <a:endParaRPr lang="en-US" dirty="0"/>
          </a:p>
        </p:txBody>
      </p:sp>
      <p:sp>
        <p:nvSpPr>
          <p:cNvPr id="7" name="TextBox 6">
            <a:extLst>
              <a:ext uri="{FF2B5EF4-FFF2-40B4-BE49-F238E27FC236}">
                <a16:creationId xmlns:a16="http://schemas.microsoft.com/office/drawing/2014/main" id="{E51B1F5D-D446-CE69-62CC-1957F27956F9}"/>
              </a:ext>
            </a:extLst>
          </p:cNvPr>
          <p:cNvSpPr txBox="1"/>
          <p:nvPr/>
        </p:nvSpPr>
        <p:spPr>
          <a:xfrm>
            <a:off x="5021581" y="417655"/>
            <a:ext cx="1984248" cy="369332"/>
          </a:xfrm>
          <a:prstGeom prst="rect">
            <a:avLst/>
          </a:prstGeom>
          <a:noFill/>
        </p:spPr>
        <p:txBody>
          <a:bodyPr wrap="square" rtlCol="0">
            <a:spAutoFit/>
          </a:bodyPr>
          <a:lstStyle/>
          <a:p>
            <a:pPr algn="ctr"/>
            <a:r>
              <a:rPr lang="vi-VN" dirty="0"/>
              <a:t>2021</a:t>
            </a:r>
            <a:endParaRPr lang="en-US" dirty="0"/>
          </a:p>
        </p:txBody>
      </p:sp>
      <p:sp>
        <p:nvSpPr>
          <p:cNvPr id="8" name="TextBox 7">
            <a:extLst>
              <a:ext uri="{FF2B5EF4-FFF2-40B4-BE49-F238E27FC236}">
                <a16:creationId xmlns:a16="http://schemas.microsoft.com/office/drawing/2014/main" id="{3E3B2C71-8FA9-1FB8-9C8A-75A99BE3E004}"/>
              </a:ext>
            </a:extLst>
          </p:cNvPr>
          <p:cNvSpPr txBox="1"/>
          <p:nvPr/>
        </p:nvSpPr>
        <p:spPr>
          <a:xfrm>
            <a:off x="4901087" y="786987"/>
            <a:ext cx="2104742" cy="369332"/>
          </a:xfrm>
          <a:prstGeom prst="rect">
            <a:avLst/>
          </a:prstGeom>
          <a:noFill/>
        </p:spPr>
        <p:txBody>
          <a:bodyPr wrap="square" rtlCol="0">
            <a:spAutoFit/>
          </a:bodyPr>
          <a:lstStyle/>
          <a:p>
            <a:pPr algn="ctr"/>
            <a:r>
              <a:rPr lang="vi-VN" dirty="0"/>
              <a:t>Miền Nam</a:t>
            </a:r>
            <a:endParaRPr lang="en-US" dirty="0"/>
          </a:p>
        </p:txBody>
      </p:sp>
      <p:pic>
        <p:nvPicPr>
          <p:cNvPr id="10" name="Picture 9">
            <a:extLst>
              <a:ext uri="{FF2B5EF4-FFF2-40B4-BE49-F238E27FC236}">
                <a16:creationId xmlns:a16="http://schemas.microsoft.com/office/drawing/2014/main" id="{9D1C4615-38AC-514A-77A0-13A0967F5B6D}"/>
              </a:ext>
            </a:extLst>
          </p:cNvPr>
          <p:cNvPicPr>
            <a:picLocks noChangeAspect="1"/>
          </p:cNvPicPr>
          <p:nvPr/>
        </p:nvPicPr>
        <p:blipFill>
          <a:blip r:embed="rId3"/>
          <a:stretch>
            <a:fillRect/>
          </a:stretch>
        </p:blipFill>
        <p:spPr>
          <a:xfrm>
            <a:off x="452894" y="1251924"/>
            <a:ext cx="3578635" cy="5327286"/>
          </a:xfrm>
          <a:prstGeom prst="rect">
            <a:avLst/>
          </a:prstGeom>
        </p:spPr>
      </p:pic>
      <p:pic>
        <p:nvPicPr>
          <p:cNvPr id="12" name="Picture 11">
            <a:extLst>
              <a:ext uri="{FF2B5EF4-FFF2-40B4-BE49-F238E27FC236}">
                <a16:creationId xmlns:a16="http://schemas.microsoft.com/office/drawing/2014/main" id="{22BC5F39-4C2D-4BDF-8EBD-0B27ECDA3575}"/>
              </a:ext>
            </a:extLst>
          </p:cNvPr>
          <p:cNvPicPr>
            <a:picLocks noChangeAspect="1"/>
          </p:cNvPicPr>
          <p:nvPr/>
        </p:nvPicPr>
        <p:blipFill>
          <a:blip r:embed="rId4"/>
          <a:stretch>
            <a:fillRect/>
          </a:stretch>
        </p:blipFill>
        <p:spPr>
          <a:xfrm>
            <a:off x="4465072" y="1251924"/>
            <a:ext cx="3578635" cy="5286988"/>
          </a:xfrm>
          <a:prstGeom prst="rect">
            <a:avLst/>
          </a:prstGeom>
        </p:spPr>
      </p:pic>
    </p:spTree>
    <p:extLst>
      <p:ext uri="{BB962C8B-B14F-4D97-AF65-F5344CB8AC3E}">
        <p14:creationId xmlns:p14="http://schemas.microsoft.com/office/powerpoint/2010/main" val="38425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01B0C1-CD04-D415-03AF-FEEBE56C39AE}"/>
              </a:ext>
            </a:extLst>
          </p:cNvPr>
          <p:cNvSpPr>
            <a:spLocks noGrp="1"/>
          </p:cNvSpPr>
          <p:nvPr>
            <p:ph type="title"/>
          </p:nvPr>
        </p:nvSpPr>
        <p:spPr/>
        <p:txBody>
          <a:bodyPr/>
          <a:lstStyle/>
          <a:p>
            <a:pPr algn="ctr"/>
            <a:r>
              <a:rPr lang="vi-VN" dirty="0"/>
              <a:t>Phân tích theo kênh</a:t>
            </a:r>
            <a:endParaRPr lang="en-US" dirty="0"/>
          </a:p>
        </p:txBody>
      </p:sp>
      <p:sp>
        <p:nvSpPr>
          <p:cNvPr id="6" name="Content Placeholder 5">
            <a:extLst>
              <a:ext uri="{FF2B5EF4-FFF2-40B4-BE49-F238E27FC236}">
                <a16:creationId xmlns:a16="http://schemas.microsoft.com/office/drawing/2014/main" id="{712AABD9-3EE9-CFF7-B6BA-B0ECEB0652D3}"/>
              </a:ext>
            </a:extLst>
          </p:cNvPr>
          <p:cNvSpPr>
            <a:spLocks noGrp="1"/>
          </p:cNvSpPr>
          <p:nvPr>
            <p:ph sz="half" idx="1"/>
          </p:nvPr>
        </p:nvSpPr>
        <p:spPr/>
        <p:txBody>
          <a:bodyPr/>
          <a:lstStyle/>
          <a:p>
            <a:r>
              <a:rPr lang="en-US" sz="1800" b="1" u="sng" dirty="0" err="1">
                <a:solidFill>
                  <a:srgbClr val="FF0000"/>
                </a:solidFill>
                <a:latin typeface="Arial" panose="020B0604020202020204" pitchFamily="34" charset="0"/>
                <a:cs typeface="Arial" panose="020B0604020202020204" pitchFamily="34" charset="0"/>
              </a:rPr>
              <a:t>Sản</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phẩm</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tăng</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trưởng</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tốt</a:t>
            </a:r>
            <a:r>
              <a:rPr lang="en-US" sz="1800" b="1" u="sng" dirty="0">
                <a:solidFill>
                  <a:srgbClr val="FF0000"/>
                </a:solidFill>
                <a:latin typeface="Arial" panose="020B0604020202020204" pitchFamily="34" charset="0"/>
                <a:cs typeface="Arial" panose="020B0604020202020204" pitchFamily="34" charset="0"/>
              </a:rPr>
              <a:t> </a:t>
            </a:r>
            <a:r>
              <a:rPr lang="en-US" sz="1800" u="sng" dirty="0" err="1">
                <a:latin typeface="Arial" panose="020B0604020202020204" pitchFamily="34" charset="0"/>
                <a:cs typeface="Arial" panose="020B0604020202020204" pitchFamily="34" charset="0"/>
              </a:rPr>
              <a:t>nhất</a:t>
            </a:r>
            <a:r>
              <a:rPr lang="en-US" sz="1800" u="sng"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tại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điểm</a:t>
            </a:r>
            <a:r>
              <a:rPr lang="en-US" sz="1800" dirty="0">
                <a:latin typeface="Arial" panose="020B0604020202020204" pitchFamily="34" charset="0"/>
                <a:cs typeface="Arial" panose="020B0604020202020204" pitchFamily="34" charset="0"/>
              </a:rPr>
              <a:t> YTD 06/2021 ( </a:t>
            </a:r>
            <a:r>
              <a:rPr lang="en-US" sz="1800" dirty="0" err="1">
                <a:latin typeface="Arial" panose="020B0604020202020204" pitchFamily="34" charset="0"/>
                <a:cs typeface="Arial" panose="020B0604020202020204" pitchFamily="34" charset="0"/>
              </a:rPr>
              <a:t>lũy</a:t>
            </a:r>
            <a:r>
              <a:rPr lang="en-US" sz="1800" dirty="0">
                <a:latin typeface="Arial" panose="020B0604020202020204" pitchFamily="34" charset="0"/>
                <a:cs typeface="Arial" panose="020B0604020202020204" pitchFamily="34" charset="0"/>
              </a:rPr>
              <a:t> 6 </a:t>
            </a:r>
            <a:r>
              <a:rPr lang="en-US" sz="1800" dirty="0" err="1">
                <a:latin typeface="Arial" panose="020B0604020202020204" pitchFamily="34" charset="0"/>
                <a:cs typeface="Arial" panose="020B0604020202020204" pitchFamily="34" charset="0"/>
              </a:rPr>
              <a:t>tháng</a:t>
            </a:r>
            <a:r>
              <a:rPr lang="en-US" sz="1800" dirty="0">
                <a:latin typeface="Arial" panose="020B0604020202020204" pitchFamily="34" charset="0"/>
                <a:cs typeface="Arial" panose="020B0604020202020204" pitchFamily="34" charset="0"/>
              </a:rPr>
              <a:t> 2021 so </a:t>
            </a:r>
            <a:r>
              <a:rPr lang="en-US" sz="1800" dirty="0" err="1">
                <a:latin typeface="Arial" panose="020B0604020202020204" pitchFamily="34" charset="0"/>
                <a:cs typeface="Arial" panose="020B0604020202020204" pitchFamily="34" charset="0"/>
              </a:rPr>
              <a:t>với</a:t>
            </a:r>
            <a:r>
              <a:rPr lang="en-US" sz="1800" dirty="0">
                <a:latin typeface="Arial" panose="020B0604020202020204" pitchFamily="34" charset="0"/>
                <a:cs typeface="Arial" panose="020B0604020202020204" pitchFamily="34" charset="0"/>
              </a:rPr>
              <a:t> 2020) </a:t>
            </a:r>
            <a:r>
              <a:rPr lang="en-US" sz="1800" b="1" dirty="0" err="1">
                <a:solidFill>
                  <a:srgbClr val="FF0000"/>
                </a:solidFill>
                <a:latin typeface="Arial" panose="020B0604020202020204" pitchFamily="34" charset="0"/>
                <a:cs typeface="Arial" panose="020B0604020202020204" pitchFamily="34" charset="0"/>
              </a:rPr>
              <a:t>kênh</a:t>
            </a:r>
            <a:r>
              <a:rPr lang="en-US" sz="1800" b="1" dirty="0">
                <a:solidFill>
                  <a:srgbClr val="FF0000"/>
                </a:solidFill>
                <a:latin typeface="Arial" panose="020B0604020202020204" pitchFamily="34" charset="0"/>
                <a:cs typeface="Arial" panose="020B0604020202020204" pitchFamily="34" charset="0"/>
              </a:rPr>
              <a:t> GT</a:t>
            </a:r>
          </a:p>
          <a:p>
            <a:endParaRPr lang="en-US"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F4FD1093-1904-74DA-2B1F-BF0B53A68B0A}"/>
              </a:ext>
            </a:extLst>
          </p:cNvPr>
          <p:cNvSpPr>
            <a:spLocks noGrp="1"/>
          </p:cNvSpPr>
          <p:nvPr>
            <p:ph sz="half" idx="2"/>
          </p:nvPr>
        </p:nvSpPr>
        <p:spPr/>
        <p:txBody>
          <a:bodyPr/>
          <a:lstStyle/>
          <a:p>
            <a:r>
              <a:rPr lang="en-US" sz="1800" b="1" u="sng" dirty="0" err="1">
                <a:solidFill>
                  <a:srgbClr val="FF0000"/>
                </a:solidFill>
                <a:latin typeface="Arial" panose="020B0604020202020204" pitchFamily="34" charset="0"/>
                <a:cs typeface="Arial" panose="020B0604020202020204" pitchFamily="34" charset="0"/>
              </a:rPr>
              <a:t>Sản</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phẩm</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tăng</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trưởng</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tốt</a:t>
            </a:r>
            <a:r>
              <a:rPr lang="en-US" sz="1800" b="1" u="sng" dirty="0">
                <a:solidFill>
                  <a:srgbClr val="FF0000"/>
                </a:solidFill>
                <a:latin typeface="Arial" panose="020B0604020202020204" pitchFamily="34" charset="0"/>
                <a:cs typeface="Arial" panose="020B0604020202020204" pitchFamily="34" charset="0"/>
              </a:rPr>
              <a:t> </a:t>
            </a:r>
            <a:r>
              <a:rPr lang="en-US" sz="1800" b="1" u="sng" dirty="0" err="1">
                <a:solidFill>
                  <a:srgbClr val="FF0000"/>
                </a:solidFill>
                <a:latin typeface="Arial" panose="020B0604020202020204" pitchFamily="34" charset="0"/>
                <a:cs typeface="Arial" panose="020B0604020202020204" pitchFamily="34" charset="0"/>
              </a:rPr>
              <a:t>nhất</a:t>
            </a:r>
            <a:r>
              <a:rPr lang="en-US" sz="1800" b="1" u="sng" dirty="0">
                <a:solidFill>
                  <a:srgbClr val="FF0000"/>
                </a:solidFill>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tại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điểm</a:t>
            </a:r>
            <a:r>
              <a:rPr lang="en-US" sz="1800" dirty="0">
                <a:latin typeface="Arial" panose="020B0604020202020204" pitchFamily="34" charset="0"/>
                <a:cs typeface="Arial" panose="020B0604020202020204" pitchFamily="34" charset="0"/>
              </a:rPr>
              <a:t> YTD 06/2021 ( </a:t>
            </a:r>
            <a:r>
              <a:rPr lang="en-US" sz="1800" dirty="0" err="1">
                <a:latin typeface="Arial" panose="020B0604020202020204" pitchFamily="34" charset="0"/>
                <a:cs typeface="Arial" panose="020B0604020202020204" pitchFamily="34" charset="0"/>
              </a:rPr>
              <a:t>lũy</a:t>
            </a:r>
            <a:r>
              <a:rPr lang="en-US" sz="1800" dirty="0">
                <a:latin typeface="Arial" panose="020B0604020202020204" pitchFamily="34" charset="0"/>
                <a:cs typeface="Arial" panose="020B0604020202020204" pitchFamily="34" charset="0"/>
              </a:rPr>
              <a:t> 6 </a:t>
            </a:r>
            <a:r>
              <a:rPr lang="en-US" sz="1800" dirty="0" err="1">
                <a:latin typeface="Arial" panose="020B0604020202020204" pitchFamily="34" charset="0"/>
                <a:cs typeface="Arial" panose="020B0604020202020204" pitchFamily="34" charset="0"/>
              </a:rPr>
              <a:t>tháng</a:t>
            </a:r>
            <a:r>
              <a:rPr lang="en-US" sz="1800" dirty="0">
                <a:latin typeface="Arial" panose="020B0604020202020204" pitchFamily="34" charset="0"/>
                <a:cs typeface="Arial" panose="020B0604020202020204" pitchFamily="34" charset="0"/>
              </a:rPr>
              <a:t> 2021 so </a:t>
            </a:r>
            <a:r>
              <a:rPr lang="en-US" sz="1800" dirty="0" err="1">
                <a:latin typeface="Arial" panose="020B0604020202020204" pitchFamily="34" charset="0"/>
                <a:cs typeface="Arial" panose="020B0604020202020204" pitchFamily="34" charset="0"/>
              </a:rPr>
              <a:t>với</a:t>
            </a:r>
            <a:r>
              <a:rPr lang="en-US" sz="1800" dirty="0">
                <a:latin typeface="Arial" panose="020B0604020202020204" pitchFamily="34" charset="0"/>
                <a:cs typeface="Arial" panose="020B0604020202020204" pitchFamily="34" charset="0"/>
              </a:rPr>
              <a:t> 2020) </a:t>
            </a:r>
            <a:r>
              <a:rPr lang="en-US" sz="1800" b="1" dirty="0" err="1">
                <a:solidFill>
                  <a:srgbClr val="FF0000"/>
                </a:solidFill>
                <a:latin typeface="Arial" panose="020B0604020202020204" pitchFamily="34" charset="0"/>
                <a:cs typeface="Arial" panose="020B0604020202020204" pitchFamily="34" charset="0"/>
              </a:rPr>
              <a:t>kênh</a:t>
            </a:r>
            <a:r>
              <a:rPr lang="en-US" sz="1800" b="1" dirty="0">
                <a:solidFill>
                  <a:srgbClr val="FF0000"/>
                </a:solidFill>
                <a:latin typeface="Arial" panose="020B0604020202020204" pitchFamily="34" charset="0"/>
                <a:cs typeface="Arial" panose="020B0604020202020204" pitchFamily="34" charset="0"/>
              </a:rPr>
              <a:t> MT</a:t>
            </a:r>
          </a:p>
        </p:txBody>
      </p:sp>
      <p:pic>
        <p:nvPicPr>
          <p:cNvPr id="13" name="Picture 12">
            <a:extLst>
              <a:ext uri="{FF2B5EF4-FFF2-40B4-BE49-F238E27FC236}">
                <a16:creationId xmlns:a16="http://schemas.microsoft.com/office/drawing/2014/main" id="{489FAE0D-8244-A6C0-83B9-6D0F559644EB}"/>
              </a:ext>
            </a:extLst>
          </p:cNvPr>
          <p:cNvPicPr>
            <a:picLocks noChangeAspect="1"/>
          </p:cNvPicPr>
          <p:nvPr/>
        </p:nvPicPr>
        <p:blipFill>
          <a:blip r:embed="rId2"/>
          <a:stretch>
            <a:fillRect/>
          </a:stretch>
        </p:blipFill>
        <p:spPr>
          <a:xfrm>
            <a:off x="1407794" y="3175776"/>
            <a:ext cx="3981450" cy="1209675"/>
          </a:xfrm>
          <a:prstGeom prst="rect">
            <a:avLst/>
          </a:prstGeom>
        </p:spPr>
      </p:pic>
      <p:pic>
        <p:nvPicPr>
          <p:cNvPr id="15" name="Picture 14">
            <a:extLst>
              <a:ext uri="{FF2B5EF4-FFF2-40B4-BE49-F238E27FC236}">
                <a16:creationId xmlns:a16="http://schemas.microsoft.com/office/drawing/2014/main" id="{A3EDE964-24A5-6203-9840-C5737D352D5B}"/>
              </a:ext>
            </a:extLst>
          </p:cNvPr>
          <p:cNvPicPr>
            <a:picLocks noChangeAspect="1"/>
          </p:cNvPicPr>
          <p:nvPr/>
        </p:nvPicPr>
        <p:blipFill>
          <a:blip r:embed="rId3"/>
          <a:stretch>
            <a:fillRect/>
          </a:stretch>
        </p:blipFill>
        <p:spPr>
          <a:xfrm>
            <a:off x="6793230" y="3175776"/>
            <a:ext cx="4000500" cy="1200150"/>
          </a:xfrm>
          <a:prstGeom prst="rect">
            <a:avLst/>
          </a:prstGeom>
        </p:spPr>
      </p:pic>
      <p:pic>
        <p:nvPicPr>
          <p:cNvPr id="3" name="Picture 2">
            <a:extLst>
              <a:ext uri="{FF2B5EF4-FFF2-40B4-BE49-F238E27FC236}">
                <a16:creationId xmlns:a16="http://schemas.microsoft.com/office/drawing/2014/main" id="{BE3346E2-C242-04D4-33B4-18E6B44F4D32}"/>
              </a:ext>
            </a:extLst>
          </p:cNvPr>
          <p:cNvPicPr>
            <a:picLocks noChangeAspect="1"/>
          </p:cNvPicPr>
          <p:nvPr/>
        </p:nvPicPr>
        <p:blipFill>
          <a:blip r:embed="rId4"/>
          <a:stretch>
            <a:fillRect/>
          </a:stretch>
        </p:blipFill>
        <p:spPr>
          <a:xfrm>
            <a:off x="2441256" y="4585184"/>
            <a:ext cx="1914525" cy="1371600"/>
          </a:xfrm>
          <a:prstGeom prst="rect">
            <a:avLst/>
          </a:prstGeom>
        </p:spPr>
      </p:pic>
      <p:pic>
        <p:nvPicPr>
          <p:cNvPr id="10" name="Picture 9">
            <a:extLst>
              <a:ext uri="{FF2B5EF4-FFF2-40B4-BE49-F238E27FC236}">
                <a16:creationId xmlns:a16="http://schemas.microsoft.com/office/drawing/2014/main" id="{4226D28A-42F3-AAE1-3CEC-DF6DA8D14B72}"/>
              </a:ext>
            </a:extLst>
          </p:cNvPr>
          <p:cNvPicPr>
            <a:picLocks noChangeAspect="1"/>
          </p:cNvPicPr>
          <p:nvPr/>
        </p:nvPicPr>
        <p:blipFill>
          <a:blip r:embed="rId5"/>
          <a:stretch>
            <a:fillRect/>
          </a:stretch>
        </p:blipFill>
        <p:spPr>
          <a:xfrm>
            <a:off x="7712392" y="4269387"/>
            <a:ext cx="2162175" cy="2162175"/>
          </a:xfrm>
          <a:prstGeom prst="rect">
            <a:avLst/>
          </a:prstGeom>
        </p:spPr>
      </p:pic>
    </p:spTree>
    <p:extLst>
      <p:ext uri="{BB962C8B-B14F-4D97-AF65-F5344CB8AC3E}">
        <p14:creationId xmlns:p14="http://schemas.microsoft.com/office/powerpoint/2010/main" val="3991244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21E7-DD7D-BCB5-F262-A7CB9C7B7C4F}"/>
              </a:ext>
            </a:extLst>
          </p:cNvPr>
          <p:cNvSpPr>
            <a:spLocks noGrp="1"/>
          </p:cNvSpPr>
          <p:nvPr>
            <p:ph type="title"/>
          </p:nvPr>
        </p:nvSpPr>
        <p:spPr/>
        <p:txBody>
          <a:bodyPr/>
          <a:lstStyle/>
          <a:p>
            <a:pPr algn="ctr"/>
            <a:r>
              <a:rPr lang="vi-VN" dirty="0"/>
              <a:t>Phân tích theo địa lý</a:t>
            </a:r>
            <a:endParaRPr lang="en-US" dirty="0"/>
          </a:p>
        </p:txBody>
      </p:sp>
      <p:sp>
        <p:nvSpPr>
          <p:cNvPr id="3" name="Content Placeholder 2">
            <a:extLst>
              <a:ext uri="{FF2B5EF4-FFF2-40B4-BE49-F238E27FC236}">
                <a16:creationId xmlns:a16="http://schemas.microsoft.com/office/drawing/2014/main" id="{24E130D7-54CE-98AC-0BA9-AF2D2B7247BD}"/>
              </a:ext>
            </a:extLst>
          </p:cNvPr>
          <p:cNvSpPr>
            <a:spLocks noGrp="1"/>
          </p:cNvSpPr>
          <p:nvPr>
            <p:ph sz="half" idx="1"/>
          </p:nvPr>
        </p:nvSpPr>
        <p:spPr/>
        <p:txBody>
          <a:bodyPr/>
          <a:lstStyle/>
          <a:p>
            <a:r>
              <a:rPr lang="vi-VN" b="1" dirty="0">
                <a:solidFill>
                  <a:srgbClr val="FF0000"/>
                </a:solidFill>
                <a:latin typeface="Arial" panose="020B0604020202020204" pitchFamily="34" charset="0"/>
                <a:cs typeface="Arial" panose="020B0604020202020204" pitchFamily="34" charset="0"/>
              </a:rPr>
              <a:t>1. T</a:t>
            </a:r>
            <a:r>
              <a:rPr lang="en-US" sz="1800" b="1" dirty="0">
                <a:solidFill>
                  <a:srgbClr val="FF0000"/>
                </a:solidFill>
                <a:latin typeface="Arial" panose="020B0604020202020204" pitchFamily="34" charset="0"/>
                <a:cs typeface="Arial" panose="020B0604020202020204" pitchFamily="34" charset="0"/>
              </a:rPr>
              <a:t>op 10 </a:t>
            </a:r>
            <a:r>
              <a:rPr lang="en-US" sz="1800" b="1" dirty="0" err="1">
                <a:solidFill>
                  <a:srgbClr val="FF0000"/>
                </a:solidFill>
                <a:latin typeface="Arial" panose="020B0604020202020204" pitchFamily="34" charset="0"/>
                <a:cs typeface="Arial" panose="020B0604020202020204" pitchFamily="34" charset="0"/>
              </a:rPr>
              <a:t>tỉnh</a:t>
            </a:r>
            <a:r>
              <a:rPr lang="en-US" sz="1800" b="1" dirty="0">
                <a:solidFill>
                  <a:srgbClr val="FF0000"/>
                </a:solidFill>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có</a:t>
            </a:r>
            <a:r>
              <a:rPr lang="en-US" sz="1800" b="1" dirty="0">
                <a:solidFill>
                  <a:srgbClr val="FF0000"/>
                </a:solidFill>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mức</a:t>
            </a:r>
            <a:r>
              <a:rPr lang="en-US" sz="1800" b="1" dirty="0">
                <a:solidFill>
                  <a:srgbClr val="FF0000"/>
                </a:solidFill>
                <a:latin typeface="Arial" panose="020B0604020202020204" pitchFamily="34" charset="0"/>
                <a:cs typeface="Arial" panose="020B0604020202020204" pitchFamily="34" charset="0"/>
              </a:rPr>
              <a:t> sales* </a:t>
            </a:r>
            <a:r>
              <a:rPr lang="en-US" sz="1800" b="1" dirty="0" err="1">
                <a:solidFill>
                  <a:srgbClr val="FF0000"/>
                </a:solidFill>
                <a:latin typeface="Arial" panose="020B0604020202020204" pitchFamily="34" charset="0"/>
                <a:cs typeface="Arial" panose="020B0604020202020204" pitchFamily="34" charset="0"/>
              </a:rPr>
              <a:t>cao</a:t>
            </a:r>
            <a:r>
              <a:rPr lang="en-US" sz="1800" b="1" dirty="0">
                <a:solidFill>
                  <a:srgbClr val="FF0000"/>
                </a:solidFill>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nhất</a:t>
            </a:r>
            <a:r>
              <a:rPr lang="en-US" sz="1800" b="1" dirty="0">
                <a:solidFill>
                  <a:srgbClr val="FF0000"/>
                </a:solidFill>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trong</a:t>
            </a:r>
            <a:r>
              <a:rPr lang="en-US" sz="1800" dirty="0">
                <a:latin typeface="Arial" panose="020B0604020202020204" pitchFamily="34" charset="0"/>
                <a:cs typeface="Arial" panose="020B0604020202020204" pitchFamily="34" charset="0"/>
              </a:rPr>
              <a:t> 6 </a:t>
            </a:r>
            <a:r>
              <a:rPr lang="en-US" sz="1800" dirty="0" err="1">
                <a:latin typeface="Arial" panose="020B0604020202020204" pitchFamily="34" charset="0"/>
                <a:cs typeface="Arial" panose="020B0604020202020204" pitchFamily="34" charset="0"/>
              </a:rPr>
              <a:t>tháng</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đầu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năm</a:t>
            </a:r>
            <a:r>
              <a:rPr lang="en-US" sz="1800" dirty="0">
                <a:latin typeface="Arial" panose="020B0604020202020204" pitchFamily="34" charset="0"/>
                <a:cs typeface="Arial" panose="020B0604020202020204" pitchFamily="34" charset="0"/>
              </a:rPr>
              <a:t> 2021 ( </a:t>
            </a:r>
            <a:r>
              <a:rPr lang="en-US" sz="1800" i="1" dirty="0" err="1">
                <a:solidFill>
                  <a:schemeClr val="accent2"/>
                </a:solidFill>
                <a:latin typeface="Arial" panose="020B0604020202020204" pitchFamily="34" charset="0"/>
                <a:cs typeface="Arial" panose="020B0604020202020204" pitchFamily="34" charset="0"/>
              </a:rPr>
              <a:t>Mức</a:t>
            </a:r>
            <a:r>
              <a:rPr lang="en-US" sz="1800" i="1" dirty="0">
                <a:solidFill>
                  <a:schemeClr val="accent2"/>
                </a:solidFill>
                <a:latin typeface="Arial" panose="020B0604020202020204" pitchFamily="34" charset="0"/>
                <a:cs typeface="Arial" panose="020B0604020202020204" pitchFamily="34" charset="0"/>
              </a:rPr>
              <a:t> </a:t>
            </a:r>
            <a:r>
              <a:rPr lang="en-US" sz="1800" i="1" dirty="0" err="1">
                <a:solidFill>
                  <a:schemeClr val="accent2"/>
                </a:solidFill>
                <a:latin typeface="Arial" panose="020B0604020202020204" pitchFamily="34" charset="0"/>
                <a:cs typeface="Arial" panose="020B0604020202020204" pitchFamily="34" charset="0"/>
              </a:rPr>
              <a:t>tiêu</a:t>
            </a:r>
            <a:r>
              <a:rPr lang="en-US" sz="1800" i="1" dirty="0">
                <a:solidFill>
                  <a:schemeClr val="accent2"/>
                </a:solidFill>
                <a:latin typeface="Arial" panose="020B0604020202020204" pitchFamily="34" charset="0"/>
                <a:cs typeface="Arial" panose="020B0604020202020204" pitchFamily="34" charset="0"/>
              </a:rPr>
              <a:t> </a:t>
            </a:r>
            <a:r>
              <a:rPr lang="en-US" sz="1800" i="1" dirty="0" err="1">
                <a:solidFill>
                  <a:schemeClr val="accent2"/>
                </a:solidFill>
                <a:latin typeface="Arial" panose="020B0604020202020204" pitchFamily="34" charset="0"/>
                <a:cs typeface="Arial" panose="020B0604020202020204" pitchFamily="34" charset="0"/>
              </a:rPr>
              <a:t>thụ</a:t>
            </a:r>
            <a:r>
              <a:rPr lang="en-US" sz="1800" i="1" dirty="0">
                <a:solidFill>
                  <a:schemeClr val="accent2"/>
                </a:solidFill>
                <a:latin typeface="Arial" panose="020B0604020202020204" pitchFamily="34" charset="0"/>
                <a:cs typeface="Arial" panose="020B0604020202020204" pitchFamily="34" charset="0"/>
              </a:rPr>
              <a:t> </a:t>
            </a:r>
            <a:r>
              <a:rPr lang="en-US" sz="1800" i="1" dirty="0" err="1">
                <a:solidFill>
                  <a:schemeClr val="accent2"/>
                </a:solidFill>
                <a:latin typeface="Arial" panose="020B0604020202020204" pitchFamily="34" charset="0"/>
                <a:cs typeface="Arial" panose="020B0604020202020204" pitchFamily="34" charset="0"/>
              </a:rPr>
              <a:t>tính</a:t>
            </a:r>
            <a:r>
              <a:rPr lang="en-US" sz="1800" i="1" dirty="0">
                <a:solidFill>
                  <a:schemeClr val="accent2"/>
                </a:solidFill>
                <a:latin typeface="Arial" panose="020B0604020202020204" pitchFamily="34" charset="0"/>
                <a:cs typeface="Arial" panose="020B0604020202020204" pitchFamily="34" charset="0"/>
              </a:rPr>
              <a:t> </a:t>
            </a:r>
            <a:r>
              <a:rPr lang="en-US" sz="1800" i="1" dirty="0" err="1">
                <a:solidFill>
                  <a:schemeClr val="accent2"/>
                </a:solidFill>
                <a:latin typeface="Arial" panose="020B0604020202020204" pitchFamily="34" charset="0"/>
                <a:cs typeface="Arial" panose="020B0604020202020204" pitchFamily="34" charset="0"/>
              </a:rPr>
              <a:t>bằng</a:t>
            </a:r>
            <a:r>
              <a:rPr lang="en-US" sz="1800" i="1" dirty="0">
                <a:solidFill>
                  <a:schemeClr val="accent2"/>
                </a:solidFill>
                <a:latin typeface="Arial" panose="020B0604020202020204" pitchFamily="34" charset="0"/>
                <a:cs typeface="Arial" panose="020B0604020202020204" pitchFamily="34" charset="0"/>
              </a:rPr>
              <a:t> </a:t>
            </a:r>
            <a:r>
              <a:rPr lang="en-US" sz="1800" i="1" dirty="0" err="1">
                <a:solidFill>
                  <a:schemeClr val="accent2"/>
                </a:solidFill>
                <a:latin typeface="Arial" panose="020B0604020202020204" pitchFamily="34" charset="0"/>
                <a:cs typeface="Arial" panose="020B0604020202020204" pitchFamily="34" charset="0"/>
              </a:rPr>
              <a:t>tổng</a:t>
            </a:r>
            <a:r>
              <a:rPr lang="en-US" sz="1800" i="1" dirty="0">
                <a:solidFill>
                  <a:schemeClr val="accent2"/>
                </a:solidFill>
                <a:latin typeface="Arial" panose="020B0604020202020204" pitchFamily="34" charset="0"/>
                <a:cs typeface="Arial" panose="020B0604020202020204" pitchFamily="34" charset="0"/>
              </a:rPr>
              <a:t> GT + MT</a:t>
            </a:r>
            <a:r>
              <a:rPr lang="en-US" sz="1800" dirty="0">
                <a:latin typeface="Arial" panose="020B0604020202020204" pitchFamily="34" charset="0"/>
                <a:cs typeface="Arial" panose="020B0604020202020204" pitchFamily="34" charset="0"/>
              </a:rPr>
              <a:t>)</a:t>
            </a:r>
          </a:p>
          <a:p>
            <a:endParaRPr lang="en-US" dirty="0"/>
          </a:p>
        </p:txBody>
      </p:sp>
      <p:sp>
        <p:nvSpPr>
          <p:cNvPr id="4" name="Content Placeholder 3">
            <a:extLst>
              <a:ext uri="{FF2B5EF4-FFF2-40B4-BE49-F238E27FC236}">
                <a16:creationId xmlns:a16="http://schemas.microsoft.com/office/drawing/2014/main" id="{CAEE7AFD-ECB9-E758-DBFE-53C18BF74373}"/>
              </a:ext>
            </a:extLst>
          </p:cNvPr>
          <p:cNvSpPr>
            <a:spLocks noGrp="1"/>
          </p:cNvSpPr>
          <p:nvPr>
            <p:ph sz="half" idx="2"/>
          </p:nvPr>
        </p:nvSpPr>
        <p:spPr/>
        <p:txBody>
          <a:bodyPr/>
          <a:lstStyle/>
          <a:p>
            <a:r>
              <a:rPr lang="en-US" sz="1800" dirty="0"/>
              <a:t>Trong top 10 </a:t>
            </a:r>
            <a:r>
              <a:rPr lang="en-US" sz="1800" dirty="0" err="1"/>
              <a:t>tỉnh</a:t>
            </a:r>
            <a:r>
              <a:rPr lang="en-US" sz="1800" dirty="0"/>
              <a:t> </a:t>
            </a:r>
            <a:r>
              <a:rPr lang="en-US" sz="1800" dirty="0" err="1"/>
              <a:t>trên</a:t>
            </a:r>
            <a:r>
              <a:rPr lang="en-US" sz="1800" dirty="0"/>
              <a:t>, </a:t>
            </a:r>
            <a:r>
              <a:rPr lang="en-US" sz="1800" dirty="0" err="1"/>
              <a:t>Tỉnh</a:t>
            </a:r>
            <a:r>
              <a:rPr lang="en-US" sz="1800" dirty="0"/>
              <a:t> </a:t>
            </a:r>
            <a:r>
              <a:rPr lang="en-US" sz="1800" dirty="0" err="1"/>
              <a:t>có</a:t>
            </a:r>
            <a:r>
              <a:rPr lang="en-US" sz="1800" dirty="0"/>
              <a:t> </a:t>
            </a:r>
            <a:r>
              <a:rPr lang="en-US" sz="1800" dirty="0" err="1"/>
              <a:t>mức</a:t>
            </a:r>
            <a:r>
              <a:rPr lang="en-US" sz="1800" dirty="0"/>
              <a:t> </a:t>
            </a:r>
            <a:r>
              <a:rPr lang="en-US" sz="1800" dirty="0" err="1"/>
              <a:t>tiêu</a:t>
            </a:r>
            <a:r>
              <a:rPr lang="en-US" sz="1800" dirty="0"/>
              <a:t> </a:t>
            </a:r>
            <a:r>
              <a:rPr lang="en-US" sz="1800" dirty="0" err="1">
                <a:solidFill>
                  <a:srgbClr val="FF0000"/>
                </a:solidFill>
              </a:rPr>
              <a:t>thụ</a:t>
            </a:r>
            <a:r>
              <a:rPr lang="en-US" sz="1800" dirty="0">
                <a:solidFill>
                  <a:srgbClr val="FF0000"/>
                </a:solidFill>
              </a:rPr>
              <a:t> </a:t>
            </a:r>
            <a:r>
              <a:rPr lang="en-US" sz="1800" b="1" u="sng" dirty="0" err="1">
                <a:solidFill>
                  <a:srgbClr val="FF0000"/>
                </a:solidFill>
              </a:rPr>
              <a:t>tăng</a:t>
            </a:r>
            <a:r>
              <a:rPr lang="en-US" sz="1800" b="1" u="sng" dirty="0">
                <a:solidFill>
                  <a:srgbClr val="FF0000"/>
                </a:solidFill>
              </a:rPr>
              <a:t> </a:t>
            </a:r>
            <a:r>
              <a:rPr lang="en-US" sz="1800" b="1" u="sng" dirty="0" err="1">
                <a:solidFill>
                  <a:srgbClr val="FF0000"/>
                </a:solidFill>
              </a:rPr>
              <a:t>trưởng</a:t>
            </a:r>
            <a:r>
              <a:rPr lang="en-US" sz="1800" b="1" u="sng" dirty="0">
                <a:solidFill>
                  <a:srgbClr val="FF0000"/>
                </a:solidFill>
              </a:rPr>
              <a:t> </a:t>
            </a:r>
            <a:r>
              <a:rPr lang="en-US" sz="1800" b="1" u="sng" dirty="0" err="1">
                <a:solidFill>
                  <a:srgbClr val="FF0000"/>
                </a:solidFill>
              </a:rPr>
              <a:t>cao</a:t>
            </a:r>
            <a:r>
              <a:rPr lang="en-US" sz="1800" b="1" u="sng" dirty="0">
                <a:solidFill>
                  <a:srgbClr val="FF0000"/>
                </a:solidFill>
              </a:rPr>
              <a:t> </a:t>
            </a:r>
            <a:r>
              <a:rPr lang="en-US" sz="1800" b="1" u="sng" dirty="0" err="1">
                <a:solidFill>
                  <a:srgbClr val="FF0000"/>
                </a:solidFill>
              </a:rPr>
              <a:t>nhất</a:t>
            </a:r>
            <a:r>
              <a:rPr lang="en-US" sz="1800" dirty="0">
                <a:solidFill>
                  <a:srgbClr val="FF0000"/>
                </a:solidFill>
              </a:rPr>
              <a:t> </a:t>
            </a:r>
            <a:r>
              <a:rPr lang="en-US" sz="1800" dirty="0"/>
              <a:t>YTD 06/2021? </a:t>
            </a:r>
            <a:r>
              <a:rPr lang="en-US" sz="1800" dirty="0" err="1"/>
              <a:t>Dòng</a:t>
            </a:r>
            <a:r>
              <a:rPr lang="en-US" sz="1800" dirty="0"/>
              <a:t> </a:t>
            </a:r>
            <a:r>
              <a:rPr lang="en-US" sz="1800" dirty="0" err="1"/>
              <a:t>sản</a:t>
            </a:r>
            <a:r>
              <a:rPr lang="en-US" sz="1800" dirty="0"/>
              <a:t> </a:t>
            </a:r>
            <a:r>
              <a:rPr lang="en-US" sz="1800" dirty="0" err="1"/>
              <a:t>phẩm</a:t>
            </a:r>
            <a:r>
              <a:rPr lang="en-US" sz="1800" dirty="0"/>
              <a:t> </a:t>
            </a:r>
            <a:r>
              <a:rPr lang="en-US" sz="1800" dirty="0" err="1"/>
              <a:t>đóng</a:t>
            </a:r>
            <a:r>
              <a:rPr lang="en-US" sz="1800" dirty="0"/>
              <a:t> </a:t>
            </a:r>
            <a:r>
              <a:rPr lang="en-US" sz="1800" dirty="0" err="1"/>
              <a:t>góp</a:t>
            </a:r>
            <a:r>
              <a:rPr lang="en-US" sz="1800" dirty="0"/>
              <a:t> </a:t>
            </a:r>
            <a:r>
              <a:rPr lang="en-US" sz="1800" dirty="0" err="1"/>
              <a:t>cho</a:t>
            </a:r>
            <a:r>
              <a:rPr lang="en-US" sz="1800" dirty="0"/>
              <a:t> </a:t>
            </a:r>
            <a:r>
              <a:rPr lang="en-US" sz="1800" dirty="0" err="1"/>
              <a:t>sự</a:t>
            </a:r>
            <a:r>
              <a:rPr lang="en-US" sz="1800" dirty="0"/>
              <a:t> </a:t>
            </a:r>
            <a:r>
              <a:rPr lang="en-US" sz="1800" dirty="0" err="1"/>
              <a:t>tăng</a:t>
            </a:r>
            <a:r>
              <a:rPr lang="en-US" sz="1800" dirty="0"/>
              <a:t> </a:t>
            </a:r>
            <a:r>
              <a:rPr lang="en-US" sz="1800" dirty="0" err="1"/>
              <a:t>trưởng</a:t>
            </a:r>
            <a:r>
              <a:rPr lang="en-US" sz="1800" dirty="0"/>
              <a:t> </a:t>
            </a:r>
            <a:r>
              <a:rPr lang="en-US" sz="1800" dirty="0" err="1"/>
              <a:t>này</a:t>
            </a:r>
            <a:endParaRPr lang="en-US" sz="1800" dirty="0"/>
          </a:p>
          <a:p>
            <a:pPr marL="0" indent="0">
              <a:buNone/>
            </a:pPr>
            <a:endParaRPr lang="en-US" dirty="0"/>
          </a:p>
        </p:txBody>
      </p:sp>
      <p:pic>
        <p:nvPicPr>
          <p:cNvPr id="6" name="Picture 5">
            <a:extLst>
              <a:ext uri="{FF2B5EF4-FFF2-40B4-BE49-F238E27FC236}">
                <a16:creationId xmlns:a16="http://schemas.microsoft.com/office/drawing/2014/main" id="{AF406197-E271-9A64-1818-7413F29C0354}"/>
              </a:ext>
            </a:extLst>
          </p:cNvPr>
          <p:cNvPicPr>
            <a:picLocks noChangeAspect="1"/>
          </p:cNvPicPr>
          <p:nvPr/>
        </p:nvPicPr>
        <p:blipFill>
          <a:blip r:embed="rId2"/>
          <a:stretch>
            <a:fillRect/>
          </a:stretch>
        </p:blipFill>
        <p:spPr>
          <a:xfrm>
            <a:off x="1926907" y="3154926"/>
            <a:ext cx="2943225" cy="2514600"/>
          </a:xfrm>
          <a:prstGeom prst="rect">
            <a:avLst/>
          </a:prstGeom>
        </p:spPr>
      </p:pic>
      <p:pic>
        <p:nvPicPr>
          <p:cNvPr id="10" name="Picture 9">
            <a:extLst>
              <a:ext uri="{FF2B5EF4-FFF2-40B4-BE49-F238E27FC236}">
                <a16:creationId xmlns:a16="http://schemas.microsoft.com/office/drawing/2014/main" id="{EE05B558-864C-E79F-68F5-2D5709D29802}"/>
              </a:ext>
            </a:extLst>
          </p:cNvPr>
          <p:cNvPicPr>
            <a:picLocks noChangeAspect="1"/>
          </p:cNvPicPr>
          <p:nvPr/>
        </p:nvPicPr>
        <p:blipFill>
          <a:blip r:embed="rId3"/>
          <a:stretch>
            <a:fillRect/>
          </a:stretch>
        </p:blipFill>
        <p:spPr>
          <a:xfrm>
            <a:off x="6507480" y="3429000"/>
            <a:ext cx="4572000" cy="2486025"/>
          </a:xfrm>
          <a:prstGeom prst="rect">
            <a:avLst/>
          </a:prstGeom>
        </p:spPr>
      </p:pic>
    </p:spTree>
    <p:extLst>
      <p:ext uri="{BB962C8B-B14F-4D97-AF65-F5344CB8AC3E}">
        <p14:creationId xmlns:p14="http://schemas.microsoft.com/office/powerpoint/2010/main" val="152274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3B23-6638-F346-1201-411C3D59B84E}"/>
              </a:ext>
            </a:extLst>
          </p:cNvPr>
          <p:cNvSpPr>
            <a:spLocks noGrp="1"/>
          </p:cNvSpPr>
          <p:nvPr>
            <p:ph type="title"/>
          </p:nvPr>
        </p:nvSpPr>
        <p:spPr/>
        <p:txBody>
          <a:bodyPr/>
          <a:lstStyle/>
          <a:p>
            <a:pPr algn="ctr"/>
            <a:r>
              <a:rPr lang="vi-VN" dirty="0"/>
              <a:t>Phân tích theo địa lý</a:t>
            </a:r>
            <a:endParaRPr lang="en-US" dirty="0"/>
          </a:p>
        </p:txBody>
      </p:sp>
      <p:sp>
        <p:nvSpPr>
          <p:cNvPr id="3" name="Content Placeholder 2">
            <a:extLst>
              <a:ext uri="{FF2B5EF4-FFF2-40B4-BE49-F238E27FC236}">
                <a16:creationId xmlns:a16="http://schemas.microsoft.com/office/drawing/2014/main" id="{B10CE306-A208-24B2-D15F-9E9ADE5CB526}"/>
              </a:ext>
            </a:extLst>
          </p:cNvPr>
          <p:cNvSpPr>
            <a:spLocks noGrp="1"/>
          </p:cNvSpPr>
          <p:nvPr>
            <p:ph sz="half" idx="1"/>
          </p:nvPr>
        </p:nvSpPr>
        <p:spPr>
          <a:xfrm>
            <a:off x="3764280" y="1690165"/>
            <a:ext cx="4663440" cy="3749040"/>
          </a:xfrm>
        </p:spPr>
        <p:txBody>
          <a:bodyPr/>
          <a:lstStyle/>
          <a:p>
            <a:r>
              <a:rPr lang="en-US" sz="1800" dirty="0"/>
              <a:t>top 10 </a:t>
            </a:r>
            <a:r>
              <a:rPr lang="en-US" sz="1800" dirty="0" err="1"/>
              <a:t>tỉnh</a:t>
            </a:r>
            <a:r>
              <a:rPr lang="en-US" sz="1800" dirty="0"/>
              <a:t> </a:t>
            </a:r>
            <a:r>
              <a:rPr lang="en-US" sz="1800" dirty="0" err="1"/>
              <a:t>trên</a:t>
            </a:r>
            <a:r>
              <a:rPr lang="en-US" sz="1800" dirty="0"/>
              <a:t>, </a:t>
            </a:r>
            <a:r>
              <a:rPr lang="en-US" sz="1800" dirty="0" err="1"/>
              <a:t>đâu</a:t>
            </a:r>
            <a:r>
              <a:rPr lang="en-US" sz="1800" dirty="0"/>
              <a:t> </a:t>
            </a:r>
            <a:r>
              <a:rPr lang="en-US" sz="1800" dirty="0" err="1"/>
              <a:t>là</a:t>
            </a:r>
            <a:r>
              <a:rPr lang="en-US" sz="1800" dirty="0"/>
              <a:t> </a:t>
            </a:r>
            <a:r>
              <a:rPr lang="en-US" sz="1800" dirty="0" err="1"/>
              <a:t>Tỉnh</a:t>
            </a:r>
            <a:r>
              <a:rPr lang="en-US" sz="1800" dirty="0"/>
              <a:t> </a:t>
            </a:r>
            <a:r>
              <a:rPr lang="en-US" sz="1800" dirty="0" err="1"/>
              <a:t>có</a:t>
            </a:r>
            <a:r>
              <a:rPr lang="en-US" sz="1800" dirty="0"/>
              <a:t> </a:t>
            </a:r>
            <a:r>
              <a:rPr lang="en-US" sz="1800" dirty="0" err="1"/>
              <a:t>mức</a:t>
            </a:r>
            <a:r>
              <a:rPr lang="en-US" sz="1800" dirty="0"/>
              <a:t> </a:t>
            </a:r>
            <a:r>
              <a:rPr lang="en-US" sz="1800" dirty="0" err="1"/>
              <a:t>tiêu</a:t>
            </a:r>
            <a:r>
              <a:rPr lang="en-US" sz="1800" dirty="0"/>
              <a:t> </a:t>
            </a:r>
            <a:r>
              <a:rPr lang="en-US" sz="1800" dirty="0" err="1"/>
              <a:t>thụ</a:t>
            </a:r>
            <a:r>
              <a:rPr lang="en-US" sz="1800" dirty="0"/>
              <a:t> </a:t>
            </a:r>
            <a:r>
              <a:rPr lang="en-US" sz="1800" b="1" u="sng" dirty="0" err="1">
                <a:solidFill>
                  <a:srgbClr val="FF0000"/>
                </a:solidFill>
              </a:rPr>
              <a:t>sụt</a:t>
            </a:r>
            <a:r>
              <a:rPr lang="en-US" sz="1800" b="1" u="sng" dirty="0">
                <a:solidFill>
                  <a:srgbClr val="FF0000"/>
                </a:solidFill>
              </a:rPr>
              <a:t> </a:t>
            </a:r>
            <a:r>
              <a:rPr lang="en-US" sz="1800" b="1" u="sng" dirty="0" err="1">
                <a:solidFill>
                  <a:srgbClr val="FF0000"/>
                </a:solidFill>
              </a:rPr>
              <a:t>giảm</a:t>
            </a:r>
            <a:r>
              <a:rPr lang="en-US" sz="1800" b="1" u="sng" dirty="0">
                <a:solidFill>
                  <a:srgbClr val="FF0000"/>
                </a:solidFill>
              </a:rPr>
              <a:t> </a:t>
            </a:r>
            <a:r>
              <a:rPr lang="en-US" sz="1800" b="1" u="sng" dirty="0" err="1">
                <a:solidFill>
                  <a:srgbClr val="FF0000"/>
                </a:solidFill>
              </a:rPr>
              <a:t>nhiều</a:t>
            </a:r>
            <a:r>
              <a:rPr lang="en-US" sz="1800" b="1" u="sng" dirty="0">
                <a:solidFill>
                  <a:srgbClr val="FF0000"/>
                </a:solidFill>
              </a:rPr>
              <a:t> </a:t>
            </a:r>
            <a:r>
              <a:rPr lang="en-US" sz="1800" b="1" u="sng" dirty="0" err="1">
                <a:solidFill>
                  <a:srgbClr val="FF0000"/>
                </a:solidFill>
              </a:rPr>
              <a:t>nhất</a:t>
            </a:r>
            <a:r>
              <a:rPr lang="en-US" sz="1800" b="1" u="sng" dirty="0">
                <a:solidFill>
                  <a:srgbClr val="FF0000"/>
                </a:solidFill>
              </a:rPr>
              <a:t> </a:t>
            </a:r>
            <a:r>
              <a:rPr lang="en-US" sz="1800" dirty="0"/>
              <a:t>YTD 06/2021? </a:t>
            </a:r>
            <a:r>
              <a:rPr lang="en-US" sz="1800" dirty="0" err="1"/>
              <a:t>Dòng</a:t>
            </a:r>
            <a:r>
              <a:rPr lang="en-US" sz="1800" dirty="0"/>
              <a:t> </a:t>
            </a:r>
            <a:r>
              <a:rPr lang="en-US" sz="1800" dirty="0" err="1"/>
              <a:t>sản</a:t>
            </a:r>
            <a:r>
              <a:rPr lang="en-US" sz="1800" dirty="0"/>
              <a:t> </a:t>
            </a:r>
            <a:r>
              <a:rPr lang="en-US" sz="1800" dirty="0" err="1"/>
              <a:t>phẩm</a:t>
            </a:r>
            <a:r>
              <a:rPr lang="en-US" sz="1800" dirty="0"/>
              <a:t> </a:t>
            </a:r>
            <a:r>
              <a:rPr lang="en-US" sz="1800" dirty="0" err="1"/>
              <a:t>nào</a:t>
            </a:r>
            <a:r>
              <a:rPr lang="en-US" sz="1800" dirty="0"/>
              <a:t> </a:t>
            </a:r>
            <a:r>
              <a:rPr lang="en-US" sz="1800" dirty="0" err="1"/>
              <a:t>ảnh</a:t>
            </a:r>
            <a:r>
              <a:rPr lang="en-US" sz="1800" dirty="0"/>
              <a:t> </a:t>
            </a:r>
            <a:r>
              <a:rPr lang="en-US" sz="1800" dirty="0" err="1"/>
              <a:t>hưởng</a:t>
            </a:r>
            <a:r>
              <a:rPr lang="en-US" sz="1800" dirty="0"/>
              <a:t> </a:t>
            </a:r>
            <a:r>
              <a:rPr lang="en-US" sz="1800" dirty="0" err="1"/>
              <a:t>đến</a:t>
            </a:r>
            <a:r>
              <a:rPr lang="en-US" sz="1800" dirty="0"/>
              <a:t> </a:t>
            </a:r>
            <a:r>
              <a:rPr lang="en-US" sz="1800" dirty="0" err="1"/>
              <a:t>sự</a:t>
            </a:r>
            <a:r>
              <a:rPr lang="en-US" sz="1800" dirty="0"/>
              <a:t> </a:t>
            </a:r>
            <a:r>
              <a:rPr lang="en-US" sz="1800" dirty="0" err="1"/>
              <a:t>sụt</a:t>
            </a:r>
            <a:r>
              <a:rPr lang="en-US" sz="1800" dirty="0"/>
              <a:t> </a:t>
            </a:r>
            <a:r>
              <a:rPr lang="en-US" sz="1800" dirty="0" err="1"/>
              <a:t>giảm</a:t>
            </a:r>
            <a:r>
              <a:rPr lang="en-US" sz="1800" dirty="0"/>
              <a:t> </a:t>
            </a:r>
            <a:r>
              <a:rPr lang="en-US" sz="1800" dirty="0" err="1"/>
              <a:t>này</a:t>
            </a:r>
            <a:endParaRPr lang="en-US" dirty="0"/>
          </a:p>
        </p:txBody>
      </p:sp>
      <p:pic>
        <p:nvPicPr>
          <p:cNvPr id="6" name="Picture 5">
            <a:extLst>
              <a:ext uri="{FF2B5EF4-FFF2-40B4-BE49-F238E27FC236}">
                <a16:creationId xmlns:a16="http://schemas.microsoft.com/office/drawing/2014/main" id="{F0D5A9F0-D27A-A5E6-D43D-387519A27B2F}"/>
              </a:ext>
            </a:extLst>
          </p:cNvPr>
          <p:cNvPicPr>
            <a:picLocks noChangeAspect="1"/>
          </p:cNvPicPr>
          <p:nvPr/>
        </p:nvPicPr>
        <p:blipFill>
          <a:blip r:embed="rId2"/>
          <a:stretch>
            <a:fillRect/>
          </a:stretch>
        </p:blipFill>
        <p:spPr>
          <a:xfrm>
            <a:off x="3676650" y="3249560"/>
            <a:ext cx="4838700" cy="2371725"/>
          </a:xfrm>
          <a:prstGeom prst="rect">
            <a:avLst/>
          </a:prstGeom>
        </p:spPr>
      </p:pic>
    </p:spTree>
    <p:extLst>
      <p:ext uri="{BB962C8B-B14F-4D97-AF65-F5344CB8AC3E}">
        <p14:creationId xmlns:p14="http://schemas.microsoft.com/office/powerpoint/2010/main" val="303630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C1E0-37FB-19EB-5211-0674CCC80CF7}"/>
              </a:ext>
            </a:extLst>
          </p:cNvPr>
          <p:cNvSpPr>
            <a:spLocks noGrp="1"/>
          </p:cNvSpPr>
          <p:nvPr>
            <p:ph type="title"/>
          </p:nvPr>
        </p:nvSpPr>
        <p:spPr/>
        <p:txBody>
          <a:bodyPr/>
          <a:lstStyle/>
          <a:p>
            <a:pPr algn="ctr"/>
            <a:r>
              <a:rPr lang="en-US" sz="2400" b="1" dirty="0" err="1"/>
              <a:t>theo</a:t>
            </a:r>
            <a:r>
              <a:rPr lang="en-US" sz="2400" b="1" dirty="0"/>
              <a:t> </a:t>
            </a:r>
            <a:r>
              <a:rPr lang="en-US" sz="2400" b="1" dirty="0" err="1"/>
              <a:t>Chủ</a:t>
            </a:r>
            <a:r>
              <a:rPr lang="en-US" sz="2400" b="1" dirty="0"/>
              <a:t> </a:t>
            </a:r>
            <a:r>
              <a:rPr lang="en-US" sz="2400" b="1" dirty="0" err="1"/>
              <a:t>đề</a:t>
            </a:r>
            <a:r>
              <a:rPr lang="en-US" sz="2400" b="1" dirty="0"/>
              <a:t> (ad-hoc)</a:t>
            </a:r>
            <a:endParaRPr lang="en-US" dirty="0"/>
          </a:p>
        </p:txBody>
      </p:sp>
      <p:sp>
        <p:nvSpPr>
          <p:cNvPr id="3" name="Content Placeholder 2">
            <a:extLst>
              <a:ext uri="{FF2B5EF4-FFF2-40B4-BE49-F238E27FC236}">
                <a16:creationId xmlns:a16="http://schemas.microsoft.com/office/drawing/2014/main" id="{9516429C-A076-2B45-BF26-5B1758DDE2E5}"/>
              </a:ext>
            </a:extLst>
          </p:cNvPr>
          <p:cNvSpPr>
            <a:spLocks noGrp="1"/>
          </p:cNvSpPr>
          <p:nvPr>
            <p:ph sz="half" idx="1"/>
          </p:nvPr>
        </p:nvSpPr>
        <p:spPr/>
        <p:txBody>
          <a:bodyPr/>
          <a:lstStyle/>
          <a:p>
            <a:r>
              <a:rPr lang="vi-VN" sz="1800" dirty="0">
                <a:latin typeface="Calibri" panose="020F0502020204030204" pitchFamily="34" charset="0"/>
                <a:cs typeface="Calibri" panose="020F0502020204030204" pitchFamily="34" charset="0"/>
              </a:rPr>
              <a:t>Trong kênh </a:t>
            </a:r>
            <a:r>
              <a:rPr lang="vi-VN" sz="1800" b="1" dirty="0">
                <a:solidFill>
                  <a:srgbClr val="FF0000"/>
                </a:solidFill>
                <a:latin typeface="Calibri" panose="020F0502020204030204" pitchFamily="34" charset="0"/>
                <a:cs typeface="Calibri" panose="020F0502020204030204" pitchFamily="34" charset="0"/>
              </a:rPr>
              <a:t>MT, chọn 6 tỉnh </a:t>
            </a:r>
            <a:r>
              <a:rPr lang="vi-VN" sz="1800" dirty="0">
                <a:latin typeface="Calibri" panose="020F0502020204030204" pitchFamily="34" charset="0"/>
                <a:cs typeface="Calibri" panose="020F0502020204030204" pitchFamily="34" charset="0"/>
              </a:rPr>
              <a:t>để </a:t>
            </a:r>
            <a:r>
              <a:rPr lang="vi-VN" sz="1800" b="1" dirty="0">
                <a:solidFill>
                  <a:srgbClr val="FF0000"/>
                </a:solidFill>
                <a:latin typeface="Calibri" panose="020F0502020204030204" pitchFamily="34" charset="0"/>
                <a:cs typeface="Calibri" panose="020F0502020204030204" pitchFamily="34" charset="0"/>
              </a:rPr>
              <a:t>đầu tư tiền </a:t>
            </a:r>
            <a:r>
              <a:rPr lang="vi-VN" sz="1800" dirty="0">
                <a:latin typeface="Calibri" panose="020F0502020204030204" pitchFamily="34" charset="0"/>
                <a:cs typeface="Calibri" panose="020F0502020204030204" pitchFamily="34" charset="0"/>
              </a:rPr>
              <a:t>phát triển sản phẩm Váng sữa. Tiêu chí lựa chọn tỉnh phụ thuộc vào 2 yếu tố sau: </a:t>
            </a:r>
            <a:r>
              <a:rPr lang="vi-VN" sz="1800" b="1" dirty="0">
                <a:solidFill>
                  <a:srgbClr val="FF0000"/>
                </a:solidFill>
                <a:latin typeface="Calibri" panose="020F0502020204030204" pitchFamily="34" charset="0"/>
                <a:cs typeface="Calibri" panose="020F0502020204030204" pitchFamily="34" charset="0"/>
              </a:rPr>
              <a:t>Quy mô doanh số</a:t>
            </a:r>
            <a:r>
              <a:rPr lang="vi-VN" sz="1800" dirty="0">
                <a:latin typeface="Calibri" panose="020F0502020204030204" pitchFamily="34" charset="0"/>
                <a:cs typeface="Calibri" panose="020F0502020204030204" pitchFamily="34" charset="0"/>
              </a:rPr>
              <a:t>, </a:t>
            </a:r>
            <a:r>
              <a:rPr lang="vi-VN" sz="1800" b="1" dirty="0">
                <a:solidFill>
                  <a:srgbClr val="FF0000"/>
                </a:solidFill>
                <a:latin typeface="Calibri" panose="020F0502020204030204" pitchFamily="34" charset="0"/>
                <a:cs typeface="Calibri" panose="020F0502020204030204" pitchFamily="34" charset="0"/>
              </a:rPr>
              <a:t>% tăng trưởng YTD06/2021</a:t>
            </a:r>
            <a:r>
              <a:rPr lang="en-US" sz="1800" dirty="0">
                <a:latin typeface="Calibri" panose="020F0502020204030204" pitchFamily="34" charset="0"/>
                <a:cs typeface="Calibri" panose="020F0502020204030204" pitchFamily="34" charset="0"/>
              </a:rPr>
              <a:t>.</a:t>
            </a:r>
          </a:p>
          <a:p>
            <a:endParaRPr lang="en-US" dirty="0"/>
          </a:p>
        </p:txBody>
      </p:sp>
      <p:sp>
        <p:nvSpPr>
          <p:cNvPr id="4" name="Content Placeholder 3">
            <a:extLst>
              <a:ext uri="{FF2B5EF4-FFF2-40B4-BE49-F238E27FC236}">
                <a16:creationId xmlns:a16="http://schemas.microsoft.com/office/drawing/2014/main" id="{05981465-4259-0978-289D-23DF24C5FD7F}"/>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CD46CA87-9562-C58E-F90A-74E10CF69126}"/>
              </a:ext>
            </a:extLst>
          </p:cNvPr>
          <p:cNvPicPr>
            <a:picLocks noChangeAspect="1"/>
          </p:cNvPicPr>
          <p:nvPr/>
        </p:nvPicPr>
        <p:blipFill>
          <a:blip r:embed="rId3"/>
          <a:stretch>
            <a:fillRect/>
          </a:stretch>
        </p:blipFill>
        <p:spPr>
          <a:xfrm>
            <a:off x="5730240" y="2014194"/>
            <a:ext cx="5855022" cy="3749040"/>
          </a:xfrm>
          <a:prstGeom prst="rect">
            <a:avLst/>
          </a:prstGeom>
        </p:spPr>
      </p:pic>
      <p:pic>
        <p:nvPicPr>
          <p:cNvPr id="12" name="Picture 11">
            <a:extLst>
              <a:ext uri="{FF2B5EF4-FFF2-40B4-BE49-F238E27FC236}">
                <a16:creationId xmlns:a16="http://schemas.microsoft.com/office/drawing/2014/main" id="{FDCC36FF-11F5-9523-0321-6BF6BEDAED07}"/>
              </a:ext>
            </a:extLst>
          </p:cNvPr>
          <p:cNvPicPr>
            <a:picLocks noChangeAspect="1"/>
          </p:cNvPicPr>
          <p:nvPr/>
        </p:nvPicPr>
        <p:blipFill>
          <a:blip r:embed="rId4"/>
          <a:stretch>
            <a:fillRect/>
          </a:stretch>
        </p:blipFill>
        <p:spPr>
          <a:xfrm>
            <a:off x="1936433" y="3693795"/>
            <a:ext cx="2924175" cy="1847850"/>
          </a:xfrm>
          <a:prstGeom prst="rect">
            <a:avLst/>
          </a:prstGeom>
        </p:spPr>
      </p:pic>
    </p:spTree>
    <p:extLst>
      <p:ext uri="{BB962C8B-B14F-4D97-AF65-F5344CB8AC3E}">
        <p14:creationId xmlns:p14="http://schemas.microsoft.com/office/powerpoint/2010/main" val="381155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D03F-6FDD-B779-1463-ABFC52C95FC0}"/>
              </a:ext>
            </a:extLst>
          </p:cNvPr>
          <p:cNvSpPr>
            <a:spLocks noGrp="1"/>
          </p:cNvSpPr>
          <p:nvPr>
            <p:ph type="ctrTitle"/>
          </p:nvPr>
        </p:nvSpPr>
        <p:spPr/>
        <p:txBody>
          <a:bodyPr/>
          <a:lstStyle/>
          <a:p>
            <a:r>
              <a:rPr lang="vi-VN" sz="2400" spc="80" dirty="0"/>
              <a:t>1. </a:t>
            </a:r>
            <a:r>
              <a:rPr lang="en-US" sz="2400" spc="80" dirty="0" err="1"/>
              <a:t>Tổng</a:t>
            </a:r>
            <a:r>
              <a:rPr lang="en-US" sz="2400" spc="80" dirty="0"/>
              <a:t> </a:t>
            </a:r>
            <a:r>
              <a:rPr lang="en-US" sz="2400" spc="80" dirty="0" err="1"/>
              <a:t>quan</a:t>
            </a:r>
            <a:r>
              <a:rPr lang="en-US" sz="2400" spc="80" dirty="0"/>
              <a:t> </a:t>
            </a:r>
            <a:r>
              <a:rPr lang="en-US" sz="2400" spc="80" dirty="0" err="1"/>
              <a:t>tình</a:t>
            </a:r>
            <a:r>
              <a:rPr lang="en-US" sz="2400" spc="80" dirty="0"/>
              <a:t> </a:t>
            </a:r>
            <a:r>
              <a:rPr lang="en-US" sz="2400" spc="80" dirty="0" err="1"/>
              <a:t>hình</a:t>
            </a:r>
            <a:r>
              <a:rPr lang="en-US" sz="2400" spc="80" dirty="0"/>
              <a:t> </a:t>
            </a:r>
            <a:r>
              <a:rPr lang="en-US" sz="2400" spc="80" dirty="0" err="1"/>
              <a:t>kinh</a:t>
            </a:r>
            <a:r>
              <a:rPr lang="en-US" sz="2400" spc="80" dirty="0"/>
              <a:t> </a:t>
            </a:r>
            <a:r>
              <a:rPr lang="en-US" sz="2400" spc="80" dirty="0" err="1"/>
              <a:t>doanh</a:t>
            </a:r>
            <a:r>
              <a:rPr lang="en-US" sz="2400" spc="80" dirty="0"/>
              <a:t> </a:t>
            </a:r>
            <a:r>
              <a:rPr lang="en-US" sz="2400" spc="80" dirty="0" err="1"/>
              <a:t>biến</a:t>
            </a:r>
            <a:r>
              <a:rPr lang="en-US" sz="2400" spc="80" dirty="0"/>
              <a:t> </a:t>
            </a:r>
            <a:r>
              <a:rPr lang="en-US" sz="2400" spc="80" dirty="0" err="1"/>
              <a:t>động</a:t>
            </a:r>
            <a:r>
              <a:rPr lang="en-US" sz="2400" spc="80" dirty="0"/>
              <a:t> </a:t>
            </a:r>
            <a:r>
              <a:rPr lang="en-US" sz="2400" spc="80" dirty="0" err="1"/>
              <a:t>theo</a:t>
            </a:r>
            <a:r>
              <a:rPr lang="en-US" sz="2400" spc="80" dirty="0"/>
              <a:t> </a:t>
            </a:r>
            <a:r>
              <a:rPr lang="en-US" sz="2400" spc="80" dirty="0" err="1"/>
              <a:t>từng</a:t>
            </a:r>
            <a:r>
              <a:rPr lang="en-US" sz="2400" spc="80" dirty="0"/>
              <a:t> </a:t>
            </a:r>
            <a:r>
              <a:rPr lang="en-US" sz="2400" spc="80" dirty="0" err="1"/>
              <a:t>tháng</a:t>
            </a:r>
            <a:endParaRPr lang="en-US" dirty="0"/>
          </a:p>
        </p:txBody>
      </p:sp>
      <p:sp>
        <p:nvSpPr>
          <p:cNvPr id="7" name="Subtitle 6">
            <a:extLst>
              <a:ext uri="{FF2B5EF4-FFF2-40B4-BE49-F238E27FC236}">
                <a16:creationId xmlns:a16="http://schemas.microsoft.com/office/drawing/2014/main" id="{A193B682-814F-450F-4FA8-C61F3B39F3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484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77690-AE92-11C9-A1F7-532E9C78857A}"/>
              </a:ext>
            </a:extLst>
          </p:cNvPr>
          <p:cNvSpPr>
            <a:spLocks noGrp="1"/>
          </p:cNvSpPr>
          <p:nvPr>
            <p:ph type="title"/>
          </p:nvPr>
        </p:nvSpPr>
        <p:spPr/>
        <p:txBody>
          <a:bodyPr/>
          <a:lstStyle/>
          <a:p>
            <a:pPr algn="ctr"/>
            <a:r>
              <a:rPr lang="vi-VN" dirty="0"/>
              <a:t>1.1. Bảng so sánh Doanh thu và % tăng trưởng 2 kênh bán hàng theo từng năm</a:t>
            </a:r>
            <a:endParaRPr lang="en-US" dirty="0"/>
          </a:p>
        </p:txBody>
      </p:sp>
      <p:pic>
        <p:nvPicPr>
          <p:cNvPr id="6" name="Content Placeholder 5">
            <a:extLst>
              <a:ext uri="{FF2B5EF4-FFF2-40B4-BE49-F238E27FC236}">
                <a16:creationId xmlns:a16="http://schemas.microsoft.com/office/drawing/2014/main" id="{A15762AE-50E3-F53F-4D83-C2BC2B06849E}"/>
              </a:ext>
            </a:extLst>
          </p:cNvPr>
          <p:cNvPicPr>
            <a:picLocks noGrp="1" noChangeAspect="1"/>
          </p:cNvPicPr>
          <p:nvPr>
            <p:ph idx="1"/>
          </p:nvPr>
        </p:nvPicPr>
        <p:blipFill>
          <a:blip r:embed="rId4"/>
          <a:stretch>
            <a:fillRect/>
          </a:stretch>
        </p:blipFill>
        <p:spPr>
          <a:xfrm>
            <a:off x="1066800" y="2315438"/>
            <a:ext cx="10058400" cy="3425686"/>
          </a:xfrm>
          <a:prstGeom prst="rect">
            <a:avLst/>
          </a:prstGeom>
        </p:spPr>
      </p:pic>
    </p:spTree>
    <p:extLst>
      <p:ext uri="{BB962C8B-B14F-4D97-AF65-F5344CB8AC3E}">
        <p14:creationId xmlns:p14="http://schemas.microsoft.com/office/powerpoint/2010/main" val="2050511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5B177F-25EA-7235-2B52-1FC08DC0A849}"/>
              </a:ext>
            </a:extLst>
          </p:cNvPr>
          <p:cNvSpPr>
            <a:spLocks noGrp="1"/>
          </p:cNvSpPr>
          <p:nvPr>
            <p:ph type="title"/>
          </p:nvPr>
        </p:nvSpPr>
        <p:spPr/>
        <p:txBody>
          <a:bodyPr/>
          <a:lstStyle/>
          <a:p>
            <a:pPr algn="ctr"/>
            <a:r>
              <a:rPr lang="vi-VN" dirty="0"/>
              <a:t>1.2. Biểu đồ Doanh thu</a:t>
            </a:r>
            <a:endParaRPr lang="en-US" dirty="0"/>
          </a:p>
        </p:txBody>
      </p:sp>
      <p:sp>
        <p:nvSpPr>
          <p:cNvPr id="7" name="Text Placeholder 6">
            <a:extLst>
              <a:ext uri="{FF2B5EF4-FFF2-40B4-BE49-F238E27FC236}">
                <a16:creationId xmlns:a16="http://schemas.microsoft.com/office/drawing/2014/main" id="{D705DD10-CD3D-BF4B-C4BB-F78B67446625}"/>
              </a:ext>
            </a:extLst>
          </p:cNvPr>
          <p:cNvSpPr>
            <a:spLocks noGrp="1"/>
          </p:cNvSpPr>
          <p:nvPr>
            <p:ph type="body" sz="half" idx="2"/>
          </p:nvPr>
        </p:nvSpPr>
        <p:spPr/>
        <p:txBody>
          <a:bodyPr>
            <a:normAutofit lnSpcReduction="10000"/>
          </a:bodyPr>
          <a:lstStyle/>
          <a:p>
            <a:pPr marL="342900" indent="-342900">
              <a:buFont typeface="+mj-lt"/>
              <a:buAutoNum type="alphaLcPeriod"/>
            </a:pPr>
            <a:r>
              <a:rPr lang="vi-VN" dirty="0"/>
              <a:t>Biểu đồ doanh thu kênh bán hàng MT từ 2020-2021 và% tăng trưởng.</a:t>
            </a:r>
          </a:p>
          <a:p>
            <a:pPr marL="342900" indent="-342900">
              <a:buFont typeface="Garamond" pitchFamily="18" charset="0"/>
              <a:buAutoNum type="alphaLcPeriod"/>
            </a:pPr>
            <a:r>
              <a:rPr lang="vi-VN" dirty="0"/>
              <a:t>Biểu đồ doanh thu kênh bán hàng GT từ 2020-2021 và% tăng trưởng.</a:t>
            </a:r>
            <a:endParaRPr lang="en-US" dirty="0"/>
          </a:p>
          <a:p>
            <a:pPr marL="342900" indent="-342900">
              <a:buFont typeface="Garamond" pitchFamily="18" charset="0"/>
              <a:buAutoNum type="alphaLcPeriod"/>
            </a:pPr>
            <a:r>
              <a:rPr lang="vi-VN" dirty="0"/>
              <a:t>Biểu đồ doanh thu từ các kênh bán hàng từ 2020-2021 và% tăng trưởng.</a:t>
            </a:r>
            <a:endParaRPr lang="en-US" dirty="0"/>
          </a:p>
          <a:p>
            <a:pPr marL="342900" indent="-342900">
              <a:buAutoNum type="alphaLcPeriod"/>
            </a:pPr>
            <a:endParaRPr lang="en-US" dirty="0"/>
          </a:p>
        </p:txBody>
      </p:sp>
      <p:pic>
        <p:nvPicPr>
          <p:cNvPr id="9" name="Picture 8">
            <a:extLst>
              <a:ext uri="{FF2B5EF4-FFF2-40B4-BE49-F238E27FC236}">
                <a16:creationId xmlns:a16="http://schemas.microsoft.com/office/drawing/2014/main" id="{187BC7BD-C6B3-163F-A4E0-58FEDDB9F9FC}"/>
              </a:ext>
            </a:extLst>
          </p:cNvPr>
          <p:cNvPicPr>
            <a:picLocks noChangeAspect="1"/>
          </p:cNvPicPr>
          <p:nvPr/>
        </p:nvPicPr>
        <p:blipFill>
          <a:blip r:embed="rId3"/>
          <a:stretch>
            <a:fillRect/>
          </a:stretch>
        </p:blipFill>
        <p:spPr>
          <a:xfrm>
            <a:off x="3999344" y="0"/>
            <a:ext cx="3999344" cy="2208392"/>
          </a:xfrm>
          <a:prstGeom prst="rect">
            <a:avLst/>
          </a:prstGeom>
        </p:spPr>
      </p:pic>
      <p:pic>
        <p:nvPicPr>
          <p:cNvPr id="13" name="Picture 12">
            <a:extLst>
              <a:ext uri="{FF2B5EF4-FFF2-40B4-BE49-F238E27FC236}">
                <a16:creationId xmlns:a16="http://schemas.microsoft.com/office/drawing/2014/main" id="{E5ABBE16-B298-5472-5982-C29D1D47D514}"/>
              </a:ext>
            </a:extLst>
          </p:cNvPr>
          <p:cNvPicPr>
            <a:picLocks noChangeAspect="1"/>
          </p:cNvPicPr>
          <p:nvPr/>
        </p:nvPicPr>
        <p:blipFill>
          <a:blip r:embed="rId4"/>
          <a:stretch>
            <a:fillRect/>
          </a:stretch>
        </p:blipFill>
        <p:spPr>
          <a:xfrm>
            <a:off x="-1" y="0"/>
            <a:ext cx="3846449" cy="2208392"/>
          </a:xfrm>
          <a:prstGeom prst="rect">
            <a:avLst/>
          </a:prstGeom>
        </p:spPr>
      </p:pic>
      <p:pic>
        <p:nvPicPr>
          <p:cNvPr id="15" name="Picture 14">
            <a:extLst>
              <a:ext uri="{FF2B5EF4-FFF2-40B4-BE49-F238E27FC236}">
                <a16:creationId xmlns:a16="http://schemas.microsoft.com/office/drawing/2014/main" id="{C0794D08-9BBA-4244-9B5C-D5D3FCFC403A}"/>
              </a:ext>
            </a:extLst>
          </p:cNvPr>
          <p:cNvPicPr>
            <a:picLocks noChangeAspect="1"/>
          </p:cNvPicPr>
          <p:nvPr/>
        </p:nvPicPr>
        <p:blipFill>
          <a:blip r:embed="rId5"/>
          <a:stretch>
            <a:fillRect/>
          </a:stretch>
        </p:blipFill>
        <p:spPr>
          <a:xfrm>
            <a:off x="572456" y="2484582"/>
            <a:ext cx="6547983" cy="3525837"/>
          </a:xfrm>
          <a:prstGeom prst="rect">
            <a:avLst/>
          </a:prstGeom>
        </p:spPr>
      </p:pic>
    </p:spTree>
    <p:extLst>
      <p:ext uri="{BB962C8B-B14F-4D97-AF65-F5344CB8AC3E}">
        <p14:creationId xmlns:p14="http://schemas.microsoft.com/office/powerpoint/2010/main" val="158569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D03F-6FDD-B779-1463-ABFC52C95FC0}"/>
              </a:ext>
            </a:extLst>
          </p:cNvPr>
          <p:cNvSpPr>
            <a:spLocks noGrp="1"/>
          </p:cNvSpPr>
          <p:nvPr>
            <p:ph type="ctrTitle"/>
          </p:nvPr>
        </p:nvSpPr>
        <p:spPr/>
        <p:txBody>
          <a:bodyPr/>
          <a:lstStyle/>
          <a:p>
            <a:r>
              <a:rPr lang="vi-VN" sz="2400" dirty="0"/>
              <a:t>2. </a:t>
            </a:r>
            <a:r>
              <a:rPr lang="en-US" sz="2400" dirty="0" err="1"/>
              <a:t>Cơ</a:t>
            </a:r>
            <a:r>
              <a:rPr lang="en-US" sz="2400" dirty="0"/>
              <a:t> </a:t>
            </a:r>
            <a:r>
              <a:rPr lang="en-US" sz="2400" dirty="0" err="1"/>
              <a:t>cấu</a:t>
            </a:r>
            <a:r>
              <a:rPr lang="en-US" sz="2400" dirty="0"/>
              <a:t> </a:t>
            </a:r>
            <a:r>
              <a:rPr lang="en-US" sz="2400" dirty="0" err="1"/>
              <a:t>doanh</a:t>
            </a:r>
            <a:r>
              <a:rPr lang="en-US" sz="2400" dirty="0"/>
              <a:t> </a:t>
            </a:r>
            <a:r>
              <a:rPr lang="en-US" sz="2400" dirty="0" err="1"/>
              <a:t>thu</a:t>
            </a:r>
            <a:r>
              <a:rPr lang="en-US" sz="2400" dirty="0"/>
              <a:t> </a:t>
            </a:r>
            <a:r>
              <a:rPr lang="en-US" sz="2400" dirty="0" err="1"/>
              <a:t>theo</a:t>
            </a:r>
            <a:r>
              <a:rPr lang="en-US" sz="2400" dirty="0"/>
              <a:t> </a:t>
            </a:r>
            <a:r>
              <a:rPr lang="en-US" sz="2400" dirty="0" err="1"/>
              <a:t>kênh</a:t>
            </a:r>
            <a:r>
              <a:rPr lang="en-US" sz="2400" dirty="0"/>
              <a:t>, </a:t>
            </a:r>
            <a:r>
              <a:rPr lang="en-US" sz="2400" dirty="0" err="1"/>
              <a:t>theo</a:t>
            </a:r>
            <a:r>
              <a:rPr lang="en-US" sz="2400" dirty="0"/>
              <a:t> </a:t>
            </a:r>
            <a:r>
              <a:rPr lang="en-US" sz="2400" dirty="0" err="1"/>
              <a:t>sản</a:t>
            </a:r>
            <a:r>
              <a:rPr lang="en-US" sz="2400" dirty="0"/>
              <a:t> </a:t>
            </a:r>
            <a:r>
              <a:rPr lang="en-US" sz="2400" dirty="0" err="1"/>
              <a:t>phẩm</a:t>
            </a:r>
            <a:r>
              <a:rPr lang="en-US" sz="2400" dirty="0"/>
              <a:t>, </a:t>
            </a:r>
            <a:r>
              <a:rPr lang="en-US" sz="2400" dirty="0" err="1"/>
              <a:t>theo</a:t>
            </a:r>
            <a:r>
              <a:rPr lang="en-US" sz="2400" dirty="0"/>
              <a:t> </a:t>
            </a:r>
            <a:r>
              <a:rPr lang="en-US" sz="2400" dirty="0" err="1"/>
              <a:t>tỉnh</a:t>
            </a:r>
            <a:r>
              <a:rPr lang="en-US" sz="2400" dirty="0"/>
              <a:t> </a:t>
            </a:r>
            <a:r>
              <a:rPr lang="en-US" sz="2400" dirty="0" err="1"/>
              <a:t>của</a:t>
            </a:r>
            <a:r>
              <a:rPr lang="en-US" sz="2400" dirty="0"/>
              <a:t> </a:t>
            </a:r>
            <a:r>
              <a:rPr lang="en-US" sz="2400" dirty="0" err="1"/>
              <a:t>năm</a:t>
            </a:r>
            <a:r>
              <a:rPr lang="en-US" sz="2400" dirty="0"/>
              <a:t> 2021</a:t>
            </a:r>
            <a:br>
              <a:rPr lang="vi-VN" sz="2400" dirty="0"/>
            </a:br>
            <a:r>
              <a:rPr lang="en-US" sz="2400" dirty="0"/>
              <a:t>So </a:t>
            </a:r>
            <a:r>
              <a:rPr lang="en-US" sz="2400" dirty="0" err="1"/>
              <a:t>sánh</a:t>
            </a:r>
            <a:r>
              <a:rPr lang="en-US" sz="2400" dirty="0"/>
              <a:t> </a:t>
            </a:r>
            <a:r>
              <a:rPr lang="en-US" sz="2400" dirty="0" err="1"/>
              <a:t>với</a:t>
            </a:r>
            <a:r>
              <a:rPr lang="en-US" sz="2400" dirty="0"/>
              <a:t> </a:t>
            </a:r>
            <a:r>
              <a:rPr lang="en-US" sz="2400" dirty="0" err="1"/>
              <a:t>cơ</a:t>
            </a:r>
            <a:r>
              <a:rPr lang="en-US" sz="2400" dirty="0"/>
              <a:t> </a:t>
            </a:r>
            <a:r>
              <a:rPr lang="en-US" sz="2400" dirty="0" err="1"/>
              <a:t>cấu</a:t>
            </a:r>
            <a:r>
              <a:rPr lang="en-US" sz="2400" dirty="0"/>
              <a:t> </a:t>
            </a:r>
            <a:r>
              <a:rPr lang="en-US" sz="2400" dirty="0" err="1"/>
              <a:t>doanh</a:t>
            </a:r>
            <a:r>
              <a:rPr lang="en-US" sz="2400" dirty="0"/>
              <a:t> </a:t>
            </a:r>
            <a:r>
              <a:rPr lang="en-US" sz="2400" dirty="0" err="1"/>
              <a:t>thu</a:t>
            </a:r>
            <a:r>
              <a:rPr lang="en-US" sz="2400" dirty="0"/>
              <a:t> </a:t>
            </a:r>
            <a:r>
              <a:rPr lang="en-US" sz="2400" dirty="0" err="1"/>
              <a:t>theo</a:t>
            </a:r>
            <a:r>
              <a:rPr lang="en-US" sz="2400" dirty="0"/>
              <a:t> </a:t>
            </a:r>
            <a:r>
              <a:rPr lang="en-US" sz="2400" dirty="0" err="1"/>
              <a:t>kênh</a:t>
            </a:r>
            <a:r>
              <a:rPr lang="en-US" sz="2400" dirty="0"/>
              <a:t>, </a:t>
            </a:r>
            <a:r>
              <a:rPr lang="en-US" sz="2400" dirty="0" err="1"/>
              <a:t>theo</a:t>
            </a:r>
            <a:r>
              <a:rPr lang="en-US" sz="2400" dirty="0"/>
              <a:t> </a:t>
            </a:r>
            <a:r>
              <a:rPr lang="en-US" sz="2400" dirty="0" err="1"/>
              <a:t>sản</a:t>
            </a:r>
            <a:r>
              <a:rPr lang="en-US" sz="2400" dirty="0"/>
              <a:t> </a:t>
            </a:r>
            <a:r>
              <a:rPr lang="en-US" sz="2400" dirty="0" err="1"/>
              <a:t>phẩm</a:t>
            </a:r>
            <a:r>
              <a:rPr lang="en-US" sz="2400" dirty="0"/>
              <a:t>, </a:t>
            </a:r>
            <a:r>
              <a:rPr lang="en-US" sz="2400" dirty="0" err="1"/>
              <a:t>theo</a:t>
            </a:r>
            <a:r>
              <a:rPr lang="en-US" sz="2400" dirty="0"/>
              <a:t> </a:t>
            </a:r>
            <a:r>
              <a:rPr lang="en-US" sz="2400" dirty="0" err="1"/>
              <a:t>tỉnh</a:t>
            </a:r>
            <a:r>
              <a:rPr lang="en-US" sz="2400" dirty="0"/>
              <a:t> </a:t>
            </a:r>
            <a:r>
              <a:rPr lang="en-US" sz="2400" dirty="0" err="1"/>
              <a:t>của</a:t>
            </a:r>
            <a:r>
              <a:rPr lang="en-US" sz="2400" dirty="0"/>
              <a:t> </a:t>
            </a:r>
            <a:r>
              <a:rPr lang="en-US" sz="2400" dirty="0" err="1"/>
              <a:t>năm</a:t>
            </a:r>
            <a:r>
              <a:rPr lang="en-US" sz="2400" dirty="0"/>
              <a:t> 2020</a:t>
            </a:r>
          </a:p>
        </p:txBody>
      </p:sp>
      <p:sp>
        <p:nvSpPr>
          <p:cNvPr id="7" name="Subtitle 6">
            <a:extLst>
              <a:ext uri="{FF2B5EF4-FFF2-40B4-BE49-F238E27FC236}">
                <a16:creationId xmlns:a16="http://schemas.microsoft.com/office/drawing/2014/main" id="{A193B682-814F-450F-4FA8-C61F3B39F3A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573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696876-012A-0A3C-4661-05E26AD770E3}"/>
              </a:ext>
            </a:extLst>
          </p:cNvPr>
          <p:cNvSpPr>
            <a:spLocks noGrp="1"/>
          </p:cNvSpPr>
          <p:nvPr>
            <p:ph type="title"/>
          </p:nvPr>
        </p:nvSpPr>
        <p:spPr>
          <a:xfrm>
            <a:off x="8477250" y="1280160"/>
            <a:ext cx="3144774" cy="1783080"/>
          </a:xfrm>
        </p:spPr>
        <p:txBody>
          <a:bodyPr/>
          <a:lstStyle/>
          <a:p>
            <a:r>
              <a:rPr lang="vi-VN" dirty="0"/>
              <a:t>2.1. Bảng so sánh cơ cấu doanh thu theo từng năm</a:t>
            </a:r>
            <a:endParaRPr lang="en-US" dirty="0"/>
          </a:p>
        </p:txBody>
      </p:sp>
      <p:sp>
        <p:nvSpPr>
          <p:cNvPr id="10" name="Text Placeholder 9">
            <a:extLst>
              <a:ext uri="{FF2B5EF4-FFF2-40B4-BE49-F238E27FC236}">
                <a16:creationId xmlns:a16="http://schemas.microsoft.com/office/drawing/2014/main" id="{A1E45A81-CC57-6FEE-1401-47D0D0109F5C}"/>
              </a:ext>
            </a:extLst>
          </p:cNvPr>
          <p:cNvSpPr>
            <a:spLocks noGrp="1"/>
          </p:cNvSpPr>
          <p:nvPr>
            <p:ph type="body" sz="half" idx="2"/>
          </p:nvPr>
        </p:nvSpPr>
        <p:spPr>
          <a:xfrm>
            <a:off x="8477250" y="3264408"/>
            <a:ext cx="3144774" cy="3154680"/>
          </a:xfrm>
        </p:spPr>
        <p:txBody>
          <a:bodyPr/>
          <a:lstStyle/>
          <a:p>
            <a:pPr marL="285750" indent="-285750">
              <a:buFont typeface="Arial" panose="020B0604020202020204" pitchFamily="34" charset="0"/>
              <a:buChar char="•"/>
            </a:pPr>
            <a:r>
              <a:rPr lang="vi-VN" dirty="0"/>
              <a:t>2020:</a:t>
            </a:r>
          </a:p>
          <a:p>
            <a:pPr marL="742950" lvl="1" indent="-285750">
              <a:buFont typeface="Arial" panose="020B0604020202020204" pitchFamily="34" charset="0"/>
              <a:buChar char="•"/>
            </a:pPr>
            <a:r>
              <a:rPr lang="vi-VN" dirty="0"/>
              <a:t>Khu vực</a:t>
            </a:r>
          </a:p>
          <a:p>
            <a:pPr marL="1200150" lvl="2" indent="-285750">
              <a:buFont typeface="Arial" panose="020B0604020202020204" pitchFamily="34" charset="0"/>
              <a:buChar char="•"/>
            </a:pPr>
            <a:r>
              <a:rPr lang="vi-VN" dirty="0"/>
              <a:t>Sản phẩm</a:t>
            </a:r>
          </a:p>
          <a:p>
            <a:pPr marL="1657350" lvl="3" indent="-285750">
              <a:buFont typeface="Arial" panose="020B0604020202020204" pitchFamily="34" charset="0"/>
              <a:buChar char="•"/>
            </a:pPr>
            <a:r>
              <a:rPr lang="vi-VN" dirty="0"/>
              <a:t>Doanh số kênh</a:t>
            </a:r>
          </a:p>
          <a:p>
            <a:pPr marL="1657350" lvl="3" indent="-285750">
              <a:buFont typeface="Arial" panose="020B0604020202020204" pitchFamily="34" charset="0"/>
              <a:buChar char="•"/>
            </a:pPr>
            <a:r>
              <a:rPr lang="vi-VN" dirty="0"/>
              <a:t>Tổng doanh thu</a:t>
            </a:r>
          </a:p>
          <a:p>
            <a:pPr marL="1657350" lvl="3" indent="-285750">
              <a:buFont typeface="Arial" panose="020B0604020202020204" pitchFamily="34" charset="0"/>
              <a:buChar char="•"/>
            </a:pPr>
            <a:r>
              <a:rPr lang="vi-VN" dirty="0"/>
              <a:t>% doanh thu kênh</a:t>
            </a:r>
          </a:p>
          <a:p>
            <a:pPr marL="285750" indent="-285750">
              <a:buFont typeface="Arial" panose="020B0604020202020204" pitchFamily="34" charset="0"/>
              <a:buChar char="•"/>
            </a:pPr>
            <a:r>
              <a:rPr lang="vi-VN" dirty="0"/>
              <a:t>2021:</a:t>
            </a:r>
          </a:p>
          <a:p>
            <a:pPr marL="742950" lvl="1" indent="-285750">
              <a:buFont typeface="Arial" panose="020B0604020202020204" pitchFamily="34" charset="0"/>
              <a:buChar char="•"/>
            </a:pPr>
            <a:r>
              <a:rPr lang="vi-VN" dirty="0"/>
              <a:t>Khu vực</a:t>
            </a:r>
          </a:p>
          <a:p>
            <a:pPr marL="1200150" lvl="2" indent="-285750">
              <a:buFont typeface="Arial" panose="020B0604020202020204" pitchFamily="34" charset="0"/>
              <a:buChar char="•"/>
            </a:pPr>
            <a:r>
              <a:rPr lang="vi-VN" dirty="0"/>
              <a:t>Sản phẩm</a:t>
            </a:r>
          </a:p>
          <a:p>
            <a:pPr marL="1657350" lvl="3" indent="-285750">
              <a:buFont typeface="Arial" panose="020B0604020202020204" pitchFamily="34" charset="0"/>
              <a:buChar char="•"/>
            </a:pPr>
            <a:r>
              <a:rPr lang="vi-VN" dirty="0"/>
              <a:t>Doanh số kênh</a:t>
            </a:r>
          </a:p>
          <a:p>
            <a:pPr marL="1657350" lvl="3" indent="-285750">
              <a:buFont typeface="Arial" panose="020B0604020202020204" pitchFamily="34" charset="0"/>
              <a:buChar char="•"/>
            </a:pPr>
            <a:r>
              <a:rPr lang="vi-VN" dirty="0"/>
              <a:t>Tổng doanh thu</a:t>
            </a:r>
          </a:p>
          <a:p>
            <a:pPr marL="1657350" lvl="3" indent="-285750">
              <a:buFont typeface="Arial" panose="020B0604020202020204" pitchFamily="34" charset="0"/>
              <a:buChar char="•"/>
            </a:pPr>
            <a:r>
              <a:rPr lang="vi-VN" dirty="0"/>
              <a:t>% doanh thu kênh</a:t>
            </a:r>
          </a:p>
        </p:txBody>
      </p:sp>
      <p:pic>
        <p:nvPicPr>
          <p:cNvPr id="14" name="Picture 13">
            <a:extLst>
              <a:ext uri="{FF2B5EF4-FFF2-40B4-BE49-F238E27FC236}">
                <a16:creationId xmlns:a16="http://schemas.microsoft.com/office/drawing/2014/main" id="{B9268ED3-B765-691C-50E9-8434778F5228}"/>
              </a:ext>
            </a:extLst>
          </p:cNvPr>
          <p:cNvPicPr>
            <a:picLocks noChangeAspect="1"/>
          </p:cNvPicPr>
          <p:nvPr/>
        </p:nvPicPr>
        <p:blipFill>
          <a:blip r:embed="rId3"/>
          <a:stretch>
            <a:fillRect/>
          </a:stretch>
        </p:blipFill>
        <p:spPr>
          <a:xfrm>
            <a:off x="381577" y="319087"/>
            <a:ext cx="7124700" cy="6219825"/>
          </a:xfrm>
          <a:prstGeom prst="rect">
            <a:avLst/>
          </a:prstGeom>
        </p:spPr>
      </p:pic>
    </p:spTree>
    <p:extLst>
      <p:ext uri="{BB962C8B-B14F-4D97-AF65-F5344CB8AC3E}">
        <p14:creationId xmlns:p14="http://schemas.microsoft.com/office/powerpoint/2010/main" val="40468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1FCE1E-0F64-849E-C782-F78C240D9E72}"/>
              </a:ext>
            </a:extLst>
          </p:cNvPr>
          <p:cNvSpPr>
            <a:spLocks noGrp="1"/>
          </p:cNvSpPr>
          <p:nvPr>
            <p:ph type="title"/>
          </p:nvPr>
        </p:nvSpPr>
        <p:spPr>
          <a:xfrm>
            <a:off x="8477250" y="1252728"/>
            <a:ext cx="3144774" cy="1645920"/>
          </a:xfrm>
        </p:spPr>
        <p:txBody>
          <a:bodyPr/>
          <a:lstStyle/>
          <a:p>
            <a:r>
              <a:rPr lang="vi-VN" dirty="0"/>
              <a:t>2.2. Biểu đồ cơ cấu doanh thu theo kênh bán hàng</a:t>
            </a:r>
            <a:endParaRPr lang="en-US" dirty="0"/>
          </a:p>
        </p:txBody>
      </p:sp>
      <p:sp>
        <p:nvSpPr>
          <p:cNvPr id="7" name="Text Placeholder 6">
            <a:extLst>
              <a:ext uri="{FF2B5EF4-FFF2-40B4-BE49-F238E27FC236}">
                <a16:creationId xmlns:a16="http://schemas.microsoft.com/office/drawing/2014/main" id="{B656435C-3666-4F77-DA3F-797A9C02AF8D}"/>
              </a:ext>
            </a:extLst>
          </p:cNvPr>
          <p:cNvSpPr>
            <a:spLocks noGrp="1"/>
          </p:cNvSpPr>
          <p:nvPr>
            <p:ph type="body" sz="half" idx="2"/>
          </p:nvPr>
        </p:nvSpPr>
        <p:spPr>
          <a:xfrm>
            <a:off x="8477250" y="3145536"/>
            <a:ext cx="3144774" cy="2752344"/>
          </a:xfrm>
        </p:spPr>
        <p:txBody>
          <a:bodyPr/>
          <a:lstStyle/>
          <a:p>
            <a:pPr marL="342900" indent="-342900">
              <a:buFont typeface="+mj-lt"/>
              <a:buAutoNum type="alphaLcPeriod"/>
            </a:pPr>
            <a:r>
              <a:rPr lang="vi-VN" dirty="0"/>
              <a:t>Cơ cấu doanh thu theo từng kênh năm 2020</a:t>
            </a:r>
          </a:p>
          <a:p>
            <a:pPr marL="342900" indent="-342900">
              <a:buFont typeface="+mj-lt"/>
              <a:buAutoNum type="alphaLcPeriod"/>
            </a:pPr>
            <a:r>
              <a:rPr lang="vi-VN" dirty="0"/>
              <a:t>Cơ cấu doanh thu theo từng kênh năm 2021</a:t>
            </a:r>
          </a:p>
          <a:p>
            <a:pPr marL="342900" indent="-342900">
              <a:buFont typeface="+mj-lt"/>
              <a:buAutoNum type="alphaLcPeriod"/>
            </a:pPr>
            <a:r>
              <a:rPr lang="vi-VN" dirty="0"/>
              <a:t>Cơ cấu tổng doanh thu theo kênh bán hàng</a:t>
            </a:r>
            <a:endParaRPr lang="en-US" dirty="0"/>
          </a:p>
        </p:txBody>
      </p:sp>
      <p:pic>
        <p:nvPicPr>
          <p:cNvPr id="3" name="Picture 2">
            <a:extLst>
              <a:ext uri="{FF2B5EF4-FFF2-40B4-BE49-F238E27FC236}">
                <a16:creationId xmlns:a16="http://schemas.microsoft.com/office/drawing/2014/main" id="{C271E65F-3BB1-16EA-16DC-366A59A8CC17}"/>
              </a:ext>
            </a:extLst>
          </p:cNvPr>
          <p:cNvPicPr>
            <a:picLocks noChangeAspect="1"/>
          </p:cNvPicPr>
          <p:nvPr/>
        </p:nvPicPr>
        <p:blipFill>
          <a:blip r:embed="rId3"/>
          <a:stretch>
            <a:fillRect/>
          </a:stretch>
        </p:blipFill>
        <p:spPr>
          <a:xfrm>
            <a:off x="2210378" y="342900"/>
            <a:ext cx="4076700" cy="6172200"/>
          </a:xfrm>
          <a:prstGeom prst="rect">
            <a:avLst/>
          </a:prstGeom>
        </p:spPr>
      </p:pic>
    </p:spTree>
    <p:extLst>
      <p:ext uri="{BB962C8B-B14F-4D97-AF65-F5344CB8AC3E}">
        <p14:creationId xmlns:p14="http://schemas.microsoft.com/office/powerpoint/2010/main" val="326553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213BD-BB4E-1248-E79B-AE1CEA94293E}"/>
              </a:ext>
            </a:extLst>
          </p:cNvPr>
          <p:cNvSpPr>
            <a:spLocks noGrp="1"/>
          </p:cNvSpPr>
          <p:nvPr>
            <p:ph type="title"/>
          </p:nvPr>
        </p:nvSpPr>
        <p:spPr>
          <a:xfrm>
            <a:off x="8440674" y="2606040"/>
            <a:ext cx="3144774" cy="1645920"/>
          </a:xfrm>
        </p:spPr>
        <p:txBody>
          <a:bodyPr/>
          <a:lstStyle/>
          <a:p>
            <a:r>
              <a:rPr lang="vi-VN" dirty="0"/>
              <a:t>2.3. Biểu đồ cơ cấu doanh thu theo từng khu vực</a:t>
            </a:r>
            <a:endParaRPr lang="en-US" dirty="0"/>
          </a:p>
        </p:txBody>
      </p:sp>
      <p:pic>
        <p:nvPicPr>
          <p:cNvPr id="8" name="Picture 7">
            <a:extLst>
              <a:ext uri="{FF2B5EF4-FFF2-40B4-BE49-F238E27FC236}">
                <a16:creationId xmlns:a16="http://schemas.microsoft.com/office/drawing/2014/main" id="{A1A533AA-FD17-4EEC-109F-E1A415C29B59}"/>
              </a:ext>
            </a:extLst>
          </p:cNvPr>
          <p:cNvPicPr>
            <a:picLocks noChangeAspect="1"/>
          </p:cNvPicPr>
          <p:nvPr/>
        </p:nvPicPr>
        <p:blipFill>
          <a:blip r:embed="rId3"/>
          <a:stretch>
            <a:fillRect/>
          </a:stretch>
        </p:blipFill>
        <p:spPr>
          <a:xfrm>
            <a:off x="136399" y="596363"/>
            <a:ext cx="3987545" cy="5963027"/>
          </a:xfrm>
          <a:prstGeom prst="rect">
            <a:avLst/>
          </a:prstGeom>
        </p:spPr>
      </p:pic>
      <p:pic>
        <p:nvPicPr>
          <p:cNvPr id="10" name="Picture 9">
            <a:extLst>
              <a:ext uri="{FF2B5EF4-FFF2-40B4-BE49-F238E27FC236}">
                <a16:creationId xmlns:a16="http://schemas.microsoft.com/office/drawing/2014/main" id="{B8D983FC-4141-B527-6F48-C3421970797D}"/>
              </a:ext>
            </a:extLst>
          </p:cNvPr>
          <p:cNvPicPr>
            <a:picLocks noChangeAspect="1"/>
          </p:cNvPicPr>
          <p:nvPr/>
        </p:nvPicPr>
        <p:blipFill>
          <a:blip r:embed="rId4"/>
          <a:stretch>
            <a:fillRect/>
          </a:stretch>
        </p:blipFill>
        <p:spPr>
          <a:xfrm>
            <a:off x="4174765" y="596363"/>
            <a:ext cx="3798804" cy="5963027"/>
          </a:xfrm>
          <a:prstGeom prst="rect">
            <a:avLst/>
          </a:prstGeom>
        </p:spPr>
      </p:pic>
      <p:pic>
        <p:nvPicPr>
          <p:cNvPr id="12" name="Picture 11">
            <a:extLst>
              <a:ext uri="{FF2B5EF4-FFF2-40B4-BE49-F238E27FC236}">
                <a16:creationId xmlns:a16="http://schemas.microsoft.com/office/drawing/2014/main" id="{B39F3509-91C3-045F-23BB-DAD77385421C}"/>
              </a:ext>
            </a:extLst>
          </p:cNvPr>
          <p:cNvPicPr>
            <a:picLocks noChangeAspect="1"/>
          </p:cNvPicPr>
          <p:nvPr/>
        </p:nvPicPr>
        <p:blipFill>
          <a:blip r:embed="rId5"/>
          <a:stretch>
            <a:fillRect/>
          </a:stretch>
        </p:blipFill>
        <p:spPr>
          <a:xfrm>
            <a:off x="385381" y="0"/>
            <a:ext cx="7477125" cy="438150"/>
          </a:xfrm>
          <a:prstGeom prst="rect">
            <a:avLst/>
          </a:prstGeom>
        </p:spPr>
      </p:pic>
    </p:spTree>
    <p:extLst>
      <p:ext uri="{BB962C8B-B14F-4D97-AF65-F5344CB8AC3E}">
        <p14:creationId xmlns:p14="http://schemas.microsoft.com/office/powerpoint/2010/main" val="2590412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039324-BB5B-6AE4-5581-7CAF94B9A4A5}"/>
              </a:ext>
            </a:extLst>
          </p:cNvPr>
          <p:cNvSpPr>
            <a:spLocks noGrp="1"/>
          </p:cNvSpPr>
          <p:nvPr>
            <p:ph type="title"/>
          </p:nvPr>
        </p:nvSpPr>
        <p:spPr>
          <a:xfrm>
            <a:off x="8458991" y="2606040"/>
            <a:ext cx="3144774" cy="1645920"/>
          </a:xfrm>
        </p:spPr>
        <p:txBody>
          <a:bodyPr/>
          <a:lstStyle/>
          <a:p>
            <a:r>
              <a:rPr lang="vi-VN" dirty="0"/>
              <a:t>2.4. Cơ cấu doanh thu khu vực miền Bắc theo tỉnh</a:t>
            </a:r>
            <a:endParaRPr lang="en-US" dirty="0"/>
          </a:p>
        </p:txBody>
      </p:sp>
      <p:pic>
        <p:nvPicPr>
          <p:cNvPr id="5" name="Picture 4">
            <a:extLst>
              <a:ext uri="{FF2B5EF4-FFF2-40B4-BE49-F238E27FC236}">
                <a16:creationId xmlns:a16="http://schemas.microsoft.com/office/drawing/2014/main" id="{588AEBC2-4FBF-DDDF-D04F-2003475B4A6F}"/>
              </a:ext>
            </a:extLst>
          </p:cNvPr>
          <p:cNvPicPr>
            <a:picLocks noChangeAspect="1"/>
          </p:cNvPicPr>
          <p:nvPr/>
        </p:nvPicPr>
        <p:blipFill>
          <a:blip r:embed="rId3"/>
          <a:stretch>
            <a:fillRect/>
          </a:stretch>
        </p:blipFill>
        <p:spPr>
          <a:xfrm>
            <a:off x="379587" y="1185209"/>
            <a:ext cx="3335164" cy="1750135"/>
          </a:xfrm>
          <a:prstGeom prst="rect">
            <a:avLst/>
          </a:prstGeom>
        </p:spPr>
      </p:pic>
      <p:pic>
        <p:nvPicPr>
          <p:cNvPr id="6" name="Picture 5">
            <a:extLst>
              <a:ext uri="{FF2B5EF4-FFF2-40B4-BE49-F238E27FC236}">
                <a16:creationId xmlns:a16="http://schemas.microsoft.com/office/drawing/2014/main" id="{AF77BACD-5132-3890-C49F-3DE7C406372C}"/>
              </a:ext>
            </a:extLst>
          </p:cNvPr>
          <p:cNvPicPr>
            <a:picLocks noChangeAspect="1"/>
          </p:cNvPicPr>
          <p:nvPr/>
        </p:nvPicPr>
        <p:blipFill>
          <a:blip r:embed="rId4"/>
          <a:stretch>
            <a:fillRect/>
          </a:stretch>
        </p:blipFill>
        <p:spPr>
          <a:xfrm>
            <a:off x="379587" y="4797723"/>
            <a:ext cx="3350572" cy="1839861"/>
          </a:xfrm>
          <a:prstGeom prst="rect">
            <a:avLst/>
          </a:prstGeom>
        </p:spPr>
      </p:pic>
      <p:sp>
        <p:nvSpPr>
          <p:cNvPr id="7" name="TextBox 6">
            <a:extLst>
              <a:ext uri="{FF2B5EF4-FFF2-40B4-BE49-F238E27FC236}">
                <a16:creationId xmlns:a16="http://schemas.microsoft.com/office/drawing/2014/main" id="{270B6F59-43B4-CD35-759F-372CCAAC5594}"/>
              </a:ext>
            </a:extLst>
          </p:cNvPr>
          <p:cNvSpPr txBox="1"/>
          <p:nvPr/>
        </p:nvSpPr>
        <p:spPr>
          <a:xfrm>
            <a:off x="1192879" y="264648"/>
            <a:ext cx="1984248" cy="369332"/>
          </a:xfrm>
          <a:prstGeom prst="rect">
            <a:avLst/>
          </a:prstGeom>
          <a:noFill/>
        </p:spPr>
        <p:txBody>
          <a:bodyPr wrap="square" rtlCol="0">
            <a:spAutoFit/>
          </a:bodyPr>
          <a:lstStyle/>
          <a:p>
            <a:pPr algn="ctr"/>
            <a:r>
              <a:rPr lang="vi-VN" dirty="0"/>
              <a:t>2020</a:t>
            </a:r>
            <a:endParaRPr lang="en-US" dirty="0"/>
          </a:p>
        </p:txBody>
      </p:sp>
      <p:sp>
        <p:nvSpPr>
          <p:cNvPr id="8" name="TextBox 7">
            <a:extLst>
              <a:ext uri="{FF2B5EF4-FFF2-40B4-BE49-F238E27FC236}">
                <a16:creationId xmlns:a16="http://schemas.microsoft.com/office/drawing/2014/main" id="{8F663AE6-CBCE-901B-F57F-500EDB01CEF4}"/>
              </a:ext>
            </a:extLst>
          </p:cNvPr>
          <p:cNvSpPr txBox="1"/>
          <p:nvPr/>
        </p:nvSpPr>
        <p:spPr>
          <a:xfrm>
            <a:off x="1072386" y="633980"/>
            <a:ext cx="2104742" cy="369332"/>
          </a:xfrm>
          <a:prstGeom prst="rect">
            <a:avLst/>
          </a:prstGeom>
          <a:noFill/>
        </p:spPr>
        <p:txBody>
          <a:bodyPr wrap="square" rtlCol="0">
            <a:spAutoFit/>
          </a:bodyPr>
          <a:lstStyle/>
          <a:p>
            <a:pPr algn="ctr"/>
            <a:r>
              <a:rPr lang="vi-VN" dirty="0"/>
              <a:t>Miền Bắc</a:t>
            </a:r>
            <a:endParaRPr lang="en-US" dirty="0"/>
          </a:p>
        </p:txBody>
      </p:sp>
      <p:sp>
        <p:nvSpPr>
          <p:cNvPr id="9" name="TextBox 8">
            <a:extLst>
              <a:ext uri="{FF2B5EF4-FFF2-40B4-BE49-F238E27FC236}">
                <a16:creationId xmlns:a16="http://schemas.microsoft.com/office/drawing/2014/main" id="{E380C0D2-E3EC-510F-AB0F-243E7FEAACCF}"/>
              </a:ext>
            </a:extLst>
          </p:cNvPr>
          <p:cNvSpPr txBox="1"/>
          <p:nvPr/>
        </p:nvSpPr>
        <p:spPr>
          <a:xfrm>
            <a:off x="4901390" y="285812"/>
            <a:ext cx="1984248" cy="369332"/>
          </a:xfrm>
          <a:prstGeom prst="rect">
            <a:avLst/>
          </a:prstGeom>
          <a:noFill/>
        </p:spPr>
        <p:txBody>
          <a:bodyPr wrap="square" rtlCol="0">
            <a:spAutoFit/>
          </a:bodyPr>
          <a:lstStyle/>
          <a:p>
            <a:pPr algn="ctr"/>
            <a:r>
              <a:rPr lang="vi-VN" dirty="0"/>
              <a:t>2021</a:t>
            </a:r>
            <a:endParaRPr lang="en-US" dirty="0"/>
          </a:p>
        </p:txBody>
      </p:sp>
      <p:sp>
        <p:nvSpPr>
          <p:cNvPr id="10" name="TextBox 9">
            <a:extLst>
              <a:ext uri="{FF2B5EF4-FFF2-40B4-BE49-F238E27FC236}">
                <a16:creationId xmlns:a16="http://schemas.microsoft.com/office/drawing/2014/main" id="{0E0FCC27-2933-5F3F-4553-B3F9A575FBF7}"/>
              </a:ext>
            </a:extLst>
          </p:cNvPr>
          <p:cNvSpPr txBox="1"/>
          <p:nvPr/>
        </p:nvSpPr>
        <p:spPr>
          <a:xfrm>
            <a:off x="4780897" y="655144"/>
            <a:ext cx="2104742" cy="369332"/>
          </a:xfrm>
          <a:prstGeom prst="rect">
            <a:avLst/>
          </a:prstGeom>
          <a:noFill/>
        </p:spPr>
        <p:txBody>
          <a:bodyPr wrap="square" rtlCol="0">
            <a:spAutoFit/>
          </a:bodyPr>
          <a:lstStyle/>
          <a:p>
            <a:pPr algn="ctr"/>
            <a:r>
              <a:rPr lang="vi-VN"/>
              <a:t>Miền Bắc</a:t>
            </a:r>
            <a:endParaRPr lang="en-US" dirty="0"/>
          </a:p>
        </p:txBody>
      </p:sp>
      <p:pic>
        <p:nvPicPr>
          <p:cNvPr id="11" name="Picture 10">
            <a:extLst>
              <a:ext uri="{FF2B5EF4-FFF2-40B4-BE49-F238E27FC236}">
                <a16:creationId xmlns:a16="http://schemas.microsoft.com/office/drawing/2014/main" id="{10DDD3C5-F700-8855-52DC-91628A0B48D6}"/>
              </a:ext>
            </a:extLst>
          </p:cNvPr>
          <p:cNvPicPr>
            <a:picLocks noChangeAspect="1"/>
          </p:cNvPicPr>
          <p:nvPr/>
        </p:nvPicPr>
        <p:blipFill>
          <a:blip r:embed="rId5"/>
          <a:stretch>
            <a:fillRect/>
          </a:stretch>
        </p:blipFill>
        <p:spPr>
          <a:xfrm>
            <a:off x="4266014" y="1185209"/>
            <a:ext cx="3657122" cy="1750135"/>
          </a:xfrm>
          <a:prstGeom prst="rect">
            <a:avLst/>
          </a:prstGeom>
        </p:spPr>
      </p:pic>
      <p:pic>
        <p:nvPicPr>
          <p:cNvPr id="12" name="Picture 11">
            <a:extLst>
              <a:ext uri="{FF2B5EF4-FFF2-40B4-BE49-F238E27FC236}">
                <a16:creationId xmlns:a16="http://schemas.microsoft.com/office/drawing/2014/main" id="{6830D246-AB77-195C-2A79-E2BD457E1AEF}"/>
              </a:ext>
            </a:extLst>
          </p:cNvPr>
          <p:cNvPicPr>
            <a:picLocks noChangeAspect="1"/>
          </p:cNvPicPr>
          <p:nvPr/>
        </p:nvPicPr>
        <p:blipFill>
          <a:blip r:embed="rId6"/>
          <a:stretch>
            <a:fillRect/>
          </a:stretch>
        </p:blipFill>
        <p:spPr>
          <a:xfrm>
            <a:off x="4266014" y="2967864"/>
            <a:ext cx="3471739" cy="1839861"/>
          </a:xfrm>
          <a:prstGeom prst="rect">
            <a:avLst/>
          </a:prstGeom>
        </p:spPr>
      </p:pic>
      <p:pic>
        <p:nvPicPr>
          <p:cNvPr id="13" name="Picture 12">
            <a:extLst>
              <a:ext uri="{FF2B5EF4-FFF2-40B4-BE49-F238E27FC236}">
                <a16:creationId xmlns:a16="http://schemas.microsoft.com/office/drawing/2014/main" id="{9D80B09C-B784-F940-33CC-F8EB47B44749}"/>
              </a:ext>
            </a:extLst>
          </p:cNvPr>
          <p:cNvPicPr>
            <a:picLocks noChangeAspect="1"/>
          </p:cNvPicPr>
          <p:nvPr/>
        </p:nvPicPr>
        <p:blipFill>
          <a:blip r:embed="rId7"/>
          <a:stretch>
            <a:fillRect/>
          </a:stretch>
        </p:blipFill>
        <p:spPr>
          <a:xfrm>
            <a:off x="4266014" y="4807725"/>
            <a:ext cx="3657122" cy="1849973"/>
          </a:xfrm>
          <a:prstGeom prst="rect">
            <a:avLst/>
          </a:prstGeom>
        </p:spPr>
      </p:pic>
    </p:spTree>
    <p:extLst>
      <p:ext uri="{BB962C8B-B14F-4D97-AF65-F5344CB8AC3E}">
        <p14:creationId xmlns:p14="http://schemas.microsoft.com/office/powerpoint/2010/main" val="2903875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642</TotalTime>
  <Words>1112</Words>
  <Application>Microsoft Office PowerPoint</Application>
  <PresentationFormat>Widescreen</PresentationFormat>
  <Paragraphs>97</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Avenir Next LT Pro</vt:lpstr>
      <vt:lpstr>Avenir Next LT Pro Light</vt:lpstr>
      <vt:lpstr>Calibri</vt:lpstr>
      <vt:lpstr>Garamond</vt:lpstr>
      <vt:lpstr>SavonVTI</vt:lpstr>
      <vt:lpstr>Báo cáo tài chính</vt:lpstr>
      <vt:lpstr>1. Tổng quan tình hình kinh doanh biến động theo từng tháng</vt:lpstr>
      <vt:lpstr>1.1. Bảng so sánh Doanh thu và % tăng trưởng 2 kênh bán hàng theo từng năm</vt:lpstr>
      <vt:lpstr>1.2. Biểu đồ Doanh thu</vt:lpstr>
      <vt:lpstr>2. Cơ cấu doanh thu theo kênh, theo sản phẩm, theo tỉnh của năm 2021 So sánh với cơ cấu doanh thu theo kênh, theo sản phẩm, theo tỉnh của năm 2020</vt:lpstr>
      <vt:lpstr>2.1. Bảng so sánh cơ cấu doanh thu theo từng năm</vt:lpstr>
      <vt:lpstr>2.2. Biểu đồ cơ cấu doanh thu theo kênh bán hàng</vt:lpstr>
      <vt:lpstr>2.3. Biểu đồ cơ cấu doanh thu theo từng khu vực</vt:lpstr>
      <vt:lpstr>2.4. Cơ cấu doanh thu khu vực miền Bắc theo tỉnh</vt:lpstr>
      <vt:lpstr>2.5. Cơ cấu doanh thu khu vực miền Trung theo tỉnh</vt:lpstr>
      <vt:lpstr>2.6. Cơ cấu doanh thu khu vực miền Nam theo tỉnh</vt:lpstr>
      <vt:lpstr>2.7. Cơ cấu doanh thu miền Bắc theo sản phẩm</vt:lpstr>
      <vt:lpstr>2.8. Cơ cấu doanh thu miền Trung theo sản phẩm</vt:lpstr>
      <vt:lpstr>2.9. Cơ cấu doanh thu miền Nam theo sản phẩm</vt:lpstr>
      <vt:lpstr>Phân tích theo kênh</vt:lpstr>
      <vt:lpstr>Phân tích theo địa lý</vt:lpstr>
      <vt:lpstr>Phân tích theo địa lý</vt:lpstr>
      <vt:lpstr>theo Chủ đề (ad-hoc)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Thuận Minh</dc:creator>
  <cp:lastModifiedBy>Thuận Minh</cp:lastModifiedBy>
  <cp:revision>6</cp:revision>
  <dcterms:created xsi:type="dcterms:W3CDTF">2024-08-10T14:20:51Z</dcterms:created>
  <dcterms:modified xsi:type="dcterms:W3CDTF">2024-08-12T14:16:33Z</dcterms:modified>
</cp:coreProperties>
</file>