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  <p:sldMasterId id="2147483674" r:id="rId3"/>
  </p:sldMasterIdLst>
  <p:notesMasterIdLst>
    <p:notesMasterId r:id="rId5"/>
  </p:notesMasterIdLst>
  <p:handoutMasterIdLst>
    <p:handoutMasterId r:id="rId26"/>
  </p:handoutMasterIdLst>
  <p:sldIdLst>
    <p:sldId id="287" r:id="rId4"/>
    <p:sldId id="260" r:id="rId6"/>
    <p:sldId id="312" r:id="rId7"/>
    <p:sldId id="261" r:id="rId8"/>
    <p:sldId id="262" r:id="rId9"/>
    <p:sldId id="311" r:id="rId10"/>
    <p:sldId id="313" r:id="rId11"/>
    <p:sldId id="314" r:id="rId12"/>
    <p:sldId id="342" r:id="rId13"/>
    <p:sldId id="343" r:id="rId14"/>
    <p:sldId id="344" r:id="rId15"/>
    <p:sldId id="353" r:id="rId16"/>
    <p:sldId id="354" r:id="rId17"/>
    <p:sldId id="315" r:id="rId18"/>
    <p:sldId id="337" r:id="rId19"/>
    <p:sldId id="363" r:id="rId20"/>
    <p:sldId id="340" r:id="rId21"/>
    <p:sldId id="341" r:id="rId22"/>
    <p:sldId id="316" r:id="rId23"/>
    <p:sldId id="279" r:id="rId24"/>
    <p:sldId id="280" r:id="rId25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6A6A6"/>
    <a:srgbClr val="1AFFFE"/>
    <a:srgbClr val="F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929F9F4-4A8F-4326-A1B4-22849713DDAB}"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85794" autoAdjust="0"/>
  </p:normalViewPr>
  <p:slideViewPr>
    <p:cSldViewPr snapToGrid="0">
      <p:cViewPr varScale="1">
        <p:scale>
          <a:sx n="101" d="100"/>
          <a:sy n="101" d="100"/>
        </p:scale>
        <p:origin x="132" y="564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40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96B407-F972-4E32-87A8-7253B94C6020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8D6EADC-5972-46DA-BA1F-9F9CE2E08B4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ZA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ZA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FDDBACE-0F8F-43FD-98F0-DEE13552DADA}" type="slidenum">
              <a:rPr lang="en-ZA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详细介绍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长方形 13" title="覆盖图形"/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5" name="直接连接符​​(S) 14"/>
          <p:cNvCxnSpPr/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​​(S) 15"/>
          <p:cNvCxnSpPr/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12" name="内容占位符 2"/>
          <p:cNvSpPr>
            <a:spLocks noGrp="1"/>
          </p:cNvSpPr>
          <p:nvPr>
            <p:ph idx="13"/>
          </p:nvPr>
        </p:nvSpPr>
        <p:spPr>
          <a:xfrm>
            <a:off x="860370" y="3674372"/>
            <a:ext cx="5022591" cy="272884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r" rtl="0"/>
            <a:r>
              <a:rPr lang="zh-CN" altLang="en-US" noProof="0" dirty="0"/>
              <a:t>分隔幻灯片标题</a:t>
            </a:r>
            <a:endParaRPr lang="zh-CN" altLang="en-ZA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已分栏为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4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14" name="任意多边形：形状 13" title="箭头"/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5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15" name="任意多边形：形状 14" title="箭头"/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6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  <a:endParaRPr lang="zh-CN" altLang="en-ZA" noProof="0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rtlCol="0" anchor="ctr"/>
          <a:lstStyle>
            <a:lvl1pPr marL="0" indent="0" algn="ctr">
              <a:buNone/>
              <a:defRPr sz="21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第 </a:t>
            </a:r>
            <a:r>
              <a:rPr lang="en-US" altLang="zh-CN" noProof="0" dirty="0"/>
              <a:t>1 </a:t>
            </a:r>
            <a:r>
              <a:rPr lang="zh-CN" altLang="en-US" noProof="0" dirty="0"/>
              <a:t>节标题</a:t>
            </a:r>
            <a:endParaRPr lang="zh-CN" altLang="en-ZA" noProof="0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第 </a:t>
            </a:r>
            <a:r>
              <a:rPr lang="en-US" altLang="zh-CN" noProof="0" dirty="0"/>
              <a:t>2 </a:t>
            </a:r>
            <a:r>
              <a:rPr lang="zh-CN" altLang="en-US" noProof="0" dirty="0"/>
              <a:t>节标题</a:t>
            </a:r>
            <a:endParaRPr lang="zh-CN" altLang="en-ZA" noProof="0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第 </a:t>
            </a:r>
            <a:r>
              <a:rPr lang="en-US" altLang="zh-CN" noProof="0" dirty="0"/>
              <a:t>3 </a:t>
            </a:r>
            <a:r>
              <a:rPr lang="zh-CN" altLang="en-US" noProof="0" dirty="0"/>
              <a:t>节标题</a:t>
            </a:r>
            <a:endParaRPr lang="zh-CN" altLang="en-ZA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时间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线型箭头连接符 12"/>
          <p:cNvCxnSpPr/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10"/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年</a:t>
            </a:r>
            <a:endParaRPr lang="zh-CN" altLang="en-ZA" noProof="0" dirty="0"/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18" name="文本占位符 10"/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年</a:t>
            </a:r>
            <a:endParaRPr lang="zh-CN" altLang="en-ZA" noProof="0" dirty="0"/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1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3" name="文本占位符 10"/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4" name="文本占位符 10"/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5" name="文本占位符 10"/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6" name="文本占位符 10"/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7" name="文本占位符 10"/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8" name="文本占位符 10"/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9" name="文本占位符 10"/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30" name="文本占位符 10"/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32" name="文本占位符 10"/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33" name="文本占位符 10"/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36" name="文本占位符 10"/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项目标题</a:t>
            </a:r>
            <a:endParaRPr lang="zh-CN" altLang="en-ZA" noProof="0" dirty="0"/>
          </a:p>
        </p:txBody>
      </p:sp>
      <p:sp>
        <p:nvSpPr>
          <p:cNvPr id="41" name="文本占位符 36"/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年，月</a:t>
            </a:r>
            <a:endParaRPr lang="zh-CN" altLang="en-ZA" noProof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6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6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39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  <a:endParaRPr lang="zh-CN" altLang="en-ZA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 3 团队成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片占位符 4"/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个人资料照片</a:t>
            </a:r>
            <a:endParaRPr lang="zh-CN" altLang="en-US" noProof="0" dirty="0"/>
          </a:p>
        </p:txBody>
      </p:sp>
      <p:sp>
        <p:nvSpPr>
          <p:cNvPr id="39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名称</a:t>
            </a:r>
            <a:endParaRPr lang="zh-CN" altLang="en-ZA" noProof="0" dirty="0"/>
          </a:p>
        </p:txBody>
      </p:sp>
      <p:sp>
        <p:nvSpPr>
          <p:cNvPr id="42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简介</a:t>
            </a:r>
            <a:endParaRPr lang="zh-CN" altLang="en-ZA" noProof="0" dirty="0"/>
          </a:p>
        </p:txBody>
      </p:sp>
      <p:sp>
        <p:nvSpPr>
          <p:cNvPr id="43" name="文本占位符 8"/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标题</a:t>
            </a:r>
            <a:endParaRPr lang="zh-CN" altLang="en-ZA" noProof="0" dirty="0"/>
          </a:p>
        </p:txBody>
      </p:sp>
      <p:sp>
        <p:nvSpPr>
          <p:cNvPr id="44" name="图片占位符 4"/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个人资料照片</a:t>
            </a:r>
            <a:endParaRPr lang="zh-CN" altLang="en-US" noProof="0" dirty="0"/>
          </a:p>
        </p:txBody>
      </p:sp>
      <p:sp>
        <p:nvSpPr>
          <p:cNvPr id="45" name="文本占位符 8"/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名称</a:t>
            </a:r>
            <a:endParaRPr lang="zh-CN" altLang="en-ZA" noProof="0" dirty="0"/>
          </a:p>
        </p:txBody>
      </p:sp>
      <p:sp>
        <p:nvSpPr>
          <p:cNvPr id="46" name="文本占位符 10"/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简介</a:t>
            </a:r>
            <a:endParaRPr lang="zh-CN" altLang="en-ZA" noProof="0" dirty="0"/>
          </a:p>
        </p:txBody>
      </p:sp>
      <p:sp>
        <p:nvSpPr>
          <p:cNvPr id="47" name="文本占位符 8"/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标题</a:t>
            </a:r>
            <a:endParaRPr lang="zh-CN" altLang="en-ZA" noProof="0" dirty="0"/>
          </a:p>
        </p:txBody>
      </p:sp>
      <p:sp>
        <p:nvSpPr>
          <p:cNvPr id="48" name="图片占位符 4"/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个人资料照片</a:t>
            </a:r>
            <a:endParaRPr lang="zh-CN" altLang="en-US" noProof="0" dirty="0"/>
          </a:p>
        </p:txBody>
      </p:sp>
      <p:sp>
        <p:nvSpPr>
          <p:cNvPr id="49" name="文本占位符 8"/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名称</a:t>
            </a:r>
            <a:endParaRPr lang="zh-CN" altLang="en-ZA" noProof="0" dirty="0"/>
          </a:p>
        </p:txBody>
      </p:sp>
      <p:sp>
        <p:nvSpPr>
          <p:cNvPr id="50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个人简介</a:t>
            </a:r>
            <a:endParaRPr lang="zh-CN" altLang="en-ZA" noProof="0" dirty="0"/>
          </a:p>
        </p:txBody>
      </p:sp>
      <p:sp>
        <p:nvSpPr>
          <p:cNvPr id="51" name="文本占位符 8"/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标题</a:t>
            </a:r>
            <a:endParaRPr lang="zh-CN" altLang="en-ZA" noProof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21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  <a:endParaRPr lang="zh-CN" altLang="en-ZA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 6 团队成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  <a:endParaRPr lang="zh-CN" altLang="en-ZA" noProof="0" dirty="0"/>
          </a:p>
        </p:txBody>
      </p:sp>
      <p:sp>
        <p:nvSpPr>
          <p:cNvPr id="28" name="图片占位符 15"/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个人资料照片</a:t>
            </a:r>
            <a:endParaRPr lang="zh-CN" altLang="en-ZA" noProof="0" dirty="0"/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完整名称</a:t>
            </a:r>
            <a:endParaRPr lang="zh-CN" altLang="en-ZA" noProof="0" dirty="0"/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29" name="图片占位符 15"/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zh-CN" altLang="en-US" noProof="0" dirty="0"/>
              <a:t>个人资料照片</a:t>
            </a:r>
            <a:endParaRPr lang="zh-CN" altLang="en-ZA" noProof="0" dirty="0"/>
          </a:p>
        </p:txBody>
      </p:sp>
      <p:sp>
        <p:nvSpPr>
          <p:cNvPr id="36" name="文本占位符 8"/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完整名称</a:t>
            </a:r>
            <a:endParaRPr lang="zh-CN" altLang="en-ZA" noProof="0" dirty="0"/>
          </a:p>
        </p:txBody>
      </p:sp>
      <p:sp>
        <p:nvSpPr>
          <p:cNvPr id="37" name="文本占位符 10"/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30" name="图片占位符 15"/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zh-CN" altLang="en-US" noProof="0" dirty="0"/>
              <a:t>个人资料照片</a:t>
            </a:r>
            <a:endParaRPr lang="zh-CN" altLang="en-ZA" noProof="0" dirty="0"/>
          </a:p>
        </p:txBody>
      </p:sp>
      <p:sp>
        <p:nvSpPr>
          <p:cNvPr id="40" name="文本占位符 8"/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完整名称</a:t>
            </a:r>
            <a:endParaRPr lang="zh-CN" altLang="en-ZA" noProof="0" dirty="0"/>
          </a:p>
        </p:txBody>
      </p:sp>
      <p:sp>
        <p:nvSpPr>
          <p:cNvPr id="41" name="文本占位符 10"/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项目符号描述</a:t>
            </a:r>
            <a:endParaRPr lang="zh-CN" altLang="en-ZA" noProof="0" dirty="0"/>
          </a:p>
        </p:txBody>
      </p:sp>
      <p:sp>
        <p:nvSpPr>
          <p:cNvPr id="54" name="图片占位符 15"/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zh-CN" altLang="en-US" noProof="0" dirty="0"/>
              <a:t>个人资料照片</a:t>
            </a:r>
            <a:endParaRPr lang="zh-CN" altLang="en-ZA" noProof="0" dirty="0"/>
          </a:p>
        </p:txBody>
      </p:sp>
      <p:sp>
        <p:nvSpPr>
          <p:cNvPr id="52" name="文本占位符 8"/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完整名称</a:t>
            </a:r>
            <a:endParaRPr lang="zh-CN" altLang="en-ZA" noProof="0" dirty="0"/>
          </a:p>
        </p:txBody>
      </p:sp>
      <p:sp>
        <p:nvSpPr>
          <p:cNvPr id="53" name="文本占位符 10"/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55" name="图片占位符 15"/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个人资料照片</a:t>
            </a:r>
            <a:endParaRPr lang="zh-CN" altLang="en-ZA" noProof="0" dirty="0"/>
          </a:p>
        </p:txBody>
      </p:sp>
      <p:sp>
        <p:nvSpPr>
          <p:cNvPr id="57" name="文本占位符 8"/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完整名称</a:t>
            </a:r>
            <a:endParaRPr lang="zh-CN" altLang="en-ZA" noProof="0" dirty="0"/>
          </a:p>
        </p:txBody>
      </p:sp>
      <p:sp>
        <p:nvSpPr>
          <p:cNvPr id="58" name="文本占位符 10"/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56" name="图片占位符 15"/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zh-CN" altLang="en-US" noProof="0" dirty="0"/>
              <a:t>个人资料照片</a:t>
            </a:r>
            <a:endParaRPr lang="zh-CN" altLang="en-ZA" noProof="0" dirty="0"/>
          </a:p>
        </p:txBody>
      </p:sp>
      <p:sp>
        <p:nvSpPr>
          <p:cNvPr id="59" name="文本占位符 8"/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完整名称</a:t>
            </a:r>
            <a:endParaRPr lang="zh-CN" altLang="en-ZA" noProof="0" dirty="0"/>
          </a:p>
        </p:txBody>
      </p:sp>
      <p:sp>
        <p:nvSpPr>
          <p:cNvPr id="60" name="文本占位符 10"/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项目符号描述</a:t>
            </a:r>
            <a:endParaRPr lang="zh-CN" altLang="en-ZA" noProof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6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6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谢谢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长方形 12"/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长方形 11"/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长方形 19" title="覆盖图形"/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长方形 20" title="覆盖图形"/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/>
          <p:cNvCxnSpPr/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/>
          <p:cNvCxnSpPr/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谢谢 </a:t>
            </a:r>
            <a:br>
              <a:rPr lang="zh-CN" altLang="en-US" noProof="0" dirty="0"/>
            </a:br>
            <a:r>
              <a:rPr lang="zh-CN" altLang="en-US" noProof="0" dirty="0"/>
              <a:t>你</a:t>
            </a:r>
            <a:endParaRPr lang="zh-CN" altLang="en-ZA" noProof="0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直接连接符​​(S) 24"/>
          <p:cNvCxnSpPr/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完整名称</a:t>
            </a:r>
            <a:endParaRPr lang="zh-CN" altLang="en-US" noProof="0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电话</a:t>
            </a:r>
            <a:endParaRPr lang="zh-CN" altLang="en-ZA" noProof="0" dirty="0"/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电子邮件</a:t>
            </a:r>
            <a:endParaRPr lang="zh-CN" altLang="en-ZA" noProof="0" dirty="0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网站</a:t>
            </a:r>
            <a:endParaRPr lang="zh-CN" altLang="en-ZA" noProof="0" dirty="0"/>
          </a:p>
        </p:txBody>
      </p:sp>
      <p:sp>
        <p:nvSpPr>
          <p:cNvPr id="16" name="椭圆形 15"/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椭圆形 25"/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椭圆形 26"/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椭圆形 27"/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椭圆形 28"/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0" name="直接连接符​​(S) 29"/>
          <p:cNvCxnSpPr/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​​(S) 31"/>
          <p:cNvCxnSpPr/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长方形 8"/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长方形 22" title="覆盖图形"/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演示文稿封面选项</a:t>
            </a:r>
            <a:endParaRPr lang="zh-CN" altLang="en-ZA" noProof="0" dirty="0"/>
          </a:p>
        </p:txBody>
      </p:sp>
      <p:sp>
        <p:nvSpPr>
          <p:cNvPr id="25" name="副标题 2"/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 dirty="0"/>
          </a:p>
        </p:txBody>
      </p:sp>
      <p:sp>
        <p:nvSpPr>
          <p:cNvPr id="26" name="长方形 25" title="覆盖图形"/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直接连接符​​(S) 32"/>
          <p:cNvCxnSpPr/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​​(S) 33"/>
          <p:cNvCxnSpPr/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包含照片的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rtlCol="0" anchor="ctr"/>
          <a:lstStyle>
            <a:lvl1pPr marL="0" indent="0" algn="r">
              <a:buNone/>
              <a:defRPr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插入或拖放照片</a:t>
            </a:r>
            <a:endParaRPr lang="zh-CN" altLang="en-US" noProof="0" dirty="0"/>
          </a:p>
        </p:txBody>
      </p:sp>
      <p:sp>
        <p:nvSpPr>
          <p:cNvPr id="27" name="长方形 26"/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长方形 27"/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 title="覆盖图形"/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演示文稿封面选项</a:t>
            </a:r>
            <a:endParaRPr lang="zh-CN" altLang="en-ZA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 dirty="0"/>
          </a:p>
        </p:txBody>
      </p:sp>
      <p:sp>
        <p:nvSpPr>
          <p:cNvPr id="9" name="长方形 8" title="覆盖图形"/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直接连接符​​(S) 21"/>
          <p:cNvCxnSpPr/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​​(S) 24"/>
          <p:cNvCxnSpPr/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形 19" descr="封面标题图形（四处移动）"/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1" name="组 20" descr="封面标题图形（四处移动）"/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椭圆形 22"/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 altLang="en-ZA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椭圆形 23"/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ZA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26" name="组 25" descr="封面标题图形（旋转）"/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椭圆形 28"/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 altLang="en-ZA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30" name="直接连接符​​(S) 29"/>
            <p:cNvCxnSpPr/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长方形 12"/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长方形 11"/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长方形 19" title="覆盖图形"/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长方形 20" title="覆盖图形"/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/>
          <p:cNvCxnSpPr/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/>
          <p:cNvCxnSpPr/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单击此处编辑标题样式</a:t>
            </a:r>
            <a:endParaRPr lang="zh-CN" altLang="en-ZA" noProof="0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直接连接符​​(S) 24"/>
          <p:cNvCxnSpPr/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形 34"/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带照片的节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rtlCol="0" anchor="ctr"/>
          <a:lstStyle>
            <a:lvl1pPr marL="0" indent="0" algn="l">
              <a:buNone/>
              <a:defRPr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插入或拖放照片 </a:t>
            </a:r>
            <a:r>
              <a:rPr lang="en-US" altLang="zh-CN" noProof="0" dirty="0"/>
              <a:t>2</a:t>
            </a:r>
            <a:endParaRPr lang="en-US" altLang="zh-CN" noProof="0" dirty="0"/>
          </a:p>
        </p:txBody>
      </p:sp>
      <p:sp>
        <p:nvSpPr>
          <p:cNvPr id="13" name="长方形 12"/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长方形 11"/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长方形 19" title="覆盖图形"/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长方形 20" title="覆盖图形"/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/>
          <p:cNvCxnSpPr/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/>
          <p:cNvCxnSpPr/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单击此处编辑标题样式</a:t>
            </a:r>
            <a:endParaRPr lang="zh-CN" altLang="en-ZA" noProof="0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直接连接符​​(S) 24"/>
          <p:cNvCxnSpPr/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X 图标作为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形 3"/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图片占位符 15"/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6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23" name="椭圆形 22"/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图片占位符 15"/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24" name="椭圆形 23"/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图片占位符 15"/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25" name="椭圆形 24"/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图片占位符 15"/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26" name="椭圆形 25"/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图片占位符 15"/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15" name="文本占位符 8"/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项目符号描述</a:t>
            </a:r>
            <a:endParaRPr lang="zh-CN" altLang="en-ZA" noProof="0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5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3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  <a:endParaRPr lang="zh-CN" altLang="en-ZA" noProof="0" dirty="0"/>
          </a:p>
        </p:txBody>
      </p:sp>
      <p:sp>
        <p:nvSpPr>
          <p:cNvPr id="35" name="椭圆形 34"/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椭圆形 35"/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1681" y="1152000"/>
            <a:ext cx="5400000" cy="504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6190318" y="1152525"/>
            <a:ext cx="5400000" cy="5038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5400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1682" y="1584000"/>
            <a:ext cx="5400000" cy="4608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190318" y="1584325"/>
            <a:ext cx="5400000" cy="46069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6190318" y="1152525"/>
            <a:ext cx="5400000" cy="358775"/>
          </a:xfrm>
        </p:spPr>
        <p:txBody>
          <a:bodyPr rtlCol="0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92700" y="1016000"/>
            <a:ext cx="6486481" cy="5108938"/>
          </a:xfrm>
        </p:spPr>
        <p:txBody>
          <a:bodyPr rtlCol="0"/>
          <a:lstStyle>
            <a:lvl1pPr>
              <a:defRPr sz="2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/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长方形 15"/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图片占位符 2" descr="图像占位符"/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dirty="0"/>
              <a:t>插入或拖放照片</a:t>
            </a:r>
            <a:endParaRPr lang="zh-CN" altLang="en-US" noProof="0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模板来源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1692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图标作为项目符号选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形 16"/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图片占位符 15"/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6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18" name="椭圆形 17"/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图片占位符 15"/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19" name="椭圆形 18"/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图片占位符 15"/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项目符号描述</a:t>
            </a:r>
            <a:endParaRPr lang="zh-CN" altLang="en-ZA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5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23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  <a:endParaRPr lang="zh-CN" altLang="en-ZA" noProof="0" dirty="0"/>
          </a:p>
        </p:txBody>
      </p:sp>
      <p:sp>
        <p:nvSpPr>
          <p:cNvPr id="25" name="椭圆形 24"/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图标作为项目符号选项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形 30"/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图片占位符 15"/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16" name="文本占位符 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7" name="文本占位符 1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32" name="椭圆形 31"/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图片占位符 15"/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18" name="文本占位符 8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9" name="文本占位符 10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33" name="椭圆形 32"/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图片占位符 15"/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20" name="文本占位符 8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21" name="文本占位符 10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项目符号描述</a:t>
            </a:r>
            <a:endParaRPr lang="zh-CN" altLang="en-ZA" noProof="0" dirty="0"/>
          </a:p>
        </p:txBody>
      </p:sp>
      <p:sp>
        <p:nvSpPr>
          <p:cNvPr id="10" name="图片占位符 22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插入或拖放照片 </a:t>
            </a:r>
            <a:br>
              <a:rPr lang="zh-CN" altLang="en-ZA" noProof="0" dirty="0"/>
            </a:br>
            <a:r>
              <a:rPr lang="zh-CN" altLang="en-US" noProof="0" dirty="0"/>
              <a:t>然后将其置于底层，实现叠加效果</a:t>
            </a:r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51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单击此处编辑标题样式</a:t>
            </a:r>
            <a:endParaRPr lang="zh-CN" altLang="en-ZA" noProof="0" dirty="0"/>
          </a:p>
        </p:txBody>
      </p:sp>
      <p:sp>
        <p:nvSpPr>
          <p:cNvPr id="52" name="副标题 2"/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22" name="椭圆形 21"/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3" name="组 22"/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直接连接符​​ 23"/>
            <p:cNvCxnSpPr/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(S) 24"/>
            <p:cNvCxnSpPr/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图标作为项目符号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直接连接符​​(S) 45"/>
            <p:cNvCxnSpPr/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​​(S) 49"/>
            <p:cNvCxnSpPr/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图片占位符 22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插入或拖放照片 </a:t>
            </a:r>
            <a:br>
              <a:rPr lang="zh-CN" altLang="en-ZA" noProof="0" dirty="0"/>
            </a:br>
            <a:r>
              <a:rPr lang="zh-CN" altLang="en-US" noProof="0" dirty="0"/>
              <a:t>然后将其置于底层，实现叠加效果</a:t>
            </a:r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51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单击此处编辑标题样式</a:t>
            </a:r>
            <a:endParaRPr lang="zh-CN" altLang="en-ZA" noProof="0" dirty="0"/>
          </a:p>
        </p:txBody>
      </p:sp>
      <p:sp>
        <p:nvSpPr>
          <p:cNvPr id="52" name="副标题 2"/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22" name="椭圆形 21"/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图片占位符 15"/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24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2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26" name="椭圆形 25"/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图片占位符 15"/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28" name="文本占位符 8"/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2</a:t>
            </a:r>
            <a:endParaRPr lang="zh-CN" altLang="en-ZA" noProof="0" dirty="0"/>
          </a:p>
        </p:txBody>
      </p:sp>
      <p:sp>
        <p:nvSpPr>
          <p:cNvPr id="29" name="文本占位符 10"/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项目符号描述</a:t>
            </a:r>
            <a:endParaRPr lang="zh-CN" altLang="en-ZA" noProof="0" dirty="0"/>
          </a:p>
        </p:txBody>
      </p:sp>
      <p:sp>
        <p:nvSpPr>
          <p:cNvPr id="30" name="椭圆形 29"/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图片占位符 15"/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38" name="文本占位符 8"/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3</a:t>
            </a:r>
            <a:endParaRPr lang="zh-CN" altLang="en-ZA" noProof="0" dirty="0"/>
          </a:p>
        </p:txBody>
      </p:sp>
      <p:sp>
        <p:nvSpPr>
          <p:cNvPr id="39" name="文本占位符 10"/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40" name="椭圆形 39"/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图片占位符 15"/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42" name="文本占位符 8"/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4</a:t>
            </a:r>
            <a:endParaRPr lang="zh-CN" altLang="en-ZA" noProof="0" dirty="0"/>
          </a:p>
        </p:txBody>
      </p:sp>
      <p:sp>
        <p:nvSpPr>
          <p:cNvPr id="43" name="文本占位符 10"/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项目符号描述</a:t>
            </a:r>
            <a:endParaRPr lang="zh-CN" altLang="en-ZA" noProof="0" dirty="0"/>
          </a:p>
        </p:txBody>
      </p:sp>
      <p:sp>
        <p:nvSpPr>
          <p:cNvPr id="31" name="椭圆形 30"/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椭圆形 31"/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数字产品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直接连接符​​(S) 45"/>
          <p:cNvCxnSpPr/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​​(S) 49"/>
          <p:cNvCxnSpPr/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51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rtlCol="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单击此处编辑标题样式</a:t>
            </a:r>
            <a:endParaRPr lang="zh-CN" altLang="en-ZA" noProof="0" dirty="0"/>
          </a:p>
        </p:txBody>
      </p:sp>
      <p:sp>
        <p:nvSpPr>
          <p:cNvPr id="52" name="副标题 2"/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 dirty="0"/>
          </a:p>
        </p:txBody>
      </p:sp>
      <p:sp>
        <p:nvSpPr>
          <p:cNvPr id="12" name="页脚占位符 11"/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2" name="图片占位符 10"/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在此插入或拖放屏幕设计</a:t>
            </a:r>
            <a:endParaRPr lang="zh-CN" altLang="en-US" noProof="0" dirty="0"/>
          </a:p>
        </p:txBody>
      </p:sp>
      <p:sp>
        <p:nvSpPr>
          <p:cNvPr id="33" name="内容占位符 2"/>
          <p:cNvSpPr>
            <a:spLocks noGrp="1"/>
          </p:cNvSpPr>
          <p:nvPr userDrawn="1">
            <p:ph idx="52"/>
          </p:nvPr>
        </p:nvSpPr>
        <p:spPr>
          <a:xfrm>
            <a:off x="890787" y="3639469"/>
            <a:ext cx="4283297" cy="180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较大数字选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 dirty="0"/>
              <a:t>1</a:t>
            </a:r>
            <a:endParaRPr lang="en-US" altLang="zh-CN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 dirty="0"/>
              <a:t>2</a:t>
            </a:r>
            <a:endParaRPr lang="zh-CN" altLang="en-ZA" noProof="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  <a:endParaRPr lang="zh-CN" altLang="en-ZA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较大数字选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9"/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 dirty="0"/>
              <a:t>节标题</a:t>
            </a:r>
            <a:endParaRPr lang="zh-CN" altLang="en-US" noProof="0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 dirty="0"/>
              <a:t>节标题</a:t>
            </a:r>
            <a:endParaRPr lang="zh-CN" altLang="en-US" noProof="0" dirty="0"/>
          </a:p>
        </p:txBody>
      </p:sp>
      <p:sp>
        <p:nvSpPr>
          <p:cNvPr id="8" name="文本占位符 9"/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节标题</a:t>
            </a:r>
            <a:endParaRPr lang="zh-CN" altLang="en-US" noProof="0" dirty="0"/>
          </a:p>
        </p:txBody>
      </p:sp>
      <p:sp>
        <p:nvSpPr>
          <p:cNvPr id="34" name="任意多边形：形状 33"/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ZA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任意多边形：形状 32"/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ZA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3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节说明</a:t>
            </a:r>
            <a:endParaRPr lang="zh-CN" altLang="en-ZA" noProof="0" dirty="0"/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en-US" altLang="zh-CN" noProof="0" dirty="0"/>
              <a:t>2</a:t>
            </a:r>
            <a:endParaRPr lang="zh-CN" altLang="en-ZA" noProof="0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节说明</a:t>
            </a:r>
            <a:endParaRPr lang="zh-CN" altLang="en-US" noProof="0" dirty="0"/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en-US" altLang="zh-CN" noProof="0" dirty="0"/>
              <a:t>3</a:t>
            </a:r>
            <a:endParaRPr lang="zh-CN" altLang="en-ZA" noProof="0" dirty="0"/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节说明</a:t>
            </a:r>
            <a:endParaRPr lang="zh-CN" altLang="en-US" noProof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3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  <a:endParaRPr lang="zh-CN" altLang="en-ZA" noProof="0" dirty="0"/>
          </a:p>
        </p:txBody>
      </p:sp>
      <p:sp>
        <p:nvSpPr>
          <p:cNvPr id="19" name="椭圆形 18"/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市场空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​​(S) 5"/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​​(S) 7"/>
          <p:cNvCxnSpPr/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象限标题</a:t>
            </a:r>
            <a:endParaRPr lang="zh-CN" altLang="en-US" noProof="0" dirty="0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象限标题</a:t>
            </a:r>
            <a:endParaRPr lang="zh-CN" altLang="en-US" noProof="0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象限标题</a:t>
            </a:r>
            <a:endParaRPr lang="zh-CN" altLang="en-US" noProof="0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象限标题</a:t>
            </a:r>
            <a:endParaRPr lang="zh-CN" altLang="en-US" noProof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microsoft.com/office/2007/relationships/hdphoto" Target="../media/image5.wdp"/><Relationship Id="rId26" Type="http://schemas.openxmlformats.org/officeDocument/2006/relationships/image" Target="../media/image4.pn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长方形 13"/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6" cstate="screen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ZA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ZA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</a:fld>
            <a:endParaRPr lang="zh-CN" altLang="en-US" b="1" i="1" dirty="0"/>
          </a:p>
        </p:txBody>
      </p:sp>
      <p:sp>
        <p:nvSpPr>
          <p:cNvPr id="13" name="长方形 12"/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.svg"/><Relationship Id="rId3" Type="http://schemas.openxmlformats.org/officeDocument/2006/relationships/image" Target="../media/image13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60620" y="2021840"/>
            <a:ext cx="7009130" cy="1532890"/>
          </a:xfrm>
        </p:spPr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软工实践</a:t>
            </a:r>
            <a:b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同行小组</a:t>
            </a:r>
            <a:b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项目系统设计与数据库设计</a:t>
            </a:r>
            <a:b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汇报展示</a:t>
            </a:r>
            <a:b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主讲人：林立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Work together, progress together</a:t>
            </a:r>
            <a:endParaRPr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椭圆形 7" descr="封面标题图形（四处移动）"/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9" name="组 8" descr="封面标题图形（四处移动）"/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椭圆形 9"/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椭圆形 10"/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12" name="组 11" descr="封面标题图形（旋转）"/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椭圆形 12"/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14" name="直接连接符​​(S) 13"/>
            <p:cNvCxnSpPr/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系统设计说明书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01980" y="1824673"/>
            <a:ext cx="5080000" cy="24612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04800"/>
            <a:r>
              <a:rPr lang="zh-CN" sz="14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系统的设计主要是基于MVC设计模式，M代表模型Model，V代表视图View，C代表控制器Controller。MVC设计模式将系统分为三层，层与层之间又通过一定的模式联系，使数据实体、业务逻辑与呈现视图分离，同时降低耦合性、提高重用性和可维护性。</a:t>
            </a:r>
            <a:r>
              <a:rPr lang="en-US" sz="14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Model</a:t>
            </a:r>
            <a:r>
              <a:rPr lang="zh-CN" sz="14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（模型）：表示应用程序核心，应用程序中用于处理应用程序数据逻辑的部分。通常模型对象负责在数据库中存取数据。</a:t>
            </a:r>
            <a:r>
              <a:rPr lang="en-US" sz="14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View</a:t>
            </a:r>
            <a:r>
              <a:rPr lang="zh-CN" sz="14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（视图）：视图是用户看到并与之交互的界面。</a:t>
            </a:r>
            <a:r>
              <a:rPr lang="en-US" sz="14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Controller</a:t>
            </a:r>
            <a:r>
              <a:rPr lang="zh-CN" sz="14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（控制器）：是应用程序中处理用户交互的部分。通常控制器负责从视图读取数据，控制用户输入，并向模型发送数据。</a:t>
            </a:r>
            <a:endParaRPr lang="zh-CN" altLang="en-US" sz="1400" b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1980" y="1076325"/>
            <a:ext cx="5080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系统设计模式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" name="图片 10" descr="mv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635" y="3208020"/>
            <a:ext cx="5273040" cy="31381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13550" y="2502535"/>
            <a:ext cx="485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体系结构图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0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0" grpId="0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系统设计说明书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" name="图片 2" descr="`MGA3$W6UTVW2ETCU_%JFI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9425" y="953770"/>
            <a:ext cx="8692515" cy="49510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60115" y="463550"/>
            <a:ext cx="5272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功能层次图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系统设计说明书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472497" y="869632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782637" y="1055370"/>
          <a:ext cx="5247005" cy="86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775"/>
                <a:gridCol w="1038225"/>
                <a:gridCol w="1430338"/>
                <a:gridCol w="777875"/>
                <a:gridCol w="1133475"/>
              </a:tblGrid>
              <a:tr h="215900">
                <a:tc rowSpan="4"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注册登录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1.1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普通用户登陆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用户使用学号进行登陆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普通用户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普通用户登陆后，跳转至APP用户界面，管理员登陆后可选择跳转至管理员端。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90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1.2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修改密码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用户根据需要修改账号密码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普通用户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1590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1.3找回密码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用户根据手机号及验证码初始化密码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普通用户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1590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1.4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管理员登陆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管理员使用管理员账号登陆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782637" y="2518410"/>
          <a:ext cx="5247005" cy="9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775"/>
                <a:gridCol w="1038225"/>
                <a:gridCol w="1430338"/>
                <a:gridCol w="777875"/>
                <a:gridCol w="1133475"/>
              </a:tblGrid>
              <a:tr h="2159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2.帖子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2.1浏览帖子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可浏览用户在APP上发表的帖子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普通用户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管理员可根据内容管理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6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2.2发表评论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在帖子下方发表个人言论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普通用户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管理员可根据言论内容管理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6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2.3举报帖子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对于含不当内容的帖子可进行举报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普通用户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管理员可查看被举报帖子进行管理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9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2.4收藏帖子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对于感兴趣的帖子进行收藏方便以后查看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普通用户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帖子由发帖者或管理员删除后将无法查看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782637" y="4255770"/>
          <a:ext cx="524700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775"/>
                <a:gridCol w="1038225"/>
                <a:gridCol w="1430338"/>
                <a:gridCol w="777875"/>
                <a:gridCol w="1133475"/>
              </a:tblGrid>
              <a:tr h="215900"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3.活动通知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3.1查看活动通知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可浏览用户在APP上发起的活动和发起的通知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普通用户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管理员可根据内容管理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90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3.2报名活动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可以在进行互动的报名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普通用户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6462077" y="1055370"/>
          <a:ext cx="524700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775"/>
                <a:gridCol w="1038225"/>
                <a:gridCol w="1430338"/>
                <a:gridCol w="777875"/>
                <a:gridCol w="1133475"/>
              </a:tblGrid>
              <a:tr h="215900">
                <a:tc row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4.发表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4.1发表帖子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用户可以根据需要发表帖子并添加相应的标签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普通用户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发布的帖子、活动、通知需要受到管理员的管理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90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4.2发起活动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用户可以根据需要发表活动并添加相应的标签、时间、地点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普通用户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1590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4.3发布通知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用户可以根据需要发表通知并添加相应的标签、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普通用户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5"/>
            </p:custDataLst>
          </p:nvPr>
        </p:nvGraphicFramePr>
        <p:xfrm>
          <a:off x="6462077" y="2884170"/>
          <a:ext cx="5247005" cy="1511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775"/>
                <a:gridCol w="1038225"/>
                <a:gridCol w="1430338"/>
                <a:gridCol w="777875"/>
                <a:gridCol w="1133475"/>
              </a:tblGrid>
              <a:tr h="215900"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5.管理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5.1管理自己的帖子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用户可以删除，修改帖子，删除评论，改变活动地点、时间，改变通知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普通用户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发布的帖子、活动、通知还需要受到管理员的管理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90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5.2管理自己的收藏夹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用户可以删除收藏的帖子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普通用户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帖子由发帖者或管理员删除后将无法查看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900"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6.个人空间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6.1填写基础信息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用户可以修改一些基础信息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普通用户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用户一些身份证明信息将为真实信息，不可修改，用户可以选择是否公开信息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90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6.2个性主页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用户可以修改头像、昵称、个性签名、感兴趣标签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普通用户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 row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7.设置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8.1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账号设置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修改密码、绑定手机号、邮箱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普通用户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点击我的报名后，应出现报名列表，选择后上传对应文件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90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8.2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意见反馈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用户可对APP提出意见反馈，或提出使用出现的问题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普通用户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21590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8.3版本信息、更新检测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检查版本信息，更新APP版本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普通用户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427855" y="463550"/>
            <a:ext cx="4065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APP</a:t>
            </a:r>
            <a:r>
              <a:rPr lang="zh-CN" altLang="en-US">
                <a:solidFill>
                  <a:schemeClr val="bg1"/>
                </a:solidFill>
              </a:rPr>
              <a:t>功能模块设计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系统设计说明书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700020" y="1774190"/>
          <a:ext cx="6791960" cy="3309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6645"/>
                <a:gridCol w="1544955"/>
                <a:gridCol w="1709420"/>
                <a:gridCol w="2440940"/>
              </a:tblGrid>
              <a:tr h="4171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功能介绍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备注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78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发布通知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发布至系统通知，面向所有人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统一格式，可添加附件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83920">
                <a:tc row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2.管理用户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2.1查看被举报的帖子、评论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管理员可以查看审核被用户举报的帖子、评论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在管理的方面，主要以帖子发出时的审核与用户举报两种方式完成。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675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2.2删除帖子、评论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管理员可以删除被用户举报的帖子、评论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88392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2.3禁言用户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管理员可以对于经常违规的用户进行禁言处理，加入禁言名单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720590" y="863600"/>
            <a:ext cx="2750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管理员功能模块设计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占位符 32" descr="光纤电线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56565" y="4730750"/>
            <a:ext cx="4993640" cy="20294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数据库设计说明书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DATABASE design specification</a:t>
            </a:r>
            <a:endParaRPr lang="en-US" altLang="zh-CN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29655" y="2459990"/>
            <a:ext cx="110109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四</a:t>
            </a:r>
            <a:endParaRPr lang="zh-C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数据库设计说明书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4055" y="1135380"/>
            <a:ext cx="51047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逻辑结构设计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2.1关系模型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用户（用户名，性别，出生日期，备注，用户密码，用户ID，状态）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管理员（管理员ID，管理员名，管理员密码，管理员权限）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动态（内容，回复，类别名，用户名，时间，动态编号）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类别（类别名，动态编号，用户名）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-2147482624" descr="ER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6835" y="2445068"/>
            <a:ext cx="5267960" cy="38919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586980" y="1951355"/>
            <a:ext cx="2947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E-R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图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数据库设计说明书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-2147482621" name="图片 -2147482622" descr="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183" y="429895"/>
            <a:ext cx="5264785" cy="59969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482215" y="2629535"/>
            <a:ext cx="613410" cy="15982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类         图</a:t>
            </a:r>
            <a:endParaRPr lang="zh-CN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-214748262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数据库设计说明书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7875" y="863600"/>
            <a:ext cx="5555615" cy="55448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017635" y="2402205"/>
            <a:ext cx="459740" cy="20542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逻辑表设计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数据库设计说明书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01980" y="1145858"/>
            <a:ext cx="5080000" cy="15068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/>
            <a:r>
              <a:rPr lang="en-US" sz="2200" b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sz="2200" b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物理结构设计</a:t>
            </a:r>
            <a:r>
              <a:rPr lang="en-US" sz="2200" b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</a:t>
            </a:r>
            <a:r>
              <a:rPr lang="en-US" sz="1400" b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sz="1400" b="0">
                <a:solidFill>
                  <a:schemeClr val="bg1"/>
                </a:solidFill>
                <a:ea typeface="宋体" panose="02010600030101010101" pitchFamily="2" charset="-122"/>
              </a:rPr>
              <a:t>       数据库物理结构设计的目的是为了在数据检索中尽量减少 I/O 操作的次数以提高数据检索的效率，以及在多用户共享系统中，减少多用户对磁盘的访问冲突，均衡 I/O 负荷，提高 I/O 的并行性，缩短等待时间，提高查询效率。</a:t>
            </a:r>
            <a:endParaRPr lang="zh-CN" altLang="en-US" sz="1400" b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50355" y="1146175"/>
            <a:ext cx="5080000" cy="1845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200" b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存取方法设计</a:t>
            </a:r>
            <a:r>
              <a:rPr lang="en-US" sz="2200" b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 </a:t>
            </a:r>
            <a:r>
              <a:rPr lang="zh-CN" sz="1200" b="0">
                <a:solidFill>
                  <a:schemeClr val="bg1"/>
                </a:solidFill>
                <a:ea typeface="宋体" panose="02010600030101010101" pitchFamily="2" charset="-122"/>
              </a:rPr>
              <a:t></a:t>
            </a:r>
            <a:r>
              <a:rPr lang="zh-CN" sz="1400" b="0">
                <a:solidFill>
                  <a:schemeClr val="bg1"/>
                </a:solidFill>
                <a:ea typeface="宋体" panose="02010600030101010101" pitchFamily="2" charset="-122"/>
              </a:rPr>
              <a:t>          本次数据库的存取方法，初步拟定使用索引的途经进行存取路径设计，对表属性的索引建立，具体将在项目实施阶段决定，但遵循以下原则：如果一个属性经常在查询条件中出现，则考虑在这个属性上建立索引。如果一个属性经常作为最大值或最小值等聚集函数的参数，则考虑在这个属性上建立索引。</a:t>
            </a:r>
            <a:endParaRPr lang="zh-CN" altLang="en-US" sz="1400" b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1980" y="3485197"/>
            <a:ext cx="5080000" cy="227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200" b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存储结构设计</a:t>
            </a:r>
            <a:r>
              <a:rPr lang="en-US" sz="2200" b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 </a:t>
            </a:r>
            <a:r>
              <a:rPr lang="zh-CN" sz="1200" b="0">
                <a:solidFill>
                  <a:schemeClr val="bg1"/>
                </a:solidFill>
                <a:ea typeface="宋体" panose="02010600030101010101" pitchFamily="2" charset="-122"/>
              </a:rPr>
              <a:t></a:t>
            </a:r>
            <a:r>
              <a:rPr lang="zh-CN" sz="1400" b="0">
                <a:solidFill>
                  <a:schemeClr val="bg1"/>
                </a:solidFill>
                <a:ea typeface="宋体" panose="02010600030101010101" pitchFamily="2" charset="-122"/>
              </a:rPr>
              <a:t>          本系统采用 MySQL 数据库进行数据的存取操作；数据库的数据备份、日志文件备份等数据只在故障恢复时才使用，而且数据量很大，可以考虑放在磁带上；将比较大的表分别存放在不同的磁盘上，可以加快存取的速度，特别是在多用户的环境下。考虑后期业务扩展的需要，因此可做这样的处理：将日志文件和数据库对象(表、索引等)分别放在不同的磁盘可以改进系统的性能。</a:t>
            </a:r>
            <a:endParaRPr lang="zh-CN" altLang="en-US" sz="1400" b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30365" y="3484880"/>
            <a:ext cx="1830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20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安全性设计</a:t>
            </a:r>
            <a:endParaRPr lang="zh-CN" sz="220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0365" y="4008120"/>
            <a:ext cx="4999990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altLang="zh-CN" sz="1400" b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lang="zh-CN" sz="1400" b="0">
                <a:solidFill>
                  <a:schemeClr val="bg1"/>
                </a:solidFill>
                <a:ea typeface="宋体" panose="02010600030101010101" pitchFamily="2" charset="-122"/>
              </a:rPr>
              <a:t>用户只能通过给定的外部接口操作数据库：外部接口向内部接口传递参数，然后进行预编译sql语句后才能操作数据库，这从根本上杜绝了用户直接操作数据库的可能。</a:t>
            </a:r>
            <a:endParaRPr lang="zh-CN" altLang="en-US" sz="1400" b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30365" y="4808537"/>
            <a:ext cx="508000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400" b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sz="1400" b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用户目前只有学生和管理员。其中用户必须是该校学生，只有认证成功的用户才能使用</a:t>
            </a:r>
            <a:r>
              <a:rPr lang="en-US" sz="1400" b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sz="1400" b="0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，而且学生用户的权限仅限于用户界面看到的功能：发帖、浏览帖子、发布活动、浏览活动、查看他人信息、他人广场，举报违规用户等；而管理员拥有用户的所有权限之外还需对用户发布的帖子、活动进行审核，对被举报用户进行核实并进行处理等。</a:t>
            </a:r>
            <a:endParaRPr lang="zh-CN" altLang="en-US" sz="1400" b="0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0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0" grpId="0"/>
      <p:bldP spid="2" grpId="0"/>
      <p:bldP spid="3" grpId="0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占位符 32" descr="光纤电线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56565" y="4730750"/>
            <a:ext cx="4993640" cy="20294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分工及贡献度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924560" y="5558790"/>
            <a:ext cx="4249420" cy="402590"/>
          </a:xfrm>
        </p:spPr>
        <p:txBody>
          <a:bodyPr rtlCol="0"/>
          <a:lstStyle/>
          <a:p>
            <a:pPr rtl="0"/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Division of labor and contribution</a:t>
            </a:r>
            <a:endParaRPr lang="en-US" altLang="zh-CN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29655" y="2459990"/>
            <a:ext cx="110109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五</a:t>
            </a:r>
            <a:endParaRPr lang="zh-C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0" descr="装饰元素"/>
          <p:cNvGrpSpPr/>
          <p:nvPr/>
        </p:nvGrpSpPr>
        <p:grpSpPr>
          <a:xfrm>
            <a:off x="7699827" y="829669"/>
            <a:ext cx="4025781" cy="2720745"/>
            <a:chOff x="7699827" y="846814"/>
            <a:chExt cx="4025781" cy="2720745"/>
          </a:xfrm>
        </p:grpSpPr>
        <p:sp>
          <p:nvSpPr>
            <p:cNvPr id="16" name="椭圆形 15"/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椭圆形 16"/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椭圆形 17"/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椭圆形 18"/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0" name="直接连接符​​(S) 19"/>
            <p:cNvCxnSpPr/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形 20"/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椭圆形 21"/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椭圆形 22"/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4" name="直接连接符​​(S) 23"/>
            <p:cNvCxnSpPr/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1149985" y="754380"/>
            <a:ext cx="4185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200">
                <a:solidFill>
                  <a:schemeClr val="bg1"/>
                </a:solidFill>
              </a:rPr>
              <a:t>目录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5355" y="1838960"/>
            <a:ext cx="459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一、计划安排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5355" y="2601595"/>
            <a:ext cx="3050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二、需求分析问题回答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5355" y="3369310"/>
            <a:ext cx="2647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三、系统设计说明书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35355" y="4232910"/>
            <a:ext cx="3506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四、数据库设计说明书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35355" y="5104130"/>
            <a:ext cx="3188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五、分工、贡献度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57265" y="142503"/>
            <a:ext cx="5085650" cy="720000"/>
          </a:xfrm>
        </p:spPr>
        <p:txBody>
          <a:bodyPr rtlCol="0"/>
          <a:lstStyle/>
          <a:p>
            <a:pPr algn="l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分工及贡献度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2" name="组 11" descr="装饰元素"/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椭圆形 12"/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椭圆形 13"/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/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椭圆形 15"/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17" name="直接连接符​​(S) 16"/>
            <p:cNvCxnSpPr/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表格 23"/>
          <p:cNvGraphicFramePr/>
          <p:nvPr>
            <p:custDataLst>
              <p:tags r:id="rId1"/>
            </p:custDataLst>
          </p:nvPr>
        </p:nvGraphicFramePr>
        <p:xfrm>
          <a:off x="1828800" y="2095500"/>
          <a:ext cx="8533765" cy="266700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姓名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分工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贡献度比值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林立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系统设计说明书</a:t>
                      </a:r>
                      <a:r>
                        <a:rPr lang="en-US" altLang="zh-CN"/>
                        <a:t>\</a:t>
                      </a:r>
                      <a:r>
                        <a:rPr lang="zh-CN" altLang="en-US"/>
                        <a:t>演讲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19%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张雷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系统设计说明书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17%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蒲政林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PPT</a:t>
                      </a:r>
                      <a:r>
                        <a:rPr lang="zh-CN" altLang="en-US"/>
                        <a:t>设计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15%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李程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数据库设计说明书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17%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李奇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数据库设计说明书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17%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袁嘉鸿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撰写博客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15%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长方形 29" title="覆盖图形"/>
          <p:cNvSpPr/>
          <p:nvPr/>
        </p:nvSpPr>
        <p:spPr bwMode="ltGray">
          <a:xfrm>
            <a:off x="688666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长方形 30" title="覆盖图形"/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0" name="直接连接符​​(S) 19" descr="装饰元素"/>
          <p:cNvCxnSpPr/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​​(S) 20" descr="装饰元素"/>
          <p:cNvCxnSpPr/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 descr="Contoso 徽标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3" name="直接连接符​​(S) 22" descr="装饰元素"/>
          <p:cNvCxnSpPr/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形 11" descr="用户" title="图标 - 演示者姓名"/>
          <p:cNvPicPr>
            <a:picLocks noChangeAspect="1"/>
          </p:cNvPicPr>
          <p:nvPr/>
        </p:nvPicPr>
        <p:blipFill>
          <a:blip r:embed="rId3" cstate="screen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11485374" y="5445834"/>
            <a:ext cx="218900" cy="218900"/>
          </a:xfrm>
          <a:prstGeom prst="rect">
            <a:avLst/>
          </a:prstGeom>
        </p:spPr>
      </p:pic>
      <p:sp>
        <p:nvSpPr>
          <p:cNvPr id="2" name="副标题 1"/>
          <p:cNvSpPr/>
          <p:nvPr>
            <p:ph type="subTitle" idx="1"/>
          </p:nvPr>
        </p:nvSpPr>
        <p:spPr>
          <a:xfrm>
            <a:off x="7162798" y="5446058"/>
            <a:ext cx="4123927" cy="271807"/>
          </a:xfrm>
        </p:spPr>
        <p:txBody>
          <a:bodyPr/>
          <a:p>
            <a:r>
              <a:rPr lang="en-US" altLang="zh-CN"/>
              <a:t>PRESENT BY </a:t>
            </a:r>
            <a:r>
              <a:rPr lang="zh-CN" altLang="en-US"/>
              <a:t>同行小组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" grpId="0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占位符 32" descr="光纤电线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303530" y="4709160"/>
            <a:ext cx="5457825" cy="1978025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计划安排与人员分工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90905" y="5558790"/>
            <a:ext cx="5064760" cy="762000"/>
          </a:xfrm>
        </p:spPr>
        <p:txBody>
          <a:bodyPr rtlCol="0"/>
          <a:lstStyle/>
          <a:p>
            <a:pPr algn="l" rtl="0"/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Planning and personnel division</a:t>
            </a:r>
            <a:endParaRPr lang="en-US" altLang="zh-CN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68085" y="2510155"/>
            <a:ext cx="91249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一</a:t>
            </a:r>
            <a:endParaRPr lang="zh-C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计划安排与人员分工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36" name="表格 35"/>
          <p:cNvGraphicFramePr/>
          <p:nvPr>
            <p:custDataLst>
              <p:tags r:id="rId1"/>
            </p:custDataLst>
          </p:nvPr>
        </p:nvGraphicFramePr>
        <p:xfrm>
          <a:off x="5372100" y="2148840"/>
          <a:ext cx="5308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750"/>
                <a:gridCol w="337185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姓名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定位</a:t>
                      </a:r>
                      <a:endParaRPr lang="zh-CN" altLang="en-US"/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4D4D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林立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前端工程师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/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项目经理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蒲政林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测试、美工、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UI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设计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李奇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算法工程师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袁嘉鸿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前端工程师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张雷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后端工程师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李程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后端工程师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2" name="图片 1" descr=")4C)K5{E[2VW3{3NF42QD$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5" y="1153160"/>
            <a:ext cx="2445385" cy="5401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占位符 32" descr="光纤电线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56565" y="4730750"/>
            <a:ext cx="4993640" cy="20294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需求问答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This is the answer to your question</a:t>
            </a:r>
            <a:endParaRPr lang="en-US" altLang="zh-CN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29655" y="2459990"/>
            <a:ext cx="110109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二</a:t>
            </a:r>
            <a:endParaRPr lang="zh-C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uild="p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需求问答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--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问答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635885" y="863600"/>
          <a:ext cx="7758430" cy="282321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981710"/>
                <a:gridCol w="6776720"/>
              </a:tblGrid>
              <a:tr h="3924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核心功能是社区交流？和qq，tim等软件有什么区别？</a:t>
                      </a:r>
                      <a:endParaRPr lang="zh-CN" altLang="en-US"/>
                    </a:p>
                  </a:txBody>
                  <a:tcPr/>
                </a:tc>
              </a:tr>
              <a:tr h="3924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感觉功能和福大贴吧差不多，那为什么人家不用贴吧用你的app呢？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1、界面与QQ大致相同；2、广场里的帖子是否有分类，全校每天的帖子数量是否有考虑，会不会看不到想要的</a:t>
                      </a:r>
                      <a:endParaRPr lang="zh-CN" altLang="en-US"/>
                    </a:p>
                  </a:txBody>
                  <a:tcPr/>
                </a:tc>
              </a:tr>
              <a:tr h="3924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1.完全如同一个吧，且实时性不高 2.不如直接找易班和工作人员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ppt看起来有点费劲；水贴会影响观感及效率，广场水贴会进行监管吗？与贴吧、超话相比的优势与区别在哪？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2635885" y="3644265"/>
          <a:ext cx="7807960" cy="271526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987425"/>
                <a:gridCol w="6820535"/>
              </a:tblGrid>
              <a:tr h="3752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核心是社区交流，但是相比于</a:t>
                      </a:r>
                      <a:r>
                        <a:rPr lang="en-US" altLang="zh-CN"/>
                        <a:t>qq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tim</a:t>
                      </a:r>
                      <a:r>
                        <a:rPr lang="zh-CN" altLang="en-US"/>
                        <a:t>等软件更具有专项性。</a:t>
                      </a:r>
                      <a:endParaRPr lang="zh-CN" altLang="en-US"/>
                    </a:p>
                  </a:txBody>
                  <a:tcPr/>
                </a:tc>
              </a:tr>
              <a:tr h="655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产品是不具有垄断性的，就好比说为什么有了美团外卖还有人用后来的饿了吗。</a:t>
                      </a:r>
                      <a:endParaRPr lang="zh-CN" altLang="en-US"/>
                    </a:p>
                  </a:txBody>
                  <a:tcPr/>
                </a:tc>
              </a:tr>
              <a:tr h="372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帖子具备分类功能，而每一篇的帖子也是要经过审核才能发布。</a:t>
                      </a:r>
                      <a:endParaRPr lang="zh-CN" altLang="en-US"/>
                    </a:p>
                  </a:txBody>
                  <a:tcPr/>
                </a:tc>
              </a:tr>
              <a:tr h="655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相比于贴吧，我们的软件专攻于校内交流，避免鱼龙混杂。且找易班及工作人员不一定在有的事情上是最优解。</a:t>
                      </a:r>
                      <a:endParaRPr lang="zh-CN" altLang="en-US"/>
                    </a:p>
                  </a:txBody>
                  <a:tcPr/>
                </a:tc>
              </a:tr>
              <a:tr h="655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谢谢提议，对于水帖，因为有审核机制的存在，所以不足为虑。至于优势与区别，优势在于我们主打校内交流，区别亦如此。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01980" y="1686560"/>
            <a:ext cx="1718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问题</a:t>
            </a:r>
            <a:endParaRPr lang="zh-CN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1980" y="4519930"/>
            <a:ext cx="1847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回答</a:t>
            </a:r>
            <a:endParaRPr lang="zh-CN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需求问答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--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问答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51025" y="3802380"/>
          <a:ext cx="8597265" cy="227457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087120"/>
                <a:gridCol w="7510145"/>
              </a:tblGrid>
              <a:tr h="4933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谢谢提议，我们尽可能做到更好。</a:t>
                      </a:r>
                      <a:endParaRPr lang="zh-CN" altLang="en-US"/>
                    </a:p>
                  </a:txBody>
                  <a:tcPr/>
                </a:tc>
              </a:tr>
              <a:tr h="643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核心是社区交流，但是相比于</a:t>
                      </a:r>
                      <a:r>
                        <a:rPr lang="en-US" altLang="zh-CN" sz="1800">
                          <a:sym typeface="+mn-ea"/>
                        </a:rPr>
                        <a:t>qq</a:t>
                      </a:r>
                      <a:r>
                        <a:rPr lang="zh-CN" altLang="en-US" sz="1800">
                          <a:sym typeface="+mn-ea"/>
                        </a:rPr>
                        <a:t>和</a:t>
                      </a:r>
                      <a:r>
                        <a:rPr lang="en-US" altLang="zh-CN" sz="1800">
                          <a:sym typeface="+mn-ea"/>
                        </a:rPr>
                        <a:t>tim</a:t>
                      </a:r>
                      <a:r>
                        <a:rPr lang="zh-CN" altLang="en-US" sz="1800">
                          <a:sym typeface="+mn-ea"/>
                        </a:rPr>
                        <a:t>等软件更具有专项性。（问题重复）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3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贴吧的信息属于集中性，分类做的并不是很理想。每一个帖子都会有相关标签方便寻找。</a:t>
                      </a:r>
                      <a:endParaRPr lang="zh-CN" altLang="en-US"/>
                    </a:p>
                  </a:txBody>
                  <a:tcPr/>
                </a:tc>
              </a:tr>
              <a:tr h="4933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在注册账号时就要经过审核，确保人员确实是校内人员。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851025" y="1178560"/>
          <a:ext cx="8596630" cy="199009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087755"/>
                <a:gridCol w="7508875"/>
              </a:tblGrid>
              <a:tr h="433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1.功能实现期待进一步丰满</a:t>
                      </a:r>
                      <a:endParaRPr lang="zh-CN" altLang="en-US"/>
                    </a:p>
                  </a:txBody>
                  <a:tcPr/>
                </a:tc>
              </a:tr>
              <a:tr h="4337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核心功能是社区交流？和qq，tim等软件有什么区别？</a:t>
                      </a:r>
                      <a:endParaRPr lang="zh-CN" altLang="en-US"/>
                    </a:p>
                  </a:txBody>
                  <a:tcPr/>
                </a:tc>
              </a:tr>
              <a:tr h="6896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1.和贴吧的一个吧有什么区别？2.广场不分类想找东西自己一页一页慢慢翻吗？</a:t>
                      </a:r>
                      <a:endParaRPr lang="zh-CN" altLang="en-US"/>
                    </a:p>
                  </a:txBody>
                  <a:tcPr/>
                </a:tc>
              </a:tr>
              <a:tr h="4337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在软件上如何保证交流对象的真实性？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05460" y="1912620"/>
            <a:ext cx="1177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问题</a:t>
            </a:r>
            <a:endParaRPr lang="zh-CN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5460" y="4672330"/>
            <a:ext cx="1176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回答</a:t>
            </a:r>
            <a:endParaRPr lang="zh-CN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占位符 32" descr="光纤电线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56565" y="4730750"/>
            <a:ext cx="4993640" cy="20294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系统设计说明书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System design specification</a:t>
            </a:r>
            <a:endParaRPr lang="en-US" altLang="zh-CN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29655" y="2459990"/>
            <a:ext cx="110109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三</a:t>
            </a:r>
            <a:endParaRPr lang="zh-C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系统设计说明书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10528" y="1786890"/>
          <a:ext cx="4238625" cy="1445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9650"/>
                <a:gridCol w="3228975"/>
              </a:tblGrid>
              <a:tr h="215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+mn-ea"/>
                          <a:ea typeface="宋体" panose="02010600030101010101" pitchFamily="2" charset="-122"/>
                          <a:cs typeface="+mn-ea"/>
                        </a:rPr>
                        <a:t>CPU</a:t>
                      </a:r>
                      <a:endParaRPr lang="en-US" altLang="en-US" sz="1200" b="0">
                        <a:latin typeface="+mn-ea"/>
                        <a:ea typeface="宋体" panose="02010600030101010101" pitchFamily="2" charset="-122"/>
                        <a:cs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+mn-ea"/>
                          <a:ea typeface="微软雅黑" panose="020B0503020204020204" charset="-122"/>
                          <a:cs typeface="+mn-ea"/>
                        </a:rPr>
                        <a:t>Inter(R) Core(TM) i7-7700HQ CPU @ 2.80GHZ 2.80GHZ</a:t>
                      </a:r>
                      <a:endParaRPr lang="en-US" altLang="en-US" sz="1200" b="0">
                        <a:latin typeface="+mn-ea"/>
                        <a:ea typeface="微软雅黑" panose="020B0503020204020204" charset="-122"/>
                        <a:cs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+mn-ea"/>
                          <a:cs typeface="宋体" panose="02010600030101010101" pitchFamily="2" charset="-122"/>
                        </a:rPr>
                        <a:t>内存</a:t>
                      </a:r>
                      <a:endParaRPr lang="en-US" altLang="en-US" sz="1200" b="0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+mn-ea"/>
                          <a:ea typeface="微软雅黑" panose="020B0503020204020204" charset="-122"/>
                          <a:cs typeface="+mn-ea"/>
                        </a:rPr>
                        <a:t>8.00GB</a:t>
                      </a:r>
                      <a:endParaRPr lang="en-US" altLang="en-US" sz="1200" b="0">
                        <a:latin typeface="+mn-ea"/>
                        <a:ea typeface="微软雅黑" panose="020B0503020204020204" charset="-122"/>
                        <a:cs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+mn-ea"/>
                          <a:cs typeface="宋体" panose="02010600030101010101" pitchFamily="2" charset="-122"/>
                        </a:rPr>
                        <a:t>显卡</a:t>
                      </a:r>
                      <a:endParaRPr lang="en-US" altLang="en-US" sz="1200" b="0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+mn-ea"/>
                          <a:ea typeface="宋体" panose="02010600030101010101" pitchFamily="2" charset="-122"/>
                          <a:cs typeface="+mn-ea"/>
                        </a:rPr>
                        <a:t>GeForce GTX 1050</a:t>
                      </a:r>
                      <a:endParaRPr lang="en-US" altLang="en-US" sz="1000" b="0">
                        <a:latin typeface="+mn-ea"/>
                        <a:ea typeface="宋体" panose="02010600030101010101" pitchFamily="2" charset="-122"/>
                        <a:cs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+mn-ea"/>
                          <a:cs typeface="宋体" panose="02010600030101010101" pitchFamily="2" charset="-122"/>
                        </a:rPr>
                        <a:t>显示器</a:t>
                      </a:r>
                      <a:endParaRPr lang="en-US" altLang="en-US" sz="1200" b="0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+mn-ea"/>
                          <a:cs typeface="SimSun,Songti SC" charset="0"/>
                        </a:rPr>
                        <a:t>无</a:t>
                      </a:r>
                      <a:endParaRPr lang="en-US" altLang="en-US" sz="1200" b="0">
                        <a:latin typeface="+mn-ea"/>
                        <a:cs typeface="SimSun,Songti SC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+mn-ea"/>
                          <a:cs typeface="宋体" panose="02010600030101010101" pitchFamily="2" charset="-122"/>
                        </a:rPr>
                        <a:t>硬盘</a:t>
                      </a:r>
                      <a:endParaRPr lang="en-US" altLang="en-US" sz="1200" b="0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+mn-ea"/>
                          <a:cs typeface="+mn-ea"/>
                        </a:rPr>
                        <a:t>2T机械硬盘</a:t>
                      </a:r>
                      <a:endParaRPr lang="en-US" altLang="en-US" sz="1200" b="0">
                        <a:latin typeface="+mn-ea"/>
                        <a:ea typeface="SimSun,Songti SC" charset="0"/>
                        <a:cs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+mn-ea"/>
                          <a:cs typeface="宋体" panose="02010600030101010101" pitchFamily="2" charset="-122"/>
                        </a:rPr>
                        <a:t>系统</a:t>
                      </a:r>
                      <a:endParaRPr lang="en-US" altLang="en-US" sz="1200" b="0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+mn-ea"/>
                          <a:cs typeface="+mn-ea"/>
                        </a:rPr>
                        <a:t>Windows </a:t>
                      </a:r>
                      <a:r>
                        <a:rPr lang="en-US" sz="1200" b="0">
                          <a:latin typeface="+mn-ea"/>
                          <a:ea typeface="宋体" panose="02010600030101010101" pitchFamily="2" charset="-122"/>
                          <a:cs typeface="+mn-ea"/>
                        </a:rPr>
                        <a:t>10</a:t>
                      </a:r>
                      <a:endParaRPr lang="en-US" altLang="en-US" sz="1200" b="0">
                        <a:latin typeface="+mn-ea"/>
                        <a:ea typeface="SimSun,Songti SC" charset="0"/>
                        <a:cs typeface="+mn-ea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10845" y="1236980"/>
            <a:ext cx="2999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研发硬件配置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10845" y="4598035"/>
            <a:ext cx="5080000" cy="1168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04800"/>
            <a:r>
              <a:rPr lang="zh-CN" sz="14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本系统开发所用的框架有：前端部分使用</a:t>
            </a:r>
            <a:r>
              <a:rPr lang="en-US" sz="14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uni-app</a:t>
            </a:r>
            <a:r>
              <a:rPr lang="zh-CN" sz="14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作为开发框架，节省开发时间并提高开发效率；后端部分主要使用</a:t>
            </a:r>
            <a:r>
              <a:rPr lang="en-US" sz="14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spring boot</a:t>
            </a:r>
            <a:r>
              <a:rPr lang="zh-CN" sz="14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框架进行后台的搭建；使用</a:t>
            </a:r>
            <a:r>
              <a:rPr lang="en-US" sz="14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lang="zh-CN" sz="14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进行数据库开发。本系统进行开发所用的编译器为Microsoft Visual Studio 2019。</a:t>
            </a:r>
            <a:endParaRPr lang="zh-CN" altLang="en-US" sz="1400" b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845" y="3944620"/>
            <a:ext cx="307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框架及编译器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13550" y="1236980"/>
            <a:ext cx="34036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运行环境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 sz="1400">
              <a:solidFill>
                <a:schemeClr val="bg1"/>
              </a:solidFill>
            </a:endParaRPr>
          </a:p>
          <a:p>
            <a:endParaRPr lang="zh-CN" altLang="en-US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安卓系统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13550" y="3944620"/>
            <a:ext cx="5172075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参考资料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《构建之法》 邹欣 人民邮电出版社</a:t>
            </a:r>
            <a:endParaRPr lang="zh-CN" altLang="en-US" sz="1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《软件工程：实践者的研究方法》 </a:t>
            </a:r>
            <a:endParaRPr lang="zh-CN" altLang="en-US" sz="1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《软件体系结构》 张友生 清华大学出版社</a:t>
            </a:r>
            <a:endParaRPr lang="zh-CN" altLang="en-US" sz="1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《UML和模式应用》（美）拉曼 机械工业出版社</a:t>
            </a:r>
            <a:endParaRPr lang="zh-CN" altLang="en-US" sz="1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0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100" grpId="0"/>
      <p:bldP spid="5" grpId="0"/>
      <p:bldP spid="7" grpId="0"/>
      <p:bldP spid="8" grpId="0"/>
    </p:bldLst>
  </p:timing>
</p:sld>
</file>

<file path=ppt/tags/tag1.xml><?xml version="1.0" encoding="utf-8"?>
<p:tagLst xmlns:p="http://schemas.openxmlformats.org/presentationml/2006/main">
  <p:tag name="KSO_WM_UNIT_TABLE_BEAUTIFY" val="smartTable{2743e780-87e4-4bd8-abf4-cd656db5af20}"/>
  <p:tag name="TABLE_SKINIDX" val="1"/>
  <p:tag name="TABLE_ENCOLOR" val="#FFFFFF"/>
</p:tagLst>
</file>

<file path=ppt/tags/tag10.xml><?xml version="1.0" encoding="utf-8"?>
<p:tagLst xmlns:p="http://schemas.openxmlformats.org/presentationml/2006/main">
  <p:tag name="KSO_WM_UNIT_TABLE_BEAUTIFY" val="smartTable{1e835e06-334b-4ded-af62-6ef0547e058f}"/>
</p:tagLst>
</file>

<file path=ppt/tags/tag11.xml><?xml version="1.0" encoding="utf-8"?>
<p:tagLst xmlns:p="http://schemas.openxmlformats.org/presentationml/2006/main">
  <p:tag name="KSO_WM_UNIT_TABLE_BEAUTIFY" val="smartTable{426b43d7-e311-492a-a0c9-67f1538309b4}"/>
</p:tagLst>
</file>

<file path=ppt/tags/tag12.xml><?xml version="1.0" encoding="utf-8"?>
<p:tagLst xmlns:p="http://schemas.openxmlformats.org/presentationml/2006/main">
  <p:tag name="KSO_WM_UNIT_TABLE_BEAUTIFY" val="smartTable{88e296b5-6136-437b-8589-9b0414a36ccb}"/>
</p:tagLst>
</file>

<file path=ppt/tags/tag13.xml><?xml version="1.0" encoding="utf-8"?>
<p:tagLst xmlns:p="http://schemas.openxmlformats.org/presentationml/2006/main">
  <p:tag name="KSO_WM_UNIT_TABLE_BEAUTIFY" val="smartTable{e2194cf2-0953-49b3-a9be-d6772a21a2b9}"/>
</p:tagLst>
</file>

<file path=ppt/tags/tag2.xml><?xml version="1.0" encoding="utf-8"?>
<p:tagLst xmlns:p="http://schemas.openxmlformats.org/presentationml/2006/main">
  <p:tag name="KSO_WM_UNIT_TABLE_BEAUTIFY" val="smartTable{40d94e9a-783c-470c-8cd4-d16d279da58f}"/>
</p:tagLst>
</file>

<file path=ppt/tags/tag3.xml><?xml version="1.0" encoding="utf-8"?>
<p:tagLst xmlns:p="http://schemas.openxmlformats.org/presentationml/2006/main">
  <p:tag name="KSO_WM_UNIT_TABLE_BEAUTIFY" val="smartTable{2d3115ab-a3da-4505-8700-67b7209c9899}"/>
</p:tagLst>
</file>

<file path=ppt/tags/tag4.xml><?xml version="1.0" encoding="utf-8"?>
<p:tagLst xmlns:p="http://schemas.openxmlformats.org/presentationml/2006/main">
  <p:tag name="KSO_WM_UNIT_TABLE_BEAUTIFY" val="smartTable{40d94e9a-783c-470c-8cd4-d16d279da58f}"/>
</p:tagLst>
</file>

<file path=ppt/tags/tag5.xml><?xml version="1.0" encoding="utf-8"?>
<p:tagLst xmlns:p="http://schemas.openxmlformats.org/presentationml/2006/main">
  <p:tag name="KSO_WM_UNIT_TABLE_BEAUTIFY" val="smartTable{e9f6ad5e-72a3-4546-b39b-481c1e6768f1}"/>
</p:tagLst>
</file>

<file path=ppt/tags/tag6.xml><?xml version="1.0" encoding="utf-8"?>
<p:tagLst xmlns:p="http://schemas.openxmlformats.org/presentationml/2006/main">
  <p:tag name="KSO_WM_UNIT_TABLE_BEAUTIFY" val="smartTable{4a255dc3-773c-46f1-a63a-b4a3cf4c2a34}"/>
</p:tagLst>
</file>

<file path=ppt/tags/tag7.xml><?xml version="1.0" encoding="utf-8"?>
<p:tagLst xmlns:p="http://schemas.openxmlformats.org/presentationml/2006/main">
  <p:tag name="KSO_WM_UNIT_TABLE_BEAUTIFY" val="smartTable{d4cb3b98-cbf9-4077-b40a-652a7a030fca}"/>
</p:tagLst>
</file>

<file path=ppt/tags/tag8.xml><?xml version="1.0" encoding="utf-8"?>
<p:tagLst xmlns:p="http://schemas.openxmlformats.org/presentationml/2006/main">
  <p:tag name="KSO_WM_UNIT_TABLE_BEAUTIFY" val="smartTable{15d4d659-2753-43af-834e-d84da249872a}"/>
</p:tagLst>
</file>

<file path=ppt/tags/tag9.xml><?xml version="1.0" encoding="utf-8"?>
<p:tagLst xmlns:p="http://schemas.openxmlformats.org/presentationml/2006/main">
  <p:tag name="KSO_WM_UNIT_TABLE_BEAUTIFY" val="smartTable{3700c176-48b9-41db-a1ee-4d4f551edc50}"/>
</p:tagLst>
</file>

<file path=ppt/theme/theme1.xml><?xml version="1.0" encoding="utf-8"?>
<a:theme xmlns:a="http://schemas.openxmlformats.org/drawingml/2006/main" name="Office 主题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沉稳红模板配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00000"/>
      </a:accent1>
      <a:accent2>
        <a:srgbClr val="9A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招商商务-神秘高级-黑色</Template>
  <TotalTime>0</TotalTime>
  <Words>4036</Words>
  <Application>WPS 演示</Application>
  <PresentationFormat>宽屏</PresentationFormat>
  <Paragraphs>556</Paragraphs>
  <Slides>21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0" baseType="lpstr">
      <vt:lpstr>Arial</vt:lpstr>
      <vt:lpstr>宋体</vt:lpstr>
      <vt:lpstr>Wingdings</vt:lpstr>
      <vt:lpstr>Microsoft YaHei UI</vt:lpstr>
      <vt:lpstr>Times New Roman</vt:lpstr>
      <vt:lpstr>Segoe UI Light</vt:lpstr>
      <vt:lpstr>微软雅黑</vt:lpstr>
      <vt:lpstr>Century Gothic</vt:lpstr>
      <vt:lpstr>Segoe Print</vt:lpstr>
      <vt:lpstr>Segoe UI Light</vt:lpstr>
      <vt:lpstr>SimSun,Songti SC</vt:lpstr>
      <vt:lpstr>SimSun, Songti SC,Songti SC</vt:lpstr>
      <vt:lpstr>Arial Unicode MS</vt:lpstr>
      <vt:lpstr>Calibri</vt:lpstr>
      <vt:lpstr>华文楷体</vt:lpstr>
      <vt:lpstr>Corbel</vt:lpstr>
      <vt:lpstr>仿宋</vt:lpstr>
      <vt:lpstr>Office 主题</vt:lpstr>
      <vt:lpstr>1_OfficePLUS</vt:lpstr>
      <vt:lpstr>2019软工实践 同行小组 项目系统设计与数据库设计 汇报展示 主讲人：林立</vt:lpstr>
      <vt:lpstr>PowerPoint 演示文稿</vt:lpstr>
      <vt:lpstr>计划安排与人员分工</vt:lpstr>
      <vt:lpstr>计划安排与人员分工</vt:lpstr>
      <vt:lpstr>需求问答</vt:lpstr>
      <vt:lpstr>需求问答--问答</vt:lpstr>
      <vt:lpstr>需求问答--问答</vt:lpstr>
      <vt:lpstr>系统设计说明书</vt:lpstr>
      <vt:lpstr>系统设计说明书</vt:lpstr>
      <vt:lpstr>系统设计说明书</vt:lpstr>
      <vt:lpstr>系统设计说明书</vt:lpstr>
      <vt:lpstr>系统设计说明书</vt:lpstr>
      <vt:lpstr>系统设计说明书</vt:lpstr>
      <vt:lpstr>数据库设计说明书</vt:lpstr>
      <vt:lpstr>数据库设计说明书</vt:lpstr>
      <vt:lpstr>自定义此模板</vt:lpstr>
      <vt:lpstr>数据库设计说明书</vt:lpstr>
      <vt:lpstr>数据库设计说明书</vt:lpstr>
      <vt:lpstr>分工及贡献度</vt:lpstr>
      <vt:lpstr>分工及贡献度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莺时</cp:lastModifiedBy>
  <cp:revision>49</cp:revision>
  <dcterms:created xsi:type="dcterms:W3CDTF">2019-09-12T03:23:00Z</dcterms:created>
  <dcterms:modified xsi:type="dcterms:W3CDTF">2019-11-01T18:19:15Z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0x0101004D520B0621022B4CA37193CEB4BD4006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t-weiszh@microsoft.com</vt:lpwstr>
  </property>
  <property fmtid="{D5CDD505-2E9C-101B-9397-08002B2CF9AE}" pid="6" name="MSIP_Label_f42aa342-8706-4288-bd11-ebb85995028c_SetDate">
    <vt:lpwstr>2019-09-12T03:24:22.5989535Z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4115a142-6547-4f7f-9f31-5d2fc64c3772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  <property fmtid="{D5CDD505-2E9C-101B-9397-08002B2CF9AE}" pid="12" name="KSOProductBuildVer">
    <vt:lpwstr>2052-11.1.0.9175</vt:lpwstr>
  </property>
</Properties>
</file>