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d9a0e18d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d9a0e18d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d9a0e18d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d9a0e18d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d9a0e18d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d9a0e18d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d9a0e18d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d9a0e18d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d9a0e18d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d9a0e18d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ieeexplore.ieee.org/abstract/document/9075552" TargetMode="External"/><Relationship Id="rId10" Type="http://schemas.openxmlformats.org/officeDocument/2006/relationships/hyperlink" Target="https://link.springer.com/article/10.1186/s12859-019-3199-1" TargetMode="External"/><Relationship Id="rId13" Type="http://schemas.openxmlformats.org/officeDocument/2006/relationships/hyperlink" Target="https://pubs.rsc.org/en/content/articlehtml/2019/ra/c9ra05218f" TargetMode="External"/><Relationship Id="rId12" Type="http://schemas.openxmlformats.org/officeDocument/2006/relationships/hyperlink" Target="https://link.springer.com/article/10.1186/s12859-019-2940-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eb.iitd.ac.in/~amittal/1973_Anfinsen_Science.pdf" TargetMode="External"/><Relationship Id="rId4" Type="http://schemas.openxmlformats.org/officeDocument/2006/relationships/hyperlink" Target="https://arxiv.org/pdf/2403.05314" TargetMode="External"/><Relationship Id="rId9" Type="http://schemas.openxmlformats.org/officeDocument/2006/relationships/hyperlink" Target="https://www.biorxiv.org/content/10.1101/705426v1.abstract" TargetMode="External"/><Relationship Id="rId5" Type="http://schemas.openxmlformats.org/officeDocument/2006/relationships/hyperlink" Target="https://www.mdpi.com/1420-3049/29/4/832" TargetMode="External"/><Relationship Id="rId6" Type="http://schemas.openxmlformats.org/officeDocument/2006/relationships/hyperlink" Target="https://www.rcsb.org/" TargetMode="External"/><Relationship Id="rId7" Type="http://schemas.openxmlformats.org/officeDocument/2006/relationships/hyperlink" Target="https://www.science.org/doi/10.1126/science.181.4096.223" TargetMode="External"/><Relationship Id="rId8" Type="http://schemas.openxmlformats.org/officeDocument/2006/relationships/hyperlink" Target="https://www.researchgate.net/publication/335232635_A_Review_of_Quasi-perfect_Secondary_Structure_Prediction_Servers?enrichId=rgreq-80c17d090f5566bf76f7f4a111c9ee4a-XXX&amp;enrichSource=Y292ZXJQYWdlOzMzNTIzMjYzNTtBUzo4NTAyNTM0Mzk4NTY2NDFAMTU3OTcyNzYyNTE4OA%3D%3D&amp;el=1_x_3&amp;_esc=publicationCover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73500" y="1502850"/>
            <a:ext cx="67986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Secondary </a:t>
            </a:r>
            <a:r>
              <a:rPr lang="en-GB" sz="3200"/>
              <a:t>Protein structure prediction</a:t>
            </a:r>
            <a:endParaRPr sz="3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84050" y="3678825"/>
            <a:ext cx="38730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Pranav Dutthan K S           (22MID0065)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Harsh Raj A                             (22MID0185)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3207872" y="1320321"/>
            <a:ext cx="527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TITLE: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3104700" y="2368550"/>
            <a:ext cx="6039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900" u="none" cap="none" strike="noStrike">
                <a:solidFill>
                  <a:srgbClr val="F7CAAC"/>
                </a:solidFill>
                <a:latin typeface="Montserrat"/>
                <a:ea typeface="Montserrat"/>
                <a:cs typeface="Montserrat"/>
                <a:sym typeface="Montserrat"/>
              </a:rPr>
              <a:t>Develop a deep learning model that can accurately predict protein structures from amino acid sequences.</a:t>
            </a:r>
            <a:endParaRPr sz="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2412975" y="110750"/>
            <a:ext cx="4650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 DIAGRAM: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700" y="1044725"/>
            <a:ext cx="3470024" cy="38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550" y="1141300"/>
            <a:ext cx="2669500" cy="14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4">
            <a:alphaModFix/>
          </a:blip>
          <a:srcRect b="0" l="0" r="0" t="20413"/>
          <a:stretch/>
        </p:blipFill>
        <p:spPr>
          <a:xfrm>
            <a:off x="5248225" y="1324450"/>
            <a:ext cx="2695076" cy="12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1168975" y="203025"/>
            <a:ext cx="626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 </a:t>
            </a:r>
            <a:r>
              <a:rPr b="1"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3550" y="2771100"/>
            <a:ext cx="5058313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548" y="1271550"/>
            <a:ext cx="5456499" cy="17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012" y="3192800"/>
            <a:ext cx="5485474" cy="179985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1710475" y="140875"/>
            <a:ext cx="5344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60150" y="1451200"/>
            <a:ext cx="8979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Reference Materials: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Calibri"/>
              <a:buAutoNum type="arabicPeriod"/>
            </a:pPr>
            <a:r>
              <a:rPr b="1" lang="en-GB" sz="9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https://arxiv.org/abs/1412.7828</a:t>
            </a:r>
            <a:endParaRPr b="1" sz="9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Calibri"/>
              <a:buAutoNum type="arabicPeriod"/>
            </a:pPr>
            <a:r>
              <a:rPr b="1" lang="en-GB" sz="9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https://web.iitd.ac.in/~amittal/1973_Anfinsen_Science.pdf</a:t>
            </a:r>
            <a:r>
              <a:rPr b="1" lang="en-GB" sz="900">
                <a:solidFill>
                  <a:srgbClr val="4A86E8"/>
                </a:solidFill>
              </a:rPr>
              <a:t> (Christian B Anfinsen)</a:t>
            </a:r>
            <a:endParaRPr b="1" sz="900">
              <a:solidFill>
                <a:srgbClr val="4A86E8"/>
              </a:solidFill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AutoNum type="arabicPeriod"/>
            </a:pPr>
            <a:r>
              <a:rPr b="1" lang="en-GB" sz="900">
                <a:solidFill>
                  <a:srgbClr val="4A86E8"/>
                </a:solidFill>
              </a:rPr>
              <a:t>https://link.springer.com/article/10.1186/s12859-019-3199-1</a:t>
            </a:r>
            <a:endParaRPr b="1" sz="900">
              <a:solidFill>
                <a:srgbClr val="4A86E8"/>
              </a:solidFill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Calibri"/>
              <a:buAutoNum type="arabicPeriod"/>
            </a:pPr>
            <a:r>
              <a:rPr b="1" lang="en-GB" sz="900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https://arxiv.org/pdf/2403.05314</a:t>
            </a:r>
            <a:endParaRPr b="1" sz="900">
              <a:solidFill>
                <a:srgbClr val="4A86E8"/>
              </a:solidFill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Calibri"/>
              <a:buAutoNum type="arabicPeriod"/>
            </a:pPr>
            <a:r>
              <a:rPr b="1" lang="en-GB" sz="900" u="sng">
                <a:solidFill>
                  <a:srgbClr val="4A86E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https://www.mdpi.com/1420-3049/29/4/832</a:t>
            </a:r>
            <a:endParaRPr b="1" sz="900">
              <a:solidFill>
                <a:srgbClr val="4A86E8"/>
              </a:solidFill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Calibri"/>
              <a:buAutoNum type="arabicPeriod"/>
            </a:pPr>
            <a:r>
              <a:rPr b="1" lang="en-GB" sz="900" u="sng">
                <a:solidFill>
                  <a:srgbClr val="4A86E8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https://www.rcsb.org</a:t>
            </a:r>
            <a:endParaRPr b="1" sz="900">
              <a:solidFill>
                <a:srgbClr val="4A86E8"/>
              </a:solidFill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AutoNum type="arabicPeriod"/>
            </a:pPr>
            <a:r>
              <a:rPr b="1" lang="en-GB" sz="900" u="sng">
                <a:solidFill>
                  <a:srgbClr val="4A86E8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https://www.science.org/doi/10.1126/science.181.4096.223</a:t>
            </a:r>
            <a:endParaRPr b="1" sz="900">
              <a:solidFill>
                <a:srgbClr val="4A86E8"/>
              </a:solidFill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AutoNum type="arabicPeriod"/>
            </a:pPr>
            <a:r>
              <a:rPr b="1" lang="en-GB" sz="9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335232635_A_Review_of_Quasi-perfect_Secondary_Structure_Prediction_Servers?enrichId=rgreq-80c17d090f5566bf76f7f4a111c9ee4a-XXX&amp;enrichSource=Y292ZXJQYWdlOzMzNTIzMjYzNTtBUzo4NTAyNTM0Mzk4NTY2NDFAMTU3OTcyNzYyNTE4OA%3D%3D&amp;el=1_x_3&amp;_esc=publicationCoverPdf</a:t>
            </a:r>
            <a:endParaRPr b="1" sz="9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Calibri"/>
              <a:buAutoNum type="arabicPeriod"/>
            </a:pPr>
            <a:r>
              <a:rPr b="1" lang="en-GB" sz="9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https://www.biorxiv.org/content/10.1101/705426v1.abstract</a:t>
            </a:r>
            <a:endParaRPr b="1" sz="9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Calibri"/>
              <a:buAutoNum type="arabicPeriod"/>
            </a:pPr>
            <a:r>
              <a:rPr b="1" lang="en-GB" sz="9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https://link.springer.com/article/10.1186/s12859-019-3199-1</a:t>
            </a:r>
            <a:endParaRPr b="1" sz="9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Calibri"/>
              <a:buAutoNum type="arabicPeriod"/>
            </a:pPr>
            <a:r>
              <a:rPr b="1" lang="en-GB" sz="9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https://ieeexplore.ieee.org/abstract/document/9075552</a:t>
            </a:r>
            <a:endParaRPr b="1" sz="9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Calibri"/>
              <a:buAutoNum type="arabicPeriod"/>
            </a:pPr>
            <a:r>
              <a:rPr b="1" lang="en-GB" sz="9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https://link.springer.com/article/10.1186/s12859-019-2940-0</a:t>
            </a:r>
            <a:endParaRPr b="1" sz="9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Calibri"/>
              <a:buAutoNum type="arabicPeriod"/>
            </a:pPr>
            <a:r>
              <a:rPr b="1" lang="en-GB" sz="9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https://pubs.rsc.org/en/content/articlehtml/2019/ra/c9ra05218f</a:t>
            </a:r>
            <a:endParaRPr b="1" sz="9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00"/>
              <a:buFont typeface="Calibri"/>
              <a:buAutoNum type="arabicPeriod"/>
            </a:pPr>
            <a:r>
              <a:rPr b="1" lang="en-GB" sz="9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https://ieeexplore.ieee.org/abstract/document/9085378</a:t>
            </a:r>
            <a:endParaRPr b="1" sz="9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