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9" roundtripDataSignature="AMtx7mju886zzBpnCfw79EeCNIllaCzs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28.07.2021</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and welcome, my name is [NAME] and today I will be presenting to you the results of the Data Analytics task.</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df3634aef_0_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8" name="Google Shape;378;gfdf3634aef_0_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379" name="Google Shape;379;gfdf3634aef_0_13: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fdf3634aef_0_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Additionally, you can see from this chart the % split of popularity between the top 5 categories. There is not much difference between each of them, food only outperforms culture by 0.4% within the top 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However the difference between the 4th most popular, cooking, and the 5tgh most popular, animals, is much larger at 1.3%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endParaRPr/>
          </a:p>
          <a:p>
            <a:pPr indent="0" lvl="0" marL="0" rtl="0" algn="l">
              <a:spcBef>
                <a:spcPts val="0"/>
              </a:spcBef>
              <a:spcAft>
                <a:spcPts val="0"/>
              </a:spcAft>
              <a:buNone/>
            </a:pPr>
            <a:r>
              <a:t/>
            </a:r>
            <a:endParaRPr/>
          </a:p>
        </p:txBody>
      </p:sp>
      <p:sp>
        <p:nvSpPr>
          <p:cNvPr id="381" name="Google Shape;381;gfdf3634aef_0_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2" name="Google Shape;382;gfdf3634aef_0_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df3634aef_0_4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0" name="Google Shape;410;gfdf3634aef_0_4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411" name="Google Shape;411;gfdf3634aef_0_43: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fdf3634aef_0_4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Additionally, you can see from this chart the % split of popularity between the top 5 categories. There is not much difference between each of them, food only outperforms culture by 0.4% within the top 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However the difference between the 4th most popular, cooking, and the 5tgh most popular, animals, is much larger at 1.3%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endParaRPr/>
          </a:p>
          <a:p>
            <a:pPr indent="0" lvl="0" marL="0" rtl="0" algn="l">
              <a:spcBef>
                <a:spcPts val="0"/>
              </a:spcBef>
              <a:spcAft>
                <a:spcPts val="0"/>
              </a:spcAft>
              <a:buNone/>
            </a:pPr>
            <a:r>
              <a:t/>
            </a:r>
            <a:endParaRPr/>
          </a:p>
        </p:txBody>
      </p:sp>
      <p:sp>
        <p:nvSpPr>
          <p:cNvPr id="413" name="Google Shape;413;gfdf3634aef_0_4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4" name="Google Shape;414;gfdf3634aef_0_4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42" name="Google Shape;442;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443" name="Google Shape;443;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to summarize: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tackled this task and found the top 5 most popular categories as asked, but we also went one step further.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We found that food and culture are the two most popular categories, suggesting that users like "real-life" content</a:t>
            </a:r>
            <a:endParaRPr/>
          </a:p>
          <a:p>
            <a:pPr indent="0" lvl="0" marL="0" rtl="0" algn="l">
              <a:spcBef>
                <a:spcPts val="0"/>
              </a:spcBef>
              <a:spcAft>
                <a:spcPts val="0"/>
              </a:spcAft>
              <a:buNone/>
            </a:pPr>
            <a:r>
              <a:rPr lang="en-US"/>
              <a:t>- We also found that soccer was the third most popular, perhaps due to the tournament coming up. This presents a massive opportunity for Social Buzz to ride on this global event, as all eyes will be on it as well as the players.</a:t>
            </a:r>
            <a:endParaRPr/>
          </a:p>
          <a:p>
            <a:pPr indent="0" lvl="0" marL="0" rtl="0" algn="l">
              <a:spcBef>
                <a:spcPts val="0"/>
              </a:spcBef>
              <a:spcAft>
                <a:spcPts val="0"/>
              </a:spcAft>
              <a:buNone/>
            </a:pPr>
            <a:r>
              <a:rPr lang="en-US"/>
              <a:t>- As much as this analysis was insightful, we are ready to take it to the next stage and we have the expertise within Accenture to help you realize these kinds of insights in production across your organization and in real time. We would love to help you with this.</a:t>
            </a:r>
            <a:endParaRPr/>
          </a:p>
          <a:p>
            <a:pPr indent="0" lvl="0" marL="0" rtl="0" algn="l">
              <a:spcBef>
                <a:spcPts val="0"/>
              </a:spcBef>
              <a:spcAft>
                <a:spcPts val="0"/>
              </a:spcAft>
              <a:buNone/>
            </a:pPr>
            <a:r>
              <a:t/>
            </a:r>
            <a:endParaRPr/>
          </a:p>
        </p:txBody>
      </p:sp>
      <p:sp>
        <p:nvSpPr>
          <p:cNvPr id="445" name="Google Shape;445;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46" name="Google Shape;446;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0" name="Google Shape;480;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481" name="Google Shape;481;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you very much for listening, please feel free to ask any questions that you may have!</a:t>
            </a:r>
            <a:endParaRPr/>
          </a:p>
        </p:txBody>
      </p:sp>
      <p:sp>
        <p:nvSpPr>
          <p:cNvPr id="483" name="Google Shape;483;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4" name="Google Shape;484;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6" name="Google Shape;11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117" name="Google Shape;117;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Today's agenda will be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We will recap the overall project to give a high level understanding of the business problem we're tackling and the specific requirements.</a:t>
            </a:r>
            <a:endParaRPr/>
          </a:p>
          <a:p>
            <a:pPr indent="0" lvl="0" marL="0" rtl="0" algn="l">
              <a:spcBef>
                <a:spcPts val="0"/>
              </a:spcBef>
              <a:spcAft>
                <a:spcPts val="0"/>
              </a:spcAft>
              <a:buNone/>
            </a:pPr>
            <a:r>
              <a:rPr lang="en-US"/>
              <a:t>2. We will dive into the specific problem that we, the Data Analytics team, have been focusing on and will give some background as to why this is such a big problem.</a:t>
            </a:r>
            <a:endParaRPr/>
          </a:p>
          <a:p>
            <a:pPr indent="0" lvl="0" marL="0" rtl="0" algn="l">
              <a:spcBef>
                <a:spcPts val="0"/>
              </a:spcBef>
              <a:spcAft>
                <a:spcPts val="0"/>
              </a:spcAft>
              <a:buNone/>
            </a:pPr>
            <a:r>
              <a:rPr lang="en-US"/>
              <a:t>3. After introducing the problem, I will go over the team responsible from our side in tackling this task.</a:t>
            </a:r>
            <a:endParaRPr/>
          </a:p>
          <a:p>
            <a:pPr indent="0" lvl="0" marL="0" rtl="0" algn="l">
              <a:spcBef>
                <a:spcPts val="0"/>
              </a:spcBef>
              <a:spcAft>
                <a:spcPts val="0"/>
              </a:spcAft>
              <a:buNone/>
            </a:pPr>
            <a:r>
              <a:rPr lang="en-US"/>
              <a:t>4. I will then go over the high-level process that we followed to complete this task, so that you have complete clarity in how we tackle these kinds of tasks.</a:t>
            </a:r>
            <a:endParaRPr/>
          </a:p>
          <a:p>
            <a:pPr indent="0" lvl="0" marL="0" rtl="0" algn="l">
              <a:spcBef>
                <a:spcPts val="0"/>
              </a:spcBef>
              <a:spcAft>
                <a:spcPts val="0"/>
              </a:spcAft>
              <a:buNone/>
            </a:pPr>
            <a:r>
              <a:rPr lang="en-US"/>
              <a:t>5. Finally, I will go over the all important results and I will present them as a series of insights and visualizations from our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wrap up, I will summarize and open for any questions.</a:t>
            </a:r>
            <a:endParaRPr/>
          </a:p>
          <a:p>
            <a:pPr indent="0" lvl="0" marL="0" rtl="0" algn="l">
              <a:spcBef>
                <a:spcPts val="0"/>
              </a:spcBef>
              <a:spcAft>
                <a:spcPts val="0"/>
              </a:spcAft>
              <a:buNone/>
            </a:pPr>
            <a:r>
              <a:t/>
            </a:r>
            <a:endParaRPr/>
          </a:p>
        </p:txBody>
      </p:sp>
      <p:sp>
        <p:nvSpPr>
          <p:cNvPr id="119" name="Google Shape;11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0" name="Google Shape;12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142" name="Google Shape;142;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kick things off let me recap this engagement.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Accenture have embarked on a 3 month pilot with Social Buzz to focus on 3 main tasks, aligned with some of the biggest challenges that you're currently facing.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Social Buzz has reached huge scale in recent years to become recognized as a global unicorn company. We are here to help you manage this scale and to guide you in the right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endParaRPr/>
          </a:p>
          <a:p>
            <a:pPr indent="0" lvl="0" marL="0" rtl="0" algn="l">
              <a:spcBef>
                <a:spcPts val="0"/>
              </a:spcBef>
              <a:spcAft>
                <a:spcPts val="0"/>
              </a:spcAft>
              <a:buNone/>
            </a:pPr>
            <a:r>
              <a:t/>
            </a:r>
            <a:endParaRPr/>
          </a:p>
        </p:txBody>
      </p:sp>
      <p:sp>
        <p:nvSpPr>
          <p:cNvPr id="144" name="Google Shape;14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183" name="Google Shape;183;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Focusing on the last point that I mentioned there, this is what the Data Analytics team has been specifically focused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Clearly with such grand scale, this comes with a lot of data and with such vast amounts of data comes challenges.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give a background on how much data you've been creating:</a:t>
            </a:r>
            <a:endParaRPr/>
          </a:p>
          <a:p>
            <a:pPr indent="0" lvl="0" marL="0" rtl="0" algn="l">
              <a:spcBef>
                <a:spcPts val="0"/>
              </a:spcBef>
              <a:spcAft>
                <a:spcPts val="0"/>
              </a:spcAft>
              <a:buNone/>
            </a:pPr>
            <a:r>
              <a:rPr lang="en-US"/>
              <a:t>- You told us that your platform receives over 100000 posts per day which amounts to 36 500 000 posts every year, of which, this is all unstructured data making it very hard to make sense of.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day and age, content is king. Just look at some of the biggest platforms in the world, for example YouTube, Facebook and Netflix... they are all content businesses...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how to capitalize on it when there is so much?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It's not just all about harvesting as much content as possible... The real value is in understanding and crunching this content to gain a deeper understanding of your audience and to therefore provide a more personalized and enjoyable experience.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this is where out data analytics expertise comes in, with the insights that we've uncovered from this task, we can show you exactly how to take analytics to production at scale.</a:t>
            </a:r>
            <a:endParaRPr/>
          </a:p>
          <a:p>
            <a:pPr indent="0" lvl="0" marL="0" rtl="0" algn="l">
              <a:spcBef>
                <a:spcPts val="0"/>
              </a:spcBef>
              <a:spcAft>
                <a:spcPts val="0"/>
              </a:spcAft>
              <a:buNone/>
            </a:pPr>
            <a:r>
              <a:t/>
            </a:r>
            <a:endParaRPr/>
          </a:p>
        </p:txBody>
      </p:sp>
      <p:sp>
        <p:nvSpPr>
          <p:cNvPr id="185" name="Google Shape;18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6" name="Google Shape;18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8" name="Google Shape;20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209" name="Google Shape;209;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Marcus Rompton, a senior data expert has worked with the worlds biggest clients on solving their data problems and was heavily involved in the data engineering side of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finally myself, [NAME], who was solely responsible for taking leadership guidance and delivering high quality insights from the raw datasets and turning these into business decisions.</a:t>
            </a:r>
            <a:endParaRPr/>
          </a:p>
          <a:p>
            <a:pPr indent="0" lvl="0" marL="0" rtl="0" algn="l">
              <a:spcBef>
                <a:spcPts val="0"/>
              </a:spcBef>
              <a:spcAft>
                <a:spcPts val="0"/>
              </a:spcAft>
              <a:buNone/>
            </a:pPr>
            <a:r>
              <a:t/>
            </a:r>
            <a:endParaRPr/>
          </a:p>
        </p:txBody>
      </p:sp>
      <p:sp>
        <p:nvSpPr>
          <p:cNvPr id="211" name="Google Shape;211;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2" name="Google Shape;212;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3" name="Google Shape;243;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244" name="Google Shape;244;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how did we tackle this problem?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Well, we approached it in 5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Data understanding - the key to success on any data project is to understand the data in detail. So we took the time to understand the data model and domain of your business.</a:t>
            </a:r>
            <a:endParaRPr/>
          </a:p>
          <a:p>
            <a:pPr indent="0" lvl="0" marL="0" rtl="0" algn="l">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indent="0" lvl="0" marL="0" rtl="0" algn="l">
              <a:spcBef>
                <a:spcPts val="0"/>
              </a:spcBef>
              <a:spcAft>
                <a:spcPts val="0"/>
              </a:spcAft>
              <a:buNone/>
            </a:pPr>
            <a:r>
              <a:rPr lang="en-US"/>
              <a:t>3. After extracting the raw data, we needed to process and model this data into a dataset that can precisely answer the business questions and produce analytics.</a:t>
            </a:r>
            <a:endParaRPr/>
          </a:p>
          <a:p>
            <a:pPr indent="0" lvl="0" marL="0" rtl="0" algn="l">
              <a:spcBef>
                <a:spcPts val="0"/>
              </a:spcBef>
              <a:spcAft>
                <a:spcPts val="0"/>
              </a:spcAft>
              <a:buNone/>
            </a:pPr>
            <a:r>
              <a:rPr lang="en-US"/>
              <a:t>4. With our new dataset, we used our analytical expertise to uncover insights from this dataset and to produce visualizations to describe the insights.</a:t>
            </a:r>
            <a:endParaRPr/>
          </a:p>
          <a:p>
            <a:pPr indent="0" lvl="0" marL="0" rtl="0" algn="l">
              <a:spcBef>
                <a:spcPts val="0"/>
              </a:spcBef>
              <a:spcAft>
                <a:spcPts val="0"/>
              </a:spcAft>
              <a:buNone/>
            </a:pPr>
            <a:r>
              <a:rPr lang="en-US"/>
              <a:t>5. And finally we used these insights to unlock business decisions and to make recommendations on next steps.</a:t>
            </a:r>
            <a:endParaRPr/>
          </a:p>
          <a:p>
            <a:pPr indent="0" lvl="0" marL="0" rtl="0" algn="l">
              <a:spcBef>
                <a:spcPts val="0"/>
              </a:spcBef>
              <a:spcAft>
                <a:spcPts val="0"/>
              </a:spcAft>
              <a:buNone/>
            </a:pPr>
            <a:r>
              <a:t/>
            </a:r>
            <a:endParaRPr/>
          </a:p>
        </p:txBody>
      </p:sp>
      <p:sp>
        <p:nvSpPr>
          <p:cNvPr id="246" name="Google Shape;246;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7" name="Google Shape;247;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8" name="Google Shape;288;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289" name="Google Shape;289;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From your data we found that you had a total of 16 unique categories of posts across your sample dataset. This includes things such as Food, Culture and Sport.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well as this, there was 1913 posts from just the Food category alone! People obviously really like food!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also the most common month for users to post within was December, since this is such a seasonal month with so many holidays and events, this is interesting to know that people are most active during this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now, onto the main question... which is... what were the top 5 most popular categories of posts?</a:t>
            </a:r>
            <a:endParaRPr/>
          </a:p>
          <a:p>
            <a:pPr indent="0" lvl="0" marL="0" rtl="0" algn="l">
              <a:spcBef>
                <a:spcPts val="0"/>
              </a:spcBef>
              <a:spcAft>
                <a:spcPts val="0"/>
              </a:spcAft>
              <a:buNone/>
            </a:pPr>
            <a:r>
              <a:t/>
            </a:r>
            <a:endParaRPr/>
          </a:p>
        </p:txBody>
      </p:sp>
      <p:sp>
        <p:nvSpPr>
          <p:cNvPr id="291" name="Google Shape;291;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2" name="Google Shape;292;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4" name="Google Shape;314;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315" name="Google Shape;315;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From our analysis you can see that the top 5 most popular categories of posts were food, culture, soccer, cooking and animals in descending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Food had an aggregate popularity score of almost 76000. It is very interesting to see both food and cooking within the top 5, it really shows what people enjoy consuming as content. But also interesting to see culture too. Clearly users favor "real-life" content on this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Furthermore soccer is an interesting category because there is the European championships being played very soon. This presents a huge opportunity for you to differentiate your platform and to run specific content or events linked to this global spectacle.</a:t>
            </a:r>
            <a:endParaRPr/>
          </a:p>
          <a:p>
            <a:pPr indent="0" lvl="0" marL="0" rtl="0" algn="l">
              <a:spcBef>
                <a:spcPts val="0"/>
              </a:spcBef>
              <a:spcAft>
                <a:spcPts val="0"/>
              </a:spcAft>
              <a:buNone/>
            </a:pPr>
            <a:r>
              <a:t/>
            </a:r>
            <a:endParaRPr/>
          </a:p>
        </p:txBody>
      </p:sp>
      <p:sp>
        <p:nvSpPr>
          <p:cNvPr id="317" name="Google Shape;317;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8" name="Google Shape;318;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6" name="Google Shape;34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28.07.2021</a:t>
            </a:r>
            <a:endParaRPr sz="1200">
              <a:solidFill>
                <a:schemeClr val="dk1"/>
              </a:solidFill>
              <a:latin typeface="Calibri"/>
              <a:ea typeface="Calibri"/>
              <a:cs typeface="Calibri"/>
              <a:sym typeface="Calibri"/>
            </a:endParaRPr>
          </a:p>
        </p:txBody>
      </p:sp>
      <p:sp>
        <p:nvSpPr>
          <p:cNvPr id="347" name="Google Shape;347;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Additionally, you can see from this chart the % split of popularity between the top 5 categories. There is not much difference between each of them, food only outperforms culture by 0.4% within the top 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However the difference between the 4th most popular, cooking, and the 5tgh most popular, animals, is much larger at 1.3%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endParaRPr/>
          </a:p>
          <a:p>
            <a:pPr indent="0" lvl="0" marL="0" rtl="0" algn="l">
              <a:spcBef>
                <a:spcPts val="0"/>
              </a:spcBef>
              <a:spcAft>
                <a:spcPts val="0"/>
              </a:spcAft>
              <a:buNone/>
            </a:pPr>
            <a:r>
              <a:t/>
            </a:r>
            <a:endParaRPr/>
          </a:p>
        </p:txBody>
      </p:sp>
      <p:sp>
        <p:nvSpPr>
          <p:cNvPr id="349" name="Google Shape;349;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0" name="Google Shape;350;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612775"/>
            <a:ext cx="5486400" cy="4114800"/>
          </a:xfrm>
          <a:prstGeom prst="rect">
            <a:avLst/>
          </a:prstGeom>
          <a:noFill/>
          <a:ln>
            <a:noFill/>
          </a:ln>
        </p:spPr>
      </p:sp>
      <p:sp>
        <p:nvSpPr>
          <p:cNvPr id="68" name="Google Shape;68;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6.jp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4.jpg"/><Relationship Id="rId5" Type="http://schemas.openxmlformats.org/officeDocument/2006/relationships/image" Target="../media/image13.jpg"/><Relationship Id="rId6"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91" name="Shape 91"/>
        <p:cNvGrpSpPr/>
        <p:nvPr/>
      </p:nvGrpSpPr>
      <p:grpSpPr>
        <a:xfrm>
          <a:off x="0" y="0"/>
          <a:ext cx="0" cy="0"/>
          <a:chOff x="0" y="0"/>
          <a:chExt cx="0" cy="0"/>
        </a:xfrm>
      </p:grpSpPr>
      <p:sp>
        <p:nvSpPr>
          <p:cNvPr id="92" name="Google Shape;92;p1"/>
          <p:cNvSpPr/>
          <p:nvPr/>
        </p:nvSpPr>
        <p:spPr>
          <a:xfrm>
            <a:off x="16394731" y="0"/>
            <a:ext cx="1893269"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
          <p:cNvGrpSpPr/>
          <p:nvPr/>
        </p:nvGrpSpPr>
        <p:grpSpPr>
          <a:xfrm>
            <a:off x="6545735" y="406153"/>
            <a:ext cx="10042534" cy="9474693"/>
            <a:chOff x="0" y="0"/>
            <a:chExt cx="13390046" cy="12632924"/>
          </a:xfrm>
        </p:grpSpPr>
        <p:pic>
          <p:nvPicPr>
            <p:cNvPr id="94" name="Google Shape;94;p1"/>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95" name="Google Shape;95;p1"/>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96" name="Google Shape;96;p1"/>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97" name="Google Shape;97;p1"/>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98" name="Google Shape;98;p1"/>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99" name="Google Shape;99;p1"/>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00" name="Google Shape;100;p1"/>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01" name="Google Shape;101;p1"/>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02" name="Google Shape;102;p1"/>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03" name="Google Shape;103;p1"/>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04" name="Google Shape;104;p1"/>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05" name="Google Shape;105;p1"/>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06" name="Google Shape;106;p1"/>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07" name="Google Shape;107;p1"/>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08" name="Google Shape;108;p1"/>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09" name="Google Shape;109;p1"/>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10" name="Google Shape;110;p1"/>
          <p:cNvGrpSpPr/>
          <p:nvPr/>
        </p:nvGrpSpPr>
        <p:grpSpPr>
          <a:xfrm>
            <a:off x="1104899" y="824285"/>
            <a:ext cx="8750844" cy="8318193"/>
            <a:chOff x="-1" y="-1"/>
            <a:chExt cx="11667792" cy="11090924"/>
          </a:xfrm>
        </p:grpSpPr>
        <p:sp>
          <p:nvSpPr>
            <p:cNvPr id="111" name="Google Shape;111;p1"/>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1"/>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13" name="Google Shape;113;p1"/>
          <p:cNvSpPr txBox="1"/>
          <p:nvPr/>
        </p:nvSpPr>
        <p:spPr>
          <a:xfrm>
            <a:off x="2312375" y="2034524"/>
            <a:ext cx="5483100" cy="5514300"/>
          </a:xfrm>
          <a:prstGeom prst="rect">
            <a:avLst/>
          </a:prstGeom>
          <a:noFill/>
          <a:ln>
            <a:noFill/>
          </a:ln>
        </p:spPr>
        <p:txBody>
          <a:bodyPr anchorCtr="0" anchor="t" bIns="0" lIns="0" spcFirstLastPara="1" rIns="0" wrap="square" tIns="0">
            <a:spAutoFit/>
          </a:bodyPr>
          <a:lstStyle/>
          <a:p>
            <a:pPr indent="0" lvl="0" marL="0" marR="0" rtl="0" algn="ctr">
              <a:lnSpc>
                <a:spcPct val="104993"/>
              </a:lnSpc>
              <a:spcBef>
                <a:spcPts val="0"/>
              </a:spcBef>
              <a:spcAft>
                <a:spcPts val="0"/>
              </a:spcAft>
              <a:buNone/>
            </a:pPr>
            <a:r>
              <a:rPr lang="en-US" sz="8633">
                <a:solidFill>
                  <a:srgbClr val="FFFFFF"/>
                </a:solidFill>
              </a:rPr>
              <a:t>Social Buzz Category Analysis</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pSp>
        <p:nvGrpSpPr>
          <p:cNvPr id="384" name="Google Shape;384;gfdf3634aef_0_13"/>
          <p:cNvGrpSpPr/>
          <p:nvPr/>
        </p:nvGrpSpPr>
        <p:grpSpPr>
          <a:xfrm>
            <a:off x="555213" y="9490985"/>
            <a:ext cx="17253775" cy="2017079"/>
            <a:chOff x="0" y="0"/>
            <a:chExt cx="23005033" cy="2689439"/>
          </a:xfrm>
        </p:grpSpPr>
        <p:pic>
          <p:nvPicPr>
            <p:cNvPr id="385" name="Google Shape;385;gfdf3634aef_0_1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86" name="Google Shape;386;gfdf3634aef_0_1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87" name="Google Shape;387;gfdf3634aef_0_1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88" name="Google Shape;388;gfdf3634aef_0_1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89" name="Google Shape;389;gfdf3634aef_0_1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90" name="Google Shape;390;gfdf3634aef_0_1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91" name="Google Shape;391;gfdf3634aef_0_1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92" name="Google Shape;392;gfdf3634aef_0_13"/>
          <p:cNvGrpSpPr/>
          <p:nvPr/>
        </p:nvGrpSpPr>
        <p:grpSpPr>
          <a:xfrm rot="1153639">
            <a:off x="979915" y="8814048"/>
            <a:ext cx="3543137" cy="3367923"/>
            <a:chOff x="0" y="0"/>
            <a:chExt cx="4723947" cy="4490339"/>
          </a:xfrm>
        </p:grpSpPr>
        <p:sp>
          <p:nvSpPr>
            <p:cNvPr id="393" name="Google Shape;393;gfdf3634aef_0_13"/>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4" name="Google Shape;394;gfdf3634aef_0_13"/>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grpSp>
        <p:nvGrpSpPr>
          <p:cNvPr id="395" name="Google Shape;395;gfdf3634aef_0_13"/>
          <p:cNvGrpSpPr/>
          <p:nvPr/>
        </p:nvGrpSpPr>
        <p:grpSpPr>
          <a:xfrm>
            <a:off x="655752" y="-1235382"/>
            <a:ext cx="17253775" cy="2017079"/>
            <a:chOff x="0" y="0"/>
            <a:chExt cx="23005033" cy="2689439"/>
          </a:xfrm>
        </p:grpSpPr>
        <p:pic>
          <p:nvPicPr>
            <p:cNvPr id="396" name="Google Shape;396;gfdf3634aef_0_1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97" name="Google Shape;397;gfdf3634aef_0_1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98" name="Google Shape;398;gfdf3634aef_0_1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99" name="Google Shape;399;gfdf3634aef_0_1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00" name="Google Shape;400;gfdf3634aef_0_1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01" name="Google Shape;401;gfdf3634aef_0_1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02" name="Google Shape;402;gfdf3634aef_0_1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403" name="Google Shape;403;gfdf3634aef_0_13"/>
          <p:cNvSpPr/>
          <p:nvPr/>
        </p:nvSpPr>
        <p:spPr>
          <a:xfrm>
            <a:off x="0" y="0"/>
            <a:ext cx="2386500"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gfdf3634aef_0_13"/>
          <p:cNvGrpSpPr/>
          <p:nvPr/>
        </p:nvGrpSpPr>
        <p:grpSpPr>
          <a:xfrm>
            <a:off x="16515246" y="-1685151"/>
            <a:ext cx="3542960" cy="3367754"/>
            <a:chOff x="0" y="0"/>
            <a:chExt cx="4723947" cy="4490339"/>
          </a:xfrm>
        </p:grpSpPr>
        <p:sp>
          <p:nvSpPr>
            <p:cNvPr id="405" name="Google Shape;405;gfdf3634aef_0_13"/>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gfdf3634aef_0_13"/>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pic>
        <p:nvPicPr>
          <p:cNvPr id="407" name="Google Shape;407;gfdf3634aef_0_13"/>
          <p:cNvPicPr preferRelativeResize="0"/>
          <p:nvPr/>
        </p:nvPicPr>
        <p:blipFill>
          <a:blip r:embed="rId5">
            <a:alphaModFix/>
          </a:blip>
          <a:stretch>
            <a:fillRect/>
          </a:stretch>
        </p:blipFill>
        <p:spPr>
          <a:xfrm>
            <a:off x="4495675" y="1370925"/>
            <a:ext cx="10276328" cy="8120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gfdf3634aef_0_43"/>
          <p:cNvGrpSpPr/>
          <p:nvPr/>
        </p:nvGrpSpPr>
        <p:grpSpPr>
          <a:xfrm>
            <a:off x="555213" y="9490985"/>
            <a:ext cx="17253775" cy="2017079"/>
            <a:chOff x="0" y="0"/>
            <a:chExt cx="23005033" cy="2689439"/>
          </a:xfrm>
        </p:grpSpPr>
        <p:pic>
          <p:nvPicPr>
            <p:cNvPr id="417" name="Google Shape;417;gfdf3634aef_0_4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418" name="Google Shape;418;gfdf3634aef_0_4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419" name="Google Shape;419;gfdf3634aef_0_4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420" name="Google Shape;420;gfdf3634aef_0_4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21" name="Google Shape;421;gfdf3634aef_0_4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22" name="Google Shape;422;gfdf3634aef_0_4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23" name="Google Shape;423;gfdf3634aef_0_4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424" name="Google Shape;424;gfdf3634aef_0_43"/>
          <p:cNvGrpSpPr/>
          <p:nvPr/>
        </p:nvGrpSpPr>
        <p:grpSpPr>
          <a:xfrm rot="1153639">
            <a:off x="979915" y="8814048"/>
            <a:ext cx="3543137" cy="3367923"/>
            <a:chOff x="0" y="0"/>
            <a:chExt cx="4723947" cy="4490339"/>
          </a:xfrm>
        </p:grpSpPr>
        <p:sp>
          <p:nvSpPr>
            <p:cNvPr id="425" name="Google Shape;425;gfdf3634aef_0_43"/>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gfdf3634aef_0_43"/>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grpSp>
        <p:nvGrpSpPr>
          <p:cNvPr id="427" name="Google Shape;427;gfdf3634aef_0_43"/>
          <p:cNvGrpSpPr/>
          <p:nvPr/>
        </p:nvGrpSpPr>
        <p:grpSpPr>
          <a:xfrm>
            <a:off x="655752" y="-1235382"/>
            <a:ext cx="17253775" cy="2017079"/>
            <a:chOff x="0" y="0"/>
            <a:chExt cx="23005033" cy="2689439"/>
          </a:xfrm>
        </p:grpSpPr>
        <p:pic>
          <p:nvPicPr>
            <p:cNvPr id="428" name="Google Shape;428;gfdf3634aef_0_4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429" name="Google Shape;429;gfdf3634aef_0_4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430" name="Google Shape;430;gfdf3634aef_0_4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431" name="Google Shape;431;gfdf3634aef_0_4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32" name="Google Shape;432;gfdf3634aef_0_4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33" name="Google Shape;433;gfdf3634aef_0_4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34" name="Google Shape;434;gfdf3634aef_0_4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435" name="Google Shape;435;gfdf3634aef_0_43"/>
          <p:cNvSpPr/>
          <p:nvPr/>
        </p:nvSpPr>
        <p:spPr>
          <a:xfrm>
            <a:off x="0" y="0"/>
            <a:ext cx="2386500"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gfdf3634aef_0_43"/>
          <p:cNvGrpSpPr/>
          <p:nvPr/>
        </p:nvGrpSpPr>
        <p:grpSpPr>
          <a:xfrm>
            <a:off x="16515246" y="-1685151"/>
            <a:ext cx="3542960" cy="3367754"/>
            <a:chOff x="0" y="0"/>
            <a:chExt cx="4723947" cy="4490339"/>
          </a:xfrm>
        </p:grpSpPr>
        <p:sp>
          <p:nvSpPr>
            <p:cNvPr id="437" name="Google Shape;437;gfdf3634aef_0_43"/>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gfdf3634aef_0_43"/>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pic>
        <p:nvPicPr>
          <p:cNvPr id="439" name="Google Shape;439;gfdf3634aef_0_43"/>
          <p:cNvPicPr preferRelativeResize="0"/>
          <p:nvPr/>
        </p:nvPicPr>
        <p:blipFill>
          <a:blip r:embed="rId5">
            <a:alphaModFix/>
          </a:blip>
          <a:stretch>
            <a:fillRect/>
          </a:stretch>
        </p:blipFill>
        <p:spPr>
          <a:xfrm>
            <a:off x="4978801" y="1099253"/>
            <a:ext cx="10620172" cy="8391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10"/>
          <p:cNvPicPr preferRelativeResize="0"/>
          <p:nvPr/>
        </p:nvPicPr>
        <p:blipFill rotWithShape="1">
          <a:blip r:embed="rId3">
            <a:alphaModFix/>
          </a:blip>
          <a:srcRect b="0" l="0" r="0" t="0"/>
          <a:stretch/>
        </p:blipFill>
        <p:spPr>
          <a:xfrm rot="5400000">
            <a:off x="10143619" y="5003701"/>
            <a:ext cx="942465" cy="279598"/>
          </a:xfrm>
          <a:prstGeom prst="rect">
            <a:avLst/>
          </a:prstGeom>
          <a:noFill/>
          <a:ln>
            <a:noFill/>
          </a:ln>
        </p:spPr>
      </p:pic>
      <p:pic>
        <p:nvPicPr>
          <p:cNvPr id="449" name="Google Shape;449;p10"/>
          <p:cNvPicPr preferRelativeResize="0"/>
          <p:nvPr/>
        </p:nvPicPr>
        <p:blipFill rotWithShape="1">
          <a:blip r:embed="rId3">
            <a:alphaModFix/>
          </a:blip>
          <a:srcRect b="0" l="0" r="0" t="0"/>
          <a:stretch/>
        </p:blipFill>
        <p:spPr>
          <a:xfrm rot="5400000">
            <a:off x="10143619" y="2227332"/>
            <a:ext cx="942465" cy="279598"/>
          </a:xfrm>
          <a:prstGeom prst="rect">
            <a:avLst/>
          </a:prstGeom>
          <a:noFill/>
          <a:ln>
            <a:noFill/>
          </a:ln>
        </p:spPr>
      </p:pic>
      <p:pic>
        <p:nvPicPr>
          <p:cNvPr id="450" name="Google Shape;450;p10"/>
          <p:cNvPicPr preferRelativeResize="0"/>
          <p:nvPr/>
        </p:nvPicPr>
        <p:blipFill rotWithShape="1">
          <a:blip r:embed="rId3">
            <a:alphaModFix/>
          </a:blip>
          <a:srcRect b="0" l="0" r="0" t="0"/>
          <a:stretch/>
        </p:blipFill>
        <p:spPr>
          <a:xfrm rot="5400000">
            <a:off x="10143619" y="7780070"/>
            <a:ext cx="942465" cy="279598"/>
          </a:xfrm>
          <a:prstGeom prst="rect">
            <a:avLst/>
          </a:prstGeom>
          <a:noFill/>
          <a:ln>
            <a:noFill/>
          </a:ln>
        </p:spPr>
      </p:pic>
      <p:pic>
        <p:nvPicPr>
          <p:cNvPr id="451" name="Google Shape;451;p10"/>
          <p:cNvPicPr preferRelativeResize="0"/>
          <p:nvPr/>
        </p:nvPicPr>
        <p:blipFill rotWithShape="1">
          <a:blip r:embed="rId4">
            <a:alphaModFix/>
          </a:blip>
          <a:srcRect b="1617" l="4068" r="4069" t="1616"/>
          <a:stretch/>
        </p:blipFill>
        <p:spPr>
          <a:xfrm>
            <a:off x="5438298" y="1161805"/>
            <a:ext cx="5036754" cy="7963389"/>
          </a:xfrm>
          <a:prstGeom prst="rect">
            <a:avLst/>
          </a:prstGeom>
          <a:noFill/>
          <a:ln>
            <a:noFill/>
          </a:ln>
        </p:spPr>
      </p:pic>
      <p:sp>
        <p:nvSpPr>
          <p:cNvPr id="452" name="Google Shape;452;p10"/>
          <p:cNvSpPr txBox="1"/>
          <p:nvPr/>
        </p:nvSpPr>
        <p:spPr>
          <a:xfrm>
            <a:off x="457200" y="4539600"/>
            <a:ext cx="4703553"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000000"/>
                </a:solidFill>
                <a:latin typeface="Arial"/>
                <a:ea typeface="Arial"/>
                <a:cs typeface="Arial"/>
                <a:sym typeface="Arial"/>
              </a:rPr>
              <a:t>Summary</a:t>
            </a:r>
            <a:endParaRPr/>
          </a:p>
        </p:txBody>
      </p:sp>
      <p:grpSp>
        <p:nvGrpSpPr>
          <p:cNvPr id="453" name="Google Shape;453;p10"/>
          <p:cNvGrpSpPr/>
          <p:nvPr/>
        </p:nvGrpSpPr>
        <p:grpSpPr>
          <a:xfrm>
            <a:off x="327032" y="9481425"/>
            <a:ext cx="9711339" cy="2017079"/>
            <a:chOff x="0" y="0"/>
            <a:chExt cx="12948452" cy="2689439"/>
          </a:xfrm>
        </p:grpSpPr>
        <p:pic>
          <p:nvPicPr>
            <p:cNvPr id="454" name="Google Shape;454;p10"/>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455" name="Google Shape;455;p10"/>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456" name="Google Shape;456;p10"/>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457" name="Google Shape;457;p10"/>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458" name="Google Shape;458;p10"/>
          <p:cNvGrpSpPr/>
          <p:nvPr/>
        </p:nvGrpSpPr>
        <p:grpSpPr>
          <a:xfrm>
            <a:off x="327032" y="-1179605"/>
            <a:ext cx="9711339" cy="2017079"/>
            <a:chOff x="0" y="0"/>
            <a:chExt cx="12948452" cy="2689439"/>
          </a:xfrm>
        </p:grpSpPr>
        <p:pic>
          <p:nvPicPr>
            <p:cNvPr id="459" name="Google Shape;459;p10"/>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460" name="Google Shape;460;p10"/>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461" name="Google Shape;461;p10"/>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462" name="Google Shape;462;p10"/>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463" name="Google Shape;463;p10"/>
          <p:cNvGrpSpPr/>
          <p:nvPr/>
        </p:nvGrpSpPr>
        <p:grpSpPr>
          <a:xfrm>
            <a:off x="11581833" y="1580430"/>
            <a:ext cx="5677425" cy="867686"/>
            <a:chOff x="0" y="-47625"/>
            <a:chExt cx="7569900" cy="1156915"/>
          </a:xfrm>
        </p:grpSpPr>
        <p:sp>
          <p:nvSpPr>
            <p:cNvPr id="464" name="Google Shape;464;p10"/>
            <p:cNvSpPr txBox="1"/>
            <p:nvPr/>
          </p:nvSpPr>
          <p:spPr>
            <a:xfrm>
              <a:off x="0" y="691990"/>
              <a:ext cx="7569900" cy="417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465" name="Google Shape;465;p10"/>
            <p:cNvSpPr txBox="1"/>
            <p:nvPr/>
          </p:nvSpPr>
          <p:spPr>
            <a:xfrm>
              <a:off x="0" y="-47625"/>
              <a:ext cx="7569900" cy="451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grpSp>
        <p:nvGrpSpPr>
          <p:cNvPr id="466" name="Google Shape;466;p10"/>
          <p:cNvGrpSpPr/>
          <p:nvPr/>
        </p:nvGrpSpPr>
        <p:grpSpPr>
          <a:xfrm>
            <a:off x="11581833" y="6964868"/>
            <a:ext cx="5677425" cy="867686"/>
            <a:chOff x="0" y="-47625"/>
            <a:chExt cx="7569900" cy="1156915"/>
          </a:xfrm>
        </p:grpSpPr>
        <p:sp>
          <p:nvSpPr>
            <p:cNvPr id="467" name="Google Shape;467;p10"/>
            <p:cNvSpPr txBox="1"/>
            <p:nvPr/>
          </p:nvSpPr>
          <p:spPr>
            <a:xfrm>
              <a:off x="0" y="691990"/>
              <a:ext cx="7569900" cy="417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468" name="Google Shape;468;p10"/>
            <p:cNvSpPr txBox="1"/>
            <p:nvPr/>
          </p:nvSpPr>
          <p:spPr>
            <a:xfrm>
              <a:off x="0" y="-47625"/>
              <a:ext cx="7569900" cy="451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sp>
        <p:nvSpPr>
          <p:cNvPr id="469" name="Google Shape;469;p10"/>
          <p:cNvSpPr/>
          <p:nvPr/>
        </p:nvSpPr>
        <p:spPr>
          <a:xfrm>
            <a:off x="10475052" y="0"/>
            <a:ext cx="7812900" cy="10287000"/>
          </a:xfrm>
          <a:prstGeom prst="rect">
            <a:avLst/>
          </a:prstGeom>
          <a:solidFill>
            <a:srgbClr val="000000">
              <a:alpha val="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10"/>
          <p:cNvGrpSpPr/>
          <p:nvPr/>
        </p:nvGrpSpPr>
        <p:grpSpPr>
          <a:xfrm>
            <a:off x="11555456" y="3746391"/>
            <a:ext cx="5677425" cy="2894261"/>
            <a:chOff x="0" y="-47625"/>
            <a:chExt cx="7569900" cy="3859015"/>
          </a:xfrm>
        </p:grpSpPr>
        <p:sp>
          <p:nvSpPr>
            <p:cNvPr id="471" name="Google Shape;471;p10"/>
            <p:cNvSpPr txBox="1"/>
            <p:nvPr/>
          </p:nvSpPr>
          <p:spPr>
            <a:xfrm>
              <a:off x="0" y="691990"/>
              <a:ext cx="7569900" cy="3119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900">
                  <a:solidFill>
                    <a:schemeClr val="dk1"/>
                  </a:solidFill>
                  <a:latin typeface="Arial"/>
                  <a:ea typeface="Arial"/>
                  <a:cs typeface="Arial"/>
                  <a:sym typeface="Arial"/>
                </a:rPr>
                <a:t>Food is a common theme with the top 5 categories with "Healthy Eating" ranking the highest. This may give an indication to the audience within your user base. You could use this insight to create a campaign and work with healthy eating brands to boost user engagement.</a:t>
              </a:r>
              <a:endParaRPr>
                <a:solidFill>
                  <a:schemeClr val="dk1"/>
                </a:solidFill>
              </a:endParaRPr>
            </a:p>
          </p:txBody>
        </p:sp>
        <p:sp>
          <p:nvSpPr>
            <p:cNvPr id="472" name="Google Shape;472;p10"/>
            <p:cNvSpPr txBox="1"/>
            <p:nvPr/>
          </p:nvSpPr>
          <p:spPr>
            <a:xfrm>
              <a:off x="0" y="-47625"/>
              <a:ext cx="7569900" cy="43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chemeClr val="dk1"/>
                  </a:solidFill>
                  <a:latin typeface="Arial"/>
                  <a:ea typeface="Arial"/>
                  <a:cs typeface="Arial"/>
                  <a:sym typeface="Arial"/>
                </a:rPr>
                <a:t>INSIGHT</a:t>
              </a:r>
              <a:endParaRPr>
                <a:solidFill>
                  <a:schemeClr val="dk1"/>
                </a:solidFill>
              </a:endParaRPr>
            </a:p>
          </p:txBody>
        </p:sp>
      </p:grpSp>
      <p:grpSp>
        <p:nvGrpSpPr>
          <p:cNvPr id="473" name="Google Shape;473;p10"/>
          <p:cNvGrpSpPr/>
          <p:nvPr/>
        </p:nvGrpSpPr>
        <p:grpSpPr>
          <a:xfrm>
            <a:off x="11581833" y="1580430"/>
            <a:ext cx="5677425" cy="1665986"/>
            <a:chOff x="0" y="-47625"/>
            <a:chExt cx="7569900" cy="2221315"/>
          </a:xfrm>
        </p:grpSpPr>
        <p:sp>
          <p:nvSpPr>
            <p:cNvPr id="474" name="Google Shape;474;p10"/>
            <p:cNvSpPr txBox="1"/>
            <p:nvPr/>
          </p:nvSpPr>
          <p:spPr>
            <a:xfrm>
              <a:off x="0" y="691990"/>
              <a:ext cx="7569900" cy="148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900">
                  <a:solidFill>
                    <a:schemeClr val="dk1"/>
                  </a:solidFill>
                  <a:latin typeface="Arial"/>
                  <a:ea typeface="Arial"/>
                  <a:cs typeface="Arial"/>
                  <a:sym typeface="Arial"/>
                </a:rPr>
                <a:t>Animals and science are the two most popular categories of content, showing that people enjoy </a:t>
              </a:r>
              <a:r>
                <a:rPr lang="en-US" sz="1900">
                  <a:solidFill>
                    <a:schemeClr val="dk1"/>
                  </a:solidFill>
                </a:rPr>
                <a:t>cute or futuristic content.</a:t>
              </a:r>
              <a:endParaRPr>
                <a:solidFill>
                  <a:schemeClr val="dk1"/>
                </a:solidFill>
              </a:endParaRPr>
            </a:p>
          </p:txBody>
        </p:sp>
        <p:sp>
          <p:nvSpPr>
            <p:cNvPr id="475" name="Google Shape;475;p10"/>
            <p:cNvSpPr txBox="1"/>
            <p:nvPr/>
          </p:nvSpPr>
          <p:spPr>
            <a:xfrm>
              <a:off x="0" y="-47625"/>
              <a:ext cx="7569900" cy="43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chemeClr val="dk1"/>
                  </a:solidFill>
                  <a:latin typeface="Arial"/>
                  <a:ea typeface="Arial"/>
                  <a:cs typeface="Arial"/>
                  <a:sym typeface="Arial"/>
                </a:rPr>
                <a:t>ANALYSIS</a:t>
              </a:r>
              <a:endParaRPr>
                <a:solidFill>
                  <a:schemeClr val="dk1"/>
                </a:solidFill>
              </a:endParaRPr>
            </a:p>
          </p:txBody>
        </p:sp>
      </p:grpSp>
      <p:sp>
        <p:nvSpPr>
          <p:cNvPr id="476" name="Google Shape;476;p10"/>
          <p:cNvSpPr txBox="1"/>
          <p:nvPr/>
        </p:nvSpPr>
        <p:spPr>
          <a:xfrm>
            <a:off x="11581833" y="7519579"/>
            <a:ext cx="5677500" cy="1462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US" sz="1900">
                <a:solidFill>
                  <a:schemeClr val="dk1"/>
                </a:solidFill>
                <a:latin typeface="Calibri"/>
                <a:ea typeface="Calibri"/>
                <a:cs typeface="Calibri"/>
                <a:sym typeface="Calibri"/>
              </a:rPr>
              <a:t>As much as this analysis was insightful, we are ready to take it to the next stage and we have the expertise within Accenture to help you realize these kinds of insights in production across your organization and in real time. We would love to help you with this.</a:t>
            </a:r>
            <a:endParaRPr sz="1900">
              <a:solidFill>
                <a:schemeClr val="dk1"/>
              </a:solidFill>
            </a:endParaRPr>
          </a:p>
        </p:txBody>
      </p:sp>
      <p:sp>
        <p:nvSpPr>
          <p:cNvPr id="477" name="Google Shape;477;p10"/>
          <p:cNvSpPr txBox="1"/>
          <p:nvPr/>
        </p:nvSpPr>
        <p:spPr>
          <a:xfrm>
            <a:off x="11581833" y="6964868"/>
            <a:ext cx="5677500" cy="323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chemeClr val="dk1"/>
                </a:solidFill>
                <a:latin typeface="Arial"/>
                <a:ea typeface="Arial"/>
                <a:cs typeface="Arial"/>
                <a:sym typeface="Arial"/>
              </a:rPr>
              <a:t>NEXT STEPS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485" name="Shape 485"/>
        <p:cNvGrpSpPr/>
        <p:nvPr/>
      </p:nvGrpSpPr>
      <p:grpSpPr>
        <a:xfrm>
          <a:off x="0" y="0"/>
          <a:ext cx="0" cy="0"/>
          <a:chOff x="0" y="0"/>
          <a:chExt cx="0" cy="0"/>
        </a:xfrm>
      </p:grpSpPr>
      <p:sp>
        <p:nvSpPr>
          <p:cNvPr id="486" name="Google Shape;486;p11"/>
          <p:cNvSpPr txBox="1"/>
          <p:nvPr/>
        </p:nvSpPr>
        <p:spPr>
          <a:xfrm>
            <a:off x="5421913" y="5552246"/>
            <a:ext cx="5385738" cy="4122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FFFFFF"/>
                </a:solidFill>
                <a:latin typeface="Arial"/>
                <a:ea typeface="Arial"/>
                <a:cs typeface="Arial"/>
                <a:sym typeface="Arial"/>
              </a:rPr>
              <a:t>ANY QUESTIONS?</a:t>
            </a:r>
            <a:endParaRPr/>
          </a:p>
        </p:txBody>
      </p:sp>
      <p:grpSp>
        <p:nvGrpSpPr>
          <p:cNvPr id="487" name="Google Shape;487;p11"/>
          <p:cNvGrpSpPr/>
          <p:nvPr/>
        </p:nvGrpSpPr>
        <p:grpSpPr>
          <a:xfrm>
            <a:off x="728428" y="3599225"/>
            <a:ext cx="3546595" cy="3371248"/>
            <a:chOff x="0" y="0"/>
            <a:chExt cx="4728794" cy="4494997"/>
          </a:xfrm>
        </p:grpSpPr>
        <p:sp>
          <p:nvSpPr>
            <p:cNvPr id="488" name="Google Shape;488;p11"/>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490" name="Google Shape;490;p11"/>
          <p:cNvSpPr txBox="1"/>
          <p:nvPr/>
        </p:nvSpPr>
        <p:spPr>
          <a:xfrm>
            <a:off x="4669076" y="4178375"/>
            <a:ext cx="5729829"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US" sz="8000">
                <a:solidFill>
                  <a:srgbClr val="FFFFFF"/>
                </a:solidFill>
                <a:latin typeface="Arial"/>
                <a:ea typeface="Arial"/>
                <a:cs typeface="Arial"/>
                <a:sym typeface="Arial"/>
              </a:rPr>
              <a:t>Thank you!</a:t>
            </a:r>
            <a:endParaRPr/>
          </a:p>
        </p:txBody>
      </p:sp>
      <p:grpSp>
        <p:nvGrpSpPr>
          <p:cNvPr id="491" name="Google Shape;491;p11"/>
          <p:cNvGrpSpPr/>
          <p:nvPr/>
        </p:nvGrpSpPr>
        <p:grpSpPr>
          <a:xfrm>
            <a:off x="517113" y="-1140306"/>
            <a:ext cx="17253775" cy="2017079"/>
            <a:chOff x="0" y="0"/>
            <a:chExt cx="23005033" cy="2689439"/>
          </a:xfrm>
        </p:grpSpPr>
        <p:pic>
          <p:nvPicPr>
            <p:cNvPr id="492" name="Google Shape;492;p1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93" name="Google Shape;493;p1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94" name="Google Shape;494;p1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95" name="Google Shape;495;p1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96" name="Google Shape;496;p1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97" name="Google Shape;497;p1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98" name="Google Shape;498;p1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499" name="Google Shape;499;p11"/>
          <p:cNvGrpSpPr/>
          <p:nvPr/>
        </p:nvGrpSpPr>
        <p:grpSpPr>
          <a:xfrm>
            <a:off x="517113" y="9394369"/>
            <a:ext cx="17253775" cy="2017079"/>
            <a:chOff x="0" y="0"/>
            <a:chExt cx="23005033" cy="2689439"/>
          </a:xfrm>
        </p:grpSpPr>
        <p:pic>
          <p:nvPicPr>
            <p:cNvPr id="500" name="Google Shape;500;p1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501" name="Google Shape;501;p1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502" name="Google Shape;502;p1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503" name="Google Shape;503;p1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504" name="Google Shape;504;p1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505" name="Google Shape;505;p1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506" name="Google Shape;506;p1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2"/>
          <p:cNvGrpSpPr/>
          <p:nvPr/>
        </p:nvGrpSpPr>
        <p:grpSpPr>
          <a:xfrm>
            <a:off x="2921591" y="3285301"/>
            <a:ext cx="8673443" cy="3762839"/>
            <a:chOff x="0" y="0"/>
            <a:chExt cx="11564591" cy="5017118"/>
          </a:xfrm>
        </p:grpSpPr>
        <p:sp>
          <p:nvSpPr>
            <p:cNvPr id="123" name="Google Shape;123;p2"/>
            <p:cNvSpPr txBox="1"/>
            <p:nvPr/>
          </p:nvSpPr>
          <p:spPr>
            <a:xfrm>
              <a:off x="0" y="0"/>
              <a:ext cx="11564591" cy="164147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000000"/>
                  </a:solidFill>
                  <a:latin typeface="Arial"/>
                  <a:ea typeface="Arial"/>
                  <a:cs typeface="Arial"/>
                  <a:sym typeface="Arial"/>
                </a:rPr>
                <a:t>Today's agenda</a:t>
              </a:r>
              <a:endParaRPr/>
            </a:p>
          </p:txBody>
        </p:sp>
        <p:sp>
          <p:nvSpPr>
            <p:cNvPr id="124" name="Google Shape;124;p2"/>
            <p:cNvSpPr txBox="1"/>
            <p:nvPr/>
          </p:nvSpPr>
          <p:spPr>
            <a:xfrm>
              <a:off x="0" y="2298167"/>
              <a:ext cx="11564591" cy="27189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Project recap</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Problem</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The Analytics team</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Process</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Insights</a:t>
              </a:r>
              <a:endParaRPr/>
            </a:p>
            <a:p>
              <a:pPr indent="0" lvl="0" marL="0" marR="0" rtl="0" algn="l">
                <a:lnSpc>
                  <a:spcPct val="140000"/>
                </a:lnSpc>
                <a:spcBef>
                  <a:spcPts val="0"/>
                </a:spcBef>
                <a:spcAft>
                  <a:spcPts val="0"/>
                </a:spcAft>
                <a:buNone/>
              </a:pPr>
              <a:r>
                <a:rPr lang="en-US" sz="1900">
                  <a:solidFill>
                    <a:srgbClr val="000000"/>
                  </a:solidFill>
                  <a:latin typeface="Arial"/>
                  <a:ea typeface="Arial"/>
                  <a:cs typeface="Arial"/>
                  <a:sym typeface="Arial"/>
                </a:rPr>
                <a:t>Summary</a:t>
              </a:r>
              <a:endParaRPr/>
            </a:p>
          </p:txBody>
        </p:sp>
      </p:grpSp>
      <p:grpSp>
        <p:nvGrpSpPr>
          <p:cNvPr id="125" name="Google Shape;125;p2"/>
          <p:cNvGrpSpPr/>
          <p:nvPr/>
        </p:nvGrpSpPr>
        <p:grpSpPr>
          <a:xfrm>
            <a:off x="15307242" y="-1685151"/>
            <a:ext cx="3545508" cy="3370302"/>
            <a:chOff x="0" y="0"/>
            <a:chExt cx="4727344" cy="4493736"/>
          </a:xfrm>
        </p:grpSpPr>
        <p:sp>
          <p:nvSpPr>
            <p:cNvPr id="126" name="Google Shape;126;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28" name="Google Shape;128;p2"/>
          <p:cNvGrpSpPr/>
          <p:nvPr/>
        </p:nvGrpSpPr>
        <p:grpSpPr>
          <a:xfrm>
            <a:off x="13610070" y="3458349"/>
            <a:ext cx="3545508" cy="3370302"/>
            <a:chOff x="0" y="0"/>
            <a:chExt cx="4727344" cy="4493736"/>
          </a:xfrm>
        </p:grpSpPr>
        <p:sp>
          <p:nvSpPr>
            <p:cNvPr id="129" name="Google Shape;129;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1" name="Google Shape;131;p2"/>
          <p:cNvGrpSpPr/>
          <p:nvPr/>
        </p:nvGrpSpPr>
        <p:grpSpPr>
          <a:xfrm>
            <a:off x="11912898" y="8601849"/>
            <a:ext cx="3545508" cy="3370302"/>
            <a:chOff x="0" y="0"/>
            <a:chExt cx="4727344" cy="4493736"/>
          </a:xfrm>
        </p:grpSpPr>
        <p:sp>
          <p:nvSpPr>
            <p:cNvPr id="132" name="Google Shape;132;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4" name="Google Shape;134;p2"/>
          <p:cNvGrpSpPr/>
          <p:nvPr/>
        </p:nvGrpSpPr>
        <p:grpSpPr>
          <a:xfrm>
            <a:off x="-927557" y="406153"/>
            <a:ext cx="2253799" cy="9474693"/>
            <a:chOff x="0" y="0"/>
            <a:chExt cx="3005065" cy="12632924"/>
          </a:xfrm>
        </p:grpSpPr>
        <p:pic>
          <p:nvPicPr>
            <p:cNvPr id="135" name="Google Shape;135;p2"/>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36" name="Google Shape;136;p2"/>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37" name="Google Shape;137;p2"/>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38" name="Google Shape;138;p2"/>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46" name="Shape 146"/>
        <p:cNvGrpSpPr/>
        <p:nvPr/>
      </p:nvGrpSpPr>
      <p:grpSpPr>
        <a:xfrm>
          <a:off x="0" y="0"/>
          <a:ext cx="0" cy="0"/>
          <a:chOff x="0" y="0"/>
          <a:chExt cx="0" cy="0"/>
        </a:xfrm>
      </p:grpSpPr>
      <p:grpSp>
        <p:nvGrpSpPr>
          <p:cNvPr id="147" name="Google Shape;147;p3"/>
          <p:cNvGrpSpPr/>
          <p:nvPr/>
        </p:nvGrpSpPr>
        <p:grpSpPr>
          <a:xfrm>
            <a:off x="517113" y="584601"/>
            <a:ext cx="17253775" cy="9117799"/>
            <a:chOff x="0" y="0"/>
            <a:chExt cx="23005033" cy="12157065"/>
          </a:xfrm>
        </p:grpSpPr>
        <p:pic>
          <p:nvPicPr>
            <p:cNvPr id="148" name="Google Shape;148;p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49" name="Google Shape;149;p3"/>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50" name="Google Shape;150;p3"/>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51" name="Google Shape;151;p3"/>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52" name="Google Shape;152;p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53" name="Google Shape;153;p3"/>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54" name="Google Shape;154;p3"/>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55" name="Google Shape;155;p3"/>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56" name="Google Shape;156;p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57" name="Google Shape;157;p3"/>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58" name="Google Shape;158;p3"/>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159" name="Google Shape;159;p3"/>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160" name="Google Shape;160;p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161" name="Google Shape;161;p3"/>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162" name="Google Shape;162;p3"/>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163" name="Google Shape;163;p3"/>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164" name="Google Shape;164;p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165" name="Google Shape;165;p3"/>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166" name="Google Shape;166;p3"/>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167" name="Google Shape;167;p3"/>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168" name="Google Shape;168;p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169" name="Google Shape;169;p3"/>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170" name="Google Shape;170;p3"/>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171" name="Google Shape;171;p3"/>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172" name="Google Shape;172;p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173" name="Google Shape;173;p3"/>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174" name="Google Shape;174;p3"/>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175" name="Google Shape;175;p3"/>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176" name="Google Shape;176;p3"/>
          <p:cNvSpPr/>
          <p:nvPr/>
        </p:nvSpPr>
        <p:spPr>
          <a:xfrm>
            <a:off x="4946896" y="2005584"/>
            <a:ext cx="11342283" cy="6275832"/>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3"/>
          <p:cNvPicPr preferRelativeResize="0"/>
          <p:nvPr/>
        </p:nvPicPr>
        <p:blipFill rotWithShape="1">
          <a:blip r:embed="rId4">
            <a:alphaModFix/>
          </a:blip>
          <a:srcRect b="320" l="0" r="0" t="0"/>
          <a:stretch/>
        </p:blipFill>
        <p:spPr>
          <a:xfrm rot="10799999">
            <a:off x="1983048" y="1909668"/>
            <a:ext cx="6453903" cy="6467663"/>
          </a:xfrm>
          <a:prstGeom prst="rect">
            <a:avLst/>
          </a:prstGeom>
          <a:noFill/>
          <a:ln>
            <a:noFill/>
          </a:ln>
        </p:spPr>
      </p:pic>
      <p:sp>
        <p:nvSpPr>
          <p:cNvPr id="178" name="Google Shape;178;p3"/>
          <p:cNvSpPr txBox="1"/>
          <p:nvPr/>
        </p:nvSpPr>
        <p:spPr>
          <a:xfrm>
            <a:off x="2969013" y="3935700"/>
            <a:ext cx="4481973" cy="246221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000">
                <a:solidFill>
                  <a:srgbClr val="FFFFFF"/>
                </a:solidFill>
                <a:latin typeface="Arial"/>
                <a:ea typeface="Arial"/>
                <a:cs typeface="Arial"/>
                <a:sym typeface="Arial"/>
              </a:rPr>
              <a:t>Project Recap</a:t>
            </a:r>
            <a:endParaRPr/>
          </a:p>
        </p:txBody>
      </p:sp>
      <p:sp>
        <p:nvSpPr>
          <p:cNvPr id="179" name="Google Shape;179;p3"/>
          <p:cNvSpPr txBox="1"/>
          <p:nvPr/>
        </p:nvSpPr>
        <p:spPr>
          <a:xfrm>
            <a:off x="8864275" y="2528100"/>
            <a:ext cx="71664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500">
                <a:solidFill>
                  <a:schemeClr val="dk1"/>
                </a:solidFill>
                <a:latin typeface="Calibri"/>
                <a:ea typeface="Calibri"/>
                <a:cs typeface="Calibri"/>
                <a:sym typeface="Calibri"/>
              </a:rPr>
              <a:t>In preparation for Social Buzz’s IPO, we were tasked with the following:</a:t>
            </a:r>
            <a:endParaRPr sz="3500">
              <a:solidFill>
                <a:schemeClr val="dk1"/>
              </a:solidFill>
              <a:latin typeface="Calibri"/>
              <a:ea typeface="Calibri"/>
              <a:cs typeface="Calibri"/>
              <a:sym typeface="Calibri"/>
            </a:endParaRPr>
          </a:p>
          <a:p>
            <a:pPr indent="-450850" lvl="0" marL="457200" rtl="0" algn="l">
              <a:spcBef>
                <a:spcPts val="0"/>
              </a:spcBef>
              <a:spcAft>
                <a:spcPts val="0"/>
              </a:spcAft>
              <a:buClr>
                <a:schemeClr val="dk1"/>
              </a:buClr>
              <a:buSzPts val="3500"/>
              <a:buFont typeface="Calibri"/>
              <a:buChar char="-"/>
            </a:pPr>
            <a:r>
              <a:rPr lang="en-US" sz="3500">
                <a:solidFill>
                  <a:schemeClr val="dk1"/>
                </a:solidFill>
                <a:latin typeface="Calibri"/>
                <a:ea typeface="Calibri"/>
                <a:cs typeface="Calibri"/>
                <a:sym typeface="Calibri"/>
              </a:rPr>
              <a:t>An audit of their big data practice</a:t>
            </a:r>
            <a:endParaRPr sz="3500">
              <a:solidFill>
                <a:schemeClr val="dk1"/>
              </a:solidFill>
              <a:latin typeface="Calibri"/>
              <a:ea typeface="Calibri"/>
              <a:cs typeface="Calibri"/>
              <a:sym typeface="Calibri"/>
            </a:endParaRPr>
          </a:p>
          <a:p>
            <a:pPr indent="-450850" lvl="0" marL="457200" rtl="0" algn="l">
              <a:spcBef>
                <a:spcPts val="0"/>
              </a:spcBef>
              <a:spcAft>
                <a:spcPts val="0"/>
              </a:spcAft>
              <a:buClr>
                <a:schemeClr val="dk1"/>
              </a:buClr>
              <a:buSzPts val="3500"/>
              <a:buFont typeface="Calibri"/>
              <a:buChar char="-"/>
            </a:pPr>
            <a:r>
              <a:rPr lang="en-US" sz="3500">
                <a:solidFill>
                  <a:schemeClr val="dk1"/>
                </a:solidFill>
                <a:latin typeface="Calibri"/>
                <a:ea typeface="Calibri"/>
                <a:cs typeface="Calibri"/>
                <a:sym typeface="Calibri"/>
              </a:rPr>
              <a:t>Recommendations for a successful IPO</a:t>
            </a:r>
            <a:endParaRPr sz="3500">
              <a:solidFill>
                <a:schemeClr val="dk1"/>
              </a:solidFill>
              <a:latin typeface="Calibri"/>
              <a:ea typeface="Calibri"/>
              <a:cs typeface="Calibri"/>
              <a:sym typeface="Calibri"/>
            </a:endParaRPr>
          </a:p>
          <a:p>
            <a:pPr indent="-450850" lvl="0" marL="457200" rtl="0" algn="l">
              <a:spcBef>
                <a:spcPts val="0"/>
              </a:spcBef>
              <a:spcAft>
                <a:spcPts val="0"/>
              </a:spcAft>
              <a:buClr>
                <a:schemeClr val="dk1"/>
              </a:buClr>
              <a:buSzPts val="3500"/>
              <a:buFont typeface="Calibri"/>
              <a:buChar char="-"/>
            </a:pPr>
            <a:r>
              <a:rPr lang="en-US" sz="3500">
                <a:solidFill>
                  <a:schemeClr val="dk1"/>
                </a:solidFill>
                <a:latin typeface="Calibri"/>
                <a:ea typeface="Calibri"/>
                <a:cs typeface="Calibri"/>
                <a:sym typeface="Calibri"/>
              </a:rPr>
              <a:t>An analysis of their content categories that highlights the top 5 categories with the largest aggregate popularity.</a:t>
            </a:r>
            <a:endParaRPr sz="4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4"/>
          <p:cNvGrpSpPr/>
          <p:nvPr/>
        </p:nvGrpSpPr>
        <p:grpSpPr>
          <a:xfrm>
            <a:off x="9144000" y="8195696"/>
            <a:ext cx="3545508" cy="3370302"/>
            <a:chOff x="0" y="0"/>
            <a:chExt cx="4727344" cy="4493736"/>
          </a:xfrm>
        </p:grpSpPr>
        <p:sp>
          <p:nvSpPr>
            <p:cNvPr id="189" name="Google Shape;189;p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191" name="Google Shape;191;p4"/>
          <p:cNvSpPr/>
          <p:nvPr/>
        </p:nvSpPr>
        <p:spPr>
          <a:xfrm>
            <a:off x="0" y="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2" name="Google Shape;192;p4"/>
          <p:cNvGrpSpPr/>
          <p:nvPr/>
        </p:nvGrpSpPr>
        <p:grpSpPr>
          <a:xfrm>
            <a:off x="-146279" y="406153"/>
            <a:ext cx="2253799" cy="9474693"/>
            <a:chOff x="0" y="0"/>
            <a:chExt cx="3005065" cy="12632924"/>
          </a:xfrm>
        </p:grpSpPr>
        <p:pic>
          <p:nvPicPr>
            <p:cNvPr id="193" name="Google Shape;193;p4"/>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94" name="Google Shape;194;p4"/>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95" name="Google Shape;195;p4"/>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96" name="Google Shape;196;p4"/>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197" name="Google Shape;197;p4"/>
          <p:cNvGrpSpPr/>
          <p:nvPr/>
        </p:nvGrpSpPr>
        <p:grpSpPr>
          <a:xfrm>
            <a:off x="1298688" y="1348561"/>
            <a:ext cx="3554343" cy="3413097"/>
            <a:chOff x="0" y="-1"/>
            <a:chExt cx="4739124" cy="4550798"/>
          </a:xfrm>
        </p:grpSpPr>
        <p:sp>
          <p:nvSpPr>
            <p:cNvPr id="198" name="Google Shape;198;p4"/>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4"/>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00" name="Google Shape;200;p4"/>
          <p:cNvGrpSpPr/>
          <p:nvPr/>
        </p:nvGrpSpPr>
        <p:grpSpPr>
          <a:xfrm>
            <a:off x="15986267" y="-1061348"/>
            <a:ext cx="3545508" cy="3370302"/>
            <a:chOff x="0" y="0"/>
            <a:chExt cx="4727344" cy="4493736"/>
          </a:xfrm>
        </p:grpSpPr>
        <p:sp>
          <p:nvSpPr>
            <p:cNvPr id="201" name="Google Shape;201;p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03" name="Google Shape;203;p4"/>
          <p:cNvPicPr preferRelativeResize="0"/>
          <p:nvPr/>
        </p:nvPicPr>
        <p:blipFill rotWithShape="1">
          <a:blip r:embed="rId6">
            <a:alphaModFix/>
          </a:blip>
          <a:srcRect b="0" l="24693" r="24692" t="0"/>
          <a:stretch/>
        </p:blipFill>
        <p:spPr>
          <a:xfrm>
            <a:off x="11007484" y="1028700"/>
            <a:ext cx="6251816" cy="8229600"/>
          </a:xfrm>
          <a:prstGeom prst="rect">
            <a:avLst/>
          </a:prstGeom>
          <a:noFill/>
          <a:ln>
            <a:noFill/>
          </a:ln>
        </p:spPr>
      </p:pic>
      <p:sp>
        <p:nvSpPr>
          <p:cNvPr id="204" name="Google Shape;204;p4"/>
          <p:cNvSpPr txBox="1"/>
          <p:nvPr/>
        </p:nvSpPr>
        <p:spPr>
          <a:xfrm>
            <a:off x="3069738" y="2308953"/>
            <a:ext cx="578686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FFFFFF"/>
                </a:solidFill>
                <a:latin typeface="Arial"/>
                <a:ea typeface="Arial"/>
                <a:cs typeface="Arial"/>
                <a:sym typeface="Arial"/>
              </a:rPr>
              <a:t>Problem</a:t>
            </a:r>
            <a:endParaRPr/>
          </a:p>
        </p:txBody>
      </p:sp>
      <p:sp>
        <p:nvSpPr>
          <p:cNvPr id="205" name="Google Shape;205;p4"/>
          <p:cNvSpPr txBox="1"/>
          <p:nvPr/>
        </p:nvSpPr>
        <p:spPr>
          <a:xfrm>
            <a:off x="3099325" y="4723512"/>
            <a:ext cx="57870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For this analysis,  we have to consider the sheer scale of the data that Social Buzz processes.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We’re going through 100,000 posts per day and 36,500,000 per year!</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To better focus on what’s bringing the platform the most engagement, we’ve presented </a:t>
            </a:r>
            <a:r>
              <a:rPr lang="en-US" sz="3000">
                <a:latin typeface="Calibri"/>
                <a:ea typeface="Calibri"/>
                <a:cs typeface="Calibri"/>
                <a:sym typeface="Calibri"/>
              </a:rPr>
              <a:t>the top 5 most popular categories.</a:t>
            </a:r>
            <a:endParaRPr sz="3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5"/>
          <p:cNvGrpSpPr/>
          <p:nvPr/>
        </p:nvGrpSpPr>
        <p:grpSpPr>
          <a:xfrm>
            <a:off x="506723" y="406153"/>
            <a:ext cx="9939844" cy="9474693"/>
            <a:chOff x="0" y="0"/>
            <a:chExt cx="13253125" cy="12632924"/>
          </a:xfrm>
        </p:grpSpPr>
        <p:pic>
          <p:nvPicPr>
            <p:cNvPr id="215" name="Google Shape;215;p5"/>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16" name="Google Shape;216;p5"/>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17" name="Google Shape;217;p5"/>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18" name="Google Shape;218;p5"/>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19" name="Google Shape;219;p5"/>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20" name="Google Shape;220;p5"/>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21" name="Google Shape;221;p5"/>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22" name="Google Shape;222;p5"/>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23" name="Google Shape;223;p5"/>
            <p:cNvPicPr preferRelativeResize="0"/>
            <p:nvPr/>
          </p:nvPicPr>
          <p:blipFill rotWithShape="1">
            <a:blip r:embed="rId3">
              <a:alphaModFix amt="80000"/>
            </a:blip>
            <a:srcRect b="0" l="0" r="0" t="0"/>
            <a:stretch/>
          </p:blipFill>
          <p:spPr>
            <a:xfrm>
              <a:off x="10248060" y="0"/>
              <a:ext cx="3005065" cy="2794710"/>
            </a:xfrm>
            <a:prstGeom prst="rect">
              <a:avLst/>
            </a:prstGeom>
            <a:noFill/>
            <a:ln>
              <a:noFill/>
            </a:ln>
          </p:spPr>
        </p:pic>
        <p:pic>
          <p:nvPicPr>
            <p:cNvPr id="224" name="Google Shape;224;p5"/>
            <p:cNvPicPr preferRelativeResize="0"/>
            <p:nvPr/>
          </p:nvPicPr>
          <p:blipFill rotWithShape="1">
            <a:blip r:embed="rId3">
              <a:alphaModFix amt="80000"/>
            </a:blip>
            <a:srcRect b="0" l="0" r="0" t="0"/>
            <a:stretch/>
          </p:blipFill>
          <p:spPr>
            <a:xfrm>
              <a:off x="10248060" y="3279405"/>
              <a:ext cx="3005065" cy="2794710"/>
            </a:xfrm>
            <a:prstGeom prst="rect">
              <a:avLst/>
            </a:prstGeom>
            <a:noFill/>
            <a:ln>
              <a:noFill/>
            </a:ln>
          </p:spPr>
        </p:pic>
        <p:pic>
          <p:nvPicPr>
            <p:cNvPr id="225" name="Google Shape;225;p5"/>
            <p:cNvPicPr preferRelativeResize="0"/>
            <p:nvPr/>
          </p:nvPicPr>
          <p:blipFill rotWithShape="1">
            <a:blip r:embed="rId3">
              <a:alphaModFix amt="80000"/>
            </a:blip>
            <a:srcRect b="0" l="0" r="0" t="0"/>
            <a:stretch/>
          </p:blipFill>
          <p:spPr>
            <a:xfrm>
              <a:off x="10248060" y="6558809"/>
              <a:ext cx="3005065" cy="2794710"/>
            </a:xfrm>
            <a:prstGeom prst="rect">
              <a:avLst/>
            </a:prstGeom>
            <a:noFill/>
            <a:ln>
              <a:noFill/>
            </a:ln>
          </p:spPr>
        </p:pic>
        <p:pic>
          <p:nvPicPr>
            <p:cNvPr id="226" name="Google Shape;226;p5"/>
            <p:cNvPicPr preferRelativeResize="0"/>
            <p:nvPr/>
          </p:nvPicPr>
          <p:blipFill rotWithShape="1">
            <a:blip r:embed="rId3">
              <a:alphaModFix amt="80000"/>
            </a:blip>
            <a:srcRect b="0" l="0" r="0" t="0"/>
            <a:stretch/>
          </p:blipFill>
          <p:spPr>
            <a:xfrm>
              <a:off x="10248060" y="9838214"/>
              <a:ext cx="3005065" cy="2794710"/>
            </a:xfrm>
            <a:prstGeom prst="rect">
              <a:avLst/>
            </a:prstGeom>
            <a:noFill/>
            <a:ln>
              <a:noFill/>
            </a:ln>
          </p:spPr>
        </p:pic>
      </p:grpSp>
      <p:sp>
        <p:nvSpPr>
          <p:cNvPr id="227" name="Google Shape;227;p5"/>
          <p:cNvSpPr/>
          <p:nvPr/>
        </p:nvSpPr>
        <p:spPr>
          <a:xfrm>
            <a:off x="2110745" y="1825527"/>
            <a:ext cx="6750815" cy="663594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1825797" y="1270731"/>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5"/>
          <p:cNvGrpSpPr/>
          <p:nvPr/>
        </p:nvGrpSpPr>
        <p:grpSpPr>
          <a:xfrm>
            <a:off x="11411515" y="1050857"/>
            <a:ext cx="2187334" cy="2123082"/>
            <a:chOff x="-23042" y="66269"/>
            <a:chExt cx="6542159" cy="6349987"/>
          </a:xfrm>
        </p:grpSpPr>
        <p:sp>
          <p:nvSpPr>
            <p:cNvPr id="230" name="Google Shape;230;p5"/>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86465" l="-136824" r="-84956" t="-28773"/>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5"/>
          <p:cNvSpPr/>
          <p:nvPr/>
        </p:nvSpPr>
        <p:spPr>
          <a:xfrm>
            <a:off x="11825797" y="4221947"/>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3" name="Google Shape;233;p5"/>
          <p:cNvGrpSpPr/>
          <p:nvPr/>
        </p:nvGrpSpPr>
        <p:grpSpPr>
          <a:xfrm>
            <a:off x="11411515" y="4002073"/>
            <a:ext cx="2187334" cy="2123082"/>
            <a:chOff x="-23042" y="66269"/>
            <a:chExt cx="6542158" cy="6349987"/>
          </a:xfrm>
        </p:grpSpPr>
        <p:sp>
          <p:nvSpPr>
            <p:cNvPr id="234" name="Google Shape;234;p5"/>
            <p:cNvSpPr/>
            <p:nvPr/>
          </p:nvSpPr>
          <p:spPr>
            <a:xfrm>
              <a:off x="-23042" y="119185"/>
              <a:ext cx="6542158"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166616" l="-162887" r="-160680" t="-16677"/>
              </a:stretch>
            </a:blipFill>
            <a:ln cap="flat" cmpd="sng" w="9525">
              <a:solidFill>
                <a:srgbClr val="00B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5"/>
          <p:cNvSpPr/>
          <p:nvPr/>
        </p:nvSpPr>
        <p:spPr>
          <a:xfrm>
            <a:off x="11825797" y="7173163"/>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7" name="Google Shape;237;p5"/>
          <p:cNvGrpSpPr/>
          <p:nvPr/>
        </p:nvGrpSpPr>
        <p:grpSpPr>
          <a:xfrm>
            <a:off x="11411515" y="6953289"/>
            <a:ext cx="2187334" cy="2123082"/>
            <a:chOff x="-23042" y="66269"/>
            <a:chExt cx="6542159" cy="6349987"/>
          </a:xfrm>
        </p:grpSpPr>
        <p:sp>
          <p:nvSpPr>
            <p:cNvPr id="238" name="Google Shape;238;p5"/>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6">
                <a:alphaModFix/>
              </a:blip>
              <a:stretch>
                <a:fillRect b="-93991" l="-164249" r="-22900" t="1916"/>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5"/>
          <p:cNvSpPr txBox="1"/>
          <p:nvPr/>
        </p:nvSpPr>
        <p:spPr>
          <a:xfrm>
            <a:off x="2670508" y="3331799"/>
            <a:ext cx="5612273" cy="369331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000">
                <a:solidFill>
                  <a:srgbClr val="000000"/>
                </a:solidFill>
                <a:latin typeface="Arial"/>
                <a:ea typeface="Arial"/>
                <a:cs typeface="Arial"/>
                <a:sym typeface="Arial"/>
              </a:rPr>
              <a:t>The Analytics team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48" name="Shape 248"/>
        <p:cNvGrpSpPr/>
        <p:nvPr/>
      </p:nvGrpSpPr>
      <p:grpSpPr>
        <a:xfrm>
          <a:off x="0" y="0"/>
          <a:ext cx="0" cy="0"/>
          <a:chOff x="0" y="0"/>
          <a:chExt cx="0" cy="0"/>
        </a:xfrm>
      </p:grpSpPr>
      <p:grpSp>
        <p:nvGrpSpPr>
          <p:cNvPr id="249" name="Google Shape;249;p6"/>
          <p:cNvGrpSpPr/>
          <p:nvPr/>
        </p:nvGrpSpPr>
        <p:grpSpPr>
          <a:xfrm>
            <a:off x="445296" y="406153"/>
            <a:ext cx="10042534" cy="9474693"/>
            <a:chOff x="0" y="0"/>
            <a:chExt cx="13390046" cy="12632924"/>
          </a:xfrm>
        </p:grpSpPr>
        <p:pic>
          <p:nvPicPr>
            <p:cNvPr id="250" name="Google Shape;250;p6"/>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251" name="Google Shape;251;p6"/>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52" name="Google Shape;252;p6"/>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53" name="Google Shape;253;p6"/>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54" name="Google Shape;254;p6"/>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55" name="Google Shape;255;p6"/>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56" name="Google Shape;256;p6"/>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57" name="Google Shape;257;p6"/>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58" name="Google Shape;258;p6"/>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59" name="Google Shape;259;p6"/>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260" name="Google Shape;260;p6"/>
          <p:cNvGrpSpPr/>
          <p:nvPr/>
        </p:nvGrpSpPr>
        <p:grpSpPr>
          <a:xfrm>
            <a:off x="1903391" y="1027892"/>
            <a:ext cx="1854962" cy="1781248"/>
            <a:chOff x="0" y="0"/>
            <a:chExt cx="2473282" cy="2374997"/>
          </a:xfrm>
        </p:grpSpPr>
        <p:sp>
          <p:nvSpPr>
            <p:cNvPr id="261" name="Google Shape;261;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3" name="Google Shape;263;p6"/>
          <p:cNvGrpSpPr/>
          <p:nvPr/>
        </p:nvGrpSpPr>
        <p:grpSpPr>
          <a:xfrm>
            <a:off x="3758754" y="2639980"/>
            <a:ext cx="1854962" cy="1781248"/>
            <a:chOff x="0" y="0"/>
            <a:chExt cx="2473282" cy="2374997"/>
          </a:xfrm>
        </p:grpSpPr>
        <p:sp>
          <p:nvSpPr>
            <p:cNvPr id="264" name="Google Shape;264;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6" name="Google Shape;266;p6"/>
          <p:cNvGrpSpPr/>
          <p:nvPr/>
        </p:nvGrpSpPr>
        <p:grpSpPr>
          <a:xfrm>
            <a:off x="5614117" y="4252068"/>
            <a:ext cx="1854962" cy="1781248"/>
            <a:chOff x="0" y="0"/>
            <a:chExt cx="2473282" cy="2374997"/>
          </a:xfrm>
        </p:grpSpPr>
        <p:sp>
          <p:nvSpPr>
            <p:cNvPr id="267" name="Google Shape;267;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9" name="Google Shape;269;p6"/>
          <p:cNvGrpSpPr/>
          <p:nvPr/>
        </p:nvGrpSpPr>
        <p:grpSpPr>
          <a:xfrm>
            <a:off x="7469480" y="5864156"/>
            <a:ext cx="1854962" cy="1781248"/>
            <a:chOff x="0" y="0"/>
            <a:chExt cx="2473282" cy="2374997"/>
          </a:xfrm>
        </p:grpSpPr>
        <p:sp>
          <p:nvSpPr>
            <p:cNvPr id="270" name="Google Shape;270;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2" name="Google Shape;272;p6"/>
          <p:cNvGrpSpPr/>
          <p:nvPr/>
        </p:nvGrpSpPr>
        <p:grpSpPr>
          <a:xfrm>
            <a:off x="9324843" y="7476244"/>
            <a:ext cx="1854962" cy="1781248"/>
            <a:chOff x="0" y="0"/>
            <a:chExt cx="2473282" cy="2374997"/>
          </a:xfrm>
        </p:grpSpPr>
        <p:sp>
          <p:nvSpPr>
            <p:cNvPr id="273" name="Google Shape;273;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275" name="Google Shape;275;p6"/>
          <p:cNvSpPr txBox="1"/>
          <p:nvPr/>
        </p:nvSpPr>
        <p:spPr>
          <a:xfrm>
            <a:off x="10667818" y="1028700"/>
            <a:ext cx="6642545"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US" sz="8000">
                <a:solidFill>
                  <a:srgbClr val="FFFFFF"/>
                </a:solidFill>
                <a:latin typeface="Arial"/>
                <a:ea typeface="Arial"/>
                <a:cs typeface="Arial"/>
                <a:sym typeface="Arial"/>
              </a:rPr>
              <a:t>Process</a:t>
            </a:r>
            <a:endParaRPr/>
          </a:p>
        </p:txBody>
      </p:sp>
      <p:sp>
        <p:nvSpPr>
          <p:cNvPr id="276" name="Google Shape;276;p6"/>
          <p:cNvSpPr txBox="1"/>
          <p:nvPr/>
        </p:nvSpPr>
        <p:spPr>
          <a:xfrm>
            <a:off x="2630944" y="1372359"/>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1</a:t>
            </a:r>
            <a:endParaRPr/>
          </a:p>
        </p:txBody>
      </p:sp>
      <p:sp>
        <p:nvSpPr>
          <p:cNvPr id="277" name="Google Shape;277;p6"/>
          <p:cNvSpPr txBox="1"/>
          <p:nvPr/>
        </p:nvSpPr>
        <p:spPr>
          <a:xfrm>
            <a:off x="4534646" y="2984043"/>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2</a:t>
            </a:r>
            <a:endParaRPr/>
          </a:p>
        </p:txBody>
      </p:sp>
      <p:sp>
        <p:nvSpPr>
          <p:cNvPr id="278" name="Google Shape;278;p6"/>
          <p:cNvSpPr txBox="1"/>
          <p:nvPr/>
        </p:nvSpPr>
        <p:spPr>
          <a:xfrm>
            <a:off x="10108223" y="7828620"/>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5</a:t>
            </a:r>
            <a:endParaRPr/>
          </a:p>
        </p:txBody>
      </p:sp>
      <p:sp>
        <p:nvSpPr>
          <p:cNvPr id="279" name="Google Shape;279;p6"/>
          <p:cNvSpPr txBox="1"/>
          <p:nvPr/>
        </p:nvSpPr>
        <p:spPr>
          <a:xfrm>
            <a:off x="8193880" y="6204766"/>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4</a:t>
            </a:r>
            <a:endParaRPr/>
          </a:p>
        </p:txBody>
      </p:sp>
      <p:sp>
        <p:nvSpPr>
          <p:cNvPr id="280" name="Google Shape;280;p6"/>
          <p:cNvSpPr txBox="1"/>
          <p:nvPr/>
        </p:nvSpPr>
        <p:spPr>
          <a:xfrm>
            <a:off x="6396750" y="4605252"/>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192">
                <a:solidFill>
                  <a:srgbClr val="FFFFFF"/>
                </a:solidFill>
                <a:latin typeface="Arial"/>
                <a:ea typeface="Arial"/>
                <a:cs typeface="Arial"/>
                <a:sym typeface="Arial"/>
              </a:rPr>
              <a:t>3</a:t>
            </a:r>
            <a:endParaRPr/>
          </a:p>
        </p:txBody>
      </p:sp>
      <p:sp>
        <p:nvSpPr>
          <p:cNvPr id="281" name="Google Shape;281;p6"/>
          <p:cNvSpPr txBox="1"/>
          <p:nvPr/>
        </p:nvSpPr>
        <p:spPr>
          <a:xfrm>
            <a:off x="3860419" y="1536494"/>
            <a:ext cx="8757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latin typeface="Calibri"/>
                <a:ea typeface="Calibri"/>
                <a:cs typeface="Calibri"/>
                <a:sym typeface="Calibri"/>
              </a:rPr>
              <a:t>Data Understanding: Studying the product</a:t>
            </a:r>
            <a:endParaRPr sz="3500">
              <a:latin typeface="Calibri"/>
              <a:ea typeface="Calibri"/>
              <a:cs typeface="Calibri"/>
              <a:sym typeface="Calibri"/>
            </a:endParaRPr>
          </a:p>
        </p:txBody>
      </p:sp>
      <p:sp>
        <p:nvSpPr>
          <p:cNvPr id="282" name="Google Shape;282;p6"/>
          <p:cNvSpPr txBox="1"/>
          <p:nvPr/>
        </p:nvSpPr>
        <p:spPr>
          <a:xfrm>
            <a:off x="5711371" y="2833483"/>
            <a:ext cx="109113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500">
                <a:solidFill>
                  <a:schemeClr val="dk1"/>
                </a:solidFill>
                <a:latin typeface="Calibri"/>
                <a:ea typeface="Calibri"/>
                <a:cs typeface="Calibri"/>
                <a:sym typeface="Calibri"/>
              </a:rPr>
              <a:t>Data Modeling: Selecting what data from the provided sets will be included in the final dataset.</a:t>
            </a:r>
            <a:endParaRPr sz="3500">
              <a:solidFill>
                <a:schemeClr val="dk1"/>
              </a:solidFill>
              <a:latin typeface="Calibri"/>
              <a:ea typeface="Calibri"/>
              <a:cs typeface="Calibri"/>
              <a:sym typeface="Calibri"/>
            </a:endParaRPr>
          </a:p>
          <a:p>
            <a:pPr indent="0" lvl="0" marL="0" rtl="0" algn="l">
              <a:spcBef>
                <a:spcPts val="0"/>
              </a:spcBef>
              <a:spcAft>
                <a:spcPts val="0"/>
              </a:spcAft>
              <a:buNone/>
            </a:pPr>
            <a:r>
              <a:t/>
            </a:r>
            <a:endParaRPr sz="3500">
              <a:latin typeface="Calibri"/>
              <a:ea typeface="Calibri"/>
              <a:cs typeface="Calibri"/>
              <a:sym typeface="Calibri"/>
            </a:endParaRPr>
          </a:p>
        </p:txBody>
      </p:sp>
      <p:sp>
        <p:nvSpPr>
          <p:cNvPr id="283" name="Google Shape;283;p6"/>
          <p:cNvSpPr txBox="1"/>
          <p:nvPr/>
        </p:nvSpPr>
        <p:spPr>
          <a:xfrm>
            <a:off x="7626225" y="4637825"/>
            <a:ext cx="10354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500">
                <a:solidFill>
                  <a:schemeClr val="dk1"/>
                </a:solidFill>
                <a:latin typeface="Calibri"/>
                <a:ea typeface="Calibri"/>
                <a:cs typeface="Calibri"/>
                <a:sym typeface="Calibri"/>
              </a:rPr>
              <a:t>Data Cleaning: Data processing to prepare for analysis.</a:t>
            </a:r>
            <a:endParaRPr sz="3500">
              <a:latin typeface="Calibri"/>
              <a:ea typeface="Calibri"/>
              <a:cs typeface="Calibri"/>
              <a:sym typeface="Calibri"/>
            </a:endParaRPr>
          </a:p>
        </p:txBody>
      </p:sp>
      <p:sp>
        <p:nvSpPr>
          <p:cNvPr id="284" name="Google Shape;284;p6"/>
          <p:cNvSpPr txBox="1"/>
          <p:nvPr/>
        </p:nvSpPr>
        <p:spPr>
          <a:xfrm>
            <a:off x="9423375" y="6233225"/>
            <a:ext cx="8360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latin typeface="Calibri"/>
                <a:ea typeface="Calibri"/>
                <a:cs typeface="Calibri"/>
                <a:sym typeface="Calibri"/>
              </a:rPr>
              <a:t>Data Analysis</a:t>
            </a:r>
            <a:endParaRPr sz="3500">
              <a:latin typeface="Calibri"/>
              <a:ea typeface="Calibri"/>
              <a:cs typeface="Calibri"/>
              <a:sym typeface="Calibri"/>
            </a:endParaRPr>
          </a:p>
        </p:txBody>
      </p:sp>
      <p:sp>
        <p:nvSpPr>
          <p:cNvPr id="285" name="Google Shape;285;p6"/>
          <p:cNvSpPr txBox="1"/>
          <p:nvPr/>
        </p:nvSpPr>
        <p:spPr>
          <a:xfrm>
            <a:off x="11337699" y="8005225"/>
            <a:ext cx="6642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latin typeface="Calibri"/>
                <a:ea typeface="Calibri"/>
                <a:cs typeface="Calibri"/>
                <a:sym typeface="Calibri"/>
              </a:rPr>
              <a:t>Uncovering Insights</a:t>
            </a:r>
            <a:endParaRPr sz="35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295" name="Google Shape;295;p7"/>
          <p:cNvSpPr txBox="1"/>
          <p:nvPr/>
        </p:nvSpPr>
        <p:spPr>
          <a:xfrm>
            <a:off x="1028700" y="860915"/>
            <a:ext cx="463612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8000">
                <a:solidFill>
                  <a:srgbClr val="000000"/>
                </a:solidFill>
                <a:latin typeface="Arial"/>
                <a:ea typeface="Arial"/>
                <a:cs typeface="Arial"/>
                <a:sym typeface="Arial"/>
              </a:rPr>
              <a:t>Insights</a:t>
            </a:r>
            <a:endParaRPr/>
          </a:p>
        </p:txBody>
      </p:sp>
      <p:grpSp>
        <p:nvGrpSpPr>
          <p:cNvPr id="296" name="Google Shape;296;p7"/>
          <p:cNvGrpSpPr/>
          <p:nvPr/>
        </p:nvGrpSpPr>
        <p:grpSpPr>
          <a:xfrm>
            <a:off x="517112" y="7810500"/>
            <a:ext cx="17253775" cy="2017079"/>
            <a:chOff x="0" y="0"/>
            <a:chExt cx="23005033" cy="2689439"/>
          </a:xfrm>
        </p:grpSpPr>
        <p:pic>
          <p:nvPicPr>
            <p:cNvPr id="297" name="Google Shape;297;p7"/>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298" name="Google Shape;298;p7"/>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299" name="Google Shape;299;p7"/>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00" name="Google Shape;300;p7"/>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01" name="Google Shape;301;p7"/>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02" name="Google Shape;302;p7"/>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03" name="Google Shape;303;p7"/>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304" name="Google Shape;304;p7"/>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305" name="Google Shape;305;p7"/>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sp>
        <p:nvSpPr>
          <p:cNvPr id="306" name="Google Shape;306;p7"/>
          <p:cNvSpPr txBox="1"/>
          <p:nvPr/>
        </p:nvSpPr>
        <p:spPr>
          <a:xfrm>
            <a:off x="1796907" y="5081036"/>
            <a:ext cx="3632700" cy="8865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solidFill>
                  <a:schemeClr val="dk1"/>
                </a:solidFill>
                <a:latin typeface="Arial"/>
                <a:ea typeface="Arial"/>
                <a:cs typeface="Arial"/>
                <a:sym typeface="Arial"/>
              </a:rPr>
              <a:t>UNIQUE</a:t>
            </a:r>
            <a:endParaRPr>
              <a:solidFill>
                <a:schemeClr val="dk1"/>
              </a:solidFill>
            </a:endParaRPr>
          </a:p>
          <a:p>
            <a:pPr indent="0" lvl="0" marL="0" marR="0" rtl="0" algn="ctr">
              <a:lnSpc>
                <a:spcPct val="139958"/>
              </a:lnSpc>
              <a:spcBef>
                <a:spcPts val="0"/>
              </a:spcBef>
              <a:spcAft>
                <a:spcPts val="0"/>
              </a:spcAft>
              <a:buNone/>
            </a:pPr>
            <a:r>
              <a:rPr lang="en-US" sz="2400">
                <a:solidFill>
                  <a:schemeClr val="dk1"/>
                </a:solidFill>
                <a:latin typeface="Arial"/>
                <a:ea typeface="Arial"/>
                <a:cs typeface="Arial"/>
                <a:sym typeface="Arial"/>
              </a:rPr>
              <a:t>CATEGORIES</a:t>
            </a:r>
            <a:endParaRPr>
              <a:solidFill>
                <a:schemeClr val="dk1"/>
              </a:solidFill>
            </a:endParaRPr>
          </a:p>
        </p:txBody>
      </p:sp>
      <p:sp>
        <p:nvSpPr>
          <p:cNvPr id="307" name="Google Shape;307;p7"/>
          <p:cNvSpPr txBox="1"/>
          <p:nvPr/>
        </p:nvSpPr>
        <p:spPr>
          <a:xfrm>
            <a:off x="1796907" y="3229537"/>
            <a:ext cx="36327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7200">
                <a:solidFill>
                  <a:schemeClr val="dk1"/>
                </a:solidFill>
                <a:latin typeface="Arial"/>
                <a:ea typeface="Arial"/>
                <a:cs typeface="Arial"/>
                <a:sym typeface="Arial"/>
              </a:rPr>
              <a:t>16</a:t>
            </a:r>
            <a:endParaRPr>
              <a:solidFill>
                <a:schemeClr val="dk1"/>
              </a:solidFill>
            </a:endParaRPr>
          </a:p>
        </p:txBody>
      </p:sp>
      <p:sp>
        <p:nvSpPr>
          <p:cNvPr id="308" name="Google Shape;308;p7"/>
          <p:cNvSpPr txBox="1"/>
          <p:nvPr/>
        </p:nvSpPr>
        <p:spPr>
          <a:xfrm>
            <a:off x="6825447" y="5081036"/>
            <a:ext cx="3884100" cy="8865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solidFill>
                  <a:schemeClr val="dk1"/>
                </a:solidFill>
              </a:rPr>
              <a:t>POSTS FROM THE FOOD CATEGORY</a:t>
            </a:r>
            <a:endParaRPr>
              <a:solidFill>
                <a:schemeClr val="dk1"/>
              </a:solidFill>
            </a:endParaRPr>
          </a:p>
        </p:txBody>
      </p:sp>
      <p:sp>
        <p:nvSpPr>
          <p:cNvPr id="309" name="Google Shape;309;p7"/>
          <p:cNvSpPr txBox="1"/>
          <p:nvPr/>
        </p:nvSpPr>
        <p:spPr>
          <a:xfrm>
            <a:off x="6260052" y="3229537"/>
            <a:ext cx="46692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7200">
                <a:solidFill>
                  <a:schemeClr val="dk1"/>
                </a:solidFill>
              </a:rPr>
              <a:t>1913</a:t>
            </a:r>
            <a:endParaRPr>
              <a:solidFill>
                <a:schemeClr val="dk1"/>
              </a:solidFill>
            </a:endParaRPr>
          </a:p>
        </p:txBody>
      </p:sp>
      <p:sp>
        <p:nvSpPr>
          <p:cNvPr id="310" name="Google Shape;310;p7"/>
          <p:cNvSpPr txBox="1"/>
          <p:nvPr/>
        </p:nvSpPr>
        <p:spPr>
          <a:xfrm>
            <a:off x="12329419" y="4949151"/>
            <a:ext cx="3884100" cy="14034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solidFill>
                  <a:schemeClr val="dk1"/>
                </a:solidFill>
              </a:rPr>
              <a:t>MOST COMMON MONTH FOR USERS TO POST WITHIN</a:t>
            </a:r>
            <a:endParaRPr>
              <a:solidFill>
                <a:schemeClr val="dk1"/>
              </a:solidFill>
            </a:endParaRPr>
          </a:p>
        </p:txBody>
      </p:sp>
      <p:sp>
        <p:nvSpPr>
          <p:cNvPr id="311" name="Google Shape;311;p7"/>
          <p:cNvSpPr txBox="1"/>
          <p:nvPr/>
        </p:nvSpPr>
        <p:spPr>
          <a:xfrm>
            <a:off x="11821799" y="3238500"/>
            <a:ext cx="52758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7200">
                <a:solidFill>
                  <a:schemeClr val="dk1"/>
                </a:solidFill>
              </a:rPr>
              <a:t>DECEMBER</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pSp>
        <p:nvGrpSpPr>
          <p:cNvPr id="320" name="Google Shape;320;p8"/>
          <p:cNvGrpSpPr/>
          <p:nvPr/>
        </p:nvGrpSpPr>
        <p:grpSpPr>
          <a:xfrm>
            <a:off x="555213" y="9490985"/>
            <a:ext cx="17253775" cy="2017079"/>
            <a:chOff x="0" y="0"/>
            <a:chExt cx="23005033" cy="2689439"/>
          </a:xfrm>
        </p:grpSpPr>
        <p:pic>
          <p:nvPicPr>
            <p:cNvPr id="321" name="Google Shape;321;p8"/>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22" name="Google Shape;322;p8"/>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23" name="Google Shape;323;p8"/>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24" name="Google Shape;324;p8"/>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25" name="Google Shape;325;p8"/>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26" name="Google Shape;326;p8"/>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27" name="Google Shape;327;p8"/>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28" name="Google Shape;328;p8"/>
          <p:cNvGrpSpPr/>
          <p:nvPr/>
        </p:nvGrpSpPr>
        <p:grpSpPr>
          <a:xfrm rot="1153642">
            <a:off x="979455" y="8814373"/>
            <a:ext cx="3545508" cy="3370302"/>
            <a:chOff x="0" y="0"/>
            <a:chExt cx="4727344" cy="4493736"/>
          </a:xfrm>
        </p:grpSpPr>
        <p:sp>
          <p:nvSpPr>
            <p:cNvPr id="329" name="Google Shape;329;p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8"/>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31" name="Google Shape;331;p8"/>
          <p:cNvGrpSpPr/>
          <p:nvPr/>
        </p:nvGrpSpPr>
        <p:grpSpPr>
          <a:xfrm>
            <a:off x="655751" y="-710238"/>
            <a:ext cx="17253775" cy="2017079"/>
            <a:chOff x="0" y="0"/>
            <a:chExt cx="23005033" cy="2689439"/>
          </a:xfrm>
        </p:grpSpPr>
        <p:pic>
          <p:nvPicPr>
            <p:cNvPr id="332" name="Google Shape;332;p8"/>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33" name="Google Shape;333;p8"/>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34" name="Google Shape;334;p8"/>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35" name="Google Shape;335;p8"/>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36" name="Google Shape;336;p8"/>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37" name="Google Shape;337;p8"/>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38" name="Google Shape;338;p8"/>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39" name="Google Shape;339;p8"/>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8"/>
          <p:cNvGrpSpPr/>
          <p:nvPr/>
        </p:nvGrpSpPr>
        <p:grpSpPr>
          <a:xfrm>
            <a:off x="16515246" y="-1685151"/>
            <a:ext cx="3545508" cy="3370302"/>
            <a:chOff x="0" y="0"/>
            <a:chExt cx="4727344" cy="4493736"/>
          </a:xfrm>
        </p:grpSpPr>
        <p:sp>
          <p:nvSpPr>
            <p:cNvPr id="341" name="Google Shape;341;p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8"/>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43" name="Google Shape;343;p8"/>
          <p:cNvPicPr preferRelativeResize="0"/>
          <p:nvPr/>
        </p:nvPicPr>
        <p:blipFill>
          <a:blip r:embed="rId5">
            <a:alphaModFix/>
          </a:blip>
          <a:stretch>
            <a:fillRect/>
          </a:stretch>
        </p:blipFill>
        <p:spPr>
          <a:xfrm>
            <a:off x="4014575" y="1685150"/>
            <a:ext cx="12349898" cy="768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pSp>
        <p:nvGrpSpPr>
          <p:cNvPr id="352" name="Google Shape;352;p9"/>
          <p:cNvGrpSpPr/>
          <p:nvPr/>
        </p:nvGrpSpPr>
        <p:grpSpPr>
          <a:xfrm>
            <a:off x="555213" y="9490985"/>
            <a:ext cx="17253775" cy="2017079"/>
            <a:chOff x="0" y="0"/>
            <a:chExt cx="23005033" cy="2689439"/>
          </a:xfrm>
        </p:grpSpPr>
        <p:pic>
          <p:nvPicPr>
            <p:cNvPr id="353" name="Google Shape;353;p9"/>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54" name="Google Shape;354;p9"/>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55" name="Google Shape;355;p9"/>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56" name="Google Shape;356;p9"/>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57" name="Google Shape;357;p9"/>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58" name="Google Shape;358;p9"/>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59" name="Google Shape;359;p9"/>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60" name="Google Shape;360;p9"/>
          <p:cNvGrpSpPr/>
          <p:nvPr/>
        </p:nvGrpSpPr>
        <p:grpSpPr>
          <a:xfrm rot="1153642">
            <a:off x="979455" y="8814373"/>
            <a:ext cx="3545508" cy="3370302"/>
            <a:chOff x="0" y="0"/>
            <a:chExt cx="4727344" cy="4493736"/>
          </a:xfrm>
        </p:grpSpPr>
        <p:sp>
          <p:nvSpPr>
            <p:cNvPr id="361" name="Google Shape;361;p9"/>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9"/>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63" name="Google Shape;363;p9"/>
          <p:cNvGrpSpPr/>
          <p:nvPr/>
        </p:nvGrpSpPr>
        <p:grpSpPr>
          <a:xfrm>
            <a:off x="655752" y="-1235382"/>
            <a:ext cx="17253775" cy="2017079"/>
            <a:chOff x="0" y="0"/>
            <a:chExt cx="23005033" cy="2689439"/>
          </a:xfrm>
        </p:grpSpPr>
        <p:pic>
          <p:nvPicPr>
            <p:cNvPr id="364" name="Google Shape;364;p9"/>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65" name="Google Shape;365;p9"/>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66" name="Google Shape;366;p9"/>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67" name="Google Shape;367;p9"/>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68" name="Google Shape;368;p9"/>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69" name="Google Shape;369;p9"/>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70" name="Google Shape;370;p9"/>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71" name="Google Shape;371;p9"/>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9"/>
          <p:cNvGrpSpPr/>
          <p:nvPr/>
        </p:nvGrpSpPr>
        <p:grpSpPr>
          <a:xfrm>
            <a:off x="16515246" y="-1685151"/>
            <a:ext cx="3545508" cy="3370302"/>
            <a:chOff x="0" y="0"/>
            <a:chExt cx="4727344" cy="4493736"/>
          </a:xfrm>
        </p:grpSpPr>
        <p:sp>
          <p:nvSpPr>
            <p:cNvPr id="373" name="Google Shape;373;p9"/>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4" name="Google Shape;374;p9"/>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75" name="Google Shape;375;p9"/>
          <p:cNvPicPr preferRelativeResize="0"/>
          <p:nvPr/>
        </p:nvPicPr>
        <p:blipFill>
          <a:blip r:embed="rId5">
            <a:alphaModFix/>
          </a:blip>
          <a:stretch>
            <a:fillRect/>
          </a:stretch>
        </p:blipFill>
        <p:spPr>
          <a:xfrm>
            <a:off x="4382663" y="1289989"/>
            <a:ext cx="9799941" cy="76926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Kevin Dang</dc:creator>
</cp:coreProperties>
</file>