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7" r:id="rId2"/>
    <p:sldId id="266" r:id="rId3"/>
    <p:sldId id="267" r:id="rId4"/>
    <p:sldId id="258" r:id="rId5"/>
    <p:sldId id="270" r:id="rId6"/>
    <p:sldId id="269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84"/>
  </p:normalViewPr>
  <p:slideViewPr>
    <p:cSldViewPr snapToGrid="0">
      <p:cViewPr varScale="1">
        <p:scale>
          <a:sx n="54" d="100"/>
          <a:sy n="54" d="100"/>
        </p:scale>
        <p:origin x="821" y="82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9:5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0 227 24575,'0'3038'0,"0"-3036"0,0 10 0,0 0 0,1 0 0,4 17 0,-5-25 0,1-1 0,0 1 0,1-1 0,-1 0 0,1 1 0,-1-1 0,1 0 0,0 0 0,0 0 0,1 0 0,-1-1 0,0 1 0,1 0 0,0-1 0,-1 0 0,5 3 0,7 1 0,0 0 0,0-1 0,0-1 0,1 0 0,-1-1 0,1 0 0,0-1 0,21-1 0,40 8 0,54 14 0,1-6 0,205 0 0,-130-19 0,230 2 0,-389 3 0,-1 2 0,79 17 0,86 42 0,-158-48 0,1-1 0,0-3 0,82 7 0,164-11 0,1918-14 0,-1432 7 0,-777-1 0,48-4 0,-53 3 0,0 0 0,0 0 0,0 0 0,0-1 0,-1 1 0,1-1 0,-1 0 0,1 0 0,-1-1 0,0 1 0,0-1 0,5-4 0,18-20 0,33-48 0,-51 64 0,-1-1 0,-1 1 0,0-1 0,0-1 0,-1 1 0,-1-1 0,6-26 0,-5 1 0,-2-1 0,-1 1 0,-6-73 0,-29-117 0,3 29 0,-22-130 0,20 144 0,13 42 0,-12-66 0,11 94 0,-8-213 0,28-122 0,3 184 0,-3-398-1365,0 621-5461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30.58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8618 3099,'0'-20,"0"-13,0-15,0-13,7-16,2-8,0-4,-2 0,-2 2,-1-4,-3-1,0 8,-1 0,0 5,-1 11,1 10,0 1,-1 4,1 3,0-2,0 0,0 3,0 3,0-5,0 0,0 2,-14 9,-4-2,-6-1,-6 1,3 0,-1-6,-10 5,-4 3,-3 2,-13 7,-4-5,-4-2,-6-16,-3 2,-16 2,-26 11,-40 11,-15-3,3-2,9 3,12 8,11-6,21-6,25-3,20-9,9 4,9 8,12 4,7 0,-4 4,5 1,0-9,0 1,-2 7,-8 7,-10 7,-10 5,-1-2,4-7,-1 0,2 2,5 4,5 3,-3 3,1 3,2 0,-4 2,7-14,5-5,2 1,2 4,-8 3,-1 4,-1 3,1 1,-5 2,0 1,1 0,-4-1,1 1,1-1,-9 1,-2-1,-10 0,0 0,7 0,0 0,5 0,6 0,-2 0,4 0,2 0,5 0,-5 0,0 0,3 0,-5 0,0 0,2 7,-10 1,-2 1,4 5,-9 0,0-2,-1 3,4 0,6-3,-20 9,-11 2,-3 17,7 2,5 0,10 1,17 5,-4 1,9 14,6 2,4 3,8-2,-4-6,-3-14,5-7,8 9,2 18,-9-3,-6 21,4 4,1-7,6-10,8-4,-7-6,1-7,5 7,6 1,5 9,-3 0,2 1,1 2,3 9,2-4,-4-1,-9-7,0-9,2-2,4-4,3-4,4-6,2 4,2 0,0-1,1-3,-1 4,1 0,-1 0,1 3,-1 0,0-2,0-3,0 3,0 1,0-3,0 5,0-1,0-2,0 10,0 15,0 2,0-7,0 6,0-3,0-2,0-6,0 7,0-4,0-5,0-8,0 0,0-2,0-4,0 3,0 0,0-3,0-3,0 4,0 6,0 8,0-1,0-4,0 0,0 5,0 10,0 14,0-2,0-3,0-1,0-2,0-8,0-9,0-9,0-1,0 5,0 5,0-1,0-5,0 2,0-4,0-3,0-5,0 3,0 0,-14-2,-4 4,1 0,3-2,-3-4,2 4,-4 1,-4-3,-13-9,-7-11,-2-11,-8-9,-1-5,2-4,3-1,-11-2,-15 1,-15 1,1-1,-5 2,-6-1,7 1,12 0,7 0,9 0,9 0,7-6,-2-3,2 0,2-11,-5-3,7-5,4 4,3-2,0-3,7-9,9-7,-5-1,-5-6,3-2,6-11,-6-15,2-14,5 1,6-2,6 7,5 12,3-1,2 6,1-6,7-10,2 4,0 8,4-16,14-13,2 5,-4 11,-6 9,-1 16,11 13,0 9,-6-4,1 7,3-4,-4-8,8-2,-2 0,1 10,-5-2,-7 0,-6 1,0 7,6 4,0-7,9 3,14 2,13 6,5 1,-3 5,4-7,-2 2,-5 5,-4 6,9 6,2 5,10 3,0 2,2 1,-6 0,-6 0,-7 0,0 0,-2-1,-3 1,-10-1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32.57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1271 1,'-7'0,"-9"0,-15 0,-9 0,-5 0,-1 0,-6 0,-2 0,3 0,-5 0,-5 13,-7 5,3-1,4-3,7-5,-2-3,3-2,3 4,-3 0,0 0,3 5,9 14,13 9,3 5,7 9,6 3,5-1,4-2,-11 3,-4 0,2-3,4 11,3 15,4 2,2-7,3-1,0-6,0 7,1-3,0-5,-1-8,1 2,-1-3,0-4,0 3,0 0,0-3,0-3,0 4,0-1,0 0,0 3,0 0,0-2,0-4,0 5,0-1,0-1,0 3,0 0,0-2,0-3,0 3,0 1,0-3,0-2,0 4,0-14,-7-25,-3-50,2-65,0-62,3-45,2-19,8-4,4 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34.79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794 93,'-20'20,"-27"13,-13 15,-2 6,-4 14,2-5,-9 8,9-2,15-6,16-7,6-13,-5 0,3-1,6 0,1 12,-4-2,4-4,5 4,6-1,4-2,-10-9,-2-5,15-29,10-1,2 5,1 7,-2 8,-1 20,-3 9,-1 8,-1 1,-1-3,0 7,0 1,-1-6,1 0,0-3,0-5,0 2,0-3,0-2,13-4,11 4,2-1,-3-1,-7 4,-5 0,2-2,12-10,3-5,2 4,4-4,2-1,15-1,6-5,7 6,6-4,4-6,-3-9,-8 1,7-3,-2-3,0-5,-4-2,-7-3,-5 0,1-2,5 1,7-1,-1 0,-6 1,2-1,-3 1,-4 0,-4 0,2 0,0 0,-2 0,-3 0,11 0,3 0,4 0,12-13,0-12,-7-7,-8 1,-14-8,-15-10,-13-11,-10-22,-7-17,-3-13,-1-6,-1-11,0-4,1 8,1 11,0 5,0 7,1 15,-7 15,-2 13,0 3,-11 4,-3 5,-4-4,3 1,5 1,0 10,-12 11,1 3,4-7,1 2,-3-1,-3-2,-9-9,1-3,-12-15,2-18,3-2,9 6,4 9,8 2,8 4,7 7,-2 11,-12 12,-9 12,-5 9,-3 5,-9 3,-2 2,1 1,-24-1,-20 0,6-1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35.30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0,'21'0,"26"0,33 0,22 0,28 0,-1 0,-9 0,-19 0,-19 0,-17 0,-6 0,-6 0,8 0,0 0,-3 0,-12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37.902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3493,'0'-7,"0"-21,0-41,0-29,0-24,0-26,0-7,0 2,0-20,0-1,0 9,0 26,0 16,0 15,0 7,0 6,0 12,0 1,0 7,0 10,0-11,0-7,7 5,2 9,-1 2,-1 6,-2 7,-2 5,-1-2,5 1,2 2,-1-4,5 6,1 5,11 2,1 2,4 6,-4-5,0 4,-4 1,8-1,5-3,4 6,2 7,7-7,3 3,12-1,3 3,-4 7,2 5,-4 6,-5 3,-5 2,-11-5,1-2,1 1,0 1,6 2,2 1,0 2,-2 0,5 1,-1 1,-1-1,4 0,0 1,-3-1,10 0,2 0,10 0,-1 0,-5 0,-1 0,2 0,2 0,4 0,9 0,4 0,-6 0,-10 0,-11 0,-1 0,-5 0,-4 0,-4 0,3 0,1 0,-2 0,4 0,1 0,11 0,2 0,-4 0,-6 0,1 0,5 0,5 0,4 0,4 0,-3 0,-9 0,7 0,-3 0,1 0,-4 0,-7 0,-6 0,3 0,-3 0,-2 0,4 0,-1 0,-2 0,-2 0,10 0,2 0,4 0,-1 0,-6 0,-5 0,2 0,-1 0,-4 0,5 0,-1 0,-3 0,-3 0,4 0,0 0,-8 7,-5 2,4-1,2-1,0-2,0-2,6-2,0 0,-1-1,5 0,-7 6,-4 3,-4-1,-7 12,-4 2,-5 5,6-2,-2 1,2-4,2 8,3 5,-5 4,7-5,-3-1,-1 13,-5 7,-8 7,0 0,11-10,-1-6,-4 2,-7 0,-7-1,-4-1,-5 5,-1 1,5-7,1 8,0 3,-1-2,-2 5,-1-1,-2 10,0 1,-1-5,-1-5,1 0,0-2,-1-4,1-4,0 3,0 8,0 6,0 0,0-5,0 2,0-3,7-6,2-3,-1 3,-1 5,-2 8,-2-1,-1-5,-2 1,0-9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42.21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407 0,'-6'0,"-16"0,-11 0,-7 0,-17 0,16 0,20 0,21 0,24 0,15 0,7 0,3 0,6 0,1 0,-2 0,2 0,0 0,-4 0,-4 0,4 0,-8 7,-4 2,-2 7,0 0,6 4,2-1,1 10,5 6,1-3,-2 1,-9 7,-6-2,5-8,2-10,-5 0,-4-4,-7 1,-8 5,6 13,-1 7,1 2,-2 2,1 5,-4 1,3 0,-4 2,-5 1,-4-4,-5-3,-2 4,-2 0,-2-3,0 4,0 1,0-4,14-9,5-5,-2 4,-2 3,-4 1,-4 6,-3 1,-2-1,-1-3,0 5,-1 0,0 12,1 1,-1-3,1-6,0 1,0-2,0-4,0 10,0 1,0 3,0-2,0-5,0-6,0 2,0-2,0-2,0 3,0-1,0-2,0-2,0 3,0 0,0-2,-7-9,-2 2,-6-6,-1-3,-4-6,-19-2,-23-4,-8-7,1-5,-1-4,5-3,6-2,0-1,4 0,3 0,5 0,-4 0,1 1,1 0,3 0,-4 0,-1 0,1 0,-3 0,0 0,2 0,3 7,-3 1,-1 1,3-2,-5-2,1 11,9 11,-15 0,3-18,11-24,13-23,12-12,9-4,7 0,4-3,1 0,2-10,-1 0,0 4,0 6,-1 0,-1 2,0 4,0-3,0 1,0 3,0 3,0-4,0 0,0 2,0-4,0 0,7 2,1 4,1-12,-2-1,-2-5,-2 3,-2 4,0-8,-1 1,0-2,-1 3,1 6,0 6,-1-1,1 1,0 2,0 4,0-4,0 0,14 1,3-4,0 0,-3 2,-4 3,-4-3,-3-1,-2 3,-1-4,0-7,-1-7,0 2,1 5,-1 6,8-9,2 1,-1-4,-1 4,-2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9:59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24575,'233'0'0,"-473"0"0,384 0-1365,-90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30:01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79 24575,'793'0'0,"-1445"0"0,630 0 0,0-1 0,1-1 0,-1-1 0,0-1 0,1-1 0,0-1 0,-29-11 0,49 17 0,0-1 0,-1 1 0,1-1 0,0 1 0,0-1 0,-1 1 0,1-1 0,0 0 0,0 0 0,0 1 0,0-1 0,0 0 0,0 0 0,0 0 0,0 0 0,0 0 0,0 0 0,1-1 0,-1 1 0,0 0 0,1 0 0,-1-2 0,1 2 0,1 0 0,-1 1 0,1-1 0,0 0 0,-1 0 0,1 1 0,0-1 0,-1 0 0,1 1 0,0-1 0,0 0 0,-1 1 0,1-1 0,0 1 0,0-1 0,0 1 0,0 0 0,0-1 0,0 1 0,0 0 0,2 0 0,8-3 0,1 1 0,0 1 0,19-1 0,33 7 0,1 3 0,-2 2 0,1 4 0,64 22 0,-84-18-1365,-5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30:0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43 24575,'228'18'0,"-100"-5"0,-13-5 0,-453-8 0,182-11 0,130 8 0,-1-2 0,1 0 0,-44-16 0,68 20 0,1 1 0,0 0 0,0-1 0,0 1 0,0-1 0,-1 1 0,1-1 0,0 1 0,0-1 0,0 0 0,0 0 0,0 1 0,0-1 0,1 0 0,-1 0 0,0 0 0,-1-1 0,3 1 0,-1 0 0,1 0 0,0 1 0,-1-1 0,1 0 0,0 1 0,0-1 0,-1 0 0,1 1 0,0-1 0,0 1 0,0-1 0,0 1 0,0 0 0,-1-1 0,1 1 0,0 0 0,0 0 0,0 0 0,0 0 0,0-1 0,2 2 0,51-9 0,1 3 0,99 5 0,-97 0 0,-8 3 0,86 16 0,6 1 0,-117-18 0,-52-2 0,-421-2 0,748 2 0,-491 0-349,110 0-4655,77 0 4469,-48 0-1768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32:31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762 175 24575,'43'0'0,"0"2"0,53 8 0,-80-7 0,0 1 0,-1 0 0,0 1 0,1 1 0,-2 0 0,1 1 0,-1 1 0,0 0 0,17 15 0,-6-2 0,-1 2 0,-1 0 0,-1 2 0,-2 1 0,22 32 0,-7 0 0,43 92 0,-69-131 0,-1 1 0,0-1 0,-2 1 0,0 1 0,-1-1 0,-1 1 0,-1 0 0,-1 0 0,-1 0 0,-1 0 0,0 0 0,-2 0 0,0 0 0,-2 0 0,0 0 0,-10 29 0,11-43 0,-1 0 0,1 1 0,-1-2 0,-1 1 0,1 0 0,-1-1 0,0 0 0,0 0 0,-1 0 0,0-1 0,0 0 0,0 0 0,-1 0 0,-11 6 0,-8 1 0,0 0 0,-49 14 0,38-14 0,10-4 0,-1-2 0,1 0 0,-1-2 0,-29 1 0,-115-4 0,96-2 0,-82 1 0,-196-5 0,348 5 0,0 0 0,-1-1 0,1 0 0,0 0 0,0-1 0,0 1 0,0-1 0,0-1 0,1 1 0,-1-1 0,1 0 0,-1 0 0,1 0 0,0-1 0,0 0 0,1 0 0,-1 0 0,1-1 0,0 0 0,0 1 0,0-1 0,1-1 0,0 1 0,0 0 0,0-1 0,0 0 0,1 1 0,-2-10 0,-19-56 0,4-1 0,4-1 0,2 0 0,4-1 0,2-1 0,4 1 0,4-1 0,2 1 0,4 0 0,20-93 0,-25 159 0,2-12 0,1-1 0,16-38 0,-19 54 0,0 0 0,1 0 0,0 0 0,0 0 0,0 1 0,1-1 0,0 1 0,-1 0 0,2 0 0,-1 0 0,0 1 0,1-1 0,-1 1 0,1 0 0,10-4 0,-2 2 0,0 1 0,1 1 0,-1 1 0,1 0 0,-1 0 0,19 1 0,86 8 0,-49-1 0,-29-2 0,51 12 0,0 0 0,-73-13 24,0 0 0,0 1 0,0 1 0,19 8 0,-28-9-173,0 0 1,0 1-1,-1 0 1,0 0-1,0 1 1,-1-1-1,1 2 1,-1-1-1,10 13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32:33.1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205 167 24575,'-1'-7'0,"2"1"0,-1 0 0,1 0 0,0 0 0,0 0 0,1 0 0,-1 0 0,1 0 0,1 0 0,-1 0 0,1 1 0,0 0 0,0-1 0,1 1 0,0 0 0,-1 0 0,2 1 0,-1-1 0,0 1 0,1 0 0,0 0 0,0 1 0,0-1 0,1 1 0,-1 0 0,1 0 0,-1 1 0,9-3 0,8-1 0,1 0 0,1 1 0,-1 2 0,1 0 0,-1 2 0,25 1 0,-40 0 0,1 0 0,0 0 0,0 1 0,-1 0 0,1 1 0,-1 0 0,1 0 0,-1 1 0,0 0 0,0 1 0,0 0 0,0 0 0,-1 0 0,1 1 0,-1 0 0,0 1 0,-1-1 0,0 1 0,11 13 0,26 23 0,-33-34 0,-1 1 0,0 0 0,0 1 0,-1 0 0,0 0 0,10 18 0,-3 5-4,-3 1-1,13 48 1,-8-23-529,3 9-507,-3 1 1,-2 0-1,-4 1 1,-2 1-1,-2 94 0,-7-140 1206,0 13 1659,-6 40 0,4-65-1459,-1-1 0,0 0 0,0 0 1,-1 0-1,0 0 0,-1-1 1,-9 15-1,5-12-363,0-1 0,-1 1 0,-1-2 0,0 0 0,-1 0 0,0-1 0,0 0 0,-1-1 0,-1-1 0,0 0 0,0 0 0,-1-2 0,-19 8 0,14-8-4,0-1 1,0-1 0,-1-1-1,0 0 1,0-2 0,0 0-1,0-2 1,0 0 0,-41-7-1,55 6 1,-89-18 0,85 16 0,-1-1 0,2 0 0,-1-1 0,0 0 0,1-1 0,-14-9 0,11 5 0,0 0 0,1-1 0,0-1 0,0 0 0,-10-15 0,16 19 0,1-2 0,0 1 0,0 0 0,0-1 0,2 0 0,-1 0 0,1 0 0,0 0 0,-1-12 0,-4-89 0,7 73 0,-7-46 0,-33-108 0,22 117 0,3-1 0,4 0 0,-2-80 0,13 129 0,0 9 0,1 0 0,0 0 0,5-28 0,-4 42 0,0 0 0,0 0 0,0 0 0,0 0 0,0 0 0,1 1 0,0-1 0,0 1 0,0-1 0,0 1 0,0 0 0,1-1 0,0 1 0,-1 1 0,1-1 0,0 0 0,0 1 0,1-1 0,-1 1 0,0 0 0,7-3 0,4 0 0,0 1 0,0 1 0,1 0 0,0 1 0,26-1 0,81 6 0,-71 0 0,5-1-1365,-5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3:01:48.9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3:01:49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13:02:26.00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 16,'14'0,"4"20,0 14,-4 21,-4 8,-4 14,-3 0,-2 7,0 3,-2 1,0-2,0-2,1-1,-8-2,-8-8,-2-9,2-2,4 1,4 4,4-2,1-7,3-5,0 2,1-3,0-3,-1 4,1 7,-1 12,0 2,0 8,1-3,-1-2,-1-7,1-8,0-2,0-4,0-5,0-4,0 3,0 0,0-2,0 12,0 1,0-2,0 2,0-2,0-5,0 2,0-1,0-4,0-4,0 4,0 0,0-2,0 4,14-7,11-11,21-12,4-16,-1-9,-2-5,5-1,0 1,-1 2,-4 1,4 2,-6-6,-4-1,-3 1,6-6,2-13,1-3,11 5,4-1,10-2,1 3,8-8,-3-4,-2 3,-6 1,4-7,-2-3,-8-2,-15 0,-2 8,-8-3,-12-9,-3 5,-6-11,1-3,-3-4,-4-7,-4-3,-3-4,-3-3,-2 6,0 8,-1 3,0-3,0-4,1 4,-1-8,1 2,0 7,0-7,0 2,0 6,0 1,0 4,0 5,-6-3,-3 3,0 3,-11 3,-3-4,2 0,-1 3,-4 1,2-4,-8 0,2 2,-2-11,-1-3,4-9,-6-1,3-1,7 6,1 14,4 9,0 0,-5 6,3 5,-16 6,-1 3,0 4,-8 6,-2 6,0 4,-5 4,0 1,3 0,3 2,-4-1,0 0,2-1,4 1,-5-1,-1 0,3 0,-4 0,6-7,12-2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describe what is compressive sensing. </a:t>
            </a:r>
          </a:p>
          <a:p>
            <a:r>
              <a:rPr lang="en-US" dirty="0"/>
              <a:t>Then talk about choice of BEM and Statistic approach</a:t>
            </a:r>
          </a:p>
          <a:p>
            <a:r>
              <a:rPr lang="en-US" dirty="0"/>
              <a:t>Conclusion is the BEM is good enough at 3kHz to 10kHz, but the statistic approach match better with the compressive sensing’s concept, also it has wider application scenario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681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1842-8603-7B8F-2A96-5D38E4699E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870950" y="10116820"/>
            <a:ext cx="56673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LID4096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5.xml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customXml" Target="../ink/ink9.xml"/><Relationship Id="rId12" Type="http://schemas.openxmlformats.org/officeDocument/2006/relationships/image" Target="../media/image18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customXml" Target="../ink/ink11.xml"/><Relationship Id="rId5" Type="http://schemas.openxmlformats.org/officeDocument/2006/relationships/image" Target="../media/image15.png"/><Relationship Id="rId15" Type="http://schemas.openxmlformats.org/officeDocument/2006/relationships/customXml" Target="../ink/ink13.xml"/><Relationship Id="rId23" Type="http://schemas.openxmlformats.org/officeDocument/2006/relationships/image" Target="../media/image25.png"/><Relationship Id="rId10" Type="http://schemas.openxmlformats.org/officeDocument/2006/relationships/image" Target="../media/image17.png"/><Relationship Id="rId19" Type="http://schemas.openxmlformats.org/officeDocument/2006/relationships/customXml" Target="../ink/ink15.xml"/><Relationship Id="rId4" Type="http://schemas.openxmlformats.org/officeDocument/2006/relationships/customXml" Target="../ink/ink7.xml"/><Relationship Id="rId9" Type="http://schemas.openxmlformats.org/officeDocument/2006/relationships/customXml" Target="../ink/ink10.xml"/><Relationship Id="rId14" Type="http://schemas.openxmlformats.org/officeDocument/2006/relationships/image" Target="../media/image19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37188-FCE6-3311-5EAE-BBB2455C04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Slides in a flash</a:t>
            </a:r>
          </a:p>
        </p:txBody>
      </p:sp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0" b="3960"/>
          <a:stretch/>
        </p:blipFill>
        <p:spPr/>
      </p:pic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Dynamic Range Limitation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Initial threshold set to a small value D0.</a:t>
            </a:r>
          </a:p>
          <a:p>
            <a:r>
              <a:t>Threshold increased during iteration by DD.</a:t>
            </a:r>
          </a:p>
          <a:p>
            <a:r>
              <a:t>Suppresses ghost sources by setting components in q below the threshold to zero.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Comparison with Convex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WBH uses a source model based on a grid of monopole sources.</a:t>
            </a:r>
          </a:p>
          <a:p>
            <a:r>
              <a:t>Doesn't minimize the 1-norm of the coefficient vector for sparsity.</a:t>
            </a:r>
          </a:p>
          <a:p>
            <a:r>
              <a:t>Uses a dedicated iterative solver to promote sparsity in a different manner.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Python Implementation of WBH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Function WBH takes in system matrix A, measured data p, and other parameters.</a:t>
            </a:r>
          </a:p>
          <a:p>
            <a:r>
              <a:t>Computes residual, gradient, and updates q using steepest descent.</a:t>
            </a:r>
          </a:p>
          <a:p>
            <a:r>
              <a:t>Applies dynamic range limitation to suppress ghost sources.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Code Snippet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 WBH(A, p, max_iter=100, D0=0.1, DD=1): ...</a:t>
            </a:r>
          </a:p>
          <a:p>
            <a:r>
              <a:t>Compute residual: r = p - np.dot(A, q)</a:t>
            </a:r>
          </a:p>
          <a:p>
            <a:r>
              <a:t>Compute gradient: gradient = np.dot(A.T.conj(), r)</a:t>
            </a:r>
          </a:p>
          <a:p>
            <a:r>
              <a:t>Update q using steepest descent: q += gradient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t>WBH offers an efficient method for acoustic field reconstruction.</a:t>
            </a:r>
          </a:p>
          <a:p>
            <a:r>
              <a:t>Combines principles of holography, beamforming, and compressed sensing.</a:t>
            </a:r>
          </a:p>
          <a:p>
            <a:r>
              <a:t>Provides a full-band solution with a focus on sparsity and computational efficiency.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Custom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 use a range of layouts which you can call specifically in the chat. Here is a list ['1st_Slide_FULL_LAYOUT', 'BASIC_CONTENT', 'BASIC_CONTENT_V1', 'AGENDA', 'HEADING_LEFT_CONTENT_RIGHT', 'FULLPAGE_IMAGE_QUOTE', 'HALF_IMAGE_RIGHT', 'HALF_IMAGE_LEFT', '23RD_IMAGE_RIGHT', '23RD_IMG_LEFT', 'HALF_TOP_WITH_IMAGE_RIGHT', 'END_SLIDE']</a:t>
            </a:r>
          </a:p>
          <a:p>
            <a:r>
              <a:t>Experiment with these by telling the model to use specific layouts and try it out!</a:t>
            </a:r>
          </a:p>
          <a:p>
            <a:r>
              <a:t>Example prompt: create 2 slides using HALF_IMAGE_LEFT and 23RD_IMAGE_RIGHT about cats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43307C-DD09-5BCC-EBF5-52ECBE40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9" y="9744739"/>
            <a:ext cx="2591162" cy="342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DB2162-5555-F17A-6E81-6388EB49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206" y="3157973"/>
            <a:ext cx="7935432" cy="7030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US" dirty="0"/>
              <a:t>Azure Kinect: Depth camera Resolution</a:t>
            </a:r>
            <a:endParaRPr dirty="0"/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3969" b="3969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F0789-76E9-A291-331E-D009CA17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37951" y="3145178"/>
            <a:ext cx="14225887" cy="59662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8B95DB-077E-E0DE-A161-94DC812CC222}"/>
              </a:ext>
            </a:extLst>
          </p:cNvPr>
          <p:cNvSpPr/>
          <p:nvPr/>
        </p:nvSpPr>
        <p:spPr>
          <a:xfrm>
            <a:off x="-14113258" y="7773910"/>
            <a:ext cx="10207143" cy="545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197F36-9634-3689-B831-C8F5C6ED1940}"/>
              </a:ext>
            </a:extLst>
          </p:cNvPr>
          <p:cNvSpPr/>
          <p:nvPr/>
        </p:nvSpPr>
        <p:spPr>
          <a:xfrm>
            <a:off x="-5640590" y="7773910"/>
            <a:ext cx="879676" cy="5459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B242E5-DC55-6AF6-9449-6AFDDEB0E7C6}"/>
              </a:ext>
            </a:extLst>
          </p:cNvPr>
          <p:cNvSpPr/>
          <p:nvPr/>
        </p:nvSpPr>
        <p:spPr>
          <a:xfrm>
            <a:off x="-6745854" y="7773910"/>
            <a:ext cx="408329" cy="54591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C6DDEA-A216-997F-B265-6A65A748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872" y="1861478"/>
            <a:ext cx="10328898" cy="8326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maximum spatial resolution is 1024 x 1024 in WFOV </a:t>
            </a:r>
            <a:r>
              <a:rPr lang="en-US" dirty="0" err="1"/>
              <a:t>unbinned</a:t>
            </a:r>
            <a:r>
              <a:rPr lang="en-US" dirty="0"/>
              <a:t> mode</a:t>
            </a:r>
          </a:p>
          <a:p>
            <a:endParaRPr lang="en-US" dirty="0"/>
          </a:p>
          <a:p>
            <a:r>
              <a:rPr lang="en-US" dirty="0"/>
              <a:t>The theoretical resolution (distance of two points) is </a:t>
            </a:r>
            <a:r>
              <a:rPr lang="en-US" b="1" dirty="0"/>
              <a:t>0.8mm – 1.6 mm, </a:t>
            </a:r>
            <a:r>
              <a:rPr lang="en-US" dirty="0"/>
              <a:t>when scan from </a:t>
            </a:r>
            <a:r>
              <a:rPr lang="en-US" b="1" dirty="0"/>
              <a:t>0.25m – 0.5m</a:t>
            </a:r>
          </a:p>
          <a:p>
            <a:endParaRPr lang="en-US" b="1" dirty="0"/>
          </a:p>
          <a:p>
            <a:r>
              <a:rPr lang="en-US" dirty="0"/>
              <a:t>Real resolution is around </a:t>
            </a:r>
            <a:r>
              <a:rPr lang="en-US" b="1" u="sng" dirty="0"/>
              <a:t>3mm</a:t>
            </a:r>
            <a:r>
              <a:rPr lang="en-US" dirty="0"/>
              <a:t>, due to ICP registration = smallest reconstruct-able feature is </a:t>
            </a:r>
            <a:r>
              <a:rPr lang="en-US" b="1" u="sng" dirty="0"/>
              <a:t>9-12mm</a:t>
            </a:r>
            <a:r>
              <a:rPr lang="en-US" dirty="0"/>
              <a:t>  (nose, mouth)</a:t>
            </a:r>
          </a:p>
          <a:p>
            <a:endParaRPr lang="en-US" dirty="0"/>
          </a:p>
          <a:p>
            <a:r>
              <a:rPr lang="en-US" dirty="0"/>
              <a:t>On the highest resolution mode, the frame rate is 15fps, but it can only be 1-2fps, due to the laptop performance.</a:t>
            </a:r>
          </a:p>
          <a:p>
            <a:endParaRPr lang="en-US" dirty="0"/>
          </a:p>
          <a:p>
            <a:r>
              <a:rPr lang="en-US" dirty="0"/>
              <a:t>The resolution might be improved by manual combine multiple scans, instead of ICP registration</a:t>
            </a:r>
          </a:p>
          <a:p>
            <a:endParaRPr lang="en-US" dirty="0"/>
          </a:p>
          <a:p>
            <a:r>
              <a:rPr lang="en-US" dirty="0"/>
              <a:t>However, from Azure Kinect Viewer, the official software for visually operate Kinect, the point cloud resolution are much higher. It’s open source, but cannot output point cloud.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C433B-A133-5FB5-8EF6-57FE471FE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0215" y="483679"/>
            <a:ext cx="4134427" cy="42582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29C7AC-08BB-4986-5E4B-D6F202434E76}"/>
              </a:ext>
            </a:extLst>
          </p:cNvPr>
          <p:cNvCxnSpPr/>
          <p:nvPr/>
        </p:nvCxnSpPr>
        <p:spPr>
          <a:xfrm>
            <a:off x="13844572" y="4428261"/>
            <a:ext cx="32657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70B093-3075-10CD-2C80-193F0D8A92EF}"/>
              </a:ext>
            </a:extLst>
          </p:cNvPr>
          <p:cNvSpPr txBox="1"/>
          <p:nvPr/>
        </p:nvSpPr>
        <p:spPr>
          <a:xfrm>
            <a:off x="14488756" y="4437056"/>
            <a:ext cx="256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100mm, 30 points</a:t>
            </a:r>
            <a:endParaRPr lang="LID4096" sz="20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71811A-6539-28DC-77F2-61ED865705EF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 flipH="1">
            <a:off x="16843638" y="2612814"/>
            <a:ext cx="701004" cy="4060375"/>
          </a:xfrm>
          <a:prstGeom prst="bentConnector3">
            <a:avLst>
              <a:gd name="adj1" fmla="val -326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333302-5FF5-C752-E67A-8FB2D03F5864}"/>
              </a:ext>
            </a:extLst>
          </p:cNvPr>
          <p:cNvSpPr txBox="1"/>
          <p:nvPr/>
        </p:nvSpPr>
        <p:spPr>
          <a:xfrm>
            <a:off x="16961691" y="6681983"/>
            <a:ext cx="116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Mesh</a:t>
            </a:r>
            <a:endParaRPr lang="LID4096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US" dirty="0"/>
              <a:t>Delay And Sum: Traditional Beamforming</a:t>
            </a:r>
            <a:endParaRPr dirty="0"/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5D582-90D1-0314-604D-D51D550B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00" y="1868365"/>
            <a:ext cx="10184675" cy="79415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CFFA86-3F37-CE83-19FB-0C4370A37D1A}"/>
              </a:ext>
            </a:extLst>
          </p:cNvPr>
          <p:cNvSpPr/>
          <p:nvPr/>
        </p:nvSpPr>
        <p:spPr>
          <a:xfrm>
            <a:off x="8972550" y="2514600"/>
            <a:ext cx="1100138" cy="22002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0EFDB-CC7C-2581-E998-1BCBB95B68C9}"/>
              </a:ext>
            </a:extLst>
          </p:cNvPr>
          <p:cNvCxnSpPr/>
          <p:nvPr/>
        </p:nvCxnSpPr>
        <p:spPr>
          <a:xfrm>
            <a:off x="10117588" y="3021150"/>
            <a:ext cx="15859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E2BD00-61BA-4A44-08D5-43543D7972C8}"/>
              </a:ext>
            </a:extLst>
          </p:cNvPr>
          <p:cNvSpPr txBox="1"/>
          <p:nvPr/>
        </p:nvSpPr>
        <p:spPr>
          <a:xfrm>
            <a:off x="11703501" y="2821095"/>
            <a:ext cx="326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Sufficient Detectable Angle</a:t>
            </a:r>
            <a:endParaRPr lang="LID4096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4F6BC-CBA0-A507-5428-EA1BEA5B6E55}"/>
              </a:ext>
            </a:extLst>
          </p:cNvPr>
          <p:cNvSpPr/>
          <p:nvPr/>
        </p:nvSpPr>
        <p:spPr>
          <a:xfrm>
            <a:off x="8343900" y="5014913"/>
            <a:ext cx="2357437" cy="7234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9B2AD5-EDD5-C72A-00FB-FF04B77BBB23}"/>
              </a:ext>
            </a:extLst>
          </p:cNvPr>
          <p:cNvCxnSpPr/>
          <p:nvPr/>
        </p:nvCxnSpPr>
        <p:spPr>
          <a:xfrm>
            <a:off x="10701337" y="5014913"/>
            <a:ext cx="1585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488AE2-84B0-7112-96CB-6D7ED2989195}"/>
              </a:ext>
            </a:extLst>
          </p:cNvPr>
          <p:cNvSpPr txBox="1"/>
          <p:nvPr/>
        </p:nvSpPr>
        <p:spPr>
          <a:xfrm>
            <a:off x="12287250" y="4814858"/>
            <a:ext cx="3128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increasing sidelobes number = narrower Detectable angle</a:t>
            </a:r>
            <a:endParaRPr lang="LID4096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F1D315-D40C-4CE0-C30A-3EAE540F84C4}"/>
              </a:ext>
            </a:extLst>
          </p:cNvPr>
          <p:cNvSpPr/>
          <p:nvPr/>
        </p:nvSpPr>
        <p:spPr>
          <a:xfrm>
            <a:off x="3236777" y="2514600"/>
            <a:ext cx="1100138" cy="22002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D55D5-E315-401E-6F75-560861CEB15F}"/>
              </a:ext>
            </a:extLst>
          </p:cNvPr>
          <p:cNvSpPr txBox="1"/>
          <p:nvPr/>
        </p:nvSpPr>
        <p:spPr>
          <a:xfrm>
            <a:off x="11801475" y="3528981"/>
            <a:ext cx="3614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Less elements, Same Detectable Angle, But lower resolution</a:t>
            </a:r>
            <a:endParaRPr lang="LID4096" sz="20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F01BBC-2204-5BDF-0E1E-20FDD36E71D1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H="1">
            <a:off x="7033053" y="-731608"/>
            <a:ext cx="1522213" cy="8014629"/>
          </a:xfrm>
          <a:prstGeom prst="bentConnector4">
            <a:avLst>
              <a:gd name="adj1" fmla="val -15018"/>
              <a:gd name="adj2" fmla="val 5343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792BCF2-987D-8F3E-767B-B3E858706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337" y="6208646"/>
            <a:ext cx="7668280" cy="3383064"/>
          </a:xfrm>
          <a:prstGeom prst="rect">
            <a:avLst/>
          </a:prstGeom>
        </p:spPr>
      </p:pic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4DCE559C-B0AF-76E1-AC27-9E69019925D1}"/>
              </a:ext>
            </a:extLst>
          </p:cNvPr>
          <p:cNvCxnSpPr>
            <a:cxnSpLocks/>
          </p:cNvCxnSpPr>
          <p:nvPr/>
        </p:nvCxnSpPr>
        <p:spPr>
          <a:xfrm>
            <a:off x="15216188" y="6872288"/>
            <a:ext cx="1240674" cy="1728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E1965845-0730-9BB7-EA63-2EC343290664}"/>
              </a:ext>
            </a:extLst>
          </p:cNvPr>
          <p:cNvSpPr txBox="1"/>
          <p:nvPr/>
        </p:nvSpPr>
        <p:spPr>
          <a:xfrm>
            <a:off x="14078277" y="6012402"/>
            <a:ext cx="420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Grating Lobes</a:t>
            </a:r>
            <a:r>
              <a:rPr lang="en-US" sz="2000" b="1" dirty="0"/>
              <a:t>: </a:t>
            </a:r>
          </a:p>
          <a:p>
            <a:r>
              <a:rPr lang="en-US" sz="2000" b="1" dirty="0"/>
              <a:t>Delay </a:t>
            </a:r>
            <a:r>
              <a:rPr lang="en-US" sz="2000" b="1" dirty="0" err="1"/>
              <a:t>Syncolizated</a:t>
            </a:r>
            <a:r>
              <a:rPr lang="en-US" sz="2000" b="1" dirty="0"/>
              <a:t> peak</a:t>
            </a:r>
            <a:endParaRPr lang="LID4096" sz="2000" b="1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11B3EC4-B945-9E6B-CD75-5CDEF7F4435A}"/>
              </a:ext>
            </a:extLst>
          </p:cNvPr>
          <p:cNvSpPr txBox="1"/>
          <p:nvPr/>
        </p:nvSpPr>
        <p:spPr>
          <a:xfrm>
            <a:off x="11128283" y="331996"/>
            <a:ext cx="4708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Q: If I specially apply a window to the mic output efficiency, will that equivalent to applying a different window (instead of rectangular window) to it? E.g., the mic at the edge of the array output is less than the middle one.</a:t>
            </a:r>
          </a:p>
          <a:p>
            <a:endParaRPr lang="en-US" b="1" dirty="0"/>
          </a:p>
          <a:p>
            <a:r>
              <a:rPr lang="en-US" b="1" dirty="0"/>
              <a:t>A: The density of mic distribution spatially are playing that role</a:t>
            </a:r>
            <a:endParaRPr lang="LID4096" b="1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45CE8A6-1D38-7DEE-B1F0-F2447766F74B}"/>
              </a:ext>
            </a:extLst>
          </p:cNvPr>
          <p:cNvSpPr txBox="1"/>
          <p:nvPr/>
        </p:nvSpPr>
        <p:spPr>
          <a:xfrm>
            <a:off x="15210764" y="2464131"/>
            <a:ext cx="31588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FFC000"/>
                </a:solidFill>
              </a:rPr>
              <a:t>Higher aperture with narrower elements arrangements =&gt; Higher resolution and Wider detectable angle, respectively.</a:t>
            </a:r>
            <a:endParaRPr lang="LID4096" sz="2800" b="1" i="1" u="sng" dirty="0">
              <a:solidFill>
                <a:srgbClr val="FFC000"/>
              </a:solidFill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AC890BD-5A2D-FCD6-D8B4-FA3988FCF512}"/>
              </a:ext>
            </a:extLst>
          </p:cNvPr>
          <p:cNvGrpSpPr/>
          <p:nvPr/>
        </p:nvGrpSpPr>
        <p:grpSpPr>
          <a:xfrm>
            <a:off x="14975077" y="7918672"/>
            <a:ext cx="2298240" cy="1313280"/>
            <a:chOff x="14975077" y="7918672"/>
            <a:chExt cx="2298240" cy="13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70D9085-BEE9-F43F-AA5A-DD6D3B0E8422}"/>
                    </a:ext>
                  </a:extLst>
                </p14:cNvPr>
                <p14:cNvContentPartPr/>
                <p14:nvPr/>
              </p14:nvContentPartPr>
              <p14:xfrm>
                <a:off x="15087397" y="7918672"/>
                <a:ext cx="2089080" cy="131328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70D9085-BEE9-F43F-AA5A-DD6D3B0E84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81277" y="7912552"/>
                  <a:ext cx="21013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A58F37B3-04E1-C1C7-B3D9-E5D61148415D}"/>
                    </a:ext>
                  </a:extLst>
                </p14:cNvPr>
                <p14:cNvContentPartPr/>
                <p14:nvPr/>
              </p14:nvContentPartPr>
              <p14:xfrm>
                <a:off x="15070837" y="8029552"/>
                <a:ext cx="86760" cy="3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A58F37B3-04E1-C1C7-B3D9-E5D6114841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064717" y="8023432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95643964-C70F-CB76-1482-8F4218E864DC}"/>
                    </a:ext>
                  </a:extLst>
                </p14:cNvPr>
                <p14:cNvContentPartPr/>
                <p14:nvPr/>
              </p14:nvContentPartPr>
              <p14:xfrm>
                <a:off x="16957597" y="8057992"/>
                <a:ext cx="315720" cy="4068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95643964-C70F-CB76-1482-8F4218E864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51477" y="8051872"/>
                  <a:ext cx="327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881E6E8A-EE67-7869-F81C-B67B0E85E8D1}"/>
                    </a:ext>
                  </a:extLst>
                </p14:cNvPr>
                <p14:cNvContentPartPr/>
                <p14:nvPr/>
              </p14:nvContentPartPr>
              <p14:xfrm>
                <a:off x="14975077" y="8028112"/>
                <a:ext cx="248760" cy="2988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881E6E8A-EE67-7869-F81C-B67B0E85E8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68957" y="8021992"/>
                  <a:ext cx="261000" cy="4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B7D2277-B859-2829-4F91-FD3D1BE523C0}"/>
              </a:ext>
            </a:extLst>
          </p:cNvPr>
          <p:cNvSpPr txBox="1"/>
          <p:nvPr/>
        </p:nvSpPr>
        <p:spPr>
          <a:xfrm>
            <a:off x="14294315" y="9192963"/>
            <a:ext cx="3675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Side lobes</a:t>
            </a:r>
          </a:p>
          <a:p>
            <a:r>
              <a:rPr lang="en-US" sz="1600" b="1" dirty="0"/>
              <a:t>comes from the delay </a:t>
            </a:r>
            <a:r>
              <a:rPr lang="en-US" sz="1600" b="1" dirty="0" err="1"/>
              <a:t>Syncolizated</a:t>
            </a:r>
            <a:r>
              <a:rPr lang="en-US" sz="1600" b="1" dirty="0"/>
              <a:t> peak of some but not all mics</a:t>
            </a:r>
            <a:endParaRPr lang="LID4096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1DC93D7D-D93A-3CD3-7C7C-C88A9629A059}"/>
                  </a:ext>
                </a:extLst>
              </p14:cNvPr>
              <p14:cNvContentPartPr/>
              <p14:nvPr/>
            </p14:nvContentPartPr>
            <p14:xfrm>
              <a:off x="14827477" y="7851712"/>
              <a:ext cx="515520" cy="43704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1DC93D7D-D93A-3CD3-7C7C-C88A9629A0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91477" y="7815712"/>
                <a:ext cx="5871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B379266F-09ED-743F-E235-55C4A7C97AD6}"/>
                  </a:ext>
                </a:extLst>
              </p14:cNvPr>
              <p14:cNvContentPartPr/>
              <p14:nvPr/>
            </p14:nvContentPartPr>
            <p14:xfrm>
              <a:off x="16957237" y="7826512"/>
              <a:ext cx="332280" cy="49068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B379266F-09ED-743F-E235-55C4A7C97A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21597" y="7790872"/>
                <a:ext cx="40392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B996A34-C959-5395-89F0-E824907F220E}"/>
              </a:ext>
            </a:extLst>
          </p:cNvPr>
          <p:cNvSpPr/>
          <p:nvPr/>
        </p:nvSpPr>
        <p:spPr>
          <a:xfrm>
            <a:off x="2714016" y="6250188"/>
            <a:ext cx="2033081" cy="46189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D9592-0A85-554B-7669-83941D0F497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4500" y="4371975"/>
            <a:ext cx="999516" cy="2109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6F3CE-5070-8A54-9D43-8CD57112EEA4}"/>
              </a:ext>
            </a:extLst>
          </p:cNvPr>
          <p:cNvSpPr txBox="1"/>
          <p:nvPr/>
        </p:nvSpPr>
        <p:spPr>
          <a:xfrm>
            <a:off x="511468" y="3764070"/>
            <a:ext cx="1682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Compressive Sensing</a:t>
            </a:r>
            <a:endParaRPr lang="LID4096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08E416-24CE-C873-FCC1-EC71EB75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8" y="1827619"/>
            <a:ext cx="5210902" cy="8459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US" dirty="0"/>
              <a:t>Compressive Sensing: First half, ACQUISITION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4110" y="2491347"/>
            <a:ext cx="11320550" cy="54951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Sparse Matrix: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 location under space, Subject</a:t>
            </a:r>
          </a:p>
          <a:p>
            <a:r>
              <a:rPr lang="en-US" dirty="0"/>
              <a:t>Dictionary, D: </a:t>
            </a:r>
          </a:p>
          <a:p>
            <a:pPr lvl="1"/>
            <a:r>
              <a:rPr lang="en-US" dirty="0"/>
              <a:t>HATS surface scattering</a:t>
            </a:r>
          </a:p>
          <a:p>
            <a:pPr lvl="1"/>
            <a:r>
              <a:rPr lang="en-US" dirty="0"/>
              <a:t>Free field Green’s function ( radiation of sound )</a:t>
            </a:r>
          </a:p>
          <a:p>
            <a:pPr lvl="1"/>
            <a:r>
              <a:rPr lang="en-US" dirty="0"/>
              <a:t>Surface interaction ( radiate and scatter )</a:t>
            </a:r>
          </a:p>
          <a:p>
            <a:pPr lvl="1"/>
            <a:r>
              <a:rPr lang="en-US" dirty="0"/>
              <a:t>Noise.</a:t>
            </a:r>
          </a:p>
          <a:p>
            <a:pPr lvl="1"/>
            <a:r>
              <a:rPr lang="en-US" dirty="0"/>
              <a:t>Radiation of structure – mode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BEM – sufficient? -------- wavelength [0.1m/3kHz]; [0.03m/10kHz]</a:t>
            </a:r>
          </a:p>
          <a:p>
            <a:pPr lvl="1"/>
            <a:r>
              <a:rPr lang="en-US" b="1" dirty="0"/>
              <a:t>Or statistic approach.  -------- mode density: 0.4/1kHz at 3kHz. But increasing rapidly, also depend on which region.</a:t>
            </a:r>
          </a:p>
          <a:p>
            <a:pPr lvl="1"/>
            <a:endParaRPr lang="en-US" dirty="0"/>
          </a:p>
          <a:p>
            <a:pPr marL="5334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Roboto Light"/>
              </a:rPr>
              <a:t>All above contribution to the sound field, and recorded in few points on Mic array</a:t>
            </a:r>
          </a:p>
          <a:p>
            <a:pPr marL="5334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5334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One benefit gain by 3d scanner, the actual geometry scanning allows a more accurate approximation of dictionary D,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A42A03-181F-2A52-469F-72B2BD4EA85C}"/>
                  </a:ext>
                </a:extLst>
              </p14:cNvPr>
              <p14:cNvContentPartPr/>
              <p14:nvPr/>
            </p14:nvContentPartPr>
            <p14:xfrm>
              <a:off x="4299997" y="34568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A42A03-181F-2A52-469F-72B2BD4EA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4357" y="34211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D3D5F5-3ADD-B097-EECE-E33E6E6ABA2E}"/>
                  </a:ext>
                </a:extLst>
              </p14:cNvPr>
              <p14:cNvContentPartPr/>
              <p14:nvPr/>
            </p14:nvContentPartPr>
            <p14:xfrm>
              <a:off x="4228717" y="424271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D3D5F5-3ADD-B097-EECE-E33E6E6ABA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2717" y="42067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B6B640-C2E9-AA66-48DF-616A5ED8FE70}"/>
                  </a:ext>
                </a:extLst>
              </p14:cNvPr>
              <p14:cNvContentPartPr/>
              <p14:nvPr/>
            </p14:nvContentPartPr>
            <p14:xfrm>
              <a:off x="4398637" y="3208432"/>
              <a:ext cx="646200" cy="124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B6B640-C2E9-AA66-48DF-616A5ED8FE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5997" y="2830432"/>
                <a:ext cx="771840" cy="20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3FA2F-DEF1-FDC7-E46F-A278A462B3D7}"/>
              </a:ext>
            </a:extLst>
          </p:cNvPr>
          <p:cNvGrpSpPr/>
          <p:nvPr/>
        </p:nvGrpSpPr>
        <p:grpSpPr>
          <a:xfrm>
            <a:off x="1397677" y="2084152"/>
            <a:ext cx="3118320" cy="2448720"/>
            <a:chOff x="1397677" y="2084152"/>
            <a:chExt cx="3118320" cy="24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0D2190-0238-F52F-2EFB-43C9CAFE24FF}"/>
                    </a:ext>
                  </a:extLst>
                </p14:cNvPr>
                <p14:cNvContentPartPr/>
                <p14:nvPr/>
              </p14:nvContentPartPr>
              <p14:xfrm>
                <a:off x="1397677" y="2084152"/>
                <a:ext cx="3118320" cy="244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0D2190-0238-F52F-2EFB-43C9CAFE24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4677" y="1706152"/>
                  <a:ext cx="3243960" cy="32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955FFE-EDAE-0E25-007C-70947FA69E33}"/>
                    </a:ext>
                  </a:extLst>
                </p14:cNvPr>
                <p14:cNvContentPartPr/>
                <p14:nvPr/>
              </p14:nvContentPartPr>
              <p14:xfrm>
                <a:off x="1585597" y="3414352"/>
                <a:ext cx="457920" cy="9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955FFE-EDAE-0E25-007C-70947FA69E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2597" y="3036712"/>
                  <a:ext cx="583560" cy="17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EEAA36-4006-45BD-A6C5-8D5084336A59}"/>
                    </a:ext>
                  </a:extLst>
                </p14:cNvPr>
                <p14:cNvContentPartPr/>
                <p14:nvPr/>
              </p14:nvContentPartPr>
              <p14:xfrm>
                <a:off x="1414237" y="3466912"/>
                <a:ext cx="876960" cy="102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EEAA36-4006-45BD-A6C5-8D5084336A5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1237" y="3089272"/>
                  <a:ext cx="100260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F8C18C-DA4D-930E-DD58-B17CFF00BED5}"/>
                    </a:ext>
                  </a:extLst>
                </p14:cNvPr>
                <p14:cNvContentPartPr/>
                <p14:nvPr/>
              </p14:nvContentPartPr>
              <p14:xfrm>
                <a:off x="1656877" y="3471232"/>
                <a:ext cx="4377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F8C18C-DA4D-930E-DD58-B17CFF00BE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93877" y="3093232"/>
                  <a:ext cx="5634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367DC4-2DBC-3AE2-01F6-0CA6C18FC291}"/>
                    </a:ext>
                  </a:extLst>
                </p14:cNvPr>
                <p14:cNvContentPartPr/>
                <p14:nvPr/>
              </p14:nvContentPartPr>
              <p14:xfrm>
                <a:off x="2142877" y="2213752"/>
                <a:ext cx="2343960" cy="125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367DC4-2DBC-3AE2-01F6-0CA6C18FC2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9877" y="1835752"/>
                  <a:ext cx="2469600" cy="20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1E7471F-7ACD-5788-9593-FD30D87B2E7A}"/>
                  </a:ext>
                </a:extLst>
              </p14:cNvPr>
              <p14:cNvContentPartPr/>
              <p14:nvPr/>
            </p14:nvContentPartPr>
            <p14:xfrm>
              <a:off x="4339237" y="3199792"/>
              <a:ext cx="648360" cy="1227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1E7471F-7ACD-5788-9593-FD30D87B2E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76597" y="2821792"/>
                <a:ext cx="774000" cy="198324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24EC98-3694-4892-CF81-F71A72B0D6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28717" y="4228312"/>
            <a:ext cx="2555324" cy="4816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B42C22-9944-1BA5-EE24-59BD5D50354E}"/>
              </a:ext>
            </a:extLst>
          </p:cNvPr>
          <p:cNvSpPr txBox="1"/>
          <p:nvPr/>
        </p:nvSpPr>
        <p:spPr>
          <a:xfrm>
            <a:off x="6784041" y="8229284"/>
            <a:ext cx="811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There might only two point are leaking sound, but that two points are generating the entire sound field through multiple pathways.</a:t>
            </a:r>
          </a:p>
          <a:p>
            <a:endParaRPr lang="en-US" sz="2000" b="1" u="sng" dirty="0">
              <a:solidFill>
                <a:srgbClr val="00B050"/>
              </a:solidFill>
            </a:endParaRPr>
          </a:p>
          <a:p>
            <a:r>
              <a:rPr lang="en-US" sz="2000" b="1" u="sng" dirty="0">
                <a:solidFill>
                  <a:srgbClr val="00B050"/>
                </a:solidFill>
              </a:rPr>
              <a:t>By compressive Sensing, we can decrease the dimension to real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43F521-8910-11EF-2669-DF31FED2CFFC}"/>
              </a:ext>
            </a:extLst>
          </p:cNvPr>
          <p:cNvSpPr/>
          <p:nvPr/>
        </p:nvSpPr>
        <p:spPr>
          <a:xfrm>
            <a:off x="12659441" y="81023"/>
            <a:ext cx="5443364" cy="2410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EA2991-0F42-D572-E7ED-F250110D3F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675063" y="3546025"/>
            <a:ext cx="5198442" cy="5351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B7BF48-B346-430E-F799-9895F11383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481820" y="2962618"/>
            <a:ext cx="2762636" cy="6287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530374-C1DE-95C6-C9A0-888883987E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928093" y="228763"/>
            <a:ext cx="4906060" cy="211484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0804183-A9E0-8CE0-5FC2-668C5C1837FE}"/>
              </a:ext>
            </a:extLst>
          </p:cNvPr>
          <p:cNvSpPr txBox="1"/>
          <p:nvPr/>
        </p:nvSpPr>
        <p:spPr>
          <a:xfrm>
            <a:off x="13699688" y="2226554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dimensional operation. Actual 2/3 dimension.</a:t>
            </a:r>
            <a:endParaRPr lang="LID4096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US" dirty="0"/>
              <a:t>Compressive Sensing: Second half, Reconstruction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927" y="4728377"/>
            <a:ext cx="11320550" cy="4787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Convex  optimization, CVX </a:t>
            </a:r>
            <a:r>
              <a:rPr lang="en-US" sz="2400" dirty="0"/>
              <a:t>--- L1/L2 norm approximation</a:t>
            </a:r>
          </a:p>
          <a:p>
            <a:pPr lvl="1"/>
            <a:r>
              <a:rPr lang="en-US" dirty="0"/>
              <a:t>Tikhonov regularization (L2 minimize) – ESM, equivalent source method. L2 minimize tend to give an average source distribution (equivalent source) </a:t>
            </a:r>
          </a:p>
          <a:p>
            <a:pPr lvl="1"/>
            <a:r>
              <a:rPr lang="en-US" dirty="0"/>
              <a:t>Lasso regularization (L1 minimize)</a:t>
            </a:r>
          </a:p>
          <a:p>
            <a:endParaRPr lang="en-US" dirty="0"/>
          </a:p>
          <a:p>
            <a:r>
              <a:rPr lang="en-US" dirty="0"/>
              <a:t>Wide band holography, WBH  </a:t>
            </a:r>
            <a:r>
              <a:rPr lang="en-US" sz="2400" dirty="0"/>
              <a:t>--- side lobe suppression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Inverse BEM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is the difference between inverse BEM and NAH? The later one also used the free field green’s function, so should I consider the Inverse BEM to be a complex form of NAH?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186101-F1CE-0F66-C283-C1010D145B96}"/>
              </a:ext>
            </a:extLst>
          </p:cNvPr>
          <p:cNvSpPr/>
          <p:nvPr/>
        </p:nvSpPr>
        <p:spPr>
          <a:xfrm>
            <a:off x="3057683" y="2010600"/>
            <a:ext cx="6160995" cy="2410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B0FD59-A742-DD20-4E3B-B0660A38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661" y="2500556"/>
            <a:ext cx="3771083" cy="28554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0C9B52-E05C-5CD7-ADAA-3AFB2147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661" y="5225391"/>
            <a:ext cx="3771083" cy="281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D64D1-0053-CE7C-FB79-F6F091B4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97" y="2318053"/>
            <a:ext cx="5436766" cy="20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en-US" dirty="0"/>
              <a:t>Deconvolution Beamforming, PSF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solving with Non-zero assumption, shift-invariant Point Spread Function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79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rPr lang="da-DK" dirty="0" err="1"/>
              <a:t>Questions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How to </a:t>
            </a:r>
            <a:r>
              <a:rPr lang="da-DK" dirty="0" err="1"/>
              <a:t>verify</a:t>
            </a:r>
            <a:r>
              <a:rPr lang="da-DK" dirty="0"/>
              <a:t> the </a:t>
            </a:r>
            <a:r>
              <a:rPr lang="en-US" dirty="0"/>
              <a:t>Reconstruction</a:t>
            </a:r>
            <a:r>
              <a:rPr lang="da-DK" dirty="0"/>
              <a:t> </a:t>
            </a:r>
            <a:r>
              <a:rPr lang="da-DK" dirty="0" err="1"/>
              <a:t>results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= the way we get the </a:t>
            </a:r>
            <a:r>
              <a:rPr lang="en-US" altLang="zh-CN" dirty="0" err="1"/>
              <a:t>groundtruth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With the microphone arc, we can have the sound intensity and get rid of noise?</a:t>
            </a:r>
            <a:endParaRPr lang="da-DK" dirty="0"/>
          </a:p>
          <a:p>
            <a:endParaRPr dirty="0"/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2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Main Idea of WBH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Iteratively suppress ghost sources associated with real sources.</a:t>
            </a:r>
          </a:p>
          <a:p>
            <a:r>
              <a:t>Starts with the strongest real sources.</a:t>
            </a:r>
          </a:p>
          <a:p>
            <a:r>
              <a:t>Uses steepest descent iteration to minimize the quadratic residual function.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Mathematical Formulation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Residual Vector: r(q) = p - Aq</a:t>
            </a:r>
          </a:p>
          <a:p>
            <a:r>
              <a:t>Quadratic Residual Function: F(q) = 0.5 ||p - Aq||^2</a:t>
            </a:r>
          </a:p>
          <a:p>
            <a:r>
              <a:t>Gradient Vector: ∇F(q) = A^H (p - Aq)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Custom</PresentationFormat>
  <Paragraphs>99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Roboto Light</vt:lpstr>
      <vt:lpstr>Smart Slides v1</vt:lpstr>
      <vt:lpstr>think-cell Slide</vt:lpstr>
      <vt:lpstr>Smart Slides</vt:lpstr>
      <vt:lpstr>Azure Kinect: Depth camera Resolution</vt:lpstr>
      <vt:lpstr>Delay And Sum: Traditional Beamforming</vt:lpstr>
      <vt:lpstr>Compressive Sensing: First half, ACQUISITION</vt:lpstr>
      <vt:lpstr>Compressive Sensing: Second half, Reconstruction</vt:lpstr>
      <vt:lpstr>Deconvolution Beamforming, PSF</vt:lpstr>
      <vt:lpstr>Questions</vt:lpstr>
      <vt:lpstr>Main Idea of WBH</vt:lpstr>
      <vt:lpstr>Mathematical Formulation</vt:lpstr>
      <vt:lpstr>Dynamic Range Limitation</vt:lpstr>
      <vt:lpstr>Comparison with Convex Optimization</vt:lpstr>
      <vt:lpstr>Python Implementation of WBH</vt:lpstr>
      <vt:lpstr>Code Snippet</vt:lpstr>
      <vt:lpstr>Conclusion</vt:lpstr>
      <vt:lpstr>Custom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Zhengmeng Li</cp:lastModifiedBy>
  <cp:revision>35</cp:revision>
  <dcterms:modified xsi:type="dcterms:W3CDTF">2023-10-05T15:14:47Z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08be00-d674-40fd-8399-cd3587f85bc0_Enabled">
    <vt:lpwstr>true</vt:lpwstr>
  </property>
  <property fmtid="{D5CDD505-2E9C-101B-9397-08002B2CF9AE}" pid="3" name="MSIP_Label_9208be00-d674-40fd-8399-cd3587f85bc0_SetDate">
    <vt:lpwstr>2023-09-25T19:14:20Z</vt:lpwstr>
  </property>
  <property fmtid="{D5CDD505-2E9C-101B-9397-08002B2CF9AE}" pid="4" name="MSIP_Label_9208be00-d674-40fd-8399-cd3587f85bc0_Method">
    <vt:lpwstr>Privileged</vt:lpwstr>
  </property>
  <property fmtid="{D5CDD505-2E9C-101B-9397-08002B2CF9AE}" pid="5" name="MSIP_Label_9208be00-d674-40fd-8399-cd3587f85bc0_Name">
    <vt:lpwstr>Unrestricted</vt:lpwstr>
  </property>
  <property fmtid="{D5CDD505-2E9C-101B-9397-08002B2CF9AE}" pid="6" name="MSIP_Label_9208be00-d674-40fd-8399-cd3587f85bc0_SiteId">
    <vt:lpwstr>6cce74a3-3975-45e0-9893-b072988b30b6</vt:lpwstr>
  </property>
  <property fmtid="{D5CDD505-2E9C-101B-9397-08002B2CF9AE}" pid="7" name="MSIP_Label_9208be00-d674-40fd-8399-cd3587f85bc0_ActionId">
    <vt:lpwstr>c9548c01-cc3c-45bf-8d95-c8e177d0d4d6</vt:lpwstr>
  </property>
  <property fmtid="{D5CDD505-2E9C-101B-9397-08002B2CF9AE}" pid="8" name="MSIP_Label_9208be00-d674-40fd-8399-cd3587f85bc0_ContentBits">
    <vt:lpwstr>2</vt:lpwstr>
  </property>
  <property fmtid="{D5CDD505-2E9C-101B-9397-08002B2CF9AE}" pid="9" name="ClassificationContentMarkingFooterLocations">
    <vt:lpwstr>Smart Slides v1:4</vt:lpwstr>
  </property>
  <property fmtid="{D5CDD505-2E9C-101B-9397-08002B2CF9AE}" pid="10" name="ClassificationContentMarkingFooterText">
    <vt:lpwstr>UNRESTRICTED</vt:lpwstr>
  </property>
</Properties>
</file>