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6" r:id="rId13"/>
    <p:sldId id="287" r:id="rId14"/>
    <p:sldId id="288" r:id="rId15"/>
    <p:sldId id="289" r:id="rId16"/>
    <p:sldId id="290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8B91C97-495D-4423-9996-813229AD1BA4}"/>
              </a:ext>
            </a:extLst>
          </p:cNvPr>
          <p:cNvSpPr txBox="1"/>
          <p:nvPr/>
        </p:nvSpPr>
        <p:spPr>
          <a:xfrm>
            <a:off x="3379304" y="2659559"/>
            <a:ext cx="5433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日志统计功能</a:t>
            </a:r>
            <a:endParaRPr lang="en-US" altLang="zh-CN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334D84A-7DC4-4C62-88C6-556923C293C3}"/>
              </a:ext>
            </a:extLst>
          </p:cNvPr>
          <p:cNvSpPr txBox="1"/>
          <p:nvPr/>
        </p:nvSpPr>
        <p:spPr>
          <a:xfrm>
            <a:off x="4916557" y="4426226"/>
            <a:ext cx="235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负责人：张建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81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74623" y="-17677"/>
            <a:ext cx="9022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IEC 61850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深度包检测模块的编写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en-US" altLang="zh-CN" sz="2400" dirty="0"/>
              <a:t>1</a:t>
            </a:r>
            <a:r>
              <a:rPr lang="zh-CN" altLang="en-US" sz="2400" dirty="0"/>
              <a:t>日</a:t>
            </a:r>
            <a:r>
              <a:rPr lang="en-US" altLang="zh-CN" sz="2400" dirty="0"/>
              <a:t>-7</a:t>
            </a:r>
            <a:r>
              <a:rPr lang="zh-CN" altLang="en-US" sz="2400" dirty="0"/>
              <a:t>月</a:t>
            </a:r>
            <a:r>
              <a:rPr lang="en-US" altLang="zh-CN" sz="2400" dirty="0"/>
              <a:t>13</a:t>
            </a:r>
            <a:r>
              <a:rPr lang="zh-CN" altLang="en-US" sz="2400" dirty="0"/>
              <a:t>日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A937BBB-63E2-4C04-84DF-D8F0007900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895" y="1752862"/>
          <a:ext cx="11178210" cy="419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105">
                  <a:extLst>
                    <a:ext uri="{9D8B030D-6E8A-4147-A177-3AD203B41FA5}">
                      <a16:colId xmlns="" xmlns:a16="http://schemas.microsoft.com/office/drawing/2014/main" val="3406387531"/>
                    </a:ext>
                  </a:extLst>
                </a:gridCol>
                <a:gridCol w="5589105">
                  <a:extLst>
                    <a:ext uri="{9D8B030D-6E8A-4147-A177-3AD203B41FA5}">
                      <a16:colId xmlns="" xmlns:a16="http://schemas.microsoft.com/office/drawing/2014/main" val="771565490"/>
                    </a:ext>
                  </a:extLst>
                </a:gridCol>
              </a:tblGrid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需求分析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进度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882183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将数据报文分析模型转换为数据结构模型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4678238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为</a:t>
                      </a:r>
                      <a:r>
                        <a:rPr lang="en-US" altLang="zh-CN" sz="2000" dirty="0"/>
                        <a:t>IEC 61850</a:t>
                      </a:r>
                      <a:r>
                        <a:rPr lang="zh-CN" altLang="en-US" sz="2000" dirty="0"/>
                        <a:t>协议深度包检测添加必要接口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1439539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根据相应的功能添加必要函数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9684951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为装载平台添加必要执行环境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0484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1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74623" y="-17677"/>
            <a:ext cx="9022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IEC 61861850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深度包检测模块的调试和测验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en-US" altLang="zh-CN" sz="2400" dirty="0"/>
              <a:t>13</a:t>
            </a:r>
            <a:r>
              <a:rPr lang="zh-CN" altLang="en-US" sz="2400" dirty="0"/>
              <a:t>日</a:t>
            </a:r>
            <a:r>
              <a:rPr lang="en-US" altLang="zh-CN" sz="2400" dirty="0"/>
              <a:t>-7</a:t>
            </a:r>
            <a:r>
              <a:rPr lang="zh-CN" altLang="en-US" sz="2400" dirty="0"/>
              <a:t>月</a:t>
            </a:r>
            <a:r>
              <a:rPr lang="en-US" altLang="zh-CN" sz="2400" dirty="0"/>
              <a:t>24</a:t>
            </a:r>
            <a:r>
              <a:rPr lang="zh-CN" altLang="en-US" sz="2400" dirty="0"/>
              <a:t>日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A937BBB-63E2-4C04-84DF-D8F0007900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895" y="2171896"/>
          <a:ext cx="11178210" cy="251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853">
                  <a:extLst>
                    <a:ext uri="{9D8B030D-6E8A-4147-A177-3AD203B41FA5}">
                      <a16:colId xmlns="" xmlns:a16="http://schemas.microsoft.com/office/drawing/2014/main" val="3406387531"/>
                    </a:ext>
                  </a:extLst>
                </a:gridCol>
                <a:gridCol w="5602357">
                  <a:extLst>
                    <a:ext uri="{9D8B030D-6E8A-4147-A177-3AD203B41FA5}">
                      <a16:colId xmlns="" xmlns:a16="http://schemas.microsoft.com/office/drawing/2014/main" val="771565490"/>
                    </a:ext>
                  </a:extLst>
                </a:gridCol>
              </a:tblGrid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需求分析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进度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882183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搭建测试和验证平台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4678238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根据测试结果进行代码的调试和功能完善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143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85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293845" y="1600200"/>
            <a:ext cx="9604310" cy="1000026"/>
          </a:xfrm>
        </p:spPr>
        <p:txBody>
          <a:bodyPr rtlCol="0">
            <a:normAutofit/>
          </a:bodyPr>
          <a:lstStyle/>
          <a:p>
            <a:pPr algn="l" rtl="0"/>
            <a:r>
              <a:rPr lang="zh-CN" altLang="en-US" sz="3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任务一：防火墙客户端界面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293845" y="5597664"/>
            <a:ext cx="9604310" cy="457200"/>
          </a:xfrm>
        </p:spPr>
        <p:txBody>
          <a:bodyPr rtlCol="0"/>
          <a:lstStyle/>
          <a:p>
            <a:pPr algn="r"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负责人：谢辉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93845" y="2612926"/>
            <a:ext cx="9604310" cy="0"/>
          </a:xfrm>
          <a:prstGeom prst="line">
            <a:avLst/>
          </a:prstGeom>
          <a:solidFill>
            <a:schemeClr val="accent1"/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" name="标题 1"/>
          <p:cNvSpPr txBox="1">
            <a:spLocks/>
          </p:cNvSpPr>
          <p:nvPr/>
        </p:nvSpPr>
        <p:spPr>
          <a:xfrm>
            <a:off x="1293845" y="3365500"/>
            <a:ext cx="9604310" cy="1000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任务二：数据传输加密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93845" y="4378226"/>
            <a:ext cx="9604310" cy="0"/>
          </a:xfrm>
          <a:prstGeom prst="line">
            <a:avLst/>
          </a:prstGeom>
          <a:solidFill>
            <a:schemeClr val="accent1"/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83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44463" y="1885"/>
            <a:ext cx="2370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客户端界面需求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6" y="463550"/>
            <a:ext cx="10185400" cy="61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44463" y="1885"/>
            <a:ext cx="3119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客户端界面开发进展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6" y="463550"/>
            <a:ext cx="11268074" cy="63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44463" y="1885"/>
            <a:ext cx="3652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客户端界面开发计划进度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4A937BBB-63E2-4C04-84DF-D8F0007900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3859" y="1087993"/>
          <a:ext cx="9258854" cy="501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27">
                  <a:extLst>
                    <a:ext uri="{9D8B030D-6E8A-4147-A177-3AD203B41FA5}">
                      <a16:colId xmlns:a16="http://schemas.microsoft.com/office/drawing/2014/main" xmlns="" val="3406387531"/>
                    </a:ext>
                  </a:extLst>
                </a:gridCol>
                <a:gridCol w="4629427">
                  <a:extLst>
                    <a:ext uri="{9D8B030D-6E8A-4147-A177-3AD203B41FA5}">
                      <a16:colId xmlns:a16="http://schemas.microsoft.com/office/drawing/2014/main" xmlns="" val="3909448415"/>
                    </a:ext>
                  </a:extLst>
                </a:gridCol>
              </a:tblGrid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时间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计划任务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882183"/>
                  </a:ext>
                </a:extLst>
              </a:tr>
              <a:tr h="1250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22</a:t>
                      </a:r>
                      <a:r>
                        <a:rPr lang="zh-CN" altLang="en-US" sz="2000" dirty="0" smtClean="0"/>
                        <a:t>日</a:t>
                      </a:r>
                      <a:r>
                        <a:rPr lang="en-US" altLang="zh-CN" sz="2000" dirty="0" smtClean="0"/>
                        <a:t>-6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30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用户功能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4678238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日</a:t>
                      </a:r>
                      <a:r>
                        <a:rPr lang="en-US" altLang="zh-CN" sz="2000" dirty="0" smtClean="0"/>
                        <a:t>-7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8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设备扫描功能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91439539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8</a:t>
                      </a:r>
                      <a:r>
                        <a:rPr lang="zh-CN" altLang="en-US" sz="2000" dirty="0" smtClean="0"/>
                        <a:t>日</a:t>
                      </a:r>
                      <a:r>
                        <a:rPr lang="en-US" altLang="zh-CN" sz="2000" dirty="0" smtClean="0"/>
                        <a:t>-7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16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防火墙及设备属性功能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04847176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16</a:t>
                      </a:r>
                      <a:r>
                        <a:rPr lang="zh-CN" altLang="en-US" sz="2000" dirty="0" smtClean="0"/>
                        <a:t>日</a:t>
                      </a:r>
                      <a:r>
                        <a:rPr lang="en-US" altLang="zh-CN" sz="2000" dirty="0" smtClean="0"/>
                        <a:t>-7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24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白名单功能</a:t>
                      </a:r>
                      <a:endParaRPr lang="en-US" altLang="zh-CN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9893006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24</a:t>
                      </a:r>
                      <a:r>
                        <a:rPr lang="zh-CN" altLang="en-US" sz="2000" dirty="0" smtClean="0"/>
                        <a:t>日</a:t>
                      </a:r>
                      <a:r>
                        <a:rPr lang="en-US" altLang="zh-CN" sz="2000" dirty="0" smtClean="0"/>
                        <a:t>-7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31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日志功能</a:t>
                      </a:r>
                      <a:endParaRPr lang="en-US" altLang="zh-CN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4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44463" y="1885"/>
            <a:ext cx="4910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数据传输加密任务需求及时间计划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4A937BBB-63E2-4C04-84DF-D8F0007900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3859" y="1265793"/>
          <a:ext cx="9258854" cy="403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27">
                  <a:extLst>
                    <a:ext uri="{9D8B030D-6E8A-4147-A177-3AD203B41FA5}">
                      <a16:colId xmlns:a16="http://schemas.microsoft.com/office/drawing/2014/main" xmlns="" val="3406387531"/>
                    </a:ext>
                  </a:extLst>
                </a:gridCol>
                <a:gridCol w="4629427">
                  <a:extLst>
                    <a:ext uri="{9D8B030D-6E8A-4147-A177-3AD203B41FA5}">
                      <a16:colId xmlns:a16="http://schemas.microsoft.com/office/drawing/2014/main" xmlns="" val="3909448415"/>
                    </a:ext>
                  </a:extLst>
                </a:gridCol>
              </a:tblGrid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时间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计划任务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882183"/>
                  </a:ext>
                </a:extLst>
              </a:tr>
              <a:tr h="9951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已完成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加密方案选择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（采用对称加密算法中</a:t>
                      </a:r>
                      <a:r>
                        <a:rPr lang="en-US" altLang="zh-CN" sz="2000" dirty="0" smtClean="0"/>
                        <a:t>AES</a:t>
                      </a:r>
                      <a:r>
                        <a:rPr lang="zh-CN" altLang="en-US" sz="2000" dirty="0" smtClean="0"/>
                        <a:t>加密）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4678238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22</a:t>
                      </a:r>
                      <a:r>
                        <a:rPr lang="zh-CN" altLang="en-US" sz="2000" dirty="0" smtClean="0"/>
                        <a:t>日</a:t>
                      </a:r>
                      <a:r>
                        <a:rPr lang="en-US" altLang="zh-CN" sz="2000" dirty="0" smtClean="0"/>
                        <a:t>-6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30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加密算法分析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91439539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日</a:t>
                      </a:r>
                      <a:r>
                        <a:rPr lang="en-US" altLang="zh-CN" sz="2000" dirty="0" smtClean="0"/>
                        <a:t>-7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10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算法代码实现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04847176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10</a:t>
                      </a:r>
                      <a:r>
                        <a:rPr lang="zh-CN" altLang="en-US" sz="2000" dirty="0" smtClean="0"/>
                        <a:t>日</a:t>
                      </a:r>
                      <a:r>
                        <a:rPr lang="en-US" altLang="zh-CN" sz="2000" dirty="0" smtClean="0"/>
                        <a:t>-7</a:t>
                      </a:r>
                      <a:r>
                        <a:rPr lang="zh-CN" altLang="en-US" sz="2000" dirty="0" smtClean="0"/>
                        <a:t>月</a:t>
                      </a:r>
                      <a:r>
                        <a:rPr lang="en-US" altLang="zh-CN" sz="2000" dirty="0" smtClean="0"/>
                        <a:t>18</a:t>
                      </a:r>
                      <a:r>
                        <a:rPr lang="zh-CN" altLang="en-US" sz="2000" dirty="0" smtClean="0"/>
                        <a:t>日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将实现的算法代码应用到客户端和防火墙端，并完成功能测试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0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8B91C97-495D-4423-9996-813229AD1BA4}"/>
              </a:ext>
            </a:extLst>
          </p:cNvPr>
          <p:cNvSpPr txBox="1"/>
          <p:nvPr/>
        </p:nvSpPr>
        <p:spPr>
          <a:xfrm>
            <a:off x="3379304" y="2659559"/>
            <a:ext cx="5433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认证需要功能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16063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44463" y="1885"/>
            <a:ext cx="2055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管理接口独立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2877" y="1682477"/>
            <a:ext cx="8093674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管理接口独立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防火墙的应具备独立的管理接口，与业务接口分离。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管理接口独立的测试评价方法与预期结果如下：</a:t>
            </a: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测试评价方法：</a:t>
            </a:r>
          </a:p>
          <a:p>
            <a:pPr lvl="2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检查防火墙是否具有独立的管理接口；</a:t>
            </a:r>
          </a:p>
          <a:p>
            <a:pPr lvl="2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检查防火墙是否能够关闭业务接口上的管理服务。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预期结果：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防火墙可配置独立的管理接口；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防火墙可关闭业务接口上的管理服务。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416" y="691978"/>
            <a:ext cx="208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6.25-7.8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7700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6520" y="1502394"/>
            <a:ext cx="10552907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流量统计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防火墙应具备流量统计功能：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能够通过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地址、网络服务、时间和协议类型等参数或它们的组合对流量进行正确的统计；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能够实时或者以报表形式输出流量统计结果。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流量统计的测试评价方法与预期结果如下：</a:t>
            </a:r>
          </a:p>
          <a:p>
            <a:pPr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测试评价方法：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配置防火墙流量统计策略，产生相应的网络流量；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检查防火墙能否进行流量统计，并如何输出统计结果。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预期结果：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防火墙能够通过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地址、网络服务、时间和协议类型等参数或它们的组合对流量进行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的统计；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防火墙能够实时或者以报表形式输出流量统计结果。</a:t>
            </a:r>
          </a:p>
        </p:txBody>
      </p:sp>
      <p:sp>
        <p:nvSpPr>
          <p:cNvPr id="3" name="文本框 10"/>
          <p:cNvSpPr txBox="1">
            <a:spLocks noChangeArrowheads="1"/>
          </p:cNvSpPr>
          <p:nvPr/>
        </p:nvSpPr>
        <p:spPr bwMode="auto">
          <a:xfrm>
            <a:off x="144463" y="1885"/>
            <a:ext cx="2055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流量统计</a:t>
            </a: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416" y="691978"/>
            <a:ext cx="208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6.25-7.8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623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74624" y="-17677"/>
            <a:ext cx="4335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需求及时间计划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A937BBB-63E2-4C04-84DF-D8F00079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66867"/>
              </p:ext>
            </p:extLst>
          </p:nvPr>
        </p:nvGraphicFramePr>
        <p:xfrm>
          <a:off x="1183859" y="1392793"/>
          <a:ext cx="9258854" cy="4292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27">
                  <a:extLst>
                    <a:ext uri="{9D8B030D-6E8A-4147-A177-3AD203B41FA5}">
                      <a16:colId xmlns="" xmlns:a16="http://schemas.microsoft.com/office/drawing/2014/main" val="3406387531"/>
                    </a:ext>
                  </a:extLst>
                </a:gridCol>
                <a:gridCol w="4629427">
                  <a:extLst>
                    <a:ext uri="{9D8B030D-6E8A-4147-A177-3AD203B41FA5}">
                      <a16:colId xmlns="" xmlns:a16="http://schemas.microsoft.com/office/drawing/2014/main" val="3909448415"/>
                    </a:ext>
                  </a:extLst>
                </a:gridCol>
              </a:tblGrid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时间计划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882183"/>
                  </a:ext>
                </a:extLst>
              </a:tr>
              <a:tr h="12503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客户端给防火墙配置日志服务器的功能，并完成之前功能较弱的通信方案的重构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22</a:t>
                      </a:r>
                      <a:r>
                        <a:rPr lang="zh-CN" altLang="en-US" sz="2000" dirty="0"/>
                        <a:t>日</a:t>
                      </a:r>
                      <a:r>
                        <a:rPr lang="en-US" altLang="zh-CN" sz="2000" dirty="0"/>
                        <a:t>-6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30</a:t>
                      </a:r>
                      <a:r>
                        <a:rPr lang="zh-CN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4678238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客户端根据实时日志报警的功能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日</a:t>
                      </a:r>
                      <a:r>
                        <a:rPr lang="en-US" altLang="zh-CN" sz="2000" dirty="0"/>
                        <a:t>-7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8</a:t>
                      </a:r>
                      <a:r>
                        <a:rPr lang="zh-CN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1439539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查询历史日志功能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8</a:t>
                      </a:r>
                      <a:r>
                        <a:rPr lang="zh-CN" altLang="en-US" sz="2000" dirty="0"/>
                        <a:t>日</a:t>
                      </a:r>
                      <a:r>
                        <a:rPr lang="en-US" altLang="zh-CN" sz="2000" dirty="0"/>
                        <a:t>-7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18</a:t>
                      </a:r>
                      <a:r>
                        <a:rPr lang="zh-CN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04847176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和页面逻辑接口的整合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18</a:t>
                      </a:r>
                      <a:r>
                        <a:rPr lang="zh-CN" altLang="en-US" sz="2000" dirty="0"/>
                        <a:t>日</a:t>
                      </a:r>
                      <a:r>
                        <a:rPr lang="en-US" altLang="zh-CN" sz="2000" dirty="0"/>
                        <a:t>-7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24</a:t>
                      </a:r>
                      <a:r>
                        <a:rPr lang="zh-CN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989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399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4160" y="1506506"/>
            <a:ext cx="10392272" cy="38068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动态开放端口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防火墙应具备动态开放端口功能，支持主动模式和被动模式的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动态开放端口的测试评价方法与预期结果如下：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测试评价方法：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设置防火墙基于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应用的动态开放端口策略；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内部网络主机通过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（包括主动模式和被动模式）访问外部网络，检查防火墙是否能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数据连接所使用的动态端口，网络会话是否连接正常。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预期结果：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运行正常，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数据连接所使用的动态端口打开。</a:t>
            </a:r>
          </a:p>
        </p:txBody>
      </p:sp>
      <p:sp>
        <p:nvSpPr>
          <p:cNvPr id="4" name="文本框 10"/>
          <p:cNvSpPr txBox="1">
            <a:spLocks noChangeArrowheads="1"/>
          </p:cNvSpPr>
          <p:nvPr/>
        </p:nvSpPr>
        <p:spPr bwMode="auto">
          <a:xfrm>
            <a:off x="144463" y="1885"/>
            <a:ext cx="2055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动态开放端口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416" y="691978"/>
            <a:ext cx="208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7.9-7.19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575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44463" y="1885"/>
            <a:ext cx="3105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IP/MAC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地址绑定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698" y="1301201"/>
            <a:ext cx="10922178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IP/MAC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地址绑定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防火墙应支持自动或管理员手工绑定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IP/MAC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地址；应能够检测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地址盗用，拦截盗用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地址的主机经过防火墙的各种访问。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IP/MAC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地址绑定的测试评价方法与预期结果如下：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测试评价方法：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为防火墙设置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IP/MAC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地址绑定策略；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使用自动绑定或手工绑定功能将内部网络中主机的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地址绑定；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分别产生正确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IP/MAC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绑定的会话和盗用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的会话，检查绑定的有效性。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预期结果：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IP/MAC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地址能够自动或手工绑定；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IP/MAC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地址绑定后能够正确执行安全策略，发现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盗用行为。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5416" y="691978"/>
            <a:ext cx="208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7.9-7.19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838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44463" y="1885"/>
            <a:ext cx="2055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网络扫描防护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1983" y="1584903"/>
            <a:ext cx="9677249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网络扫描防护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防火墙应能够检测和记录扫描行为，包括对防火墙自身和受保护网络的扫描。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网络扫描防护的测试评价方法与预期结果如下：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测试评价方法：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分别对防火墙业务接口及管理接口进行端口和漏洞扫描；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配置全允许规则，对受保护的网络进行端口和漏洞扫描。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预期结果：</a:t>
            </a: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防火墙能够检测和记录对所有接口及受保护网络的扫描行为</a:t>
            </a:r>
            <a:r>
              <a:rPr lang="zh-CN" altLang="en-US" sz="2400" dirty="0"/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416" y="691978"/>
            <a:ext cx="208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7.20-7.29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189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0944" y="1341940"/>
            <a:ext cx="11334068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抗拒绝服务攻击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防火墙应具有抗拒绝服务攻击的能力，具体技术要求如下：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ICMP Flood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UDP Flood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SYN Flood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TearDrop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Land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攻击；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超大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数据攻击。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抗拒绝服务攻击的测试评价方法与预期结果如下：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测试评价方法：</a:t>
            </a: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配置启用防火墙抗拒绝服务攻击功能；</a:t>
            </a: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采用模拟攻击设备，通过防火墙设备，发起防火墙声明支持带宽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的攻击流量（至少包</a:t>
            </a: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ICMP Flood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 Flood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 Flood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TearDrop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 of Death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等），同时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防火墙建立正常的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连接（新建连接速率为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），持续时间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检查拒绝服务攻击包通过的比例，以及正常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连接成功建立的比例。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预期结果：</a:t>
            </a: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防火墙具备抗拒绝服务攻击能力；</a:t>
            </a:r>
          </a:p>
          <a:p>
            <a:pPr lvl="2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攻击包通过的比例不大于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、正常连接建立成功率不低于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文本框 10"/>
          <p:cNvSpPr txBox="1">
            <a:spLocks noChangeArrowheads="1"/>
          </p:cNvSpPr>
          <p:nvPr/>
        </p:nvSpPr>
        <p:spPr bwMode="auto">
          <a:xfrm>
            <a:off x="174624" y="-17677"/>
            <a:ext cx="2580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抗拒绝服务攻击</a:t>
            </a: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944" y="575634"/>
            <a:ext cx="208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7.20-7.29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015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74625" y="-17677"/>
            <a:ext cx="1814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9439" y="2500542"/>
            <a:ext cx="8030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根据国家标准中的测试评价方法对防火墙进行测试，同时完善功能。</a:t>
            </a:r>
          </a:p>
        </p:txBody>
      </p:sp>
    </p:spTree>
    <p:extLst>
      <p:ext uri="{BB962C8B-B14F-4D97-AF65-F5344CB8AC3E}">
        <p14:creationId xmlns:p14="http://schemas.microsoft.com/office/powerpoint/2010/main" val="335069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74624" y="-17677"/>
            <a:ext cx="4335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未完成功能及计划完成时间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1799"/>
              </p:ext>
            </p:extLst>
          </p:nvPr>
        </p:nvGraphicFramePr>
        <p:xfrm>
          <a:off x="1701759" y="1038695"/>
          <a:ext cx="9190358" cy="4878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6775"/>
                <a:gridCol w="3733583"/>
              </a:tblGrid>
              <a:tr h="9267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计划时间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6446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管理接口独立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6.25-7.8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56446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传输数据加密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6.25-7.8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56446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流量统计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6.25-7.8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56446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动态开放端口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7.9-7.19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56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IP/MAC</a:t>
                      </a:r>
                      <a:r>
                        <a:rPr lang="zh-CN" altLang="en-US" sz="2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地址绑定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7.9-7.19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56446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网络扫描防护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7.20-7.29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56446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抗拒绝服务攻击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7.20-7.29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79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74623" y="-17677"/>
            <a:ext cx="9022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客户端给防火墙配置日志服务器的功能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r>
              <a:rPr lang="en-US" altLang="zh-CN" sz="2400" dirty="0"/>
              <a:t>22</a:t>
            </a:r>
            <a:r>
              <a:rPr lang="zh-CN" altLang="en-US" sz="2400" dirty="0"/>
              <a:t>日</a:t>
            </a:r>
            <a:r>
              <a:rPr lang="en-US" altLang="zh-CN" sz="2400" dirty="0"/>
              <a:t>-6</a:t>
            </a:r>
            <a:r>
              <a:rPr lang="zh-CN" altLang="en-US" sz="2400" dirty="0"/>
              <a:t>月</a:t>
            </a:r>
            <a:r>
              <a:rPr lang="en-US" altLang="zh-CN" sz="2400" dirty="0"/>
              <a:t>30</a:t>
            </a:r>
            <a:r>
              <a:rPr lang="zh-CN" altLang="en-US" sz="2400" dirty="0"/>
              <a:t>日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A937BBB-63E2-4C04-84DF-D8F00079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00253"/>
              </p:ext>
            </p:extLst>
          </p:nvPr>
        </p:nvGraphicFramePr>
        <p:xfrm>
          <a:off x="506895" y="1097542"/>
          <a:ext cx="11178210" cy="466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070">
                  <a:extLst>
                    <a:ext uri="{9D8B030D-6E8A-4147-A177-3AD203B41FA5}">
                      <a16:colId xmlns="" xmlns:a16="http://schemas.microsoft.com/office/drawing/2014/main" val="3406387531"/>
                    </a:ext>
                  </a:extLst>
                </a:gridCol>
                <a:gridCol w="5801140">
                  <a:extLst>
                    <a:ext uri="{9D8B030D-6E8A-4147-A177-3AD203B41FA5}">
                      <a16:colId xmlns="" xmlns:a16="http://schemas.microsoft.com/office/drawing/2014/main" val="771565490"/>
                    </a:ext>
                  </a:extLst>
                </a:gridCol>
              </a:tblGrid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需求分析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进度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882183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配置一个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syslog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服务器以供测试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在教研室网关上已配置了一个简易日志服务器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4678238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给防火墙发送配置命令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配置命令已测试完成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1439539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读取防火墙上的配置结果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读取命令测试完成，但结果解析还未做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04847176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重写或修改之前的通信处理代码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（之前的功能弱、自定义数据格式不能满足要求）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dirty="0"/>
                        <a:t>1. </a:t>
                      </a:r>
                      <a:r>
                        <a:rPr lang="zh-CN" altLang="en-US" sz="2000" dirty="0"/>
                        <a:t>已定义好新的通信数据格式，但格式解析还未做。</a:t>
                      </a:r>
                      <a:endParaRPr lang="en-US" altLang="zh-CN" sz="2000" dirty="0"/>
                    </a:p>
                    <a:p>
                      <a:pPr algn="just"/>
                      <a:r>
                        <a:rPr lang="en-US" altLang="zh-CN" sz="2000" dirty="0"/>
                        <a:t>2. </a:t>
                      </a:r>
                      <a:r>
                        <a:rPr lang="zh-CN" altLang="en-US" sz="2000" dirty="0"/>
                        <a:t>正在重写客户端上的通信代码，以解决之前通信可能存在的逻辑漏洞、以及功能弱等问题。</a:t>
                      </a:r>
                      <a:endParaRPr lang="en-US" altLang="zh-CN" sz="2000" dirty="0"/>
                    </a:p>
                    <a:p>
                      <a:pPr algn="just"/>
                      <a:r>
                        <a:rPr lang="en-US" altLang="zh-CN" sz="2000" dirty="0"/>
                        <a:t>3. </a:t>
                      </a:r>
                      <a:r>
                        <a:rPr lang="zh-CN" altLang="en-US" sz="2000" dirty="0"/>
                        <a:t>防火墙上的通信代码还未重写。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989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01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74623" y="-17677"/>
            <a:ext cx="9022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客户端根据实时日志报警的功能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en-US" altLang="zh-CN" sz="2400" dirty="0"/>
              <a:t>1</a:t>
            </a:r>
            <a:r>
              <a:rPr lang="zh-CN" altLang="en-US" sz="2400" dirty="0"/>
              <a:t>日</a:t>
            </a:r>
            <a:r>
              <a:rPr lang="en-US" altLang="zh-CN" sz="2400" dirty="0"/>
              <a:t>-7</a:t>
            </a:r>
            <a:r>
              <a:rPr lang="zh-CN" altLang="en-US" sz="2400" dirty="0"/>
              <a:t>月</a:t>
            </a:r>
            <a:r>
              <a:rPr lang="en-US" altLang="zh-CN" sz="2400" dirty="0"/>
              <a:t>8</a:t>
            </a:r>
            <a:r>
              <a:rPr lang="zh-CN" altLang="en-US" sz="2400" dirty="0"/>
              <a:t>日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A937BBB-63E2-4C04-84DF-D8F00079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07475"/>
              </p:ext>
            </p:extLst>
          </p:nvPr>
        </p:nvGraphicFramePr>
        <p:xfrm>
          <a:off x="506895" y="2171896"/>
          <a:ext cx="11178210" cy="251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105">
                  <a:extLst>
                    <a:ext uri="{9D8B030D-6E8A-4147-A177-3AD203B41FA5}">
                      <a16:colId xmlns="" xmlns:a16="http://schemas.microsoft.com/office/drawing/2014/main" val="3406387531"/>
                    </a:ext>
                  </a:extLst>
                </a:gridCol>
                <a:gridCol w="5589105">
                  <a:extLst>
                    <a:ext uri="{9D8B030D-6E8A-4147-A177-3AD203B41FA5}">
                      <a16:colId xmlns="" xmlns:a16="http://schemas.microsoft.com/office/drawing/2014/main" val="771565490"/>
                    </a:ext>
                  </a:extLst>
                </a:gridCol>
              </a:tblGrid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需求分析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进度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882183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实时日志的通信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4678238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实时日志的解析和接口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143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9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74623" y="-17677"/>
            <a:ext cx="9022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查询历史日志功能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en-US" altLang="zh-CN" sz="2400" dirty="0"/>
              <a:t>8</a:t>
            </a:r>
            <a:r>
              <a:rPr lang="zh-CN" altLang="en-US" sz="2400" dirty="0"/>
              <a:t>日</a:t>
            </a:r>
            <a:r>
              <a:rPr lang="en-US" altLang="zh-CN" sz="2400" dirty="0"/>
              <a:t>-7</a:t>
            </a:r>
            <a:r>
              <a:rPr lang="zh-CN" altLang="en-US" sz="2400" dirty="0"/>
              <a:t>月</a:t>
            </a:r>
            <a:r>
              <a:rPr lang="en-US" altLang="zh-CN" sz="2400" dirty="0"/>
              <a:t>18</a:t>
            </a:r>
            <a:r>
              <a:rPr lang="zh-CN" altLang="en-US" sz="2400" dirty="0"/>
              <a:t>日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A937BBB-63E2-4C04-84DF-D8F00079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31545"/>
              </p:ext>
            </p:extLst>
          </p:nvPr>
        </p:nvGraphicFramePr>
        <p:xfrm>
          <a:off x="506895" y="1752862"/>
          <a:ext cx="11178210" cy="419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105">
                  <a:extLst>
                    <a:ext uri="{9D8B030D-6E8A-4147-A177-3AD203B41FA5}">
                      <a16:colId xmlns="" xmlns:a16="http://schemas.microsoft.com/office/drawing/2014/main" val="3406387531"/>
                    </a:ext>
                  </a:extLst>
                </a:gridCol>
                <a:gridCol w="5589105">
                  <a:extLst>
                    <a:ext uri="{9D8B030D-6E8A-4147-A177-3AD203B41FA5}">
                      <a16:colId xmlns="" xmlns:a16="http://schemas.microsoft.com/office/drawing/2014/main" val="771565490"/>
                    </a:ext>
                  </a:extLst>
                </a:gridCol>
              </a:tblGrid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需求分析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进度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882183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给不同日志设计不同的数据库表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4678238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syslog</a:t>
                      </a:r>
                      <a:r>
                        <a:rPr lang="zh-CN" altLang="en-US" sz="2000" dirty="0"/>
                        <a:t>服务器数据的字段解析方案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1439539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syslog</a:t>
                      </a:r>
                      <a:r>
                        <a:rPr lang="zh-CN" altLang="en-US" sz="2000" dirty="0"/>
                        <a:t>服务器数据存储进数据库方案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9684951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远程数据库读取和分类查询操作及接口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0484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1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74623" y="-17677"/>
            <a:ext cx="9022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和页面逻辑接口的整合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en-US" altLang="zh-CN" sz="2400" dirty="0"/>
              <a:t>18</a:t>
            </a:r>
            <a:r>
              <a:rPr lang="zh-CN" altLang="en-US" sz="2400" dirty="0"/>
              <a:t>日</a:t>
            </a:r>
            <a:r>
              <a:rPr lang="en-US" altLang="zh-CN" sz="2400" dirty="0"/>
              <a:t>-7</a:t>
            </a:r>
            <a:r>
              <a:rPr lang="zh-CN" altLang="en-US" sz="2400" dirty="0"/>
              <a:t>月</a:t>
            </a:r>
            <a:r>
              <a:rPr lang="en-US" altLang="zh-CN" sz="2400" dirty="0"/>
              <a:t>24</a:t>
            </a:r>
            <a:r>
              <a:rPr lang="zh-CN" altLang="en-US" sz="2400" dirty="0"/>
              <a:t>日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A937BBB-63E2-4C04-84DF-D8F00079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72132"/>
              </p:ext>
            </p:extLst>
          </p:nvPr>
        </p:nvGraphicFramePr>
        <p:xfrm>
          <a:off x="506895" y="2171896"/>
          <a:ext cx="11178210" cy="251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853">
                  <a:extLst>
                    <a:ext uri="{9D8B030D-6E8A-4147-A177-3AD203B41FA5}">
                      <a16:colId xmlns="" xmlns:a16="http://schemas.microsoft.com/office/drawing/2014/main" val="3406387531"/>
                    </a:ext>
                  </a:extLst>
                </a:gridCol>
                <a:gridCol w="5602357">
                  <a:extLst>
                    <a:ext uri="{9D8B030D-6E8A-4147-A177-3AD203B41FA5}">
                      <a16:colId xmlns="" xmlns:a16="http://schemas.microsoft.com/office/drawing/2014/main" val="771565490"/>
                    </a:ext>
                  </a:extLst>
                </a:gridCol>
              </a:tblGrid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需求分析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进度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882183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实现逻辑功能接口并测试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4678238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功能代码与页面代码整合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暂无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143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6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8B91C97-495D-4423-9996-813229AD1BA4}"/>
              </a:ext>
            </a:extLst>
          </p:cNvPr>
          <p:cNvSpPr txBox="1"/>
          <p:nvPr/>
        </p:nvSpPr>
        <p:spPr>
          <a:xfrm>
            <a:off x="2689869" y="2659559"/>
            <a:ext cx="6812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IEC 61850 </a:t>
            </a:r>
            <a:r>
              <a:rPr lang="zh-CN" altLang="en-US" sz="4400" dirty="0"/>
              <a:t>深度包检测模块</a:t>
            </a:r>
            <a:endParaRPr lang="en-US" altLang="zh-CN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334D84A-7DC4-4C62-88C6-556923C293C3}"/>
              </a:ext>
            </a:extLst>
          </p:cNvPr>
          <p:cNvSpPr txBox="1"/>
          <p:nvPr/>
        </p:nvSpPr>
        <p:spPr>
          <a:xfrm>
            <a:off x="4916557" y="4426226"/>
            <a:ext cx="235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负责人：张浩然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42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74624" y="-17677"/>
            <a:ext cx="4335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工作内容及时间计划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A937BBB-63E2-4C04-84DF-D8F0007900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6104" y="1644583"/>
          <a:ext cx="9258854" cy="356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27">
                  <a:extLst>
                    <a:ext uri="{9D8B030D-6E8A-4147-A177-3AD203B41FA5}">
                      <a16:colId xmlns="" xmlns:a16="http://schemas.microsoft.com/office/drawing/2014/main" val="3406387531"/>
                    </a:ext>
                  </a:extLst>
                </a:gridCol>
                <a:gridCol w="4629427">
                  <a:extLst>
                    <a:ext uri="{9D8B030D-6E8A-4147-A177-3AD203B41FA5}">
                      <a16:colId xmlns="" xmlns:a16="http://schemas.microsoft.com/office/drawing/2014/main" val="3909448415"/>
                    </a:ext>
                  </a:extLst>
                </a:gridCol>
              </a:tblGrid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工作内容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时间计划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882183"/>
                  </a:ext>
                </a:extLst>
              </a:tr>
              <a:tr h="1250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IEC 61850</a:t>
                      </a:r>
                      <a:r>
                        <a:rPr lang="zh-CN" altLang="en-US" sz="2000" dirty="0"/>
                        <a:t>深度包检测的基本方案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22</a:t>
                      </a:r>
                      <a:r>
                        <a:rPr lang="zh-CN" altLang="en-US" sz="2000" dirty="0"/>
                        <a:t>日</a:t>
                      </a:r>
                      <a:r>
                        <a:rPr lang="en-US" altLang="zh-CN" sz="2000" dirty="0"/>
                        <a:t>-6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30</a:t>
                      </a:r>
                      <a:r>
                        <a:rPr lang="zh-CN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4678238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IEC 61850</a:t>
                      </a:r>
                      <a:r>
                        <a:rPr lang="zh-CN" altLang="en-US" sz="2000" dirty="0"/>
                        <a:t>深度包检测模块的编写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日</a:t>
                      </a:r>
                      <a:r>
                        <a:rPr lang="en-US" altLang="zh-CN" sz="2000" dirty="0"/>
                        <a:t>-7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13</a:t>
                      </a:r>
                      <a:r>
                        <a:rPr lang="zh-CN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1439539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IEC 61861850</a:t>
                      </a:r>
                      <a:r>
                        <a:rPr lang="zh-CN" altLang="en-US" sz="2000" dirty="0"/>
                        <a:t>深度包检测模块的调试和测验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13</a:t>
                      </a:r>
                      <a:r>
                        <a:rPr lang="zh-CN" altLang="en-US" sz="2000" dirty="0"/>
                        <a:t>日</a:t>
                      </a:r>
                      <a:r>
                        <a:rPr lang="en-US" altLang="zh-CN" sz="2000" dirty="0"/>
                        <a:t>-7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27</a:t>
                      </a:r>
                      <a:r>
                        <a:rPr lang="zh-CN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0484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2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174623" y="-17677"/>
            <a:ext cx="9022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IEC 61850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深度包检测的基本方案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r>
              <a:rPr lang="en-US" altLang="zh-CN" sz="2400" dirty="0"/>
              <a:t>22</a:t>
            </a:r>
            <a:r>
              <a:rPr lang="zh-CN" altLang="en-US" sz="2400" dirty="0"/>
              <a:t>日</a:t>
            </a:r>
            <a:r>
              <a:rPr lang="en-US" altLang="zh-CN" sz="2400" dirty="0"/>
              <a:t>-6</a:t>
            </a:r>
            <a:r>
              <a:rPr lang="zh-CN" altLang="en-US" sz="2400" dirty="0"/>
              <a:t>月</a:t>
            </a:r>
            <a:r>
              <a:rPr lang="en-US" altLang="zh-CN" sz="2400" dirty="0"/>
              <a:t>30</a:t>
            </a:r>
            <a:r>
              <a:rPr lang="zh-CN" altLang="en-US" sz="2400" dirty="0"/>
              <a:t>日</a:t>
            </a: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0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A937BBB-63E2-4C04-84DF-D8F0007900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895" y="1097542"/>
          <a:ext cx="11178210" cy="419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070">
                  <a:extLst>
                    <a:ext uri="{9D8B030D-6E8A-4147-A177-3AD203B41FA5}">
                      <a16:colId xmlns="" xmlns:a16="http://schemas.microsoft.com/office/drawing/2014/main" val="3406387531"/>
                    </a:ext>
                  </a:extLst>
                </a:gridCol>
                <a:gridCol w="5801140">
                  <a:extLst>
                    <a:ext uri="{9D8B030D-6E8A-4147-A177-3AD203B41FA5}">
                      <a16:colId xmlns="" xmlns:a16="http://schemas.microsoft.com/office/drawing/2014/main" val="771565490"/>
                    </a:ext>
                  </a:extLst>
                </a:gridCol>
              </a:tblGrid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需求分析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进度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882183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IEC 61850 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协议的模型结构分析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完成对 </a:t>
                      </a:r>
                      <a:r>
                        <a:rPr lang="en-US" altLang="zh-CN" sz="2000" dirty="0"/>
                        <a:t>IEC 61850</a:t>
                      </a:r>
                      <a:r>
                        <a:rPr lang="zh-CN" altLang="en-US" sz="2000" dirty="0"/>
                        <a:t>的</a:t>
                      </a:r>
                      <a:r>
                        <a:rPr lang="en-US" altLang="zh-CN" sz="2000" dirty="0"/>
                        <a:t>MMS</a:t>
                      </a:r>
                      <a:r>
                        <a:rPr lang="zh-CN" altLang="en-US" sz="2000" dirty="0"/>
                        <a:t>协议族的基本模型分析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4678238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协议完整性的解析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完成基本读写指令的完整性解析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91439539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协议合法性的解析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完成对数据报文基本字段的合法性解析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04847176"/>
                  </a:ext>
                </a:extLst>
              </a:tr>
              <a:tr h="838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协议的自定义解析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/>
                        <a:t>正在对自定义协议字段内容进行基本的规则描述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989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34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2503</Words>
  <Application>Microsoft Office PowerPoint</Application>
  <PresentationFormat>宽屏</PresentationFormat>
  <Paragraphs>212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任务一：防火墙客户端界面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于仁飞</dc:creator>
  <cp:lastModifiedBy>仁飞 于</cp:lastModifiedBy>
  <cp:revision>41</cp:revision>
  <dcterms:created xsi:type="dcterms:W3CDTF">2018-06-23T07:14:28Z</dcterms:created>
  <dcterms:modified xsi:type="dcterms:W3CDTF">2018-06-26T07:54:00Z</dcterms:modified>
</cp:coreProperties>
</file>