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av" ContentType="audio/wav"/>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61" r:id="rId2"/>
    <p:sldId id="264" r:id="rId3"/>
    <p:sldId id="263" r:id="rId4"/>
    <p:sldId id="266" r:id="rId5"/>
    <p:sldId id="267" r:id="rId6"/>
    <p:sldId id="268" r:id="rId7"/>
    <p:sldId id="269" r:id="rId8"/>
    <p:sldId id="270" r:id="rId9"/>
    <p:sldId id="271" r:id="rId10"/>
    <p:sldId id="272" r:id="rId11"/>
    <p:sldId id="273" r:id="rId12"/>
    <p:sldId id="279" r:id="rId13"/>
    <p:sldId id="274" r:id="rId14"/>
    <p:sldId id="276" r:id="rId15"/>
    <p:sldId id="277" r:id="rId16"/>
    <p:sldId id="278" r:id="rId17"/>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85000" autoAdjust="0"/>
  </p:normalViewPr>
  <p:slideViewPr>
    <p:cSldViewPr>
      <p:cViewPr>
        <p:scale>
          <a:sx n="96" d="100"/>
          <a:sy n="96" d="100"/>
        </p:scale>
        <p:origin x="-1672" y="-116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14-10-22</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767266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14-10-22</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161614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13</a:t>
            </a:fld>
            <a:endParaRPr lang="sv-SE"/>
          </a:p>
        </p:txBody>
      </p:sp>
    </p:spTree>
    <p:extLst>
      <p:ext uri="{BB962C8B-B14F-4D97-AF65-F5344CB8AC3E}">
        <p14:creationId xmlns:p14="http://schemas.microsoft.com/office/powerpoint/2010/main" val="197372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userDrawn="1"/>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5.xml.rels><?xml version="1.0" encoding="UTF-8" standalone="yes"?>
<Relationships xmlns="http://schemas.openxmlformats.org/package/2006/relationships"><Relationship Id="rId11" Type="http://schemas.openxmlformats.org/officeDocument/2006/relationships/hyperlink" Target="http://www.apple.com/education/itunes-u/" TargetMode="External"/><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www.youtube.com/watch?v=UF8uR6Z6KLc" TargetMode="External"/><Relationship Id="rId4" Type="http://schemas.openxmlformats.org/officeDocument/2006/relationships/image" Target="../media/image8.png"/><Relationship Id="rId5" Type="http://schemas.openxmlformats.org/officeDocument/2006/relationships/hyperlink" Target="http://www.ted.com/" TargetMode="External"/><Relationship Id="rId6" Type="http://schemas.openxmlformats.org/officeDocument/2006/relationships/image" Target="../media/image9.png"/><Relationship Id="rId7" Type="http://schemas.openxmlformats.org/officeDocument/2006/relationships/hyperlink" Target="http://www.youtube.com/watch?v=C0jDJ-wsMYI" TargetMode="External"/><Relationship Id="rId8" Type="http://schemas.openxmlformats.org/officeDocument/2006/relationships/image" Target="../media/image10.png"/><Relationship Id="rId9" Type="http://schemas.openxmlformats.org/officeDocument/2006/relationships/hyperlink" Target="http://www.youtube.com/education" TargetMode="External"/><Relationship Id="rId10"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Webbteknisk Introduktion</a:t>
            </a:r>
            <a:endParaRPr lang="sv-SE" b="1" dirty="0"/>
          </a:p>
        </p:txBody>
      </p:sp>
      <p:sp>
        <p:nvSpPr>
          <p:cNvPr id="3" name="Title 1"/>
          <p:cNvSpPr txBox="1">
            <a:spLocks/>
          </p:cNvSpPr>
          <p:nvPr/>
        </p:nvSpPr>
        <p:spPr>
          <a:xfrm>
            <a:off x="0" y="3595756"/>
            <a:ext cx="9144000" cy="77391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v-SE" sz="4400" b="0" i="0" u="none" strike="noStrike" kern="1200" cap="none" spc="0" normalizeH="0" baseline="0" noProof="0" dirty="0" smtClean="0">
                <a:ln>
                  <a:noFill/>
                </a:ln>
                <a:solidFill>
                  <a:schemeClr val="tx1"/>
                </a:solidFill>
                <a:effectLst/>
                <a:uLnTx/>
                <a:uFillTx/>
                <a:latin typeface="Minya Nouvelle" pitchFamily="2" charset="0"/>
                <a:ea typeface="+mj-ea"/>
                <a:cs typeface="+mj-cs"/>
              </a:rPr>
              <a:t>Presentationsteknik</a:t>
            </a:r>
            <a:endParaRPr kumimoji="0" lang="sv-SE" sz="4400" b="1" i="0" u="none" strike="noStrike" kern="1200" cap="none" spc="0" normalizeH="0" baseline="0" noProof="0" dirty="0">
              <a:ln>
                <a:noFill/>
              </a:ln>
              <a:solidFill>
                <a:schemeClr val="tx1"/>
              </a:solidFill>
              <a:effectLst/>
              <a:uLnTx/>
              <a:uFillTx/>
              <a:latin typeface="Minya Nouvelle" pitchFamily="2" charset="0"/>
              <a:ea typeface="+mj-ea"/>
              <a:cs typeface="+mj-cs"/>
            </a:endParaRPr>
          </a:p>
        </p:txBody>
      </p:sp>
      <p:pic>
        <p:nvPicPr>
          <p:cNvPr id="1026" name="Picture 2" descr="P:\Icons\128x128\shadow\presentation.png"/>
          <p:cNvPicPr>
            <a:picLocks noChangeAspect="1" noChangeArrowheads="1"/>
          </p:cNvPicPr>
          <p:nvPr/>
        </p:nvPicPr>
        <p:blipFill>
          <a:blip r:embed="rId2" cstate="print"/>
          <a:srcRect/>
          <a:stretch>
            <a:fillRect/>
          </a:stretch>
        </p:blipFill>
        <p:spPr bwMode="auto">
          <a:xfrm>
            <a:off x="3573835" y="1633364"/>
            <a:ext cx="1646237" cy="164623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Talspråket</a:t>
            </a:r>
            <a:endParaRPr lang="sv-SE" dirty="0"/>
          </a:p>
        </p:txBody>
      </p:sp>
      <p:sp>
        <p:nvSpPr>
          <p:cNvPr id="3" name="Subtitle 2"/>
          <p:cNvSpPr>
            <a:spLocks noGrp="1"/>
          </p:cNvSpPr>
          <p:nvPr>
            <p:ph type="subTitle" idx="1"/>
          </p:nvPr>
        </p:nvSpPr>
        <p:spPr>
          <a:xfrm>
            <a:off x="714348" y="1309676"/>
            <a:ext cx="6400800" cy="2699951"/>
          </a:xfrm>
        </p:spPr>
        <p:txBody>
          <a:bodyPr/>
          <a:lstStyle/>
          <a:p>
            <a:pPr marL="179388" indent="-179388">
              <a:buFont typeface="Arial" pitchFamily="34" charset="0"/>
              <a:buChar char="•"/>
            </a:pPr>
            <a:r>
              <a:rPr lang="sv-SE" sz="2800" dirty="0" smtClean="0"/>
              <a:t>Tala lagom högt – nyansera</a:t>
            </a:r>
          </a:p>
          <a:p>
            <a:pPr marL="179388" indent="-179388">
              <a:buFont typeface="Arial" pitchFamily="34" charset="0"/>
              <a:buChar char="•"/>
            </a:pPr>
            <a:r>
              <a:rPr lang="sv-SE" sz="2800" dirty="0" smtClean="0"/>
              <a:t>Tala lagom snabbt</a:t>
            </a:r>
          </a:p>
          <a:p>
            <a:pPr marL="179388" indent="-179388">
              <a:buFont typeface="Arial" pitchFamily="34" charset="0"/>
              <a:buChar char="•"/>
            </a:pPr>
            <a:r>
              <a:rPr lang="sv-SE" sz="2800" dirty="0" smtClean="0"/>
              <a:t>Gör pauser</a:t>
            </a:r>
          </a:p>
          <a:p>
            <a:pPr marL="179388" indent="-179388">
              <a:buFont typeface="Arial" pitchFamily="34" charset="0"/>
              <a:buChar char="•"/>
            </a:pPr>
            <a:r>
              <a:rPr lang="sv-SE" sz="2800" dirty="0" smtClean="0"/>
              <a:t>Använd ett språk som är anpassat till publiken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Kroppsspråket</a:t>
            </a:r>
            <a:endParaRPr lang="sv-SE" dirty="0"/>
          </a:p>
        </p:txBody>
      </p:sp>
      <p:sp>
        <p:nvSpPr>
          <p:cNvPr id="3" name="Subtitle 2"/>
          <p:cNvSpPr>
            <a:spLocks noGrp="1"/>
          </p:cNvSpPr>
          <p:nvPr>
            <p:ph type="subTitle" idx="1"/>
          </p:nvPr>
        </p:nvSpPr>
        <p:spPr>
          <a:xfrm>
            <a:off x="714348" y="1309676"/>
            <a:ext cx="6400800" cy="3276015"/>
          </a:xfrm>
        </p:spPr>
        <p:txBody>
          <a:bodyPr/>
          <a:lstStyle/>
          <a:p>
            <a:pPr marL="179388" indent="-179388">
              <a:buFont typeface="Arial" pitchFamily="34" charset="0"/>
              <a:buChar char="•"/>
            </a:pPr>
            <a:r>
              <a:rPr lang="sv-SE" dirty="0" smtClean="0"/>
              <a:t>Kroppshållning – stå eller sitta</a:t>
            </a:r>
          </a:p>
          <a:p>
            <a:pPr marL="179388" indent="-179388">
              <a:buFont typeface="Arial" pitchFamily="34" charset="0"/>
              <a:buChar char="•"/>
            </a:pPr>
            <a:r>
              <a:rPr lang="sv-SE" dirty="0" smtClean="0"/>
              <a:t>Klädsel</a:t>
            </a:r>
          </a:p>
          <a:p>
            <a:pPr marL="179388" indent="-179388">
              <a:buFont typeface="Arial" pitchFamily="34" charset="0"/>
              <a:buChar char="•"/>
            </a:pPr>
            <a:r>
              <a:rPr lang="sv-SE" dirty="0" smtClean="0"/>
              <a:t>Armar och händer</a:t>
            </a:r>
          </a:p>
          <a:p>
            <a:pPr marL="179388" indent="-179388">
              <a:buFont typeface="Arial" pitchFamily="34" charset="0"/>
              <a:buChar char="•"/>
            </a:pPr>
            <a:r>
              <a:rPr lang="sv-SE" dirty="0" smtClean="0"/>
              <a:t>Fötterna</a:t>
            </a:r>
          </a:p>
          <a:p>
            <a:pPr marL="179388" indent="-179388">
              <a:buFont typeface="Arial" pitchFamily="34" charset="0"/>
              <a:buChar char="•"/>
            </a:pPr>
            <a:r>
              <a:rPr lang="sv-SE" dirty="0" smtClean="0"/>
              <a:t>Ögonen</a:t>
            </a:r>
          </a:p>
          <a:p>
            <a:pPr marL="179388" indent="-179388">
              <a:buFont typeface="Arial" pitchFamily="34" charset="0"/>
              <a:buChar char="•"/>
            </a:pPr>
            <a:r>
              <a:rPr lang="sv-SE" dirty="0" smtClean="0"/>
              <a:t>Ansiktet</a:t>
            </a:r>
          </a:p>
          <a:p>
            <a:endParaRPr lang="sv-SE" dirty="0"/>
          </a:p>
        </p:txBody>
      </p:sp>
      <p:pic>
        <p:nvPicPr>
          <p:cNvPr id="17410" name="Picture 2" descr="http://farm2.static.flickr.com/1168/541334636_42c1c58fc2.jpg"/>
          <p:cNvPicPr>
            <a:picLocks noChangeAspect="1" noChangeArrowheads="1"/>
          </p:cNvPicPr>
          <p:nvPr/>
        </p:nvPicPr>
        <p:blipFill>
          <a:blip r:embed="rId2" cstate="print"/>
          <a:srcRect/>
          <a:stretch>
            <a:fillRect/>
          </a:stretch>
        </p:blipFill>
        <p:spPr bwMode="auto">
          <a:xfrm>
            <a:off x="4067944" y="2209428"/>
            <a:ext cx="4762500" cy="317182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Distans</a:t>
            </a:r>
            <a:endParaRPr lang="en-US" dirty="0"/>
          </a:p>
        </p:txBody>
      </p:sp>
      <p:sp>
        <p:nvSpPr>
          <p:cNvPr id="4" name="Subtitle 2"/>
          <p:cNvSpPr>
            <a:spLocks noGrp="1"/>
          </p:cNvSpPr>
          <p:nvPr>
            <p:ph type="subTitle" idx="1"/>
          </p:nvPr>
        </p:nvSpPr>
        <p:spPr>
          <a:xfrm>
            <a:off x="714348" y="1309676"/>
            <a:ext cx="6400800" cy="3276015"/>
          </a:xfrm>
        </p:spPr>
        <p:txBody>
          <a:bodyPr/>
          <a:lstStyle/>
          <a:p>
            <a:pPr marL="179388" indent="-179388">
              <a:buFont typeface="Arial" pitchFamily="34" charset="0"/>
              <a:buChar char="•"/>
            </a:pPr>
            <a:r>
              <a:rPr lang="sv-SE" dirty="0" smtClean="0"/>
              <a:t>Testa! Testa! Testa!</a:t>
            </a:r>
            <a:endParaRPr lang="sv-SE" dirty="0" smtClean="0"/>
          </a:p>
          <a:p>
            <a:pPr marL="179388" indent="-179388">
              <a:buFont typeface="Arial" pitchFamily="34" charset="0"/>
              <a:buChar char="•"/>
            </a:pPr>
            <a:r>
              <a:rPr lang="sv-SE" dirty="0" smtClean="0"/>
              <a:t>Ljusförhållande</a:t>
            </a:r>
          </a:p>
          <a:p>
            <a:pPr marL="179388" indent="-179388">
              <a:buFont typeface="Arial" pitchFamily="34" charset="0"/>
              <a:buChar char="•"/>
            </a:pPr>
            <a:r>
              <a:rPr lang="sv-SE" dirty="0" smtClean="0"/>
              <a:t>Ljudförhållande</a:t>
            </a:r>
          </a:p>
          <a:p>
            <a:pPr marL="179388" indent="-179388">
              <a:buFont typeface="Arial" pitchFamily="34" charset="0"/>
              <a:buChar char="•"/>
            </a:pPr>
            <a:r>
              <a:rPr lang="sv-SE" dirty="0" smtClean="0"/>
              <a:t>Inspelning?</a:t>
            </a:r>
            <a:endParaRPr lang="sv-SE" dirty="0" smtClean="0"/>
          </a:p>
          <a:p>
            <a:endParaRPr lang="sv-SE" dirty="0"/>
          </a:p>
        </p:txBody>
      </p:sp>
      <p:pic>
        <p:nvPicPr>
          <p:cNvPr id="5" name="Picture 4" descr="ic_mic_black_48d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1921396"/>
            <a:ext cx="2952328" cy="2952328"/>
          </a:xfrm>
          <a:prstGeom prst="rect">
            <a:avLst/>
          </a:prstGeom>
        </p:spPr>
      </p:pic>
    </p:spTree>
    <p:extLst>
      <p:ext uri="{BB962C8B-B14F-4D97-AF65-F5344CB8AC3E}">
        <p14:creationId xmlns:p14="http://schemas.microsoft.com/office/powerpoint/2010/main" val="409309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Hjälpmedel</a:t>
            </a:r>
            <a:endParaRPr lang="sv-SE" dirty="0"/>
          </a:p>
        </p:txBody>
      </p:sp>
      <p:sp>
        <p:nvSpPr>
          <p:cNvPr id="3" name="Subtitle 2"/>
          <p:cNvSpPr>
            <a:spLocks noGrp="1"/>
          </p:cNvSpPr>
          <p:nvPr>
            <p:ph type="subTitle" idx="1"/>
          </p:nvPr>
        </p:nvSpPr>
        <p:spPr>
          <a:xfrm>
            <a:off x="683568" y="1201316"/>
            <a:ext cx="7920880" cy="3600400"/>
          </a:xfrm>
        </p:spPr>
        <p:txBody>
          <a:bodyPr/>
          <a:lstStyle/>
          <a:p>
            <a:r>
              <a:rPr lang="sv-SE" sz="2800" dirty="0"/>
              <a:t>Overhead, </a:t>
            </a:r>
            <a:r>
              <a:rPr lang="sv-SE" sz="2800" dirty="0" smtClean="0"/>
              <a:t>Whiteboard,</a:t>
            </a:r>
            <a:r>
              <a:rPr lang="sv-SE" sz="2800" dirty="0"/>
              <a:t> </a:t>
            </a:r>
            <a:r>
              <a:rPr lang="sv-SE" sz="2800" dirty="0" smtClean="0"/>
              <a:t>Blädderblock</a:t>
            </a:r>
          </a:p>
          <a:p>
            <a:r>
              <a:rPr lang="sv-SE" sz="2800" dirty="0" smtClean="0"/>
              <a:t>Audio/Video</a:t>
            </a:r>
          </a:p>
          <a:p>
            <a:r>
              <a:rPr lang="sv-SE" sz="2800" dirty="0" smtClean="0"/>
              <a:t>Smartboard</a:t>
            </a:r>
          </a:p>
          <a:p>
            <a:r>
              <a:rPr lang="sv-SE" sz="2800" dirty="0" smtClean="0"/>
              <a:t>Projektor/Dator</a:t>
            </a:r>
          </a:p>
          <a:p>
            <a:endParaRPr lang="sv-SE" sz="2800" dirty="0" smtClean="0"/>
          </a:p>
          <a:p>
            <a:r>
              <a:rPr lang="sv-SE" sz="2800" dirty="0" smtClean="0"/>
              <a:t>Digitala presentationsverktyg</a:t>
            </a:r>
            <a:r>
              <a:rPr lang="sv-SE" sz="2800" dirty="0"/>
              <a:t> </a:t>
            </a:r>
            <a:r>
              <a:rPr lang="sv-SE" sz="2800" dirty="0" smtClean="0"/>
              <a:t>(PP, </a:t>
            </a:r>
            <a:r>
              <a:rPr lang="sv-SE" sz="2800" dirty="0" err="1" smtClean="0"/>
              <a:t>Keynote</a:t>
            </a:r>
            <a:r>
              <a:rPr lang="sv-SE" sz="2800" dirty="0" smtClean="0"/>
              <a:t>, </a:t>
            </a:r>
            <a:r>
              <a:rPr lang="sv-SE" sz="2800" dirty="0" err="1" smtClean="0"/>
              <a:t>Impress.js</a:t>
            </a:r>
            <a:r>
              <a:rPr lang="sv-SE" sz="2800" dirty="0" smtClean="0"/>
              <a:t>, </a:t>
            </a:r>
            <a:r>
              <a:rPr lang="sv-SE" sz="2800" dirty="0" err="1" smtClean="0"/>
              <a:t>Reveal.js</a:t>
            </a:r>
            <a:r>
              <a:rPr lang="sv-SE" sz="2800" dirty="0" smtClean="0"/>
              <a:t>, </a:t>
            </a:r>
            <a:r>
              <a:rPr lang="sv-SE" sz="2800" dirty="0" err="1" smtClean="0"/>
              <a:t>Prezi</a:t>
            </a:r>
            <a:r>
              <a:rPr lang="sv-SE" sz="2800" dirty="0" smtClean="0"/>
              <a:t>…..) </a:t>
            </a:r>
          </a:p>
          <a:p>
            <a:r>
              <a:rPr lang="sv-SE" sz="2800" dirty="0" smtClean="0"/>
              <a:t>Metoder (</a:t>
            </a:r>
            <a:r>
              <a:rPr lang="sv-SE" sz="2800" dirty="0" err="1" smtClean="0"/>
              <a:t>Pecha</a:t>
            </a:r>
            <a:r>
              <a:rPr lang="sv-SE" sz="2800" dirty="0" smtClean="0"/>
              <a:t> </a:t>
            </a:r>
            <a:r>
              <a:rPr lang="sv-SE" sz="2800" dirty="0" err="1" smtClean="0"/>
              <a:t>Kucha</a:t>
            </a:r>
            <a:r>
              <a:rPr lang="sv-SE" sz="2800" dirty="0" smtClean="0"/>
              <a:t>, </a:t>
            </a:r>
            <a:r>
              <a:rPr lang="sv-SE" sz="2800" dirty="0" err="1" smtClean="0"/>
              <a:t>Ignite</a:t>
            </a:r>
            <a:r>
              <a:rPr lang="sv-SE" sz="2800" dirty="0" smtClean="0"/>
              <a:t> </a:t>
            </a:r>
            <a:r>
              <a:rPr lang="sv-SE" sz="2800" dirty="0"/>
              <a:t>)</a:t>
            </a:r>
            <a:endParaRPr lang="sv-SE" sz="2800" dirty="0" smtClean="0"/>
          </a:p>
          <a:p>
            <a:pPr algn="r"/>
            <a:r>
              <a:rPr lang="sv-SE" sz="1800" dirty="0" smtClean="0"/>
              <a:t>http</a:t>
            </a:r>
            <a:r>
              <a:rPr lang="sv-SE" sz="1800" dirty="0"/>
              <a:t>://www.sitepoint.com/5-free-html5-presentation-systems/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28" y="1057300"/>
            <a:ext cx="9505056" cy="4824536"/>
          </a:xfrm>
          <a:prstGeom prst="rect">
            <a:avLst/>
          </a:prstGeom>
          <a:solidFill>
            <a:srgbClr val="6600CC"/>
          </a:solidFill>
          <a:ln>
            <a:no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sv-SE"/>
          </a:p>
        </p:txBody>
      </p:sp>
      <p:sp>
        <p:nvSpPr>
          <p:cNvPr id="2" name="Title 1"/>
          <p:cNvSpPr>
            <a:spLocks noGrp="1"/>
          </p:cNvSpPr>
          <p:nvPr>
            <p:ph type="ctrTitle"/>
          </p:nvPr>
        </p:nvSpPr>
        <p:spPr/>
        <p:txBody>
          <a:bodyPr/>
          <a:lstStyle/>
          <a:p>
            <a:r>
              <a:rPr lang="sv-SE" dirty="0" smtClean="0"/>
              <a:t>Presentationen</a:t>
            </a:r>
            <a:endParaRPr lang="sv-SE" dirty="0"/>
          </a:p>
        </p:txBody>
      </p:sp>
      <p:sp>
        <p:nvSpPr>
          <p:cNvPr id="5" name="Rectangle 3"/>
          <p:cNvSpPr txBox="1">
            <a:spLocks noChangeArrowheads="1"/>
          </p:cNvSpPr>
          <p:nvPr/>
        </p:nvSpPr>
        <p:spPr>
          <a:xfrm>
            <a:off x="1115616" y="1273324"/>
            <a:ext cx="6798756" cy="3216358"/>
          </a:xfrm>
          <a:prstGeom prst="rect">
            <a:avLst/>
          </a:prstGeom>
          <a:noFill/>
        </p:spPr>
        <p:txBody>
          <a:bodyPr/>
          <a:lstStyle/>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Detta är dåligt.</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Har du inget vettigt att säga emellan punkterna...</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 så se till att punkterna kommer fram kvickt.</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En snabb toning är det bästa</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endParaRPr>
          </a:p>
        </p:txBody>
      </p:sp>
      <p:pic>
        <p:nvPicPr>
          <p:cNvPr id="6" name="Picture 2" descr="\\afrodite\tstjo\Icons\128x128\shadow\presentation.png"/>
          <p:cNvPicPr>
            <a:picLocks noChangeAspect="1" noChangeArrowheads="1"/>
          </p:cNvPicPr>
          <p:nvPr/>
        </p:nvPicPr>
        <p:blipFill>
          <a:blip r:embed="rId4" cstate="print"/>
          <a:srcRect/>
          <a:stretch>
            <a:fillRect/>
          </a:stretch>
        </p:blipFill>
        <p:spPr bwMode="auto">
          <a:xfrm>
            <a:off x="6732240" y="3001516"/>
            <a:ext cx="1849388" cy="18493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iterate type="wd">
                                    <p:tmPct val="23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5000" fill="hold"/>
                                        <p:tgtEl>
                                          <p:spTgt spid="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5000" fill="hold"/>
                                        <p:tgtEl>
                                          <p:spTgt spid="5">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wav"/>
                                        </p:tgtEl>
                                      </p:cMediaNode>
                                    </p:audio>
                                  </p:sub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iterate type="lt">
                                    <p:tmPct val="21000"/>
                                  </p:iterate>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5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6" dur="5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7" dur="5000" fill="hold"/>
                                        <p:tgtEl>
                                          <p:spTgt spid="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5000" fill="hold"/>
                                        <p:tgtEl>
                                          <p:spTgt spid="5">
                                            <p:txEl>
                                              <p:pRg st="1" end="1"/>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3"/>
                                            </p:cond>
                                          </p:stCondLst>
                                          <p:endCondLst>
                                            <p:cond evt="onStopAudio" delay="0">
                                              <p:tgtEl>
                                                <p:sldTgt/>
                                              </p:tgtEl>
                                            </p:cond>
                                          </p:endCondLst>
                                        </p:cTn>
                                        <p:tgtEl>
                                          <p:sndTgt r:embed="rId3" name="arrow.wav"/>
                                        </p:tgtEl>
                                      </p:cMediaNode>
                                    </p:audio>
                                  </p:sub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p:cTn id="23"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9552" y="625252"/>
            <a:ext cx="2419509" cy="1656184"/>
          </a:xfrm>
          <a:prstGeom prst="rect">
            <a:avLst/>
          </a:prstGeom>
        </p:spPr>
      </p:pic>
      <p:sp>
        <p:nvSpPr>
          <p:cNvPr id="2" name="Title 1"/>
          <p:cNvSpPr>
            <a:spLocks noGrp="1"/>
          </p:cNvSpPr>
          <p:nvPr>
            <p:ph type="ctrTitle"/>
          </p:nvPr>
        </p:nvSpPr>
        <p:spPr/>
        <p:txBody>
          <a:bodyPr/>
          <a:lstStyle/>
          <a:p>
            <a:r>
              <a:rPr lang="sv-SE" dirty="0" smtClean="0"/>
              <a:t>Tips</a:t>
            </a:r>
            <a:endParaRPr lang="sv-SE" dirty="0"/>
          </a:p>
        </p:txBody>
      </p:sp>
      <p:pic>
        <p:nvPicPr>
          <p:cNvPr id="23554" name="Picture 2">
            <a:hlinkClick r:id="rId3"/>
          </p:cNvPr>
          <p:cNvPicPr>
            <a:picLocks noChangeAspect="1" noChangeArrowheads="1"/>
          </p:cNvPicPr>
          <p:nvPr/>
        </p:nvPicPr>
        <p:blipFill>
          <a:blip r:embed="rId4" cstate="print"/>
          <a:srcRect/>
          <a:stretch>
            <a:fillRect/>
          </a:stretch>
        </p:blipFill>
        <p:spPr bwMode="auto">
          <a:xfrm>
            <a:off x="5436096" y="1273324"/>
            <a:ext cx="3206993" cy="2267521"/>
          </a:xfrm>
          <a:prstGeom prst="rect">
            <a:avLst/>
          </a:prstGeom>
          <a:noFill/>
          <a:ln w="9525">
            <a:noFill/>
            <a:miter lim="800000"/>
            <a:headEnd/>
            <a:tailEnd/>
          </a:ln>
        </p:spPr>
      </p:pic>
      <p:pic>
        <p:nvPicPr>
          <p:cNvPr id="23555" name="Picture 3">
            <a:hlinkClick r:id="rId5"/>
          </p:cNvPr>
          <p:cNvPicPr>
            <a:picLocks noChangeAspect="1" noChangeArrowheads="1"/>
          </p:cNvPicPr>
          <p:nvPr/>
        </p:nvPicPr>
        <p:blipFill>
          <a:blip r:embed="rId6" cstate="print"/>
          <a:srcRect/>
          <a:stretch>
            <a:fillRect/>
          </a:stretch>
        </p:blipFill>
        <p:spPr bwMode="auto">
          <a:xfrm>
            <a:off x="323528" y="3577580"/>
            <a:ext cx="2965897" cy="1934873"/>
          </a:xfrm>
          <a:prstGeom prst="rect">
            <a:avLst/>
          </a:prstGeom>
          <a:noFill/>
          <a:ln w="9525">
            <a:noFill/>
            <a:miter lim="800000"/>
            <a:headEnd/>
            <a:tailEnd/>
          </a:ln>
        </p:spPr>
      </p:pic>
      <p:pic>
        <p:nvPicPr>
          <p:cNvPr id="23557" name="Picture 5">
            <a:hlinkClick r:id="rId7"/>
          </p:cNvPr>
          <p:cNvPicPr>
            <a:picLocks noChangeAspect="1" noChangeArrowheads="1"/>
          </p:cNvPicPr>
          <p:nvPr/>
        </p:nvPicPr>
        <p:blipFill>
          <a:blip r:embed="rId8" cstate="print"/>
          <a:srcRect/>
          <a:stretch>
            <a:fillRect/>
          </a:stretch>
        </p:blipFill>
        <p:spPr bwMode="auto">
          <a:xfrm>
            <a:off x="3779912" y="3073524"/>
            <a:ext cx="1955686" cy="2232248"/>
          </a:xfrm>
          <a:prstGeom prst="rect">
            <a:avLst/>
          </a:prstGeom>
          <a:noFill/>
          <a:ln w="9525">
            <a:noFill/>
            <a:miter lim="800000"/>
            <a:headEnd/>
            <a:tailEnd/>
          </a:ln>
        </p:spPr>
      </p:pic>
      <p:pic>
        <p:nvPicPr>
          <p:cNvPr id="23558" name="Picture 6">
            <a:hlinkClick r:id="rId9"/>
          </p:cNvPr>
          <p:cNvPicPr>
            <a:picLocks noChangeAspect="1" noChangeArrowheads="1"/>
          </p:cNvPicPr>
          <p:nvPr/>
        </p:nvPicPr>
        <p:blipFill>
          <a:blip r:embed="rId10" cstate="print"/>
          <a:srcRect/>
          <a:stretch>
            <a:fillRect/>
          </a:stretch>
        </p:blipFill>
        <p:spPr bwMode="auto">
          <a:xfrm>
            <a:off x="395536" y="2425452"/>
            <a:ext cx="2305050" cy="704850"/>
          </a:xfrm>
          <a:prstGeom prst="rect">
            <a:avLst/>
          </a:prstGeom>
          <a:noFill/>
          <a:ln w="9525">
            <a:noFill/>
            <a:miter lim="800000"/>
            <a:headEnd/>
            <a:tailEnd/>
          </a:ln>
        </p:spPr>
      </p:pic>
      <p:pic>
        <p:nvPicPr>
          <p:cNvPr id="23559" name="Picture 7">
            <a:hlinkClick r:id="rId11"/>
          </p:cNvPr>
          <p:cNvPicPr>
            <a:picLocks noChangeAspect="1" noChangeArrowheads="1"/>
          </p:cNvPicPr>
          <p:nvPr/>
        </p:nvPicPr>
        <p:blipFill>
          <a:blip r:embed="rId12" cstate="print"/>
          <a:srcRect/>
          <a:stretch>
            <a:fillRect/>
          </a:stretch>
        </p:blipFill>
        <p:spPr bwMode="auto">
          <a:xfrm>
            <a:off x="2483768" y="2353444"/>
            <a:ext cx="1276350" cy="533400"/>
          </a:xfrm>
          <a:prstGeom prst="rect">
            <a:avLst/>
          </a:prstGeom>
          <a:noFill/>
          <a:ln w="9525">
            <a:noFill/>
            <a:miter lim="800000"/>
            <a:headEnd/>
            <a:tailEnd/>
          </a:ln>
        </p:spPr>
      </p:pic>
      <p:pic>
        <p:nvPicPr>
          <p:cNvPr id="23564" name="Picture 12" descr="C:\Users\tstjo\Downloads\Lnu_Symbol_150mm150dpi.png\Lnu_Symbol_150mm150dpi.png"/>
          <p:cNvPicPr>
            <a:picLocks noChangeAspect="1" noChangeArrowheads="1"/>
          </p:cNvPicPr>
          <p:nvPr/>
        </p:nvPicPr>
        <p:blipFill>
          <a:blip r:embed="rId13" cstate="print"/>
          <a:srcRect/>
          <a:stretch>
            <a:fillRect/>
          </a:stretch>
        </p:blipFill>
        <p:spPr bwMode="auto">
          <a:xfrm>
            <a:off x="6588224" y="3793604"/>
            <a:ext cx="1181301" cy="1564339"/>
          </a:xfrm>
          <a:prstGeom prst="rect">
            <a:avLst/>
          </a:prstGeom>
          <a:noFill/>
        </p:spPr>
      </p:pic>
      <p:pic>
        <p:nvPicPr>
          <p:cNvPr id="102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19872" y="1057300"/>
            <a:ext cx="1866330" cy="113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Våga tala!</a:t>
            </a:r>
            <a:endParaRPr lang="sv-SE" dirty="0"/>
          </a:p>
        </p:txBody>
      </p:sp>
      <p:sp>
        <p:nvSpPr>
          <p:cNvPr id="5" name="Rectangle 4"/>
          <p:cNvSpPr/>
          <p:nvPr/>
        </p:nvSpPr>
        <p:spPr>
          <a:xfrm>
            <a:off x="3419872" y="3361556"/>
            <a:ext cx="4572000" cy="923330"/>
          </a:xfrm>
          <a:prstGeom prst="rect">
            <a:avLst/>
          </a:prstGeom>
        </p:spPr>
        <p:txBody>
          <a:bodyPr>
            <a:spAutoFit/>
          </a:bodyPr>
          <a:lstStyle/>
          <a:p>
            <a:r>
              <a:rPr lang="sv-SE" dirty="0"/>
              <a:t>http://lnu.se/student/vi-hjalper-dig/studenthalsan/aktiviteter/vaga-tala-</a:t>
            </a:r>
            <a:r>
              <a:rPr lang="sv-SE" dirty="0" smtClean="0"/>
              <a:t>kalmar</a:t>
            </a:r>
          </a:p>
          <a:p>
            <a:endParaRPr lang="sv-SE" dirty="0"/>
          </a:p>
        </p:txBody>
      </p:sp>
      <p:pic>
        <p:nvPicPr>
          <p:cNvPr id="6" name="Picture 2" descr="C:\temp\Grafiska Element\Lnu_Symbol_150mm150dp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800212"/>
            <a:ext cx="1872208" cy="247927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19872" y="1783289"/>
            <a:ext cx="5400600" cy="1200329"/>
          </a:xfrm>
          <a:prstGeom prst="rect">
            <a:avLst/>
          </a:prstGeom>
        </p:spPr>
        <p:txBody>
          <a:bodyPr wrap="square">
            <a:spAutoFit/>
          </a:bodyPr>
          <a:lstStyle/>
          <a:p>
            <a:r>
              <a:rPr lang="sv-SE" i="1" dirty="0" smtClean="0"/>
              <a:t>"Tycker </a:t>
            </a:r>
            <a:r>
              <a:rPr lang="sv-SE" i="1" dirty="0"/>
              <a:t>du det är obehagligt att prata inför andra? Då kan "Våga tala" vara något för dig. Genom att stegvis öva i mindre grupp får du chans att förbättra ditt självförtroende som talare</a:t>
            </a:r>
            <a:r>
              <a:rPr lang="sv-SE" i="1" dirty="0" smtClean="0"/>
              <a:t>."</a:t>
            </a:r>
            <a:endParaRPr lang="sv-SE" b="1" i="1" dirty="0">
              <a:latin typeface="Minya Nouvelle" charset="0"/>
            </a:endParaRPr>
          </a:p>
        </p:txBody>
      </p:sp>
    </p:spTree>
    <p:extLst>
      <p:ext uri="{BB962C8B-B14F-4D97-AF65-F5344CB8AC3E}">
        <p14:creationId xmlns:p14="http://schemas.microsoft.com/office/powerpoint/2010/main" val="29141137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Tala inför publik</a:t>
            </a:r>
            <a:endParaRPr lang="sv-SE" dirty="0"/>
          </a:p>
        </p:txBody>
      </p:sp>
      <p:sp>
        <p:nvSpPr>
          <p:cNvPr id="3" name="Subtitle 2"/>
          <p:cNvSpPr>
            <a:spLocks noGrp="1"/>
          </p:cNvSpPr>
          <p:nvPr>
            <p:ph type="subTitle" idx="1"/>
          </p:nvPr>
        </p:nvSpPr>
        <p:spPr>
          <a:xfrm>
            <a:off x="1907704" y="1921396"/>
            <a:ext cx="4752528" cy="2304256"/>
          </a:xfrm>
        </p:spPr>
        <p:txBody>
          <a:bodyPr/>
          <a:lstStyle/>
          <a:p>
            <a:pPr marL="179388" indent="-179388">
              <a:buFont typeface="Arial" pitchFamily="34" charset="0"/>
              <a:buChar char="•"/>
            </a:pPr>
            <a:r>
              <a:rPr lang="sv-SE" sz="3200" dirty="0" smtClean="0"/>
              <a:t>I vilka sammanhang?</a:t>
            </a:r>
          </a:p>
          <a:p>
            <a:pPr marL="179388" indent="-179388">
              <a:buFont typeface="Arial" pitchFamily="34" charset="0"/>
              <a:buChar char="•"/>
            </a:pPr>
            <a:r>
              <a:rPr lang="sv-SE" sz="3200" dirty="0" smtClean="0"/>
              <a:t>Flera talare</a:t>
            </a:r>
            <a:endParaRPr lang="sv-SE" sz="32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0306" y="1748110"/>
            <a:ext cx="5365830" cy="1460500"/>
          </a:xfrm>
        </p:spPr>
        <p:txBody>
          <a:bodyPr/>
          <a:lstStyle/>
          <a:p>
            <a:r>
              <a:rPr lang="en-US" dirty="0" smtClean="0"/>
              <a:t>According to most studies, people's number one fear is public speaking. Number two is death. Death is number two. Does that sound right? This means to the average person, if you go to a funeral, you're better off in the casket than doing the eulogy.”</a:t>
            </a:r>
            <a:endParaRPr lang="sv-SE" dirty="0"/>
          </a:p>
        </p:txBody>
      </p:sp>
      <p:sp>
        <p:nvSpPr>
          <p:cNvPr id="4" name="TextBox 3"/>
          <p:cNvSpPr txBox="1"/>
          <p:nvPr/>
        </p:nvSpPr>
        <p:spPr>
          <a:xfrm>
            <a:off x="162532" y="1485595"/>
            <a:ext cx="530915" cy="923330"/>
          </a:xfrm>
          <a:prstGeom prst="rect">
            <a:avLst/>
          </a:prstGeom>
          <a:noFill/>
        </p:spPr>
        <p:txBody>
          <a:bodyPr wrap="none" rtlCol="0">
            <a:spAutoFit/>
          </a:bodyPr>
          <a:lstStyle/>
          <a:p>
            <a:r>
              <a:rPr lang="sv-SE" sz="5400" b="1" dirty="0" smtClean="0">
                <a:latin typeface="Minya Nouvelle" pitchFamily="2" charset="0"/>
              </a:rPr>
              <a:t>”</a:t>
            </a:r>
          </a:p>
        </p:txBody>
      </p:sp>
      <p:pic>
        <p:nvPicPr>
          <p:cNvPr id="9218" name="Picture 2"/>
          <p:cNvPicPr>
            <a:picLocks noChangeAspect="1" noChangeArrowheads="1"/>
          </p:cNvPicPr>
          <p:nvPr/>
        </p:nvPicPr>
        <p:blipFill>
          <a:blip r:embed="rId2" cstate="print"/>
          <a:srcRect/>
          <a:stretch>
            <a:fillRect/>
          </a:stretch>
        </p:blipFill>
        <p:spPr bwMode="auto">
          <a:xfrm>
            <a:off x="5953447" y="1417340"/>
            <a:ext cx="2867025" cy="34385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Publiken</a:t>
            </a:r>
            <a:endParaRPr lang="sv-SE" dirty="0"/>
          </a:p>
        </p:txBody>
      </p:sp>
      <p:sp>
        <p:nvSpPr>
          <p:cNvPr id="3" name="Subtitle 2"/>
          <p:cNvSpPr>
            <a:spLocks noGrp="1"/>
          </p:cNvSpPr>
          <p:nvPr>
            <p:ph type="subTitle" idx="1"/>
          </p:nvPr>
        </p:nvSpPr>
        <p:spPr>
          <a:xfrm>
            <a:off x="395536" y="1417340"/>
            <a:ext cx="6400800" cy="3204007"/>
          </a:xfrm>
        </p:spPr>
        <p:txBody>
          <a:bodyPr/>
          <a:lstStyle/>
          <a:p>
            <a:pPr marL="268288" indent="-268288">
              <a:buFont typeface="Arial" charset="0"/>
              <a:buChar char="•"/>
            </a:pPr>
            <a:r>
              <a:rPr lang="sv-SE" sz="2800" dirty="0" smtClean="0"/>
              <a:t>Ta reda på vem publiken är</a:t>
            </a:r>
          </a:p>
          <a:p>
            <a:pPr marL="268288" indent="-268288">
              <a:buFont typeface="Arial" charset="0"/>
              <a:buChar char="•"/>
            </a:pPr>
            <a:r>
              <a:rPr lang="sv-SE" sz="2800" dirty="0" smtClean="0"/>
              <a:t>Anpassa presentation efter </a:t>
            </a:r>
            <a:br>
              <a:rPr lang="sv-SE" sz="2800" dirty="0" smtClean="0"/>
            </a:br>
            <a:r>
              <a:rPr lang="sv-SE" sz="2800" dirty="0" smtClean="0"/>
              <a:t>publiken</a:t>
            </a:r>
          </a:p>
          <a:p>
            <a:pPr marL="268288" indent="-268288">
              <a:buFont typeface="Arial" charset="0"/>
              <a:buChar char="•"/>
            </a:pPr>
            <a:r>
              <a:rPr lang="sv-SE" sz="2800" dirty="0" smtClean="0"/>
              <a:t>Uppmärksamhet</a:t>
            </a:r>
          </a:p>
          <a:p>
            <a:pPr marL="268288" indent="-268288">
              <a:buFont typeface="Arial" charset="0"/>
              <a:buChar char="•"/>
            </a:pPr>
            <a:r>
              <a:rPr lang="sv-SE" sz="2800" dirty="0" smtClean="0"/>
              <a:t>Hörsel/synskadade</a:t>
            </a:r>
            <a:endParaRPr lang="sv-SE" sz="2800" dirty="0"/>
          </a:p>
        </p:txBody>
      </p:sp>
      <p:pic>
        <p:nvPicPr>
          <p:cNvPr id="11266" name="Picture 2" descr="http://img2.timeinc.net/ew/dynamic/imgs/080324/Villains/Darth-Vader-Star-Wars_l.jpg"/>
          <p:cNvPicPr>
            <a:picLocks noChangeAspect="1" noChangeArrowheads="1"/>
          </p:cNvPicPr>
          <p:nvPr/>
        </p:nvPicPr>
        <p:blipFill>
          <a:blip r:embed="rId2" cstate="print"/>
          <a:srcRect/>
          <a:stretch>
            <a:fillRect/>
          </a:stretch>
        </p:blipFill>
        <p:spPr bwMode="auto">
          <a:xfrm>
            <a:off x="5580112" y="1201316"/>
            <a:ext cx="2647950" cy="3810000"/>
          </a:xfrm>
          <a:prstGeom prst="rect">
            <a:avLst/>
          </a:prstGeom>
          <a:noFill/>
        </p:spPr>
      </p:pic>
      <p:sp>
        <p:nvSpPr>
          <p:cNvPr id="6" name="Rounded Rectangular Callout 5"/>
          <p:cNvSpPr/>
          <p:nvPr/>
        </p:nvSpPr>
        <p:spPr>
          <a:xfrm>
            <a:off x="7092280" y="265212"/>
            <a:ext cx="1800200" cy="576064"/>
          </a:xfrm>
          <a:prstGeom prst="wedgeRoundRectCallout">
            <a:avLst>
              <a:gd name="adj1" fmla="val -42838"/>
              <a:gd name="adj2" fmla="val 138909"/>
              <a:gd name="adj3" fmla="val 16667"/>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You </a:t>
            </a:r>
            <a:r>
              <a:rPr lang="sv-SE" dirty="0" err="1" smtClean="0"/>
              <a:t>were</a:t>
            </a:r>
            <a:r>
              <a:rPr lang="sv-SE" dirty="0" smtClean="0"/>
              <a:t> </a:t>
            </a:r>
            <a:r>
              <a:rPr lang="sv-SE" dirty="0" err="1" smtClean="0"/>
              <a:t>saying</a:t>
            </a:r>
            <a:r>
              <a:rPr lang="sv-SE" dirty="0" smtClean="0"/>
              <a:t>?</a:t>
            </a:r>
            <a:endParaRPr lang="sv-SE"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1201316"/>
            <a:ext cx="4865764" cy="971759"/>
          </a:xfrm>
          <a:effectLst>
            <a:outerShdw blurRad="40000" dist="23000" dir="5400000" rotWithShape="0">
              <a:srgbClr val="000000">
                <a:alpha val="35000"/>
              </a:srgbClr>
            </a:outerShdw>
            <a:reflection blurRad="6350" stA="50000" endA="300" endPos="90000" dist="508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lstStyle/>
          <a:p>
            <a:pPr algn="ctr"/>
            <a:r>
              <a:rPr lang="sv-SE" sz="4000" dirty="0" smtClean="0"/>
              <a:t>Förberedelse</a:t>
            </a:r>
            <a:endParaRPr lang="sv-SE" dirty="0"/>
          </a:p>
        </p:txBody>
      </p:sp>
      <p:sp>
        <p:nvSpPr>
          <p:cNvPr id="5" name="Down Arrow 4"/>
          <p:cNvSpPr/>
          <p:nvPr/>
        </p:nvSpPr>
        <p:spPr>
          <a:xfrm>
            <a:off x="5724128" y="1201316"/>
            <a:ext cx="504056" cy="2160240"/>
          </a:xfrm>
          <a:prstGeom prst="downArrow">
            <a:avLst/>
          </a:prstGeom>
          <a:ln>
            <a:tailEnd type="arrow"/>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p>
        </p:txBody>
      </p:sp>
      <p:sp>
        <p:nvSpPr>
          <p:cNvPr id="2" name="Title 1"/>
          <p:cNvSpPr>
            <a:spLocks noGrp="1"/>
          </p:cNvSpPr>
          <p:nvPr>
            <p:ph type="ctrTitle"/>
          </p:nvPr>
        </p:nvSpPr>
        <p:spPr/>
        <p:txBody>
          <a:bodyPr anchor="ctr"/>
          <a:lstStyle/>
          <a:p>
            <a:r>
              <a:rPr lang="sv-SE" dirty="0" smtClean="0"/>
              <a:t>Presentationens delar</a:t>
            </a:r>
            <a:endParaRPr lang="sv-SE" dirty="0"/>
          </a:p>
        </p:txBody>
      </p:sp>
      <p:sp>
        <p:nvSpPr>
          <p:cNvPr id="4" name="TextBox 3"/>
          <p:cNvSpPr txBox="1"/>
          <p:nvPr/>
        </p:nvSpPr>
        <p:spPr>
          <a:xfrm>
            <a:off x="4644008" y="3433564"/>
            <a:ext cx="2467342" cy="1569660"/>
          </a:xfrm>
          <a:prstGeom prst="rect">
            <a:avLst/>
          </a:prstGeom>
          <a:noFill/>
        </p:spPr>
        <p:txBody>
          <a:bodyPr wrap="none" rtlCol="0">
            <a:spAutoFit/>
          </a:bodyPr>
          <a:lstStyle/>
          <a:p>
            <a:pPr marL="342900" indent="-342900">
              <a:buFont typeface="+mj-lt"/>
              <a:buAutoNum type="arabicPeriod"/>
            </a:pPr>
            <a:r>
              <a:rPr lang="sv-SE" sz="3200" dirty="0" smtClean="0">
                <a:latin typeface="Minya Nouvelle" pitchFamily="2" charset="0"/>
              </a:rPr>
              <a:t> Inledning</a:t>
            </a:r>
          </a:p>
          <a:p>
            <a:pPr marL="342900" indent="-342900">
              <a:buFont typeface="+mj-lt"/>
              <a:buAutoNum type="arabicPeriod"/>
            </a:pPr>
            <a:r>
              <a:rPr lang="sv-SE" sz="3200" dirty="0" smtClean="0">
                <a:latin typeface="Minya Nouvelle" pitchFamily="2" charset="0"/>
              </a:rPr>
              <a:t> Mittparti</a:t>
            </a:r>
          </a:p>
          <a:p>
            <a:pPr marL="342900" indent="-342900">
              <a:buFont typeface="+mj-lt"/>
              <a:buAutoNum type="arabicPeriod"/>
            </a:pPr>
            <a:r>
              <a:rPr lang="sv-SE" sz="3200" dirty="0" smtClean="0">
                <a:latin typeface="Minya Nouvelle" pitchFamily="2" charset="0"/>
              </a:rPr>
              <a:t> Avslutning</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Förberedelse</a:t>
            </a:r>
            <a:endParaRPr lang="sv-SE" dirty="0"/>
          </a:p>
        </p:txBody>
      </p:sp>
      <p:sp>
        <p:nvSpPr>
          <p:cNvPr id="3" name="Subtitle 2"/>
          <p:cNvSpPr>
            <a:spLocks noGrp="1"/>
          </p:cNvSpPr>
          <p:nvPr>
            <p:ph type="subTitle" idx="1"/>
          </p:nvPr>
        </p:nvSpPr>
        <p:spPr>
          <a:xfrm>
            <a:off x="714348" y="1309676"/>
            <a:ext cx="6400800" cy="3852079"/>
          </a:xfrm>
        </p:spPr>
        <p:txBody>
          <a:bodyPr/>
          <a:lstStyle/>
          <a:p>
            <a:pPr marL="179388" indent="-179388">
              <a:buFont typeface="Arial" pitchFamily="34" charset="0"/>
              <a:buChar char="•"/>
            </a:pPr>
            <a:r>
              <a:rPr lang="sv-SE" dirty="0" smtClean="0"/>
              <a:t>Läs på ämnet</a:t>
            </a:r>
          </a:p>
          <a:p>
            <a:pPr marL="179388" indent="-179388">
              <a:buFont typeface="Arial" pitchFamily="34" charset="0"/>
              <a:buChar char="•"/>
            </a:pPr>
            <a:r>
              <a:rPr lang="sv-SE" dirty="0" smtClean="0"/>
              <a:t>Plocka ut vad du skall säga</a:t>
            </a:r>
          </a:p>
          <a:p>
            <a:pPr marL="179388" indent="-179388">
              <a:buFont typeface="Arial" pitchFamily="34" charset="0"/>
              <a:buChar char="•"/>
            </a:pPr>
            <a:r>
              <a:rPr lang="sv-SE" dirty="0" smtClean="0"/>
              <a:t>Planera vad du skall säga</a:t>
            </a:r>
          </a:p>
          <a:p>
            <a:pPr marL="179388" indent="-179388"/>
            <a:r>
              <a:rPr lang="sv-SE" dirty="0" smtClean="0"/>
              <a:t>	- t.ex. genom att skriva ned det</a:t>
            </a:r>
          </a:p>
          <a:p>
            <a:pPr marL="179388" indent="-179388">
              <a:buFont typeface="Arial" pitchFamily="34" charset="0"/>
              <a:buChar char="•"/>
            </a:pPr>
            <a:r>
              <a:rPr lang="sv-SE" dirty="0" smtClean="0"/>
              <a:t>Förbered eventuella hjälpmedel</a:t>
            </a:r>
          </a:p>
          <a:p>
            <a:pPr marL="179388" indent="-179388">
              <a:buFont typeface="Arial" pitchFamily="34" charset="0"/>
              <a:buChar char="•"/>
            </a:pPr>
            <a:r>
              <a:rPr lang="sv-SE" dirty="0" smtClean="0"/>
              <a:t>Öva</a:t>
            </a:r>
          </a:p>
          <a:p>
            <a:pPr marL="179388" indent="-179388">
              <a:buFont typeface="Arial" pitchFamily="34" charset="0"/>
              <a:buChar char="•"/>
            </a:pPr>
            <a:r>
              <a:rPr lang="sv-SE" dirty="0" smtClean="0"/>
              <a:t>Kolla upp lokalen</a:t>
            </a:r>
          </a:p>
          <a:p>
            <a:pPr marL="179388" indent="-179388">
              <a:buFont typeface="Arial" pitchFamily="34" charset="0"/>
              <a:buChar char="•"/>
            </a:pPr>
            <a:r>
              <a:rPr lang="sv-SE" dirty="0" smtClean="0"/>
              <a:t>Kom i god tid till presentationen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Inledning</a:t>
            </a:r>
            <a:endParaRPr lang="sv-SE" dirty="0"/>
          </a:p>
        </p:txBody>
      </p:sp>
      <p:sp>
        <p:nvSpPr>
          <p:cNvPr id="3" name="Subtitle 2"/>
          <p:cNvSpPr>
            <a:spLocks noGrp="1"/>
          </p:cNvSpPr>
          <p:nvPr>
            <p:ph type="subTitle" idx="1"/>
          </p:nvPr>
        </p:nvSpPr>
        <p:spPr/>
        <p:txBody>
          <a:bodyPr/>
          <a:lstStyle/>
          <a:p>
            <a:pPr marL="268288" indent="-268288">
              <a:buFont typeface="Arial" pitchFamily="34" charset="0"/>
              <a:buChar char="•"/>
            </a:pPr>
            <a:r>
              <a:rPr lang="sv-SE" sz="2800" dirty="0" smtClean="0"/>
              <a:t>Här fångar du lyssnaren</a:t>
            </a:r>
          </a:p>
          <a:p>
            <a:pPr marL="268288" indent="-268288">
              <a:buFont typeface="Arial" pitchFamily="34" charset="0"/>
              <a:buChar char="•"/>
            </a:pPr>
            <a:r>
              <a:rPr lang="sv-SE" sz="2800" dirty="0" smtClean="0"/>
              <a:t>Presentera dig</a:t>
            </a:r>
          </a:p>
          <a:p>
            <a:pPr marL="268288" indent="-268288">
              <a:buFont typeface="Arial" pitchFamily="34" charset="0"/>
              <a:buChar char="•"/>
            </a:pPr>
            <a:r>
              <a:rPr lang="sv-SE" sz="2800" dirty="0" smtClean="0"/>
              <a:t>Börja med något lättsamt</a:t>
            </a:r>
          </a:p>
          <a:p>
            <a:pPr marL="268288" indent="-268288">
              <a:buFont typeface="Arial" pitchFamily="34" charset="0"/>
              <a:buChar char="•"/>
            </a:pPr>
            <a:r>
              <a:rPr lang="sv-SE" sz="2800" dirty="0" smtClean="0"/>
              <a:t>Tala om vad du tänker prata om</a:t>
            </a:r>
          </a:p>
          <a:p>
            <a:pPr marL="268288" indent="-268288">
              <a:buFont typeface="Arial" pitchFamily="34" charset="0"/>
              <a:buChar char="•"/>
            </a:pPr>
            <a:r>
              <a:rPr lang="sv-SE" sz="2800" dirty="0" smtClean="0"/>
              <a:t>Lär dig inledningen utantill</a:t>
            </a:r>
          </a:p>
          <a:p>
            <a:pPr marL="268288" indent="-268288">
              <a:buFont typeface="Arial" pitchFamily="34" charset="0"/>
              <a:buChar char="•"/>
            </a:pPr>
            <a:endParaRPr lang="sv-SE" sz="28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Mittpartiet</a:t>
            </a:r>
            <a:endParaRPr lang="sv-SE" dirty="0"/>
          </a:p>
        </p:txBody>
      </p:sp>
      <p:sp>
        <p:nvSpPr>
          <p:cNvPr id="3" name="Subtitle 2"/>
          <p:cNvSpPr>
            <a:spLocks noGrp="1"/>
          </p:cNvSpPr>
          <p:nvPr>
            <p:ph type="subTitle" idx="1"/>
          </p:nvPr>
        </p:nvSpPr>
        <p:spPr>
          <a:xfrm>
            <a:off x="714348" y="1324992"/>
            <a:ext cx="6400800" cy="1460500"/>
          </a:xfrm>
        </p:spPr>
        <p:txBody>
          <a:bodyPr/>
          <a:lstStyle/>
          <a:p>
            <a:pPr marL="268288" indent="-268288">
              <a:buFont typeface="Arial" pitchFamily="34" charset="0"/>
              <a:buChar char="•"/>
            </a:pPr>
            <a:r>
              <a:rPr lang="sv-SE" sz="2800" dirty="0" smtClean="0"/>
              <a:t>Innehållet</a:t>
            </a:r>
          </a:p>
          <a:p>
            <a:pPr marL="268288" indent="-268288">
              <a:buFont typeface="Arial" pitchFamily="34" charset="0"/>
              <a:buChar char="•"/>
            </a:pPr>
            <a:r>
              <a:rPr lang="sv-SE" sz="2800" dirty="0" smtClean="0"/>
              <a:t>Lyssnaren är mindre uppmärksam</a:t>
            </a:r>
          </a:p>
          <a:p>
            <a:pPr marL="268288" indent="-268288">
              <a:buFont typeface="Arial" pitchFamily="34" charset="0"/>
              <a:buChar char="•"/>
            </a:pPr>
            <a:r>
              <a:rPr lang="sv-SE" sz="2800" dirty="0" smtClean="0"/>
              <a:t>Aktivera lyssnaren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Avslutning</a:t>
            </a:r>
            <a:endParaRPr lang="sv-SE" dirty="0"/>
          </a:p>
        </p:txBody>
      </p:sp>
      <p:sp>
        <p:nvSpPr>
          <p:cNvPr id="3" name="Subtitle 2"/>
          <p:cNvSpPr>
            <a:spLocks noGrp="1"/>
          </p:cNvSpPr>
          <p:nvPr>
            <p:ph type="subTitle" idx="1"/>
          </p:nvPr>
        </p:nvSpPr>
        <p:spPr>
          <a:xfrm>
            <a:off x="755576" y="1633364"/>
            <a:ext cx="6400800" cy="1460500"/>
          </a:xfrm>
        </p:spPr>
        <p:txBody>
          <a:bodyPr/>
          <a:lstStyle/>
          <a:p>
            <a:pPr marL="268288" indent="-268288">
              <a:buFont typeface="Arial" charset="0"/>
              <a:buChar char="•"/>
            </a:pPr>
            <a:r>
              <a:rPr lang="sv-SE" sz="3600" dirty="0" smtClean="0"/>
              <a:t>Summera det du har sagt</a:t>
            </a:r>
          </a:p>
          <a:p>
            <a:pPr marL="268288" indent="-268288">
              <a:buFont typeface="Arial" charset="0"/>
              <a:buChar char="•"/>
            </a:pPr>
            <a:r>
              <a:rPr lang="sv-SE" sz="3600" dirty="0" smtClean="0"/>
              <a:t>Frågor</a:t>
            </a:r>
            <a:endParaRPr lang="sv-SE" sz="3600" dirty="0"/>
          </a:p>
        </p:txBody>
      </p:sp>
      <p:pic>
        <p:nvPicPr>
          <p:cNvPr id="14338" name="Picture 2" descr="P:\Icons\128x128\shadow\question_and_answer.png"/>
          <p:cNvPicPr>
            <a:picLocks noChangeAspect="1" noChangeArrowheads="1"/>
          </p:cNvPicPr>
          <p:nvPr/>
        </p:nvPicPr>
        <p:blipFill>
          <a:blip r:embed="rId2" cstate="print"/>
          <a:srcRect/>
          <a:stretch>
            <a:fillRect/>
          </a:stretch>
        </p:blipFill>
        <p:spPr bwMode="auto">
          <a:xfrm>
            <a:off x="5724128" y="2785492"/>
            <a:ext cx="2520280" cy="252028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51903</TotalTime>
  <Words>339</Words>
  <Application>Microsoft Macintosh PowerPoint</Application>
  <PresentationFormat>On-screen Show (16:10)</PresentationFormat>
  <Paragraphs>76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Webbteknisk Introduktion</vt:lpstr>
      <vt:lpstr>Tala inför publik</vt:lpstr>
      <vt:lpstr>PowerPoint Presentation</vt:lpstr>
      <vt:lpstr>Publiken</vt:lpstr>
      <vt:lpstr>Presentationens delar</vt:lpstr>
      <vt:lpstr>Förberedelse</vt:lpstr>
      <vt:lpstr>Inledning</vt:lpstr>
      <vt:lpstr>Mittpartiet</vt:lpstr>
      <vt:lpstr>Avslutning</vt:lpstr>
      <vt:lpstr>Talspråket</vt:lpstr>
      <vt:lpstr>Kroppsspråket</vt:lpstr>
      <vt:lpstr>Distans</vt:lpstr>
      <vt:lpstr>Hjälpmedel</vt:lpstr>
      <vt:lpstr>Presentationen</vt:lpstr>
      <vt:lpstr>Tips</vt:lpstr>
      <vt:lpstr>Våga tala!</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4155</cp:revision>
  <dcterms:created xsi:type="dcterms:W3CDTF">2009-01-05T10:26:14Z</dcterms:created>
  <dcterms:modified xsi:type="dcterms:W3CDTF">2014-10-22T06:52:04Z</dcterms:modified>
</cp:coreProperties>
</file>