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1" r:id="rId5"/>
    <p:sldId id="269" r:id="rId6"/>
    <p:sldId id="259" r:id="rId7"/>
    <p:sldId id="273" r:id="rId8"/>
    <p:sldId id="260" r:id="rId9"/>
    <p:sldId id="270" r:id="rId10"/>
    <p:sldId id="272" r:id="rId11"/>
    <p:sldId id="262" r:id="rId12"/>
    <p:sldId id="263" r:id="rId13"/>
    <p:sldId id="264" r:id="rId14"/>
    <p:sldId id="265" r:id="rId15"/>
    <p:sldId id="267" r:id="rId16"/>
    <p:sldId id="268"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1" d="100"/>
          <a:sy n="71" d="100"/>
        </p:scale>
        <p:origin x="67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19/01/2025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19/01/2025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19/01/2025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19/01/2025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19/01/2025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19/01/2025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19/01/2025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ijies.net/finial-docs/finial-pdf/220519CS10.pdf" TargetMode="External"/><Relationship Id="rId3" Type="http://schemas.openxmlformats.org/officeDocument/2006/relationships/hyperlink" Target="https://doi.org/10.26438/ijcse/v7si6.173175" TargetMode="External"/><Relationship Id="rId7" Type="http://schemas.openxmlformats.org/officeDocument/2006/relationships/hyperlink" Target="https://www.indusedu.org/pdfs/IJREISS/IJREISS_4234_61801.pdf" TargetMode="External"/><Relationship Id="rId2" Type="http://schemas.openxmlformats.org/officeDocument/2006/relationships/hyperlink" Target="https://www.cs.princeton.edu/~rdondero/iw/15Agarwalla.pdf" TargetMode="External"/><Relationship Id="rId1" Type="http://schemas.openxmlformats.org/officeDocument/2006/relationships/slideLayout" Target="../slideLayouts/slideLayout2.xml"/><Relationship Id="rId6" Type="http://schemas.openxmlformats.org/officeDocument/2006/relationships/hyperlink" Target="https://ijcrt.org/papers/IJCRT2202239.pdf" TargetMode="External"/><Relationship Id="rId5" Type="http://schemas.openxmlformats.org/officeDocument/2006/relationships/hyperlink" Target="https://doi.org/10.5120/ijca2018917200" TargetMode="External"/><Relationship Id="rId10" Type="http://schemas.openxmlformats.org/officeDocument/2006/relationships/hyperlink" Target="https://www.ijraset.com/best-journal/firebase-backend-as-a-service-for-mobile-application-development" TargetMode="External"/><Relationship Id="rId4" Type="http://schemas.openxmlformats.org/officeDocument/2006/relationships/hyperlink" Target="https://doi.org/10.9734/ajaees/2024/v42i92543" TargetMode="External"/><Relationship Id="rId9" Type="http://schemas.openxmlformats.org/officeDocument/2006/relationships/hyperlink" Target="https://doi.org/10.1007/s42979-021-00700-x"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ctr"/>
            <a:r>
              <a:rPr lang="en-GB" dirty="0"/>
              <a:t>KISAN BUDDY</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 CSE-G134</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031183526"/>
              </p:ext>
            </p:extLst>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a:t>Dr. Vairavel Chenniyappan</a:t>
            </a:r>
          </a:p>
          <a:p>
            <a:pPr algn="l"/>
            <a:r>
              <a:rPr lang="en-GB" sz="1700" dirty="0"/>
              <a:t>Assistant Professor</a:t>
            </a:r>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PIP2001 University Project-II</a:t>
            </a:r>
          </a:p>
          <a:p>
            <a:r>
              <a:rPr lang="en-GB" dirty="0"/>
              <a:t>Final Viva-Voce</a:t>
            </a:r>
          </a:p>
        </p:txBody>
      </p:sp>
      <p:graphicFrame>
        <p:nvGraphicFramePr>
          <p:cNvPr id="7" name="Table 6">
            <a:extLst>
              <a:ext uri="{FF2B5EF4-FFF2-40B4-BE49-F238E27FC236}">
                <a16:creationId xmlns:a16="http://schemas.microsoft.com/office/drawing/2014/main" id="{B61DB562-706C-8FAD-905E-4CF154DA634A}"/>
              </a:ext>
            </a:extLst>
          </p:cNvPr>
          <p:cNvGraphicFramePr>
            <a:graphicFrameLocks noGrp="1"/>
          </p:cNvGraphicFramePr>
          <p:nvPr>
            <p:extLst>
              <p:ext uri="{D42A27DB-BD31-4B8C-83A1-F6EECF244321}">
                <p14:modId xmlns:p14="http://schemas.microsoft.com/office/powerpoint/2010/main" val="118645872"/>
              </p:ext>
            </p:extLst>
          </p:nvPr>
        </p:nvGraphicFramePr>
        <p:xfrm>
          <a:off x="553403" y="3294092"/>
          <a:ext cx="5418666" cy="1483360"/>
        </p:xfrm>
        <a:graphic>
          <a:graphicData uri="http://schemas.openxmlformats.org/drawingml/2006/table">
            <a:tbl>
              <a:tblPr firstRow="1" bandRow="1">
                <a:tableStyleId>{5940675A-B579-460E-94D1-54222C63F5DA}</a:tableStyleId>
              </a:tblPr>
              <a:tblGrid>
                <a:gridCol w="2523101">
                  <a:extLst>
                    <a:ext uri="{9D8B030D-6E8A-4147-A177-3AD203B41FA5}">
                      <a16:colId xmlns:a16="http://schemas.microsoft.com/office/drawing/2014/main" val="1093030983"/>
                    </a:ext>
                  </a:extLst>
                </a:gridCol>
                <a:gridCol w="2895565">
                  <a:extLst>
                    <a:ext uri="{9D8B030D-6E8A-4147-A177-3AD203B41FA5}">
                      <a16:colId xmlns:a16="http://schemas.microsoft.com/office/drawing/2014/main" val="2486081798"/>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412272301"/>
                  </a:ext>
                </a:extLst>
              </a:tr>
              <a:tr h="370840">
                <a:tc>
                  <a:txBody>
                    <a:bodyPr/>
                    <a:lstStyle/>
                    <a:p>
                      <a:r>
                        <a:rPr lang="en-US" dirty="0"/>
                        <a:t>20211CSE0784</a:t>
                      </a:r>
                      <a:endParaRPr lang="en-IN" dirty="0"/>
                    </a:p>
                  </a:txBody>
                  <a:tcPr/>
                </a:tc>
                <a:tc>
                  <a:txBody>
                    <a:bodyPr/>
                    <a:lstStyle/>
                    <a:p>
                      <a:r>
                        <a:rPr lang="en-US" dirty="0"/>
                        <a:t>Mohammed Ismail</a:t>
                      </a:r>
                      <a:endParaRPr lang="en-IN" dirty="0"/>
                    </a:p>
                  </a:txBody>
                  <a:tcPr/>
                </a:tc>
                <a:extLst>
                  <a:ext uri="{0D108BD9-81ED-4DB2-BD59-A6C34878D82A}">
                    <a16:rowId xmlns:a16="http://schemas.microsoft.com/office/drawing/2014/main" val="1315001502"/>
                  </a:ext>
                </a:extLst>
              </a:tr>
              <a:tr h="370840">
                <a:tc>
                  <a:txBody>
                    <a:bodyPr/>
                    <a:lstStyle/>
                    <a:p>
                      <a:r>
                        <a:rPr lang="en-US" dirty="0"/>
                        <a:t>20211CSE0783</a:t>
                      </a:r>
                      <a:endParaRPr lang="en-IN" dirty="0"/>
                    </a:p>
                  </a:txBody>
                  <a:tcPr/>
                </a:tc>
                <a:tc>
                  <a:txBody>
                    <a:bodyPr/>
                    <a:lstStyle/>
                    <a:p>
                      <a:r>
                        <a:rPr lang="en-US" dirty="0"/>
                        <a:t>Shaik Akram</a:t>
                      </a:r>
                      <a:endParaRPr lang="en-IN" dirty="0"/>
                    </a:p>
                  </a:txBody>
                  <a:tcPr/>
                </a:tc>
                <a:extLst>
                  <a:ext uri="{0D108BD9-81ED-4DB2-BD59-A6C34878D82A}">
                    <a16:rowId xmlns:a16="http://schemas.microsoft.com/office/drawing/2014/main" val="3253399753"/>
                  </a:ext>
                </a:extLst>
              </a:tr>
              <a:tr h="370840">
                <a:tc>
                  <a:txBody>
                    <a:bodyPr/>
                    <a:lstStyle/>
                    <a:p>
                      <a:r>
                        <a:rPr lang="en-US" dirty="0"/>
                        <a:t>20211CSE0762</a:t>
                      </a:r>
                      <a:endParaRPr lang="en-IN" dirty="0"/>
                    </a:p>
                  </a:txBody>
                  <a:tcPr/>
                </a:tc>
                <a:tc>
                  <a:txBody>
                    <a:bodyPr/>
                    <a:lstStyle/>
                    <a:p>
                      <a:r>
                        <a:rPr lang="en-US" dirty="0"/>
                        <a:t>Bandi Raghavendra</a:t>
                      </a:r>
                      <a:endParaRPr lang="en-IN" dirty="0"/>
                    </a:p>
                  </a:txBody>
                  <a:tcPr/>
                </a:tc>
                <a:extLst>
                  <a:ext uri="{0D108BD9-81ED-4DB2-BD59-A6C34878D82A}">
                    <a16:rowId xmlns:a16="http://schemas.microsoft.com/office/drawing/2014/main" val="3813253813"/>
                  </a:ext>
                </a:extLst>
              </a:tr>
            </a:tbl>
          </a:graphicData>
        </a:graphic>
      </p:graphicFrame>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B0E20-38E4-8811-E46E-40E04DFD97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033052-91BC-15A7-15E7-BAB29825312D}"/>
              </a:ext>
            </a:extLst>
          </p:cNvPr>
          <p:cNvSpPr>
            <a:spLocks noGrp="1"/>
          </p:cNvSpPr>
          <p:nvPr>
            <p:ph type="title"/>
          </p:nvPr>
        </p:nvSpPr>
        <p:spPr/>
        <p:txBody>
          <a:bodyPr/>
          <a:lstStyle/>
          <a:p>
            <a:r>
              <a:rPr lang="en-US" dirty="0"/>
              <a:t>System Design &amp; Implementation</a:t>
            </a:r>
            <a:endParaRPr lang="en-IN" dirty="0"/>
          </a:p>
        </p:txBody>
      </p:sp>
      <p:sp>
        <p:nvSpPr>
          <p:cNvPr id="3" name="Content Placeholder 2">
            <a:extLst>
              <a:ext uri="{FF2B5EF4-FFF2-40B4-BE49-F238E27FC236}">
                <a16:creationId xmlns:a16="http://schemas.microsoft.com/office/drawing/2014/main" id="{D789B348-C8A8-7F2F-269C-FB0BFEFDBC9C}"/>
              </a:ext>
            </a:extLst>
          </p:cNvPr>
          <p:cNvSpPr>
            <a:spLocks noGrp="1"/>
          </p:cNvSpPr>
          <p:nvPr>
            <p:ph idx="1"/>
          </p:nvPr>
        </p:nvSpPr>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4.  Core Functionalities</a:t>
            </a:r>
            <a:endParaRPr lang="en-US" sz="20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Mandi Recommendations</a:t>
            </a:r>
            <a:r>
              <a:rPr lang="en-US" dirty="0">
                <a:latin typeface="Times New Roman" panose="02020603050405020304" pitchFamily="18" charset="0"/>
                <a:cs typeface="Times New Roman" panose="02020603050405020304" pitchFamily="18" charset="0"/>
              </a:rPr>
              <a:t>: Identifies the most profitable mandis using crop cost and quantity inputs.</a:t>
            </a: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Navigation Integration</a:t>
            </a:r>
            <a:r>
              <a:rPr lang="en-US" dirty="0">
                <a:latin typeface="Times New Roman" panose="02020603050405020304" pitchFamily="18" charset="0"/>
                <a:cs typeface="Times New Roman" panose="02020603050405020304" pitchFamily="18" charset="0"/>
              </a:rPr>
              <a:t>: Real-time directions to mandis using Google Maps.</a:t>
            </a: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History Tracking</a:t>
            </a:r>
            <a:r>
              <a:rPr lang="en-US" dirty="0">
                <a:latin typeface="Times New Roman" panose="02020603050405020304" pitchFamily="18" charset="0"/>
                <a:cs typeface="Times New Roman" panose="02020603050405020304" pitchFamily="18" charset="0"/>
              </a:rPr>
              <a:t>: Maintains past mandi searches and recommendations for user reference.</a:t>
            </a:r>
          </a:p>
          <a:p>
            <a:pPr marL="457200" lvl="1" indent="0">
              <a:buNone/>
            </a:pPr>
            <a:endParaRPr lang="en-US" sz="105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5. Workflow</a:t>
            </a:r>
            <a:endParaRPr lang="en-US" sz="20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Users authenticate via email/password.</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Input crop details, cost, and quantity to fetch recommendations.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Access features like real-time mandi prices, profit computation, and navigation.</a:t>
            </a:r>
          </a:p>
          <a:p>
            <a:pPr marL="457200" lvl="1" indent="0">
              <a:buNone/>
            </a:pPr>
            <a:endParaRPr lang="en-US" sz="1050" dirty="0">
              <a:latin typeface="Times New Roman" panose="02020603050405020304" pitchFamily="18" charset="0"/>
              <a:cs typeface="Times New Roman" panose="02020603050405020304" pitchFamily="18" charset="0"/>
            </a:endParaRPr>
          </a:p>
          <a:p>
            <a:pPr marL="457200" indent="-457200">
              <a:buAutoNum type="arabicPeriod" startAt="6"/>
            </a:pPr>
            <a:r>
              <a:rPr lang="en-US" sz="2000" b="1" dirty="0">
                <a:latin typeface="Times New Roman" panose="02020603050405020304" pitchFamily="18" charset="0"/>
                <a:cs typeface="Times New Roman" panose="02020603050405020304" pitchFamily="18" charset="0"/>
              </a:rPr>
              <a:t>Testing and Optimization</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Comprehensive testing was conducted to ensure functionality, performance, and usability. </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7370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10" name="Content Placeholder 9">
            <a:extLst>
              <a:ext uri="{FF2B5EF4-FFF2-40B4-BE49-F238E27FC236}">
                <a16:creationId xmlns:a16="http://schemas.microsoft.com/office/drawing/2014/main" id="{4DA9E690-2942-CF7C-1C3C-12B0F2DEC1D1}"/>
              </a:ext>
            </a:extLst>
          </p:cNvPr>
          <p:cNvPicPr>
            <a:picLocks noGrp="1" noChangeAspect="1"/>
          </p:cNvPicPr>
          <p:nvPr>
            <p:ph idx="1"/>
          </p:nvPr>
        </p:nvPicPr>
        <p:blipFill>
          <a:blip r:embed="rId2"/>
          <a:stretch>
            <a:fillRect/>
          </a:stretch>
        </p:blipFill>
        <p:spPr>
          <a:xfrm>
            <a:off x="1263560" y="1116106"/>
            <a:ext cx="9766479" cy="4953000"/>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a:t>
            </a:r>
          </a:p>
        </p:txBody>
      </p:sp>
      <p:sp>
        <p:nvSpPr>
          <p:cNvPr id="3" name="Content Placeholder 2"/>
          <p:cNvSpPr>
            <a:spLocks noGrp="1"/>
          </p:cNvSpPr>
          <p:nvPr>
            <p:ph idx="1"/>
          </p:nvPr>
        </p:nvSpPr>
        <p:spPr/>
        <p:txBody>
          <a:bodyPr>
            <a:normAutofit fontScale="92500" lnSpcReduction="20000"/>
          </a:bodyPr>
          <a:lstStyle/>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Real-Time Access to Mandi Prices</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Farmers gain access to accurate, up-to-date mandi price information for better market insights.</a:t>
            </a:r>
          </a:p>
          <a:p>
            <a:pPr marL="457200" lvl="1" indent="0">
              <a:buNone/>
            </a:pPr>
            <a:endParaRPr lang="en-US" dirty="0">
              <a:latin typeface="Times New Roman" panose="02020603050405020304" pitchFamily="18" charset="0"/>
              <a:cs typeface="Times New Roman" panose="02020603050405020304" pitchFamily="18" charset="0"/>
            </a:endParaRPr>
          </a:p>
          <a:p>
            <a:pPr marL="514350" indent="-457200">
              <a:buFont typeface="+mj-lt"/>
              <a:buAutoNum type="arabicPeriod"/>
            </a:pPr>
            <a:r>
              <a:rPr lang="en-US" b="1" dirty="0">
                <a:latin typeface="Times New Roman" panose="02020603050405020304" pitchFamily="18" charset="0"/>
                <a:cs typeface="Times New Roman" panose="02020603050405020304" pitchFamily="18" charset="0"/>
              </a:rPr>
              <a:t>Improved Decision-Making</a:t>
            </a:r>
          </a:p>
          <a:p>
            <a:pPr lvl="1"/>
            <a:r>
              <a:rPr lang="en-US" dirty="0">
                <a:latin typeface="Times New Roman" panose="02020603050405020304" pitchFamily="18" charset="0"/>
                <a:cs typeface="Times New Roman" panose="02020603050405020304" pitchFamily="18" charset="0"/>
              </a:rPr>
              <a:t>Data-driven recommendations empower farmers to maximize earnings and reduce risks.</a:t>
            </a:r>
          </a:p>
          <a:p>
            <a:pPr marL="457200" lvl="1" indent="0">
              <a:buNone/>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Enhanced Navigation</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Integration with Google Maps allows seamless navigation to the most profitable and nearby mandis.</a:t>
            </a:r>
          </a:p>
          <a:p>
            <a:pPr marL="457200" lvl="1" indent="0">
              <a:buNone/>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User-Friendly Interface</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Intuitive design tailored for farmers ensures ease of use, even for users with minimal technical expertise.</a:t>
            </a:r>
          </a:p>
          <a:p>
            <a:pPr marL="457200" lvl="1" indent="0">
              <a:buNone/>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Scalable and Secure</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Built on Firebase, ensuring scalability for future enhancements and robust security for user data.</a:t>
            </a:r>
          </a:p>
          <a:p>
            <a:pPr marL="457200" indent="-457200">
              <a:buFont typeface="+mj-lt"/>
              <a:buAutoNum type="arabicPeriod"/>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lnSpcReduction="10000"/>
          </a:bodyPr>
          <a:lstStyle/>
          <a:p>
            <a:r>
              <a:rPr lang="en-US" sz="2800" dirty="0">
                <a:latin typeface="Times New Roman" panose="02020603050405020304" pitchFamily="18" charset="0"/>
                <a:cs typeface="Times New Roman" panose="02020603050405020304" pitchFamily="18" charset="0"/>
              </a:rPr>
              <a:t>The Kisan Buddy project successfully addresses the challenges faced by Indian farmers in accessing reliable mandi information and maximizing profitability. </a:t>
            </a:r>
          </a:p>
          <a:p>
            <a:endParaRPr lang="en-US" sz="20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By leveraging technologies such as Firebase, Android, and Google Maps, the app provides real-time price updates, efficient navigation, and personalized recommendations. </a:t>
            </a:r>
          </a:p>
          <a:p>
            <a:endParaRPr lang="en-US" sz="22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Its farmer-centric design ensures accessibility and usability for all. Kisan Buddy not only enhances decision-making but also fosters economic growth in rural communities, paving the way for a more informed and empowered farming ecosystem.</a:t>
            </a: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92500" lnSpcReduction="20000"/>
          </a:bodyPr>
          <a:lstStyle/>
          <a:p>
            <a:pPr marL="342900" marR="0" lvl="0" indent="-342900" algn="just">
              <a:lnSpc>
                <a:spcPct val="150000"/>
              </a:lnSpc>
              <a:buFont typeface="+mj-lt"/>
              <a:buAutoNum type="arabicPeriod"/>
            </a:pPr>
            <a:r>
              <a:rPr lang="en-US" sz="1200" dirty="0">
                <a:effectLst/>
                <a:latin typeface="Times New Roman" panose="02020603050405020304" pitchFamily="18" charset="0"/>
                <a:ea typeface="Times New Roman" panose="02020603050405020304" pitchFamily="18" charset="0"/>
              </a:rPr>
              <a:t>Agarwalla, A. (2015). Independent work report: Kisan Network (Hindi for “Farmer Network”). Princeton University, Department of Computer Science. Retrieved from </a:t>
            </a:r>
            <a:r>
              <a:rPr lang="en-US" sz="1200" u="sng" dirty="0">
                <a:solidFill>
                  <a:srgbClr val="0000FF"/>
                </a:solidFill>
                <a:effectLst/>
                <a:latin typeface="Times New Roman" panose="02020603050405020304" pitchFamily="18" charset="0"/>
                <a:ea typeface="Times New Roman" panose="02020603050405020304" pitchFamily="18" charset="0"/>
                <a:hlinkClick r:id="rId2"/>
              </a:rPr>
              <a:t>https://www.cs.princeton.edu/~rdondero/iw/15Agarwalla.pdf</a:t>
            </a:r>
            <a:endParaRPr lang="en-IN" sz="12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buFont typeface="+mj-lt"/>
              <a:buAutoNum type="arabicPeriod"/>
            </a:pPr>
            <a:r>
              <a:rPr lang="en-US" sz="1200" dirty="0" err="1">
                <a:effectLst/>
                <a:latin typeface="Times New Roman" panose="02020603050405020304" pitchFamily="18" charset="0"/>
                <a:ea typeface="Times New Roman" panose="02020603050405020304" pitchFamily="18" charset="0"/>
              </a:rPr>
              <a:t>Haseemun</a:t>
            </a:r>
            <a:r>
              <a:rPr lang="en-US" sz="1200" dirty="0">
                <a:effectLst/>
                <a:latin typeface="Times New Roman" panose="02020603050405020304" pitchFamily="18" charset="0"/>
                <a:ea typeface="Times New Roman" panose="02020603050405020304" pitchFamily="18" charset="0"/>
              </a:rPr>
              <a:t>, P., &amp; </a:t>
            </a:r>
            <a:r>
              <a:rPr lang="en-US" sz="1200" dirty="0" err="1">
                <a:effectLst/>
                <a:latin typeface="Times New Roman" panose="02020603050405020304" pitchFamily="18" charset="0"/>
                <a:ea typeface="Times New Roman" panose="02020603050405020304" pitchFamily="18" charset="0"/>
              </a:rPr>
              <a:t>Somasekhar</a:t>
            </a:r>
            <a:r>
              <a:rPr lang="en-US" sz="1200" dirty="0">
                <a:effectLst/>
                <a:latin typeface="Times New Roman" panose="02020603050405020304" pitchFamily="18" charset="0"/>
                <a:ea typeface="Times New Roman" panose="02020603050405020304" pitchFamily="18" charset="0"/>
              </a:rPr>
              <a:t>, K. (2019). A study of Farmers Buddy app development. International Journal of Computer Sciences and Engineering, 7(Special Issue 6), 173–175. </a:t>
            </a:r>
            <a:r>
              <a:rPr lang="en-US" sz="1200" u="sng" dirty="0">
                <a:solidFill>
                  <a:srgbClr val="0000FF"/>
                </a:solidFill>
                <a:effectLst/>
                <a:latin typeface="Times New Roman" panose="02020603050405020304" pitchFamily="18" charset="0"/>
                <a:ea typeface="Times New Roman" panose="02020603050405020304" pitchFamily="18" charset="0"/>
                <a:hlinkClick r:id="rId3"/>
              </a:rPr>
              <a:t>https://doi.org/10.26438/ijcse/v7si6.173175</a:t>
            </a:r>
            <a:endParaRPr lang="en-IN" sz="12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buFont typeface="+mj-lt"/>
              <a:buAutoNum type="arabicPeriod"/>
            </a:pPr>
            <a:r>
              <a:rPr lang="en-US" sz="1200" dirty="0">
                <a:effectLst/>
                <a:latin typeface="Times New Roman" panose="02020603050405020304" pitchFamily="18" charset="0"/>
                <a:ea typeface="Times New Roman" panose="02020603050405020304" pitchFamily="18" charset="0"/>
              </a:rPr>
              <a:t>Kambale, P., Dharma Raj, B. M., Patil, D., &amp; </a:t>
            </a:r>
            <a:r>
              <a:rPr lang="en-US" sz="1200" dirty="0" err="1">
                <a:effectLst/>
                <a:latin typeface="Times New Roman" panose="02020603050405020304" pitchFamily="18" charset="0"/>
                <a:ea typeface="Times New Roman" panose="02020603050405020304" pitchFamily="18" charset="0"/>
              </a:rPr>
              <a:t>Ganavi</a:t>
            </a:r>
            <a:r>
              <a:rPr lang="en-US" sz="1200" dirty="0">
                <a:effectLst/>
                <a:latin typeface="Times New Roman" panose="02020603050405020304" pitchFamily="18" charset="0"/>
                <a:ea typeface="Times New Roman" panose="02020603050405020304" pitchFamily="18" charset="0"/>
              </a:rPr>
              <a:t>, N. R. (2024). Mobile technology for farmers: An overview of agricultural apps. Asian Journal of Agricultural Extension, Economics &amp; Sociology, 42(9), 75–81. </a:t>
            </a:r>
            <a:r>
              <a:rPr lang="en-US" sz="1200" u="sng" dirty="0">
                <a:solidFill>
                  <a:srgbClr val="0000FF"/>
                </a:solidFill>
                <a:effectLst/>
                <a:latin typeface="Times New Roman" panose="02020603050405020304" pitchFamily="18" charset="0"/>
                <a:ea typeface="Times New Roman" panose="02020603050405020304" pitchFamily="18" charset="0"/>
                <a:hlinkClick r:id="rId4"/>
              </a:rPr>
              <a:t>https://doi.org/10.9734/ajaees/2024/v42i92543</a:t>
            </a:r>
            <a:endParaRPr lang="en-IN" sz="12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buFont typeface="+mj-lt"/>
              <a:buAutoNum type="arabicPeriod"/>
            </a:pPr>
            <a:r>
              <a:rPr lang="en-US" sz="1200" dirty="0" err="1">
                <a:effectLst/>
                <a:latin typeface="Times New Roman" panose="02020603050405020304" pitchFamily="18" charset="0"/>
                <a:ea typeface="Times New Roman" panose="02020603050405020304" pitchFamily="18" charset="0"/>
              </a:rPr>
              <a:t>Khawas</a:t>
            </a:r>
            <a:r>
              <a:rPr lang="en-US" sz="1200" dirty="0">
                <a:effectLst/>
                <a:latin typeface="Times New Roman" panose="02020603050405020304" pitchFamily="18" charset="0"/>
                <a:ea typeface="Times New Roman" panose="02020603050405020304" pitchFamily="18" charset="0"/>
              </a:rPr>
              <a:t>, C., &amp; Shah, P. (2018). Application of Firebase in Android app development: A study. International Journal of Computer Applications. </a:t>
            </a:r>
            <a:r>
              <a:rPr lang="en-US" sz="1200" u="sng" dirty="0">
                <a:solidFill>
                  <a:srgbClr val="0000FF"/>
                </a:solidFill>
                <a:effectLst/>
                <a:latin typeface="Times New Roman" panose="02020603050405020304" pitchFamily="18" charset="0"/>
                <a:ea typeface="Times New Roman" panose="02020603050405020304" pitchFamily="18" charset="0"/>
                <a:hlinkClick r:id="rId5"/>
              </a:rPr>
              <a:t>https://doi.org/10.5120/ijca2018917200</a:t>
            </a:r>
            <a:endParaRPr lang="en-IN" sz="12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buFont typeface="+mj-lt"/>
              <a:buAutoNum type="arabicPeriod"/>
            </a:pPr>
            <a:r>
              <a:rPr lang="en-US" sz="1200" dirty="0">
                <a:effectLst/>
                <a:latin typeface="Times New Roman" panose="02020603050405020304" pitchFamily="18" charset="0"/>
                <a:ea typeface="Times New Roman" panose="02020603050405020304" pitchFamily="18" charset="0"/>
              </a:rPr>
              <a:t>Kumari, D. (2022). A study of agriculture-related mobile apps and its impact on farming system. DDU Gorakhpur University. IJCRT, 10(2). </a:t>
            </a:r>
            <a:r>
              <a:rPr lang="en-US" sz="1200" u="sng" dirty="0">
                <a:solidFill>
                  <a:srgbClr val="0000FF"/>
                </a:solidFill>
                <a:effectLst/>
                <a:latin typeface="Times New Roman" panose="02020603050405020304" pitchFamily="18" charset="0"/>
                <a:ea typeface="Times New Roman" panose="02020603050405020304" pitchFamily="18" charset="0"/>
                <a:hlinkClick r:id="rId6"/>
              </a:rPr>
              <a:t>https://ijcrt.org/papers/IJCRT2202239.pdf</a:t>
            </a:r>
            <a:endParaRPr lang="en-IN" sz="12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buFont typeface="+mj-lt"/>
              <a:buAutoNum type="arabicPeriod"/>
            </a:pPr>
            <a:r>
              <a:rPr lang="en-US" sz="1200" dirty="0">
                <a:effectLst/>
                <a:latin typeface="Times New Roman" panose="02020603050405020304" pitchFamily="18" charset="0"/>
                <a:ea typeface="Times New Roman" panose="02020603050405020304" pitchFamily="18" charset="0"/>
              </a:rPr>
              <a:t>Mohan, C. R., Kumar, C. S., Chowdary, K. L. N., Ganesh, K. V. S., &amp; </a:t>
            </a:r>
            <a:r>
              <a:rPr lang="en-US" sz="1200" dirty="0" err="1">
                <a:effectLst/>
                <a:latin typeface="Times New Roman" panose="02020603050405020304" pitchFamily="18" charset="0"/>
                <a:ea typeface="Times New Roman" panose="02020603050405020304" pitchFamily="18" charset="0"/>
              </a:rPr>
              <a:t>Narahari</a:t>
            </a:r>
            <a:r>
              <a:rPr lang="en-US" sz="1200" dirty="0">
                <a:effectLst/>
                <a:latin typeface="Times New Roman" panose="02020603050405020304" pitchFamily="18" charset="0"/>
                <a:ea typeface="Times New Roman" panose="02020603050405020304" pitchFamily="18" charset="0"/>
              </a:rPr>
              <a:t>, C. V. (2024). Farmers Buddy: Farmers Online Selling Application. International Journal of Research in Engineering, IT and Social Sciences, 14(06), 29–37. Retrieved from </a:t>
            </a:r>
            <a:r>
              <a:rPr lang="en-US" sz="1200" u="sng" dirty="0">
                <a:solidFill>
                  <a:srgbClr val="0000FF"/>
                </a:solidFill>
                <a:effectLst/>
                <a:latin typeface="Times New Roman" panose="02020603050405020304" pitchFamily="18" charset="0"/>
                <a:ea typeface="Times New Roman" panose="02020603050405020304" pitchFamily="18" charset="0"/>
                <a:hlinkClick r:id="rId7"/>
              </a:rPr>
              <a:t>https://www.indusedu.org/pdfs/IJREISS/IJREISS_4234_61801.pdf</a:t>
            </a:r>
            <a:endParaRPr lang="en-IN" sz="12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buFont typeface="+mj-lt"/>
              <a:buAutoNum type="arabicPeriod"/>
            </a:pPr>
            <a:r>
              <a:rPr lang="en-US" sz="1200" dirty="0">
                <a:effectLst/>
                <a:latin typeface="Times New Roman" panose="02020603050405020304" pitchFamily="18" charset="0"/>
                <a:ea typeface="Times New Roman" panose="02020603050405020304" pitchFamily="18" charset="0"/>
              </a:rPr>
              <a:t>Nimje, M., &amp; Wankhede, P. (2019). Farmer Buddy. In R. Babu (Ed.), National Conference on "Recent Advances in Engineering and Technology" (SAMMANTRANA 19) (Vol. 4, No. 8). International Journal of Innovations in Engineering and Science. Retrieved from </a:t>
            </a:r>
            <a:r>
              <a:rPr lang="en-US" sz="1200" u="sng" dirty="0">
                <a:solidFill>
                  <a:srgbClr val="0000FF"/>
                </a:solidFill>
                <a:effectLst/>
                <a:latin typeface="Times New Roman" panose="02020603050405020304" pitchFamily="18" charset="0"/>
                <a:ea typeface="Times New Roman" panose="02020603050405020304" pitchFamily="18" charset="0"/>
                <a:hlinkClick r:id="rId8"/>
              </a:rPr>
              <a:t>https://www.ijies.net/finial-docs/finial-pdf/220519CS10.pdf</a:t>
            </a:r>
            <a:endParaRPr lang="en-IN" sz="12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buFont typeface="+mj-lt"/>
              <a:buAutoNum type="arabicPeriod"/>
            </a:pPr>
            <a:r>
              <a:rPr lang="en-US" sz="1200" dirty="0" err="1">
                <a:effectLst/>
                <a:latin typeface="Times New Roman" panose="02020603050405020304" pitchFamily="18" charset="0"/>
                <a:ea typeface="Times New Roman" panose="02020603050405020304" pitchFamily="18" charset="0"/>
              </a:rPr>
              <a:t>Oteyo</a:t>
            </a:r>
            <a:r>
              <a:rPr lang="en-US" sz="1200" dirty="0">
                <a:effectLst/>
                <a:latin typeface="Times New Roman" panose="02020603050405020304" pitchFamily="18" charset="0"/>
                <a:ea typeface="Times New Roman" panose="02020603050405020304" pitchFamily="18" charset="0"/>
              </a:rPr>
              <a:t>, I.N., Marra, M., Kimani, S. et al. A Survey on Mobile Applications for Smart Agriculture. SN COMPUT. SCI. 2, 293 (2021). </a:t>
            </a:r>
            <a:r>
              <a:rPr lang="en-US" sz="1200" u="sng" dirty="0">
                <a:solidFill>
                  <a:srgbClr val="0000FF"/>
                </a:solidFill>
                <a:effectLst/>
                <a:latin typeface="Times New Roman" panose="02020603050405020304" pitchFamily="18" charset="0"/>
                <a:ea typeface="Times New Roman" panose="02020603050405020304" pitchFamily="18" charset="0"/>
                <a:hlinkClick r:id="rId9"/>
              </a:rPr>
              <a:t>https://doi.org/10.1007/s42979-021-00700-x</a:t>
            </a:r>
            <a:endParaRPr lang="en-IN" sz="12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buFont typeface="+mj-lt"/>
              <a:buAutoNum type="arabicPeriod"/>
            </a:pPr>
            <a:r>
              <a:rPr lang="en-US" sz="1200" dirty="0">
                <a:effectLst/>
                <a:latin typeface="Times New Roman" panose="02020603050405020304" pitchFamily="18" charset="0"/>
                <a:ea typeface="Times New Roman" panose="02020603050405020304" pitchFamily="18" charset="0"/>
              </a:rPr>
              <a:t>Prof., </a:t>
            </a:r>
            <a:r>
              <a:rPr lang="en-US" sz="1200" dirty="0" err="1">
                <a:effectLst/>
                <a:latin typeface="Times New Roman" panose="02020603050405020304" pitchFamily="18" charset="0"/>
                <a:ea typeface="Times New Roman" panose="02020603050405020304" pitchFamily="18" charset="0"/>
              </a:rPr>
              <a:t>Gorde</a:t>
            </a:r>
            <a:r>
              <a:rPr lang="en-US" sz="1200" dirty="0">
                <a:effectLst/>
                <a:latin typeface="Times New Roman" panose="02020603050405020304" pitchFamily="18" charset="0"/>
                <a:ea typeface="Times New Roman" panose="02020603050405020304" pitchFamily="18" charset="0"/>
              </a:rPr>
              <a:t>, Vaishali, S.., </a:t>
            </a:r>
            <a:r>
              <a:rPr lang="en-US" sz="1200" dirty="0" err="1">
                <a:effectLst/>
                <a:latin typeface="Times New Roman" panose="02020603050405020304" pitchFamily="18" charset="0"/>
                <a:ea typeface="Times New Roman" panose="02020603050405020304" pitchFamily="18" charset="0"/>
              </a:rPr>
              <a:t>Bidgar</a:t>
            </a:r>
            <a:r>
              <a:rPr lang="en-US" sz="1200" dirty="0">
                <a:effectLst/>
                <a:latin typeface="Times New Roman" panose="02020603050405020304" pitchFamily="18" charset="0"/>
                <a:ea typeface="Times New Roman" panose="02020603050405020304" pitchFamily="18" charset="0"/>
              </a:rPr>
              <a:t>, Gaurav, D.., </a:t>
            </a:r>
            <a:r>
              <a:rPr lang="en-US" sz="1200" dirty="0" err="1">
                <a:effectLst/>
                <a:latin typeface="Times New Roman" panose="02020603050405020304" pitchFamily="18" charset="0"/>
                <a:ea typeface="Times New Roman" panose="02020603050405020304" pitchFamily="18" charset="0"/>
              </a:rPr>
              <a:t>Pangavhane</a:t>
            </a:r>
            <a:r>
              <a:rPr lang="en-US" sz="1200" dirty="0">
                <a:effectLst/>
                <a:latin typeface="Times New Roman" panose="02020603050405020304" pitchFamily="18" charset="0"/>
                <a:ea typeface="Times New Roman" panose="02020603050405020304" pitchFamily="18" charset="0"/>
              </a:rPr>
              <a:t>, Kalyani, K.., Shinde, </a:t>
            </a:r>
            <a:r>
              <a:rPr lang="en-US" sz="1200" dirty="0" err="1">
                <a:effectLst/>
                <a:latin typeface="Times New Roman" panose="02020603050405020304" pitchFamily="18" charset="0"/>
                <a:ea typeface="Times New Roman" panose="02020603050405020304" pitchFamily="18" charset="0"/>
              </a:rPr>
              <a:t>Pranali</a:t>
            </a:r>
            <a:r>
              <a:rPr lang="en-US" sz="1200" dirty="0">
                <a:effectLst/>
                <a:latin typeface="Times New Roman" panose="02020603050405020304" pitchFamily="18" charset="0"/>
                <a:ea typeface="Times New Roman" panose="02020603050405020304" pitchFamily="18" charset="0"/>
              </a:rPr>
              <a:t>, S.., </a:t>
            </a:r>
            <a:r>
              <a:rPr lang="en-US" sz="1200" dirty="0" err="1">
                <a:effectLst/>
                <a:latin typeface="Times New Roman" panose="02020603050405020304" pitchFamily="18" charset="0"/>
                <a:ea typeface="Times New Roman" panose="02020603050405020304" pitchFamily="18" charset="0"/>
              </a:rPr>
              <a:t>Jeughale</a:t>
            </a:r>
            <a:r>
              <a:rPr lang="en-US" sz="1200" dirty="0">
                <a:effectLst/>
                <a:latin typeface="Times New Roman" panose="02020603050405020304" pitchFamily="18" charset="0"/>
                <a:ea typeface="Times New Roman" panose="02020603050405020304" pitchFamily="18" charset="0"/>
              </a:rPr>
              <a:t>, Ashish, M.. (2024). Farmer Application. International Journal of Advanced Research in Science, Communication and Technology, </a:t>
            </a:r>
            <a:r>
              <a:rPr lang="en-US" sz="1200" dirty="0" err="1">
                <a:effectLst/>
                <a:latin typeface="Times New Roman" panose="02020603050405020304" pitchFamily="18" charset="0"/>
                <a:ea typeface="Times New Roman" panose="02020603050405020304" pitchFamily="18" charset="0"/>
              </a:rPr>
              <a:t>doi</a:t>
            </a:r>
            <a:r>
              <a:rPr lang="en-US" sz="1200" dirty="0">
                <a:effectLst/>
                <a:latin typeface="Times New Roman" panose="02020603050405020304" pitchFamily="18" charset="0"/>
                <a:ea typeface="Times New Roman" panose="02020603050405020304" pitchFamily="18" charset="0"/>
              </a:rPr>
              <a:t>: 10.48175/ijarsct-17280</a:t>
            </a:r>
            <a:endParaRPr lang="en-IN" sz="12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buFont typeface="+mj-lt"/>
              <a:buAutoNum type="arabicPeriod"/>
            </a:pPr>
            <a:r>
              <a:rPr lang="en-US" sz="1200" dirty="0">
                <a:effectLst/>
                <a:latin typeface="Times New Roman" panose="02020603050405020304" pitchFamily="18" charset="0"/>
                <a:ea typeface="Times New Roman" panose="02020603050405020304" pitchFamily="18" charset="0"/>
              </a:rPr>
              <a:t>Saraf, P. R., </a:t>
            </a:r>
            <a:r>
              <a:rPr lang="en-US" sz="1200" dirty="0" err="1">
                <a:effectLst/>
                <a:latin typeface="Times New Roman" panose="02020603050405020304" pitchFamily="18" charset="0"/>
                <a:ea typeface="Times New Roman" panose="02020603050405020304" pitchFamily="18" charset="0"/>
              </a:rPr>
              <a:t>Jadhao</a:t>
            </a:r>
            <a:r>
              <a:rPr lang="en-US" sz="1200" dirty="0">
                <a:effectLst/>
                <a:latin typeface="Times New Roman" panose="02020603050405020304" pitchFamily="18" charset="0"/>
                <a:ea typeface="Times New Roman" panose="02020603050405020304" pitchFamily="18" charset="0"/>
              </a:rPr>
              <a:t>, S. M., </a:t>
            </a:r>
            <a:r>
              <a:rPr lang="en-US" sz="1200" dirty="0" err="1">
                <a:effectLst/>
                <a:latin typeface="Times New Roman" panose="02020603050405020304" pitchFamily="18" charset="0"/>
                <a:ea typeface="Times New Roman" panose="02020603050405020304" pitchFamily="18" charset="0"/>
              </a:rPr>
              <a:t>Wanjari</a:t>
            </a:r>
            <a:r>
              <a:rPr lang="en-US" sz="1200" dirty="0">
                <a:effectLst/>
                <a:latin typeface="Times New Roman" panose="02020603050405020304" pitchFamily="18" charset="0"/>
                <a:ea typeface="Times New Roman" panose="02020603050405020304" pitchFamily="18" charset="0"/>
              </a:rPr>
              <a:t>, S. J., </a:t>
            </a:r>
            <a:r>
              <a:rPr lang="en-US" sz="1200" dirty="0" err="1">
                <a:effectLst/>
                <a:latin typeface="Times New Roman" panose="02020603050405020304" pitchFamily="18" charset="0"/>
                <a:ea typeface="Times New Roman" panose="02020603050405020304" pitchFamily="18" charset="0"/>
              </a:rPr>
              <a:t>Kolwate</a:t>
            </a:r>
            <a:r>
              <a:rPr lang="en-US" sz="1200" dirty="0">
                <a:effectLst/>
                <a:latin typeface="Times New Roman" panose="02020603050405020304" pitchFamily="18" charset="0"/>
                <a:ea typeface="Times New Roman" panose="02020603050405020304" pitchFamily="18" charset="0"/>
              </a:rPr>
              <a:t>, S. G., &amp; Patil, A. D. (2022). A review on Firebase (Backend as a Service) for mobile application development. International Journal for Research in Applied Science &amp; Engineering Technology (IJRASET, 10(1), 967–973. Retrieved from </a:t>
            </a:r>
            <a:r>
              <a:rPr lang="en-US" sz="1200" u="sng" dirty="0">
                <a:solidFill>
                  <a:srgbClr val="0000FF"/>
                </a:solidFill>
                <a:effectLst/>
                <a:latin typeface="Times New Roman" panose="02020603050405020304" pitchFamily="18" charset="0"/>
                <a:ea typeface="Times New Roman" panose="02020603050405020304" pitchFamily="18" charset="0"/>
                <a:hlinkClick r:id="rId10"/>
              </a:rPr>
              <a:t>https://www.ijraset.com/best-journal/firebase-backend-as-a-service-for-mobile-application-development</a:t>
            </a: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831A-0031-19F4-FCEB-339E8EFD51D5}"/>
              </a:ext>
            </a:extLst>
          </p:cNvPr>
          <p:cNvSpPr>
            <a:spLocks noGrp="1"/>
          </p:cNvSpPr>
          <p:nvPr>
            <p:ph type="title"/>
          </p:nvPr>
        </p:nvSpPr>
        <p:spPr/>
        <p:txBody>
          <a:bodyPr/>
          <a:lstStyle/>
          <a:p>
            <a:r>
              <a:rPr lang="en-US" dirty="0"/>
              <a:t>Publication Details</a:t>
            </a:r>
            <a:endParaRPr lang="en-IN" dirty="0"/>
          </a:p>
        </p:txBody>
      </p:sp>
      <p:pic>
        <p:nvPicPr>
          <p:cNvPr id="4" name="Content Placeholder 3">
            <a:extLst>
              <a:ext uri="{FF2B5EF4-FFF2-40B4-BE49-F238E27FC236}">
                <a16:creationId xmlns:a16="http://schemas.microsoft.com/office/drawing/2014/main" id="{158FBAF8-A710-4B76-B011-5D5873DF283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07867" y="1611879"/>
            <a:ext cx="5677866" cy="4015241"/>
          </a:xfrm>
          <a:prstGeom prst="rect">
            <a:avLst/>
          </a:prstGeom>
        </p:spPr>
      </p:pic>
    </p:spTree>
    <p:extLst>
      <p:ext uri="{BB962C8B-B14F-4D97-AF65-F5344CB8AC3E}">
        <p14:creationId xmlns:p14="http://schemas.microsoft.com/office/powerpoint/2010/main" val="4135492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BF260-68C0-62FA-6DE7-9C501111FC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249B01-ECD4-91C1-3955-05523769585D}"/>
              </a:ext>
            </a:extLst>
          </p:cNvPr>
          <p:cNvSpPr>
            <a:spLocks noGrp="1"/>
          </p:cNvSpPr>
          <p:nvPr>
            <p:ph type="title"/>
          </p:nvPr>
        </p:nvSpPr>
        <p:spPr/>
        <p:txBody>
          <a:bodyPr/>
          <a:lstStyle/>
          <a:p>
            <a:r>
              <a:rPr lang="en-US" dirty="0"/>
              <a:t>Publication Details</a:t>
            </a:r>
            <a:endParaRPr lang="en-IN" dirty="0"/>
          </a:p>
        </p:txBody>
      </p:sp>
      <p:pic>
        <p:nvPicPr>
          <p:cNvPr id="7" name="Content Placeholder 6">
            <a:extLst>
              <a:ext uri="{FF2B5EF4-FFF2-40B4-BE49-F238E27FC236}">
                <a16:creationId xmlns:a16="http://schemas.microsoft.com/office/drawing/2014/main" id="{92AD38B0-728D-1F51-13BC-F19742BBFF7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12800" y="1421380"/>
            <a:ext cx="5329925" cy="3769186"/>
          </a:xfrm>
          <a:prstGeom prst="rect">
            <a:avLst/>
          </a:prstGeom>
        </p:spPr>
      </p:pic>
      <p:pic>
        <p:nvPicPr>
          <p:cNvPr id="8" name="Picture 7">
            <a:extLst>
              <a:ext uri="{FF2B5EF4-FFF2-40B4-BE49-F238E27FC236}">
                <a16:creationId xmlns:a16="http://schemas.microsoft.com/office/drawing/2014/main" id="{E99BF500-8C32-B454-DCEF-F5944D8CA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89725" y="1421381"/>
            <a:ext cx="5329925" cy="3768086"/>
          </a:xfrm>
          <a:prstGeom prst="rect">
            <a:avLst/>
          </a:prstGeom>
        </p:spPr>
      </p:pic>
    </p:spTree>
    <p:extLst>
      <p:ext uri="{BB962C8B-B14F-4D97-AF65-F5344CB8AC3E}">
        <p14:creationId xmlns:p14="http://schemas.microsoft.com/office/powerpoint/2010/main" val="2333839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fontScale="62500" lnSpcReduction="20000"/>
          </a:bodyPr>
          <a:lstStyle/>
          <a:p>
            <a:r>
              <a:rPr lang="en-US" sz="4600" dirty="0">
                <a:latin typeface="Times New Roman" panose="02020603050405020304" pitchFamily="18" charset="0"/>
                <a:ea typeface="Calibri" panose="020F0502020204030204" pitchFamily="34" charset="0"/>
                <a:cs typeface="Times New Roman" panose="02020603050405020304" pitchFamily="18" charset="0"/>
              </a:rPr>
              <a:t>Kisan Buddy is an innovative mobile application designed to empower farmers by providing real-time mandi price updates, profitability recommendations, and navigation support. The app simplifies decision-making for farmers, helping them choose the best market to sell their crops based on profit analysis.</a:t>
            </a:r>
          </a:p>
          <a:p>
            <a:pPr marL="0" indent="0">
              <a:buNone/>
            </a:pPr>
            <a:endParaRPr lang="en-US" sz="4600" dirty="0">
              <a:latin typeface="Times New Roman" panose="02020603050405020304" pitchFamily="18" charset="0"/>
              <a:ea typeface="Calibri" panose="020F0502020204030204" pitchFamily="34" charset="0"/>
              <a:cs typeface="Times New Roman" panose="02020603050405020304" pitchFamily="18" charset="0"/>
            </a:endParaRPr>
          </a:p>
          <a:p>
            <a:r>
              <a:rPr lang="en-US" sz="4600" dirty="0">
                <a:latin typeface="Times New Roman" panose="02020603050405020304" pitchFamily="18" charset="0"/>
                <a:ea typeface="Calibri" panose="020F0502020204030204" pitchFamily="34" charset="0"/>
                <a:cs typeface="Times New Roman" panose="02020603050405020304" pitchFamily="18" charset="0"/>
              </a:rPr>
              <a:t>Built using cutting-edge technologies like Firebase Realtime Database, Fire store, and Google Maps integration, Kisan Buddy ensures seamless access to critical data while maintaining a user-friendly interface tailored for farmers. By addressing challenges like market accessibility and information gaps, Kisan Buddy aims to enhance agricultural productivity, profitability, and overall livelihood for farmers.</a:t>
            </a: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fontScale="92500" lnSpcReduction="20000"/>
          </a:bodyPr>
          <a:lstStyle/>
          <a:p>
            <a:r>
              <a:rPr lang="en-US" sz="2800" dirty="0">
                <a:latin typeface="Times New Roman" panose="02020603050405020304" pitchFamily="18" charset="0"/>
                <a:cs typeface="Times New Roman" panose="02020603050405020304" pitchFamily="18" charset="0"/>
              </a:rPr>
              <a:t>Agarwalla (2015) explores the development of the Kisan Network, a digital platform connecting farmers directly to buyers, eliminating intermediaries. This study emphasizes the role of technology in empowering farmers by providing direct market access and increasing profitability. </a:t>
            </a:r>
          </a:p>
          <a:p>
            <a:pPr marL="0" indent="0">
              <a:buNone/>
            </a:pP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Mohan et al. (2024) present the Farmers Buddy app, an online platform enabling farmers to sell their produce directly to consumers. The app incorporates features like crop management, profitability analysis, and market price updates.</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Prof. </a:t>
            </a:r>
            <a:r>
              <a:rPr lang="en-US" sz="2800" dirty="0" err="1">
                <a:latin typeface="Times New Roman" panose="02020603050405020304" pitchFamily="18" charset="0"/>
                <a:cs typeface="Times New Roman" panose="02020603050405020304" pitchFamily="18" charset="0"/>
              </a:rPr>
              <a:t>Gorde</a:t>
            </a:r>
            <a:r>
              <a:rPr lang="en-US" sz="2800" dirty="0">
                <a:latin typeface="Times New Roman" panose="02020603050405020304" pitchFamily="18" charset="0"/>
                <a:cs typeface="Times New Roman" panose="02020603050405020304" pitchFamily="18" charset="0"/>
              </a:rPr>
              <a:t> et al. (2024) introduce the Farmer Application, which provides crop recommendations, market price insights, and financial forecasts. The study underscores the importance of integrating real-time data analytics to assist farmers in making informed decisions. </a:t>
            </a: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ABFEC-0718-8256-FA41-D7BCF79A1B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9EB2F7-5252-20ED-AAE5-9D1335B0BDAA}"/>
              </a:ext>
            </a:extLst>
          </p:cNvPr>
          <p:cNvSpPr>
            <a:spLocks noGrp="1"/>
          </p:cNvSpPr>
          <p:nvPr>
            <p:ph type="title"/>
          </p:nvPr>
        </p:nvSpPr>
        <p:spPr/>
        <p:txBody>
          <a:bodyPr/>
          <a:lstStyle/>
          <a:p>
            <a:r>
              <a:rPr lang="en-GB" dirty="0"/>
              <a:t>Literature Review</a:t>
            </a:r>
          </a:p>
        </p:txBody>
      </p:sp>
      <p:sp>
        <p:nvSpPr>
          <p:cNvPr id="3" name="Content Placeholder 2">
            <a:extLst>
              <a:ext uri="{FF2B5EF4-FFF2-40B4-BE49-F238E27FC236}">
                <a16:creationId xmlns:a16="http://schemas.microsoft.com/office/drawing/2014/main" id="{69E2E91E-423F-AB98-4A38-342F0FBD97C3}"/>
              </a:ext>
            </a:extLst>
          </p:cNvPr>
          <p:cNvSpPr>
            <a:spLocks noGrp="1"/>
          </p:cNvSpPr>
          <p:nvPr>
            <p:ph idx="1"/>
          </p:nvPr>
        </p:nvSpPr>
        <p:spPr>
          <a:xfrm>
            <a:off x="812800" y="1143001"/>
            <a:ext cx="10668000" cy="5440361"/>
          </a:xfrm>
        </p:spPr>
        <p:txBody>
          <a:bodyPr>
            <a:normAutofit fontScale="92500" lnSpcReduction="20000"/>
          </a:bodyPr>
          <a:lstStyle/>
          <a:p>
            <a:r>
              <a:rPr lang="en-US" sz="2800" dirty="0">
                <a:latin typeface="Times New Roman" panose="02020603050405020304" pitchFamily="18" charset="0"/>
                <a:cs typeface="Times New Roman" panose="02020603050405020304" pitchFamily="18" charset="0"/>
              </a:rPr>
              <a:t>Nimje and Wankhede (2019) focus on the Farmer Buddy app, which provides services like crop scheduling, mandi price updates, and agricultural tips. The study emphasizes the importance of accessibility and user-friendly design, particularly for farmers in rural areas.</a:t>
            </a:r>
          </a:p>
          <a:p>
            <a:pPr marL="0" indent="0">
              <a:buNone/>
            </a:pPr>
            <a:endParaRPr lang="en-US" sz="22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Kambale et al. (2024) provide an overview of existing agricultural apps and their role in improving farmers' efficiency and productivity. The authors highlight the benefits of features like market price updates, weather forecasting, and crop advisory.</a:t>
            </a:r>
          </a:p>
          <a:p>
            <a:pPr marL="0" indent="0">
              <a:buNone/>
            </a:pPr>
            <a:endParaRPr lang="en-US" sz="22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Saraf et al. (2022) explore the role of Firebase as a backend service for mobile app development. Firebase’s features, including real-time database, authentication, and scalability, are well-suited for agricultural apps. The study emphasizes its ability to streamline app development and improve performance.</a:t>
            </a:r>
          </a:p>
          <a:p>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7594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FC185-96AF-8473-A927-999D453DF044}"/>
              </a:ext>
            </a:extLst>
          </p:cNvPr>
          <p:cNvSpPr>
            <a:spLocks noGrp="1"/>
          </p:cNvSpPr>
          <p:nvPr>
            <p:ph type="title"/>
          </p:nvPr>
        </p:nvSpPr>
        <p:spPr/>
        <p:txBody>
          <a:bodyPr/>
          <a:lstStyle/>
          <a:p>
            <a:r>
              <a:rPr lang="en-US" dirty="0"/>
              <a:t>Research Gaps Identified</a:t>
            </a:r>
            <a:endParaRPr lang="en-IN" dirty="0"/>
          </a:p>
        </p:txBody>
      </p:sp>
      <p:sp>
        <p:nvSpPr>
          <p:cNvPr id="3" name="Content Placeholder 2">
            <a:extLst>
              <a:ext uri="{FF2B5EF4-FFF2-40B4-BE49-F238E27FC236}">
                <a16:creationId xmlns:a16="http://schemas.microsoft.com/office/drawing/2014/main" id="{DEB8B009-43BB-BAD3-40E0-5B9EBBD20D78}"/>
              </a:ext>
            </a:extLst>
          </p:cNvPr>
          <p:cNvSpPr>
            <a:spLocks noGrp="1"/>
          </p:cNvSpPr>
          <p:nvPr>
            <p:ph idx="1"/>
          </p:nvPr>
        </p:nvSpPr>
        <p:spPr/>
        <p:txBody>
          <a:bodyPr>
            <a:noAutofit/>
          </a:bodyPr>
          <a:lstStyle/>
          <a:p>
            <a:r>
              <a:rPr lang="en-US" sz="2000" b="1" dirty="0">
                <a:latin typeface="Times New Roman" panose="02020603050405020304" pitchFamily="18" charset="0"/>
                <a:cs typeface="Times New Roman" panose="02020603050405020304" pitchFamily="18" charset="0"/>
              </a:rPr>
              <a:t>Localized Content:</a:t>
            </a:r>
            <a:r>
              <a:rPr lang="en-US" sz="2000" dirty="0">
                <a:latin typeface="Times New Roman" panose="02020603050405020304" pitchFamily="18" charset="0"/>
                <a:cs typeface="Times New Roman" panose="02020603050405020304" pitchFamily="18" charset="0"/>
              </a:rPr>
              <a:t> Most applications lack support for local languages and regional contexts, making it harder for farmers to use them effectively.</a:t>
            </a:r>
          </a:p>
          <a:p>
            <a:endParaRPr lang="en-US" sz="105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Profitability Analysis: </a:t>
            </a:r>
            <a:r>
              <a:rPr lang="en-US" sz="2000" dirty="0">
                <a:latin typeface="Times New Roman" panose="02020603050405020304" pitchFamily="18" charset="0"/>
                <a:cs typeface="Times New Roman" panose="02020603050405020304" pitchFamily="18" charset="0"/>
              </a:rPr>
              <a:t>There are limited tools to help farmers calculate real-time profitability, which is crucial for decision-making.</a:t>
            </a:r>
          </a:p>
          <a:p>
            <a:endParaRPr lang="en-US" sz="105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Navigation Services:</a:t>
            </a:r>
            <a:r>
              <a:rPr lang="en-US" sz="2000" dirty="0">
                <a:latin typeface="Times New Roman" panose="02020603050405020304" pitchFamily="18" charset="0"/>
                <a:cs typeface="Times New Roman" panose="02020603050405020304" pitchFamily="18" charset="0"/>
              </a:rPr>
              <a:t> Geolocation and navigation features, such as finding nearby mandis (markets), are underdeveloped in many apps.</a:t>
            </a:r>
          </a:p>
          <a:p>
            <a:endParaRPr lang="en-US" sz="105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Technological Literacy:</a:t>
            </a:r>
            <a:r>
              <a:rPr lang="en-US" sz="2000" dirty="0">
                <a:latin typeface="Times New Roman" panose="02020603050405020304" pitchFamily="18" charset="0"/>
                <a:cs typeface="Times New Roman" panose="02020603050405020304" pitchFamily="18" charset="0"/>
              </a:rPr>
              <a:t> Many farmers face challenges in understanding and using apps due to their limited knowledge of technology.</a:t>
            </a:r>
          </a:p>
          <a:p>
            <a:endParaRPr lang="en-US" sz="105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Integration of Features: </a:t>
            </a:r>
            <a:r>
              <a:rPr lang="en-US" sz="2000" dirty="0">
                <a:latin typeface="Times New Roman" panose="02020603050405020304" pitchFamily="18" charset="0"/>
                <a:cs typeface="Times New Roman" panose="02020603050405020304" pitchFamily="18" charset="0"/>
              </a:rPr>
              <a:t>Existing apps often focus on isolated features (e.g., crop advisory, weather updates) rather than providing a comprehensive solution.</a:t>
            </a:r>
          </a:p>
          <a:p>
            <a:endParaRPr lang="en-US" sz="105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Data Accuracy:</a:t>
            </a:r>
            <a:r>
              <a:rPr lang="en-US" sz="2000" dirty="0">
                <a:latin typeface="Times New Roman" panose="02020603050405020304" pitchFamily="18" charset="0"/>
                <a:cs typeface="Times New Roman" panose="02020603050405020304" pitchFamily="18" charset="0"/>
              </a:rPr>
              <a:t> Some apps lack accurate real-time data for pricing, weather, or mandi availability, which reduces their reliability.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0296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Methodology</a:t>
            </a:r>
          </a:p>
        </p:txBody>
      </p:sp>
      <p:sp>
        <p:nvSpPr>
          <p:cNvPr id="3" name="Content Placeholder 2"/>
          <p:cNvSpPr>
            <a:spLocks noGrp="1"/>
          </p:cNvSpPr>
          <p:nvPr>
            <p:ph idx="1"/>
          </p:nvPr>
        </p:nvSpPr>
        <p:spPr/>
        <p:txBody>
          <a:bodyPr>
            <a:noAutofit/>
          </a:bodyPr>
          <a:lstStyle/>
          <a:p>
            <a:pPr marL="457200" indent="-457200">
              <a:buFont typeface="+mj-lt"/>
              <a:buAutoNum type="arabicPeriod"/>
            </a:pPr>
            <a:r>
              <a:rPr lang="en-US" sz="1900" b="1" dirty="0">
                <a:latin typeface="Times New Roman" panose="02020603050405020304" pitchFamily="18" charset="0"/>
                <a:cs typeface="Times New Roman" panose="02020603050405020304" pitchFamily="18" charset="0"/>
              </a:rPr>
              <a:t>System Design: </a:t>
            </a:r>
            <a:r>
              <a:rPr lang="en-US" sz="1900" dirty="0">
                <a:latin typeface="Times New Roman" panose="02020603050405020304" pitchFamily="18" charset="0"/>
                <a:cs typeface="Times New Roman" panose="02020603050405020304" pitchFamily="18" charset="0"/>
              </a:rPr>
              <a:t>The system is structured into modular components, ensuring scalability and efficiency. It uses a Model-View-Controller (MVC) architecture to separate data, UI, and logic.</a:t>
            </a:r>
          </a:p>
          <a:p>
            <a:pPr marL="457200" indent="-457200">
              <a:buFont typeface="+mj-lt"/>
              <a:buAutoNum type="arabicPeriod"/>
            </a:pPr>
            <a:r>
              <a:rPr lang="en-US" sz="1900" b="1" dirty="0">
                <a:latin typeface="Times New Roman" panose="02020603050405020304" pitchFamily="18" charset="0"/>
                <a:cs typeface="Times New Roman" panose="02020603050405020304" pitchFamily="18" charset="0"/>
              </a:rPr>
              <a:t>Data Collection and Processing: </a:t>
            </a:r>
            <a:r>
              <a:rPr lang="en-US" sz="1900" dirty="0">
                <a:latin typeface="Times New Roman" panose="02020603050405020304" pitchFamily="18" charset="0"/>
                <a:cs typeface="Times New Roman" panose="02020603050405020304" pitchFamily="18" charset="0"/>
              </a:rPr>
              <a:t>Mandi price data is sourced from the Open Government Data (OGD) Platform India and stored in Fire store for seamless access and real-time updates.</a:t>
            </a:r>
          </a:p>
          <a:p>
            <a:pPr marL="457200" indent="-457200">
              <a:buFont typeface="+mj-lt"/>
              <a:buAutoNum type="arabicPeriod"/>
            </a:pPr>
            <a:r>
              <a:rPr lang="en-US" sz="1900" b="1" dirty="0">
                <a:latin typeface="Times New Roman" panose="02020603050405020304" pitchFamily="18" charset="0"/>
                <a:cs typeface="Times New Roman" panose="02020603050405020304" pitchFamily="18" charset="0"/>
              </a:rPr>
              <a:t>User Authentication: </a:t>
            </a:r>
            <a:r>
              <a:rPr lang="en-US" sz="1900" dirty="0">
                <a:latin typeface="Times New Roman" panose="02020603050405020304" pitchFamily="18" charset="0"/>
                <a:cs typeface="Times New Roman" panose="02020603050405020304" pitchFamily="18" charset="0"/>
              </a:rPr>
              <a:t>Firebase Authentication manages secure login and registration using email and password. User credentials and profiles are stored in the Realtime Database.</a:t>
            </a:r>
          </a:p>
          <a:p>
            <a:pPr marL="457200" indent="-457200">
              <a:buFont typeface="+mj-lt"/>
              <a:buAutoNum type="arabicPeriod"/>
            </a:pPr>
            <a:r>
              <a:rPr lang="en-US" sz="1900" b="1" dirty="0">
                <a:latin typeface="Times New Roman" panose="02020603050405020304" pitchFamily="18" charset="0"/>
                <a:cs typeface="Times New Roman" panose="02020603050405020304" pitchFamily="18" charset="0"/>
              </a:rPr>
              <a:t>Front-End Implementation</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Developed using Android Studio, the app employs Material Design principles for a user-friendly interface. Features include dynamic filtering, sorting, and history tracking tailored for farmers.</a:t>
            </a:r>
          </a:p>
          <a:p>
            <a:pPr marL="457200" indent="-457200">
              <a:buFont typeface="+mj-lt"/>
              <a:buAutoNum type="arabicPeriod"/>
            </a:pPr>
            <a:r>
              <a:rPr lang="en-IN" sz="1900" b="1" dirty="0">
                <a:latin typeface="Times New Roman" panose="02020603050405020304" pitchFamily="18" charset="0"/>
                <a:cs typeface="Times New Roman" panose="02020603050405020304" pitchFamily="18" charset="0"/>
              </a:rPr>
              <a:t>Backend Implementation</a:t>
            </a:r>
            <a:endParaRPr lang="en-IN" sz="1900" dirty="0">
              <a:latin typeface="Times New Roman" panose="02020603050405020304" pitchFamily="18" charset="0"/>
              <a:cs typeface="Times New Roman" panose="02020603050405020304" pitchFamily="18" charset="0"/>
            </a:endParaRPr>
          </a:p>
          <a:p>
            <a:pPr lvl="1" indent="-342900"/>
            <a:r>
              <a:rPr lang="en-IN" sz="1900" b="1" dirty="0">
                <a:latin typeface="Times New Roman" panose="02020603050405020304" pitchFamily="18" charset="0"/>
                <a:cs typeface="Times New Roman" panose="02020603050405020304" pitchFamily="18" charset="0"/>
              </a:rPr>
              <a:t>Firebase Realtime Database</a:t>
            </a:r>
            <a:r>
              <a:rPr lang="en-IN" sz="1900" dirty="0">
                <a:latin typeface="Times New Roman" panose="02020603050405020304" pitchFamily="18" charset="0"/>
                <a:cs typeface="Times New Roman" panose="02020603050405020304" pitchFamily="18" charset="0"/>
              </a:rPr>
              <a:t>: Stores user-specific data like profiles and crop details, enabling real-time synchronization across devices.</a:t>
            </a:r>
          </a:p>
          <a:p>
            <a:pPr lvl="1" indent="-342900"/>
            <a:r>
              <a:rPr lang="en-IN" sz="1900" b="1" dirty="0">
                <a:latin typeface="Times New Roman" panose="02020603050405020304" pitchFamily="18" charset="0"/>
                <a:cs typeface="Times New Roman" panose="02020603050405020304" pitchFamily="18" charset="0"/>
              </a:rPr>
              <a:t>Firebase Firestore</a:t>
            </a:r>
            <a:r>
              <a:rPr lang="en-IN" sz="1900" dirty="0">
                <a:latin typeface="Times New Roman" panose="02020603050405020304" pitchFamily="18" charset="0"/>
                <a:cs typeface="Times New Roman" panose="02020603050405020304" pitchFamily="18" charset="0"/>
              </a:rPr>
              <a:t>: Hosts mandi data for efficient retrieval and querying.</a:t>
            </a:r>
          </a:p>
          <a:p>
            <a:pPr lvl="1" indent="-342900"/>
            <a:r>
              <a:rPr lang="en-IN" sz="1900" b="1" dirty="0">
                <a:latin typeface="Times New Roman" panose="02020603050405020304" pitchFamily="18" charset="0"/>
                <a:cs typeface="Times New Roman" panose="02020603050405020304" pitchFamily="18" charset="0"/>
              </a:rPr>
              <a:t>SharedPreferences</a:t>
            </a:r>
            <a:r>
              <a:rPr lang="en-IN" sz="1900" dirty="0">
                <a:latin typeface="Times New Roman" panose="02020603050405020304" pitchFamily="18" charset="0"/>
                <a:cs typeface="Times New Roman" panose="02020603050405020304" pitchFamily="18" charset="0"/>
              </a:rPr>
              <a:t>: Saves recent mandi recommendations locally for quick access, even offline.</a:t>
            </a:r>
          </a:p>
          <a:p>
            <a:pPr lvl="1" indent="-342900"/>
            <a:r>
              <a:rPr lang="en-IN" sz="1900" dirty="0">
                <a:latin typeface="Times New Roman" panose="02020603050405020304" pitchFamily="18" charset="0"/>
                <a:cs typeface="Times New Roman" panose="02020603050405020304" pitchFamily="18" charset="0"/>
              </a:rPr>
              <a:t>Custom algorithms process mandi data and calculate profitability, ensuring seamless integration between the app and databases.</a:t>
            </a: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30FAA-459C-D620-87E9-1AFCB42650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71FC7D-813A-4F5F-58BF-BC2EBC6D615B}"/>
              </a:ext>
            </a:extLst>
          </p:cNvPr>
          <p:cNvSpPr>
            <a:spLocks noGrp="1"/>
          </p:cNvSpPr>
          <p:nvPr>
            <p:ph type="title"/>
          </p:nvPr>
        </p:nvSpPr>
        <p:spPr/>
        <p:txBody>
          <a:bodyPr/>
          <a:lstStyle/>
          <a:p>
            <a:r>
              <a:rPr lang="en-GB" dirty="0"/>
              <a:t>Proposed Methodology</a:t>
            </a:r>
          </a:p>
        </p:txBody>
      </p:sp>
      <p:sp>
        <p:nvSpPr>
          <p:cNvPr id="3" name="Content Placeholder 2">
            <a:extLst>
              <a:ext uri="{FF2B5EF4-FFF2-40B4-BE49-F238E27FC236}">
                <a16:creationId xmlns:a16="http://schemas.microsoft.com/office/drawing/2014/main" id="{9E5C756F-E6AD-AA31-FC34-8078D4ADA4D0}"/>
              </a:ext>
            </a:extLst>
          </p:cNvPr>
          <p:cNvSpPr>
            <a:spLocks noGrp="1"/>
          </p:cNvSpPr>
          <p:nvPr>
            <p:ph idx="1"/>
          </p:nvPr>
        </p:nvSpPr>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6. Recommendation Engine: </a:t>
            </a:r>
            <a:r>
              <a:rPr lang="en-US" sz="2000" dirty="0">
                <a:latin typeface="Times New Roman" panose="02020603050405020304" pitchFamily="18" charset="0"/>
                <a:cs typeface="Times New Roman" panose="02020603050405020304" pitchFamily="18" charset="0"/>
              </a:rPr>
              <a:t>Profitability is calculated using the formula:</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Profit = (Mandi Price − User Crop Cost) × Quantity</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app ranks mandis based on potential profit, enabling farmers to make informed decisions.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7. Navigation and Accessibility:</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Google Maps integration provides turn-by-turn navigation to selected mandis, addressing logistical challenges.</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1400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sz="2600" b="1" dirty="0">
                <a:latin typeface="Times New Roman" panose="02020603050405020304" pitchFamily="18" charset="0"/>
                <a:cs typeface="Times New Roman" panose="02020603050405020304" pitchFamily="18" charset="0"/>
              </a:rPr>
              <a:t>Provide Real-Time Mandi Price Information: </a:t>
            </a:r>
            <a:r>
              <a:rPr lang="en-US" sz="2600" dirty="0">
                <a:latin typeface="Times New Roman" panose="02020603050405020304" pitchFamily="18" charset="0"/>
                <a:cs typeface="Times New Roman" panose="02020603050405020304" pitchFamily="18" charset="0"/>
              </a:rPr>
              <a:t>Enable farmers to access accurate and up-to-date prices for crops across various mandis.</a:t>
            </a: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600" b="1" dirty="0">
                <a:latin typeface="Times New Roman" panose="02020603050405020304" pitchFamily="18" charset="0"/>
                <a:cs typeface="Times New Roman" panose="02020603050405020304" pitchFamily="18" charset="0"/>
              </a:rPr>
              <a:t>Facilitate Data-Driven Decision-Making: </a:t>
            </a:r>
            <a:r>
              <a:rPr lang="en-US" sz="2600" dirty="0">
                <a:latin typeface="Times New Roman" panose="02020603050405020304" pitchFamily="18" charset="0"/>
                <a:cs typeface="Times New Roman" panose="02020603050405020304" pitchFamily="18" charset="0"/>
              </a:rPr>
              <a:t>Assist farmers in making informed choices by analyzing mandi prices, crop costs, and profitability.</a:t>
            </a: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600" b="1" dirty="0">
                <a:latin typeface="Times New Roman" panose="02020603050405020304" pitchFamily="18" charset="0"/>
                <a:cs typeface="Times New Roman" panose="02020603050405020304" pitchFamily="18" charset="0"/>
              </a:rPr>
              <a:t>Simplify Profitability Computation: </a:t>
            </a:r>
            <a:r>
              <a:rPr lang="en-US" sz="2600" dirty="0">
                <a:latin typeface="Times New Roman" panose="02020603050405020304" pitchFamily="18" charset="0"/>
                <a:cs typeface="Times New Roman" panose="02020603050405020304" pitchFamily="18" charset="0"/>
              </a:rPr>
              <a:t>Automate profit calculations to help farmers identify the most profitable mandis efficiently.</a:t>
            </a: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600" b="1" dirty="0">
                <a:latin typeface="Times New Roman" panose="02020603050405020304" pitchFamily="18" charset="0"/>
                <a:cs typeface="Times New Roman" panose="02020603050405020304" pitchFamily="18" charset="0"/>
              </a:rPr>
              <a:t>Integrate Seamless Navigation Services: </a:t>
            </a:r>
            <a:r>
              <a:rPr lang="en-US" sz="2600" dirty="0">
                <a:latin typeface="Times New Roman" panose="02020603050405020304" pitchFamily="18" charset="0"/>
                <a:cs typeface="Times New Roman" panose="02020603050405020304" pitchFamily="18" charset="0"/>
              </a:rPr>
              <a:t>Use Google Maps for real-time directions to mandis, minimizing transportation challenges.</a:t>
            </a: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600" b="1" dirty="0">
                <a:latin typeface="Times New Roman" panose="02020603050405020304" pitchFamily="18" charset="0"/>
                <a:cs typeface="Times New Roman" panose="02020603050405020304" pitchFamily="18" charset="0"/>
              </a:rPr>
              <a:t>Maintain Historical Data: </a:t>
            </a:r>
            <a:r>
              <a:rPr lang="en-US" sz="2600" dirty="0">
                <a:latin typeface="Times New Roman" panose="02020603050405020304" pitchFamily="18" charset="0"/>
                <a:cs typeface="Times New Roman" panose="02020603050405020304" pitchFamily="18" charset="0"/>
              </a:rPr>
              <a:t>Store and display past recommendations to track trends and assist in future decision-making.</a:t>
            </a:r>
            <a:endParaRPr lang="en-GB"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F51F0-F69E-560F-C391-A320907E22C2}"/>
              </a:ext>
            </a:extLst>
          </p:cNvPr>
          <p:cNvSpPr>
            <a:spLocks noGrp="1"/>
          </p:cNvSpPr>
          <p:nvPr>
            <p:ph type="title"/>
          </p:nvPr>
        </p:nvSpPr>
        <p:spPr/>
        <p:txBody>
          <a:bodyPr/>
          <a:lstStyle/>
          <a:p>
            <a:r>
              <a:rPr lang="en-US" dirty="0"/>
              <a:t>System Design &amp; Implementation</a:t>
            </a:r>
            <a:endParaRPr lang="en-IN" dirty="0"/>
          </a:p>
        </p:txBody>
      </p:sp>
      <p:sp>
        <p:nvSpPr>
          <p:cNvPr id="3" name="Content Placeholder 2">
            <a:extLst>
              <a:ext uri="{FF2B5EF4-FFF2-40B4-BE49-F238E27FC236}">
                <a16:creationId xmlns:a16="http://schemas.microsoft.com/office/drawing/2014/main" id="{71185D9E-26DB-E769-6873-6F69D61386A5}"/>
              </a:ext>
            </a:extLst>
          </p:cNvPr>
          <p:cNvSpPr>
            <a:spLocks noGrp="1"/>
          </p:cNvSpPr>
          <p:nvPr>
            <p:ph idx="1"/>
          </p:nvPr>
        </p:nvSpPr>
        <p:spPr/>
        <p:txBody>
          <a:bodyPr>
            <a:noAutofit/>
          </a:bodyPr>
          <a:lstStyle/>
          <a:p>
            <a:pPr marL="457200" indent="-457200">
              <a:buFont typeface="+mj-lt"/>
              <a:buAutoNum type="arabicPeriod"/>
            </a:pPr>
            <a:r>
              <a:rPr lang="en-US" sz="2000" b="1" dirty="0">
                <a:latin typeface="Times New Roman" panose="02020603050405020304" pitchFamily="18" charset="0"/>
                <a:cs typeface="Times New Roman" panose="02020603050405020304" pitchFamily="18" charset="0"/>
              </a:rPr>
              <a:t>Architecture</a:t>
            </a:r>
            <a:endParaRPr lang="en-US" sz="20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Based on the </a:t>
            </a:r>
            <a:r>
              <a:rPr lang="en-US" b="1" dirty="0">
                <a:latin typeface="Times New Roman" panose="02020603050405020304" pitchFamily="18" charset="0"/>
                <a:cs typeface="Times New Roman" panose="02020603050405020304" pitchFamily="18" charset="0"/>
              </a:rPr>
              <a:t>Model-View-Controller (MVC)</a:t>
            </a:r>
            <a:r>
              <a:rPr lang="en-US" dirty="0">
                <a:latin typeface="Times New Roman" panose="02020603050405020304" pitchFamily="18" charset="0"/>
                <a:cs typeface="Times New Roman" panose="02020603050405020304" pitchFamily="18" charset="0"/>
              </a:rPr>
              <a:t> pattern for clear separation of concerns.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Integrates Firebase services for backend support, ensuring scalability and real-time synchronization.</a:t>
            </a:r>
          </a:p>
          <a:p>
            <a:pPr marL="457200" lvl="1" indent="0">
              <a:buNone/>
            </a:pPr>
            <a:endParaRPr lang="en-US" sz="105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b="1" dirty="0">
                <a:latin typeface="Times New Roman" panose="02020603050405020304" pitchFamily="18" charset="0"/>
                <a:cs typeface="Times New Roman" panose="02020603050405020304" pitchFamily="18" charset="0"/>
              </a:rPr>
              <a:t>Front-End Design</a:t>
            </a:r>
            <a:endParaRPr lang="en-US" sz="20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Built using </a:t>
            </a:r>
            <a:r>
              <a:rPr lang="en-US" b="1" dirty="0">
                <a:latin typeface="Times New Roman" panose="02020603050405020304" pitchFamily="18" charset="0"/>
                <a:cs typeface="Times New Roman" panose="02020603050405020304" pitchFamily="18" charset="0"/>
              </a:rPr>
              <a:t>Android Studio</a:t>
            </a:r>
            <a:r>
              <a:rPr lang="en-US" dirty="0">
                <a:latin typeface="Times New Roman" panose="02020603050405020304" pitchFamily="18" charset="0"/>
                <a:cs typeface="Times New Roman" panose="02020603050405020304" pitchFamily="18" charset="0"/>
              </a:rPr>
              <a:t> with Material Design principles for a modern and user-friendly interface.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Includes intuitive screens for </a:t>
            </a:r>
            <a:r>
              <a:rPr lang="en-US" b="1" dirty="0">
                <a:latin typeface="Times New Roman" panose="02020603050405020304" pitchFamily="18" charset="0"/>
                <a:cs typeface="Times New Roman" panose="02020603050405020304" pitchFamily="18" charset="0"/>
              </a:rPr>
              <a:t>Login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Registration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Dashboard</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Mandi Recommendations</a:t>
            </a:r>
            <a:r>
              <a:rPr lang="en-US" dirty="0">
                <a:latin typeface="Times New Roman" panose="02020603050405020304" pitchFamily="18" charset="0"/>
                <a:cs typeface="Times New Roman" panose="02020603050405020304" pitchFamily="18" charset="0"/>
              </a:rPr>
              <a:t>.</a:t>
            </a:r>
          </a:p>
          <a:p>
            <a:pPr marL="457200" lvl="1" indent="0">
              <a:buNone/>
            </a:pPr>
            <a:endParaRPr lang="en-US" sz="105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000" b="1" dirty="0">
                <a:latin typeface="Times New Roman" panose="02020603050405020304" pitchFamily="18" charset="0"/>
                <a:cs typeface="Times New Roman" panose="02020603050405020304" pitchFamily="18" charset="0"/>
              </a:rPr>
              <a:t>Back-End Design</a:t>
            </a:r>
            <a:endParaRPr lang="en-IN" sz="20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Firebase Authentication</a:t>
            </a:r>
            <a:r>
              <a:rPr lang="en-IN" dirty="0">
                <a:latin typeface="Times New Roman" panose="02020603050405020304" pitchFamily="18" charset="0"/>
                <a:cs typeface="Times New Roman" panose="02020603050405020304" pitchFamily="18" charset="0"/>
              </a:rPr>
              <a:t> ensures secure user login and registration.</a:t>
            </a:r>
          </a:p>
          <a:p>
            <a:pPr lvl="1">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Firebase Realtime Database</a:t>
            </a:r>
            <a:r>
              <a:rPr lang="en-IN" dirty="0">
                <a:latin typeface="Times New Roman" panose="02020603050405020304" pitchFamily="18" charset="0"/>
                <a:cs typeface="Times New Roman" panose="02020603050405020304" pitchFamily="18" charset="0"/>
              </a:rPr>
              <a:t> stores user data and transaction history.</a:t>
            </a:r>
          </a:p>
          <a:p>
            <a:pPr lvl="1">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Firestore</a:t>
            </a:r>
            <a:r>
              <a:rPr lang="en-IN" dirty="0">
                <a:latin typeface="Times New Roman" panose="02020603050405020304" pitchFamily="18" charset="0"/>
                <a:cs typeface="Times New Roman" panose="02020603050405020304" pitchFamily="18" charset="0"/>
              </a:rPr>
              <a:t> handles mandi price data and updates for seamless integration.</a:t>
            </a:r>
          </a:p>
          <a:p>
            <a:pPr marL="457200" lvl="1"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016385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489</TotalTime>
  <Words>1865</Words>
  <Application>Microsoft Office PowerPoint</Application>
  <PresentationFormat>Widescreen</PresentationFormat>
  <Paragraphs>136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Bookman Old Style</vt:lpstr>
      <vt:lpstr>Times New Roman</vt:lpstr>
      <vt:lpstr>Verdana</vt:lpstr>
      <vt:lpstr>Bioinformatics</vt:lpstr>
      <vt:lpstr>KISAN BUDDY</vt:lpstr>
      <vt:lpstr>Introduction</vt:lpstr>
      <vt:lpstr>Literature Review</vt:lpstr>
      <vt:lpstr>Literature Review</vt:lpstr>
      <vt:lpstr>Research Gaps Identified</vt:lpstr>
      <vt:lpstr>Proposed Methodology</vt:lpstr>
      <vt:lpstr>Proposed Methodology</vt:lpstr>
      <vt:lpstr>Objectives</vt:lpstr>
      <vt:lpstr>System Design &amp; Implementation</vt:lpstr>
      <vt:lpstr>System Design &amp; Implementation</vt:lpstr>
      <vt:lpstr>Timeline of Project</vt:lpstr>
      <vt:lpstr>Outcomes</vt:lpstr>
      <vt:lpstr>Conclusion</vt:lpstr>
      <vt:lpstr>References</vt:lpstr>
      <vt:lpstr>Publication Details</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MOHAMMED ISMAIL</cp:lastModifiedBy>
  <cp:revision>16</cp:revision>
  <dcterms:created xsi:type="dcterms:W3CDTF">2023-03-16T03:26:27Z</dcterms:created>
  <dcterms:modified xsi:type="dcterms:W3CDTF">2025-01-19T18:42:00Z</dcterms:modified>
</cp:coreProperties>
</file>