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4E34-83AD-47E0-82A1-A4DC72703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15ED9-5ED8-4221-9785-A67817462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연구개발실</a:t>
            </a:r>
            <a:endParaRPr lang="en-US" altLang="ko-KR" dirty="0"/>
          </a:p>
          <a:p>
            <a:r>
              <a:rPr lang="ko-KR" altLang="en-US" dirty="0"/>
              <a:t>이용찬</a:t>
            </a:r>
          </a:p>
        </p:txBody>
      </p:sp>
    </p:spTree>
    <p:extLst>
      <p:ext uri="{BB962C8B-B14F-4D97-AF65-F5344CB8AC3E}">
        <p14:creationId xmlns:p14="http://schemas.microsoft.com/office/powerpoint/2010/main" val="297349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8" y="2349925"/>
            <a:ext cx="3664906" cy="2456442"/>
          </a:xfrm>
        </p:spPr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F55488A2-9847-42C2-9162-2DD083D28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6439" y="217118"/>
                <a:ext cx="6281873" cy="27873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목표 </a:t>
                </a:r>
                <a:r>
                  <a:rPr lang="en-US" altLang="ko-KR" dirty="0"/>
                  <a:t>: error</a:t>
                </a:r>
                <a:r>
                  <a:rPr lang="ko-KR" altLang="en-US" dirty="0"/>
                  <a:t>을 줄이는 것 </a:t>
                </a:r>
                <a:r>
                  <a:rPr lang="en-US" altLang="ko-KR" dirty="0"/>
                  <a:t>(loss function)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간의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loss function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gradient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반대 방향으로 더해준다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: learning rate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i="1" dirty="0"/>
                  <a:t> : w</a:t>
                </a:r>
                <a:r>
                  <a:rPr lang="ko-KR" altLang="en-US" i="1" dirty="0"/>
                  <a:t>의 변화에 따른 </a:t>
                </a:r>
                <a:r>
                  <a:rPr lang="en-US" altLang="ko-KR" i="1" dirty="0"/>
                  <a:t>E</a:t>
                </a:r>
                <a:r>
                  <a:rPr lang="ko-KR" altLang="en-US" i="1" dirty="0"/>
                  <a:t>의 변화 </a:t>
                </a:r>
                <a:r>
                  <a:rPr lang="en-US" altLang="ko-KR" i="1" dirty="0"/>
                  <a:t>(E: error)</a:t>
                </a:r>
              </a:p>
            </p:txBody>
          </p:sp>
        </mc:Choice>
        <mc:Fallback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F55488A2-9847-42C2-9162-2DD083D28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439" y="217118"/>
                <a:ext cx="6281873" cy="2787302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1825A1-EC24-444C-B89C-9CE247550C6D}"/>
              </a:ext>
            </a:extLst>
          </p:cNvPr>
          <p:cNvGrpSpPr/>
          <p:nvPr/>
        </p:nvGrpSpPr>
        <p:grpSpPr>
          <a:xfrm>
            <a:off x="5509175" y="2842835"/>
            <a:ext cx="5570657" cy="3610706"/>
            <a:chOff x="5396312" y="1938216"/>
            <a:chExt cx="5570657" cy="36107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D145201-0469-49B3-B48F-B0FF26092452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C0D6D05-99EB-4538-98C5-27F87E41EBFD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97C0007-5F90-4D3F-A329-E34C21E1B698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1CC2F2D-5D8F-4F15-BE2E-36CABD7319F0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CFDC38F-4F36-4E7D-96A2-97E42B9215DC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BBB7A2-8DDD-46EE-8D9C-2F048A0A5790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43D194D-8AEE-46CE-81FF-5FB93358FEB5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9C2A16-3728-4041-BC10-6EA8ED11CFAC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48E2F33-5B78-4DE7-9523-6169481A3ACB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1C5FD9C-0408-42E8-B2EB-4AC8AF183BF0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0E601E-D715-4A9A-B8B9-5F69D69522E4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B8AA66A-878D-449F-AD8B-D182CE6B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19949AB-627A-430D-9C2D-E3074EE823CA}"/>
                </a:ext>
              </a:extLst>
            </p:cNvPr>
            <p:cNvCxnSpPr>
              <a:cxnSpLocks/>
              <a:stCxn id="31" idx="6"/>
              <a:endCxn id="27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4C4324D-2573-4957-AF7D-C6131CBB951B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DEDCCD-2C99-423E-92FC-5ECF9368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65E906-33AA-44A9-B729-92B2F7016464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9D76AF-A1A1-4B7A-8EEF-144D1FF84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F0ABB6-4C16-46A6-85EE-FB7BB5F91192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8EC20A7-561E-4F1F-8821-04EC598D4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3B8C6B-FFFA-4D6E-A480-70B313B11750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762038-C253-4E4F-8826-966CC9CAE502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F34F21F-BCF7-4179-9E62-BE5C1479F3C4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B21F1F-020A-4B26-86E0-F166DFB8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9310C20E-5339-4203-8683-B649A7F043BB}"/>
              </a:ext>
            </a:extLst>
          </p:cNvPr>
          <p:cNvSpPr/>
          <p:nvPr/>
        </p:nvSpPr>
        <p:spPr>
          <a:xfrm rot="5400000">
            <a:off x="7992166" y="38037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98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146F-9DC4-496F-BFB2-9D476D8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E7C7-FFB0-452F-BD6C-8B0EB9C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65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146F-9DC4-496F-BFB2-9D476D8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E7C7-FFB0-452F-BD6C-8B0EB9C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항상 </a:t>
            </a:r>
            <a:r>
              <a:rPr lang="en-US" altLang="ko-KR" dirty="0">
                <a:solidFill>
                  <a:srgbClr val="FF0000"/>
                </a:solidFill>
              </a:rPr>
              <a:t>global minimum </a:t>
            </a:r>
            <a:r>
              <a:rPr lang="ko-KR" altLang="en-US" dirty="0">
                <a:solidFill>
                  <a:srgbClr val="FF0000"/>
                </a:solidFill>
              </a:rPr>
              <a:t>을 찾는다는 보장이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64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146F-9DC4-496F-BFB2-9D476D8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E7C7-FFB0-452F-BD6C-8B0EB9C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초기화를 잘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알맞은 </a:t>
            </a:r>
            <a:r>
              <a:rPr lang="en-US" altLang="ko-KR" dirty="0"/>
              <a:t>learning rate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알맞은 </a:t>
            </a:r>
            <a:r>
              <a:rPr lang="en-US" altLang="ko-KR" dirty="0"/>
              <a:t>Optimizer</a:t>
            </a:r>
            <a:r>
              <a:rPr lang="ko-KR" altLang="en-US" dirty="0"/>
              <a:t>를 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Adam, SGD, Momentum, NAG, </a:t>
            </a:r>
            <a:r>
              <a:rPr lang="en-US" altLang="ko-KR" dirty="0" err="1"/>
              <a:t>Adagrad</a:t>
            </a:r>
            <a:r>
              <a:rPr lang="en-US" altLang="ko-KR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853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146F-9DC4-496F-BFB2-9D476D8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E7C7-FFB0-452F-BD6C-8B0EB9C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global minimum </a:t>
            </a:r>
            <a:r>
              <a:rPr lang="ko-KR" altLang="en-US" dirty="0"/>
              <a:t>을 찾는다는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가중치들의 초기설정이 성능에 큰 영향을 미친다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의 개수와 </a:t>
            </a:r>
            <a:r>
              <a:rPr lang="en-US" altLang="ko-KR" dirty="0"/>
              <a:t>node</a:t>
            </a:r>
            <a:r>
              <a:rPr lang="ko-KR" altLang="en-US" dirty="0"/>
              <a:t>의 개수를 정하는 모델이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많다고 성능이 좋아지는 것이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85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146F-9DC4-496F-BFB2-9D476D89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E7C7-FFB0-452F-BD6C-8B0EB9C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가중치들의 초기설정이 성능에 큰 영향을 미친다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Initializer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/>
            <a:r>
              <a:rPr lang="en-US" altLang="ko-KR" dirty="0"/>
              <a:t>RBM, Xavier, </a:t>
            </a:r>
            <a:r>
              <a:rPr lang="en-US" altLang="ko-KR" dirty="0" err="1"/>
              <a:t>LeCun</a:t>
            </a:r>
            <a:r>
              <a:rPr lang="en-US" altLang="ko-KR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98339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0B3C-CC1B-4F80-9872-B21A5505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2295934"/>
          </a:xfrm>
        </p:spPr>
        <p:txBody>
          <a:bodyPr>
            <a:normAutofit/>
          </a:bodyPr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br>
              <a:rPr lang="en-US" altLang="ko-KR" dirty="0"/>
            </a:b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7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2FDF4-929A-4903-A3DA-2A86F20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85879-CDE4-4923-AD2B-CEE2CD4D18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r>
              <a:rPr lang="ko-KR" altLang="en-US" dirty="0"/>
              <a:t>인풋과 가중치들의 곱들의 합을 계산 후</a:t>
            </a:r>
            <a:r>
              <a:rPr lang="en-US" altLang="ko-KR" dirty="0"/>
              <a:t> Bias </a:t>
            </a:r>
            <a:r>
              <a:rPr lang="ko-KR" altLang="en-US" dirty="0"/>
              <a:t>값 더함</a:t>
            </a:r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는 모델에 따라 함수 값을 조정할 때 쓰임</a:t>
            </a:r>
            <a:endParaRPr lang="en-US" altLang="ko-KR" dirty="0"/>
          </a:p>
          <a:p>
            <a:r>
              <a:rPr lang="en-US" altLang="ko-KR" dirty="0"/>
              <a:t>Input &gt; Perceptron &gt; Activation Function &gt; Output</a:t>
            </a:r>
          </a:p>
          <a:p>
            <a:r>
              <a:rPr lang="en-US" altLang="ko-KR" dirty="0"/>
              <a:t>Activation Function: </a:t>
            </a:r>
            <a:r>
              <a:rPr lang="ko-KR" altLang="en-US" dirty="0"/>
              <a:t>아웃풋 신호를 결정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39EFDF-350B-44E0-91A3-3D721D0C03E0}"/>
              </a:ext>
            </a:extLst>
          </p:cNvPr>
          <p:cNvGrpSpPr/>
          <p:nvPr/>
        </p:nvGrpSpPr>
        <p:grpSpPr>
          <a:xfrm>
            <a:off x="5118447" y="707914"/>
            <a:ext cx="6272022" cy="2454850"/>
            <a:chOff x="2776075" y="2439799"/>
            <a:chExt cx="6627857" cy="35081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3760080-CFAD-4A8C-80F8-539BB63CA1B5}"/>
                </a:ext>
              </a:extLst>
            </p:cNvPr>
            <p:cNvGrpSpPr/>
            <p:nvPr/>
          </p:nvGrpSpPr>
          <p:grpSpPr>
            <a:xfrm>
              <a:off x="2776075" y="2439799"/>
              <a:ext cx="6627857" cy="3508159"/>
              <a:chOff x="1800950" y="2602849"/>
              <a:chExt cx="7584481" cy="4014506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B8DF110-E52A-4DD3-87DE-ED808251493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59" cy="251575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41B36C6-EAD7-459F-8A12-FC949EE599E5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800950" y="4330634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296D2F9-CEE8-4A71-BD5C-EAE6C50B0CD9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V="1">
                <a:off x="2302246" y="5220091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9DA0A183-CDC0-4513-AFDA-D93E3C0BB55D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2194234" y="2766407"/>
                <a:ext cx="2351652" cy="67477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E5BD2A7A-31BB-4911-8CDF-1737C2C48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27D53F-978C-407D-9B1E-82B4D8C76FA5}"/>
                  </a:ext>
                </a:extLst>
              </p:cNvPr>
              <p:cNvSpPr txBox="1"/>
              <p:nvPr/>
            </p:nvSpPr>
            <p:spPr>
              <a:xfrm>
                <a:off x="3267704" y="2602849"/>
                <a:ext cx="797013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BACF9C-9CA0-4E7F-B027-02160FF9EB58}"/>
                  </a:ext>
                </a:extLst>
              </p:cNvPr>
              <p:cNvSpPr txBox="1"/>
              <p:nvPr/>
            </p:nvSpPr>
            <p:spPr>
              <a:xfrm>
                <a:off x="2627052" y="3779907"/>
                <a:ext cx="797013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1C875A-90C1-4C49-973C-9F1587E0FA46}"/>
                  </a:ext>
                </a:extLst>
              </p:cNvPr>
              <p:cNvSpPr txBox="1"/>
              <p:nvPr/>
            </p:nvSpPr>
            <p:spPr>
              <a:xfrm>
                <a:off x="2634413" y="5219183"/>
                <a:ext cx="797013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A5EAD0D4-CCBF-4CF5-9B63-2325CC38F79C}"/>
                  </a:ext>
                </a:extLst>
              </p:cNvPr>
              <p:cNvCxnSpPr>
                <a:endCxn id="8" idx="4"/>
              </p:cNvCxnSpPr>
              <p:nvPr/>
            </p:nvCxnSpPr>
            <p:spPr>
              <a:xfrm flipV="1">
                <a:off x="5435341" y="5588516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F9F43-F3DA-44E6-BF2C-2677155625C5}"/>
                  </a:ext>
                </a:extLst>
              </p:cNvPr>
              <p:cNvSpPr txBox="1"/>
              <p:nvPr/>
            </p:nvSpPr>
            <p:spPr>
              <a:xfrm>
                <a:off x="5431928" y="6248022"/>
                <a:ext cx="32252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9AA7F61-E782-4825-91F2-AA812C58AB27}"/>
                  </a:ext>
                </a:extLst>
              </p:cNvPr>
              <p:cNvCxnSpPr>
                <a:stCxn id="8" idx="7"/>
                <a:endCxn id="8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4533CE-8324-44C4-956E-5CCFBBA2A802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F4650FB-7D1D-4A7E-871C-75DA4DD5E30F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964" y="3637258"/>
                    <a:ext cx="2142091" cy="654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F4650FB-7D1D-4A7E-871C-75DA4DD5E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6964" y="3637258"/>
                    <a:ext cx="2142091" cy="6546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40" t="-121212" b="-18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362DEC-B8AF-40EA-AFC0-298A800E443F}"/>
                    </a:ext>
                  </a:extLst>
                </p:cNvPr>
                <p:cNvSpPr txBox="1"/>
                <p:nvPr/>
              </p:nvSpPr>
              <p:spPr>
                <a:xfrm>
                  <a:off x="5084378" y="3762494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362DEC-B8AF-40EA-AFC0-298A800E4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378" y="3762494"/>
                  <a:ext cx="1597049" cy="400302"/>
                </a:xfrm>
                <a:prstGeom prst="rect">
                  <a:avLst/>
                </a:prstGeom>
                <a:blipFill>
                  <a:blip r:embed="rId3"/>
                  <a:stretch>
                    <a:fillRect l="-25000" t="-173913" b="-30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6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A817C-73AC-4799-92A3-A6710087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br>
              <a:rPr lang="en-US" altLang="ko-KR" dirty="0"/>
            </a:b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8A570-C239-4C4A-9E0C-A316E246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787302"/>
          </a:xfrm>
        </p:spPr>
        <p:txBody>
          <a:bodyPr/>
          <a:lstStyle/>
          <a:p>
            <a:r>
              <a:rPr lang="ko-KR" altLang="en-US" dirty="0"/>
              <a:t>출력 값이 우리가 원하는 목표 값과 가까워지도록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가중치를 조정</a:t>
            </a:r>
            <a:endParaRPr lang="en-US" altLang="ko-KR" dirty="0"/>
          </a:p>
          <a:p>
            <a:pPr lvl="1"/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pPr lvl="1"/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pPr lvl="1"/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pPr lvl="1"/>
            <a:r>
              <a:rPr lang="ko-KR" altLang="en-US" dirty="0"/>
              <a:t>목표 값과 비교해서 허용 오차보다 작으면 학습 완료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22813E-A9EF-4294-A40D-5D7E78FDAF4B}"/>
              </a:ext>
            </a:extLst>
          </p:cNvPr>
          <p:cNvGrpSpPr/>
          <p:nvPr/>
        </p:nvGrpSpPr>
        <p:grpSpPr>
          <a:xfrm>
            <a:off x="5021495" y="3275923"/>
            <a:ext cx="6281874" cy="3060888"/>
            <a:chOff x="2176326" y="1921012"/>
            <a:chExt cx="8161236" cy="39766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16DAD9-6658-447D-8B50-77B393005914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W, b </a:t>
              </a:r>
              <a:r>
                <a:rPr lang="ko-KR" altLang="en-US" sz="1400" dirty="0">
                  <a:solidFill>
                    <a:schemeClr val="tx1"/>
                  </a:solidFill>
                </a:rPr>
                <a:t>초기화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58A87EB-41EF-4388-B9FC-15206528BDAB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sz="12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58A87EB-41EF-4388-B9FC-15206528B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2"/>
                  <a:stretch>
                    <a:fillRect t="-13208" b="-3962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E97131-1DD4-4FE1-9D4F-5B887137ACE5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Y</a:t>
              </a:r>
              <a:r>
                <a:rPr lang="ko-KR" altLang="en-US" sz="1200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5A864EA-18BC-4C7C-8772-BD46FD2AA66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386698" y="4949124"/>
              <a:ext cx="1" cy="9485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6B04F9-292F-4EB7-B67F-45DCE8FC3F59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W,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r>
                <a:rPr lang="ko-KR" altLang="en-US" sz="1400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EAD3203-6521-4C69-89B7-9D5279AEAA2F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20F22E64-0922-4A0C-84F3-FE69221DFEB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6969158" y="3375210"/>
              <a:ext cx="875818" cy="404073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BE780E1-4C68-491E-A81C-42AD8F7807D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D150017A-B86A-4A36-A082-DE23E44B626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6200000" flipV="1">
              <a:off x="3499083" y="3945870"/>
              <a:ext cx="2865106" cy="910128"/>
            </a:xfrm>
            <a:prstGeom prst="bentConnector4">
              <a:avLst>
                <a:gd name="adj1" fmla="val 222"/>
                <a:gd name="adj2" fmla="val 2490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3865EA59-7BD4-4A1F-81FD-3EF74502D336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48C8C5-BDBF-4D85-967E-AF5319E68B69}"/>
                </a:ext>
              </a:extLst>
            </p:cNvPr>
            <p:cNvSpPr txBox="1"/>
            <p:nvPr/>
          </p:nvSpPr>
          <p:spPr>
            <a:xfrm>
              <a:off x="6404970" y="4147617"/>
              <a:ext cx="1912223" cy="399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차이 </a:t>
              </a:r>
              <a:r>
                <a:rPr lang="en-US" altLang="ko-KR" sz="1400" dirty="0"/>
                <a:t>&gt; </a:t>
              </a:r>
              <a:r>
                <a:rPr lang="ko-KR" altLang="en-US" sz="1400" dirty="0"/>
                <a:t>허용오차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3033F-98A9-451E-B5D2-E259539F9A43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가중치의 변화가 일정수준 이하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될때</a:t>
              </a:r>
              <a:r>
                <a:rPr lang="ko-KR" altLang="en-US" sz="1100" dirty="0">
                  <a:solidFill>
                    <a:schemeClr val="tx1"/>
                  </a:solidFill>
                </a:rPr>
                <a:t>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br>
              <a:rPr lang="en-US" altLang="ko-KR" dirty="0"/>
            </a:br>
            <a:r>
              <a:rPr lang="en-US" altLang="ko-KR" dirty="0"/>
              <a:t>Weight &amp; Bias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0F669-C29E-4C71-9D36-231B0A5A4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출력 값과 목표 값의 차이가 허용 오차 보다 작을 때 </a:t>
                </a:r>
                <a:r>
                  <a:rPr lang="en-US" altLang="ko-KR" dirty="0"/>
                  <a:t>W(</a:t>
                </a:r>
                <a:r>
                  <a:rPr lang="ko-KR" altLang="en-US" dirty="0"/>
                  <a:t>가중치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b(bias) </a:t>
                </a:r>
                <a:r>
                  <a:rPr lang="ko-KR" altLang="en-US" dirty="0"/>
                  <a:t>조정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𝛼 </a:t>
                </a:r>
                <a:r>
                  <a:rPr lang="en-US" altLang="ko-KR" dirty="0"/>
                  <a:t>= learning rate</a:t>
                </a:r>
              </a:p>
              <a:p>
                <a:pPr lvl="1"/>
                <a:r>
                  <a:rPr lang="ko-KR" altLang="en-US" dirty="0"/>
                  <a:t>𝑑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𝑡</a:t>
                </a:r>
                <a:r>
                  <a:rPr lang="en-US" altLang="ko-KR" dirty="0"/>
                  <a:t>) = </a:t>
                </a:r>
                <a:r>
                  <a:rPr lang="ko-KR" altLang="en-US" dirty="0"/>
                  <a:t>목표 값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D0F669-C29E-4C71-9D36-231B0A5A4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10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of</a:t>
            </a:r>
            <a:br>
              <a:rPr lang="en-US" altLang="ko-KR" dirty="0"/>
            </a:br>
            <a:r>
              <a:rPr lang="en-US" altLang="ko-KR" dirty="0"/>
              <a:t>SLP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0EE79B-9B57-45A4-899D-6E1F296F19BE}"/>
              </a:ext>
            </a:extLst>
          </p:cNvPr>
          <p:cNvGrpSpPr/>
          <p:nvPr/>
        </p:nvGrpSpPr>
        <p:grpSpPr>
          <a:xfrm>
            <a:off x="5096106" y="1477876"/>
            <a:ext cx="2679740" cy="2125265"/>
            <a:chOff x="982767" y="1690688"/>
            <a:chExt cx="5486399" cy="435118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8B4EC0-D910-4200-AE79-6650367313EF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5665AB-C6A8-481F-9839-CBF972CB74E7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89BC7BE-EA27-4B68-8C83-364BA6703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E3D052-054E-4639-A0FB-5E9D5A1F6ECE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DE8287-F2CB-45FA-B901-A09399E05F1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EB1893-A3DC-4636-AD3B-7C89E1E0F99D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49265FC-F5E3-4EE8-8ECC-523B866CEB57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DB6F37-E162-49F1-A4DB-70996DBEDD59}"/>
              </a:ext>
            </a:extLst>
          </p:cNvPr>
          <p:cNvGrpSpPr/>
          <p:nvPr/>
        </p:nvGrpSpPr>
        <p:grpSpPr>
          <a:xfrm>
            <a:off x="8598465" y="1477876"/>
            <a:ext cx="2841636" cy="2328534"/>
            <a:chOff x="651307" y="1690688"/>
            <a:chExt cx="5817859" cy="4767353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A78FD64-B3F7-4A68-9D07-29702AA61F0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CACEF8-0AC8-4E2A-B730-BAD1EDAD1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D47831-90B1-4904-A03A-2437026168E1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5D3FD4B-F833-441A-99B2-FD2B8820A64A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28CC683-EB9B-4492-A63E-4A08B44A57EA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169EC32-F086-4040-ABEF-949E66F8F3C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6CC286D-D95B-4652-AB07-250AB6385827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9F4D0E-F71C-4D21-89C3-D866E3B860A2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940DB2-9973-4022-82E5-06117226822F}"/>
              </a:ext>
            </a:extLst>
          </p:cNvPr>
          <p:cNvSpPr txBox="1"/>
          <p:nvPr/>
        </p:nvSpPr>
        <p:spPr>
          <a:xfrm>
            <a:off x="6151275" y="87354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48DD7-C462-499C-B6D2-2EBB0D1D7FA3}"/>
              </a:ext>
            </a:extLst>
          </p:cNvPr>
          <p:cNvSpPr txBox="1"/>
          <p:nvPr/>
        </p:nvSpPr>
        <p:spPr>
          <a:xfrm>
            <a:off x="9822043" y="87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474ABA-2960-48C9-9231-3AFD1FB1384C}"/>
              </a:ext>
            </a:extLst>
          </p:cNvPr>
          <p:cNvSpPr/>
          <p:nvPr/>
        </p:nvSpPr>
        <p:spPr>
          <a:xfrm>
            <a:off x="4889191" y="464585"/>
            <a:ext cx="275487" cy="27548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57257-3D30-4ACF-AD08-11E6551A6F52}"/>
              </a:ext>
            </a:extLst>
          </p:cNvPr>
          <p:cNvSpPr txBox="1"/>
          <p:nvPr/>
        </p:nvSpPr>
        <p:spPr>
          <a:xfrm>
            <a:off x="5224055" y="417662"/>
            <a:ext cx="4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C7E3F-9D54-403D-840C-9B07B22B82B7}"/>
              </a:ext>
            </a:extLst>
          </p:cNvPr>
          <p:cNvSpPr txBox="1"/>
          <p:nvPr/>
        </p:nvSpPr>
        <p:spPr>
          <a:xfrm>
            <a:off x="6208779" y="417662"/>
            <a:ext cx="41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D70500-E625-4DFF-8E0A-E24B4895960A}"/>
              </a:ext>
            </a:extLst>
          </p:cNvPr>
          <p:cNvSpPr/>
          <p:nvPr/>
        </p:nvSpPr>
        <p:spPr>
          <a:xfrm>
            <a:off x="5875788" y="464584"/>
            <a:ext cx="275487" cy="27548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2A8CE8B-777B-4CFC-8364-2BB84E6BC7A7}"/>
              </a:ext>
            </a:extLst>
          </p:cNvPr>
          <p:cNvSpPr/>
          <p:nvPr/>
        </p:nvSpPr>
        <p:spPr>
          <a:xfrm>
            <a:off x="4819827" y="564023"/>
            <a:ext cx="7195559" cy="34472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8A0EA3-E73B-4F57-9AE6-5AC64CCD1B3A}"/>
              </a:ext>
            </a:extLst>
          </p:cNvPr>
          <p:cNvGrpSpPr/>
          <p:nvPr/>
        </p:nvGrpSpPr>
        <p:grpSpPr>
          <a:xfrm>
            <a:off x="6935424" y="3992552"/>
            <a:ext cx="2815296" cy="2232772"/>
            <a:chOff x="982767" y="1690688"/>
            <a:chExt cx="5486399" cy="435118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278E002-7983-4A75-89C9-EEB87F357D56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65A7EBD-879E-4F05-8D5C-784AB8DC94F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05644F7-8532-4F41-BE07-EBF9AD540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C125C4E-373F-4739-9634-CA1B4E22ADA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1D79BF4-1395-4A71-ACF6-E00B9B168BD3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9EAF1BC-B933-4899-A7F0-134D0DD5E1B6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A379EA-8F57-47F7-A660-EE11E86489CA}"/>
              </a:ext>
            </a:extLst>
          </p:cNvPr>
          <p:cNvSpPr txBox="1"/>
          <p:nvPr/>
        </p:nvSpPr>
        <p:spPr>
          <a:xfrm>
            <a:off x="7878398" y="4613993"/>
            <a:ext cx="307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16F9A-99F4-4AC8-B95A-56B385E0DA8B}"/>
              </a:ext>
            </a:extLst>
          </p:cNvPr>
          <p:cNvSpPr txBox="1"/>
          <p:nvPr/>
        </p:nvSpPr>
        <p:spPr>
          <a:xfrm>
            <a:off x="7953110" y="62253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4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altLang="ko-KR" dirty="0"/>
              <a:t>Multi-Layer</a:t>
            </a:r>
            <a:br>
              <a:rPr lang="en-US" altLang="ko-KR" dirty="0"/>
            </a:b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55488A2-9847-42C2-9162-2DD083D2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9" y="217118"/>
            <a:ext cx="6281873" cy="2787302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 err="1"/>
              <a:t>순전파</a:t>
            </a:r>
            <a:r>
              <a:rPr lang="en-US" altLang="ko-KR" dirty="0"/>
              <a:t>&amp;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514FA50-FD72-40B1-8078-9947C7EE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398" y="2372039"/>
            <a:ext cx="5080846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altLang="ko-KR" dirty="0"/>
              <a:t>Learning</a:t>
            </a:r>
            <a:br>
              <a:rPr lang="en-US" altLang="ko-KR" dirty="0"/>
            </a:b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55488A2-9847-42C2-9162-2DD083D2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9" y="217118"/>
            <a:ext cx="6281873" cy="2787302"/>
          </a:xfrm>
        </p:spPr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</a:p>
          <a:p>
            <a:r>
              <a:rPr lang="en-US" altLang="ko-KR" dirty="0"/>
              <a:t>while(</a:t>
            </a:r>
            <a:r>
              <a:rPr lang="ko-KR" altLang="en-US" dirty="0"/>
              <a:t>오차의 합계 </a:t>
            </a:r>
            <a:r>
              <a:rPr lang="en-US" altLang="ko-KR" dirty="0"/>
              <a:t>&lt; </a:t>
            </a:r>
            <a:r>
              <a:rPr lang="ko-KR" altLang="en-US" dirty="0"/>
              <a:t>허용 오차</a:t>
            </a:r>
            <a:r>
              <a:rPr lang="en-US" altLang="ko-KR" dirty="0"/>
              <a:t>):</a:t>
            </a:r>
          </a:p>
          <a:p>
            <a:pPr lvl="1"/>
            <a:r>
              <a:rPr lang="ko-KR" altLang="en-US" dirty="0" err="1"/>
              <a:t>순전파</a:t>
            </a:r>
            <a:r>
              <a:rPr lang="ko-KR" altLang="en-US" dirty="0"/>
              <a:t> </a:t>
            </a:r>
            <a:r>
              <a:rPr lang="en-US" altLang="ko-KR" dirty="0"/>
              <a:t>(feedforward)</a:t>
            </a:r>
          </a:p>
          <a:p>
            <a:pPr lvl="1"/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FA1022-A44B-49B4-8E2B-2D8DAF40990C}"/>
              </a:ext>
            </a:extLst>
          </p:cNvPr>
          <p:cNvGrpSpPr/>
          <p:nvPr/>
        </p:nvGrpSpPr>
        <p:grpSpPr>
          <a:xfrm>
            <a:off x="5249116" y="2625717"/>
            <a:ext cx="5570657" cy="3610706"/>
            <a:chOff x="5396312" y="1938216"/>
            <a:chExt cx="5570657" cy="361070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0BAB7CB-0835-4212-BDFA-E59D5B399C03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CA935BC-9B27-4B6B-9775-ED9BC01B68CB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0EFA75D-C567-4673-AA6F-BBF10A974693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E49D56-6706-481B-AD4D-1B43AF10197E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C551187-9024-4A77-AF74-CCE8E09E08EB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7FFCF6-DDF4-40F7-8FBE-1DEE4794F986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8B8A221-FB19-4ADE-A6DE-7D149613DBA7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47301FF-6093-4D0B-B61E-877C691BA066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98B32F1-DEFD-45CB-AB6C-54693692ADD4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D7B2B5-DC9B-45D4-B6F4-D7FB9F12B94D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79985C-3798-4218-9452-B409C5FE716E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50CBB1-D89F-4731-B6F9-BFF968DDA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591A9B7-97A1-460B-B1F4-836E5F0BE8A5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E956E0-4079-43C1-AB46-E5E5683D1215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EED061-DD09-4AA3-99B0-A20023CF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7FC42-C10E-4148-A854-9AF7F0026EB8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523974-632B-4C59-9B9F-9FC46E4F0901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AA9FECE-780D-43D4-906C-27BA13DB5B8B}"/>
              </a:ext>
            </a:extLst>
          </p:cNvPr>
          <p:cNvSpPr/>
          <p:nvPr/>
        </p:nvSpPr>
        <p:spPr>
          <a:xfrm rot="16200000">
            <a:off x="7732107" y="126432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5C56133-7BDD-4913-82AC-4FCCCD68E66D}"/>
              </a:ext>
            </a:extLst>
          </p:cNvPr>
          <p:cNvSpPr/>
          <p:nvPr/>
        </p:nvSpPr>
        <p:spPr>
          <a:xfrm rot="5400000">
            <a:off x="7732107" y="3586662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0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55488A2-9847-42C2-9162-2DD083D2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9" y="217118"/>
            <a:ext cx="6281873" cy="2787302"/>
          </a:xfrm>
        </p:spPr>
        <p:txBody>
          <a:bodyPr/>
          <a:lstStyle/>
          <a:p>
            <a:r>
              <a:rPr lang="ko-KR" altLang="en-US" dirty="0"/>
              <a:t>신경망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7D8EAB-B9B3-4308-8AA8-EBB54A1BB16E}"/>
              </a:ext>
            </a:extLst>
          </p:cNvPr>
          <p:cNvGrpSpPr/>
          <p:nvPr/>
        </p:nvGrpSpPr>
        <p:grpSpPr>
          <a:xfrm>
            <a:off x="5502046" y="2875179"/>
            <a:ext cx="5570657" cy="3610706"/>
            <a:chOff x="5396312" y="1938216"/>
            <a:chExt cx="5570657" cy="361070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1E5143B-9ECF-441A-9F6F-841AAA326EAC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686334-511A-482E-959F-2486779B286E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B8AAB00-9964-4560-94A1-D6C5F4D98D1A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3465F8-D0D9-407E-9981-A873C7A25F0B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0D919C2-DC08-4795-86AD-7A554271DA64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898C5C9-7726-4FA9-A4C2-9A28ED4BC8BA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251BBEC-5326-4E84-B0E5-EE452CE893F1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ECF560-5E90-49A9-8E31-80E39F25C93D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7BD0B79-6155-4A0A-9566-05692E29B8EF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23951F6-5851-41EC-810F-607F499557F2}"/>
                </a:ext>
              </a:extLst>
            </p:cNvPr>
            <p:cNvCxnSpPr>
              <a:cxnSpLocks/>
              <a:stCxn id="26" idx="6"/>
              <a:endCxn id="25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73FC75-BAF0-4567-A092-FF7D45E9E302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1F0CA9-09BC-4336-A6C6-0FA108AA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18FFA4D-0C8C-4C6E-BCF6-8E132436FE6E}"/>
                </a:ext>
              </a:extLst>
            </p:cNvPr>
            <p:cNvCxnSpPr>
              <a:cxnSpLocks/>
              <a:stCxn id="30" idx="6"/>
              <a:endCxn id="26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904549C-FEAA-4C99-BE24-CB54ABB5E210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405FDAD-F9CA-418E-9ED3-C4546221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D60456-0D47-46FA-A5F6-59155316431D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0D5CA1-4421-48D8-8628-065FDE153CC0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4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6698-9500-45C6-B4A6-2781C806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altLang="ko-KR" dirty="0"/>
              <a:t>Feedforward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F55488A2-9847-42C2-9162-2DD083D28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6439" y="217118"/>
                <a:ext cx="6281873" cy="2787302"/>
              </a:xfrm>
            </p:spPr>
            <p:txBody>
              <a:bodyPr/>
              <a:lstStyle/>
              <a:p>
                <a:r>
                  <a:rPr lang="ko-KR" altLang="en-US" dirty="0"/>
                  <a:t>입력 벡터와 가중치 곱들의 합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+ b</a:t>
                </a:r>
                <a:endParaRPr lang="en-US" altLang="ko-KR" dirty="0"/>
              </a:p>
              <a:p>
                <a:r>
                  <a:rPr lang="en-US" altLang="ko-KR" dirty="0"/>
                  <a:t>Activation Function</a:t>
                </a:r>
                <a:r>
                  <a:rPr lang="ko-KR" altLang="en-US" dirty="0"/>
                  <a:t>으로 출력 값 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𝑶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/>
                  <a:t> = f</a:t>
                </a:r>
                <a:r>
                  <a:rPr lang="pt-BR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/>
                  <a:t>)</a:t>
                </a:r>
                <a:endParaRPr lang="en-US" altLang="ko-KR" dirty="0"/>
              </a:p>
              <a:p>
                <a:r>
                  <a:rPr lang="ko-KR" altLang="en-US" dirty="0"/>
                  <a:t>다음 출력 값 계산</a:t>
                </a:r>
                <a:endParaRPr lang="en-US" altLang="ko-KR" dirty="0"/>
              </a:p>
            </p:txBody>
          </p:sp>
        </mc:Choice>
        <mc:Fallback>
          <p:sp>
            <p:nvSpPr>
              <p:cNvPr id="41" name="내용 개체 틀 2">
                <a:extLst>
                  <a:ext uri="{FF2B5EF4-FFF2-40B4-BE49-F238E27FC236}">
                    <a16:creationId xmlns:a16="http://schemas.microsoft.com/office/drawing/2014/main" id="{F55488A2-9847-42C2-9162-2DD083D28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439" y="217118"/>
                <a:ext cx="6281873" cy="2787302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E4CCEB-8F5B-40BB-82CE-B3D41FEB7E36}"/>
              </a:ext>
            </a:extLst>
          </p:cNvPr>
          <p:cNvGrpSpPr/>
          <p:nvPr/>
        </p:nvGrpSpPr>
        <p:grpSpPr>
          <a:xfrm>
            <a:off x="5507165" y="2874065"/>
            <a:ext cx="5570657" cy="3610706"/>
            <a:chOff x="5396312" y="1938216"/>
            <a:chExt cx="5570657" cy="36107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267055-B24C-46E9-A0EB-31A875381A05}"/>
                </a:ext>
              </a:extLst>
            </p:cNvPr>
            <p:cNvSpPr/>
            <p:nvPr/>
          </p:nvSpPr>
          <p:spPr>
            <a:xfrm>
              <a:off x="9842696" y="2922954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0294ED6-A2FA-4370-AAD8-AE4AFFB2A149}"/>
                </a:ext>
              </a:extLst>
            </p:cNvPr>
            <p:cNvSpPr/>
            <p:nvPr/>
          </p:nvSpPr>
          <p:spPr>
            <a:xfrm>
              <a:off x="9842696" y="3907692"/>
              <a:ext cx="656492" cy="6564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43AD24-F8B5-432E-9782-2A6840430947}"/>
                </a:ext>
              </a:extLst>
            </p:cNvPr>
            <p:cNvSpPr/>
            <p:nvPr/>
          </p:nvSpPr>
          <p:spPr>
            <a:xfrm>
              <a:off x="7900572" y="1938216"/>
              <a:ext cx="656492" cy="656492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9AC99EC-0DA9-453C-81C8-0EBA2FAC27DD}"/>
                </a:ext>
              </a:extLst>
            </p:cNvPr>
            <p:cNvSpPr/>
            <p:nvPr/>
          </p:nvSpPr>
          <p:spPr>
            <a:xfrm>
              <a:off x="7900572" y="2922954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42520EC-F573-4268-B473-B8ABD95C0E1D}"/>
                </a:ext>
              </a:extLst>
            </p:cNvPr>
            <p:cNvSpPr/>
            <p:nvPr/>
          </p:nvSpPr>
          <p:spPr>
            <a:xfrm>
              <a:off x="7900572" y="3907692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370CEF-D9E5-405F-83C9-EE07045C644F}"/>
                </a:ext>
              </a:extLst>
            </p:cNvPr>
            <p:cNvSpPr/>
            <p:nvPr/>
          </p:nvSpPr>
          <p:spPr>
            <a:xfrm>
              <a:off x="7900572" y="4892430"/>
              <a:ext cx="656492" cy="656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37A0EDB-9324-4BF9-B926-FD178064C9A1}"/>
                </a:ext>
              </a:extLst>
            </p:cNvPr>
            <p:cNvSpPr/>
            <p:nvPr/>
          </p:nvSpPr>
          <p:spPr>
            <a:xfrm>
              <a:off x="5958448" y="2922954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00CD6E-BF4E-4D01-AABF-1E8EA87C83B3}"/>
                </a:ext>
              </a:extLst>
            </p:cNvPr>
            <p:cNvSpPr/>
            <p:nvPr/>
          </p:nvSpPr>
          <p:spPr>
            <a:xfrm>
              <a:off x="5958448" y="3907692"/>
              <a:ext cx="656492" cy="656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C4AEA6F-1AC2-4747-8393-14BD9E2E9764}"/>
                </a:ext>
              </a:extLst>
            </p:cNvPr>
            <p:cNvCxnSpPr>
              <a:cxnSpLocks/>
              <a:stCxn id="39" idx="6"/>
              <a:endCxn id="21" idx="2"/>
            </p:cNvCxnSpPr>
            <p:nvPr/>
          </p:nvCxnSpPr>
          <p:spPr>
            <a:xfrm>
              <a:off x="8557064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62E4BF2-41FB-4D64-BE51-09F74226C184}"/>
                </a:ext>
              </a:extLst>
            </p:cNvPr>
            <p:cNvCxnSpPr>
              <a:cxnSpLocks/>
              <a:stCxn id="39" idx="6"/>
              <a:endCxn id="22" idx="2"/>
            </p:cNvCxnSpPr>
            <p:nvPr/>
          </p:nvCxnSpPr>
          <p:spPr>
            <a:xfrm>
              <a:off x="8557064" y="2266462"/>
              <a:ext cx="1285632" cy="19694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9F8F9DF-323F-48A2-92D0-3E45B6AA39CA}"/>
                    </a:ext>
                  </a:extLst>
                </p:cNvPr>
                <p:cNvSpPr txBox="1"/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7F7BAAF-672A-400B-84B8-A39F8592B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170" y="2394258"/>
                  <a:ext cx="596061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1037FB3-7B6D-42AB-97CD-17D28A0A0BBF}"/>
                </a:ext>
              </a:extLst>
            </p:cNvPr>
            <p:cNvCxnSpPr>
              <a:cxnSpLocks/>
              <a:stCxn id="44" idx="6"/>
              <a:endCxn id="39" idx="2"/>
            </p:cNvCxnSpPr>
            <p:nvPr/>
          </p:nvCxnSpPr>
          <p:spPr>
            <a:xfrm flipV="1">
              <a:off x="6614940" y="2266462"/>
              <a:ext cx="1285632" cy="984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9EF4B1F-041F-4BC5-93AF-09B3FB75D85D}"/>
                    </a:ext>
                  </a:extLst>
                </p:cNvPr>
                <p:cNvSpPr txBox="1"/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B0D039-3855-45B3-B2FB-DCD76FC6A9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015" y="2339806"/>
                  <a:ext cx="64094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49537BA-578A-4407-AE0F-5A3FA98D76E3}"/>
                    </a:ext>
                  </a:extLst>
                </p:cNvPr>
                <p:cNvSpPr txBox="1"/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altLang="ko-KR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682723-2ABB-4CD0-A71C-D9BF675B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066" y="3057008"/>
                  <a:ext cx="81932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1E5F38D-AB94-4FC2-A9FE-5B2DAB2D7C76}"/>
                    </a:ext>
                  </a:extLst>
                </p:cNvPr>
                <p:cNvSpPr txBox="1"/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17ACDB-4D58-4796-8258-E5EE002A7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767" y="2058834"/>
                  <a:ext cx="745589" cy="395621"/>
                </a:xfrm>
                <a:prstGeom prst="rect">
                  <a:avLst/>
                </a:prstGeom>
                <a:blipFill>
                  <a:blip r:embed="rId7"/>
                  <a:stretch>
                    <a:fillRect t="-6154" b="-184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BFB587-6F80-4C1F-9150-7B7653650CE9}"/>
                </a:ext>
              </a:extLst>
            </p:cNvPr>
            <p:cNvSpPr txBox="1"/>
            <p:nvPr/>
          </p:nvSpPr>
          <p:spPr>
            <a:xfrm>
              <a:off x="10554677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2B57D3-1C08-4E9B-80DA-DCABBBDF35E0}"/>
                </a:ext>
              </a:extLst>
            </p:cNvPr>
            <p:cNvSpPr txBox="1"/>
            <p:nvPr/>
          </p:nvSpPr>
          <p:spPr>
            <a:xfrm>
              <a:off x="5396312" y="3416216"/>
              <a:ext cx="41229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/>
                <a:t>…</a:t>
              </a:r>
              <a:endParaRPr lang="ko-KR" altLang="en-US" sz="2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FDDB546-DDD7-45E3-A167-3860745C69D5}"/>
                    </a:ext>
                  </a:extLst>
                </p:cNvPr>
                <p:cNvSpPr txBox="1"/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b="1" dirty="0">
                      <a:solidFill>
                        <a:schemeClr val="tx1"/>
                      </a:solidFill>
                    </a:rPr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CCD988-1CC2-4A55-AB2C-47B8610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447" y="3046388"/>
                  <a:ext cx="73917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A87CFE85-65AB-4025-AEB9-DDF2822EAE2A}"/>
              </a:ext>
            </a:extLst>
          </p:cNvPr>
          <p:cNvSpPr/>
          <p:nvPr/>
        </p:nvSpPr>
        <p:spPr>
          <a:xfrm rot="16200000">
            <a:off x="7990156" y="3747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221984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171</TotalTime>
  <Words>538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Calibri Light</vt:lpstr>
      <vt:lpstr>Cambria Math</vt:lpstr>
      <vt:lpstr>Rockwell</vt:lpstr>
      <vt:lpstr>Wingdings</vt:lpstr>
      <vt:lpstr>맑은 고딕</vt:lpstr>
      <vt:lpstr>아틀라스</vt:lpstr>
      <vt:lpstr>Multi-Layer Perceptron</vt:lpstr>
      <vt:lpstr>Single-Layer Perceptron</vt:lpstr>
      <vt:lpstr>Learning Algorithm</vt:lpstr>
      <vt:lpstr>Learning Weight &amp; Bias</vt:lpstr>
      <vt:lpstr>Limit of SLP</vt:lpstr>
      <vt:lpstr>Multi-Layer Perceptron</vt:lpstr>
      <vt:lpstr>Learning Algorithm</vt:lpstr>
      <vt:lpstr>Initialization</vt:lpstr>
      <vt:lpstr>Feedforward</vt:lpstr>
      <vt:lpstr>Backpropagation</vt:lpstr>
      <vt:lpstr>Limit of MLP</vt:lpstr>
      <vt:lpstr>Limit of MLP</vt:lpstr>
      <vt:lpstr>Limit of MLP</vt:lpstr>
      <vt:lpstr>Limit of MLP</vt:lpstr>
      <vt:lpstr>Limit of MLP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KTNET</dc:creator>
  <cp:lastModifiedBy>KTNET</cp:lastModifiedBy>
  <cp:revision>44</cp:revision>
  <dcterms:created xsi:type="dcterms:W3CDTF">2019-05-16T01:44:07Z</dcterms:created>
  <dcterms:modified xsi:type="dcterms:W3CDTF">2019-05-16T04:39:41Z</dcterms:modified>
</cp:coreProperties>
</file>